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Comfortaa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4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3591a48f1_1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3591a48f1_1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7318d1f10e_2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7318d1f10e_2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7318d1f10e_2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7318d1f10e_2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73591a48f1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73591a48f1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73591a48f1_1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73591a48f1_1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739353a81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739353a81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73591a48f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73591a48f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73591a48f1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73591a48f1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73591a48f1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73591a48f1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73591a48f1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73591a48f1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73591a48f1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73591a48f1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7318d1f10e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7318d1f10e_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f87f1b230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6f87f1b230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73591a48f1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73591a48f1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6f87f1b230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6f87f1b230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3591a48f1_1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3591a48f1_1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318d1f10e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318d1f10e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7318d1f10e_2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7318d1f10e_2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7318d1f10e_2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7318d1f10e_2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7318d1f10e_2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7318d1f10e_2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739353a814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739353a814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7318d1f10e_2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7318d1f10e_2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jpg"/><Relationship Id="rId4" Type="http://schemas.openxmlformats.org/officeDocument/2006/relationships/hyperlink" Target="http://www.youtube.com/watch?v=XceW5AH_LR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siyavula.com/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C6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1352550"/>
            <a:ext cx="4876800" cy="2438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13"/>
          <p:cNvGrpSpPr/>
          <p:nvPr/>
        </p:nvGrpSpPr>
        <p:grpSpPr>
          <a:xfrm>
            <a:off x="5646350" y="-1638375"/>
            <a:ext cx="3263400" cy="3263400"/>
            <a:chOff x="4572000" y="631200"/>
            <a:chExt cx="3263400" cy="3263400"/>
          </a:xfrm>
        </p:grpSpPr>
        <p:sp>
          <p:nvSpPr>
            <p:cNvPr id="56" name="Google Shape;56;p13"/>
            <p:cNvSpPr/>
            <p:nvPr/>
          </p:nvSpPr>
          <p:spPr>
            <a:xfrm>
              <a:off x="4572000" y="631200"/>
              <a:ext cx="3263400" cy="3263400"/>
            </a:xfrm>
            <a:prstGeom prst="ellipse">
              <a:avLst/>
            </a:prstGeom>
            <a:solidFill>
              <a:srgbClr val="3D85C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008950" y="1043700"/>
              <a:ext cx="2389500" cy="2438400"/>
            </a:xfrm>
            <a:prstGeom prst="ellipse">
              <a:avLst/>
            </a:prstGeom>
            <a:solidFill>
              <a:srgbClr val="6FA8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18000" y="1458900"/>
              <a:ext cx="1571400" cy="1608000"/>
            </a:xfrm>
            <a:prstGeom prst="ellipse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13"/>
          <p:cNvGrpSpPr/>
          <p:nvPr/>
        </p:nvGrpSpPr>
        <p:grpSpPr>
          <a:xfrm>
            <a:off x="-1265150" y="3160650"/>
            <a:ext cx="3263400" cy="3263400"/>
            <a:chOff x="735825" y="300150"/>
            <a:chExt cx="3263400" cy="3263400"/>
          </a:xfrm>
        </p:grpSpPr>
        <p:sp>
          <p:nvSpPr>
            <p:cNvPr id="60" name="Google Shape;60;p13"/>
            <p:cNvSpPr/>
            <p:nvPr/>
          </p:nvSpPr>
          <p:spPr>
            <a:xfrm>
              <a:off x="735825" y="300150"/>
              <a:ext cx="3263400" cy="32634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1172775" y="712650"/>
              <a:ext cx="2389500" cy="24384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1581825" y="1127850"/>
              <a:ext cx="1571400" cy="16080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260125" y="1824450"/>
              <a:ext cx="214800" cy="2148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C65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25" y="63325"/>
            <a:ext cx="781800" cy="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/>
        </p:nvSpPr>
        <p:spPr>
          <a:xfrm>
            <a:off x="1927350" y="454225"/>
            <a:ext cx="52893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Exploring the Database</a:t>
            </a:r>
            <a:endParaRPr sz="3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5" name="Google Shape;195;p22"/>
          <p:cNvSpPr/>
          <p:nvPr/>
        </p:nvSpPr>
        <p:spPr>
          <a:xfrm>
            <a:off x="4910850" y="1416200"/>
            <a:ext cx="102000" cy="102000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202100" y="3086100"/>
            <a:ext cx="1254300" cy="12543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086400" y="2970400"/>
            <a:ext cx="1485600" cy="14856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 txBox="1"/>
          <p:nvPr/>
        </p:nvSpPr>
        <p:spPr>
          <a:xfrm>
            <a:off x="3100050" y="3420700"/>
            <a:ext cx="1458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103M</a:t>
            </a:r>
            <a:endParaRPr sz="2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data rows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99" name="Google Shape;199;p22"/>
          <p:cNvGrpSpPr/>
          <p:nvPr/>
        </p:nvGrpSpPr>
        <p:grpSpPr>
          <a:xfrm>
            <a:off x="388075" y="1183725"/>
            <a:ext cx="2534100" cy="2534400"/>
            <a:chOff x="92325" y="708650"/>
            <a:chExt cx="2534100" cy="2534400"/>
          </a:xfrm>
        </p:grpSpPr>
        <p:sp>
          <p:nvSpPr>
            <p:cNvPr id="200" name="Google Shape;200;p22"/>
            <p:cNvSpPr/>
            <p:nvPr/>
          </p:nvSpPr>
          <p:spPr>
            <a:xfrm>
              <a:off x="92325" y="708650"/>
              <a:ext cx="2534100" cy="2534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182325" y="798800"/>
              <a:ext cx="2354100" cy="2354100"/>
            </a:xfrm>
            <a:prstGeom prst="ellipse">
              <a:avLst/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00"/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1268650" y="1954375"/>
              <a:ext cx="1005900" cy="10059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325188" y="2011023"/>
              <a:ext cx="892800" cy="8928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2"/>
            <p:cNvSpPr txBox="1"/>
            <p:nvPr/>
          </p:nvSpPr>
          <p:spPr>
            <a:xfrm>
              <a:off x="649300" y="1418750"/>
              <a:ext cx="781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>
                  <a:solidFill>
                    <a:schemeClr val="lt1"/>
                  </a:solidFill>
                  <a:latin typeface="Comfortaa"/>
                  <a:ea typeface="Comfortaa"/>
                  <a:cs typeface="Comfortaa"/>
                  <a:sym typeface="Comfortaa"/>
                </a:rPr>
                <a:t>155</a:t>
              </a:r>
              <a:endParaRPr sz="3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Comfortaa"/>
                  <a:ea typeface="Comfortaa"/>
                  <a:cs typeface="Comfortaa"/>
                  <a:sym typeface="Comfortaa"/>
                </a:rPr>
                <a:t>tables</a:t>
              </a:r>
              <a:endParaRPr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05" name="Google Shape;205;p22"/>
            <p:cNvSpPr txBox="1"/>
            <p:nvPr/>
          </p:nvSpPr>
          <p:spPr>
            <a:xfrm>
              <a:off x="1509574" y="2167325"/>
              <a:ext cx="524100" cy="58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Comfortaa"/>
                  <a:ea typeface="Comfortaa"/>
                  <a:cs typeface="Comfortaa"/>
                  <a:sym typeface="Comfortaa"/>
                </a:rPr>
                <a:t>16</a:t>
              </a:r>
              <a:endParaRPr sz="3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206" name="Google Shape;206;p22"/>
          <p:cNvSpPr/>
          <p:nvPr/>
        </p:nvSpPr>
        <p:spPr>
          <a:xfrm>
            <a:off x="4910850" y="2367550"/>
            <a:ext cx="102000" cy="1020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4910850" y="3318900"/>
            <a:ext cx="102000" cy="1020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 txBox="1"/>
          <p:nvPr/>
        </p:nvSpPr>
        <p:spPr>
          <a:xfrm>
            <a:off x="5166200" y="1220150"/>
            <a:ext cx="3500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155 Tables available in the DB.</a:t>
            </a: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5166200" y="2171500"/>
            <a:ext cx="3112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16 Relevant tables for our study.</a:t>
            </a: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5098075" y="3159900"/>
            <a:ext cx="3180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Over 103 million rows of data in some relevant tables.</a:t>
            </a: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C65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3"/>
          <p:cNvPicPr preferRelativeResize="0"/>
          <p:nvPr/>
        </p:nvPicPr>
        <p:blipFill rotWithShape="1">
          <a:blip r:embed="rId3">
            <a:alphaModFix amt="25000"/>
          </a:blip>
          <a:srcRect r="8450" b="11917"/>
          <a:stretch/>
        </p:blipFill>
        <p:spPr>
          <a:xfrm>
            <a:off x="3998350" y="1143000"/>
            <a:ext cx="4917051" cy="378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325" y="63325"/>
            <a:ext cx="781800" cy="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3"/>
          <p:cNvSpPr txBox="1"/>
          <p:nvPr/>
        </p:nvSpPr>
        <p:spPr>
          <a:xfrm>
            <a:off x="2542150" y="454225"/>
            <a:ext cx="6602100" cy="677100"/>
          </a:xfrm>
          <a:prstGeom prst="rect">
            <a:avLst/>
          </a:prstGeom>
          <a:solidFill>
            <a:srgbClr val="072C65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Data Extraction</a:t>
            </a:r>
            <a:endParaRPr sz="3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308075" y="1142675"/>
            <a:ext cx="4436400" cy="3786600"/>
          </a:xfrm>
          <a:prstGeom prst="rect">
            <a:avLst/>
          </a:prstGeom>
          <a:solidFill>
            <a:srgbClr val="072C6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</a:pPr>
            <a:r>
              <a:rPr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SQL queries were used to extract our relevant data from the database.</a:t>
            </a: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</a:pPr>
            <a:r>
              <a:rPr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The Queries had to be efficient and fast due huge amounts of data in some tables.</a:t>
            </a: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</a:pPr>
            <a:r>
              <a:rPr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Also, we created complex queries to be able to get relevant columns from different tables.</a:t>
            </a: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219" name="Google Shape;219;p23"/>
          <p:cNvGrpSpPr/>
          <p:nvPr/>
        </p:nvGrpSpPr>
        <p:grpSpPr>
          <a:xfrm rot="-7900094">
            <a:off x="8024973" y="3506664"/>
            <a:ext cx="1598629" cy="2472491"/>
            <a:chOff x="3451375" y="2444175"/>
            <a:chExt cx="1665300" cy="2880600"/>
          </a:xfrm>
        </p:grpSpPr>
        <p:sp>
          <p:nvSpPr>
            <p:cNvPr id="220" name="Google Shape;220;p23"/>
            <p:cNvSpPr/>
            <p:nvPr/>
          </p:nvSpPr>
          <p:spPr>
            <a:xfrm>
              <a:off x="3451375" y="2444175"/>
              <a:ext cx="1665300" cy="1440300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3451375" y="2865150"/>
              <a:ext cx="1665300" cy="1440300"/>
            </a:xfrm>
            <a:prstGeom prst="triangle">
              <a:avLst>
                <a:gd name="adj" fmla="val 50000"/>
              </a:avLst>
            </a:prstGeom>
            <a:solidFill>
              <a:srgbClr val="072C6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3451375" y="3339850"/>
              <a:ext cx="1665300" cy="1440300"/>
            </a:xfrm>
            <a:prstGeom prst="triangle">
              <a:avLst>
                <a:gd name="adj" fmla="val 50000"/>
              </a:avLst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3451375" y="3884475"/>
              <a:ext cx="1665300" cy="1440300"/>
            </a:xfrm>
            <a:prstGeom prst="triangle">
              <a:avLst>
                <a:gd name="adj" fmla="val 50000"/>
              </a:avLst>
            </a:prstGeom>
            <a:solidFill>
              <a:srgbClr val="F7F7F7">
                <a:alpha val="821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C65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25" y="63325"/>
            <a:ext cx="781800" cy="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4"/>
          <p:cNvSpPr txBox="1"/>
          <p:nvPr/>
        </p:nvSpPr>
        <p:spPr>
          <a:xfrm>
            <a:off x="2157325" y="454225"/>
            <a:ext cx="4829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Cleaning the Data</a:t>
            </a:r>
            <a:endParaRPr sz="3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2856875" y="1509750"/>
            <a:ext cx="54861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❏"/>
            </a:pPr>
            <a:r>
              <a:rPr lang="en" sz="18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Removed any duplicates</a:t>
            </a:r>
            <a:endParaRPr sz="18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❏"/>
            </a:pPr>
            <a:r>
              <a:rPr lang="en" sz="18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Created new columns</a:t>
            </a:r>
            <a:endParaRPr sz="18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1828800" lvl="2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❏"/>
            </a:pPr>
            <a:r>
              <a:rPr lang="en" sz="18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Combined other tables to produce single table (e.g. schools and users)</a:t>
            </a:r>
            <a:endParaRPr sz="18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31" name="Google Shape;2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600" y="1417200"/>
            <a:ext cx="3413600" cy="34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C65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25" y="63325"/>
            <a:ext cx="781800" cy="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5"/>
          <p:cNvSpPr txBox="1"/>
          <p:nvPr/>
        </p:nvSpPr>
        <p:spPr>
          <a:xfrm>
            <a:off x="1693425" y="454225"/>
            <a:ext cx="57573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Exploratory Data Analysis</a:t>
            </a:r>
            <a:endParaRPr sz="3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38" name="Google Shape;238;p25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175" y="1131325"/>
            <a:ext cx="4278024" cy="356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5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4600" y="1283725"/>
            <a:ext cx="3880925" cy="34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C65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6"/>
          <p:cNvPicPr preferRelativeResize="0"/>
          <p:nvPr/>
        </p:nvPicPr>
        <p:blipFill rotWithShape="1">
          <a:blip r:embed="rId3">
            <a:alphaModFix/>
          </a:blip>
          <a:srcRect l="3763" t="31475" r="44828" b="9036"/>
          <a:stretch/>
        </p:blipFill>
        <p:spPr>
          <a:xfrm>
            <a:off x="3608900" y="0"/>
            <a:ext cx="6006425" cy="5126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" name="Google Shape;245;p26"/>
          <p:cNvGrpSpPr/>
          <p:nvPr/>
        </p:nvGrpSpPr>
        <p:grpSpPr>
          <a:xfrm>
            <a:off x="-1602750" y="3464775"/>
            <a:ext cx="3263400" cy="3263400"/>
            <a:chOff x="4572000" y="631200"/>
            <a:chExt cx="3263400" cy="3263400"/>
          </a:xfrm>
        </p:grpSpPr>
        <p:sp>
          <p:nvSpPr>
            <p:cNvPr id="246" name="Google Shape;246;p26"/>
            <p:cNvSpPr/>
            <p:nvPr/>
          </p:nvSpPr>
          <p:spPr>
            <a:xfrm>
              <a:off x="4572000" y="631200"/>
              <a:ext cx="3263400" cy="3263400"/>
            </a:xfrm>
            <a:prstGeom prst="ellipse">
              <a:avLst/>
            </a:prstGeom>
            <a:solidFill>
              <a:srgbClr val="3D85C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5008950" y="1043700"/>
              <a:ext cx="2389500" cy="2438400"/>
            </a:xfrm>
            <a:prstGeom prst="ellipse">
              <a:avLst/>
            </a:prstGeom>
            <a:solidFill>
              <a:srgbClr val="6FA8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5418000" y="1458900"/>
              <a:ext cx="1571400" cy="1608000"/>
            </a:xfrm>
            <a:prstGeom prst="ellipse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" name="Google Shape;249;p26"/>
          <p:cNvSpPr/>
          <p:nvPr/>
        </p:nvSpPr>
        <p:spPr>
          <a:xfrm rot="5400000">
            <a:off x="1355900" y="2253000"/>
            <a:ext cx="5126400" cy="620400"/>
          </a:xfrm>
          <a:prstGeom prst="triangle">
            <a:avLst>
              <a:gd name="adj" fmla="val 50036"/>
            </a:avLst>
          </a:prstGeom>
          <a:solidFill>
            <a:srgbClr val="072C65"/>
          </a:solidFill>
          <a:ln w="28575" cap="flat" cmpd="sng">
            <a:solidFill>
              <a:srgbClr val="072C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6"/>
          <p:cNvSpPr txBox="1">
            <a:spLocks noGrp="1"/>
          </p:cNvSpPr>
          <p:nvPr>
            <p:ph type="title"/>
          </p:nvPr>
        </p:nvSpPr>
        <p:spPr>
          <a:xfrm>
            <a:off x="242775" y="1830475"/>
            <a:ext cx="32088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Hacking the Dashboard…</a:t>
            </a:r>
            <a:endParaRPr sz="320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C65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25" y="63325"/>
            <a:ext cx="781800" cy="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7"/>
          <p:cNvSpPr txBox="1"/>
          <p:nvPr/>
        </p:nvSpPr>
        <p:spPr>
          <a:xfrm>
            <a:off x="2157325" y="454225"/>
            <a:ext cx="4829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Creating the tables</a:t>
            </a:r>
            <a:endParaRPr sz="3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7" name="Google Shape;257;p27"/>
          <p:cNvSpPr txBox="1"/>
          <p:nvPr/>
        </p:nvSpPr>
        <p:spPr>
          <a:xfrm>
            <a:off x="813375" y="1301650"/>
            <a:ext cx="35466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For data modeling we created:</a:t>
            </a: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</a:pPr>
            <a:r>
              <a:rPr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 Responses Table as our Fact Table</a:t>
            </a: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</a:pPr>
            <a:r>
              <a:rPr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 Date table, and</a:t>
            </a: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</a:pPr>
            <a:r>
              <a:rPr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Six other dimensional tables</a:t>
            </a: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58" name="Google Shape;258;p27"/>
          <p:cNvPicPr preferRelativeResize="0"/>
          <p:nvPr/>
        </p:nvPicPr>
        <p:blipFill rotWithShape="1">
          <a:blip r:embed="rId4">
            <a:alphaModFix/>
          </a:blip>
          <a:srcRect l="2819" t="21450" r="25803" b="7425"/>
          <a:stretch/>
        </p:blipFill>
        <p:spPr>
          <a:xfrm>
            <a:off x="4230175" y="1188100"/>
            <a:ext cx="4489926" cy="348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C65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25" y="63325"/>
            <a:ext cx="781800" cy="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8"/>
          <p:cNvSpPr txBox="1"/>
          <p:nvPr/>
        </p:nvSpPr>
        <p:spPr>
          <a:xfrm>
            <a:off x="465525" y="1131325"/>
            <a:ext cx="4579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Baseline Questions Table</a:t>
            </a:r>
            <a:endParaRPr sz="1800" b="1" u="sng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</a:pPr>
            <a:r>
              <a:rPr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Contains 50 items questions in the baseline assessment</a:t>
            </a: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5" name="Google Shape;265;p28"/>
          <p:cNvSpPr txBox="1"/>
          <p:nvPr/>
        </p:nvSpPr>
        <p:spPr>
          <a:xfrm>
            <a:off x="2008725" y="2240300"/>
            <a:ext cx="5126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Responses Table</a:t>
            </a:r>
            <a:endParaRPr sz="1800" b="1" u="sng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</a:pPr>
            <a:r>
              <a:rPr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Contains responses from students pertaining to the baseline quizzes</a:t>
            </a: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6" name="Google Shape;266;p28"/>
          <p:cNvSpPr txBox="1"/>
          <p:nvPr/>
        </p:nvSpPr>
        <p:spPr>
          <a:xfrm>
            <a:off x="4120775" y="3626475"/>
            <a:ext cx="4564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Assignment Table</a:t>
            </a:r>
            <a:endParaRPr sz="1800" u="sng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</a:pPr>
            <a:r>
              <a:rPr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Contains assignments that have any of the baseline quizzes</a:t>
            </a: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7" name="Google Shape;267;p28"/>
          <p:cNvSpPr txBox="1"/>
          <p:nvPr/>
        </p:nvSpPr>
        <p:spPr>
          <a:xfrm>
            <a:off x="1575600" y="454225"/>
            <a:ext cx="6297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Creating the tables </a:t>
            </a:r>
            <a:r>
              <a:rPr lang="en" sz="2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Continued…</a:t>
            </a:r>
            <a:endParaRPr sz="2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C65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25" y="63325"/>
            <a:ext cx="781800" cy="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9"/>
          <p:cNvSpPr txBox="1"/>
          <p:nvPr/>
        </p:nvSpPr>
        <p:spPr>
          <a:xfrm>
            <a:off x="1423200" y="454225"/>
            <a:ext cx="6297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Creating the tables </a:t>
            </a:r>
            <a:r>
              <a:rPr lang="en" sz="2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Continued…</a:t>
            </a:r>
            <a:endParaRPr sz="2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4" name="Google Shape;274;p29"/>
          <p:cNvSpPr txBox="1"/>
          <p:nvPr/>
        </p:nvSpPr>
        <p:spPr>
          <a:xfrm>
            <a:off x="466475" y="1131325"/>
            <a:ext cx="5028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Schools Table</a:t>
            </a:r>
            <a:endParaRPr sz="1800" b="1" u="sng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</a:pPr>
            <a:r>
              <a:rPr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Contains all Gauteng schools and any school that was involved in the baseline assessment</a:t>
            </a: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3660075" y="3588125"/>
            <a:ext cx="5118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Students and Grade 8 Details Tables</a:t>
            </a:r>
            <a:endParaRPr sz="1800" b="1" u="sng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</a:pPr>
            <a:r>
              <a:rPr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Contains student user information &amp; grade details for students in grade 8 from Gauteng Province</a:t>
            </a: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6" name="Google Shape;276;p29"/>
          <p:cNvSpPr txBox="1"/>
          <p:nvPr/>
        </p:nvSpPr>
        <p:spPr>
          <a:xfrm>
            <a:off x="1897850" y="2424325"/>
            <a:ext cx="5348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Activities Table</a:t>
            </a:r>
            <a:endParaRPr sz="1800" b="1" u="sng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</a:pPr>
            <a:r>
              <a:rPr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Contains student activities for any assignment with the  baseline quizzes</a:t>
            </a: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C65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25" y="63325"/>
            <a:ext cx="781800" cy="3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0" descr="Explore AI Siyavula Project Dashboard Demo Video" title="Dashboard dem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0350" y="454225"/>
            <a:ext cx="7043300" cy="45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C65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1"/>
          <p:cNvPicPr preferRelativeResize="0"/>
          <p:nvPr/>
        </p:nvPicPr>
        <p:blipFill rotWithShape="1">
          <a:blip r:embed="rId3">
            <a:alphaModFix/>
          </a:blip>
          <a:srcRect b="7986"/>
          <a:stretch/>
        </p:blipFill>
        <p:spPr>
          <a:xfrm>
            <a:off x="3610875" y="-12325"/>
            <a:ext cx="553315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8" name="Google Shape;288;p31"/>
          <p:cNvGrpSpPr/>
          <p:nvPr/>
        </p:nvGrpSpPr>
        <p:grpSpPr>
          <a:xfrm>
            <a:off x="-1602750" y="3464775"/>
            <a:ext cx="3263400" cy="3263400"/>
            <a:chOff x="4572000" y="631200"/>
            <a:chExt cx="3263400" cy="3263400"/>
          </a:xfrm>
        </p:grpSpPr>
        <p:sp>
          <p:nvSpPr>
            <p:cNvPr id="289" name="Google Shape;289;p31"/>
            <p:cNvSpPr/>
            <p:nvPr/>
          </p:nvSpPr>
          <p:spPr>
            <a:xfrm>
              <a:off x="4572000" y="631200"/>
              <a:ext cx="3263400" cy="3263400"/>
            </a:xfrm>
            <a:prstGeom prst="ellipse">
              <a:avLst/>
            </a:prstGeom>
            <a:solidFill>
              <a:srgbClr val="3D85C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5008950" y="1043700"/>
              <a:ext cx="2389500" cy="2438400"/>
            </a:xfrm>
            <a:prstGeom prst="ellipse">
              <a:avLst/>
            </a:prstGeom>
            <a:solidFill>
              <a:srgbClr val="6FA8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5418000" y="1458900"/>
              <a:ext cx="1571400" cy="1608000"/>
            </a:xfrm>
            <a:prstGeom prst="ellipse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2" name="Google Shape;292;p31"/>
          <p:cNvPicPr preferRelativeResize="0"/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3687075" y="2571750"/>
            <a:ext cx="4570527" cy="228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1"/>
          <p:cNvSpPr/>
          <p:nvPr/>
        </p:nvSpPr>
        <p:spPr>
          <a:xfrm rot="5400000">
            <a:off x="1546725" y="2064150"/>
            <a:ext cx="5126400" cy="998100"/>
          </a:xfrm>
          <a:prstGeom prst="triangle">
            <a:avLst>
              <a:gd name="adj" fmla="val 50000"/>
            </a:avLst>
          </a:prstGeom>
          <a:solidFill>
            <a:srgbClr val="072C65"/>
          </a:solidFill>
          <a:ln w="28575" cap="flat" cmpd="sng">
            <a:solidFill>
              <a:srgbClr val="072C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1"/>
          <p:cNvSpPr txBox="1">
            <a:spLocks noGrp="1"/>
          </p:cNvSpPr>
          <p:nvPr>
            <p:ph type="title"/>
          </p:nvPr>
        </p:nvSpPr>
        <p:spPr>
          <a:xfrm>
            <a:off x="242775" y="1830475"/>
            <a:ext cx="32088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Our Take</a:t>
            </a:r>
            <a:endParaRPr sz="320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C65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00" y="80550"/>
            <a:ext cx="832650" cy="416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14"/>
          <p:cNvGrpSpPr/>
          <p:nvPr/>
        </p:nvGrpSpPr>
        <p:grpSpPr>
          <a:xfrm>
            <a:off x="-1766725" y="3276850"/>
            <a:ext cx="3263400" cy="3263400"/>
            <a:chOff x="4572000" y="631200"/>
            <a:chExt cx="3263400" cy="3263400"/>
          </a:xfrm>
        </p:grpSpPr>
        <p:sp>
          <p:nvSpPr>
            <p:cNvPr id="70" name="Google Shape;70;p14"/>
            <p:cNvSpPr/>
            <p:nvPr/>
          </p:nvSpPr>
          <p:spPr>
            <a:xfrm>
              <a:off x="4572000" y="631200"/>
              <a:ext cx="3263400" cy="3263400"/>
            </a:xfrm>
            <a:prstGeom prst="ellipse">
              <a:avLst/>
            </a:prstGeom>
            <a:solidFill>
              <a:srgbClr val="3D85C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5008950" y="1043700"/>
              <a:ext cx="2389500" cy="2438400"/>
            </a:xfrm>
            <a:prstGeom prst="ellipse">
              <a:avLst/>
            </a:prstGeom>
            <a:solidFill>
              <a:srgbClr val="6FA8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5418000" y="1458900"/>
              <a:ext cx="1571400" cy="1608000"/>
            </a:xfrm>
            <a:prstGeom prst="ellipse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14"/>
          <p:cNvSpPr txBox="1"/>
          <p:nvPr/>
        </p:nvSpPr>
        <p:spPr>
          <a:xfrm>
            <a:off x="147700" y="2225400"/>
            <a:ext cx="29679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Introduction</a:t>
            </a:r>
            <a:endParaRPr sz="3300">
              <a:solidFill>
                <a:srgbClr val="FF99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4">
            <a:alphaModFix/>
          </a:blip>
          <a:srcRect l="4308" t="10355" r="40531" b="2914"/>
          <a:stretch/>
        </p:blipFill>
        <p:spPr>
          <a:xfrm>
            <a:off x="3610875" y="5750"/>
            <a:ext cx="5798574" cy="51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/>
          <p:nvPr/>
        </p:nvSpPr>
        <p:spPr>
          <a:xfrm rot="5400000">
            <a:off x="1546725" y="2064150"/>
            <a:ext cx="5126400" cy="998100"/>
          </a:xfrm>
          <a:prstGeom prst="triangle">
            <a:avLst>
              <a:gd name="adj" fmla="val 50000"/>
            </a:avLst>
          </a:prstGeom>
          <a:solidFill>
            <a:srgbClr val="072C65"/>
          </a:solidFill>
          <a:ln w="28575" cap="flat" cmpd="sng">
            <a:solidFill>
              <a:srgbClr val="072C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C65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25" y="63325"/>
            <a:ext cx="781800" cy="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2"/>
          <p:cNvSpPr txBox="1"/>
          <p:nvPr/>
        </p:nvSpPr>
        <p:spPr>
          <a:xfrm>
            <a:off x="3009750" y="454225"/>
            <a:ext cx="31245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Conclusions</a:t>
            </a:r>
            <a:endParaRPr sz="23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01" name="Google Shape;30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7075" y="1856963"/>
            <a:ext cx="2867025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2"/>
          <p:cNvSpPr txBox="1"/>
          <p:nvPr/>
        </p:nvSpPr>
        <p:spPr>
          <a:xfrm>
            <a:off x="335175" y="1149450"/>
            <a:ext cx="5253000" cy="3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The highest economic class, quintile 5, has the highest average performance in the baseline assessment</a:t>
            </a:r>
            <a:r>
              <a:rPr lang="en" sz="19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7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this exacerbate the lack of equitable access to resources</a:t>
            </a:r>
            <a:endParaRPr sz="19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On average students get 70% of the questions correctly, with a notable 19% drop in performance in 2022 </a:t>
            </a:r>
            <a:endParaRPr sz="2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There is a poor average performance in summarising data, volume and capacity and  area and perimeter of triangles topics in the baseline assessment</a:t>
            </a:r>
            <a:endParaRPr sz="17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C65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55800" y="1359925"/>
            <a:ext cx="5400226" cy="2846200"/>
          </a:xfrm>
          <a:prstGeom prst="rect">
            <a:avLst/>
          </a:prstGeom>
          <a:noFill/>
          <a:ln>
            <a:noFill/>
          </a:ln>
          <a:effectLst>
            <a:outerShdw blurRad="271463" dist="95250" dir="4860000" algn="bl" rotWithShape="0">
              <a:schemeClr val="accent2">
                <a:alpha val="50000"/>
              </a:schemeClr>
            </a:outerShdw>
          </a:effectLst>
        </p:spPr>
      </p:pic>
      <p:pic>
        <p:nvPicPr>
          <p:cNvPr id="308" name="Google Shape;30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325" y="63325"/>
            <a:ext cx="781800" cy="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3"/>
          <p:cNvSpPr txBox="1"/>
          <p:nvPr/>
        </p:nvSpPr>
        <p:spPr>
          <a:xfrm>
            <a:off x="3009750" y="454225"/>
            <a:ext cx="3124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Next steps &gt;&gt;</a:t>
            </a:r>
            <a:endParaRPr sz="3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10" name="Google Shape;310;p33"/>
          <p:cNvSpPr txBox="1"/>
          <p:nvPr/>
        </p:nvSpPr>
        <p:spPr>
          <a:xfrm>
            <a:off x="3818700" y="1261275"/>
            <a:ext cx="4852500" cy="43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72C65"/>
              </a:buClr>
              <a:buSzPts val="1800"/>
              <a:buFont typeface="Comfortaa"/>
              <a:buChar char="●"/>
            </a:pPr>
            <a:r>
              <a:rPr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Explore the impact of previous Interventions</a:t>
            </a: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72C65"/>
              </a:buClr>
              <a:buSzPts val="1800"/>
              <a:buFont typeface="Comfortaa"/>
              <a:buChar char="●"/>
            </a:pPr>
            <a:r>
              <a:rPr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Investigate the relationship between effort in terms of time spent on resources and performance.</a:t>
            </a: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72C65"/>
              </a:buClr>
              <a:buSzPts val="1800"/>
              <a:buFont typeface="Comfortaa"/>
              <a:buChar char="●"/>
            </a:pPr>
            <a:r>
              <a:rPr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Explore time spent to provide respond</a:t>
            </a: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72C65"/>
              </a:buClr>
              <a:buSzPts val="1800"/>
              <a:buFont typeface="Comfortaa"/>
              <a:buChar char="●"/>
            </a:pPr>
            <a:r>
              <a:rPr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Explore the first attempts, last attempts and best attempts of the students</a:t>
            </a: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311" name="Google Shape;311;p33"/>
          <p:cNvCxnSpPr/>
          <p:nvPr/>
        </p:nvCxnSpPr>
        <p:spPr>
          <a:xfrm>
            <a:off x="3672400" y="1109100"/>
            <a:ext cx="0" cy="37833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C65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25" y="63325"/>
            <a:ext cx="781800" cy="390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7" name="Google Shape;317;p34"/>
          <p:cNvGrpSpPr/>
          <p:nvPr/>
        </p:nvGrpSpPr>
        <p:grpSpPr>
          <a:xfrm>
            <a:off x="4196101" y="893736"/>
            <a:ext cx="4335770" cy="2561598"/>
            <a:chOff x="4445775" y="1041225"/>
            <a:chExt cx="3836625" cy="2266700"/>
          </a:xfrm>
        </p:grpSpPr>
        <p:sp>
          <p:nvSpPr>
            <p:cNvPr id="318" name="Google Shape;318;p34"/>
            <p:cNvSpPr/>
            <p:nvPr/>
          </p:nvSpPr>
          <p:spPr>
            <a:xfrm flipH="1">
              <a:off x="5655300" y="1556525"/>
              <a:ext cx="2627100" cy="1751400"/>
            </a:xfrm>
            <a:prstGeom prst="wedgeEllipseCallout">
              <a:avLst>
                <a:gd name="adj1" fmla="val -20833"/>
                <a:gd name="adj2" fmla="val 62500"/>
              </a:avLst>
            </a:prstGeom>
            <a:noFill/>
            <a:ln w="76200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4445775" y="1041225"/>
              <a:ext cx="2627100" cy="1751400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rgbClr val="072C65"/>
            </a:solidFill>
            <a:ln w="76200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5408850" y="1526600"/>
              <a:ext cx="514825" cy="780651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Arial"/>
                </a:rPr>
                <a:t>?</a:t>
              </a:r>
            </a:p>
          </p:txBody>
        </p:sp>
      </p:grpSp>
      <p:sp>
        <p:nvSpPr>
          <p:cNvPr id="321" name="Google Shape;321;p34"/>
          <p:cNvSpPr txBox="1"/>
          <p:nvPr/>
        </p:nvSpPr>
        <p:spPr>
          <a:xfrm>
            <a:off x="867775" y="1404200"/>
            <a:ext cx="28656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Maswali na </a:t>
            </a:r>
            <a:endParaRPr sz="33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Majibu</a:t>
            </a:r>
            <a:endParaRPr sz="33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C65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2479800" y="787675"/>
            <a:ext cx="4184400" cy="3563100"/>
          </a:xfrm>
          <a:prstGeom prst="star6">
            <a:avLst>
              <a:gd name="adj" fmla="val 0"/>
              <a:gd name="hf" fmla="val 115470"/>
            </a:avLst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25" y="63325"/>
            <a:ext cx="781800" cy="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3664800" y="1962163"/>
            <a:ext cx="1814400" cy="1077300"/>
          </a:xfrm>
          <a:prstGeom prst="rect">
            <a:avLst/>
          </a:prstGeom>
          <a:solidFill>
            <a:srgbClr val="072C65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Meet Our</a:t>
            </a:r>
            <a:endParaRPr sz="39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Team</a:t>
            </a:r>
            <a:endParaRPr sz="37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3664800" y="141163"/>
            <a:ext cx="1814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Patrick Onduto</a:t>
            </a:r>
            <a:endParaRPr sz="1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Team Lead</a:t>
            </a:r>
            <a:endParaRPr sz="1500" i="1">
              <a:solidFill>
                <a:srgbClr val="FF99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778500" y="1336925"/>
            <a:ext cx="1701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Mark Mutaiti</a:t>
            </a:r>
            <a:endParaRPr sz="1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Data Engineer</a:t>
            </a:r>
            <a:endParaRPr sz="1500" i="1">
              <a:solidFill>
                <a:srgbClr val="FF99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3806800" y="4350788"/>
            <a:ext cx="1814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Edward Nqosa</a:t>
            </a:r>
            <a:endParaRPr sz="1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Communication</a:t>
            </a:r>
            <a:endParaRPr sz="1500" i="1">
              <a:solidFill>
                <a:srgbClr val="FF99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6664200" y="1336925"/>
            <a:ext cx="196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Yinka Akindele</a:t>
            </a:r>
            <a:endParaRPr sz="1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i="1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Communication</a:t>
            </a:r>
            <a:endParaRPr sz="1500" i="1">
              <a:solidFill>
                <a:srgbClr val="FF99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778500" y="3107875"/>
            <a:ext cx="1701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Jan Legodi</a:t>
            </a:r>
            <a:endParaRPr sz="1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Tech Lead</a:t>
            </a:r>
            <a:endParaRPr sz="1500" i="1">
              <a:solidFill>
                <a:srgbClr val="FF99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6664200" y="3107875"/>
            <a:ext cx="196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Joshua Omukoro</a:t>
            </a:r>
            <a:endParaRPr sz="1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i="1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Research</a:t>
            </a:r>
            <a:endParaRPr sz="1500" i="1">
              <a:solidFill>
                <a:srgbClr val="FF99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C65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3975" y="0"/>
            <a:ext cx="87885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 rotWithShape="1">
          <a:blip r:embed="rId4">
            <a:alphaModFix/>
          </a:blip>
          <a:srcRect r="18765"/>
          <a:stretch/>
        </p:blipFill>
        <p:spPr>
          <a:xfrm rot="-269418">
            <a:off x="4585182" y="858896"/>
            <a:ext cx="4708162" cy="401018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/>
          <p:nvPr/>
        </p:nvSpPr>
        <p:spPr>
          <a:xfrm rot="9841782">
            <a:off x="-559155" y="-857130"/>
            <a:ext cx="5736459" cy="6686709"/>
          </a:xfrm>
          <a:prstGeom prst="flowChartManualInput">
            <a:avLst/>
          </a:prstGeom>
          <a:solidFill>
            <a:srgbClr val="072C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325" y="63325"/>
            <a:ext cx="835250" cy="41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281000" y="680750"/>
            <a:ext cx="48348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What is Siyavula?</a:t>
            </a:r>
            <a:endParaRPr sz="3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Siyavula is an ed-tech company with a mission to uplift education through enabling digital accessibility of online contents to high school students in Africa to support the mastery of concepts in Mathematics, Physics and Chemistry</a:t>
            </a:r>
            <a:endParaRPr sz="18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Website: </a:t>
            </a:r>
            <a:r>
              <a:rPr lang="en" sz="1800" u="sng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https://www.siyavula.com/</a:t>
            </a:r>
            <a:r>
              <a:rPr lang="en" sz="18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C65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25" y="63325"/>
            <a:ext cx="764250" cy="38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/>
        </p:nvSpPr>
        <p:spPr>
          <a:xfrm>
            <a:off x="1545450" y="704500"/>
            <a:ext cx="6053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The Baseline Assessment</a:t>
            </a:r>
            <a:endParaRPr sz="3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10" name="Google Shape;110;p17"/>
          <p:cNvGrpSpPr/>
          <p:nvPr/>
        </p:nvGrpSpPr>
        <p:grpSpPr>
          <a:xfrm>
            <a:off x="7193446" y="110534"/>
            <a:ext cx="1865033" cy="1865033"/>
            <a:chOff x="507675" y="2690050"/>
            <a:chExt cx="2057400" cy="2057400"/>
          </a:xfrm>
        </p:grpSpPr>
        <p:sp>
          <p:nvSpPr>
            <p:cNvPr id="111" name="Google Shape;111;p17"/>
            <p:cNvSpPr/>
            <p:nvPr/>
          </p:nvSpPr>
          <p:spPr>
            <a:xfrm>
              <a:off x="507675" y="2690050"/>
              <a:ext cx="1028700" cy="102870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931700" y="3149350"/>
              <a:ext cx="1129200" cy="1129200"/>
            </a:xfrm>
            <a:prstGeom prst="ellipse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1536375" y="3718750"/>
              <a:ext cx="1028700" cy="10287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7"/>
          <p:cNvSpPr txBox="1"/>
          <p:nvPr/>
        </p:nvSpPr>
        <p:spPr>
          <a:xfrm>
            <a:off x="3667325" y="1397200"/>
            <a:ext cx="46281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omfortaa"/>
              <a:buChar char="●"/>
            </a:pPr>
            <a:r>
              <a:rPr lang="en" sz="18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Administered to the grade 8 students in 2022.</a:t>
            </a:r>
            <a:endParaRPr sz="18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omfortaa"/>
              <a:buChar char="●"/>
            </a:pPr>
            <a:r>
              <a:rPr lang="en" sz="18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To test the level of understanding of the foundational knowledge in Mathematics.</a:t>
            </a:r>
            <a:endParaRPr sz="18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omfortaa"/>
              <a:buChar char="●"/>
            </a:pPr>
            <a:r>
              <a:rPr lang="en" sz="18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To evaluate effect of covid on learning and performance of this class.</a:t>
            </a:r>
            <a:endParaRPr sz="18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2254400"/>
            <a:ext cx="3909550" cy="27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C65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1335975" y="4021300"/>
            <a:ext cx="841800" cy="841800"/>
          </a:xfrm>
          <a:prstGeom prst="ellipse">
            <a:avLst/>
          </a:prstGeom>
          <a:solidFill>
            <a:srgbClr val="BF9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18"/>
          <p:cNvGrpSpPr/>
          <p:nvPr/>
        </p:nvGrpSpPr>
        <p:grpSpPr>
          <a:xfrm>
            <a:off x="-368350" y="3587700"/>
            <a:ext cx="2031900" cy="2031900"/>
            <a:chOff x="874125" y="2571750"/>
            <a:chExt cx="2031900" cy="2031900"/>
          </a:xfrm>
        </p:grpSpPr>
        <p:sp>
          <p:nvSpPr>
            <p:cNvPr id="122" name="Google Shape;122;p18"/>
            <p:cNvSpPr/>
            <p:nvPr/>
          </p:nvSpPr>
          <p:spPr>
            <a:xfrm>
              <a:off x="995025" y="2692650"/>
              <a:ext cx="1790100" cy="1790100"/>
            </a:xfrm>
            <a:prstGeom prst="ellipse">
              <a:avLst/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874125" y="2571750"/>
              <a:ext cx="2031900" cy="20319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18"/>
          <p:cNvGrpSpPr/>
          <p:nvPr/>
        </p:nvGrpSpPr>
        <p:grpSpPr>
          <a:xfrm>
            <a:off x="-13875" y="-9"/>
            <a:ext cx="10914825" cy="6170233"/>
            <a:chOff x="-13875" y="-9"/>
            <a:chExt cx="10914825" cy="6170233"/>
          </a:xfrm>
        </p:grpSpPr>
        <p:pic>
          <p:nvPicPr>
            <p:cNvPr id="125" name="Google Shape;125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7780450" y="-9"/>
              <a:ext cx="1363550" cy="13166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80450" y="3836016"/>
              <a:ext cx="1363550" cy="13166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8"/>
            <p:cNvPicPr preferRelativeResize="0"/>
            <p:nvPr/>
          </p:nvPicPr>
          <p:blipFill>
            <a:blip r:embed="rId5">
              <a:alphaModFix amt="92000"/>
            </a:blip>
            <a:stretch>
              <a:fillRect/>
            </a:stretch>
          </p:blipFill>
          <p:spPr>
            <a:xfrm rot="-1447332">
              <a:off x="4670498" y="1354056"/>
              <a:ext cx="5699030" cy="38183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8"/>
            <p:cNvSpPr/>
            <p:nvPr/>
          </p:nvSpPr>
          <p:spPr>
            <a:xfrm>
              <a:off x="3213150" y="0"/>
              <a:ext cx="3017700" cy="5143500"/>
            </a:xfrm>
            <a:prstGeom prst="ellipse">
              <a:avLst/>
            </a:prstGeom>
            <a:solidFill>
              <a:srgbClr val="072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9" name="Google Shape;129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-13875" y="4197127"/>
              <a:ext cx="999750" cy="9653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0" name="Google Shape;13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325" y="63325"/>
            <a:ext cx="781800" cy="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2298750" y="454225"/>
            <a:ext cx="4546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Problem Statement</a:t>
            </a:r>
            <a:endParaRPr sz="3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647550" y="1131325"/>
            <a:ext cx="57666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omfortaa"/>
              <a:buChar char="❏"/>
            </a:pPr>
            <a:r>
              <a:rPr lang="en" sz="18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Quality of learning estimated to have dropped by 50%-75% during 2020 and 2021.</a:t>
            </a:r>
            <a:endParaRPr sz="18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omfortaa"/>
              <a:buChar char="❏"/>
            </a:pPr>
            <a:r>
              <a:rPr lang="en" sz="18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Uncertainty on which foundational knowledge has been successfully acquired by the class 8 cohort.</a:t>
            </a:r>
            <a:endParaRPr sz="18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omfortaa"/>
              <a:buChar char="❏"/>
            </a:pPr>
            <a:r>
              <a:rPr lang="en" sz="18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Need to analyse baseline assessment results to assess any gaps and inform potential curriculum adjustments.</a:t>
            </a:r>
            <a:endParaRPr sz="18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33" name="Google Shape;133;p18"/>
          <p:cNvGrpSpPr/>
          <p:nvPr/>
        </p:nvGrpSpPr>
        <p:grpSpPr>
          <a:xfrm>
            <a:off x="160325" y="2233500"/>
            <a:ext cx="329625" cy="676500"/>
            <a:chOff x="187050" y="1555800"/>
            <a:chExt cx="329625" cy="676500"/>
          </a:xfrm>
        </p:grpSpPr>
        <p:sp>
          <p:nvSpPr>
            <p:cNvPr id="134" name="Google Shape;134;p18"/>
            <p:cNvSpPr/>
            <p:nvPr/>
          </p:nvSpPr>
          <p:spPr>
            <a:xfrm>
              <a:off x="187050" y="1555800"/>
              <a:ext cx="66900" cy="66900"/>
            </a:xfrm>
            <a:prstGeom prst="ellipse">
              <a:avLst/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187050" y="1860600"/>
              <a:ext cx="66900" cy="66900"/>
            </a:xfrm>
            <a:prstGeom prst="ellipse">
              <a:avLst/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187050" y="2165400"/>
              <a:ext cx="66900" cy="66900"/>
            </a:xfrm>
            <a:prstGeom prst="ellipse">
              <a:avLst/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449775" y="1555800"/>
              <a:ext cx="66900" cy="66900"/>
            </a:xfrm>
            <a:prstGeom prst="ellipse">
              <a:avLst/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449775" y="1860600"/>
              <a:ext cx="66900" cy="66900"/>
            </a:xfrm>
            <a:prstGeom prst="ellipse">
              <a:avLst/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449775" y="2165400"/>
              <a:ext cx="66900" cy="66900"/>
            </a:xfrm>
            <a:prstGeom prst="ellipse">
              <a:avLst/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C65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 l="18220" r="19060"/>
          <a:stretch/>
        </p:blipFill>
        <p:spPr>
          <a:xfrm>
            <a:off x="3473425" y="-16125"/>
            <a:ext cx="5670575" cy="51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325" y="63325"/>
            <a:ext cx="781800" cy="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/>
        </p:nvSpPr>
        <p:spPr>
          <a:xfrm>
            <a:off x="160400" y="1478850"/>
            <a:ext cx="33132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Our Objective</a:t>
            </a:r>
            <a:endParaRPr sz="17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Analyse the baseline assessment items and build a dashboard for the student results on the baseline assessment.</a:t>
            </a:r>
            <a:endParaRPr sz="17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47" name="Google Shape;147;p19"/>
          <p:cNvGrpSpPr/>
          <p:nvPr/>
        </p:nvGrpSpPr>
        <p:grpSpPr>
          <a:xfrm>
            <a:off x="3473597" y="744838"/>
            <a:ext cx="5602953" cy="3712488"/>
            <a:chOff x="3473597" y="1028725"/>
            <a:chExt cx="5602953" cy="3712488"/>
          </a:xfrm>
        </p:grpSpPr>
        <p:grpSp>
          <p:nvGrpSpPr>
            <p:cNvPr id="148" name="Google Shape;148;p19"/>
            <p:cNvGrpSpPr/>
            <p:nvPr/>
          </p:nvGrpSpPr>
          <p:grpSpPr>
            <a:xfrm>
              <a:off x="3473597" y="1028725"/>
              <a:ext cx="4221549" cy="1683300"/>
              <a:chOff x="3660522" y="774875"/>
              <a:chExt cx="4221549" cy="1683300"/>
            </a:xfrm>
          </p:grpSpPr>
          <p:grpSp>
            <p:nvGrpSpPr>
              <p:cNvPr id="149" name="Google Shape;149;p19"/>
              <p:cNvGrpSpPr/>
              <p:nvPr/>
            </p:nvGrpSpPr>
            <p:grpSpPr>
              <a:xfrm>
                <a:off x="3660522" y="774875"/>
                <a:ext cx="4221549" cy="1683300"/>
                <a:chOff x="1883725" y="1082150"/>
                <a:chExt cx="3593725" cy="1683300"/>
              </a:xfrm>
            </p:grpSpPr>
            <p:sp>
              <p:nvSpPr>
                <p:cNvPr id="150" name="Google Shape;150;p19"/>
                <p:cNvSpPr/>
                <p:nvPr/>
              </p:nvSpPr>
              <p:spPr>
                <a:xfrm>
                  <a:off x="4395350" y="1382750"/>
                  <a:ext cx="1082100" cy="10821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19"/>
                <p:cNvSpPr/>
                <p:nvPr/>
              </p:nvSpPr>
              <p:spPr>
                <a:xfrm>
                  <a:off x="2739501" y="1082150"/>
                  <a:ext cx="2230200" cy="1683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19"/>
                <p:cNvSpPr/>
                <p:nvPr/>
              </p:nvSpPr>
              <p:spPr>
                <a:xfrm>
                  <a:off x="4639154" y="1496313"/>
                  <a:ext cx="724800" cy="8550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19"/>
                <p:cNvSpPr/>
                <p:nvPr/>
              </p:nvSpPr>
              <p:spPr>
                <a:xfrm>
                  <a:off x="1883725" y="1082150"/>
                  <a:ext cx="1683300" cy="16833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4" name="Google Shape;154;p19"/>
              <p:cNvSpPr txBox="1"/>
              <p:nvPr/>
            </p:nvSpPr>
            <p:spPr>
              <a:xfrm>
                <a:off x="3774875" y="1001688"/>
                <a:ext cx="3313200" cy="129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u="sng">
                    <a:solidFill>
                      <a:schemeClr val="lt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Deputy Director of Curriculum:</a:t>
                </a:r>
                <a:endParaRPr sz="1800" b="1" u="sng">
                  <a:solidFill>
                    <a:schemeClr val="lt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- Current State of Cohort</a:t>
                </a:r>
                <a:endParaRPr sz="1800">
                  <a:solidFill>
                    <a:schemeClr val="lt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- Track progress</a:t>
                </a:r>
                <a:endParaRPr sz="1800">
                  <a:solidFill>
                    <a:schemeClr val="lt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p:grpSp>
        <p:grpSp>
          <p:nvGrpSpPr>
            <p:cNvPr id="155" name="Google Shape;155;p19"/>
            <p:cNvGrpSpPr/>
            <p:nvPr/>
          </p:nvGrpSpPr>
          <p:grpSpPr>
            <a:xfrm flipH="1">
              <a:off x="4854997" y="2999250"/>
              <a:ext cx="4221553" cy="1741963"/>
              <a:chOff x="3660517" y="774875"/>
              <a:chExt cx="4221553" cy="1741963"/>
            </a:xfrm>
          </p:grpSpPr>
          <p:grpSp>
            <p:nvGrpSpPr>
              <p:cNvPr id="156" name="Google Shape;156;p19"/>
              <p:cNvGrpSpPr/>
              <p:nvPr/>
            </p:nvGrpSpPr>
            <p:grpSpPr>
              <a:xfrm>
                <a:off x="3660522" y="774875"/>
                <a:ext cx="4221549" cy="1683300"/>
                <a:chOff x="1883725" y="1082150"/>
                <a:chExt cx="3593725" cy="1683300"/>
              </a:xfrm>
            </p:grpSpPr>
            <p:sp>
              <p:nvSpPr>
                <p:cNvPr id="157" name="Google Shape;157;p19"/>
                <p:cNvSpPr/>
                <p:nvPr/>
              </p:nvSpPr>
              <p:spPr>
                <a:xfrm>
                  <a:off x="4395350" y="1382750"/>
                  <a:ext cx="1082100" cy="10821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19"/>
                <p:cNvSpPr/>
                <p:nvPr/>
              </p:nvSpPr>
              <p:spPr>
                <a:xfrm>
                  <a:off x="2739501" y="1082150"/>
                  <a:ext cx="2230200" cy="1683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19"/>
                <p:cNvSpPr/>
                <p:nvPr/>
              </p:nvSpPr>
              <p:spPr>
                <a:xfrm>
                  <a:off x="4639212" y="1496313"/>
                  <a:ext cx="724800" cy="8550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p19"/>
                <p:cNvSpPr/>
                <p:nvPr/>
              </p:nvSpPr>
              <p:spPr>
                <a:xfrm>
                  <a:off x="1883725" y="1082150"/>
                  <a:ext cx="1683300" cy="16833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1" name="Google Shape;161;p19"/>
              <p:cNvSpPr txBox="1"/>
              <p:nvPr/>
            </p:nvSpPr>
            <p:spPr>
              <a:xfrm>
                <a:off x="3660517" y="946938"/>
                <a:ext cx="3237000" cy="15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u="sng">
                    <a:solidFill>
                      <a:schemeClr val="lt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District Officials:</a:t>
                </a:r>
                <a:endParaRPr sz="1800" b="1" u="sng">
                  <a:solidFill>
                    <a:schemeClr val="lt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- How is my district doing?</a:t>
                </a:r>
                <a:endParaRPr sz="1800">
                  <a:solidFill>
                    <a:schemeClr val="lt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- How do schools compare?</a:t>
                </a:r>
                <a:endParaRPr sz="1800">
                  <a:solidFill>
                    <a:schemeClr val="lt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p:grpSp>
      </p:grpSp>
      <p:pic>
        <p:nvPicPr>
          <p:cNvPr id="162" name="Google Shape;16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4575" y="1251550"/>
            <a:ext cx="658575" cy="6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5600" y="3186350"/>
            <a:ext cx="781800" cy="7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C65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0"/>
          <p:cNvGrpSpPr/>
          <p:nvPr/>
        </p:nvGrpSpPr>
        <p:grpSpPr>
          <a:xfrm>
            <a:off x="-1602750" y="3464775"/>
            <a:ext cx="3263400" cy="3263400"/>
            <a:chOff x="4572000" y="631200"/>
            <a:chExt cx="3263400" cy="3263400"/>
          </a:xfrm>
        </p:grpSpPr>
        <p:sp>
          <p:nvSpPr>
            <p:cNvPr id="169" name="Google Shape;169;p20"/>
            <p:cNvSpPr/>
            <p:nvPr/>
          </p:nvSpPr>
          <p:spPr>
            <a:xfrm>
              <a:off x="4572000" y="631200"/>
              <a:ext cx="3263400" cy="3263400"/>
            </a:xfrm>
            <a:prstGeom prst="ellipse">
              <a:avLst/>
            </a:prstGeom>
            <a:solidFill>
              <a:srgbClr val="3D85C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5008950" y="1043700"/>
              <a:ext cx="2389500" cy="2438400"/>
            </a:xfrm>
            <a:prstGeom prst="ellipse">
              <a:avLst/>
            </a:prstGeom>
            <a:solidFill>
              <a:srgbClr val="6FA8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5418000" y="1458900"/>
              <a:ext cx="1571400" cy="1608000"/>
            </a:xfrm>
            <a:prstGeom prst="ellipse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2" name="Google Shape;172;p20"/>
          <p:cNvPicPr preferRelativeResize="0"/>
          <p:nvPr/>
        </p:nvPicPr>
        <p:blipFill rotWithShape="1">
          <a:blip r:embed="rId3">
            <a:alphaModFix/>
          </a:blip>
          <a:srcRect l="4837" t="10009" r="37773" b="7942"/>
          <a:stretch/>
        </p:blipFill>
        <p:spPr>
          <a:xfrm>
            <a:off x="3610875" y="-8550"/>
            <a:ext cx="63988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/>
          <p:nvPr/>
        </p:nvSpPr>
        <p:spPr>
          <a:xfrm rot="5400000">
            <a:off x="1546725" y="2064150"/>
            <a:ext cx="5126400" cy="998100"/>
          </a:xfrm>
          <a:prstGeom prst="triangle">
            <a:avLst>
              <a:gd name="adj" fmla="val 50000"/>
            </a:avLst>
          </a:prstGeom>
          <a:solidFill>
            <a:srgbClr val="072C65"/>
          </a:solidFill>
          <a:ln w="28575" cap="flat" cmpd="sng">
            <a:solidFill>
              <a:srgbClr val="072C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242775" y="1830475"/>
            <a:ext cx="32088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Getting our hands dirty...</a:t>
            </a:r>
            <a:endParaRPr sz="320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C65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25" y="63325"/>
            <a:ext cx="781800" cy="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 txBox="1"/>
          <p:nvPr/>
        </p:nvSpPr>
        <p:spPr>
          <a:xfrm>
            <a:off x="1703150" y="454225"/>
            <a:ext cx="5737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Setting up the Database</a:t>
            </a:r>
            <a:endParaRPr sz="3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453725" y="1168500"/>
            <a:ext cx="33726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Siyavula provided a </a:t>
            </a:r>
            <a:r>
              <a:rPr lang="en" sz="18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100GB</a:t>
            </a:r>
            <a:r>
              <a:rPr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anonymised Postgres Database in the form of a </a:t>
            </a:r>
            <a:r>
              <a:rPr lang="en" sz="18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25GB</a:t>
            </a:r>
            <a:r>
              <a:rPr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compressed dump in an S3 bucket.</a:t>
            </a: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4509050" y="1131325"/>
            <a:ext cx="40179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To access this data, we had to:</a:t>
            </a:r>
            <a:endParaRPr sz="1800"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</a:pPr>
            <a:r>
              <a:rPr lang="en" sz="1800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Restore the DB in a Amazon RDS instance.</a:t>
            </a:r>
            <a:endParaRPr sz="1800"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</a:pPr>
            <a:r>
              <a:rPr lang="en" sz="1800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Connect to the DB using pgAdmin</a:t>
            </a:r>
            <a:endParaRPr sz="1800" dirty="0">
              <a:solidFill>
                <a:schemeClr val="lt1"/>
              </a:solidFill>
            </a:endParaRPr>
          </a:p>
        </p:txBody>
      </p:sp>
      <p:grpSp>
        <p:nvGrpSpPr>
          <p:cNvPr id="183" name="Google Shape;183;p21"/>
          <p:cNvGrpSpPr/>
          <p:nvPr/>
        </p:nvGrpSpPr>
        <p:grpSpPr>
          <a:xfrm rot="-7900018">
            <a:off x="8092768" y="3868049"/>
            <a:ext cx="1113958" cy="1722869"/>
            <a:chOff x="3451375" y="2444175"/>
            <a:chExt cx="1665300" cy="2880600"/>
          </a:xfrm>
        </p:grpSpPr>
        <p:sp>
          <p:nvSpPr>
            <p:cNvPr id="184" name="Google Shape;184;p21"/>
            <p:cNvSpPr/>
            <p:nvPr/>
          </p:nvSpPr>
          <p:spPr>
            <a:xfrm>
              <a:off x="3451375" y="2444175"/>
              <a:ext cx="1665300" cy="1440300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3451375" y="2865150"/>
              <a:ext cx="1665300" cy="1440300"/>
            </a:xfrm>
            <a:prstGeom prst="triangle">
              <a:avLst>
                <a:gd name="adj" fmla="val 50000"/>
              </a:avLst>
            </a:prstGeom>
            <a:solidFill>
              <a:srgbClr val="072C6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3451375" y="3339850"/>
              <a:ext cx="1665300" cy="1440300"/>
            </a:xfrm>
            <a:prstGeom prst="triangle">
              <a:avLst>
                <a:gd name="adj" fmla="val 50000"/>
              </a:avLst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3451375" y="3884475"/>
              <a:ext cx="1665300" cy="1440300"/>
            </a:xfrm>
            <a:prstGeom prst="triangle">
              <a:avLst>
                <a:gd name="adj" fmla="val 50000"/>
              </a:avLst>
            </a:prstGeom>
            <a:solidFill>
              <a:srgbClr val="F7F7F7">
                <a:alpha val="821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8" name="Google Shape;18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8925" y="3074750"/>
            <a:ext cx="6261300" cy="17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</Words>
  <Application>Microsoft Office PowerPoint</Application>
  <PresentationFormat>On-screen Show (16:9)</PresentationFormat>
  <Paragraphs>109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Comfortaa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Getting our hands dirty...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Hacking the Dashboard…</vt:lpstr>
      <vt:lpstr>PowerPoint Presentation</vt:lpstr>
      <vt:lpstr>PowerPoint Presentation</vt:lpstr>
      <vt:lpstr>PowerPoint Presentation</vt:lpstr>
      <vt:lpstr>PowerPoint Presentation</vt:lpstr>
      <vt:lpstr>Our Take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Yinka Akindele</cp:lastModifiedBy>
  <cp:revision>1</cp:revision>
  <dcterms:modified xsi:type="dcterms:W3CDTF">2023-08-22T10:30:18Z</dcterms:modified>
</cp:coreProperties>
</file>