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sldIdLst>
    <p:sldId id="256" r:id="rId2"/>
    <p:sldId id="274" r:id="rId3"/>
    <p:sldId id="275" r:id="rId4"/>
    <p:sldId id="305" r:id="rId5"/>
    <p:sldId id="276" r:id="rId6"/>
    <p:sldId id="277" r:id="rId7"/>
    <p:sldId id="279" r:id="rId8"/>
    <p:sldId id="278" r:id="rId9"/>
    <p:sldId id="281" r:id="rId10"/>
    <p:sldId id="283" r:id="rId11"/>
    <p:sldId id="282" r:id="rId12"/>
    <p:sldId id="284"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1" r:id="rId26"/>
    <p:sldId id="273"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6" r:id="rId42"/>
    <p:sldId id="307"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2"/>
  </p:normalViewPr>
  <p:slideViewPr>
    <p:cSldViewPr snapToGrid="0" snapToObjects="1">
      <p:cViewPr varScale="1">
        <p:scale>
          <a:sx n="104" d="100"/>
          <a:sy n="104"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17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37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16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6430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156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63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53405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527564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6" name="幻灯片编号占位符 5"/>
          <p:cNvSpPr>
            <a:spLocks noGrp="1"/>
          </p:cNvSpPr>
          <p:nvPr>
            <p:ph type="sldNum" sz="quarter" idx="11"/>
          </p:nvPr>
        </p:nvSpPr>
        <p:spPr>
          <a:xfrm>
            <a:off x="6553200" y="6248400"/>
            <a:ext cx="2133600" cy="476250"/>
          </a:xfrm>
        </p:spPr>
        <p:txBody>
          <a:bodyPr/>
          <a:lstStyle>
            <a:lvl1pPr>
              <a:defRPr/>
            </a:lvl1pPr>
          </a:lstStyle>
          <a:p>
            <a:fld id="{AC5BC7D5-BAE8-9C4B-9533-3E1BCD4E73F4}" type="slidenum">
              <a:rPr lang="en-US" altLang="zh-CN"/>
              <a:pPr/>
              <a:t>‹#›</a:t>
            </a:fld>
            <a:endParaRPr lang="en-US" altLang="zh-CN"/>
          </a:p>
        </p:txBody>
      </p:sp>
      <p:sp>
        <p:nvSpPr>
          <p:cNvPr id="7" name="页脚占位符 6"/>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54302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5" name="幻灯片编号占位符 4"/>
          <p:cNvSpPr>
            <a:spLocks noGrp="1"/>
          </p:cNvSpPr>
          <p:nvPr>
            <p:ph type="sldNum" sz="quarter" idx="11"/>
          </p:nvPr>
        </p:nvSpPr>
        <p:spPr>
          <a:xfrm>
            <a:off x="6553200" y="6248400"/>
            <a:ext cx="2133600" cy="476250"/>
          </a:xfrm>
        </p:spPr>
        <p:txBody>
          <a:bodyPr/>
          <a:lstStyle>
            <a:lvl1pPr>
              <a:defRPr/>
            </a:lvl1pPr>
          </a:lstStyle>
          <a:p>
            <a:fld id="{55A654BD-385A-6D4F-8E5B-5617979B31F3}" type="slidenum">
              <a:rPr lang="en-US" altLang="zh-CN"/>
              <a:pPr/>
              <a:t>‹#›</a:t>
            </a:fld>
            <a:endParaRPr lang="en-US" altLang="zh-CN"/>
          </a:p>
        </p:txBody>
      </p:sp>
      <p:sp>
        <p:nvSpPr>
          <p:cNvPr id="6" name="页脚占位符 5"/>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1149768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日期占位符 5"/>
          <p:cNvSpPr>
            <a:spLocks noGrp="1"/>
          </p:cNvSpPr>
          <p:nvPr>
            <p:ph type="dt" sz="half" idx="10"/>
          </p:nvPr>
        </p:nvSpPr>
        <p:spPr>
          <a:xfrm>
            <a:off x="457200" y="6251575"/>
            <a:ext cx="2133600" cy="476250"/>
          </a:xfrm>
        </p:spPr>
        <p:txBody>
          <a:bodyPr/>
          <a:lstStyle>
            <a:lvl1pPr>
              <a:defRPr/>
            </a:lvl1pPr>
          </a:lstStyle>
          <a:p>
            <a:endParaRPr lang="en-US" altLang="zh-CN"/>
          </a:p>
        </p:txBody>
      </p:sp>
      <p:sp>
        <p:nvSpPr>
          <p:cNvPr id="7" name="幻灯片编号占位符 6"/>
          <p:cNvSpPr>
            <a:spLocks noGrp="1"/>
          </p:cNvSpPr>
          <p:nvPr>
            <p:ph type="sldNum" sz="quarter" idx="11"/>
          </p:nvPr>
        </p:nvSpPr>
        <p:spPr>
          <a:xfrm>
            <a:off x="6553200" y="6248400"/>
            <a:ext cx="2133600" cy="476250"/>
          </a:xfrm>
        </p:spPr>
        <p:txBody>
          <a:bodyPr/>
          <a:lstStyle>
            <a:lvl1pPr>
              <a:defRPr/>
            </a:lvl1pPr>
          </a:lstStyle>
          <a:p>
            <a:fld id="{F95EE922-EAE5-6945-83A6-CC3CB3B3CAA7}" type="slidenum">
              <a:rPr lang="en-US" altLang="zh-CN"/>
              <a:pPr/>
              <a:t>‹#›</a:t>
            </a:fld>
            <a:endParaRPr lang="en-US" altLang="zh-CN"/>
          </a:p>
        </p:txBody>
      </p:sp>
      <p:sp>
        <p:nvSpPr>
          <p:cNvPr id="8" name="页脚占位符 7"/>
          <p:cNvSpPr>
            <a:spLocks noGrp="1"/>
          </p:cNvSpPr>
          <p:nvPr>
            <p:ph type="ftr" sz="quarter" idx="12"/>
          </p:nvPr>
        </p:nvSpPr>
        <p:spPr>
          <a:xfrm>
            <a:off x="3124200" y="6248400"/>
            <a:ext cx="2895600" cy="476250"/>
          </a:xfrm>
        </p:spPr>
        <p:txBody>
          <a:bodyPr/>
          <a:lstStyle>
            <a:lvl1pPr>
              <a:defRPr/>
            </a:lvl1pPr>
          </a:lstStyle>
          <a:p>
            <a:endParaRPr lang="en-US" altLang="zh-CN"/>
          </a:p>
        </p:txBody>
      </p:sp>
    </p:spTree>
    <p:extLst>
      <p:ext uri="{BB962C8B-B14F-4D97-AF65-F5344CB8AC3E}">
        <p14:creationId xmlns:p14="http://schemas.microsoft.com/office/powerpoint/2010/main" val="114727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28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852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4590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92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4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7894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415111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744388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40371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tif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wyj@smail.nju.edu.c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hyperlink" Target="http://moon.nju.edu.cn/people/yaojingwang/" TargetMode="External"/><Relationship Id="rId4" Type="http://schemas.openxmlformats.org/officeDocument/2006/relationships/hyperlink" Target="http://moon.nju.edu.cn/people/fengxu/OS2016" TargetMode="External"/><Relationship Id="rId5" Type="http://schemas.openxmlformats.org/officeDocument/2006/relationships/hyperlink" Target="http://cslabcms.nju.edu.cn/" TargetMode="External"/><Relationship Id="rId6" Type="http://schemas.openxmlformats.org/officeDocument/2006/relationships/hyperlink" Target="http://114.212.81.244/os/" TargetMode="External"/><Relationship Id="rId1" Type="http://schemas.openxmlformats.org/officeDocument/2006/relationships/slideLayout" Target="../slideLayouts/slideLayout2.xml"/><Relationship Id="rId2" Type="http://schemas.openxmlformats.org/officeDocument/2006/relationships/hyperlink" Target="http://moon.nju.edu.cn/people/yaojingwang/static/OS/main.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操作系统实验</a:t>
            </a:r>
            <a:r>
              <a:rPr kumimoji="1" lang="zh-CN" altLang="en-US" dirty="0"/>
              <a:t/>
            </a:r>
            <a:br>
              <a:rPr kumimoji="1" lang="zh-CN" altLang="en-US" dirty="0"/>
            </a:br>
            <a:r>
              <a:rPr kumimoji="1" lang="en-US" altLang="zh-CN" dirty="0" smtClean="0"/>
              <a:t>lab1-</a:t>
            </a:r>
            <a:r>
              <a:rPr kumimoji="1" lang="zh-CN" altLang="en-US" dirty="0" smtClean="0"/>
              <a:t>系统引导</a:t>
            </a:r>
            <a:endParaRPr kumimoji="1" lang="zh-CN" altLang="en-US" dirty="0"/>
          </a:p>
        </p:txBody>
      </p:sp>
      <p:sp>
        <p:nvSpPr>
          <p:cNvPr id="3" name="副标题 2"/>
          <p:cNvSpPr>
            <a:spLocks noGrp="1"/>
          </p:cNvSpPr>
          <p:nvPr>
            <p:ph type="subTitle" idx="1"/>
          </p:nvPr>
        </p:nvSpPr>
        <p:spPr/>
        <p:txBody>
          <a:bodyPr/>
          <a:lstStyle/>
          <a:p>
            <a:r>
              <a:rPr kumimoji="1" lang="en-US" altLang="zh-CN" dirty="0" smtClean="0"/>
              <a:t>2016-3-1</a:t>
            </a:r>
            <a:endParaRPr kumimoji="1" lang="zh-CN" altLang="en-US" dirty="0"/>
          </a:p>
        </p:txBody>
      </p:sp>
    </p:spTree>
    <p:extLst>
      <p:ext uri="{BB962C8B-B14F-4D97-AF65-F5344CB8AC3E}">
        <p14:creationId xmlns:p14="http://schemas.microsoft.com/office/powerpoint/2010/main" val="200341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实验目的</a:t>
            </a:r>
            <a:endParaRPr kumimoji="1" lang="zh-CN" altLang="en-US" dirty="0"/>
          </a:p>
        </p:txBody>
      </p:sp>
      <p:sp>
        <p:nvSpPr>
          <p:cNvPr id="3" name="内容占位符 2"/>
          <p:cNvSpPr>
            <a:spLocks noGrp="1"/>
          </p:cNvSpPr>
          <p:nvPr>
            <p:ph idx="1"/>
          </p:nvPr>
        </p:nvSpPr>
        <p:spPr/>
        <p:txBody>
          <a:bodyPr>
            <a:noAutofit/>
          </a:bodyPr>
          <a:lstStyle/>
          <a:p>
            <a:pPr>
              <a:lnSpc>
                <a:spcPct val="80000"/>
              </a:lnSpc>
            </a:pPr>
            <a:r>
              <a:rPr lang="zh-CN" altLang="en-US" sz="2400" dirty="0" smtClean="0"/>
              <a:t>实验目的</a:t>
            </a:r>
            <a:r>
              <a:rPr lang="en-US" altLang="zh-CN" sz="2400" dirty="0" smtClean="0"/>
              <a:t>:</a:t>
            </a:r>
            <a:endParaRPr lang="zh-CN" altLang="en-US" sz="2400" dirty="0" smtClean="0"/>
          </a:p>
          <a:p>
            <a:pPr>
              <a:lnSpc>
                <a:spcPct val="80000"/>
              </a:lnSpc>
            </a:pPr>
            <a:r>
              <a:rPr lang="zh-CN" altLang="en-US" sz="2400" dirty="0" smtClean="0"/>
              <a:t>掌握</a:t>
            </a:r>
            <a:r>
              <a:rPr lang="zh-CN" altLang="en-US" sz="2400" dirty="0"/>
              <a:t>开发环境，能独立的完成开发环境的配置</a:t>
            </a:r>
          </a:p>
          <a:p>
            <a:pPr>
              <a:lnSpc>
                <a:spcPct val="80000"/>
              </a:lnSpc>
            </a:pPr>
            <a:r>
              <a:rPr lang="zh-CN" altLang="en-US" sz="2400" dirty="0"/>
              <a:t>学习如何在</a:t>
            </a:r>
            <a:r>
              <a:rPr lang="en-US" altLang="zh-CN" sz="2400" dirty="0"/>
              <a:t>Linux</a:t>
            </a:r>
            <a:r>
              <a:rPr lang="zh-CN" altLang="en-US" sz="2400" dirty="0"/>
              <a:t>环境下编写、调试程序</a:t>
            </a:r>
          </a:p>
          <a:p>
            <a:pPr>
              <a:lnSpc>
                <a:spcPct val="80000"/>
              </a:lnSpc>
            </a:pPr>
            <a:r>
              <a:rPr lang="zh-CN" altLang="en-US" sz="2400" dirty="0"/>
              <a:t>学习</a:t>
            </a:r>
            <a:r>
              <a:rPr lang="en-US" altLang="zh-CN" sz="2400" dirty="0"/>
              <a:t>AT&amp;T</a:t>
            </a:r>
            <a:r>
              <a:rPr lang="zh-CN" altLang="en-US" sz="2400" dirty="0"/>
              <a:t>汇编程序的特点</a:t>
            </a:r>
          </a:p>
          <a:p>
            <a:pPr>
              <a:lnSpc>
                <a:spcPct val="80000"/>
              </a:lnSpc>
            </a:pPr>
            <a:r>
              <a:rPr lang="zh-CN" altLang="en-US" sz="2400" dirty="0"/>
              <a:t>通过阅读相关的文档和手册，初步掌握</a:t>
            </a:r>
            <a:r>
              <a:rPr lang="en-US" altLang="zh-CN" sz="2400" dirty="0"/>
              <a:t>vim</a:t>
            </a:r>
            <a:r>
              <a:rPr lang="zh-CN" altLang="en-US" sz="2400" dirty="0"/>
              <a:t>编辑器、</a:t>
            </a:r>
            <a:r>
              <a:rPr lang="en-US" altLang="zh-CN" sz="2400" dirty="0"/>
              <a:t>shell</a:t>
            </a:r>
            <a:r>
              <a:rPr lang="zh-CN" altLang="en-US" sz="2400" dirty="0"/>
              <a:t>命令、</a:t>
            </a:r>
            <a:r>
              <a:rPr lang="en-US" altLang="zh-CN" sz="2400" dirty="0"/>
              <a:t>GNU make</a:t>
            </a:r>
            <a:r>
              <a:rPr lang="zh-CN" altLang="en-US" sz="2400" dirty="0"/>
              <a:t>、</a:t>
            </a:r>
            <a:r>
              <a:rPr lang="en-US" altLang="zh-CN" sz="2400" dirty="0"/>
              <a:t>GNU </a:t>
            </a:r>
            <a:r>
              <a:rPr lang="en-US" altLang="zh-CN" sz="2400" dirty="0" err="1"/>
              <a:t>binutils</a:t>
            </a:r>
            <a:r>
              <a:rPr lang="zh-CN" altLang="en-US" sz="2400" dirty="0"/>
              <a:t>和</a:t>
            </a:r>
            <a:r>
              <a:rPr lang="en-US" altLang="zh-CN" sz="2400" dirty="0"/>
              <a:t>GNU GDB</a:t>
            </a:r>
            <a:r>
              <a:rPr lang="zh-CN" altLang="en-US" sz="2400" dirty="0"/>
              <a:t>的使用方法。</a:t>
            </a:r>
          </a:p>
          <a:p>
            <a:pPr>
              <a:lnSpc>
                <a:spcPct val="80000"/>
              </a:lnSpc>
            </a:pPr>
            <a:r>
              <a:rPr lang="zh-CN" altLang="en-US" sz="2400" dirty="0"/>
              <a:t>理解系统引导</a:t>
            </a:r>
            <a:r>
              <a:rPr lang="zh-CN" altLang="en-US" sz="2400" dirty="0" smtClean="0"/>
              <a:t>程序的</a:t>
            </a:r>
            <a:r>
              <a:rPr lang="zh-CN" altLang="en-US" sz="2400" dirty="0"/>
              <a:t>含义</a:t>
            </a:r>
            <a:r>
              <a:rPr lang="zh-CN" altLang="en-US" sz="2400" dirty="0" smtClean="0"/>
              <a:t>，理解</a:t>
            </a:r>
            <a:r>
              <a:rPr lang="zh-CN" altLang="en-US" sz="2400" dirty="0"/>
              <a:t>系统的启动过程</a:t>
            </a:r>
          </a:p>
          <a:p>
            <a:pPr>
              <a:lnSpc>
                <a:spcPct val="80000"/>
              </a:lnSpc>
            </a:pPr>
            <a:r>
              <a:rPr lang="zh-CN" altLang="en-US" sz="2400" dirty="0"/>
              <a:t>理解系统的</a:t>
            </a:r>
            <a:r>
              <a:rPr lang="zh-CN" altLang="en-US" sz="2400" dirty="0" smtClean="0"/>
              <a:t>内存布局</a:t>
            </a:r>
            <a:endParaRPr lang="zh-CN" altLang="en-US" sz="2400" dirty="0"/>
          </a:p>
        </p:txBody>
      </p:sp>
    </p:spTree>
    <p:extLst>
      <p:ext uri="{BB962C8B-B14F-4D97-AF65-F5344CB8AC3E}">
        <p14:creationId xmlns:p14="http://schemas.microsoft.com/office/powerpoint/2010/main" val="1189866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实验内容</a:t>
            </a:r>
            <a:r>
              <a:rPr kumimoji="1" lang="en-US" altLang="zh-CN" sz="2400" dirty="0" smtClean="0"/>
              <a:t>:</a:t>
            </a:r>
            <a:endParaRPr kumimoji="1" lang="zh-CN" altLang="en-US" sz="2400" dirty="0" smtClean="0"/>
          </a:p>
          <a:p>
            <a:r>
              <a:rPr kumimoji="1" lang="zh-CN" altLang="en-US" sz="2400" dirty="0" smtClean="0"/>
              <a:t>在理解操作系统启动的基础之上</a:t>
            </a:r>
            <a:r>
              <a:rPr kumimoji="1" lang="zh-CN" altLang="en-US" sz="2400" dirty="0"/>
              <a:t>，分析系统启动的过程，并开发出运行在没有操作系统和运行库的计算机上的简单应用程序</a:t>
            </a:r>
            <a:r>
              <a:rPr kumimoji="1" lang="zh-CN" altLang="en-US" sz="2400" dirty="0" smtClean="0"/>
              <a:t>。</a:t>
            </a:r>
          </a:p>
          <a:p>
            <a:r>
              <a:rPr kumimoji="1" lang="zh-CN" altLang="en-US" sz="2400" dirty="0" smtClean="0"/>
              <a:t>关键代码分为启动部分</a:t>
            </a:r>
            <a:r>
              <a:rPr kumimoji="1" lang="en-US" altLang="zh-CN" sz="2400" dirty="0" smtClean="0"/>
              <a:t>(</a:t>
            </a:r>
            <a:r>
              <a:rPr kumimoji="1" lang="en-US" altLang="zh-CN" sz="2400" dirty="0" err="1" smtClean="0"/>
              <a:t>bootloader</a:t>
            </a:r>
            <a:r>
              <a:rPr kumimoji="1" lang="en-US" altLang="zh-CN" sz="2400" dirty="0" smtClean="0"/>
              <a:t>)</a:t>
            </a:r>
            <a:r>
              <a:rPr kumimoji="1" lang="zh-CN" altLang="en-US" sz="2400" dirty="0" smtClean="0"/>
              <a:t>和应用部分</a:t>
            </a:r>
            <a:r>
              <a:rPr kumimoji="1" lang="en-US" altLang="zh-CN" sz="2400" dirty="0" smtClean="0"/>
              <a:t>(app)</a:t>
            </a:r>
            <a:endParaRPr kumimoji="1" lang="zh-CN" altLang="en-US" sz="2400" dirty="0"/>
          </a:p>
        </p:txBody>
      </p:sp>
    </p:spTree>
    <p:extLst>
      <p:ext uri="{BB962C8B-B14F-4D97-AF65-F5344CB8AC3E}">
        <p14:creationId xmlns:p14="http://schemas.microsoft.com/office/powerpoint/2010/main" val="106089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a:t>
            </a:r>
            <a:endParaRPr kumimoji="1" lang="zh-CN" altLang="en-US" dirty="0"/>
          </a:p>
        </p:txBody>
      </p:sp>
      <p:sp>
        <p:nvSpPr>
          <p:cNvPr id="3" name="内容占位符 2"/>
          <p:cNvSpPr>
            <a:spLocks noGrp="1"/>
          </p:cNvSpPr>
          <p:nvPr>
            <p:ph idx="1"/>
          </p:nvPr>
        </p:nvSpPr>
        <p:spPr>
          <a:xfrm>
            <a:off x="609598" y="2160590"/>
            <a:ext cx="8200769" cy="4697410"/>
          </a:xfrm>
        </p:spPr>
        <p:txBody>
          <a:bodyPr numCol="2">
            <a:noAutofit/>
          </a:bodyPr>
          <a:lstStyle/>
          <a:p>
            <a:r>
              <a:rPr kumimoji="1" lang="zh-CN" altLang="en-US" sz="2000" dirty="0" smtClean="0"/>
              <a:t>第一部分</a:t>
            </a:r>
            <a:r>
              <a:rPr kumimoji="1" lang="en-US" altLang="zh-CN" sz="2000" dirty="0" smtClean="0"/>
              <a:t>:</a:t>
            </a:r>
            <a:r>
              <a:rPr kumimoji="1" lang="zh-CN" altLang="en-US" sz="2000" dirty="0" smtClean="0"/>
              <a:t> 简单的引导程序</a:t>
            </a:r>
          </a:p>
          <a:p>
            <a:pPr lvl="1"/>
            <a:r>
              <a:rPr kumimoji="1" lang="zh-CN" altLang="en-US" sz="1800" dirty="0" smtClean="0"/>
              <a:t>实现一个简单的引导程序</a:t>
            </a:r>
            <a:r>
              <a:rPr kumimoji="1" lang="en-US" altLang="zh-CN" sz="1800" dirty="0" smtClean="0"/>
              <a:t>,</a:t>
            </a:r>
            <a:r>
              <a:rPr kumimoji="1" lang="zh-CN" altLang="en-US" sz="1800" dirty="0" smtClean="0"/>
              <a:t> 完成从实模式到保护模式的跳转并输出</a:t>
            </a:r>
            <a:r>
              <a:rPr kumimoji="1" lang="en-US" altLang="zh-CN" sz="1800" dirty="0" smtClean="0"/>
              <a:t>”Boot:</a:t>
            </a:r>
            <a:r>
              <a:rPr kumimoji="1" lang="zh-CN" altLang="en-US" sz="1800" dirty="0" smtClean="0"/>
              <a:t> </a:t>
            </a:r>
            <a:r>
              <a:rPr kumimoji="1" lang="en-US" altLang="zh-CN" sz="1800" dirty="0" smtClean="0"/>
              <a:t>Hello</a:t>
            </a:r>
            <a:r>
              <a:rPr kumimoji="1" lang="zh-CN" altLang="en-US" sz="1800" dirty="0" smtClean="0"/>
              <a:t> </a:t>
            </a:r>
            <a:r>
              <a:rPr kumimoji="1" lang="en-US" altLang="zh-CN" sz="1800" dirty="0" smtClean="0"/>
              <a:t>world!”</a:t>
            </a:r>
            <a:endParaRPr kumimoji="1" lang="zh-CN" altLang="en-US" sz="1800" dirty="0" smtClean="0"/>
          </a:p>
          <a:p>
            <a:r>
              <a:rPr kumimoji="1" lang="zh-CN" altLang="en-US" sz="2000" dirty="0" smtClean="0"/>
              <a:t>第二部分</a:t>
            </a:r>
            <a:r>
              <a:rPr kumimoji="1" lang="en-US" altLang="zh-CN" sz="2000" dirty="0" smtClean="0"/>
              <a:t>:</a:t>
            </a:r>
            <a:r>
              <a:rPr kumimoji="1" lang="zh-CN" altLang="en-US" sz="2000" dirty="0" smtClean="0"/>
              <a:t> 将磁盘程序片段加载到内存并运行</a:t>
            </a:r>
          </a:p>
          <a:p>
            <a:pPr lvl="1"/>
            <a:r>
              <a:rPr kumimoji="1" lang="zh-CN" altLang="en-US" sz="1800" dirty="0" smtClean="0"/>
              <a:t>在引导程序中</a:t>
            </a:r>
            <a:r>
              <a:rPr kumimoji="1" lang="en-US" altLang="zh-CN" sz="1800" dirty="0" smtClean="0"/>
              <a:t>,</a:t>
            </a:r>
            <a:r>
              <a:rPr kumimoji="1" lang="zh-CN" altLang="en-US" sz="1800" dirty="0" smtClean="0"/>
              <a:t> 将磁盘第</a:t>
            </a:r>
            <a:r>
              <a:rPr kumimoji="1" lang="en-US" altLang="zh-CN" sz="1800" dirty="0" smtClean="0"/>
              <a:t>2</a:t>
            </a:r>
            <a:r>
              <a:rPr kumimoji="1" lang="zh-CN" altLang="en-US" sz="1800" dirty="0" smtClean="0"/>
              <a:t>号扇区以后的用户程序</a:t>
            </a:r>
            <a:r>
              <a:rPr kumimoji="1" lang="en-US" altLang="zh-CN" sz="1800" dirty="0" smtClean="0"/>
              <a:t>(ELF</a:t>
            </a:r>
            <a:r>
              <a:rPr kumimoji="1" lang="zh-CN" altLang="en-US" sz="1800" dirty="0" smtClean="0"/>
              <a:t> 文件格式</a:t>
            </a:r>
            <a:r>
              <a:rPr kumimoji="1" lang="en-US" altLang="zh-CN" sz="1800" dirty="0" smtClean="0"/>
              <a:t>)</a:t>
            </a:r>
            <a:r>
              <a:rPr kumimoji="1" lang="zh-CN" altLang="en-US" sz="1800" dirty="0" smtClean="0"/>
              <a:t>加载到堆栈的位置</a:t>
            </a:r>
            <a:r>
              <a:rPr kumimoji="1" lang="en-US" altLang="zh-CN" sz="1800" dirty="0" smtClean="0"/>
              <a:t>,</a:t>
            </a:r>
            <a:r>
              <a:rPr kumimoji="1" lang="zh-CN" altLang="en-US" sz="1800" dirty="0" smtClean="0"/>
              <a:t> 再通过解析这段 </a:t>
            </a:r>
            <a:r>
              <a:rPr kumimoji="1" lang="en-US" altLang="zh-CN" sz="1800" dirty="0" smtClean="0"/>
              <a:t>ELF</a:t>
            </a:r>
            <a:r>
              <a:rPr kumimoji="1" lang="zh-CN" altLang="en-US" sz="1800" dirty="0" smtClean="0"/>
              <a:t> 文件将其加载到内存的相应位置并运行</a:t>
            </a:r>
            <a:endParaRPr kumimoji="1" lang="zh-CN" altLang="en-US" sz="1800" dirty="0"/>
          </a:p>
          <a:p>
            <a:pPr lvl="1"/>
            <a:endParaRPr kumimoji="1" lang="zh-CN" altLang="en-US" sz="1800" dirty="0" smtClean="0"/>
          </a:p>
          <a:p>
            <a:pPr lvl="1"/>
            <a:endParaRPr kumimoji="1" lang="zh-CN" altLang="en-US" sz="1800" dirty="0"/>
          </a:p>
          <a:p>
            <a:pPr lvl="1"/>
            <a:r>
              <a:rPr kumimoji="1" lang="zh-CN" altLang="en-US" sz="1800" dirty="0" smtClean="0"/>
              <a:t>第二部分运行流程</a:t>
            </a:r>
          </a:p>
          <a:p>
            <a:pPr lvl="2"/>
            <a:r>
              <a:rPr kumimoji="1" lang="zh-CN" altLang="en-US" sz="1600" dirty="0" smtClean="0"/>
              <a:t>引导程序</a:t>
            </a:r>
            <a:r>
              <a:rPr kumimoji="1" lang="en-US" altLang="zh-CN" sz="1600" dirty="0" smtClean="0"/>
              <a:t>:</a:t>
            </a:r>
            <a:r>
              <a:rPr kumimoji="1" lang="zh-CN" altLang="en-US" sz="1600" dirty="0" smtClean="0"/>
              <a:t> </a:t>
            </a:r>
            <a:r>
              <a:rPr kumimoji="1" lang="en-US" altLang="zh-CN" sz="1600" dirty="0" smtClean="0"/>
              <a:t>Loading</a:t>
            </a:r>
            <a:r>
              <a:rPr kumimoji="1" lang="is-IS" altLang="zh-CN" sz="1600" dirty="0" smtClean="0"/>
              <a:t>…</a:t>
            </a:r>
            <a:endParaRPr kumimoji="1" lang="zh-CN" altLang="en-US" sz="1600" dirty="0" smtClean="0"/>
          </a:p>
          <a:p>
            <a:pPr lvl="2"/>
            <a:r>
              <a:rPr kumimoji="1" lang="zh-CN" altLang="en-US" sz="1600" dirty="0" smtClean="0"/>
              <a:t>读扇区内容并加载到内存</a:t>
            </a:r>
            <a:endParaRPr kumimoji="1" lang="zh-CN" altLang="en-US" sz="1600" dirty="0"/>
          </a:p>
          <a:p>
            <a:pPr lvl="2"/>
            <a:r>
              <a:rPr kumimoji="1" lang="zh-CN" altLang="en-US" sz="1600" dirty="0" smtClean="0"/>
              <a:t>解析 </a:t>
            </a:r>
            <a:r>
              <a:rPr kumimoji="1" lang="en-US" altLang="zh-CN" sz="1600" dirty="0" smtClean="0"/>
              <a:t>ELF</a:t>
            </a:r>
            <a:r>
              <a:rPr kumimoji="1" lang="zh-CN" altLang="en-US" sz="1600" dirty="0" smtClean="0"/>
              <a:t> 文件并加载程序</a:t>
            </a:r>
          </a:p>
          <a:p>
            <a:pPr lvl="2"/>
            <a:r>
              <a:rPr kumimoji="1" lang="zh-CN" altLang="en-US" sz="1600" dirty="0" smtClean="0"/>
              <a:t>引导程序</a:t>
            </a:r>
            <a:r>
              <a:rPr kumimoji="1" lang="en-US" altLang="zh-CN" sz="1600" dirty="0" smtClean="0"/>
              <a:t>:</a:t>
            </a:r>
            <a:r>
              <a:rPr kumimoji="1" lang="zh-CN" altLang="en-US" sz="1600" dirty="0"/>
              <a:t> </a:t>
            </a:r>
            <a:r>
              <a:rPr kumimoji="1" lang="en-US" altLang="zh-CN" sz="1600" dirty="0" smtClean="0"/>
              <a:t>Executing</a:t>
            </a:r>
            <a:r>
              <a:rPr kumimoji="1" lang="is-IS" altLang="zh-CN" sz="1600" dirty="0" smtClean="0"/>
              <a:t>…</a:t>
            </a:r>
            <a:endParaRPr kumimoji="1" lang="zh-CN" altLang="en-US" sz="1600" dirty="0" smtClean="0"/>
          </a:p>
          <a:p>
            <a:pPr lvl="2"/>
            <a:r>
              <a:rPr kumimoji="1" lang="zh-CN" altLang="en-US" sz="1600" dirty="0" smtClean="0"/>
              <a:t>跳转运行用户程序</a:t>
            </a:r>
          </a:p>
          <a:p>
            <a:pPr lvl="2"/>
            <a:r>
              <a:rPr kumimoji="1" lang="zh-CN" altLang="en-US" sz="1600" dirty="0" smtClean="0"/>
              <a:t>用户程序</a:t>
            </a:r>
            <a:r>
              <a:rPr kumimoji="1" lang="en-US" altLang="zh-CN" sz="1600" dirty="0" smtClean="0"/>
              <a:t>:</a:t>
            </a:r>
            <a:r>
              <a:rPr kumimoji="1" lang="zh-CN" altLang="en-US" sz="1600" dirty="0" smtClean="0"/>
              <a:t> </a:t>
            </a:r>
            <a:r>
              <a:rPr kumimoji="1" lang="en-US" altLang="zh-CN" sz="1600" dirty="0" smtClean="0"/>
              <a:t>Process:</a:t>
            </a:r>
            <a:r>
              <a:rPr kumimoji="1" lang="zh-CN" altLang="en-US" sz="1600" dirty="0" smtClean="0"/>
              <a:t> </a:t>
            </a:r>
            <a:r>
              <a:rPr kumimoji="1" lang="en-US" altLang="zh-CN" sz="1600" dirty="0" smtClean="0"/>
              <a:t>Hello</a:t>
            </a:r>
            <a:r>
              <a:rPr kumimoji="1" lang="zh-CN" altLang="en-US" sz="1600" dirty="0" smtClean="0"/>
              <a:t> </a:t>
            </a:r>
            <a:r>
              <a:rPr kumimoji="1" lang="en-US" altLang="zh-CN" sz="1600" dirty="0" smtClean="0"/>
              <a:t>world!</a:t>
            </a:r>
            <a:endParaRPr kumimoji="1" lang="zh-CN" altLang="en-US" sz="1600" dirty="0" smtClean="0"/>
          </a:p>
          <a:p>
            <a:pPr lvl="2"/>
            <a:r>
              <a:rPr kumimoji="1" lang="zh-CN" altLang="en-US" sz="1600" dirty="0" smtClean="0"/>
              <a:t>返回引导程序</a:t>
            </a:r>
          </a:p>
          <a:p>
            <a:pPr lvl="2"/>
            <a:r>
              <a:rPr kumimoji="1" lang="zh-CN" altLang="en-US" sz="1600" dirty="0" smtClean="0"/>
              <a:t>引导程序</a:t>
            </a:r>
            <a:r>
              <a:rPr kumimoji="1" lang="en-US" altLang="zh-CN" sz="1600" dirty="0" smtClean="0"/>
              <a:t>:</a:t>
            </a:r>
            <a:r>
              <a:rPr kumimoji="1" lang="zh-CN" altLang="en-US" sz="1600" dirty="0" smtClean="0"/>
              <a:t> </a:t>
            </a:r>
            <a:r>
              <a:rPr kumimoji="1" lang="en-US" altLang="zh-CN" sz="1600" dirty="0" smtClean="0"/>
              <a:t>Back</a:t>
            </a:r>
            <a:r>
              <a:rPr kumimoji="1" lang="zh-CN" altLang="en-US" sz="1600" dirty="0" smtClean="0"/>
              <a:t> </a:t>
            </a:r>
            <a:r>
              <a:rPr kumimoji="1" lang="en-US" altLang="zh-CN" sz="1600" dirty="0" smtClean="0"/>
              <a:t>to</a:t>
            </a:r>
            <a:r>
              <a:rPr kumimoji="1" lang="zh-CN" altLang="en-US" sz="1600" dirty="0" smtClean="0"/>
              <a:t> </a:t>
            </a:r>
            <a:r>
              <a:rPr kumimoji="1" lang="en-US" altLang="zh-CN" sz="1600" dirty="0" smtClean="0"/>
              <a:t>Boot</a:t>
            </a:r>
            <a:endParaRPr kumimoji="1" lang="zh-CN" altLang="en-US" sz="1600" dirty="0" smtClean="0"/>
          </a:p>
        </p:txBody>
      </p:sp>
    </p:spTree>
    <p:extLst>
      <p:ext uri="{BB962C8B-B14F-4D97-AF65-F5344CB8AC3E}">
        <p14:creationId xmlns:p14="http://schemas.microsoft.com/office/powerpoint/2010/main" val="6874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计算机体系结构基本知识</a:t>
            </a:r>
          </a:p>
        </p:txBody>
      </p:sp>
      <p:sp>
        <p:nvSpPr>
          <p:cNvPr id="2" name="文本占位符 1"/>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255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ltLang="zh-CN"/>
              <a:t>80386</a:t>
            </a:r>
            <a:r>
              <a:rPr lang="zh-CN" altLang="en-US"/>
              <a:t>简介</a:t>
            </a:r>
          </a:p>
        </p:txBody>
      </p:sp>
      <p:sp>
        <p:nvSpPr>
          <p:cNvPr id="15363" name="Rectangle 3"/>
          <p:cNvSpPr>
            <a:spLocks noGrp="1" noChangeArrowheads="1"/>
          </p:cNvSpPr>
          <p:nvPr>
            <p:ph type="body" idx="1"/>
          </p:nvPr>
        </p:nvSpPr>
        <p:spPr>
          <a:xfrm>
            <a:off x="457200" y="1524000"/>
            <a:ext cx="8229600" cy="4953000"/>
          </a:xfrm>
        </p:spPr>
        <p:txBody>
          <a:bodyPr>
            <a:normAutofit/>
          </a:bodyPr>
          <a:lstStyle/>
          <a:p>
            <a:pPr>
              <a:lnSpc>
                <a:spcPct val="90000"/>
              </a:lnSpc>
            </a:pPr>
            <a:r>
              <a:rPr lang="zh-CN" altLang="en-US" sz="2800"/>
              <a:t>回顾实模式</a:t>
            </a:r>
          </a:p>
          <a:p>
            <a:pPr lvl="1">
              <a:lnSpc>
                <a:spcPct val="90000"/>
              </a:lnSpc>
            </a:pPr>
            <a:r>
              <a:rPr lang="zh-CN" altLang="en-US" sz="2400" dirty="0"/>
              <a:t>实模式下的寄存器集合</a:t>
            </a:r>
          </a:p>
          <a:p>
            <a:pPr lvl="2">
              <a:lnSpc>
                <a:spcPct val="90000"/>
              </a:lnSpc>
            </a:pPr>
            <a:r>
              <a:rPr lang="zh-CN" altLang="en-US" sz="2000" dirty="0"/>
              <a:t>通用寄存器</a:t>
            </a:r>
          </a:p>
          <a:p>
            <a:pPr lvl="2">
              <a:lnSpc>
                <a:spcPct val="90000"/>
              </a:lnSpc>
            </a:pPr>
            <a:r>
              <a:rPr lang="zh-CN" altLang="en-US" sz="2000" dirty="0"/>
              <a:t>段寄存器</a:t>
            </a:r>
          </a:p>
          <a:p>
            <a:pPr lvl="2">
              <a:lnSpc>
                <a:spcPct val="90000"/>
              </a:lnSpc>
            </a:pPr>
            <a:r>
              <a:rPr lang="zh-CN" altLang="en-US" sz="2000" dirty="0"/>
              <a:t>状态和控制寄存器</a:t>
            </a:r>
          </a:p>
          <a:p>
            <a:pPr lvl="1">
              <a:lnSpc>
                <a:spcPct val="90000"/>
              </a:lnSpc>
            </a:pPr>
            <a:r>
              <a:rPr lang="zh-CN" altLang="en-US" sz="2400" dirty="0"/>
              <a:t>寻址空间与寻址方式</a:t>
            </a:r>
          </a:p>
          <a:p>
            <a:pPr lvl="2">
              <a:lnSpc>
                <a:spcPct val="90000"/>
              </a:lnSpc>
            </a:pPr>
            <a:r>
              <a:rPr lang="zh-CN" altLang="en-US" sz="2000" dirty="0"/>
              <a:t>寻址空间</a:t>
            </a:r>
          </a:p>
          <a:p>
            <a:pPr lvl="2">
              <a:lnSpc>
                <a:spcPct val="90000"/>
              </a:lnSpc>
            </a:pPr>
            <a:r>
              <a:rPr lang="zh-CN" altLang="en-US" sz="2000" dirty="0"/>
              <a:t>实际物理地址 </a:t>
            </a:r>
            <a:r>
              <a:rPr lang="en-US" altLang="zh-CN" sz="2000" dirty="0"/>
              <a:t>= </a:t>
            </a:r>
            <a:r>
              <a:rPr lang="zh-CN" altLang="en-US" sz="2000" dirty="0"/>
              <a:t>（段寄存器 </a:t>
            </a:r>
            <a:r>
              <a:rPr lang="en-US" altLang="zh-CN" sz="2000" dirty="0"/>
              <a:t>&lt;&lt; 4</a:t>
            </a:r>
            <a:r>
              <a:rPr lang="zh-CN" altLang="en-US" sz="2000" dirty="0"/>
              <a:t>） </a:t>
            </a:r>
            <a:r>
              <a:rPr lang="en-US" altLang="zh-CN" sz="2000" dirty="0"/>
              <a:t>+ </a:t>
            </a:r>
            <a:r>
              <a:rPr lang="zh-CN" altLang="en-US" sz="2000" dirty="0"/>
              <a:t>偏移地址</a:t>
            </a:r>
          </a:p>
          <a:p>
            <a:pPr lvl="2">
              <a:lnSpc>
                <a:spcPct val="90000"/>
              </a:lnSpc>
            </a:pPr>
            <a:r>
              <a:rPr lang="pt-BR" altLang="zh-CN" sz="2000" dirty="0"/>
              <a:t>MOV AX</a:t>
            </a:r>
            <a:r>
              <a:rPr lang="zh-CN" altLang="pt-BR" sz="2000" dirty="0"/>
              <a:t>，</a:t>
            </a:r>
            <a:r>
              <a:rPr lang="pt-BR" altLang="zh-CN" sz="2000" dirty="0"/>
              <a:t>ES:[1200H]</a:t>
            </a:r>
          </a:p>
          <a:p>
            <a:pPr lvl="2">
              <a:lnSpc>
                <a:spcPct val="90000"/>
              </a:lnSpc>
            </a:pPr>
            <a:r>
              <a:rPr lang="pt-BR" altLang="zh-CN" sz="2000" dirty="0"/>
              <a:t>CS</a:t>
            </a:r>
            <a:r>
              <a:rPr lang="zh-CN" altLang="pt-BR" sz="2000" dirty="0"/>
              <a:t>＝</a:t>
            </a:r>
            <a:r>
              <a:rPr lang="pt-BR" altLang="zh-CN" sz="2000" dirty="0"/>
              <a:t>0</a:t>
            </a:r>
            <a:r>
              <a:rPr lang="en-US" altLang="zh-CN" sz="2000" dirty="0"/>
              <a:t>x0000: IP=0x7c00 </a:t>
            </a:r>
            <a:r>
              <a:rPr lang="zh-CN" altLang="en-US" sz="2000" dirty="0"/>
              <a:t>和</a:t>
            </a:r>
            <a:r>
              <a:rPr lang="en-US" altLang="zh-CN" sz="2000" dirty="0"/>
              <a:t>CS</a:t>
            </a:r>
            <a:r>
              <a:rPr lang="zh-CN" altLang="en-US" sz="2000" dirty="0"/>
              <a:t>＝</a:t>
            </a:r>
            <a:r>
              <a:rPr lang="en-US" altLang="zh-CN" sz="2000" dirty="0"/>
              <a:t>0x0700: IP=0x0c00 </a:t>
            </a:r>
            <a:r>
              <a:rPr lang="zh-CN" altLang="en-US" sz="2000" dirty="0"/>
              <a:t>以及 </a:t>
            </a:r>
            <a:r>
              <a:rPr lang="en-US" altLang="zh-CN" sz="2000" dirty="0"/>
              <a:t>CS=0x07c0: IP=0x0000</a:t>
            </a:r>
            <a:r>
              <a:rPr lang="zh-CN" altLang="en-US" sz="2000" dirty="0"/>
              <a:t>所寻址的地址是完全相同的！</a:t>
            </a:r>
          </a:p>
        </p:txBody>
      </p:sp>
    </p:spTree>
    <p:extLst>
      <p:ext uri="{BB962C8B-B14F-4D97-AF65-F5344CB8AC3E}">
        <p14:creationId xmlns:p14="http://schemas.microsoft.com/office/powerpoint/2010/main" val="280056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ltLang="zh-CN"/>
              <a:t>80386</a:t>
            </a:r>
            <a:r>
              <a:rPr lang="zh-CN" altLang="en-US"/>
              <a:t>简介（续）</a:t>
            </a:r>
          </a:p>
        </p:txBody>
      </p:sp>
      <p:sp>
        <p:nvSpPr>
          <p:cNvPr id="16387" name="Rectangle 3"/>
          <p:cNvSpPr>
            <a:spLocks noGrp="1" noChangeArrowheads="1"/>
          </p:cNvSpPr>
          <p:nvPr>
            <p:ph type="body" idx="1"/>
          </p:nvPr>
        </p:nvSpPr>
        <p:spPr>
          <a:xfrm>
            <a:off x="609599" y="1839314"/>
            <a:ext cx="6347714" cy="3880773"/>
          </a:xfrm>
        </p:spPr>
        <p:txBody>
          <a:bodyPr>
            <a:noAutofit/>
          </a:bodyPr>
          <a:lstStyle/>
          <a:p>
            <a:r>
              <a:rPr lang="zh-CN" altLang="en-US" sz="2800"/>
              <a:t>回顾实模式</a:t>
            </a:r>
          </a:p>
          <a:p>
            <a:pPr lvl="1"/>
            <a:r>
              <a:rPr lang="zh-CN" altLang="en-US" sz="2400" dirty="0"/>
              <a:t>实模式下的中断</a:t>
            </a:r>
          </a:p>
          <a:p>
            <a:pPr lvl="2"/>
            <a:r>
              <a:rPr lang="zh-CN" altLang="en-US" sz="2000" dirty="0"/>
              <a:t>中断向量表存放在物理内存开始的位置（</a:t>
            </a:r>
            <a:r>
              <a:rPr lang="en-US" altLang="zh-CN" sz="2000" dirty="0"/>
              <a:t>0x0000---0x03ff</a:t>
            </a:r>
            <a:r>
              <a:rPr lang="zh-CN" altLang="en-US" sz="2000" dirty="0"/>
              <a:t>）</a:t>
            </a:r>
          </a:p>
          <a:p>
            <a:pPr lvl="2"/>
            <a:r>
              <a:rPr lang="zh-CN" altLang="zh-CN" sz="2000" dirty="0"/>
              <a:t>总共最多可以有256个中断向量</a:t>
            </a:r>
            <a:endParaRPr lang="zh-CN" altLang="en-US" sz="2000" dirty="0"/>
          </a:p>
          <a:p>
            <a:pPr lvl="2"/>
            <a:r>
              <a:rPr lang="en-US" altLang="zh-CN" sz="2000" dirty="0"/>
              <a:t>00h---04h </a:t>
            </a:r>
            <a:r>
              <a:rPr lang="zh-CN" altLang="en-US" sz="2000" dirty="0"/>
              <a:t>号中断向量为系统专用</a:t>
            </a:r>
          </a:p>
          <a:p>
            <a:pPr lvl="2"/>
            <a:r>
              <a:rPr lang="en-US" altLang="zh-CN" sz="2000" dirty="0"/>
              <a:t>08h---0fh </a:t>
            </a:r>
            <a:r>
              <a:rPr lang="zh-CN" altLang="en-US" sz="2000" dirty="0"/>
              <a:t>硬件中断</a:t>
            </a:r>
            <a:r>
              <a:rPr lang="en-US" altLang="zh-CN" sz="2000" dirty="0"/>
              <a:t>(8259A</a:t>
            </a:r>
            <a:r>
              <a:rPr lang="zh-CN" altLang="en-US" sz="2000" dirty="0"/>
              <a:t>使用</a:t>
            </a:r>
            <a:r>
              <a:rPr lang="en-US" altLang="zh-CN" sz="2000" dirty="0"/>
              <a:t>)</a:t>
            </a:r>
          </a:p>
          <a:p>
            <a:pPr lvl="2"/>
            <a:r>
              <a:rPr lang="en-US" altLang="zh-CN" sz="2000" dirty="0"/>
              <a:t>10h---1fh BIOS</a:t>
            </a:r>
            <a:r>
              <a:rPr lang="zh-CN" altLang="en-US" sz="2000" dirty="0"/>
              <a:t>使用</a:t>
            </a:r>
          </a:p>
          <a:p>
            <a:pPr lvl="2"/>
            <a:r>
              <a:rPr lang="en-US" altLang="zh-CN" sz="2000" dirty="0"/>
              <a:t>20h---3fh DOS</a:t>
            </a:r>
            <a:r>
              <a:rPr lang="zh-CN" altLang="en-US" sz="2000" dirty="0"/>
              <a:t>使用 如常用的 </a:t>
            </a:r>
            <a:r>
              <a:rPr lang="en-US" altLang="zh-CN" sz="2000" dirty="0" err="1"/>
              <a:t>int</a:t>
            </a:r>
            <a:r>
              <a:rPr lang="en-US" altLang="zh-CN" sz="2000" dirty="0"/>
              <a:t> 21h</a:t>
            </a:r>
          </a:p>
          <a:p>
            <a:pPr lvl="2"/>
            <a:r>
              <a:rPr lang="en-US" altLang="zh-CN" sz="2000" dirty="0"/>
              <a:t>40h---</a:t>
            </a:r>
            <a:r>
              <a:rPr lang="en-US" altLang="zh-CN" sz="2000" dirty="0" err="1"/>
              <a:t>ffh</a:t>
            </a:r>
            <a:r>
              <a:rPr lang="en-US" altLang="zh-CN" sz="2000" dirty="0"/>
              <a:t> </a:t>
            </a:r>
            <a:r>
              <a:rPr lang="zh-CN" altLang="en-US" sz="2000" dirty="0"/>
              <a:t>用户使用</a:t>
            </a:r>
          </a:p>
        </p:txBody>
      </p:sp>
    </p:spTree>
    <p:extLst>
      <p:ext uri="{BB962C8B-B14F-4D97-AF65-F5344CB8AC3E}">
        <p14:creationId xmlns:p14="http://schemas.microsoft.com/office/powerpoint/2010/main" val="177147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ltLang="zh-CN"/>
              <a:t>80386</a:t>
            </a:r>
            <a:r>
              <a:rPr lang="zh-CN" altLang="en-US"/>
              <a:t>简介（续）</a:t>
            </a:r>
          </a:p>
        </p:txBody>
      </p:sp>
      <p:sp>
        <p:nvSpPr>
          <p:cNvPr id="17411" name="Rectangle 3"/>
          <p:cNvSpPr>
            <a:spLocks noGrp="1" noChangeArrowheads="1"/>
          </p:cNvSpPr>
          <p:nvPr>
            <p:ph type="body" sz="half" idx="1"/>
          </p:nvPr>
        </p:nvSpPr>
        <p:spPr>
          <a:xfrm>
            <a:off x="457200" y="1600200"/>
            <a:ext cx="4495800" cy="4525963"/>
          </a:xfrm>
        </p:spPr>
        <p:txBody>
          <a:bodyPr/>
          <a:lstStyle/>
          <a:p>
            <a:r>
              <a:rPr lang="zh-CN" altLang="en-US" sz="2800"/>
              <a:t>一个实模式下用户程序的例子</a:t>
            </a:r>
          </a:p>
          <a:p>
            <a:pPr lvl="1"/>
            <a:r>
              <a:rPr lang="zh-CN" altLang="en-US" sz="2400"/>
              <a:t>各个段在物理上必须是连续的</a:t>
            </a:r>
          </a:p>
          <a:p>
            <a:pPr lvl="1"/>
            <a:r>
              <a:rPr lang="zh-CN" altLang="en-US" sz="2400"/>
              <a:t>装载程序在将程序装入时需要按照具体的装载位置设置</a:t>
            </a:r>
            <a:r>
              <a:rPr lang="en-US" altLang="zh-CN" sz="2400"/>
              <a:t>CS</a:t>
            </a:r>
            <a:r>
              <a:rPr lang="zh-CN" altLang="en-US" sz="2400"/>
              <a:t>、</a:t>
            </a:r>
            <a:r>
              <a:rPr lang="en-US" altLang="zh-CN" sz="2400"/>
              <a:t>DS</a:t>
            </a:r>
            <a:r>
              <a:rPr lang="zh-CN" altLang="en-US" sz="2400"/>
              <a:t>、</a:t>
            </a:r>
            <a:r>
              <a:rPr lang="en-US" altLang="zh-CN" sz="2400"/>
              <a:t>SS</a:t>
            </a:r>
          </a:p>
        </p:txBody>
      </p:sp>
      <p:graphicFrame>
        <p:nvGraphicFramePr>
          <p:cNvPr id="17418" name="Object 10"/>
          <p:cNvGraphicFramePr>
            <a:graphicFrameLocks noGrp="1" noChangeAspect="1"/>
          </p:cNvGraphicFramePr>
          <p:nvPr>
            <p:ph sz="half" idx="2"/>
          </p:nvPr>
        </p:nvGraphicFramePr>
        <p:xfrm>
          <a:off x="5105400" y="1447800"/>
          <a:ext cx="3733800" cy="5105400"/>
        </p:xfrm>
        <a:graphic>
          <a:graphicData uri="http://schemas.openxmlformats.org/presentationml/2006/ole">
            <mc:AlternateContent xmlns:mc="http://schemas.openxmlformats.org/markup-compatibility/2006">
              <mc:Choice xmlns:v="urn:schemas-microsoft-com:vml" Requires="v">
                <p:oleObj spid="_x0000_s4185" name="Visio" r:id="rId3" imgW="1638605" imgH="2332025" progId="Visio.Drawing.11">
                  <p:embed/>
                </p:oleObj>
              </mc:Choice>
              <mc:Fallback>
                <p:oleObj name="Visio" r:id="rId3" imgW="1638605" imgH="23320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47800"/>
                        <a:ext cx="3733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04151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altLang="zh-CN"/>
              <a:t>80386</a:t>
            </a:r>
            <a:r>
              <a:rPr lang="zh-CN" altLang="en-US"/>
              <a:t>简介（续）</a:t>
            </a:r>
          </a:p>
        </p:txBody>
      </p:sp>
      <p:sp>
        <p:nvSpPr>
          <p:cNvPr id="19459" name="Rectangle 3"/>
          <p:cNvSpPr>
            <a:spLocks noGrp="1" noChangeArrowheads="1"/>
          </p:cNvSpPr>
          <p:nvPr>
            <p:ph type="body" idx="1"/>
          </p:nvPr>
        </p:nvSpPr>
        <p:spPr/>
        <p:txBody>
          <a:bodyPr>
            <a:noAutofit/>
          </a:bodyPr>
          <a:lstStyle/>
          <a:p>
            <a:r>
              <a:rPr lang="zh-CN" altLang="en-US" sz="2800" dirty="0"/>
              <a:t>实模式系统存在的问题</a:t>
            </a:r>
          </a:p>
          <a:p>
            <a:pPr lvl="1"/>
            <a:r>
              <a:rPr lang="zh-CN" altLang="en-US" sz="2400" dirty="0"/>
              <a:t>安全性问题</a:t>
            </a:r>
          </a:p>
          <a:p>
            <a:pPr lvl="2"/>
            <a:r>
              <a:rPr lang="zh-CN" altLang="en-US" sz="2000" dirty="0"/>
              <a:t>程序采用物理地址来实现访存功能，而无法实现对任务的代码和数据的保护</a:t>
            </a:r>
          </a:p>
          <a:p>
            <a:pPr lvl="2"/>
            <a:r>
              <a:rPr lang="zh-CN" altLang="en-US" sz="2000" dirty="0"/>
              <a:t>一个程序可以通过改变段寄存器和偏移寄存器修改不属于自己的代码或者数据，甚至操作系统</a:t>
            </a:r>
          </a:p>
          <a:p>
            <a:pPr lvl="1"/>
            <a:r>
              <a:rPr lang="zh-CN" altLang="en-US" sz="2400" dirty="0"/>
              <a:t>分段机制本身的问题</a:t>
            </a:r>
          </a:p>
          <a:p>
            <a:pPr lvl="2"/>
            <a:r>
              <a:rPr lang="zh-CN" altLang="en-US" sz="2000" dirty="0"/>
              <a:t>段必须是连续的，从而无法利用零碎的空间</a:t>
            </a:r>
          </a:p>
          <a:p>
            <a:pPr lvl="2"/>
            <a:r>
              <a:rPr lang="zh-CN" altLang="en-US" sz="2000" dirty="0"/>
              <a:t>段的大小有限制，从而限制了代码的规模</a:t>
            </a:r>
          </a:p>
        </p:txBody>
      </p:sp>
    </p:spTree>
    <p:extLst>
      <p:ext uri="{BB962C8B-B14F-4D97-AF65-F5344CB8AC3E}">
        <p14:creationId xmlns:p14="http://schemas.microsoft.com/office/powerpoint/2010/main" val="487710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ltLang="zh-CN"/>
              <a:t>80386</a:t>
            </a:r>
            <a:r>
              <a:rPr lang="zh-CN" altLang="en-US"/>
              <a:t>简介（续）</a:t>
            </a:r>
          </a:p>
        </p:txBody>
      </p:sp>
      <p:sp>
        <p:nvSpPr>
          <p:cNvPr id="22531" name="Rectangle 3"/>
          <p:cNvSpPr>
            <a:spLocks noGrp="1" noChangeArrowheads="1"/>
          </p:cNvSpPr>
          <p:nvPr>
            <p:ph type="body" idx="1"/>
          </p:nvPr>
        </p:nvSpPr>
        <p:spPr/>
        <p:txBody>
          <a:bodyPr>
            <a:noAutofit/>
          </a:bodyPr>
          <a:lstStyle/>
          <a:p>
            <a:pPr>
              <a:lnSpc>
                <a:spcPct val="90000"/>
              </a:lnSpc>
            </a:pPr>
            <a:r>
              <a:rPr lang="zh-CN" altLang="en-US" sz="2400" dirty="0"/>
              <a:t>保护模式带来的变化</a:t>
            </a:r>
          </a:p>
          <a:p>
            <a:pPr lvl="1">
              <a:lnSpc>
                <a:spcPct val="90000"/>
              </a:lnSpc>
            </a:pPr>
            <a:r>
              <a:rPr lang="zh-CN" altLang="en-US" sz="2000" dirty="0"/>
              <a:t>保护模式下的寄存器</a:t>
            </a:r>
          </a:p>
          <a:p>
            <a:pPr lvl="2">
              <a:lnSpc>
                <a:spcPct val="90000"/>
              </a:lnSpc>
            </a:pPr>
            <a:r>
              <a:rPr lang="zh-CN" altLang="en-US" sz="1800" dirty="0"/>
              <a:t>通用寄存器（从</a:t>
            </a:r>
            <a:r>
              <a:rPr lang="en-US" altLang="zh-CN" sz="1800" dirty="0"/>
              <a:t>16</a:t>
            </a:r>
            <a:r>
              <a:rPr lang="zh-CN" altLang="en-US" sz="1800" dirty="0"/>
              <a:t>位扩展到</a:t>
            </a:r>
            <a:r>
              <a:rPr lang="en-US" altLang="zh-CN" sz="1800" dirty="0"/>
              <a:t>32</a:t>
            </a:r>
            <a:r>
              <a:rPr lang="zh-CN" altLang="en-US" sz="1800" dirty="0"/>
              <a:t>位）</a:t>
            </a:r>
          </a:p>
          <a:p>
            <a:pPr lvl="3">
              <a:lnSpc>
                <a:spcPct val="90000"/>
              </a:lnSpc>
            </a:pPr>
            <a:r>
              <a:rPr lang="en-US" altLang="zh-CN" sz="1600" dirty="0"/>
              <a:t>EAX</a:t>
            </a:r>
            <a:r>
              <a:rPr lang="zh-CN" altLang="en-US" sz="1600" dirty="0"/>
              <a:t>、</a:t>
            </a:r>
            <a:r>
              <a:rPr lang="en-US" altLang="zh-CN" sz="1600" dirty="0"/>
              <a:t>EBX</a:t>
            </a:r>
            <a:r>
              <a:rPr lang="zh-CN" altLang="en-US" sz="1600" dirty="0"/>
              <a:t>、</a:t>
            </a:r>
            <a:r>
              <a:rPr lang="en-US" altLang="zh-CN" sz="1600" dirty="0"/>
              <a:t>ECX</a:t>
            </a:r>
            <a:r>
              <a:rPr lang="zh-CN" altLang="en-US" sz="1600" dirty="0"/>
              <a:t>、</a:t>
            </a:r>
            <a:r>
              <a:rPr lang="en-US" altLang="zh-CN" sz="1600" dirty="0"/>
              <a:t>EDX</a:t>
            </a:r>
            <a:r>
              <a:rPr lang="zh-CN" altLang="en-US" sz="1600" dirty="0"/>
              <a:t>、</a:t>
            </a:r>
            <a:r>
              <a:rPr lang="en-US" altLang="zh-CN" sz="1600" dirty="0"/>
              <a:t>ESI</a:t>
            </a:r>
            <a:r>
              <a:rPr lang="zh-CN" altLang="en-US" sz="1600" dirty="0"/>
              <a:t>、</a:t>
            </a:r>
            <a:r>
              <a:rPr lang="en-US" altLang="zh-CN" sz="1600" dirty="0"/>
              <a:t>EDI</a:t>
            </a:r>
            <a:r>
              <a:rPr lang="zh-CN" altLang="en-US" sz="1600" dirty="0"/>
              <a:t>、</a:t>
            </a:r>
            <a:r>
              <a:rPr lang="en-US" altLang="zh-CN" sz="1600" dirty="0"/>
              <a:t>EBP</a:t>
            </a:r>
            <a:r>
              <a:rPr lang="zh-CN" altLang="en-US" sz="1600" dirty="0"/>
              <a:t>、</a:t>
            </a:r>
            <a:r>
              <a:rPr lang="en-US" altLang="zh-CN" sz="1600" dirty="0"/>
              <a:t>ESP</a:t>
            </a:r>
          </a:p>
          <a:p>
            <a:pPr lvl="2">
              <a:lnSpc>
                <a:spcPct val="90000"/>
              </a:lnSpc>
            </a:pPr>
            <a:r>
              <a:rPr lang="zh-CN" altLang="en-US" sz="1800" dirty="0"/>
              <a:t>段寄存器（维持</a:t>
            </a:r>
            <a:r>
              <a:rPr lang="en-US" altLang="zh-CN" sz="1800" dirty="0"/>
              <a:t>16</a:t>
            </a:r>
            <a:r>
              <a:rPr lang="zh-CN" altLang="en-US" sz="1800" dirty="0"/>
              <a:t>位）</a:t>
            </a:r>
          </a:p>
          <a:p>
            <a:pPr lvl="3">
              <a:lnSpc>
                <a:spcPct val="90000"/>
              </a:lnSpc>
            </a:pPr>
            <a:r>
              <a:rPr lang="en-US" altLang="zh-CN" sz="1600" dirty="0"/>
              <a:t>CS</a:t>
            </a:r>
            <a:r>
              <a:rPr lang="zh-CN" altLang="en-US" sz="1600" dirty="0"/>
              <a:t>、</a:t>
            </a:r>
            <a:r>
              <a:rPr lang="en-US" altLang="zh-CN" sz="1600" dirty="0"/>
              <a:t>DS</a:t>
            </a:r>
            <a:r>
              <a:rPr lang="zh-CN" altLang="en-US" sz="1600" dirty="0"/>
              <a:t>、</a:t>
            </a:r>
            <a:r>
              <a:rPr lang="en-US" altLang="zh-CN" sz="1600" dirty="0"/>
              <a:t>SS</a:t>
            </a:r>
            <a:r>
              <a:rPr lang="zh-CN" altLang="en-US" sz="1600" dirty="0"/>
              <a:t>、</a:t>
            </a:r>
            <a:r>
              <a:rPr lang="en-US" altLang="zh-CN" sz="1600" dirty="0"/>
              <a:t>ES</a:t>
            </a:r>
            <a:r>
              <a:rPr lang="zh-CN" altLang="en-US" sz="1600" dirty="0"/>
              <a:t>、</a:t>
            </a:r>
            <a:r>
              <a:rPr lang="en-US" altLang="zh-CN" sz="1600" dirty="0"/>
              <a:t>FS</a:t>
            </a:r>
            <a:r>
              <a:rPr lang="zh-CN" altLang="en-US" sz="1600" dirty="0"/>
              <a:t>、</a:t>
            </a:r>
            <a:r>
              <a:rPr lang="en-US" altLang="zh-CN" sz="1600" dirty="0"/>
              <a:t>GS</a:t>
            </a:r>
          </a:p>
          <a:p>
            <a:pPr lvl="2">
              <a:lnSpc>
                <a:spcPct val="90000"/>
              </a:lnSpc>
            </a:pPr>
            <a:r>
              <a:rPr lang="zh-CN" altLang="en-US" sz="1800" dirty="0"/>
              <a:t>状态和控制寄存器（</a:t>
            </a:r>
            <a:r>
              <a:rPr lang="en-US" altLang="zh-CN" sz="1800" dirty="0"/>
              <a:t>32</a:t>
            </a:r>
            <a:r>
              <a:rPr lang="zh-CN" altLang="en-US" sz="1800" dirty="0"/>
              <a:t>位）</a:t>
            </a:r>
          </a:p>
          <a:p>
            <a:pPr lvl="3">
              <a:lnSpc>
                <a:spcPct val="90000"/>
              </a:lnSpc>
            </a:pPr>
            <a:r>
              <a:rPr lang="en-US" altLang="zh-CN" sz="1600" dirty="0"/>
              <a:t>EFLAGS</a:t>
            </a:r>
            <a:r>
              <a:rPr lang="zh-CN" altLang="en-US" sz="1600" dirty="0"/>
              <a:t>、</a:t>
            </a:r>
            <a:r>
              <a:rPr lang="en-US" altLang="zh-CN" sz="1600" dirty="0"/>
              <a:t>EIP</a:t>
            </a:r>
            <a:r>
              <a:rPr lang="zh-CN" altLang="en-US" sz="1600" dirty="0"/>
              <a:t>、</a:t>
            </a:r>
            <a:r>
              <a:rPr lang="en-US" altLang="zh-CN" sz="1600" dirty="0"/>
              <a:t>CR0</a:t>
            </a:r>
            <a:r>
              <a:rPr lang="zh-CN" altLang="en-US" sz="1600" dirty="0"/>
              <a:t>、</a:t>
            </a:r>
            <a:r>
              <a:rPr lang="en-US" altLang="zh-CN" sz="1600" dirty="0"/>
              <a:t>CR1</a:t>
            </a:r>
            <a:r>
              <a:rPr lang="zh-CN" altLang="en-US" sz="1600" dirty="0"/>
              <a:t>、</a:t>
            </a:r>
            <a:r>
              <a:rPr lang="en-US" altLang="zh-CN" sz="1600" dirty="0"/>
              <a:t>CR2</a:t>
            </a:r>
            <a:r>
              <a:rPr lang="zh-CN" altLang="en-US" sz="1600" dirty="0"/>
              <a:t>、</a:t>
            </a:r>
            <a:r>
              <a:rPr lang="en-US" altLang="zh-CN" sz="1600" dirty="0"/>
              <a:t>CR3</a:t>
            </a:r>
          </a:p>
          <a:p>
            <a:pPr lvl="2">
              <a:lnSpc>
                <a:spcPct val="90000"/>
              </a:lnSpc>
            </a:pPr>
            <a:r>
              <a:rPr lang="zh-CN" altLang="en-US" sz="1800" dirty="0"/>
              <a:t>系统地址寄存器</a:t>
            </a:r>
          </a:p>
          <a:p>
            <a:pPr lvl="3">
              <a:lnSpc>
                <a:spcPct val="90000"/>
              </a:lnSpc>
            </a:pPr>
            <a:r>
              <a:rPr lang="en-US" altLang="zh-CN" sz="1600" dirty="0"/>
              <a:t>GDTR</a:t>
            </a:r>
            <a:r>
              <a:rPr lang="zh-CN" altLang="en-US" sz="1600" dirty="0"/>
              <a:t>、</a:t>
            </a:r>
            <a:r>
              <a:rPr lang="en-US" altLang="zh-CN" sz="1600" dirty="0"/>
              <a:t>IDTR</a:t>
            </a:r>
            <a:r>
              <a:rPr lang="zh-CN" altLang="en-US" sz="1600" dirty="0"/>
              <a:t>、</a:t>
            </a:r>
            <a:r>
              <a:rPr lang="en-US" altLang="zh-CN" sz="1600" dirty="0"/>
              <a:t>TR</a:t>
            </a:r>
            <a:r>
              <a:rPr lang="zh-CN" altLang="en-US" sz="1600" dirty="0"/>
              <a:t>、</a:t>
            </a:r>
            <a:r>
              <a:rPr lang="en-US" altLang="zh-CN" sz="1600" dirty="0"/>
              <a:t>LDTR</a:t>
            </a:r>
          </a:p>
          <a:p>
            <a:pPr lvl="2">
              <a:lnSpc>
                <a:spcPct val="90000"/>
              </a:lnSpc>
            </a:pPr>
            <a:r>
              <a:rPr lang="zh-CN" altLang="en-US" sz="1800" dirty="0"/>
              <a:t>调试与测试寄存器</a:t>
            </a:r>
          </a:p>
        </p:txBody>
      </p:sp>
    </p:spTree>
    <p:extLst>
      <p:ext uri="{BB962C8B-B14F-4D97-AF65-F5344CB8AC3E}">
        <p14:creationId xmlns:p14="http://schemas.microsoft.com/office/powerpoint/2010/main" val="13612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en-US" altLang="zh-CN"/>
              <a:t>80386</a:t>
            </a:r>
            <a:r>
              <a:rPr lang="zh-CN" altLang="en-US"/>
              <a:t>简介（续）</a:t>
            </a:r>
          </a:p>
        </p:txBody>
      </p:sp>
      <p:graphicFrame>
        <p:nvGraphicFramePr>
          <p:cNvPr id="23619" name="Group 67"/>
          <p:cNvGraphicFramePr>
            <a:graphicFrameLocks noGrp="1"/>
          </p:cNvGraphicFramePr>
          <p:nvPr>
            <p:ph idx="1"/>
          </p:nvPr>
        </p:nvGraphicFramePr>
        <p:xfrm>
          <a:off x="228600" y="1492250"/>
          <a:ext cx="8686800" cy="4985386"/>
        </p:xfrm>
        <a:graphic>
          <a:graphicData uri="http://schemas.openxmlformats.org/drawingml/2006/table">
            <a:tbl>
              <a:tblPr/>
              <a:tblGrid>
                <a:gridCol w="2743200"/>
                <a:gridCol w="2743200"/>
                <a:gridCol w="3200400"/>
              </a:tblGrid>
              <a:tr h="57150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8086</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的寄存器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80386</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的寄存器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通用寄存器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BX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DX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SP</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BP</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DI</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EAX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EBX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ECX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EDX</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ESI</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EDI</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EBP</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ESP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段寄存器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DS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SS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DS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SS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FS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GS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段描述符寄存器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对程序员不可见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状态和控制寄存器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FLAGS </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EFLAGS</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EIP</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CR0</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CR1</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CR2</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CR3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系统地址寄存器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GDTR</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IDTR</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TR</a:t>
                      </a: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a:t>
                      </a: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LDTR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调试寄存器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DR0--DR7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测试寄存器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zh-CN" altLang="en-US"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rPr>
                        <a:t>TR0--TR7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0602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实验相关</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664652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ltLang="zh-CN"/>
              <a:t>80386</a:t>
            </a:r>
            <a:r>
              <a:rPr lang="zh-CN" altLang="en-US"/>
              <a:t>简介（续）</a:t>
            </a:r>
          </a:p>
        </p:txBody>
      </p:sp>
      <p:sp>
        <p:nvSpPr>
          <p:cNvPr id="25603" name="Rectangle 3"/>
          <p:cNvSpPr>
            <a:spLocks noGrp="1" noChangeArrowheads="1"/>
          </p:cNvSpPr>
          <p:nvPr>
            <p:ph type="body" idx="1"/>
          </p:nvPr>
        </p:nvSpPr>
        <p:spPr/>
        <p:txBody>
          <a:bodyPr>
            <a:normAutofit fontScale="92500" lnSpcReduction="20000"/>
          </a:bodyPr>
          <a:lstStyle/>
          <a:p>
            <a:r>
              <a:rPr lang="zh-CN" altLang="en-US" sz="2800" dirty="0"/>
              <a:t>寻址方式的变化</a:t>
            </a:r>
          </a:p>
          <a:p>
            <a:pPr lvl="1"/>
            <a:r>
              <a:rPr lang="zh-CN" altLang="en-US" sz="2400" dirty="0"/>
              <a:t>在保护模式下，分段机制是利用一个称作段选择子的偏移量到全局描述符表中找到需要的段描述符，而这个段描述符中就存放着真正的段的物理首地址，然后再加上偏移地址量便得到了最后的物理地址。</a:t>
            </a:r>
          </a:p>
          <a:p>
            <a:pPr lvl="1"/>
            <a:r>
              <a:rPr lang="zh-CN" altLang="en-US" sz="2400" dirty="0"/>
              <a:t>一般保护模式段式寻址可用</a:t>
            </a:r>
            <a:r>
              <a:rPr lang="en-US" altLang="zh-CN" sz="2400" dirty="0" err="1"/>
              <a:t>xxxx</a:t>
            </a:r>
            <a:r>
              <a:rPr lang="zh-CN" altLang="en-US" sz="2400" dirty="0"/>
              <a:t>：</a:t>
            </a:r>
            <a:r>
              <a:rPr lang="en-US" altLang="zh-CN" sz="2400" dirty="0" err="1"/>
              <a:t>yyyyyyyy</a:t>
            </a:r>
            <a:r>
              <a:rPr lang="zh-CN" altLang="en-US" sz="2400" dirty="0"/>
              <a:t>表示。其中</a:t>
            </a:r>
            <a:r>
              <a:rPr lang="en-US" altLang="zh-CN" sz="2400" dirty="0" err="1"/>
              <a:t>xxxx</a:t>
            </a:r>
            <a:r>
              <a:rPr lang="zh-CN" altLang="en-US" sz="2400" dirty="0"/>
              <a:t>表示索引，也就是段选择子，是</a:t>
            </a:r>
            <a:r>
              <a:rPr lang="en-US" altLang="zh-CN" sz="2400" dirty="0"/>
              <a:t>16</a:t>
            </a:r>
            <a:r>
              <a:rPr lang="zh-CN" altLang="en-US" sz="2400" dirty="0"/>
              <a:t>位的；</a:t>
            </a:r>
            <a:r>
              <a:rPr lang="en-US" altLang="zh-CN" sz="2400" dirty="0" err="1"/>
              <a:t>yyyyyyyy</a:t>
            </a:r>
            <a:r>
              <a:rPr lang="zh-CN" altLang="en-US" sz="2400" dirty="0"/>
              <a:t>是偏移量，是</a:t>
            </a:r>
            <a:r>
              <a:rPr lang="en-US" altLang="zh-CN" sz="2400" dirty="0"/>
              <a:t>32</a:t>
            </a:r>
            <a:r>
              <a:rPr lang="zh-CN" altLang="en-US" sz="2400" dirty="0"/>
              <a:t>位的。</a:t>
            </a:r>
          </a:p>
          <a:p>
            <a:pPr lvl="1"/>
            <a:r>
              <a:rPr lang="zh-CN" altLang="en-US" sz="2400" dirty="0"/>
              <a:t>段选择子（</a:t>
            </a:r>
            <a:r>
              <a:rPr lang="en-US" altLang="zh-CN" sz="2400" dirty="0" err="1"/>
              <a:t>xxxx</a:t>
            </a:r>
            <a:r>
              <a:rPr lang="zh-CN" altLang="en-US" sz="2400" dirty="0"/>
              <a:t>）为段寄存器，如</a:t>
            </a:r>
            <a:r>
              <a:rPr lang="en-US" altLang="zh-CN" sz="2400" dirty="0"/>
              <a:t>CS</a:t>
            </a:r>
            <a:r>
              <a:rPr lang="zh-CN" altLang="en-US" sz="2400" dirty="0"/>
              <a:t>、</a:t>
            </a:r>
            <a:r>
              <a:rPr lang="en-US" altLang="zh-CN" sz="2400" dirty="0"/>
              <a:t>DS</a:t>
            </a:r>
            <a:r>
              <a:rPr lang="zh-CN" altLang="en-US" sz="2400" dirty="0"/>
              <a:t>、</a:t>
            </a:r>
            <a:r>
              <a:rPr lang="en-US" altLang="zh-CN" sz="2400" dirty="0"/>
              <a:t>SS</a:t>
            </a:r>
            <a:r>
              <a:rPr lang="zh-CN" altLang="en-US" sz="2400" dirty="0"/>
              <a:t>、</a:t>
            </a:r>
            <a:r>
              <a:rPr lang="en-US" altLang="zh-CN" sz="2400" dirty="0"/>
              <a:t>ES</a:t>
            </a:r>
            <a:r>
              <a:rPr lang="zh-CN" altLang="en-US" sz="2400" dirty="0"/>
              <a:t>、</a:t>
            </a:r>
            <a:r>
              <a:rPr lang="en-US" altLang="zh-CN" sz="2400" dirty="0"/>
              <a:t>FS</a:t>
            </a:r>
            <a:r>
              <a:rPr lang="zh-CN" altLang="en-US" sz="2400" dirty="0"/>
              <a:t>、</a:t>
            </a:r>
            <a:r>
              <a:rPr lang="en-US" altLang="zh-CN" sz="2400" dirty="0"/>
              <a:t>GS</a:t>
            </a:r>
            <a:r>
              <a:rPr lang="zh-CN" altLang="en-US" sz="2400" dirty="0"/>
              <a:t>；偏移量（</a:t>
            </a:r>
            <a:r>
              <a:rPr lang="en-US" altLang="zh-CN" sz="2400" dirty="0" err="1"/>
              <a:t>yyyyyyyy</a:t>
            </a:r>
            <a:r>
              <a:rPr lang="zh-CN" altLang="en-US" sz="2400" dirty="0"/>
              <a:t>）是一个</a:t>
            </a:r>
            <a:r>
              <a:rPr lang="en-US" altLang="zh-CN" sz="2400" dirty="0"/>
              <a:t>32</a:t>
            </a:r>
            <a:r>
              <a:rPr lang="zh-CN" altLang="en-US" sz="2400" dirty="0"/>
              <a:t>位寄存器，如</a:t>
            </a:r>
            <a:r>
              <a:rPr lang="en-US" altLang="zh-CN" sz="2400" dirty="0"/>
              <a:t>ESI</a:t>
            </a:r>
            <a:r>
              <a:rPr lang="zh-CN" altLang="en-US" sz="2400" dirty="0"/>
              <a:t>、</a:t>
            </a:r>
            <a:r>
              <a:rPr lang="en-US" altLang="zh-CN" sz="2400" dirty="0"/>
              <a:t>EDI</a:t>
            </a:r>
            <a:r>
              <a:rPr lang="zh-CN" altLang="en-US" sz="2400" dirty="0"/>
              <a:t>、</a:t>
            </a:r>
            <a:r>
              <a:rPr lang="en-US" altLang="zh-CN" sz="2400" dirty="0"/>
              <a:t>EBP</a:t>
            </a:r>
            <a:r>
              <a:rPr lang="zh-CN" altLang="en-US" sz="2400" dirty="0"/>
              <a:t>、</a:t>
            </a:r>
            <a:r>
              <a:rPr lang="en-US" altLang="zh-CN" sz="2400" dirty="0"/>
              <a:t>ESP</a:t>
            </a:r>
            <a:r>
              <a:rPr lang="zh-CN" altLang="en-US" sz="2400" dirty="0"/>
              <a:t>。</a:t>
            </a:r>
          </a:p>
        </p:txBody>
      </p:sp>
    </p:spTree>
    <p:extLst>
      <p:ext uri="{BB962C8B-B14F-4D97-AF65-F5344CB8AC3E}">
        <p14:creationId xmlns:p14="http://schemas.microsoft.com/office/powerpoint/2010/main" val="423627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n-US" altLang="zh-CN"/>
              <a:t>80386</a:t>
            </a:r>
            <a:r>
              <a:rPr lang="zh-CN" altLang="en-US"/>
              <a:t>简介（续）</a:t>
            </a:r>
          </a:p>
        </p:txBody>
      </p:sp>
      <p:sp>
        <p:nvSpPr>
          <p:cNvPr id="26627" name="Rectangle 3"/>
          <p:cNvSpPr>
            <a:spLocks noGrp="1" noChangeArrowheads="1"/>
          </p:cNvSpPr>
          <p:nvPr>
            <p:ph type="body" sz="half" idx="1"/>
          </p:nvPr>
        </p:nvSpPr>
        <p:spPr>
          <a:xfrm>
            <a:off x="457200" y="1600200"/>
            <a:ext cx="8153400" cy="4525963"/>
          </a:xfrm>
        </p:spPr>
        <p:txBody>
          <a:bodyPr/>
          <a:lstStyle/>
          <a:p>
            <a:r>
              <a:rPr lang="en-US" altLang="zh-CN" sz="2800"/>
              <a:t>80386</a:t>
            </a:r>
            <a:r>
              <a:rPr lang="zh-CN" altLang="en-US" sz="2800"/>
              <a:t>以及以后的处理器专门设计了一个寄存器</a:t>
            </a:r>
            <a:r>
              <a:rPr lang="en-US" altLang="zh-CN" sz="2800"/>
              <a:t>GDTR</a:t>
            </a:r>
            <a:r>
              <a:rPr lang="zh-CN" altLang="en-US" sz="2800"/>
              <a:t>（</a:t>
            </a:r>
            <a:r>
              <a:rPr lang="en-US" altLang="zh-CN" sz="2800"/>
              <a:t>Global Descriptor Table Register</a:t>
            </a:r>
            <a:r>
              <a:rPr lang="zh-CN" altLang="en-US" sz="2800"/>
              <a:t>），专门用于存储全局描述符表在内存中存放的位置。</a:t>
            </a:r>
          </a:p>
        </p:txBody>
      </p:sp>
      <p:graphicFrame>
        <p:nvGraphicFramePr>
          <p:cNvPr id="26628" name="Object 4"/>
          <p:cNvGraphicFramePr>
            <a:graphicFrameLocks noGrp="1" noChangeAspect="1"/>
          </p:cNvGraphicFramePr>
          <p:nvPr>
            <p:ph sz="half" idx="2"/>
          </p:nvPr>
        </p:nvGraphicFramePr>
        <p:xfrm>
          <a:off x="1303338" y="3124200"/>
          <a:ext cx="6232525" cy="3430588"/>
        </p:xfrm>
        <a:graphic>
          <a:graphicData uri="http://schemas.openxmlformats.org/presentationml/2006/ole">
            <mc:AlternateContent xmlns:mc="http://schemas.openxmlformats.org/markup-compatibility/2006">
              <mc:Choice xmlns:v="urn:schemas-microsoft-com:vml" Requires="v">
                <p:oleObj spid="_x0000_s9305" name="Visio" r:id="rId3" imgW="5304434" imgH="2919984" progId="Visio.Drawing.11">
                  <p:embed/>
                </p:oleObj>
              </mc:Choice>
              <mc:Fallback>
                <p:oleObj name="Visio" r:id="rId3" imgW="5304434" imgH="29199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3124200"/>
                        <a:ext cx="6232525" cy="343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91472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altLang="zh-CN"/>
              <a:t>80386</a:t>
            </a:r>
            <a:r>
              <a:rPr lang="zh-CN" altLang="en-US"/>
              <a:t>简介（续）</a:t>
            </a:r>
          </a:p>
        </p:txBody>
      </p:sp>
      <p:sp>
        <p:nvSpPr>
          <p:cNvPr id="28675" name="Rectangle 3"/>
          <p:cNvSpPr>
            <a:spLocks noGrp="1" noChangeArrowheads="1"/>
          </p:cNvSpPr>
          <p:nvPr>
            <p:ph type="body" sz="half" idx="1"/>
          </p:nvPr>
        </p:nvSpPr>
        <p:spPr>
          <a:xfrm>
            <a:off x="457200" y="1600200"/>
            <a:ext cx="8305800" cy="4525963"/>
          </a:xfrm>
        </p:spPr>
        <p:txBody>
          <a:bodyPr/>
          <a:lstStyle/>
          <a:p>
            <a:r>
              <a:rPr lang="zh-CN" altLang="en-US" sz="2800" dirty="0"/>
              <a:t>段描述符</a:t>
            </a:r>
          </a:p>
          <a:p>
            <a:pPr lvl="1"/>
            <a:r>
              <a:rPr lang="zh-CN" altLang="en-US" sz="2400" dirty="0"/>
              <a:t>每个描述符为</a:t>
            </a:r>
            <a:r>
              <a:rPr lang="en-US" altLang="zh-CN" sz="2400" dirty="0"/>
              <a:t>8</a:t>
            </a:r>
            <a:r>
              <a:rPr lang="zh-CN" altLang="en-US" sz="2400" dirty="0"/>
              <a:t>个字节（</a:t>
            </a:r>
            <a:r>
              <a:rPr lang="en-US" altLang="zh-CN" sz="2400" dirty="0"/>
              <a:t>8×8</a:t>
            </a:r>
            <a:r>
              <a:rPr lang="zh-CN" altLang="en-US" sz="2400" dirty="0"/>
              <a:t>＝</a:t>
            </a:r>
            <a:r>
              <a:rPr lang="en-US" altLang="zh-CN" sz="2400" dirty="0"/>
              <a:t>64</a:t>
            </a:r>
            <a:r>
              <a:rPr lang="zh-CN" altLang="en-US" sz="2400" dirty="0"/>
              <a:t>位）</a:t>
            </a:r>
          </a:p>
          <a:p>
            <a:pPr lvl="1"/>
            <a:r>
              <a:rPr lang="zh-CN" altLang="en-US" sz="2400" dirty="0"/>
              <a:t>代码段和数据段的描述符</a:t>
            </a:r>
          </a:p>
        </p:txBody>
      </p:sp>
      <p:graphicFrame>
        <p:nvGraphicFramePr>
          <p:cNvPr id="28676" name="Object 4"/>
          <p:cNvGraphicFramePr>
            <a:graphicFrameLocks noGrp="1" noChangeAspect="1"/>
          </p:cNvGraphicFramePr>
          <p:nvPr>
            <p:ph sz="half" idx="2"/>
          </p:nvPr>
        </p:nvGraphicFramePr>
        <p:xfrm>
          <a:off x="685800" y="4013200"/>
          <a:ext cx="7924800" cy="2463800"/>
        </p:xfrm>
        <a:graphic>
          <a:graphicData uri="http://schemas.openxmlformats.org/presentationml/2006/ole">
            <mc:AlternateContent xmlns:mc="http://schemas.openxmlformats.org/markup-compatibility/2006">
              <mc:Choice xmlns:v="urn:schemas-microsoft-com:vml" Requires="v">
                <p:oleObj spid="_x0000_s10329" name="Visio" r:id="rId3" imgW="4657649" imgH="1448410" progId="Visio.Drawing.11">
                  <p:embed/>
                </p:oleObj>
              </mc:Choice>
              <mc:Fallback>
                <p:oleObj name="Visio" r:id="rId3" imgW="4657649" imgH="14484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13200"/>
                        <a:ext cx="79248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78" name="Text Box 6"/>
          <p:cNvSpPr txBox="1">
            <a:spLocks noChangeArrowheads="1"/>
          </p:cNvSpPr>
          <p:nvPr/>
        </p:nvSpPr>
        <p:spPr bwMode="auto">
          <a:xfrm>
            <a:off x="381000" y="1547812"/>
            <a:ext cx="8382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400" dirty="0"/>
              <a:t>段基址为</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7</a:t>
            </a:r>
            <a:r>
              <a:rPr lang="zh-CN" altLang="en-US" sz="2400" dirty="0"/>
              <a:t>字节，共</a:t>
            </a:r>
            <a:r>
              <a:rPr lang="en-US" altLang="zh-CN" sz="2400" dirty="0"/>
              <a:t>32</a:t>
            </a:r>
            <a:r>
              <a:rPr lang="zh-CN" altLang="en-US" sz="2400" dirty="0"/>
              <a:t>位。</a:t>
            </a:r>
          </a:p>
          <a:p>
            <a:pPr>
              <a:spcBef>
                <a:spcPct val="50000"/>
              </a:spcBef>
            </a:pPr>
            <a:r>
              <a:rPr lang="zh-CN" altLang="en-US" sz="2400" dirty="0"/>
              <a:t>段限长为</a:t>
            </a:r>
            <a:r>
              <a:rPr lang="en-US" altLang="zh-CN" sz="2400" dirty="0"/>
              <a:t>0</a:t>
            </a:r>
            <a:r>
              <a:rPr lang="zh-CN" altLang="en-US" sz="2400" dirty="0"/>
              <a:t>，</a:t>
            </a:r>
            <a:r>
              <a:rPr lang="en-US" altLang="zh-CN" sz="2400" dirty="0"/>
              <a:t>1</a:t>
            </a:r>
            <a:r>
              <a:rPr lang="zh-CN" altLang="en-US" sz="2400" dirty="0"/>
              <a:t>以及</a:t>
            </a:r>
            <a:r>
              <a:rPr lang="en-US" altLang="zh-CN" sz="2400" dirty="0"/>
              <a:t>6</a:t>
            </a:r>
            <a:r>
              <a:rPr lang="zh-CN" altLang="en-US" sz="2400" dirty="0"/>
              <a:t>字节的低四位，共</a:t>
            </a:r>
            <a:r>
              <a:rPr lang="en-US" altLang="zh-CN" sz="2400" dirty="0"/>
              <a:t>20</a:t>
            </a:r>
            <a:r>
              <a:rPr lang="zh-CN" altLang="en-US" sz="2400" dirty="0"/>
              <a:t>位，段限长即段最大长度，与属性</a:t>
            </a:r>
            <a:r>
              <a:rPr lang="en-US" altLang="zh-CN" sz="2400" dirty="0"/>
              <a:t>G</a:t>
            </a:r>
            <a:r>
              <a:rPr lang="zh-CN" altLang="en-US" sz="2400" dirty="0"/>
              <a:t>共同确定。</a:t>
            </a:r>
            <a:r>
              <a:rPr lang="en-US" altLang="zh-CN" sz="2400" dirty="0"/>
              <a:t>G = 0</a:t>
            </a:r>
            <a:r>
              <a:rPr lang="zh-CN" altLang="en-US" sz="2400" dirty="0"/>
              <a:t>时描述符中的</a:t>
            </a:r>
            <a:r>
              <a:rPr lang="en-US" altLang="zh-CN" sz="2400" dirty="0"/>
              <a:t>20</a:t>
            </a:r>
            <a:r>
              <a:rPr lang="zh-CN" altLang="en-US" sz="2400" dirty="0"/>
              <a:t>位段限长为实际段限长，最大限长为</a:t>
            </a:r>
            <a:r>
              <a:rPr lang="en-US" altLang="zh-CN" sz="2400" dirty="0"/>
              <a:t>1MB</a:t>
            </a:r>
            <a:r>
              <a:rPr lang="zh-CN" altLang="en-US" sz="2400" dirty="0"/>
              <a:t>（</a:t>
            </a:r>
            <a:r>
              <a:rPr lang="en-US" altLang="zh-CN" sz="2400" dirty="0"/>
              <a:t>0</a:t>
            </a:r>
            <a:r>
              <a:rPr lang="zh-CN" altLang="en-US" sz="2400" dirty="0"/>
              <a:t>－</a:t>
            </a:r>
            <a:r>
              <a:rPr lang="en-US" altLang="zh-CN" sz="2400" dirty="0" err="1"/>
              <a:t>FFFFFh</a:t>
            </a:r>
            <a:r>
              <a:rPr lang="zh-CN" altLang="en-US" sz="2400" dirty="0"/>
              <a:t>）。</a:t>
            </a:r>
            <a:r>
              <a:rPr lang="en-US" altLang="zh-CN" sz="2400" dirty="0"/>
              <a:t>G = 1</a:t>
            </a:r>
            <a:r>
              <a:rPr lang="zh-CN" altLang="en-US" sz="2400" dirty="0"/>
              <a:t>则 </a:t>
            </a:r>
            <a:r>
              <a:rPr lang="en-US" altLang="zh-CN" sz="2400" dirty="0"/>
              <a:t>32</a:t>
            </a:r>
            <a:r>
              <a:rPr lang="zh-CN" altLang="en-US" sz="2400" dirty="0"/>
              <a:t>位段限长为描述符中的</a:t>
            </a:r>
            <a:r>
              <a:rPr lang="en-US" altLang="zh-CN" sz="2400" dirty="0"/>
              <a:t>20</a:t>
            </a:r>
            <a:r>
              <a:rPr lang="zh-CN" altLang="en-US" sz="2400" dirty="0"/>
              <a:t>位乘以</a:t>
            </a:r>
            <a:r>
              <a:rPr lang="en-US" altLang="zh-CN" sz="2400" dirty="0"/>
              <a:t>4KB</a:t>
            </a:r>
            <a:r>
              <a:rPr lang="zh-CN" altLang="en-US" sz="2400" dirty="0"/>
              <a:t>，即段限长左移 </a:t>
            </a:r>
            <a:r>
              <a:rPr lang="en-US" altLang="zh-CN" sz="2400" dirty="0"/>
              <a:t>12</a:t>
            </a:r>
            <a:r>
              <a:rPr lang="zh-CN" altLang="en-US" sz="2400" dirty="0"/>
              <a:t>位后加上</a:t>
            </a:r>
            <a:r>
              <a:rPr lang="en-US" altLang="zh-CN" sz="2400" dirty="0"/>
              <a:t>FFFH</a:t>
            </a:r>
            <a:r>
              <a:rPr lang="zh-CN" altLang="en-US" sz="2400" dirty="0"/>
              <a:t>，最大限长为 </a:t>
            </a:r>
            <a:r>
              <a:rPr lang="en-US" altLang="zh-CN" sz="2400" dirty="0"/>
              <a:t>4GB</a:t>
            </a:r>
            <a:r>
              <a:rPr lang="zh-CN" altLang="en-US" sz="2400" dirty="0"/>
              <a:t>。</a:t>
            </a:r>
          </a:p>
        </p:txBody>
      </p:sp>
    </p:spTree>
    <p:extLst>
      <p:ext uri="{BB962C8B-B14F-4D97-AF65-F5344CB8AC3E}">
        <p14:creationId xmlns:p14="http://schemas.microsoft.com/office/powerpoint/2010/main" val="1349614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28675">
                                            <p:txEl>
                                              <p:pRg st="0" end="0"/>
                                            </p:txEl>
                                          </p:spTgt>
                                        </p:tgtEl>
                                      </p:cBhvr>
                                    </p:animEffect>
                                    <p:set>
                                      <p:cBhvr>
                                        <p:cTn id="11" dur="1" fill="hold">
                                          <p:stCondLst>
                                            <p:cond delay="499"/>
                                          </p:stCondLst>
                                        </p:cTn>
                                        <p:tgtEl>
                                          <p:spTgt spid="28675">
                                            <p:txEl>
                                              <p:pRg st="0" end="0"/>
                                            </p:txEl>
                                          </p:spTgt>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28675">
                                            <p:txEl>
                                              <p:pRg st="1" end="1"/>
                                            </p:txEl>
                                          </p:spTgt>
                                        </p:tgtEl>
                                      </p:cBhvr>
                                    </p:animEffect>
                                    <p:set>
                                      <p:cBhvr>
                                        <p:cTn id="15" dur="1" fill="hold">
                                          <p:stCondLst>
                                            <p:cond delay="499"/>
                                          </p:stCondLst>
                                        </p:cTn>
                                        <p:tgtEl>
                                          <p:spTgt spid="28675">
                                            <p:txEl>
                                              <p:pRg st="1" end="1"/>
                                            </p:txEl>
                                          </p:spTgt>
                                        </p:tgtEl>
                                        <p:attrNameLst>
                                          <p:attrName>style.visibility</p:attrName>
                                        </p:attrNameLst>
                                      </p:cBhvr>
                                      <p:to>
                                        <p:strVal val="hidden"/>
                                      </p:to>
                                    </p:set>
                                  </p:childTnLst>
                                </p:cTn>
                              </p:par>
                            </p:childTnLst>
                          </p:cTn>
                        </p:par>
                        <p:par>
                          <p:cTn id="16" fill="hold" nodeType="afterGroup">
                            <p:stCondLst>
                              <p:cond delay="1500"/>
                            </p:stCondLst>
                            <p:childTnLst>
                              <p:par>
                                <p:cTn id="17" presetID="3" presetClass="exit" presetSubtype="10" fill="hold" grpId="0" nodeType="afterEffect">
                                  <p:stCondLst>
                                    <p:cond delay="0"/>
                                  </p:stCondLst>
                                  <p:childTnLst>
                                    <p:animEffect transition="out" filter="blinds(horizontal)">
                                      <p:cBhvr>
                                        <p:cTn id="18" dur="500"/>
                                        <p:tgtEl>
                                          <p:spTgt spid="28675">
                                            <p:txEl>
                                              <p:pRg st="2" end="2"/>
                                            </p:txEl>
                                          </p:spTgt>
                                        </p:tgtEl>
                                      </p:cBhvr>
                                    </p:animEffect>
                                    <p:set>
                                      <p:cBhvr>
                                        <p:cTn id="19" dur="1" fill="hold">
                                          <p:stCondLst>
                                            <p:cond delay="499"/>
                                          </p:stCondLst>
                                        </p:cTn>
                                        <p:tgtEl>
                                          <p:spTgt spid="2867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US" altLang="zh-CN"/>
              <a:t>80386</a:t>
            </a:r>
            <a:r>
              <a:rPr lang="zh-CN" altLang="en-US"/>
              <a:t>简介（续）</a:t>
            </a:r>
          </a:p>
        </p:txBody>
      </p:sp>
      <p:sp>
        <p:nvSpPr>
          <p:cNvPr id="30723" name="Rectangle 3"/>
          <p:cNvSpPr>
            <a:spLocks noGrp="1" noChangeArrowheads="1"/>
          </p:cNvSpPr>
          <p:nvPr>
            <p:ph type="body" sz="half" idx="1"/>
          </p:nvPr>
        </p:nvSpPr>
        <p:spPr>
          <a:xfrm>
            <a:off x="457200" y="1600200"/>
            <a:ext cx="8534400" cy="4953000"/>
          </a:xfrm>
        </p:spPr>
        <p:txBody>
          <a:bodyPr>
            <a:normAutofit lnSpcReduction="10000"/>
          </a:bodyPr>
          <a:lstStyle/>
          <a:p>
            <a:pPr>
              <a:lnSpc>
                <a:spcPct val="90000"/>
              </a:lnSpc>
            </a:pPr>
            <a:r>
              <a:rPr lang="zh-CN" altLang="en-US" sz="2400" dirty="0"/>
              <a:t>段描述符的属性</a:t>
            </a:r>
          </a:p>
          <a:p>
            <a:pPr lvl="1">
              <a:lnSpc>
                <a:spcPct val="90000"/>
              </a:lnSpc>
            </a:pPr>
            <a:r>
              <a:rPr lang="en-US" altLang="zh-CN" sz="2000" dirty="0"/>
              <a:t>D/B</a:t>
            </a:r>
            <a:r>
              <a:rPr lang="zh-CN" altLang="en-US" sz="2000" dirty="0"/>
              <a:t>：对于不同类型段含义不同。</a:t>
            </a:r>
          </a:p>
          <a:p>
            <a:pPr lvl="2">
              <a:lnSpc>
                <a:spcPct val="90000"/>
              </a:lnSpc>
            </a:pPr>
            <a:r>
              <a:rPr lang="zh-CN" altLang="en-US" sz="1800" dirty="0"/>
              <a:t>在可执行代码段中，这一位叫做</a:t>
            </a:r>
            <a:r>
              <a:rPr lang="en-US" altLang="zh-CN" sz="1800" dirty="0"/>
              <a:t>D</a:t>
            </a:r>
            <a:r>
              <a:rPr lang="zh-CN" altLang="en-US" sz="1800" dirty="0"/>
              <a:t>位，</a:t>
            </a:r>
            <a:r>
              <a:rPr lang="en-US" altLang="zh-CN" sz="1800" dirty="0"/>
              <a:t>D = 1</a:t>
            </a:r>
            <a:r>
              <a:rPr lang="zh-CN" altLang="en-US" sz="1800" dirty="0"/>
              <a:t>使用</a:t>
            </a:r>
            <a:r>
              <a:rPr lang="en-US" altLang="zh-CN" sz="1800" dirty="0"/>
              <a:t>32</a:t>
            </a:r>
            <a:r>
              <a:rPr lang="zh-CN" altLang="en-US" sz="1800" dirty="0"/>
              <a:t>位地址和</a:t>
            </a:r>
            <a:r>
              <a:rPr lang="en-US" altLang="zh-CN" sz="1800" dirty="0"/>
              <a:t>32/8</a:t>
            </a:r>
            <a:r>
              <a:rPr lang="zh-CN" altLang="en-US" sz="1800" dirty="0"/>
              <a:t>位操作数，</a:t>
            </a:r>
            <a:r>
              <a:rPr lang="en-US" altLang="zh-CN" sz="1800" dirty="0"/>
              <a:t>D = 0</a:t>
            </a:r>
            <a:r>
              <a:rPr lang="zh-CN" altLang="en-US" sz="1800" dirty="0"/>
              <a:t>使用</a:t>
            </a:r>
            <a:r>
              <a:rPr lang="en-US" altLang="zh-CN" sz="1800" dirty="0"/>
              <a:t>16</a:t>
            </a:r>
            <a:r>
              <a:rPr lang="zh-CN" altLang="en-US" sz="1800" dirty="0"/>
              <a:t>位地址和</a:t>
            </a:r>
            <a:r>
              <a:rPr lang="en-US" altLang="zh-CN" sz="1800" dirty="0"/>
              <a:t>16/8</a:t>
            </a:r>
            <a:r>
              <a:rPr lang="zh-CN" altLang="en-US" sz="1800" dirty="0"/>
              <a:t>位操作数。</a:t>
            </a:r>
          </a:p>
          <a:p>
            <a:pPr lvl="2">
              <a:lnSpc>
                <a:spcPct val="90000"/>
              </a:lnSpc>
            </a:pPr>
            <a:r>
              <a:rPr lang="zh-CN" altLang="en-US" sz="1800" dirty="0"/>
              <a:t>在向下扩展的数据段中，这一位叫做</a:t>
            </a:r>
            <a:r>
              <a:rPr lang="en-US" altLang="zh-CN" sz="1800" dirty="0"/>
              <a:t>B</a:t>
            </a:r>
            <a:r>
              <a:rPr lang="zh-CN" altLang="en-US" sz="1800" dirty="0"/>
              <a:t>位，</a:t>
            </a:r>
            <a:r>
              <a:rPr lang="en-US" altLang="zh-CN" sz="1800" dirty="0"/>
              <a:t>B = 1</a:t>
            </a:r>
            <a:r>
              <a:rPr lang="zh-CN" altLang="en-US" sz="1800" dirty="0"/>
              <a:t>段的上界为</a:t>
            </a:r>
            <a:r>
              <a:rPr lang="en-US" altLang="zh-CN" sz="1800" dirty="0"/>
              <a:t>4GB</a:t>
            </a:r>
            <a:r>
              <a:rPr lang="zh-CN" altLang="en-US" sz="1800" dirty="0"/>
              <a:t>，</a:t>
            </a:r>
            <a:r>
              <a:rPr lang="en-US" altLang="zh-CN" sz="1800" dirty="0"/>
              <a:t>B = 0</a:t>
            </a:r>
            <a:r>
              <a:rPr lang="zh-CN" altLang="en-US" sz="1800" dirty="0"/>
              <a:t>段的上界为</a:t>
            </a:r>
            <a:r>
              <a:rPr lang="en-US" altLang="zh-CN" sz="1800" dirty="0"/>
              <a:t>64KB</a:t>
            </a:r>
            <a:r>
              <a:rPr lang="zh-CN" altLang="en-US" sz="1800" dirty="0"/>
              <a:t>。</a:t>
            </a:r>
          </a:p>
          <a:p>
            <a:pPr lvl="2">
              <a:lnSpc>
                <a:spcPct val="90000"/>
              </a:lnSpc>
            </a:pPr>
            <a:r>
              <a:rPr lang="zh-CN" altLang="en-US" sz="1800" dirty="0"/>
              <a:t>在描述堆栈段的描述符中，这一位叫做</a:t>
            </a:r>
            <a:r>
              <a:rPr lang="en-US" altLang="zh-CN" sz="1800" dirty="0"/>
              <a:t>B</a:t>
            </a:r>
            <a:r>
              <a:rPr lang="zh-CN" altLang="en-US" sz="1800" dirty="0"/>
              <a:t>位，</a:t>
            </a:r>
            <a:r>
              <a:rPr lang="en-US" altLang="zh-CN" sz="1800" dirty="0"/>
              <a:t>B = 1</a:t>
            </a:r>
            <a:r>
              <a:rPr lang="zh-CN" altLang="en-US" sz="1800" dirty="0"/>
              <a:t>使用</a:t>
            </a:r>
            <a:r>
              <a:rPr lang="en-US" altLang="zh-CN" sz="1800" dirty="0"/>
              <a:t>32</a:t>
            </a:r>
            <a:r>
              <a:rPr lang="zh-CN" altLang="en-US" sz="1800" dirty="0"/>
              <a:t>位操作数，堆栈指针用</a:t>
            </a:r>
            <a:r>
              <a:rPr lang="en-US" altLang="zh-CN" sz="1800" dirty="0"/>
              <a:t>ESP</a:t>
            </a:r>
            <a:r>
              <a:rPr lang="zh-CN" altLang="en-US" sz="1800" dirty="0"/>
              <a:t>，</a:t>
            </a:r>
            <a:r>
              <a:rPr lang="en-US" altLang="zh-CN" sz="1800" dirty="0"/>
              <a:t>B = 0</a:t>
            </a:r>
            <a:r>
              <a:rPr lang="zh-CN" altLang="en-US" sz="1800" dirty="0"/>
              <a:t>使用</a:t>
            </a:r>
            <a:r>
              <a:rPr lang="en-US" altLang="zh-CN" sz="1800" dirty="0"/>
              <a:t>16</a:t>
            </a:r>
            <a:r>
              <a:rPr lang="zh-CN" altLang="en-US" sz="1800" dirty="0"/>
              <a:t>位操作数，堆栈指针用</a:t>
            </a:r>
            <a:r>
              <a:rPr lang="en-US" altLang="zh-CN" sz="1800" dirty="0"/>
              <a:t>SP</a:t>
            </a:r>
            <a:r>
              <a:rPr lang="zh-CN" altLang="en-US" sz="1800" dirty="0"/>
              <a:t>。</a:t>
            </a:r>
          </a:p>
          <a:p>
            <a:pPr lvl="1">
              <a:lnSpc>
                <a:spcPct val="90000"/>
              </a:lnSpc>
            </a:pPr>
            <a:r>
              <a:rPr lang="en-US" altLang="zh-CN" sz="2000" dirty="0"/>
              <a:t>AVL</a:t>
            </a:r>
            <a:r>
              <a:rPr lang="zh-CN" altLang="en-US" sz="2000" dirty="0"/>
              <a:t>：</a:t>
            </a:r>
            <a:r>
              <a:rPr lang="en-US" altLang="zh-CN" sz="2000" dirty="0"/>
              <a:t>Available and Reserved Bit</a:t>
            </a:r>
            <a:r>
              <a:rPr lang="zh-CN" altLang="en-US" sz="2000" dirty="0"/>
              <a:t>，通常设为</a:t>
            </a:r>
            <a:r>
              <a:rPr lang="en-US" altLang="zh-CN" sz="2000" dirty="0"/>
              <a:t>0</a:t>
            </a:r>
            <a:r>
              <a:rPr lang="zh-CN" altLang="en-US" sz="2000" dirty="0"/>
              <a:t>。</a:t>
            </a:r>
          </a:p>
          <a:p>
            <a:pPr lvl="1">
              <a:lnSpc>
                <a:spcPct val="90000"/>
              </a:lnSpc>
            </a:pPr>
            <a:r>
              <a:rPr lang="en-US" altLang="zh-CN" sz="2000" dirty="0"/>
              <a:t>P</a:t>
            </a:r>
            <a:r>
              <a:rPr lang="zh-CN" altLang="en-US" sz="2000" dirty="0"/>
              <a:t>：存在位，</a:t>
            </a:r>
            <a:r>
              <a:rPr lang="en-US" altLang="zh-CN" sz="2000" dirty="0"/>
              <a:t>P = 1</a:t>
            </a:r>
            <a:r>
              <a:rPr lang="zh-CN" altLang="en-US" sz="2000" dirty="0"/>
              <a:t>表示段在内存中。</a:t>
            </a:r>
          </a:p>
          <a:p>
            <a:pPr lvl="1">
              <a:lnSpc>
                <a:spcPct val="90000"/>
              </a:lnSpc>
            </a:pPr>
            <a:r>
              <a:rPr lang="en-US" altLang="zh-CN" sz="2000" dirty="0"/>
              <a:t>DPL</a:t>
            </a:r>
            <a:r>
              <a:rPr lang="zh-CN" altLang="en-US" sz="2000" dirty="0"/>
              <a:t>：描述符特权级，取值</a:t>
            </a:r>
            <a:r>
              <a:rPr lang="en-US" altLang="zh-CN" sz="2000" dirty="0"/>
              <a:t>0 ~ 3</a:t>
            </a:r>
            <a:r>
              <a:rPr lang="zh-CN" altLang="en-US" sz="2000" dirty="0"/>
              <a:t>共</a:t>
            </a:r>
            <a:r>
              <a:rPr lang="en-US" altLang="zh-CN" sz="2000" dirty="0"/>
              <a:t>4</a:t>
            </a:r>
            <a:r>
              <a:rPr lang="zh-CN" altLang="en-US" sz="2000" dirty="0"/>
              <a:t>级。</a:t>
            </a:r>
            <a:r>
              <a:rPr lang="en-US" altLang="zh-CN" sz="2000" dirty="0"/>
              <a:t>0</a:t>
            </a:r>
            <a:r>
              <a:rPr lang="zh-CN" altLang="en-US" sz="2000" dirty="0"/>
              <a:t>特权级为最高，而</a:t>
            </a:r>
            <a:r>
              <a:rPr lang="en-US" altLang="zh-CN" sz="2000" dirty="0"/>
              <a:t>3</a:t>
            </a:r>
            <a:r>
              <a:rPr lang="zh-CN" altLang="en-US" sz="2000" dirty="0"/>
              <a:t>特权级为最低，表示访问该段时</a:t>
            </a:r>
            <a:r>
              <a:rPr lang="en-US" altLang="zh-CN" sz="2000" dirty="0"/>
              <a:t>CPU</a:t>
            </a:r>
            <a:r>
              <a:rPr lang="zh-CN" altLang="en-US" sz="2000" dirty="0"/>
              <a:t>所需处于的最低特权级，我们在后面会详细讨论特权级的问题。</a:t>
            </a:r>
          </a:p>
          <a:p>
            <a:pPr lvl="1">
              <a:lnSpc>
                <a:spcPct val="90000"/>
              </a:lnSpc>
            </a:pPr>
            <a:r>
              <a:rPr lang="en-US" altLang="zh-CN" sz="2000" dirty="0"/>
              <a:t>S</a:t>
            </a:r>
            <a:r>
              <a:rPr lang="zh-CN" altLang="en-US" sz="2000" dirty="0"/>
              <a:t>：描述符类型标志，</a:t>
            </a:r>
            <a:r>
              <a:rPr lang="en-US" altLang="zh-CN" sz="2000" dirty="0"/>
              <a:t>S = 1</a:t>
            </a:r>
            <a:r>
              <a:rPr lang="zh-CN" altLang="en-US" sz="2000" dirty="0"/>
              <a:t>表示代码段或者数据段；</a:t>
            </a:r>
            <a:r>
              <a:rPr lang="en-US" altLang="zh-CN" sz="2000" dirty="0"/>
              <a:t>S = 0</a:t>
            </a:r>
            <a:r>
              <a:rPr lang="zh-CN" altLang="en-US" sz="2000" dirty="0"/>
              <a:t>表示系统段（</a:t>
            </a:r>
            <a:r>
              <a:rPr lang="en-US" altLang="zh-CN" sz="2000" dirty="0"/>
              <a:t>TSS</a:t>
            </a:r>
            <a:r>
              <a:rPr lang="zh-CN" altLang="en-US" sz="2000" dirty="0"/>
              <a:t>、</a:t>
            </a:r>
            <a:r>
              <a:rPr lang="en-US" altLang="zh-CN" sz="2000" dirty="0"/>
              <a:t>LDT</a:t>
            </a:r>
            <a:r>
              <a:rPr lang="zh-CN" altLang="en-US" sz="2000" dirty="0"/>
              <a:t>）和门描述符。</a:t>
            </a:r>
          </a:p>
        </p:txBody>
      </p:sp>
      <p:graphicFrame>
        <p:nvGraphicFramePr>
          <p:cNvPr id="30727" name="Object 7"/>
          <p:cNvGraphicFramePr>
            <a:graphicFrameLocks noGrp="1" noChangeAspect="1"/>
          </p:cNvGraphicFramePr>
          <p:nvPr>
            <p:ph sz="half" idx="2"/>
          </p:nvPr>
        </p:nvGraphicFramePr>
        <p:xfrm>
          <a:off x="4114800" y="1219200"/>
          <a:ext cx="4724400" cy="609600"/>
        </p:xfrm>
        <a:graphic>
          <a:graphicData uri="http://schemas.openxmlformats.org/presentationml/2006/ole">
            <mc:AlternateContent xmlns:mc="http://schemas.openxmlformats.org/markup-compatibility/2006">
              <mc:Choice xmlns:v="urn:schemas-microsoft-com:vml" Requires="v">
                <p:oleObj spid="_x0000_s11353" name="Visio" r:id="rId3" imgW="3631692" imgH="391668" progId="Visio.Drawing.11">
                  <p:embed/>
                </p:oleObj>
              </mc:Choice>
              <mc:Fallback>
                <p:oleObj name="Visio" r:id="rId3" imgW="3631692" imgH="3916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9200"/>
                        <a:ext cx="472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5275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ltLang="zh-CN"/>
              <a:t>80386</a:t>
            </a:r>
            <a:r>
              <a:rPr lang="zh-CN" altLang="en-US"/>
              <a:t>简介（续）</a:t>
            </a:r>
          </a:p>
        </p:txBody>
      </p:sp>
      <p:sp>
        <p:nvSpPr>
          <p:cNvPr id="32771" name="Rectangle 3"/>
          <p:cNvSpPr>
            <a:spLocks noGrp="1" noChangeArrowheads="1"/>
          </p:cNvSpPr>
          <p:nvPr>
            <p:ph type="body" sz="half" idx="1"/>
          </p:nvPr>
        </p:nvSpPr>
        <p:spPr>
          <a:xfrm>
            <a:off x="457200" y="1600200"/>
            <a:ext cx="8229600" cy="4525963"/>
          </a:xfrm>
        </p:spPr>
        <p:txBody>
          <a:bodyPr/>
          <a:lstStyle/>
          <a:p>
            <a:pPr>
              <a:lnSpc>
                <a:spcPct val="90000"/>
              </a:lnSpc>
            </a:pPr>
            <a:r>
              <a:rPr lang="zh-CN" altLang="en-US" sz="2800"/>
              <a:t>描述符类型</a:t>
            </a:r>
          </a:p>
          <a:p>
            <a:pPr lvl="1">
              <a:lnSpc>
                <a:spcPct val="90000"/>
              </a:lnSpc>
            </a:pPr>
            <a:r>
              <a:rPr lang="en-US" altLang="zh-CN" sz="2000"/>
              <a:t>TYPE</a:t>
            </a:r>
            <a:r>
              <a:rPr lang="zh-CN" altLang="en-US" sz="2000"/>
              <a:t>和</a:t>
            </a:r>
            <a:r>
              <a:rPr lang="en-US" altLang="zh-CN" sz="2000"/>
              <a:t>S</a:t>
            </a:r>
            <a:r>
              <a:rPr lang="zh-CN" altLang="en-US" sz="2000"/>
              <a:t>结合使用，可以表示的描述符类型有：代码段、数据段、</a:t>
            </a:r>
            <a:r>
              <a:rPr lang="en-US" altLang="zh-CN" sz="2000"/>
              <a:t>TSS</a:t>
            </a:r>
            <a:r>
              <a:rPr lang="zh-CN" altLang="en-US" sz="2000"/>
              <a:t>、</a:t>
            </a:r>
            <a:r>
              <a:rPr lang="en-US" altLang="zh-CN" sz="2000"/>
              <a:t>LDT</a:t>
            </a:r>
            <a:r>
              <a:rPr lang="zh-CN" altLang="en-US" sz="2000"/>
              <a:t>、中断门（</a:t>
            </a:r>
            <a:r>
              <a:rPr lang="en-US" altLang="zh-CN" sz="2000"/>
              <a:t>Interrupt Gate</a:t>
            </a:r>
            <a:r>
              <a:rPr lang="zh-CN" altLang="en-US" sz="2000"/>
              <a:t>）、陷阱门（</a:t>
            </a:r>
            <a:r>
              <a:rPr lang="en-US" altLang="zh-CN" sz="2000"/>
              <a:t>Trap Gate</a:t>
            </a:r>
            <a:r>
              <a:rPr lang="zh-CN" altLang="en-US" sz="2000"/>
              <a:t>）、调用门（</a:t>
            </a:r>
            <a:r>
              <a:rPr lang="en-US" altLang="zh-CN" sz="2000"/>
              <a:t>Call Gate</a:t>
            </a:r>
            <a:r>
              <a:rPr lang="zh-CN" altLang="en-US" sz="2000"/>
              <a:t>）、任务门（</a:t>
            </a:r>
            <a:r>
              <a:rPr lang="en-US" altLang="zh-CN" sz="2000"/>
              <a:t>Task Gate</a:t>
            </a:r>
            <a:r>
              <a:rPr lang="zh-CN" altLang="en-US" sz="2000"/>
              <a:t>）。</a:t>
            </a:r>
          </a:p>
        </p:txBody>
      </p:sp>
      <p:graphicFrame>
        <p:nvGraphicFramePr>
          <p:cNvPr id="33555" name="Group 787"/>
          <p:cNvGraphicFramePr>
            <a:graphicFrameLocks noGrp="1"/>
          </p:cNvGraphicFramePr>
          <p:nvPr>
            <p:ph sz="quarter" idx="2"/>
            <p:extLst>
              <p:ext uri="{D42A27DB-BD31-4B8C-83A1-F6EECF244321}">
                <p14:modId xmlns:p14="http://schemas.microsoft.com/office/powerpoint/2010/main" val="1502960905"/>
              </p:ext>
            </p:extLst>
          </p:nvPr>
        </p:nvGraphicFramePr>
        <p:xfrm>
          <a:off x="990600" y="3505200"/>
          <a:ext cx="7239000" cy="3097213"/>
        </p:xfrm>
        <a:graphic>
          <a:graphicData uri="http://schemas.openxmlformats.org/drawingml/2006/table">
            <a:tbl>
              <a:tblPr/>
              <a:tblGrid>
                <a:gridCol w="1420813"/>
                <a:gridCol w="615950"/>
                <a:gridCol w="674687"/>
                <a:gridCol w="646113"/>
                <a:gridCol w="646112"/>
                <a:gridCol w="3235325"/>
              </a:tblGrid>
              <a:tr h="354013">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zh-CN" altLang="zh-CN" sz="14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gridSpan="4">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TYPE</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说明</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4447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十进制值</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zh-CN" altLang="zh-CN" sz="14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E</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W</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A</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数据段</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只读</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只读，已访问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2</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读</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写</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3</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读</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写，已访问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4</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只读，向下扩展</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5</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只读，向下扩展，已访问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6</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读</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写，向下扩展</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98438">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7</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charset="0"/>
                          <a:ea typeface="宋体" charset="0"/>
                        </a:rPr>
                        <a:t>读</a:t>
                      </a:r>
                      <a:r>
                        <a:rPr kumimoji="0" lang="en-US" altLang="zh-CN" sz="1400" b="0" i="0" u="none" strike="noStrike" cap="none" normalizeH="0" baseline="0" dirty="0">
                          <a:ln>
                            <a:noFill/>
                          </a:ln>
                          <a:solidFill>
                            <a:schemeClr val="tx1"/>
                          </a:solidFill>
                          <a:effectLst/>
                          <a:latin typeface="Times New Roman" charset="0"/>
                          <a:ea typeface="宋体" charset="0"/>
                        </a:rPr>
                        <a:t>/</a:t>
                      </a:r>
                      <a:r>
                        <a:rPr kumimoji="0" lang="zh-CN" altLang="en-US" sz="1400" b="0" i="0" u="none" strike="noStrike" cap="none" normalizeH="0" baseline="0" dirty="0">
                          <a:ln>
                            <a:noFill/>
                          </a:ln>
                          <a:solidFill>
                            <a:schemeClr val="tx1"/>
                          </a:solidFill>
                          <a:effectLst/>
                          <a:latin typeface="Times New Roman" charset="0"/>
                          <a:ea typeface="宋体" charset="0"/>
                        </a:rPr>
                        <a:t>写，向下扩展，已访问</a:t>
                      </a:r>
                      <a:endParaRPr kumimoji="0" lang="zh-CN" altLang="en-US"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33165" name="Text Box 397"/>
          <p:cNvSpPr txBox="1">
            <a:spLocks noChangeArrowheads="1"/>
          </p:cNvSpPr>
          <p:nvPr/>
        </p:nvSpPr>
        <p:spPr bwMode="auto">
          <a:xfrm>
            <a:off x="1066800" y="3062288"/>
            <a:ext cx="7450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b="1">
                <a:effectLst>
                  <a:outerShdw blurRad="38100" dist="38100" dir="2700000" algn="tl">
                    <a:srgbClr val="000000"/>
                  </a:outerShdw>
                </a:effectLst>
              </a:rPr>
              <a:t>当</a:t>
            </a:r>
            <a:r>
              <a:rPr lang="en-US" altLang="zh-CN" b="1">
                <a:effectLst>
                  <a:outerShdw blurRad="38100" dist="38100" dir="2700000" algn="tl">
                    <a:srgbClr val="000000"/>
                  </a:outerShdw>
                </a:effectLst>
              </a:rPr>
              <a:t>S = 1</a:t>
            </a:r>
            <a:r>
              <a:rPr lang="zh-CN" altLang="en-US" b="1">
                <a:effectLst>
                  <a:outerShdw blurRad="38100" dist="38100" dir="2700000" algn="tl">
                    <a:srgbClr val="000000"/>
                  </a:outerShdw>
                </a:effectLst>
              </a:rPr>
              <a:t>，</a:t>
            </a:r>
            <a:r>
              <a:rPr lang="en-US" altLang="zh-CN" b="1">
                <a:effectLst>
                  <a:outerShdw blurRad="38100" dist="38100" dir="2700000" algn="tl">
                    <a:srgbClr val="000000"/>
                  </a:outerShdw>
                </a:effectLst>
              </a:rPr>
              <a:t>TYPE &lt; 8</a:t>
            </a:r>
            <a:r>
              <a:rPr lang="zh-CN" altLang="en-US" b="1">
                <a:effectLst>
                  <a:outerShdw blurRad="38100" dist="38100" dir="2700000" algn="tl">
                    <a:srgbClr val="000000"/>
                  </a:outerShdw>
                </a:effectLst>
              </a:rPr>
              <a:t>时</a:t>
            </a:r>
          </a:p>
        </p:txBody>
      </p:sp>
      <p:graphicFrame>
        <p:nvGraphicFramePr>
          <p:cNvPr id="33556" name="Group 788"/>
          <p:cNvGraphicFramePr>
            <a:graphicFrameLocks noGrp="1"/>
          </p:cNvGraphicFramePr>
          <p:nvPr>
            <p:ph sz="quarter" idx="3"/>
            <p:extLst>
              <p:ext uri="{D42A27DB-BD31-4B8C-83A1-F6EECF244321}">
                <p14:modId xmlns:p14="http://schemas.microsoft.com/office/powerpoint/2010/main" val="634245787"/>
              </p:ext>
            </p:extLst>
          </p:nvPr>
        </p:nvGraphicFramePr>
        <p:xfrm>
          <a:off x="990600" y="3554413"/>
          <a:ext cx="7239000" cy="3048000"/>
        </p:xfrm>
        <a:graphic>
          <a:graphicData uri="http://schemas.openxmlformats.org/drawingml/2006/table">
            <a:tbl>
              <a:tblPr/>
              <a:tblGrid>
                <a:gridCol w="1419225"/>
                <a:gridCol w="646113"/>
                <a:gridCol w="646112"/>
                <a:gridCol w="646113"/>
                <a:gridCol w="646112"/>
                <a:gridCol w="3235325"/>
              </a:tblGrid>
              <a:tr h="228600">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zh-CN" altLang="zh-CN" sz="14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gridSpan="4">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TYPE</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说明</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28600">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charset="0"/>
                          <a:ea typeface="宋体" charset="0"/>
                        </a:rPr>
                        <a:t>十进制值</a:t>
                      </a:r>
                      <a:endParaRPr kumimoji="0" lang="zh-CN" altLang="en-US"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zh-CN" altLang="zh-CN" sz="1400" b="0" i="0" u="none" strike="noStrike" cap="none" normalizeH="0" baseline="0">
                        <a:ln>
                          <a:noFill/>
                        </a:ln>
                        <a:solidFill>
                          <a:schemeClr val="tx1"/>
                        </a:solidFill>
                        <a:effectLst>
                          <a:outerShdw blurRad="38100" dist="38100" dir="2700000" algn="tl">
                            <a:srgbClr val="000000"/>
                          </a:outerShdw>
                        </a:effectLst>
                        <a:latin typeface="Garamond"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C</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R</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A</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代码段</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8</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只执行</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9</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1</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0</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只执行，已访问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1</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0</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执行</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读</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1</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执行</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读，已访问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12</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0</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只执行，一致</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13</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只执行，一致，已访问</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14</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0</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rPr>
                        <a:t>执行</a:t>
                      </a:r>
                      <a:r>
                        <a:rPr kumimoji="0" lang="en-US" altLang="zh-CN" sz="1400" b="0" i="0" u="none" strike="noStrike" cap="none" normalizeH="0" baseline="0">
                          <a:ln>
                            <a:noFill/>
                          </a:ln>
                          <a:solidFill>
                            <a:schemeClr val="tx1"/>
                          </a:solidFill>
                          <a:effectLst/>
                          <a:latin typeface="Times New Roman" charset="0"/>
                          <a:ea typeface="宋体" charset="0"/>
                        </a:rPr>
                        <a:t>/</a:t>
                      </a:r>
                      <a:r>
                        <a:rPr kumimoji="0" lang="zh-CN" altLang="en-US" sz="1400" b="0" i="0" u="none" strike="noStrike" cap="none" normalizeH="0" baseline="0">
                          <a:ln>
                            <a:noFill/>
                          </a:ln>
                          <a:solidFill>
                            <a:schemeClr val="tx1"/>
                          </a:solidFill>
                          <a:effectLst/>
                          <a:latin typeface="Times New Roman" charset="0"/>
                          <a:ea typeface="宋体" charset="0"/>
                        </a:rPr>
                        <a:t>读，一致</a:t>
                      </a:r>
                      <a:endParaRPr kumimoji="0" lang="zh-CN" altLang="en-US"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4625">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rPr>
                        <a:t>  15</a:t>
                      </a:r>
                      <a:endParaRPr kumimoji="0" lang="en-US" altLang="zh-CN"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rPr>
                        <a:t> 1</a:t>
                      </a:r>
                      <a:endParaRPr kumimoji="0" lang="en-US" altLang="zh-CN" sz="1400" b="0" i="0" u="none" strike="noStrike" cap="none" normalizeH="0" baseline="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hlink"/>
                        </a:buClr>
                        <a:buSzPct val="70000"/>
                        <a:buFont typeface="Wingdings" charset="2"/>
                        <a:defRPr sz="2800">
                          <a:solidFill>
                            <a:schemeClr val="tx1"/>
                          </a:solidFill>
                          <a:effectLst>
                            <a:outerShdw blurRad="38100" dist="38100" dir="2700000" algn="tl">
                              <a:srgbClr val="000000"/>
                            </a:outerShdw>
                          </a:effectLst>
                          <a:latin typeface="Garamond" charset="0"/>
                          <a:ea typeface="宋体" charset="0"/>
                        </a:defRPr>
                      </a:lvl1pPr>
                      <a:lvl2pPr marL="742950" indent="-285750">
                        <a:spcBef>
                          <a:spcPct val="20000"/>
                        </a:spcBef>
                        <a:buClr>
                          <a:schemeClr val="accent2"/>
                        </a:buClr>
                        <a:buSzPct val="70000"/>
                        <a:buFont typeface="Wingdings" charset="2"/>
                        <a:defRPr sz="2400">
                          <a:solidFill>
                            <a:schemeClr val="tx1"/>
                          </a:solidFill>
                          <a:effectLst>
                            <a:outerShdw blurRad="38100" dist="38100" dir="2700000" algn="tl">
                              <a:srgbClr val="000000"/>
                            </a:outerShdw>
                          </a:effectLst>
                          <a:latin typeface="Garamond" charset="0"/>
                          <a:ea typeface="宋体" charset="0"/>
                        </a:defRPr>
                      </a:lvl2pPr>
                      <a:lvl3pPr marL="1143000" indent="-228600">
                        <a:spcBef>
                          <a:spcPct val="20000"/>
                        </a:spcBef>
                        <a:buClr>
                          <a:schemeClr val="tx2"/>
                        </a:buClr>
                        <a:buSzPct val="70000"/>
                        <a:buFont typeface="Wingdings" charset="2"/>
                        <a:defRPr sz="2000">
                          <a:solidFill>
                            <a:schemeClr val="tx1"/>
                          </a:solidFill>
                          <a:effectLst>
                            <a:outerShdw blurRad="38100" dist="38100" dir="2700000" algn="tl">
                              <a:srgbClr val="000000"/>
                            </a:outerShdw>
                          </a:effectLst>
                          <a:latin typeface="Garamond" charset="0"/>
                          <a:ea typeface="宋体" charset="0"/>
                        </a:defRPr>
                      </a:lvl3pPr>
                      <a:lvl4pPr marL="1600200" indent="-228600">
                        <a:spcBef>
                          <a:spcPct val="20000"/>
                        </a:spcBef>
                        <a:buClr>
                          <a:schemeClr val="accent2"/>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4pPr>
                      <a:lvl5pPr marL="2057400" indent="-228600">
                        <a:spcBef>
                          <a:spcPct val="20000"/>
                        </a:spcBef>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5pPr>
                      <a:lvl6pPr marL="25146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6pPr>
                      <a:lvl7pPr marL="29718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7pPr>
                      <a:lvl8pPr marL="34290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8pPr>
                      <a:lvl9pPr marL="3886200" indent="-228600" fontAlgn="base">
                        <a:spcBef>
                          <a:spcPct val="20000"/>
                        </a:spcBef>
                        <a:spcAft>
                          <a:spcPct val="0"/>
                        </a:spcAft>
                        <a:buClr>
                          <a:schemeClr val="hlink"/>
                        </a:buClr>
                        <a:buSzPct val="70000"/>
                        <a:buFont typeface="Wingdings" charset="2"/>
                        <a:defRPr>
                          <a:solidFill>
                            <a:schemeClr val="tx1"/>
                          </a:solidFill>
                          <a:effectLst>
                            <a:outerShdw blurRad="38100" dist="38100" dir="2700000" algn="tl">
                              <a:srgbClr val="000000"/>
                            </a:outerShdw>
                          </a:effectLst>
                          <a:latin typeface="Garamond" charset="0"/>
                          <a:ea typeface="宋体"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charset="0"/>
                          <a:ea typeface="宋体" charset="0"/>
                        </a:rPr>
                        <a:t>执行</a:t>
                      </a:r>
                      <a:r>
                        <a:rPr kumimoji="0" lang="en-US" altLang="zh-CN" sz="1400" b="0" i="0" u="none" strike="noStrike" cap="none" normalizeH="0" baseline="0" dirty="0">
                          <a:ln>
                            <a:noFill/>
                          </a:ln>
                          <a:solidFill>
                            <a:schemeClr val="tx1"/>
                          </a:solidFill>
                          <a:effectLst/>
                          <a:latin typeface="Times New Roman" charset="0"/>
                          <a:ea typeface="宋体" charset="0"/>
                        </a:rPr>
                        <a:t>/</a:t>
                      </a:r>
                      <a:r>
                        <a:rPr kumimoji="0" lang="zh-CN" altLang="en-US" sz="1400" b="0" i="0" u="none" strike="noStrike" cap="none" normalizeH="0" baseline="0" dirty="0">
                          <a:ln>
                            <a:noFill/>
                          </a:ln>
                          <a:solidFill>
                            <a:schemeClr val="tx1"/>
                          </a:solidFill>
                          <a:effectLst/>
                          <a:latin typeface="Times New Roman" charset="0"/>
                          <a:ea typeface="宋体" charset="0"/>
                        </a:rPr>
                        <a:t>读，一致，已访问</a:t>
                      </a:r>
                      <a:endParaRPr kumimoji="0" lang="zh-CN" altLang="en-US" sz="14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33557" name="Text Box 789"/>
          <p:cNvSpPr txBox="1">
            <a:spLocks noChangeArrowheads="1"/>
          </p:cNvSpPr>
          <p:nvPr/>
        </p:nvSpPr>
        <p:spPr bwMode="auto">
          <a:xfrm>
            <a:off x="914400" y="304800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b="1">
                <a:effectLst>
                  <a:outerShdw blurRad="38100" dist="38100" dir="2700000" algn="tl">
                    <a:srgbClr val="000000"/>
                  </a:outerShdw>
                </a:effectLst>
              </a:rPr>
              <a:t>当</a:t>
            </a:r>
            <a:r>
              <a:rPr lang="en-US" altLang="zh-CN" b="1">
                <a:effectLst>
                  <a:outerShdw blurRad="38100" dist="38100" dir="2700000" algn="tl">
                    <a:srgbClr val="000000"/>
                  </a:outerShdw>
                </a:effectLst>
              </a:rPr>
              <a:t>S = 1</a:t>
            </a:r>
            <a:r>
              <a:rPr lang="zh-CN" altLang="en-US" b="1">
                <a:effectLst>
                  <a:outerShdw blurRad="38100" dist="38100" dir="2700000" algn="tl">
                    <a:srgbClr val="000000"/>
                  </a:outerShdw>
                </a:effectLst>
              </a:rPr>
              <a:t>，</a:t>
            </a:r>
            <a:r>
              <a:rPr lang="en-US" altLang="zh-CN" b="1">
                <a:effectLst>
                  <a:outerShdw blurRad="38100" dist="38100" dir="2700000" algn="tl">
                    <a:srgbClr val="000000"/>
                  </a:outerShdw>
                </a:effectLst>
              </a:rPr>
              <a:t>TYPE &lt; 8</a:t>
            </a:r>
            <a:r>
              <a:rPr lang="zh-CN" altLang="en-US" b="1">
                <a:effectLst>
                  <a:outerShdw blurRad="38100" dist="38100" dir="2700000" algn="tl">
                    <a:srgbClr val="000000"/>
                  </a:outerShdw>
                </a:effectLst>
              </a:rPr>
              <a:t>时</a:t>
            </a:r>
          </a:p>
        </p:txBody>
      </p:sp>
    </p:spTree>
    <p:extLst>
      <p:ext uri="{BB962C8B-B14F-4D97-AF65-F5344CB8AC3E}">
        <p14:creationId xmlns:p14="http://schemas.microsoft.com/office/powerpoint/2010/main" val="2127078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56"/>
                                        </p:tgtEl>
                                        <p:attrNameLst>
                                          <p:attrName>style.visibility</p:attrName>
                                        </p:attrNameLst>
                                      </p:cBhvr>
                                      <p:to>
                                        <p:strVal val="visible"/>
                                      </p:to>
                                    </p:set>
                                    <p:animEffect transition="in" filter="blinds(horizontal)">
                                      <p:cBhvr>
                                        <p:cTn id="7" dur="500"/>
                                        <p:tgtEl>
                                          <p:spTgt spid="335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557"/>
                                        </p:tgtEl>
                                        <p:attrNameLst>
                                          <p:attrName>style.visibility</p:attrName>
                                        </p:attrNameLst>
                                      </p:cBhvr>
                                      <p:to>
                                        <p:strVal val="visible"/>
                                      </p:to>
                                    </p:set>
                                    <p:animEffect transition="in" filter="blinds(horizontal)">
                                      <p:cBhvr>
                                        <p:cTn id="10" dur="500"/>
                                        <p:tgtEl>
                                          <p:spTgt spid="33557"/>
                                        </p:tgtEl>
                                      </p:cBhvr>
                                    </p:animEffect>
                                  </p:childTnLst>
                                </p:cTn>
                              </p:par>
                            </p:childTnLst>
                          </p:cTn>
                        </p:par>
                        <p:par>
                          <p:cTn id="11" fill="hold" nodeType="afterGroup">
                            <p:stCondLst>
                              <p:cond delay="500"/>
                            </p:stCondLst>
                            <p:childTnLst>
                              <p:par>
                                <p:cTn id="12" presetID="3" presetClass="exit" presetSubtype="10" fill="hold" nodeType="afterEffect">
                                  <p:stCondLst>
                                    <p:cond delay="0"/>
                                  </p:stCondLst>
                                  <p:childTnLst>
                                    <p:animEffect transition="out" filter="blinds(horizontal)">
                                      <p:cBhvr>
                                        <p:cTn id="13" dur="500"/>
                                        <p:tgtEl>
                                          <p:spTgt spid="33555"/>
                                        </p:tgtEl>
                                      </p:cBhvr>
                                    </p:animEffect>
                                    <p:set>
                                      <p:cBhvr>
                                        <p:cTn id="14" dur="1" fill="hold">
                                          <p:stCondLst>
                                            <p:cond delay="499"/>
                                          </p:stCondLst>
                                        </p:cTn>
                                        <p:tgtEl>
                                          <p:spTgt spid="33555"/>
                                        </p:tgtEl>
                                        <p:attrNameLst>
                                          <p:attrName>style.visibility</p:attrName>
                                        </p:attrNameLst>
                                      </p:cBhvr>
                                      <p:to>
                                        <p:strVal val="hidden"/>
                                      </p:to>
                                    </p:set>
                                  </p:childTnLst>
                                </p:cTn>
                              </p:par>
                            </p:childTnLst>
                          </p:cTn>
                        </p:par>
                        <p:par>
                          <p:cTn id="15" fill="hold" nodeType="afterGroup">
                            <p:stCondLst>
                              <p:cond delay="1000"/>
                            </p:stCondLst>
                            <p:childTnLst>
                              <p:par>
                                <p:cTn id="16" presetID="3" presetClass="exit" presetSubtype="10" fill="hold" grpId="0" nodeType="afterEffect">
                                  <p:stCondLst>
                                    <p:cond delay="0"/>
                                  </p:stCondLst>
                                  <p:childTnLst>
                                    <p:animEffect transition="out" filter="blinds(horizontal)">
                                      <p:cBhvr>
                                        <p:cTn id="17" dur="500"/>
                                        <p:tgtEl>
                                          <p:spTgt spid="33165"/>
                                        </p:tgtEl>
                                      </p:cBhvr>
                                    </p:animEffect>
                                    <p:set>
                                      <p:cBhvr>
                                        <p:cTn id="18" dur="1" fill="hold">
                                          <p:stCondLst>
                                            <p:cond delay="499"/>
                                          </p:stCondLst>
                                        </p:cTn>
                                        <p:tgtEl>
                                          <p:spTgt spid="331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65" grpId="0"/>
      <p:bldP spid="335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ltLang="zh-CN"/>
              <a:t>80386</a:t>
            </a:r>
            <a:r>
              <a:rPr lang="zh-CN" altLang="en-US"/>
              <a:t>简介（续）</a:t>
            </a:r>
          </a:p>
        </p:txBody>
      </p:sp>
      <p:sp>
        <p:nvSpPr>
          <p:cNvPr id="39939" name="Rectangle 3"/>
          <p:cNvSpPr>
            <a:spLocks noGrp="1" noChangeArrowheads="1"/>
          </p:cNvSpPr>
          <p:nvPr>
            <p:ph type="body" idx="1"/>
          </p:nvPr>
        </p:nvSpPr>
        <p:spPr>
          <a:xfrm>
            <a:off x="457200" y="1600200"/>
            <a:ext cx="8229600" cy="4800600"/>
          </a:xfrm>
        </p:spPr>
        <p:txBody>
          <a:bodyPr/>
          <a:lstStyle/>
          <a:p>
            <a:r>
              <a:rPr lang="zh-CN" altLang="en-US" sz="2800" dirty="0"/>
              <a:t>安全性问题</a:t>
            </a:r>
          </a:p>
          <a:p>
            <a:pPr lvl="1"/>
            <a:r>
              <a:rPr lang="en-US" altLang="zh-CN" sz="2400" dirty="0"/>
              <a:t>x86</a:t>
            </a:r>
            <a:r>
              <a:rPr lang="zh-CN" altLang="en-US" sz="2400" dirty="0"/>
              <a:t>平台</a:t>
            </a:r>
            <a:r>
              <a:rPr lang="en-US" altLang="zh-CN" sz="2400" dirty="0"/>
              <a:t>CPU</a:t>
            </a:r>
            <a:r>
              <a:rPr lang="zh-CN" altLang="en-US" sz="2400" dirty="0"/>
              <a:t>有</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四个特权级，其中</a:t>
            </a:r>
            <a:r>
              <a:rPr lang="en-US" altLang="zh-CN" sz="2400" dirty="0"/>
              <a:t>level0</a:t>
            </a:r>
            <a:r>
              <a:rPr lang="zh-CN" altLang="en-US" sz="2400" dirty="0"/>
              <a:t>是最高的特权级，可以执行所有指令；</a:t>
            </a:r>
          </a:p>
          <a:p>
            <a:pPr lvl="1"/>
            <a:r>
              <a:rPr lang="zh-CN" altLang="en-US" sz="2400" dirty="0"/>
              <a:t>而</a:t>
            </a:r>
            <a:r>
              <a:rPr lang="en-US" altLang="zh-CN" sz="2400" dirty="0"/>
              <a:t>level3</a:t>
            </a:r>
            <a:r>
              <a:rPr lang="zh-CN" altLang="en-US" sz="2400" dirty="0"/>
              <a:t>则是最低的特权级，只能执行算术逻辑指令，很多特殊的操作（如</a:t>
            </a:r>
            <a:r>
              <a:rPr lang="en-US" altLang="zh-CN" sz="2400" dirty="0"/>
              <a:t>CPU</a:t>
            </a:r>
            <a:r>
              <a:rPr lang="zh-CN" altLang="en-US" sz="2400" dirty="0"/>
              <a:t>模式转换以及</a:t>
            </a:r>
            <a:r>
              <a:rPr lang="en-US" altLang="zh-CN" sz="2400" dirty="0"/>
              <a:t>I/O</a:t>
            </a:r>
            <a:r>
              <a:rPr lang="zh-CN" altLang="en-US" sz="2400" dirty="0"/>
              <a:t>操作指令）都不能在这个级别下进行。</a:t>
            </a:r>
          </a:p>
          <a:p>
            <a:pPr lvl="1"/>
            <a:r>
              <a:rPr lang="zh-CN" altLang="en-US" sz="2400" dirty="0"/>
              <a:t>现代操作系统在实际中往往只需使用到</a:t>
            </a:r>
            <a:r>
              <a:rPr lang="en-US" altLang="zh-CN" sz="2400" dirty="0"/>
              <a:t>level0</a:t>
            </a:r>
            <a:r>
              <a:rPr lang="zh-CN" altLang="en-US" sz="2400" dirty="0"/>
              <a:t>和</a:t>
            </a:r>
            <a:r>
              <a:rPr lang="en-US" altLang="zh-CN" sz="2400" dirty="0"/>
              <a:t>level3</a:t>
            </a:r>
            <a:r>
              <a:rPr lang="zh-CN" altLang="en-US" sz="2400" dirty="0"/>
              <a:t>两个特权级，具体的就是操作系统内核运行时系统处于</a:t>
            </a:r>
            <a:r>
              <a:rPr lang="en-US" altLang="zh-CN" sz="2400" dirty="0"/>
              <a:t>level0</a:t>
            </a:r>
            <a:r>
              <a:rPr lang="zh-CN" altLang="en-US" sz="2400" dirty="0"/>
              <a:t>（即</a:t>
            </a:r>
            <a:r>
              <a:rPr lang="en-US" altLang="zh-CN" sz="2400" dirty="0"/>
              <a:t>CS</a:t>
            </a:r>
            <a:r>
              <a:rPr lang="zh-CN" altLang="en-US" sz="2400" dirty="0"/>
              <a:t>寄存器的末两位为</a:t>
            </a:r>
            <a:r>
              <a:rPr lang="en-US" altLang="zh-CN" sz="2400" dirty="0"/>
              <a:t>00</a:t>
            </a:r>
            <a:r>
              <a:rPr lang="zh-CN" altLang="en-US" sz="2400" dirty="0"/>
              <a:t>），而用户程序运行是系统是处于</a:t>
            </a:r>
            <a:r>
              <a:rPr lang="en-US" altLang="zh-CN" sz="2400" dirty="0"/>
              <a:t>level3</a:t>
            </a:r>
            <a:r>
              <a:rPr lang="zh-CN" altLang="en-US" sz="2400" dirty="0"/>
              <a:t>的（即</a:t>
            </a:r>
            <a:r>
              <a:rPr lang="en-US" altLang="zh-CN" sz="2400" dirty="0"/>
              <a:t>CS</a:t>
            </a:r>
            <a:r>
              <a:rPr lang="zh-CN" altLang="en-US" sz="2400" dirty="0"/>
              <a:t>的末两位为</a:t>
            </a:r>
            <a:r>
              <a:rPr lang="en-US" altLang="zh-CN" sz="2400" dirty="0"/>
              <a:t>11</a:t>
            </a:r>
            <a:r>
              <a:rPr lang="zh-CN" altLang="en-US" sz="2400" dirty="0"/>
              <a:t>）。</a:t>
            </a:r>
          </a:p>
          <a:p>
            <a:pPr lvl="1"/>
            <a:r>
              <a:rPr lang="zh-CN" altLang="en-US" sz="2400" dirty="0"/>
              <a:t>将在第二次实验中进行详细讲述。</a:t>
            </a:r>
          </a:p>
        </p:txBody>
      </p:sp>
    </p:spTree>
    <p:extLst>
      <p:ext uri="{BB962C8B-B14F-4D97-AF65-F5344CB8AC3E}">
        <p14:creationId xmlns:p14="http://schemas.microsoft.com/office/powerpoint/2010/main" val="1711858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Lab1-</a:t>
            </a:r>
            <a:r>
              <a:rPr kumimoji="1" lang="zh-CN" altLang="en-US" dirty="0" smtClean="0"/>
              <a:t>系统引导</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943390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a:t>操作系统的架构</a:t>
            </a:r>
          </a:p>
        </p:txBody>
      </p:sp>
      <p:sp>
        <p:nvSpPr>
          <p:cNvPr id="32771" name="Rectangle 3"/>
          <p:cNvSpPr>
            <a:spLocks noGrp="1" noChangeArrowheads="1"/>
          </p:cNvSpPr>
          <p:nvPr>
            <p:ph type="body" idx="1"/>
          </p:nvPr>
        </p:nvSpPr>
        <p:spPr/>
        <p:txBody>
          <a:bodyPr/>
          <a:lstStyle/>
          <a:p>
            <a:r>
              <a:rPr lang="zh-CN" altLang="en-US"/>
              <a:t>以</a:t>
            </a:r>
            <a:r>
              <a:rPr lang="en-US" altLang="zh-CN"/>
              <a:t>Unix</a:t>
            </a:r>
            <a:r>
              <a:rPr lang="zh-CN" altLang="en-US"/>
              <a:t>为例</a:t>
            </a:r>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43163"/>
            <a:ext cx="3048000"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 name="图片 1"/>
          <p:cNvPicPr>
            <a:picLocks noChangeAspect="1"/>
          </p:cNvPicPr>
          <p:nvPr/>
        </p:nvPicPr>
        <p:blipFill>
          <a:blip r:embed="rId3"/>
          <a:stretch>
            <a:fillRect/>
          </a:stretch>
        </p:blipFill>
        <p:spPr>
          <a:xfrm>
            <a:off x="907094" y="2576759"/>
            <a:ext cx="4025503" cy="4089400"/>
          </a:xfrm>
          <a:prstGeom prst="rect">
            <a:avLst/>
          </a:prstGeom>
        </p:spPr>
      </p:pic>
    </p:spTree>
    <p:extLst>
      <p:ext uri="{BB962C8B-B14F-4D97-AF65-F5344CB8AC3E}">
        <p14:creationId xmlns:p14="http://schemas.microsoft.com/office/powerpoint/2010/main" val="1488352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zh-CN" altLang="en-US" dirty="0"/>
              <a:t>系统的启动</a:t>
            </a:r>
          </a:p>
        </p:txBody>
      </p:sp>
      <p:sp>
        <p:nvSpPr>
          <p:cNvPr id="10243" name="Rectangle 3"/>
          <p:cNvSpPr>
            <a:spLocks noGrp="1" noChangeArrowheads="1"/>
          </p:cNvSpPr>
          <p:nvPr>
            <p:ph type="body" sz="half" idx="1"/>
          </p:nvPr>
        </p:nvSpPr>
        <p:spPr/>
        <p:txBody>
          <a:bodyPr/>
          <a:lstStyle/>
          <a:p>
            <a:r>
              <a:rPr lang="zh-CN" altLang="en-US" sz="2800" b="1" dirty="0"/>
              <a:t>物理内存的分布</a:t>
            </a:r>
          </a:p>
          <a:p>
            <a:pPr lvl="1"/>
            <a:r>
              <a:rPr lang="zh-CN" altLang="en-US" sz="2400" dirty="0"/>
              <a:t>物理内存的</a:t>
            </a:r>
            <a:r>
              <a:rPr lang="en-US" altLang="zh-CN" sz="2400" dirty="0"/>
              <a:t>0x000A0000 </a:t>
            </a:r>
            <a:r>
              <a:rPr lang="zh-CN" altLang="en-US" sz="2400" dirty="0"/>
              <a:t>－</a:t>
            </a:r>
            <a:r>
              <a:rPr lang="en-US" altLang="zh-CN" sz="2400" dirty="0"/>
              <a:t>0x00100000</a:t>
            </a:r>
            <a:r>
              <a:rPr lang="zh-CN" altLang="en-US" sz="2400" dirty="0"/>
              <a:t>为</a:t>
            </a:r>
            <a:r>
              <a:rPr lang="en-US" altLang="zh-CN" sz="2400" dirty="0"/>
              <a:t>VGA</a:t>
            </a:r>
            <a:r>
              <a:rPr lang="zh-CN" altLang="en-US" sz="2400" dirty="0"/>
              <a:t>显示存储、</a:t>
            </a:r>
            <a:r>
              <a:rPr lang="en-US" altLang="zh-CN" sz="2400" dirty="0"/>
              <a:t>BIOS ROM</a:t>
            </a:r>
            <a:r>
              <a:rPr lang="zh-CN" altLang="en-US" sz="2400" dirty="0"/>
              <a:t>以及扩展</a:t>
            </a:r>
            <a:r>
              <a:rPr lang="en-US" altLang="zh-CN" sz="2400" dirty="0"/>
              <a:t>ROM</a:t>
            </a:r>
          </a:p>
          <a:p>
            <a:pPr lvl="1"/>
            <a:r>
              <a:rPr lang="zh-CN" altLang="en-US" sz="2400" dirty="0"/>
              <a:t>物理内存的高端</a:t>
            </a:r>
            <a:r>
              <a:rPr lang="en-US" altLang="zh-CN" sz="2400" dirty="0"/>
              <a:t>0xefffffff</a:t>
            </a:r>
            <a:r>
              <a:rPr lang="zh-CN" altLang="en-US" sz="2400" dirty="0"/>
              <a:t>－</a:t>
            </a:r>
            <a:r>
              <a:rPr lang="en-US" altLang="zh-CN" sz="2400" dirty="0"/>
              <a:t>0xffffffff</a:t>
            </a:r>
            <a:r>
              <a:rPr lang="zh-CN" altLang="en-US" sz="2400" dirty="0"/>
              <a:t>往往被</a:t>
            </a:r>
            <a:r>
              <a:rPr lang="en-US" altLang="zh-CN" sz="2400" dirty="0"/>
              <a:t>PCI</a:t>
            </a:r>
            <a:r>
              <a:rPr lang="zh-CN" altLang="en-US" sz="2400" dirty="0"/>
              <a:t>设备的外设</a:t>
            </a:r>
            <a:r>
              <a:rPr lang="en-US" altLang="zh-CN" sz="2400" dirty="0"/>
              <a:t>I/O</a:t>
            </a:r>
            <a:r>
              <a:rPr lang="zh-CN" altLang="en-US" sz="2400" dirty="0"/>
              <a:t>所占据。</a:t>
            </a:r>
          </a:p>
          <a:p>
            <a:pPr lvl="1"/>
            <a:endParaRPr lang="zh-CN" altLang="en-US" sz="2400" dirty="0"/>
          </a:p>
        </p:txBody>
      </p:sp>
      <p:graphicFrame>
        <p:nvGraphicFramePr>
          <p:cNvPr id="10247" name="Object 7"/>
          <p:cNvGraphicFramePr>
            <a:graphicFrameLocks noGrp="1" noChangeAspect="1"/>
          </p:cNvGraphicFramePr>
          <p:nvPr>
            <p:ph sz="half" idx="2"/>
          </p:nvPr>
        </p:nvGraphicFramePr>
        <p:xfrm>
          <a:off x="4495800" y="1295400"/>
          <a:ext cx="4495800" cy="5562600"/>
        </p:xfrm>
        <a:graphic>
          <a:graphicData uri="http://schemas.openxmlformats.org/presentationml/2006/ole">
            <mc:AlternateContent xmlns:mc="http://schemas.openxmlformats.org/markup-compatibility/2006">
              <mc:Choice xmlns:v="urn:schemas-microsoft-com:vml" Requires="v">
                <p:oleObj spid="_x0000_s18472" name="Visio" r:id="rId3" imgW="5209337" imgH="6112764" progId="Visio.Drawing.11">
                  <p:embed/>
                </p:oleObj>
              </mc:Choice>
              <mc:Fallback>
                <p:oleObj name="Visio" r:id="rId3" imgW="5209337" imgH="611276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95400"/>
                        <a:ext cx="4495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57955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a:t>系统的启动（续）</a:t>
            </a:r>
          </a:p>
        </p:txBody>
      </p:sp>
      <p:sp>
        <p:nvSpPr>
          <p:cNvPr id="12291" name="Rectangle 3"/>
          <p:cNvSpPr>
            <a:spLocks noGrp="1" noChangeArrowheads="1"/>
          </p:cNvSpPr>
          <p:nvPr>
            <p:ph type="body" idx="1"/>
          </p:nvPr>
        </p:nvSpPr>
        <p:spPr/>
        <p:txBody>
          <a:bodyPr>
            <a:normAutofit/>
          </a:bodyPr>
          <a:lstStyle/>
          <a:p>
            <a:r>
              <a:rPr lang="en-US" altLang="zh-CN" sz="2800" dirty="0"/>
              <a:t>BIOS</a:t>
            </a:r>
            <a:r>
              <a:rPr lang="zh-CN" altLang="en-US" sz="2800" dirty="0"/>
              <a:t>的加载</a:t>
            </a:r>
          </a:p>
          <a:p>
            <a:pPr lvl="1"/>
            <a:r>
              <a:rPr lang="en-US" altLang="zh-CN" sz="2400" dirty="0"/>
              <a:t>80386</a:t>
            </a:r>
            <a:r>
              <a:rPr lang="zh-CN" altLang="en-US" sz="2400" dirty="0"/>
              <a:t>在设计的时候必须考虑向下兼容性，所以</a:t>
            </a:r>
            <a:r>
              <a:rPr lang="en-US" altLang="zh-CN" sz="2400" dirty="0"/>
              <a:t>80386</a:t>
            </a:r>
            <a:r>
              <a:rPr lang="zh-CN" altLang="en-US" sz="2400" dirty="0"/>
              <a:t>以及其后的机器在启动后，仍然是处于实模式；</a:t>
            </a:r>
          </a:p>
          <a:p>
            <a:pPr lvl="1"/>
            <a:r>
              <a:rPr lang="zh-CN" altLang="en-US" sz="2400" dirty="0"/>
              <a:t>在</a:t>
            </a:r>
            <a:r>
              <a:rPr lang="en-US" altLang="zh-CN" sz="2400" dirty="0"/>
              <a:t>PC</a:t>
            </a:r>
            <a:r>
              <a:rPr lang="zh-CN" altLang="en-US" sz="2400" dirty="0"/>
              <a:t>启动的时候，首先会在实模式下运行</a:t>
            </a:r>
            <a:r>
              <a:rPr lang="en-US" altLang="zh-CN" sz="2400" dirty="0"/>
              <a:t>BIOS</a:t>
            </a:r>
            <a:r>
              <a:rPr lang="zh-CN" altLang="en-US" sz="2400" dirty="0"/>
              <a:t>；</a:t>
            </a:r>
          </a:p>
          <a:p>
            <a:pPr lvl="1">
              <a:buFont typeface="Wingdings" charset="2"/>
              <a:buNone/>
            </a:pPr>
            <a:endParaRPr lang="zh-CN" altLang="en-US" sz="2400" dirty="0"/>
          </a:p>
        </p:txBody>
      </p:sp>
    </p:spTree>
    <p:extLst>
      <p:ext uri="{BB962C8B-B14F-4D97-AF65-F5344CB8AC3E}">
        <p14:creationId xmlns:p14="http://schemas.microsoft.com/office/powerpoint/2010/main" val="145730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联系方式</a:t>
            </a:r>
            <a:endParaRPr kumimoji="1" lang="zh-CN" altLang="en-US" dirty="0"/>
          </a:p>
        </p:txBody>
      </p:sp>
      <p:sp>
        <p:nvSpPr>
          <p:cNvPr id="3" name="内容占位符 2"/>
          <p:cNvSpPr>
            <a:spLocks noGrp="1"/>
          </p:cNvSpPr>
          <p:nvPr>
            <p:ph idx="1"/>
          </p:nvPr>
        </p:nvSpPr>
        <p:spPr>
          <a:xfrm>
            <a:off x="609599" y="2160590"/>
            <a:ext cx="6347714" cy="4549129"/>
          </a:xfrm>
        </p:spPr>
        <p:txBody>
          <a:bodyPr>
            <a:normAutofit/>
          </a:bodyPr>
          <a:lstStyle/>
          <a:p>
            <a:r>
              <a:rPr kumimoji="1" lang="zh-CN" altLang="en-US" sz="2400" dirty="0" smtClean="0">
                <a:solidFill>
                  <a:schemeClr val="tx1"/>
                </a:solidFill>
              </a:rPr>
              <a:t>授课教师</a:t>
            </a:r>
          </a:p>
          <a:p>
            <a:pPr lvl="1"/>
            <a:r>
              <a:rPr kumimoji="1" lang="zh-CN" altLang="en-US" sz="2000" dirty="0" smtClean="0">
                <a:solidFill>
                  <a:schemeClr val="tx1"/>
                </a:solidFill>
              </a:rPr>
              <a:t>徐锋</a:t>
            </a:r>
            <a:r>
              <a:rPr kumimoji="1" lang="en-US" altLang="zh-CN" sz="2000" dirty="0" smtClean="0">
                <a:solidFill>
                  <a:schemeClr val="tx1"/>
                </a:solidFill>
              </a:rPr>
              <a:t>-</a:t>
            </a:r>
            <a:r>
              <a:rPr kumimoji="1" lang="zh-CN" altLang="en-US" sz="2000" dirty="0" smtClean="0">
                <a:solidFill>
                  <a:schemeClr val="tx1"/>
                </a:solidFill>
              </a:rPr>
              <a:t>系楼</a:t>
            </a:r>
            <a:r>
              <a:rPr kumimoji="1" lang="en-US" altLang="zh-CN" sz="2000" dirty="0" smtClean="0">
                <a:solidFill>
                  <a:schemeClr val="tx1"/>
                </a:solidFill>
              </a:rPr>
              <a:t>817</a:t>
            </a:r>
            <a:endParaRPr kumimoji="1" lang="zh-CN" altLang="en-US" sz="2000" dirty="0" smtClean="0">
              <a:solidFill>
                <a:schemeClr val="tx1"/>
              </a:solidFill>
            </a:endParaRPr>
          </a:p>
          <a:p>
            <a:pPr lvl="1"/>
            <a:r>
              <a:rPr kumimoji="1" lang="zh-CN" altLang="en-US" sz="2000" dirty="0" smtClean="0">
                <a:solidFill>
                  <a:schemeClr val="tx1"/>
                </a:solidFill>
              </a:rPr>
              <a:t>叶保留</a:t>
            </a:r>
            <a:r>
              <a:rPr kumimoji="1" lang="en-US" altLang="zh-CN" sz="2000" dirty="0" smtClean="0">
                <a:solidFill>
                  <a:schemeClr val="tx1"/>
                </a:solidFill>
              </a:rPr>
              <a:t>-</a:t>
            </a:r>
            <a:r>
              <a:rPr kumimoji="1" lang="zh-CN" altLang="en-US" sz="2000" dirty="0" smtClean="0">
                <a:solidFill>
                  <a:schemeClr val="tx1"/>
                </a:solidFill>
              </a:rPr>
              <a:t>系楼</a:t>
            </a:r>
            <a:r>
              <a:rPr kumimoji="1" lang="en-US" altLang="zh-CN" sz="2000" dirty="0" smtClean="0">
                <a:solidFill>
                  <a:schemeClr val="tx1"/>
                </a:solidFill>
              </a:rPr>
              <a:t>616</a:t>
            </a:r>
            <a:endParaRPr kumimoji="1" lang="zh-CN" altLang="en-US" sz="2400" dirty="0">
              <a:solidFill>
                <a:schemeClr val="tx1"/>
              </a:solidFill>
            </a:endParaRPr>
          </a:p>
          <a:p>
            <a:r>
              <a:rPr kumimoji="1" lang="zh-CN" altLang="en-US" sz="2400" dirty="0" smtClean="0">
                <a:solidFill>
                  <a:schemeClr val="tx1"/>
                </a:solidFill>
              </a:rPr>
              <a:t>实验助教</a:t>
            </a:r>
          </a:p>
          <a:p>
            <a:pPr lvl="1"/>
            <a:r>
              <a:rPr kumimoji="1" lang="zh-CN" altLang="en-US" sz="2000" dirty="0" smtClean="0">
                <a:solidFill>
                  <a:schemeClr val="tx1"/>
                </a:solidFill>
              </a:rPr>
              <a:t>王瑶菁 </a:t>
            </a:r>
            <a:r>
              <a:rPr kumimoji="1" lang="en-US" altLang="zh-CN" sz="2000" dirty="0" smtClean="0">
                <a:solidFill>
                  <a:schemeClr val="tx1"/>
                </a:solidFill>
              </a:rPr>
              <a:t>(</a:t>
            </a:r>
            <a:r>
              <a:rPr kumimoji="1" lang="zh-CN" altLang="en-US" sz="2000" dirty="0" smtClean="0">
                <a:solidFill>
                  <a:schemeClr val="tx1"/>
                </a:solidFill>
              </a:rPr>
              <a:t>直博生二年级 系楼</a:t>
            </a:r>
            <a:r>
              <a:rPr kumimoji="1" lang="en-US" altLang="zh-CN" sz="2000" dirty="0" smtClean="0">
                <a:solidFill>
                  <a:schemeClr val="tx1"/>
                </a:solidFill>
              </a:rPr>
              <a:t>812-10)</a:t>
            </a:r>
            <a:endParaRPr kumimoji="1" lang="zh-CN" altLang="en-US" sz="2000" dirty="0" smtClean="0">
              <a:solidFill>
                <a:schemeClr val="tx1"/>
              </a:solidFill>
            </a:endParaRPr>
          </a:p>
          <a:p>
            <a:pPr lvl="1"/>
            <a:r>
              <a:rPr kumimoji="1" lang="en-US" altLang="zh-CN" sz="2000" dirty="0" smtClean="0">
                <a:solidFill>
                  <a:schemeClr val="tx1"/>
                </a:solidFill>
              </a:rPr>
              <a:t>Email:</a:t>
            </a:r>
            <a:r>
              <a:rPr kumimoji="1" lang="zh-CN" altLang="en-US" sz="2000" dirty="0" smtClean="0">
                <a:solidFill>
                  <a:schemeClr val="tx1"/>
                </a:solidFill>
              </a:rPr>
              <a:t> </a:t>
            </a:r>
            <a:r>
              <a:rPr kumimoji="1" lang="en-US" altLang="zh-CN" sz="2000" dirty="0" smtClean="0">
                <a:solidFill>
                  <a:schemeClr val="tx1"/>
                </a:solidFill>
                <a:hlinkClick r:id="rId2"/>
              </a:rPr>
              <a:t>wyj@smail.nju.edu.cn</a:t>
            </a:r>
            <a:endParaRPr kumimoji="1" lang="zh-CN" altLang="en-US" sz="2000" dirty="0" smtClean="0">
              <a:solidFill>
                <a:schemeClr val="tx1"/>
              </a:solidFill>
            </a:endParaRPr>
          </a:p>
          <a:p>
            <a:pPr lvl="1"/>
            <a:r>
              <a:rPr kumimoji="1" lang="en-US" altLang="zh-CN" sz="2000" dirty="0" smtClean="0">
                <a:solidFill>
                  <a:schemeClr val="tx1"/>
                </a:solidFill>
              </a:rPr>
              <a:t>QQ:</a:t>
            </a:r>
            <a:r>
              <a:rPr kumimoji="1" lang="zh-CN" altLang="en-US" sz="2000" dirty="0" smtClean="0">
                <a:solidFill>
                  <a:schemeClr val="tx1"/>
                </a:solidFill>
              </a:rPr>
              <a:t> </a:t>
            </a:r>
            <a:r>
              <a:rPr kumimoji="1" lang="en-US" altLang="zh-CN" sz="2000" dirty="0" smtClean="0">
                <a:solidFill>
                  <a:schemeClr val="tx1"/>
                </a:solidFill>
              </a:rPr>
              <a:t>369694976</a:t>
            </a:r>
            <a:endParaRPr kumimoji="1" lang="zh-CN" altLang="en-US" sz="2200" dirty="0" smtClean="0">
              <a:solidFill>
                <a:schemeClr val="tx1"/>
              </a:solidFill>
            </a:endParaRPr>
          </a:p>
          <a:p>
            <a:r>
              <a:rPr kumimoji="1" lang="zh-CN" altLang="en-US" sz="2200" dirty="0" smtClean="0">
                <a:solidFill>
                  <a:schemeClr val="tx1"/>
                </a:solidFill>
              </a:rPr>
              <a:t>课程助教</a:t>
            </a:r>
            <a:r>
              <a:rPr kumimoji="1" lang="en-US" altLang="zh-CN" sz="2200" dirty="0" smtClean="0">
                <a:solidFill>
                  <a:schemeClr val="tx1"/>
                </a:solidFill>
              </a:rPr>
              <a:t>:</a:t>
            </a:r>
            <a:endParaRPr kumimoji="1" lang="zh-CN" altLang="en-US" sz="2200" dirty="0" smtClean="0">
              <a:solidFill>
                <a:schemeClr val="tx1"/>
              </a:solidFill>
            </a:endParaRPr>
          </a:p>
          <a:p>
            <a:pPr lvl="1"/>
            <a:r>
              <a:rPr kumimoji="1" lang="zh-CN" altLang="en-US" sz="2000" dirty="0" smtClean="0">
                <a:solidFill>
                  <a:schemeClr val="tx1"/>
                </a:solidFill>
              </a:rPr>
              <a:t>席圣渠</a:t>
            </a:r>
            <a:r>
              <a:rPr kumimoji="1" lang="en-US" altLang="zh-CN" sz="2000" dirty="0" smtClean="0">
                <a:solidFill>
                  <a:schemeClr val="tx1"/>
                </a:solidFill>
              </a:rPr>
              <a:t>(812-9)</a:t>
            </a:r>
            <a:r>
              <a:rPr kumimoji="1" lang="is-IS" altLang="zh-CN" sz="2000" dirty="0" smtClean="0">
                <a:solidFill>
                  <a:schemeClr val="tx1"/>
                </a:solidFill>
              </a:rPr>
              <a:t>…</a:t>
            </a:r>
            <a:endParaRPr kumimoji="1" lang="zh-CN" altLang="en-US" sz="2000" dirty="0">
              <a:solidFill>
                <a:schemeClr val="tx1"/>
              </a:solidFill>
            </a:endParaRPr>
          </a:p>
        </p:txBody>
      </p:sp>
    </p:spTree>
    <p:extLst>
      <p:ext uri="{BB962C8B-B14F-4D97-AF65-F5344CB8AC3E}">
        <p14:creationId xmlns:p14="http://schemas.microsoft.com/office/powerpoint/2010/main" val="640341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a:t>系统的启动（续）</a:t>
            </a:r>
          </a:p>
        </p:txBody>
      </p:sp>
      <p:sp>
        <p:nvSpPr>
          <p:cNvPr id="13315" name="Rectangle 3"/>
          <p:cNvSpPr>
            <a:spLocks noGrp="1" noChangeArrowheads="1"/>
          </p:cNvSpPr>
          <p:nvPr>
            <p:ph type="body" idx="1"/>
          </p:nvPr>
        </p:nvSpPr>
        <p:spPr/>
        <p:txBody>
          <a:bodyPr>
            <a:normAutofit fontScale="92500" lnSpcReduction="10000"/>
          </a:bodyPr>
          <a:lstStyle/>
          <a:p>
            <a:r>
              <a:rPr lang="en-US" altLang="zh-CN" sz="2800"/>
              <a:t>BIOS</a:t>
            </a:r>
            <a:r>
              <a:rPr lang="zh-CN" altLang="en-US" sz="2800"/>
              <a:t>加载完成后</a:t>
            </a:r>
            <a:r>
              <a:rPr lang="en-US" altLang="zh-CN" sz="2800">
                <a:latin typeface="Arial" charset="0"/>
              </a:rPr>
              <a:t>……</a:t>
            </a:r>
            <a:endParaRPr lang="en-US" altLang="zh-CN" sz="2800"/>
          </a:p>
          <a:p>
            <a:pPr lvl="1"/>
            <a:r>
              <a:rPr lang="en-US" altLang="zh-CN" sz="2400"/>
              <a:t>BIOS</a:t>
            </a:r>
            <a:r>
              <a:rPr lang="zh-CN" altLang="en-US" sz="2400"/>
              <a:t>主要完成系统自检、以及启动前的准备工作（如让各个设备做好准备工作）</a:t>
            </a:r>
          </a:p>
          <a:p>
            <a:pPr lvl="1"/>
            <a:r>
              <a:rPr lang="en-US" altLang="zh-CN" sz="2400"/>
              <a:t>BIOS</a:t>
            </a:r>
            <a:r>
              <a:rPr lang="zh-CN" altLang="en-US" sz="2400"/>
              <a:t>的工作完成后，</a:t>
            </a:r>
            <a:r>
              <a:rPr lang="en-US" altLang="zh-CN" sz="2400"/>
              <a:t>BIOS</a:t>
            </a:r>
            <a:r>
              <a:rPr lang="zh-CN" altLang="en-US" sz="2400"/>
              <a:t>将会读取硬盘的</a:t>
            </a:r>
            <a:r>
              <a:rPr lang="en-US" altLang="zh-CN" sz="2400"/>
              <a:t>MBR</a:t>
            </a:r>
            <a:r>
              <a:rPr lang="zh-CN" altLang="en-US" sz="2400"/>
              <a:t>（</a:t>
            </a:r>
            <a:r>
              <a:rPr lang="en-US" altLang="zh-CN" sz="2400"/>
              <a:t>Master Boot Record</a:t>
            </a:r>
            <a:r>
              <a:rPr lang="zh-CN" altLang="en-US" sz="2400"/>
              <a:t>，硬盘的第</a:t>
            </a:r>
            <a:r>
              <a:rPr lang="en-US" altLang="zh-CN" sz="2400"/>
              <a:t>0</a:t>
            </a:r>
            <a:r>
              <a:rPr lang="zh-CN" altLang="en-US" sz="2400"/>
              <a:t>柱面、</a:t>
            </a:r>
            <a:r>
              <a:rPr lang="en-US" altLang="zh-CN" sz="2400"/>
              <a:t>0</a:t>
            </a:r>
            <a:r>
              <a:rPr lang="zh-CN" altLang="en-US" sz="2400"/>
              <a:t>磁道、</a:t>
            </a:r>
            <a:r>
              <a:rPr lang="en-US" altLang="zh-CN" sz="2400"/>
              <a:t>0</a:t>
            </a:r>
            <a:r>
              <a:rPr lang="zh-CN" altLang="en-US" sz="2400"/>
              <a:t>扇区。</a:t>
            </a:r>
            <a:r>
              <a:rPr lang="en-US" altLang="zh-CN" sz="2400"/>
              <a:t>512</a:t>
            </a:r>
            <a:r>
              <a:rPr lang="zh-CN" altLang="en-US" sz="2400"/>
              <a:t>字节）到内存的</a:t>
            </a:r>
            <a:r>
              <a:rPr lang="en-US" altLang="zh-CN" sz="2400"/>
              <a:t>0x7c00</a:t>
            </a:r>
            <a:r>
              <a:rPr lang="zh-CN" altLang="en-US" sz="2400"/>
              <a:t>到</a:t>
            </a:r>
            <a:r>
              <a:rPr lang="en-US" altLang="zh-CN" sz="2400"/>
              <a:t>0x7dff</a:t>
            </a:r>
            <a:r>
              <a:rPr lang="zh-CN" altLang="en-US" sz="2400"/>
              <a:t>的位置（被装入的程序又被称为</a:t>
            </a:r>
            <a:r>
              <a:rPr lang="en-US" altLang="zh-CN" sz="2400"/>
              <a:t>Boot Loader</a:t>
            </a:r>
            <a:r>
              <a:rPr lang="zh-CN" altLang="en-US" sz="2400"/>
              <a:t>），紧接着再执行一个跳转指令将</a:t>
            </a:r>
            <a:r>
              <a:rPr lang="en-US" altLang="zh-CN" sz="2400"/>
              <a:t>CS</a:t>
            </a:r>
            <a:r>
              <a:rPr lang="zh-CN" altLang="en-US" sz="2400"/>
              <a:t>设置为</a:t>
            </a:r>
            <a:r>
              <a:rPr lang="en-US" altLang="zh-CN" sz="2400"/>
              <a:t>0x0000</a:t>
            </a:r>
            <a:r>
              <a:rPr lang="zh-CN" altLang="en-US" sz="2400"/>
              <a:t>，</a:t>
            </a:r>
            <a:r>
              <a:rPr lang="en-US" altLang="zh-CN" sz="2400"/>
              <a:t>IP</a:t>
            </a:r>
            <a:r>
              <a:rPr lang="zh-CN" altLang="en-US" sz="2400"/>
              <a:t>设置为</a:t>
            </a:r>
            <a:r>
              <a:rPr lang="en-US" altLang="zh-CN" sz="2400"/>
              <a:t>0x7c00</a:t>
            </a:r>
            <a:r>
              <a:rPr lang="zh-CN" altLang="en-US" sz="2400"/>
              <a:t>，即刚被装入的</a:t>
            </a:r>
            <a:r>
              <a:rPr lang="en-US" altLang="zh-CN" sz="2400"/>
              <a:t>Boot Loader</a:t>
            </a:r>
          </a:p>
          <a:p>
            <a:pPr lvl="1"/>
            <a:r>
              <a:rPr lang="zh-CN" altLang="en-US" sz="2400"/>
              <a:t>找到</a:t>
            </a:r>
            <a:r>
              <a:rPr lang="en-US" altLang="zh-CN" sz="2400"/>
              <a:t>lab</a:t>
            </a:r>
            <a:r>
              <a:rPr lang="zh-CN" altLang="en-US" sz="2400"/>
              <a:t>中</a:t>
            </a:r>
            <a:r>
              <a:rPr lang="en-US" altLang="zh-CN" sz="2400"/>
              <a:t>Boot loader</a:t>
            </a:r>
            <a:r>
              <a:rPr lang="zh-CN" altLang="en-US" sz="2400"/>
              <a:t>的程序</a:t>
            </a:r>
          </a:p>
        </p:txBody>
      </p:sp>
    </p:spTree>
    <p:extLst>
      <p:ext uri="{BB962C8B-B14F-4D97-AF65-F5344CB8AC3E}">
        <p14:creationId xmlns:p14="http://schemas.microsoft.com/office/powerpoint/2010/main" val="836879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zh-CN" altLang="en-US"/>
              <a:t>系统的启动（续）</a:t>
            </a:r>
          </a:p>
        </p:txBody>
      </p:sp>
      <p:sp>
        <p:nvSpPr>
          <p:cNvPr id="14339" name="Rectangle 3"/>
          <p:cNvSpPr>
            <a:spLocks noGrp="1" noChangeArrowheads="1"/>
          </p:cNvSpPr>
          <p:nvPr>
            <p:ph type="body" idx="1"/>
          </p:nvPr>
        </p:nvSpPr>
        <p:spPr/>
        <p:txBody>
          <a:bodyPr>
            <a:noAutofit/>
          </a:bodyPr>
          <a:lstStyle/>
          <a:p>
            <a:pPr>
              <a:lnSpc>
                <a:spcPct val="90000"/>
              </a:lnSpc>
            </a:pPr>
            <a:r>
              <a:rPr lang="en-US" altLang="zh-CN" sz="2800" dirty="0"/>
              <a:t>lab </a:t>
            </a:r>
            <a:r>
              <a:rPr lang="zh-CN" altLang="en-US" sz="2800" dirty="0"/>
              <a:t>中的 </a:t>
            </a:r>
            <a:r>
              <a:rPr lang="en-US" altLang="zh-CN" sz="2800" dirty="0" err="1" smtClean="0"/>
              <a:t>bootloader</a:t>
            </a:r>
            <a:r>
              <a:rPr lang="en-US" altLang="zh-CN" sz="2800" dirty="0" smtClean="0"/>
              <a:t> </a:t>
            </a:r>
            <a:endParaRPr lang="en-US" altLang="zh-CN" sz="2800" dirty="0"/>
          </a:p>
          <a:p>
            <a:pPr lvl="1">
              <a:lnSpc>
                <a:spcPct val="90000"/>
              </a:lnSpc>
            </a:pPr>
            <a:r>
              <a:rPr lang="en-US" altLang="zh-CN" sz="2400" dirty="0" err="1" smtClean="0"/>
              <a:t>bootloader</a:t>
            </a:r>
            <a:r>
              <a:rPr lang="zh-CN" altLang="en-US" sz="2400" dirty="0"/>
              <a:t>的源程序是由一个叫做的</a:t>
            </a:r>
            <a:r>
              <a:rPr lang="en-US" altLang="zh-CN" sz="2400" dirty="0" err="1"/>
              <a:t>start.S</a:t>
            </a:r>
            <a:r>
              <a:rPr lang="zh-CN" altLang="en-US" sz="2400" dirty="0"/>
              <a:t>的</a:t>
            </a:r>
            <a:r>
              <a:rPr lang="en-US" altLang="zh-CN" sz="2400" dirty="0"/>
              <a:t>AT&amp;T</a:t>
            </a:r>
            <a:r>
              <a:rPr lang="zh-CN" altLang="en-US" sz="2400" dirty="0"/>
              <a:t>汇编程序与一个</a:t>
            </a:r>
            <a:r>
              <a:rPr lang="zh-CN" altLang="en-US" sz="2400" dirty="0" smtClean="0"/>
              <a:t>叫做</a:t>
            </a:r>
            <a:r>
              <a:rPr lang="en-US" altLang="zh-CN" sz="2400" dirty="0" err="1" smtClean="0"/>
              <a:t>boot.c</a:t>
            </a:r>
            <a:r>
              <a:rPr lang="zh-CN" altLang="en-US" sz="2400" dirty="0"/>
              <a:t>的</a:t>
            </a:r>
            <a:r>
              <a:rPr lang="en-US" altLang="zh-CN" sz="2400" dirty="0"/>
              <a:t>C</a:t>
            </a:r>
            <a:r>
              <a:rPr lang="zh-CN" altLang="en-US" sz="2400" dirty="0"/>
              <a:t>程序组成的。</a:t>
            </a:r>
          </a:p>
          <a:p>
            <a:pPr lvl="1">
              <a:lnSpc>
                <a:spcPct val="90000"/>
              </a:lnSpc>
            </a:pPr>
            <a:r>
              <a:rPr lang="en-US" altLang="zh-CN" sz="2400" dirty="0" err="1"/>
              <a:t>start.S</a:t>
            </a:r>
            <a:r>
              <a:rPr lang="zh-CN" altLang="en-US" sz="2400" dirty="0"/>
              <a:t>主要是将处理器从实模式转换到</a:t>
            </a:r>
            <a:r>
              <a:rPr lang="en-US" altLang="zh-CN" sz="2400" dirty="0"/>
              <a:t>32</a:t>
            </a:r>
            <a:r>
              <a:rPr lang="zh-CN" altLang="en-US" sz="2400" dirty="0"/>
              <a:t>位的保护模式，这是因为只有在保护模式中我们才能访问到物理内存高于</a:t>
            </a:r>
            <a:r>
              <a:rPr lang="en-US" altLang="zh-CN" sz="2400" dirty="0"/>
              <a:t>1MB</a:t>
            </a:r>
            <a:r>
              <a:rPr lang="zh-CN" altLang="en-US" sz="2400" dirty="0"/>
              <a:t>的空间；</a:t>
            </a:r>
          </a:p>
          <a:p>
            <a:pPr lvl="1">
              <a:lnSpc>
                <a:spcPct val="90000"/>
              </a:lnSpc>
            </a:pPr>
            <a:r>
              <a:rPr lang="en-US" altLang="zh-CN" sz="2400" dirty="0" err="1" smtClean="0"/>
              <a:t>boot.c</a:t>
            </a:r>
            <a:r>
              <a:rPr lang="zh-CN" altLang="en-US" sz="2400" dirty="0"/>
              <a:t>的主要作用是将内核的可执行代码从硬盘镜像中读入到内存中</a:t>
            </a:r>
            <a:r>
              <a:rPr lang="zh-CN" altLang="en-US" sz="2400" dirty="0" smtClean="0"/>
              <a:t>。</a:t>
            </a:r>
            <a:endParaRPr lang="zh-CN" altLang="en-US" sz="2400" dirty="0"/>
          </a:p>
        </p:txBody>
      </p:sp>
    </p:spTree>
    <p:extLst>
      <p:ext uri="{BB962C8B-B14F-4D97-AF65-F5344CB8AC3E}">
        <p14:creationId xmlns:p14="http://schemas.microsoft.com/office/powerpoint/2010/main" val="1569167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a:t>系统的启动（续）</a:t>
            </a:r>
          </a:p>
        </p:txBody>
      </p:sp>
      <p:sp>
        <p:nvSpPr>
          <p:cNvPr id="16387" name="Rectangle 3"/>
          <p:cNvSpPr>
            <a:spLocks noGrp="1" noChangeArrowheads="1"/>
          </p:cNvSpPr>
          <p:nvPr>
            <p:ph type="body" sz="half" idx="1"/>
          </p:nvPr>
        </p:nvSpPr>
        <p:spPr>
          <a:xfrm>
            <a:off x="457200" y="1600200"/>
            <a:ext cx="4572000" cy="5029200"/>
          </a:xfrm>
        </p:spPr>
        <p:txBody>
          <a:bodyPr>
            <a:normAutofit lnSpcReduction="10000"/>
          </a:bodyPr>
          <a:lstStyle/>
          <a:p>
            <a:pPr>
              <a:lnSpc>
                <a:spcPct val="90000"/>
              </a:lnSpc>
            </a:pPr>
            <a:r>
              <a:rPr lang="en-US" altLang="zh-CN" sz="2400"/>
              <a:t>ELF</a:t>
            </a:r>
            <a:r>
              <a:rPr lang="zh-CN" altLang="en-US" sz="2400"/>
              <a:t>文件头</a:t>
            </a:r>
          </a:p>
          <a:p>
            <a:pPr lvl="1">
              <a:lnSpc>
                <a:spcPct val="90000"/>
              </a:lnSpc>
            </a:pPr>
            <a:r>
              <a:rPr lang="en-US" altLang="zh-CN" sz="2000"/>
              <a:t>.text</a:t>
            </a:r>
            <a:r>
              <a:rPr lang="zh-CN" altLang="en-US" sz="2000"/>
              <a:t>节：可执行指令的部分</a:t>
            </a:r>
          </a:p>
          <a:p>
            <a:pPr lvl="1">
              <a:lnSpc>
                <a:spcPct val="90000"/>
              </a:lnSpc>
            </a:pPr>
            <a:r>
              <a:rPr lang="en-US" altLang="zh-CN" sz="2000"/>
              <a:t>.rodata</a:t>
            </a:r>
            <a:r>
              <a:rPr lang="zh-CN" altLang="en-US" sz="2000"/>
              <a:t>节：只读全局变量部分</a:t>
            </a:r>
          </a:p>
          <a:p>
            <a:pPr lvl="1">
              <a:lnSpc>
                <a:spcPct val="90000"/>
              </a:lnSpc>
            </a:pPr>
            <a:r>
              <a:rPr lang="en-US" altLang="zh-CN" sz="2000"/>
              <a:t>.stab</a:t>
            </a:r>
            <a:r>
              <a:rPr lang="zh-CN" altLang="en-US" sz="2000"/>
              <a:t>节：符号表部分</a:t>
            </a:r>
          </a:p>
          <a:p>
            <a:pPr lvl="1">
              <a:lnSpc>
                <a:spcPct val="90000"/>
              </a:lnSpc>
            </a:pPr>
            <a:r>
              <a:rPr lang="en-US" altLang="zh-CN" sz="2000"/>
              <a:t>.stabstr</a:t>
            </a:r>
            <a:r>
              <a:rPr lang="zh-CN" altLang="en-US" sz="2000"/>
              <a:t>节：符号表字符串部分</a:t>
            </a:r>
          </a:p>
          <a:p>
            <a:pPr lvl="1">
              <a:lnSpc>
                <a:spcPct val="90000"/>
              </a:lnSpc>
            </a:pPr>
            <a:r>
              <a:rPr lang="en-US" altLang="zh-CN" sz="2000"/>
              <a:t>.data</a:t>
            </a:r>
            <a:r>
              <a:rPr lang="zh-CN" altLang="en-US" sz="2000"/>
              <a:t>节：可读可写的全局变量部分</a:t>
            </a:r>
          </a:p>
          <a:p>
            <a:pPr lvl="1">
              <a:lnSpc>
                <a:spcPct val="90000"/>
              </a:lnSpc>
            </a:pPr>
            <a:r>
              <a:rPr lang="en-US" altLang="zh-CN" sz="2000"/>
              <a:t>.bss</a:t>
            </a:r>
            <a:r>
              <a:rPr lang="zh-CN" altLang="en-US" sz="2000"/>
              <a:t>节：未初始化的全局变量部分，这一部分不会在磁盘有存储空间，因为这些变量并没有被初始化，因此全部默认为</a:t>
            </a:r>
            <a:r>
              <a:rPr lang="en-US" altLang="zh-CN" sz="2000"/>
              <a:t>0</a:t>
            </a:r>
            <a:r>
              <a:rPr lang="zh-CN" altLang="en-US" sz="2000"/>
              <a:t>，于是在将这节装入到内存的时候程序需要为其分配相应大小的初始值为</a:t>
            </a:r>
            <a:r>
              <a:rPr lang="en-US" altLang="zh-CN" sz="2000"/>
              <a:t>0</a:t>
            </a:r>
            <a:r>
              <a:rPr lang="zh-CN" altLang="en-US" sz="2000"/>
              <a:t>的内存空间</a:t>
            </a:r>
          </a:p>
          <a:p>
            <a:pPr lvl="1">
              <a:lnSpc>
                <a:spcPct val="90000"/>
              </a:lnSpc>
            </a:pPr>
            <a:r>
              <a:rPr lang="en-US" altLang="zh-CN" sz="2000"/>
              <a:t>.comment</a:t>
            </a:r>
            <a:r>
              <a:rPr lang="zh-CN" altLang="en-US" sz="2000"/>
              <a:t>节：注释部分，这一部分不会被加载到内存</a:t>
            </a:r>
          </a:p>
        </p:txBody>
      </p:sp>
      <p:graphicFrame>
        <p:nvGraphicFramePr>
          <p:cNvPr id="16388" name="Object 4"/>
          <p:cNvGraphicFramePr>
            <a:graphicFrameLocks noGrp="1" noChangeAspect="1"/>
          </p:cNvGraphicFramePr>
          <p:nvPr>
            <p:ph sz="half" idx="2"/>
          </p:nvPr>
        </p:nvGraphicFramePr>
        <p:xfrm>
          <a:off x="5181600" y="1524000"/>
          <a:ext cx="3733800" cy="5029200"/>
        </p:xfrm>
        <a:graphic>
          <a:graphicData uri="http://schemas.openxmlformats.org/presentationml/2006/ole">
            <mc:AlternateContent xmlns:mc="http://schemas.openxmlformats.org/markup-compatibility/2006">
              <mc:Choice xmlns:v="urn:schemas-microsoft-com:vml" Requires="v">
                <p:oleObj spid="_x0000_s22568" name="Visio" r:id="rId3" imgW="1738579" imgH="2737714" progId="Visio.Drawing.11">
                  <p:embed/>
                </p:oleObj>
              </mc:Choice>
              <mc:Fallback>
                <p:oleObj name="Visio" r:id="rId3" imgW="1738579" imgH="27377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524000"/>
                        <a:ext cx="373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99306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a:t>系统的启动（续）</a:t>
            </a:r>
          </a:p>
        </p:txBody>
      </p:sp>
      <p:sp>
        <p:nvSpPr>
          <p:cNvPr id="19459" name="Rectangle 3"/>
          <p:cNvSpPr>
            <a:spLocks noGrp="1" noChangeArrowheads="1"/>
          </p:cNvSpPr>
          <p:nvPr>
            <p:ph type="body" idx="1"/>
          </p:nvPr>
        </p:nvSpPr>
        <p:spPr>
          <a:xfrm>
            <a:off x="304800" y="1798638"/>
            <a:ext cx="3505200" cy="4525962"/>
          </a:xfrm>
        </p:spPr>
        <p:txBody>
          <a:bodyPr/>
          <a:lstStyle/>
          <a:p>
            <a:r>
              <a:rPr lang="en-US" altLang="zh-CN" sz="2000"/>
              <a:t>ELF</a:t>
            </a:r>
            <a:r>
              <a:rPr lang="zh-CN" altLang="en-US" sz="2000"/>
              <a:t>文件头的数据结构</a:t>
            </a:r>
          </a:p>
          <a:p>
            <a:pPr lvl="1"/>
            <a:r>
              <a:rPr lang="en-US" altLang="zh-CN" sz="1800"/>
              <a:t>e_entry</a:t>
            </a:r>
            <a:r>
              <a:rPr lang="zh-CN" altLang="en-US" sz="1800"/>
              <a:t>是可执行程序的入口地址</a:t>
            </a:r>
          </a:p>
          <a:p>
            <a:pPr lvl="1"/>
            <a:r>
              <a:rPr lang="en-US" altLang="zh-CN" sz="1800"/>
              <a:t>e_phoff</a:t>
            </a:r>
            <a:r>
              <a:rPr lang="zh-CN" altLang="en-US" sz="1800"/>
              <a:t>和</a:t>
            </a:r>
            <a:r>
              <a:rPr lang="en-US" altLang="zh-CN" sz="1800"/>
              <a:t>e_phnum</a:t>
            </a:r>
            <a:r>
              <a:rPr lang="zh-CN" altLang="en-US" sz="1800"/>
              <a:t>可以用来找到所有的程序头表项</a:t>
            </a:r>
          </a:p>
          <a:p>
            <a:pPr lvl="1"/>
            <a:r>
              <a:rPr lang="en-US" altLang="zh-CN" sz="1800"/>
              <a:t>e_phoff</a:t>
            </a:r>
            <a:r>
              <a:rPr lang="zh-CN" altLang="en-US" sz="1800"/>
              <a:t>是程序头表的第一项相对于</a:t>
            </a:r>
            <a:r>
              <a:rPr lang="en-US" altLang="zh-CN" sz="1800"/>
              <a:t>ELF</a:t>
            </a:r>
            <a:r>
              <a:rPr lang="zh-CN" altLang="en-US" sz="1800"/>
              <a:t>文件的开始位置的偏移</a:t>
            </a:r>
          </a:p>
          <a:p>
            <a:pPr lvl="1"/>
            <a:r>
              <a:rPr lang="en-US" altLang="zh-CN" sz="1800"/>
              <a:t>e_phnum</a:t>
            </a:r>
            <a:r>
              <a:rPr lang="zh-CN" altLang="en-US" sz="1800"/>
              <a:t>则是表项的个数</a:t>
            </a:r>
          </a:p>
          <a:p>
            <a:pPr lvl="1"/>
            <a:r>
              <a:rPr lang="en-US" altLang="zh-CN" sz="1800"/>
              <a:t>e_ shoff</a:t>
            </a:r>
            <a:r>
              <a:rPr lang="zh-CN" altLang="en-US" sz="1800"/>
              <a:t>和</a:t>
            </a:r>
            <a:r>
              <a:rPr lang="en-US" altLang="zh-CN" sz="1800"/>
              <a:t>e_ shnum</a:t>
            </a:r>
            <a:r>
              <a:rPr lang="zh-CN" altLang="en-US" sz="1800"/>
              <a:t>可以用来找到所有的节头表项</a:t>
            </a:r>
          </a:p>
        </p:txBody>
      </p:sp>
      <p:sp>
        <p:nvSpPr>
          <p:cNvPr id="19460" name="Rectangle 4"/>
          <p:cNvSpPr>
            <a:spLocks noChangeArrowheads="1"/>
          </p:cNvSpPr>
          <p:nvPr/>
        </p:nvSpPr>
        <p:spPr bwMode="auto">
          <a:xfrm>
            <a:off x="3810000" y="1736725"/>
            <a:ext cx="53340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indent="276225">
              <a:defRPr>
                <a:solidFill>
                  <a:schemeClr val="tx1"/>
                </a:solidFill>
                <a:latin typeface="Arial" charset="0"/>
                <a:ea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r>
              <a:rPr lang="en-US" altLang="zh-CN" dirty="0" err="1">
                <a:latin typeface="Garamond" charset="0"/>
              </a:rPr>
              <a:t>struct</a:t>
            </a:r>
            <a:r>
              <a:rPr lang="en-US" altLang="zh-CN" dirty="0">
                <a:latin typeface="Garamond" charset="0"/>
              </a:rPr>
              <a:t> Elf {</a:t>
            </a:r>
          </a:p>
          <a:p>
            <a:r>
              <a:rPr lang="en-US" altLang="zh-CN" dirty="0">
                <a:latin typeface="Garamond" charset="0"/>
              </a:rPr>
              <a:t>	uint32_t </a:t>
            </a:r>
            <a:r>
              <a:rPr lang="en-US" altLang="zh-CN" dirty="0" err="1">
                <a:latin typeface="Garamond" charset="0"/>
              </a:rPr>
              <a:t>e_magic</a:t>
            </a:r>
            <a:r>
              <a:rPr lang="en-US" altLang="zh-CN" dirty="0">
                <a:latin typeface="Garamond" charset="0"/>
              </a:rPr>
              <a:t>;  // </a:t>
            </a:r>
            <a:r>
              <a:rPr lang="zh-CN" altLang="en-US" dirty="0">
                <a:latin typeface="Garamond" charset="0"/>
              </a:rPr>
              <a:t>标识文件是否</a:t>
            </a:r>
            <a:r>
              <a:rPr lang="en-US" altLang="zh-CN" dirty="0">
                <a:latin typeface="Garamond" charset="0"/>
              </a:rPr>
              <a:t>ELF</a:t>
            </a:r>
            <a:r>
              <a:rPr lang="zh-CN" altLang="en-US" dirty="0">
                <a:latin typeface="Garamond" charset="0"/>
              </a:rPr>
              <a:t>文件</a:t>
            </a:r>
          </a:p>
          <a:p>
            <a:r>
              <a:rPr lang="zh-CN" altLang="en-US" dirty="0">
                <a:latin typeface="Garamond" charset="0"/>
              </a:rPr>
              <a:t>	</a:t>
            </a:r>
            <a:r>
              <a:rPr lang="en-US" altLang="zh-CN" dirty="0">
                <a:latin typeface="Garamond" charset="0"/>
              </a:rPr>
              <a:t>uint8_t </a:t>
            </a:r>
            <a:r>
              <a:rPr lang="en-US" altLang="zh-CN" dirty="0" err="1">
                <a:latin typeface="Garamond" charset="0"/>
              </a:rPr>
              <a:t>e_elf</a:t>
            </a:r>
            <a:r>
              <a:rPr lang="en-US" altLang="zh-CN" dirty="0">
                <a:latin typeface="Garamond" charset="0"/>
              </a:rPr>
              <a:t>[12];  // </a:t>
            </a:r>
            <a:r>
              <a:rPr lang="zh-CN" altLang="en-US" dirty="0">
                <a:latin typeface="Garamond" charset="0"/>
              </a:rPr>
              <a:t>魔数和相关信息</a:t>
            </a:r>
          </a:p>
          <a:p>
            <a:r>
              <a:rPr lang="zh-CN" altLang="en-US" dirty="0">
                <a:latin typeface="Garamond" charset="0"/>
              </a:rPr>
              <a:t>	</a:t>
            </a:r>
            <a:r>
              <a:rPr lang="en-US" altLang="zh-CN" dirty="0">
                <a:latin typeface="Garamond" charset="0"/>
              </a:rPr>
              <a:t>uint16_t </a:t>
            </a:r>
            <a:r>
              <a:rPr lang="en-US" altLang="zh-CN" dirty="0" err="1">
                <a:latin typeface="Garamond" charset="0"/>
              </a:rPr>
              <a:t>e_type</a:t>
            </a:r>
            <a:r>
              <a:rPr lang="en-US" altLang="zh-CN" dirty="0">
                <a:latin typeface="Garamond" charset="0"/>
              </a:rPr>
              <a:t>;   // </a:t>
            </a:r>
            <a:r>
              <a:rPr lang="zh-CN" altLang="en-US" dirty="0">
                <a:latin typeface="Garamond" charset="0"/>
              </a:rPr>
              <a:t>文件类型</a:t>
            </a:r>
          </a:p>
          <a:p>
            <a:r>
              <a:rPr lang="zh-CN" altLang="en-US" dirty="0">
                <a:latin typeface="Garamond" charset="0"/>
              </a:rPr>
              <a:t>	</a:t>
            </a:r>
            <a:r>
              <a:rPr lang="en-US" altLang="zh-CN" dirty="0">
                <a:latin typeface="Garamond" charset="0"/>
              </a:rPr>
              <a:t>uint16_t </a:t>
            </a:r>
            <a:r>
              <a:rPr lang="en-US" altLang="zh-CN" dirty="0" err="1">
                <a:latin typeface="Garamond" charset="0"/>
              </a:rPr>
              <a:t>e_machine</a:t>
            </a:r>
            <a:r>
              <a:rPr lang="en-US" altLang="zh-CN" dirty="0">
                <a:latin typeface="Garamond" charset="0"/>
              </a:rPr>
              <a:t>;// </a:t>
            </a:r>
            <a:r>
              <a:rPr lang="zh-CN" altLang="en-US" dirty="0">
                <a:latin typeface="Garamond" charset="0"/>
              </a:rPr>
              <a:t>针对体系结构</a:t>
            </a:r>
          </a:p>
          <a:p>
            <a:r>
              <a:rPr lang="zh-CN" altLang="en-US" dirty="0">
                <a:latin typeface="Garamond" charset="0"/>
              </a:rPr>
              <a:t>	</a:t>
            </a:r>
            <a:r>
              <a:rPr lang="en-US" altLang="zh-CN" dirty="0">
                <a:latin typeface="Garamond" charset="0"/>
              </a:rPr>
              <a:t>uint32_t </a:t>
            </a:r>
            <a:r>
              <a:rPr lang="en-US" altLang="zh-CN" dirty="0" err="1">
                <a:latin typeface="Garamond" charset="0"/>
              </a:rPr>
              <a:t>e_version</a:t>
            </a:r>
            <a:r>
              <a:rPr lang="en-US" altLang="zh-CN" dirty="0">
                <a:latin typeface="Garamond" charset="0"/>
              </a:rPr>
              <a:t>; // </a:t>
            </a:r>
            <a:r>
              <a:rPr lang="zh-CN" altLang="en-US" dirty="0">
                <a:latin typeface="Garamond" charset="0"/>
              </a:rPr>
              <a:t>版本信息</a:t>
            </a:r>
          </a:p>
          <a:p>
            <a:r>
              <a:rPr lang="zh-CN" altLang="en-US" dirty="0">
                <a:latin typeface="Garamond" charset="0"/>
              </a:rPr>
              <a:t>	</a:t>
            </a:r>
            <a:r>
              <a:rPr lang="en-US" altLang="zh-CN" dirty="0">
                <a:latin typeface="Garamond" charset="0"/>
              </a:rPr>
              <a:t>uint32_t </a:t>
            </a:r>
            <a:r>
              <a:rPr lang="en-US" altLang="zh-CN" dirty="0" err="1">
                <a:latin typeface="Garamond" charset="0"/>
              </a:rPr>
              <a:t>e_entry</a:t>
            </a:r>
            <a:r>
              <a:rPr lang="en-US" altLang="zh-CN" dirty="0">
                <a:latin typeface="Garamond" charset="0"/>
              </a:rPr>
              <a:t>;  // Entry point </a:t>
            </a:r>
            <a:r>
              <a:rPr lang="zh-CN" altLang="en-US" dirty="0">
                <a:latin typeface="Garamond" charset="0"/>
              </a:rPr>
              <a:t>程序入口点</a:t>
            </a:r>
          </a:p>
          <a:p>
            <a:r>
              <a:rPr lang="zh-CN" altLang="en-US" dirty="0">
                <a:latin typeface="Garamond" charset="0"/>
              </a:rPr>
              <a:t>	</a:t>
            </a:r>
            <a:r>
              <a:rPr lang="en-US" altLang="zh-CN" dirty="0">
                <a:latin typeface="Garamond" charset="0"/>
              </a:rPr>
              <a:t>uint32_t </a:t>
            </a:r>
            <a:r>
              <a:rPr lang="en-US" altLang="zh-CN" dirty="0" err="1">
                <a:latin typeface="Garamond" charset="0"/>
              </a:rPr>
              <a:t>e_phoff</a:t>
            </a:r>
            <a:r>
              <a:rPr lang="en-US" altLang="zh-CN" dirty="0">
                <a:latin typeface="Garamond" charset="0"/>
              </a:rPr>
              <a:t>;  // </a:t>
            </a:r>
            <a:r>
              <a:rPr lang="zh-CN" altLang="en-US" dirty="0">
                <a:latin typeface="Garamond" charset="0"/>
              </a:rPr>
              <a:t>程序头表偏移量</a:t>
            </a:r>
          </a:p>
          <a:p>
            <a:r>
              <a:rPr lang="zh-CN" altLang="en-US" dirty="0">
                <a:latin typeface="Garamond" charset="0"/>
              </a:rPr>
              <a:t>	</a:t>
            </a:r>
            <a:r>
              <a:rPr lang="en-US" altLang="zh-CN" dirty="0">
                <a:latin typeface="Garamond" charset="0"/>
              </a:rPr>
              <a:t>uint32_t </a:t>
            </a:r>
            <a:r>
              <a:rPr lang="en-US" altLang="zh-CN" dirty="0" err="1">
                <a:latin typeface="Garamond" charset="0"/>
              </a:rPr>
              <a:t>e_shoff</a:t>
            </a:r>
            <a:r>
              <a:rPr lang="en-US" altLang="zh-CN" dirty="0">
                <a:latin typeface="Garamond" charset="0"/>
              </a:rPr>
              <a:t>;  // </a:t>
            </a:r>
            <a:r>
              <a:rPr lang="zh-CN" altLang="en-US" dirty="0">
                <a:latin typeface="Garamond" charset="0"/>
              </a:rPr>
              <a:t>节头表偏移量</a:t>
            </a:r>
          </a:p>
          <a:p>
            <a:r>
              <a:rPr lang="zh-CN" altLang="en-US" dirty="0">
                <a:latin typeface="Garamond" charset="0"/>
              </a:rPr>
              <a:t>	</a:t>
            </a:r>
            <a:r>
              <a:rPr lang="en-US" altLang="zh-CN" dirty="0">
                <a:latin typeface="Garamond" charset="0"/>
              </a:rPr>
              <a:t>uint32_t </a:t>
            </a:r>
            <a:r>
              <a:rPr lang="en-US" altLang="zh-CN" dirty="0" err="1">
                <a:latin typeface="Garamond" charset="0"/>
              </a:rPr>
              <a:t>e_flags</a:t>
            </a:r>
            <a:r>
              <a:rPr lang="en-US" altLang="zh-CN" dirty="0">
                <a:latin typeface="Garamond" charset="0"/>
              </a:rPr>
              <a:t>;  // </a:t>
            </a:r>
            <a:r>
              <a:rPr lang="zh-CN" altLang="en-US" dirty="0">
                <a:latin typeface="Garamond" charset="0"/>
              </a:rPr>
              <a:t>处理器特定标志</a:t>
            </a:r>
          </a:p>
          <a:p>
            <a:r>
              <a:rPr lang="zh-CN" altLang="en-US" dirty="0">
                <a:latin typeface="Garamond" charset="0"/>
              </a:rPr>
              <a:t>	</a:t>
            </a:r>
            <a:r>
              <a:rPr lang="en-US" altLang="zh-CN" dirty="0">
                <a:latin typeface="Garamond" charset="0"/>
              </a:rPr>
              <a:t>uint16_t </a:t>
            </a:r>
            <a:r>
              <a:rPr lang="en-US" altLang="zh-CN" dirty="0" err="1">
                <a:latin typeface="Garamond" charset="0"/>
              </a:rPr>
              <a:t>e_ehsize</a:t>
            </a:r>
            <a:r>
              <a:rPr lang="en-US" altLang="zh-CN" dirty="0">
                <a:latin typeface="Garamond" charset="0"/>
              </a:rPr>
              <a:t>;  // </a:t>
            </a:r>
            <a:r>
              <a:rPr lang="zh-CN" altLang="en-US" dirty="0">
                <a:latin typeface="Garamond" charset="0"/>
              </a:rPr>
              <a:t>文件头长度</a:t>
            </a:r>
          </a:p>
          <a:p>
            <a:r>
              <a:rPr lang="zh-CN" altLang="en-US" dirty="0">
                <a:latin typeface="Garamond" charset="0"/>
              </a:rPr>
              <a:t>	</a:t>
            </a:r>
            <a:r>
              <a:rPr lang="en-US" altLang="zh-CN" dirty="0">
                <a:latin typeface="Garamond" charset="0"/>
              </a:rPr>
              <a:t>uint16_t </a:t>
            </a:r>
            <a:r>
              <a:rPr lang="en-US" altLang="zh-CN" dirty="0" err="1">
                <a:latin typeface="Garamond" charset="0"/>
              </a:rPr>
              <a:t>e_phentsize</a:t>
            </a:r>
            <a:r>
              <a:rPr lang="en-US" altLang="zh-CN" dirty="0">
                <a:latin typeface="Garamond" charset="0"/>
              </a:rPr>
              <a:t>;// </a:t>
            </a:r>
            <a:r>
              <a:rPr lang="zh-CN" altLang="en-US" dirty="0">
                <a:latin typeface="Garamond" charset="0"/>
              </a:rPr>
              <a:t>程序头部长度</a:t>
            </a:r>
          </a:p>
          <a:p>
            <a:r>
              <a:rPr lang="zh-CN" altLang="en-US" dirty="0">
                <a:latin typeface="Garamond" charset="0"/>
              </a:rPr>
              <a:t>	</a:t>
            </a:r>
            <a:r>
              <a:rPr lang="en-US" altLang="zh-CN" dirty="0">
                <a:latin typeface="Garamond" charset="0"/>
              </a:rPr>
              <a:t>uint16_t </a:t>
            </a:r>
            <a:r>
              <a:rPr lang="en-US" altLang="zh-CN" dirty="0" err="1">
                <a:latin typeface="Garamond" charset="0"/>
              </a:rPr>
              <a:t>e_phnum</a:t>
            </a:r>
            <a:r>
              <a:rPr lang="en-US" altLang="zh-CN" dirty="0">
                <a:latin typeface="Garamond" charset="0"/>
              </a:rPr>
              <a:t>;  // </a:t>
            </a:r>
            <a:r>
              <a:rPr lang="zh-CN" altLang="en-US" dirty="0">
                <a:latin typeface="Garamond" charset="0"/>
              </a:rPr>
              <a:t>程序头部个数</a:t>
            </a:r>
          </a:p>
          <a:p>
            <a:r>
              <a:rPr lang="zh-CN" altLang="en-US" dirty="0">
                <a:latin typeface="Garamond" charset="0"/>
              </a:rPr>
              <a:t>	</a:t>
            </a:r>
            <a:r>
              <a:rPr lang="en-US" altLang="zh-CN" dirty="0">
                <a:latin typeface="Garamond" charset="0"/>
              </a:rPr>
              <a:t>uint16_t </a:t>
            </a:r>
            <a:r>
              <a:rPr lang="en-US" altLang="zh-CN" dirty="0" err="1">
                <a:latin typeface="Garamond" charset="0"/>
              </a:rPr>
              <a:t>e_shentsize</a:t>
            </a:r>
            <a:r>
              <a:rPr lang="en-US" altLang="zh-CN" dirty="0">
                <a:latin typeface="Garamond" charset="0"/>
              </a:rPr>
              <a:t>;// </a:t>
            </a:r>
            <a:r>
              <a:rPr lang="zh-CN" altLang="en-US" dirty="0">
                <a:latin typeface="Garamond" charset="0"/>
              </a:rPr>
              <a:t>节头部长度</a:t>
            </a:r>
          </a:p>
          <a:p>
            <a:r>
              <a:rPr lang="zh-CN" altLang="en-US" dirty="0">
                <a:latin typeface="Garamond" charset="0"/>
              </a:rPr>
              <a:t>	</a:t>
            </a:r>
            <a:r>
              <a:rPr lang="en-US" altLang="zh-CN" dirty="0">
                <a:latin typeface="Garamond" charset="0"/>
              </a:rPr>
              <a:t>uint16_t </a:t>
            </a:r>
            <a:r>
              <a:rPr lang="en-US" altLang="zh-CN" dirty="0" err="1">
                <a:latin typeface="Garamond" charset="0"/>
              </a:rPr>
              <a:t>e_shnum</a:t>
            </a:r>
            <a:r>
              <a:rPr lang="en-US" altLang="zh-CN" dirty="0">
                <a:latin typeface="Garamond" charset="0"/>
              </a:rPr>
              <a:t>;  // </a:t>
            </a:r>
            <a:r>
              <a:rPr lang="zh-CN" altLang="en-US" dirty="0">
                <a:latin typeface="Garamond" charset="0"/>
              </a:rPr>
              <a:t>节头部个数</a:t>
            </a:r>
          </a:p>
          <a:p>
            <a:r>
              <a:rPr lang="zh-CN" altLang="en-US" dirty="0">
                <a:latin typeface="Garamond" charset="0"/>
              </a:rPr>
              <a:t>	</a:t>
            </a:r>
            <a:r>
              <a:rPr lang="en-US" altLang="zh-CN" dirty="0">
                <a:latin typeface="Garamond" charset="0"/>
              </a:rPr>
              <a:t>uint16_t </a:t>
            </a:r>
            <a:r>
              <a:rPr lang="en-US" altLang="zh-CN" dirty="0" err="1">
                <a:latin typeface="Garamond" charset="0"/>
              </a:rPr>
              <a:t>e_shstrndx</a:t>
            </a:r>
            <a:r>
              <a:rPr lang="en-US" altLang="zh-CN" dirty="0">
                <a:latin typeface="Garamond" charset="0"/>
              </a:rPr>
              <a:t>; // </a:t>
            </a:r>
            <a:r>
              <a:rPr lang="zh-CN" altLang="en-US" dirty="0">
                <a:latin typeface="Garamond" charset="0"/>
              </a:rPr>
              <a:t>节头部字符索引</a:t>
            </a:r>
          </a:p>
          <a:p>
            <a:r>
              <a:rPr lang="en-US" altLang="zh-CN" dirty="0">
                <a:latin typeface="Garamond" charset="0"/>
              </a:rPr>
              <a:t>};</a:t>
            </a:r>
          </a:p>
        </p:txBody>
      </p:sp>
    </p:spTree>
    <p:extLst>
      <p:ext uri="{BB962C8B-B14F-4D97-AF65-F5344CB8AC3E}">
        <p14:creationId xmlns:p14="http://schemas.microsoft.com/office/powerpoint/2010/main" val="1450324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en-US"/>
              <a:t>系统的启动（续）</a:t>
            </a:r>
          </a:p>
        </p:txBody>
      </p:sp>
      <p:pic>
        <p:nvPicPr>
          <p:cNvPr id="4096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2514600"/>
            <a:ext cx="6919913" cy="2633663"/>
          </a:xfrm>
          <a:noFill/>
          <a:ln/>
        </p:spPr>
      </p:pic>
    </p:spTree>
    <p:extLst>
      <p:ext uri="{BB962C8B-B14F-4D97-AF65-F5344CB8AC3E}">
        <p14:creationId xmlns:p14="http://schemas.microsoft.com/office/powerpoint/2010/main" val="1287076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zh-CN" altLang="en-US"/>
              <a:t>系统的启动（续）</a:t>
            </a:r>
          </a:p>
        </p:txBody>
      </p:sp>
      <p:sp>
        <p:nvSpPr>
          <p:cNvPr id="33795" name="Rectangle 3"/>
          <p:cNvSpPr>
            <a:spLocks noGrp="1" noChangeArrowheads="1"/>
          </p:cNvSpPr>
          <p:nvPr>
            <p:ph type="body" idx="1"/>
          </p:nvPr>
        </p:nvSpPr>
        <p:spPr/>
        <p:txBody>
          <a:bodyPr/>
          <a:lstStyle/>
          <a:p>
            <a:r>
              <a:rPr lang="en-US" altLang="zh-CN"/>
              <a:t>Step #0 </a:t>
            </a:r>
            <a:r>
              <a:rPr lang="en-US" altLang="zh-CN">
                <a:effectLst/>
              </a:rPr>
              <a:t>Boot loader</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28575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8917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a:t>系统的启动（续）</a:t>
            </a:r>
          </a:p>
        </p:txBody>
      </p:sp>
      <p:sp>
        <p:nvSpPr>
          <p:cNvPr id="34819" name="AutoShape 3"/>
          <p:cNvSpPr>
            <a:spLocks noGrp="1" noChangeAspect="1" noChangeArrowheads="1"/>
          </p:cNvSpPr>
          <p:nvPr>
            <p:ph type="body" idx="1"/>
          </p:nvPr>
        </p:nvSpPr>
        <p:spPr>
          <a:xfrm>
            <a:off x="609599" y="1666320"/>
            <a:ext cx="6347714" cy="3880773"/>
          </a:xfrm>
        </p:spPr>
        <p:txBody>
          <a:bodyPr/>
          <a:lstStyle/>
          <a:p>
            <a:r>
              <a:rPr lang="en-US" altLang="zh-CN"/>
              <a:t>Step #1 Enter Protected Mode</a:t>
            </a:r>
          </a:p>
          <a:p>
            <a:endParaRPr lang="en-US" altLang="zh-CN" dirty="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36480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0888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en-US"/>
              <a:t>系统的启动（续）</a:t>
            </a:r>
          </a:p>
        </p:txBody>
      </p:sp>
      <p:sp>
        <p:nvSpPr>
          <p:cNvPr id="38915" name="Rectangle 3"/>
          <p:cNvSpPr>
            <a:spLocks noGrp="1" noChangeArrowheads="1"/>
          </p:cNvSpPr>
          <p:nvPr>
            <p:ph type="body" idx="1"/>
          </p:nvPr>
        </p:nvSpPr>
        <p:spPr>
          <a:xfrm>
            <a:off x="609599" y="1629250"/>
            <a:ext cx="6347714" cy="3880773"/>
          </a:xfrm>
        </p:spPr>
        <p:txBody>
          <a:bodyPr/>
          <a:lstStyle/>
          <a:p>
            <a:r>
              <a:rPr lang="en-US" altLang="zh-CN" dirty="0"/>
              <a:t>Step #2 Load the kernel binary</a:t>
            </a:r>
          </a:p>
          <a:p>
            <a:endParaRPr lang="en-US" altLang="zh-CN" dirty="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72" y="2119598"/>
            <a:ext cx="46386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19543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a:t>系统的启动（续）</a:t>
            </a:r>
          </a:p>
        </p:txBody>
      </p:sp>
      <p:sp>
        <p:nvSpPr>
          <p:cNvPr id="35843" name="Rectangle 3"/>
          <p:cNvSpPr>
            <a:spLocks noGrp="1" noChangeArrowheads="1"/>
          </p:cNvSpPr>
          <p:nvPr>
            <p:ph type="body" idx="1"/>
          </p:nvPr>
        </p:nvSpPr>
        <p:spPr>
          <a:xfrm>
            <a:off x="457200" y="1600200"/>
            <a:ext cx="8229600" cy="5257800"/>
          </a:xfrm>
        </p:spPr>
        <p:txBody>
          <a:bodyPr/>
          <a:lstStyle/>
          <a:p>
            <a:r>
              <a:rPr lang="en-US" altLang="zh-CN">
                <a:effectLst/>
              </a:rPr>
              <a:t>Step #3: Initialize Kernel VM</a:t>
            </a:r>
          </a:p>
          <a:p>
            <a:endParaRPr lang="en-US" altLang="zh-CN">
              <a:effectLst/>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052637"/>
            <a:ext cx="70485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84259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a:t>系统的启动（续）</a:t>
            </a:r>
          </a:p>
        </p:txBody>
      </p:sp>
      <p:sp>
        <p:nvSpPr>
          <p:cNvPr id="36867" name="Rectangle 3"/>
          <p:cNvSpPr>
            <a:spLocks noGrp="1" noChangeArrowheads="1"/>
          </p:cNvSpPr>
          <p:nvPr>
            <p:ph type="body" idx="1"/>
          </p:nvPr>
        </p:nvSpPr>
        <p:spPr>
          <a:xfrm>
            <a:off x="609599" y="1555109"/>
            <a:ext cx="6347714" cy="3880773"/>
          </a:xfrm>
        </p:spPr>
        <p:txBody>
          <a:bodyPr/>
          <a:lstStyle/>
          <a:p>
            <a:r>
              <a:rPr lang="en-US" altLang="zh-CN" dirty="0">
                <a:effectLst/>
              </a:rPr>
              <a:t>Step #4: Kernel Running</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10" y="2114191"/>
            <a:ext cx="6953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4430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课程网站</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a:t>
            </a:r>
            <a:r>
              <a:rPr kumimoji="1" lang="en-US" altLang="zh-CN" dirty="0" smtClean="0">
                <a:hlinkClick r:id="rId2"/>
              </a:rPr>
              <a:t>moon.nju.edu.cn/people/yaojingwang/static/OS/main.html</a:t>
            </a:r>
            <a:endParaRPr kumimoji="1" lang="zh-CN" altLang="en-US" dirty="0" smtClean="0"/>
          </a:p>
          <a:p>
            <a:endParaRPr kumimoji="1" lang="zh-CN" altLang="en-US" dirty="0"/>
          </a:p>
          <a:p>
            <a:r>
              <a:rPr kumimoji="1" lang="zh-CN" altLang="en-US" dirty="0" smtClean="0"/>
              <a:t>到我的主页跳转</a:t>
            </a:r>
            <a:r>
              <a:rPr kumimoji="1" lang="en-US" altLang="zh-CN" dirty="0" smtClean="0"/>
              <a:t>:</a:t>
            </a:r>
            <a:endParaRPr kumimoji="1" lang="zh-CN" altLang="en-US" dirty="0" smtClean="0"/>
          </a:p>
          <a:p>
            <a:pPr lvl="1"/>
            <a:r>
              <a:rPr kumimoji="1" lang="en-US" altLang="zh-CN" dirty="0">
                <a:hlinkClick r:id="rId3"/>
              </a:rPr>
              <a:t>http://moon.nju.edu.cn/people/yaojingwang</a:t>
            </a:r>
            <a:r>
              <a:rPr kumimoji="1" lang="en-US" altLang="zh-CN" dirty="0" smtClean="0">
                <a:hlinkClick r:id="rId3"/>
              </a:rPr>
              <a:t>/</a:t>
            </a:r>
            <a:endParaRPr kumimoji="1" lang="zh-CN" altLang="en-US" dirty="0"/>
          </a:p>
          <a:p>
            <a:r>
              <a:rPr kumimoji="1" lang="zh-CN" altLang="en-US" dirty="0" smtClean="0"/>
              <a:t>课程主页跳转</a:t>
            </a:r>
            <a:r>
              <a:rPr kumimoji="1" lang="en-US" altLang="zh-CN" dirty="0" smtClean="0"/>
              <a:t>:</a:t>
            </a:r>
            <a:endParaRPr kumimoji="1" lang="zh-CN" altLang="en-US" dirty="0" smtClean="0"/>
          </a:p>
          <a:p>
            <a:pPr lvl="1"/>
            <a:r>
              <a:rPr kumimoji="1" lang="en-US" altLang="zh-CN" dirty="0">
                <a:hlinkClick r:id="rId4"/>
              </a:rPr>
              <a:t>http://</a:t>
            </a:r>
            <a:r>
              <a:rPr kumimoji="1" lang="en-US" altLang="zh-CN" dirty="0" smtClean="0">
                <a:hlinkClick r:id="rId4"/>
              </a:rPr>
              <a:t>moon.nju.edu.cn/people/fengxu/OS2016</a:t>
            </a:r>
            <a:endParaRPr kumimoji="1" lang="zh-CN" altLang="en-US" dirty="0" smtClean="0"/>
          </a:p>
          <a:p>
            <a:pPr lvl="1"/>
            <a:endParaRPr kumimoji="1" lang="zh-CN" altLang="en-US" dirty="0"/>
          </a:p>
          <a:p>
            <a:r>
              <a:rPr kumimoji="1" lang="zh-CN" altLang="en-US" dirty="0" smtClean="0"/>
              <a:t>实验提交</a:t>
            </a:r>
            <a:r>
              <a:rPr kumimoji="1" lang="zh-CN" altLang="en-US" dirty="0" smtClean="0"/>
              <a:t>网址</a:t>
            </a:r>
            <a:r>
              <a:rPr kumimoji="1" lang="en-US" altLang="zh-CN" dirty="0" smtClean="0"/>
              <a:t>:</a:t>
            </a:r>
            <a:r>
              <a:rPr kumimoji="1" lang="zh-CN" altLang="en-US" dirty="0" smtClean="0"/>
              <a:t> </a:t>
            </a:r>
            <a:r>
              <a:rPr kumimoji="1" lang="en-US" altLang="zh-CN" dirty="0" smtClean="0">
                <a:hlinkClick r:id="rId5"/>
              </a:rPr>
              <a:t>http</a:t>
            </a:r>
            <a:r>
              <a:rPr kumimoji="1" lang="en-US" altLang="zh-CN" dirty="0">
                <a:hlinkClick r:id="rId5"/>
              </a:rPr>
              <a:t>://cslabcms.nju.edu.cn</a:t>
            </a:r>
            <a:r>
              <a:rPr kumimoji="1" lang="en-US" altLang="zh-CN" dirty="0" smtClean="0">
                <a:hlinkClick r:id="rId5"/>
              </a:rPr>
              <a:t>/</a:t>
            </a:r>
            <a:endParaRPr kumimoji="1" lang="zh-CN" altLang="en-US" dirty="0" smtClean="0"/>
          </a:p>
          <a:p>
            <a:r>
              <a:rPr kumimoji="1" lang="zh-CN" altLang="en-US" dirty="0" smtClean="0"/>
              <a:t>虚拟机下载地址</a:t>
            </a:r>
            <a:r>
              <a:rPr kumimoji="1" lang="en-US" altLang="zh-CN" dirty="0" smtClean="0"/>
              <a:t>:</a:t>
            </a:r>
            <a:r>
              <a:rPr kumimoji="1" lang="zh-CN" altLang="en-US" dirty="0" smtClean="0"/>
              <a:t> </a:t>
            </a:r>
            <a:r>
              <a:rPr kumimoji="1" lang="en-US" altLang="zh-CN" dirty="0" smtClean="0">
                <a:hlinkClick r:id="rId6"/>
              </a:rPr>
              <a:t>http://114.212.81.244/os</a:t>
            </a:r>
            <a:r>
              <a:rPr kumimoji="1" lang="en-US" altLang="zh-CN" dirty="0" smtClean="0">
                <a:hlinkClick r:id="rId6"/>
              </a:rPr>
              <a:t>/</a:t>
            </a:r>
            <a:endParaRPr kumimoji="1" lang="zh-CN" altLang="en-US" dirty="0" smtClean="0"/>
          </a:p>
        </p:txBody>
      </p:sp>
    </p:spTree>
    <p:extLst>
      <p:ext uri="{BB962C8B-B14F-4D97-AF65-F5344CB8AC3E}">
        <p14:creationId xmlns:p14="http://schemas.microsoft.com/office/powerpoint/2010/main" val="225187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en-US"/>
              <a:t>系统的启动（续）</a:t>
            </a:r>
          </a:p>
        </p:txBody>
      </p:sp>
      <p:sp>
        <p:nvSpPr>
          <p:cNvPr id="39939" name="Rectangle 3"/>
          <p:cNvSpPr>
            <a:spLocks noGrp="1" noChangeArrowheads="1"/>
          </p:cNvSpPr>
          <p:nvPr>
            <p:ph type="body" idx="1"/>
          </p:nvPr>
        </p:nvSpPr>
        <p:spPr>
          <a:xfrm>
            <a:off x="457200" y="1600200"/>
            <a:ext cx="8229600" cy="5029200"/>
          </a:xfrm>
        </p:spPr>
        <p:txBody>
          <a:bodyPr/>
          <a:lstStyle/>
          <a:p>
            <a:r>
              <a:rPr lang="en-US" altLang="zh-CN" dirty="0"/>
              <a:t>Step </a:t>
            </a:r>
            <a:r>
              <a:rPr lang="en-US" altLang="zh-CN" dirty="0" smtClean="0"/>
              <a:t>#5 </a:t>
            </a:r>
            <a:r>
              <a:rPr lang="en-US" altLang="zh-CN" dirty="0"/>
              <a:t>User Process Running</a:t>
            </a:r>
          </a:p>
          <a:p>
            <a:endParaRPr lang="en-US" altLang="zh-CN" dirty="0"/>
          </a:p>
          <a:p>
            <a:endParaRPr lang="en-US" altLang="zh-CN" dirty="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606742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81961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实验代码框架</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a:t>
            </a:r>
            <a:r>
              <a:rPr kumimoji="1" lang="en-US" altLang="zh-CN" sz="2400" dirty="0" err="1" smtClean="0"/>
              <a:t>bootloader</a:t>
            </a:r>
            <a:endParaRPr kumimoji="1" lang="zh-CN" altLang="en-US" sz="2400" dirty="0"/>
          </a:p>
          <a:p>
            <a:pPr lvl="1"/>
            <a:r>
              <a:rPr kumimoji="1" lang="zh-CN" altLang="en-US" sz="2000" dirty="0" smtClean="0"/>
              <a:t>引导程序代码</a:t>
            </a:r>
          </a:p>
          <a:p>
            <a:r>
              <a:rPr kumimoji="1" lang="en-US" altLang="zh-CN" sz="2400" dirty="0" smtClean="0"/>
              <a:t>\</a:t>
            </a:r>
            <a:r>
              <a:rPr kumimoji="1" lang="en-US" altLang="zh-CN" sz="2400" dirty="0" err="1" smtClean="0"/>
              <a:t>utils</a:t>
            </a:r>
            <a:endParaRPr kumimoji="1" lang="zh-CN" altLang="en-US" sz="2400" dirty="0" smtClean="0"/>
          </a:p>
          <a:p>
            <a:pPr lvl="1"/>
            <a:r>
              <a:rPr kumimoji="1" lang="zh-CN" altLang="en-US" sz="2000" dirty="0" smtClean="0"/>
              <a:t>相关工具</a:t>
            </a:r>
          </a:p>
          <a:p>
            <a:r>
              <a:rPr kumimoji="1" lang="en-US" altLang="zh-CN" sz="2400" dirty="0" smtClean="0"/>
              <a:t>\app</a:t>
            </a:r>
            <a:endParaRPr kumimoji="1" lang="zh-CN" altLang="en-US" sz="2400" dirty="0" smtClean="0"/>
          </a:p>
          <a:p>
            <a:pPr lvl="1"/>
            <a:r>
              <a:rPr kumimoji="1" lang="zh-CN" altLang="en-US" sz="2000" dirty="0" smtClean="0"/>
              <a:t>用户程序</a:t>
            </a:r>
            <a:r>
              <a:rPr kumimoji="1" lang="en-US" altLang="zh-CN" sz="2000" dirty="0" smtClean="0"/>
              <a:t>(</a:t>
            </a:r>
            <a:r>
              <a:rPr kumimoji="1" lang="zh-CN" altLang="en-US" sz="2000" dirty="0" smtClean="0"/>
              <a:t>你的操作系统</a:t>
            </a:r>
            <a:r>
              <a:rPr kumimoji="1" lang="en-US" altLang="zh-CN" sz="2000" dirty="0" smtClean="0"/>
              <a:t>)</a:t>
            </a:r>
            <a:endParaRPr kumimoji="1" lang="zh-CN" altLang="en-US" sz="2000" dirty="0" smtClean="0"/>
          </a:p>
          <a:p>
            <a:r>
              <a:rPr kumimoji="1" lang="en-US" altLang="zh-CN" sz="2200" dirty="0" err="1" smtClean="0"/>
              <a:t>Makefile</a:t>
            </a:r>
            <a:endParaRPr kumimoji="1" lang="zh-CN" altLang="en-US" sz="2200" dirty="0" smtClean="0"/>
          </a:p>
          <a:p>
            <a:pPr lvl="1"/>
            <a:r>
              <a:rPr kumimoji="1" lang="zh-CN" altLang="en-US" sz="2000" dirty="0" smtClean="0"/>
              <a:t>编译文件方案</a:t>
            </a:r>
            <a:endParaRPr kumimoji="1" lang="zh-CN" altLang="en-US" sz="2000" dirty="0"/>
          </a:p>
        </p:txBody>
      </p:sp>
    </p:spTree>
    <p:extLst>
      <p:ext uri="{BB962C8B-B14F-4D97-AF65-F5344CB8AC3E}">
        <p14:creationId xmlns:p14="http://schemas.microsoft.com/office/powerpoint/2010/main" val="850056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实验框架</a:t>
            </a:r>
            <a:r>
              <a:rPr kumimoji="1" lang="zh-CN" altLang="en-US" smtClean="0"/>
              <a:t>代码</a:t>
            </a:r>
            <a:r>
              <a:rPr kumimoji="1" lang="en-US" altLang="zh-CN" smtClean="0"/>
              <a:t>(</a:t>
            </a:r>
            <a:r>
              <a:rPr kumimoji="1" lang="zh-CN" altLang="en-US" smtClean="0"/>
              <a:t>续</a:t>
            </a:r>
            <a:r>
              <a:rPr kumimoji="1" lang="en-US" altLang="zh-CN" smtClean="0"/>
              <a:t>)</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1640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实验攻略</a:t>
            </a:r>
            <a:r>
              <a:rPr kumimoji="1" lang="en-US" altLang="zh-CN" dirty="0" smtClean="0"/>
              <a:t>(</a:t>
            </a:r>
            <a:r>
              <a:rPr kumimoji="1" lang="zh-CN" altLang="en-US" dirty="0" smtClean="0"/>
              <a:t>伪</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实模式到保护模式</a:t>
            </a:r>
          </a:p>
          <a:p>
            <a:pPr lvl="1"/>
            <a:r>
              <a:rPr kumimoji="1" lang="zh-CN" altLang="en-US" sz="2000" dirty="0" smtClean="0"/>
              <a:t>关中断</a:t>
            </a:r>
          </a:p>
          <a:p>
            <a:pPr lvl="1"/>
            <a:r>
              <a:rPr kumimoji="1" lang="zh-CN" altLang="en-US" sz="2000" dirty="0" smtClean="0"/>
              <a:t>定义 </a:t>
            </a:r>
            <a:r>
              <a:rPr kumimoji="1" lang="en-US" altLang="zh-CN" sz="2000" dirty="0" smtClean="0"/>
              <a:t>GDT</a:t>
            </a:r>
            <a:r>
              <a:rPr kumimoji="1" lang="zh-CN" altLang="en-US" sz="2000" dirty="0" smtClean="0"/>
              <a:t> 数据结构</a:t>
            </a:r>
          </a:p>
          <a:p>
            <a:pPr lvl="1"/>
            <a:r>
              <a:rPr kumimoji="1" lang="zh-CN" altLang="en-US" sz="2000" dirty="0" smtClean="0"/>
              <a:t>打开 </a:t>
            </a:r>
            <a:r>
              <a:rPr kumimoji="1" lang="en-US" altLang="zh-CN" sz="2000" dirty="0" smtClean="0"/>
              <a:t>A20</a:t>
            </a:r>
            <a:r>
              <a:rPr kumimoji="1" lang="zh-CN" altLang="en-US" sz="2000" dirty="0" smtClean="0"/>
              <a:t>地址线</a:t>
            </a:r>
          </a:p>
          <a:p>
            <a:pPr lvl="1"/>
            <a:r>
              <a:rPr kumimoji="1" lang="zh-CN" altLang="en-US" sz="2000" dirty="0" smtClean="0"/>
              <a:t>加载 </a:t>
            </a:r>
            <a:r>
              <a:rPr kumimoji="1" lang="en-US" altLang="zh-CN" sz="2000" dirty="0" smtClean="0"/>
              <a:t>GDT</a:t>
            </a:r>
            <a:r>
              <a:rPr kumimoji="1" lang="zh-CN" altLang="en-US" sz="2000" dirty="0" smtClean="0"/>
              <a:t> 描述符</a:t>
            </a:r>
          </a:p>
          <a:p>
            <a:pPr lvl="1"/>
            <a:r>
              <a:rPr kumimoji="1" lang="zh-CN" altLang="en-US" sz="2000" dirty="0" smtClean="0"/>
              <a:t>置 </a:t>
            </a:r>
            <a:r>
              <a:rPr kumimoji="1" lang="en-US" altLang="zh-CN" sz="2000" dirty="0" smtClean="0"/>
              <a:t>cr0</a:t>
            </a:r>
            <a:r>
              <a:rPr kumimoji="1" lang="zh-CN" altLang="en-US" sz="2000" dirty="0" smtClean="0"/>
              <a:t> 寄存器的 </a:t>
            </a:r>
            <a:r>
              <a:rPr kumimoji="1" lang="en-US" altLang="zh-CN" sz="2000" dirty="0" smtClean="0"/>
              <a:t>PE</a:t>
            </a:r>
            <a:r>
              <a:rPr kumimoji="1" lang="zh-CN" altLang="en-US" sz="2000" dirty="0" smtClean="0"/>
              <a:t> 位为</a:t>
            </a:r>
            <a:r>
              <a:rPr kumimoji="1" lang="en-US" altLang="zh-CN" sz="2000" dirty="0" smtClean="0"/>
              <a:t>1</a:t>
            </a:r>
            <a:endParaRPr kumimoji="1" lang="zh-CN" altLang="en-US" sz="2000" dirty="0" smtClean="0"/>
          </a:p>
          <a:p>
            <a:pPr lvl="1"/>
            <a:r>
              <a:rPr kumimoji="1" lang="zh-CN" altLang="en-US" sz="2000" dirty="0" smtClean="0"/>
              <a:t>长跳转进入保护模式代码</a:t>
            </a:r>
          </a:p>
        </p:txBody>
      </p:sp>
    </p:spTree>
    <p:extLst>
      <p:ext uri="{BB962C8B-B14F-4D97-AF65-F5344CB8AC3E}">
        <p14:creationId xmlns:p14="http://schemas.microsoft.com/office/powerpoint/2010/main" val="1701824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实验攻略</a:t>
            </a:r>
            <a:r>
              <a:rPr kumimoji="1" lang="en-US" altLang="zh-CN" dirty="0" smtClean="0"/>
              <a:t>(</a:t>
            </a:r>
            <a:r>
              <a:rPr kumimoji="1" lang="zh-CN" altLang="en-US" dirty="0" smtClean="0"/>
              <a:t>伪</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怎么显示字符</a:t>
            </a:r>
          </a:p>
          <a:p>
            <a:endParaRPr kumimoji="1" lang="zh-CN" altLang="en-US" sz="2400" dirty="0"/>
          </a:p>
          <a:p>
            <a:endParaRPr kumimoji="1" lang="zh-CN" altLang="en-US" sz="2400" dirty="0" smtClean="0"/>
          </a:p>
          <a:p>
            <a:endParaRPr kumimoji="1" lang="zh-CN" altLang="en-US" sz="2400" dirty="0"/>
          </a:p>
          <a:p>
            <a:r>
              <a:rPr kumimoji="1" lang="zh-CN" altLang="en-US" sz="2400" dirty="0" smtClean="0"/>
              <a:t>回忆一下 </a:t>
            </a:r>
            <a:r>
              <a:rPr kumimoji="1" lang="en-US" altLang="zh-CN" sz="2400" dirty="0" smtClean="0"/>
              <a:t>C</a:t>
            </a:r>
            <a:r>
              <a:rPr kumimoji="1" lang="zh-CN" altLang="en-US" sz="2400" dirty="0" smtClean="0"/>
              <a:t> 语言的地址操作</a:t>
            </a:r>
            <a:r>
              <a:rPr kumimoji="1" lang="en-US" altLang="zh-CN" sz="2400" dirty="0" smtClean="0"/>
              <a:t>,</a:t>
            </a:r>
            <a:r>
              <a:rPr kumimoji="1" lang="zh-CN" altLang="en-US" sz="2400" dirty="0" smtClean="0"/>
              <a:t> 尝试用 </a:t>
            </a:r>
            <a:r>
              <a:rPr kumimoji="1" lang="en-US" altLang="zh-CN" sz="2400" dirty="0" smtClean="0"/>
              <a:t>C</a:t>
            </a:r>
            <a:r>
              <a:rPr kumimoji="1" lang="zh-CN" altLang="en-US" sz="2400" dirty="0" smtClean="0"/>
              <a:t> 语言修改显存输出字符</a:t>
            </a:r>
          </a:p>
          <a:p>
            <a:endParaRPr kumimoji="1" lang="zh-CN" altLang="en-US" sz="2400" dirty="0"/>
          </a:p>
          <a:p>
            <a:endParaRPr kumimoji="1" lang="zh-CN" altLang="en-US" sz="2400" dirty="0" smtClean="0"/>
          </a:p>
          <a:p>
            <a:endParaRPr kumimoji="1" lang="zh-CN" altLang="en-US" sz="2400" dirty="0"/>
          </a:p>
          <a:p>
            <a:endParaRPr kumimoji="1" lang="zh-CN" altLang="en-US" sz="2400" dirty="0" smtClean="0"/>
          </a:p>
          <a:p>
            <a:endParaRPr kumimoji="1" lang="zh-CN" altLang="en-US" sz="2400" dirty="0" smtClean="0"/>
          </a:p>
          <a:p>
            <a:endParaRPr kumimoji="1" lang="zh-CN" altLang="en-US" sz="2400" dirty="0"/>
          </a:p>
        </p:txBody>
      </p:sp>
      <p:pic>
        <p:nvPicPr>
          <p:cNvPr id="4" name="图片 3"/>
          <p:cNvPicPr>
            <a:picLocks noChangeAspect="1"/>
          </p:cNvPicPr>
          <p:nvPr/>
        </p:nvPicPr>
        <p:blipFill>
          <a:blip r:embed="rId2"/>
          <a:stretch>
            <a:fillRect/>
          </a:stretch>
        </p:blipFill>
        <p:spPr>
          <a:xfrm>
            <a:off x="932647" y="2679873"/>
            <a:ext cx="7373149" cy="1336074"/>
          </a:xfrm>
          <a:prstGeom prst="rect">
            <a:avLst/>
          </a:prstGeom>
        </p:spPr>
      </p:pic>
    </p:spTree>
    <p:extLst>
      <p:ext uri="{BB962C8B-B14F-4D97-AF65-F5344CB8AC3E}">
        <p14:creationId xmlns:p14="http://schemas.microsoft.com/office/powerpoint/2010/main" val="1187777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实验攻略</a:t>
            </a:r>
            <a:r>
              <a:rPr kumimoji="1" lang="en-US" altLang="zh-CN" dirty="0" smtClean="0"/>
              <a:t>(</a:t>
            </a:r>
            <a:r>
              <a:rPr kumimoji="1" lang="zh-CN" altLang="en-US" dirty="0" smtClean="0"/>
              <a:t>伪</a:t>
            </a:r>
            <a:r>
              <a:rPr kumimoji="1" lang="en-US" altLang="zh-CN" smtClean="0"/>
              <a:t>)</a:t>
            </a:r>
            <a:endParaRPr kumimoji="1" lang="zh-CN" altLang="en-US"/>
          </a:p>
        </p:txBody>
      </p:sp>
      <p:sp>
        <p:nvSpPr>
          <p:cNvPr id="3" name="内容占位符 2"/>
          <p:cNvSpPr>
            <a:spLocks noGrp="1"/>
          </p:cNvSpPr>
          <p:nvPr>
            <p:ph idx="1"/>
          </p:nvPr>
        </p:nvSpPr>
        <p:spPr/>
        <p:txBody>
          <a:bodyPr>
            <a:normAutofit/>
          </a:bodyPr>
          <a:lstStyle/>
          <a:p>
            <a:r>
              <a:rPr kumimoji="1" lang="en-US" altLang="zh-CN" sz="2400" dirty="0" smtClean="0"/>
              <a:t>ELF</a:t>
            </a:r>
            <a:r>
              <a:rPr kumimoji="1" lang="zh-CN" altLang="en-US" sz="2400" dirty="0" smtClean="0"/>
              <a:t> 文件解析</a:t>
            </a:r>
          </a:p>
          <a:p>
            <a:pPr lvl="1"/>
            <a:r>
              <a:rPr kumimoji="1" lang="zh-CN" altLang="en-US" sz="2000" dirty="0" smtClean="0"/>
              <a:t>读 </a:t>
            </a:r>
            <a:r>
              <a:rPr kumimoji="1" lang="en-US" altLang="zh-CN" sz="2000" dirty="0" smtClean="0"/>
              <a:t>ELF</a:t>
            </a:r>
            <a:r>
              <a:rPr kumimoji="1" lang="zh-CN" altLang="en-US" sz="2000" dirty="0" smtClean="0"/>
              <a:t> 头的程序头偏移大小和数量</a:t>
            </a:r>
          </a:p>
          <a:p>
            <a:pPr lvl="1"/>
            <a:r>
              <a:rPr kumimoji="1" lang="zh-CN" altLang="en-US" sz="2000" dirty="0" smtClean="0"/>
              <a:t>读各个程序头的程序文件偏移和大小及物理偏移和大小</a:t>
            </a:r>
          </a:p>
          <a:p>
            <a:pPr lvl="1"/>
            <a:r>
              <a:rPr kumimoji="1" lang="zh-CN" altLang="en-US" sz="2000" dirty="0" smtClean="0"/>
              <a:t>写入内存</a:t>
            </a:r>
          </a:p>
          <a:p>
            <a:pPr lvl="1"/>
            <a:r>
              <a:rPr kumimoji="1" lang="zh-CN" altLang="en-US" sz="2000" dirty="0" smtClean="0"/>
              <a:t>跳转程序入口运行</a:t>
            </a:r>
          </a:p>
          <a:p>
            <a:pPr lvl="1"/>
            <a:endParaRPr kumimoji="1" lang="zh-CN" altLang="en-US" sz="2000" dirty="0"/>
          </a:p>
          <a:p>
            <a:r>
              <a:rPr kumimoji="1" lang="zh-CN" altLang="en-US" sz="2400" dirty="0" smtClean="0"/>
              <a:t>完成之后你就可以从此告别引导程序啦</a:t>
            </a:r>
          </a:p>
        </p:txBody>
      </p:sp>
    </p:spTree>
    <p:extLst>
      <p:ext uri="{BB962C8B-B14F-4D97-AF65-F5344CB8AC3E}">
        <p14:creationId xmlns:p14="http://schemas.microsoft.com/office/powerpoint/2010/main" val="11835576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实验攻略</a:t>
            </a:r>
            <a:r>
              <a:rPr kumimoji="1" lang="en-US" altLang="zh-CN" dirty="0" smtClean="0"/>
              <a:t>(</a:t>
            </a:r>
            <a:r>
              <a:rPr kumimoji="1" lang="zh-CN" altLang="en-US" dirty="0" smtClean="0"/>
              <a:t>伪</a:t>
            </a:r>
            <a:r>
              <a:rPr kumimoji="1" lang="en-US" altLang="zh-CN" smtClean="0"/>
              <a:t>)</a:t>
            </a:r>
            <a:endParaRPr kumimoji="1" lang="zh-CN" altLang="en-US"/>
          </a:p>
        </p:txBody>
      </p:sp>
      <p:sp>
        <p:nvSpPr>
          <p:cNvPr id="3" name="内容占位符 2"/>
          <p:cNvSpPr>
            <a:spLocks noGrp="1"/>
          </p:cNvSpPr>
          <p:nvPr>
            <p:ph idx="1"/>
          </p:nvPr>
        </p:nvSpPr>
        <p:spPr/>
        <p:txBody>
          <a:bodyPr>
            <a:normAutofit/>
          </a:bodyPr>
          <a:lstStyle/>
          <a:p>
            <a:r>
              <a:rPr kumimoji="1" lang="zh-CN" altLang="en-US" sz="2400" dirty="0" smtClean="0"/>
              <a:t>用户程序</a:t>
            </a:r>
          </a:p>
          <a:p>
            <a:pPr lvl="1"/>
            <a:r>
              <a:rPr kumimoji="1" lang="zh-CN" altLang="en-US" sz="2000" dirty="0" smtClean="0"/>
              <a:t>实现一个简单的库函数</a:t>
            </a:r>
            <a:r>
              <a:rPr kumimoji="1" lang="en-US" altLang="zh-CN" sz="2000" dirty="0" smtClean="0"/>
              <a:t>--</a:t>
            </a:r>
            <a:r>
              <a:rPr kumimoji="1" lang="zh-CN" altLang="en-US" sz="2000" dirty="0" smtClean="0"/>
              <a:t>自定义</a:t>
            </a:r>
            <a:r>
              <a:rPr kumimoji="1" lang="en-US" altLang="zh-CN" sz="2000" dirty="0" smtClean="0"/>
              <a:t>print</a:t>
            </a:r>
            <a:endParaRPr kumimoji="1" lang="zh-CN" altLang="en-US" sz="2000" dirty="0" smtClean="0"/>
          </a:p>
          <a:p>
            <a:pPr lvl="1"/>
            <a:r>
              <a:rPr kumimoji="1" lang="en-US" altLang="zh-CN" sz="2000" dirty="0" err="1" smtClean="0"/>
              <a:t>asm</a:t>
            </a:r>
            <a:r>
              <a:rPr kumimoji="1" lang="en-US" altLang="zh-CN" sz="2000" dirty="0" smtClean="0"/>
              <a:t>()?</a:t>
            </a:r>
            <a:endParaRPr kumimoji="1" lang="zh-CN" altLang="en-US" sz="2000" dirty="0" smtClean="0"/>
          </a:p>
          <a:p>
            <a:pPr lvl="1"/>
            <a:r>
              <a:rPr kumimoji="1" lang="zh-CN" altLang="en-US" sz="2000" dirty="0" smtClean="0"/>
              <a:t>内存地址操作</a:t>
            </a:r>
            <a:r>
              <a:rPr kumimoji="1" lang="en-US" altLang="zh-CN" sz="2000" dirty="0" smtClean="0"/>
              <a:t>?</a:t>
            </a:r>
            <a:endParaRPr kumimoji="1" lang="zh-CN" altLang="en-US" sz="2000" dirty="0" smtClean="0"/>
          </a:p>
        </p:txBody>
      </p:sp>
    </p:spTree>
    <p:extLst>
      <p:ext uri="{BB962C8B-B14F-4D97-AF65-F5344CB8AC3E}">
        <p14:creationId xmlns:p14="http://schemas.microsoft.com/office/powerpoint/2010/main" val="4863533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实验攻略</a:t>
            </a:r>
            <a:r>
              <a:rPr kumimoji="1" lang="en-US" altLang="zh-CN" dirty="0" smtClean="0"/>
              <a:t>(</a:t>
            </a:r>
            <a:r>
              <a:rPr kumimoji="1" lang="zh-CN" altLang="en-US" dirty="0" smtClean="0"/>
              <a:t>伪</a:t>
            </a:r>
            <a:r>
              <a:rPr kumimoji="1" lang="en-US" altLang="zh-CN" smtClean="0"/>
              <a:t>)</a:t>
            </a:r>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54302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实验内容安排</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实验一</a:t>
            </a:r>
            <a:r>
              <a:rPr kumimoji="1" lang="en-US" altLang="zh-CN" sz="2400" dirty="0" smtClean="0"/>
              <a:t>:</a:t>
            </a:r>
            <a:r>
              <a:rPr kumimoji="1" lang="zh-CN" altLang="en-US" sz="2400" dirty="0" smtClean="0"/>
              <a:t> 系统引导</a:t>
            </a:r>
          </a:p>
          <a:p>
            <a:r>
              <a:rPr kumimoji="1" lang="zh-CN" altLang="en-US" sz="2400" dirty="0" smtClean="0"/>
              <a:t>实验二</a:t>
            </a:r>
            <a:r>
              <a:rPr kumimoji="1" lang="en-US" altLang="zh-CN" sz="2400" dirty="0" smtClean="0"/>
              <a:t>:</a:t>
            </a:r>
            <a:r>
              <a:rPr kumimoji="1" lang="zh-CN" altLang="en-US" sz="2400" dirty="0" smtClean="0"/>
              <a:t> 系统调用</a:t>
            </a:r>
          </a:p>
          <a:p>
            <a:r>
              <a:rPr kumimoji="1" lang="zh-CN" altLang="en-US" sz="2400" dirty="0" smtClean="0"/>
              <a:t>实验三</a:t>
            </a:r>
            <a:r>
              <a:rPr kumimoji="1" lang="en-US" altLang="zh-CN" sz="2400" dirty="0" smtClean="0"/>
              <a:t>:</a:t>
            </a:r>
            <a:r>
              <a:rPr kumimoji="1" lang="zh-CN" altLang="en-US" sz="2400" dirty="0" smtClean="0"/>
              <a:t> 进程与中断</a:t>
            </a:r>
          </a:p>
          <a:p>
            <a:r>
              <a:rPr kumimoji="1" lang="zh-CN" altLang="en-US" sz="2400" dirty="0" smtClean="0"/>
              <a:t>实验四</a:t>
            </a:r>
            <a:r>
              <a:rPr kumimoji="1" lang="en-US" altLang="zh-CN" sz="2400" dirty="0" smtClean="0"/>
              <a:t>:</a:t>
            </a:r>
            <a:r>
              <a:rPr kumimoji="1" lang="zh-CN" altLang="en-US" sz="2400" dirty="0" smtClean="0"/>
              <a:t> 并发控制</a:t>
            </a:r>
          </a:p>
          <a:p>
            <a:r>
              <a:rPr kumimoji="1" lang="zh-CN" altLang="en-US" sz="2400" dirty="0" smtClean="0"/>
              <a:t>实验五</a:t>
            </a:r>
            <a:r>
              <a:rPr kumimoji="1" lang="en-US" altLang="zh-CN" sz="2400" dirty="0" smtClean="0"/>
              <a:t>(</a:t>
            </a:r>
            <a:r>
              <a:rPr kumimoji="1" lang="zh-CN" altLang="en-US" sz="2400" dirty="0" smtClean="0"/>
              <a:t>选做</a:t>
            </a:r>
            <a:r>
              <a:rPr kumimoji="1" lang="en-US" altLang="zh-CN" sz="2400" dirty="0" smtClean="0"/>
              <a:t>):</a:t>
            </a:r>
            <a:r>
              <a:rPr kumimoji="1" lang="zh-CN" altLang="en-US" sz="2400" dirty="0" smtClean="0"/>
              <a:t> 文件系统</a:t>
            </a:r>
          </a:p>
          <a:p>
            <a:r>
              <a:rPr kumimoji="1" lang="zh-CN" altLang="en-US" sz="2400" dirty="0" smtClean="0"/>
              <a:t>完成实验五可获得加分</a:t>
            </a:r>
            <a:endParaRPr kumimoji="1" lang="zh-CN" altLang="en-US" sz="2400" dirty="0"/>
          </a:p>
        </p:txBody>
      </p:sp>
    </p:spTree>
    <p:extLst>
      <p:ext uri="{BB962C8B-B14F-4D97-AF65-F5344CB8AC3E}">
        <p14:creationId xmlns:p14="http://schemas.microsoft.com/office/powerpoint/2010/main" val="1708863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zh-CN" altLang="en-US"/>
              <a:t>实验要求</a:t>
            </a:r>
          </a:p>
        </p:txBody>
      </p:sp>
      <p:sp>
        <p:nvSpPr>
          <p:cNvPr id="46083" name="Rectangle 3"/>
          <p:cNvSpPr>
            <a:spLocks noGrp="1" noChangeArrowheads="1"/>
          </p:cNvSpPr>
          <p:nvPr>
            <p:ph type="body" idx="1"/>
          </p:nvPr>
        </p:nvSpPr>
        <p:spPr>
          <a:xfrm>
            <a:off x="457200" y="1600200"/>
            <a:ext cx="8229600" cy="5257800"/>
          </a:xfrm>
        </p:spPr>
        <p:txBody>
          <a:bodyPr>
            <a:normAutofit/>
          </a:bodyPr>
          <a:lstStyle/>
          <a:p>
            <a:pPr>
              <a:lnSpc>
                <a:spcPct val="90000"/>
              </a:lnSpc>
            </a:pPr>
            <a:r>
              <a:rPr lang="zh-CN" altLang="en-US" sz="2400" dirty="0"/>
              <a:t>实验内容要求：</a:t>
            </a:r>
          </a:p>
          <a:p>
            <a:pPr>
              <a:lnSpc>
                <a:spcPct val="90000"/>
              </a:lnSpc>
            </a:pPr>
            <a:r>
              <a:rPr lang="zh-CN" altLang="en-US" sz="2400" dirty="0"/>
              <a:t>实验报告需要写出整个程序的设计思路。不要在实验报告中粘贴大段的代码，只粘贴那些你觉得十分重要，值得一提的部分，并配以文字说明</a:t>
            </a:r>
            <a:r>
              <a:rPr lang="zh-CN" altLang="en-US" sz="2400" dirty="0" smtClean="0"/>
              <a:t>。也</a:t>
            </a:r>
            <a:r>
              <a:rPr lang="zh-CN" altLang="en-US" sz="2400" dirty="0"/>
              <a:t>可以增加一些额外的内容，例如截图、视频、心得体会或是意见建议。但不要把无关的文件</a:t>
            </a:r>
            <a:r>
              <a:rPr lang="en-US" altLang="zh-CN" sz="2400" dirty="0"/>
              <a:t>(</a:t>
            </a:r>
            <a:r>
              <a:rPr lang="zh-CN" altLang="en-US" sz="2400" dirty="0"/>
              <a:t>临时文件、虚拟机镜像等</a:t>
            </a:r>
            <a:r>
              <a:rPr lang="en-US" altLang="zh-CN" sz="2400" dirty="0"/>
              <a:t>)</a:t>
            </a:r>
            <a:r>
              <a:rPr lang="zh-CN" altLang="en-US" sz="2400" dirty="0"/>
              <a:t>提交。</a:t>
            </a:r>
          </a:p>
          <a:p>
            <a:pPr>
              <a:lnSpc>
                <a:spcPct val="90000"/>
              </a:lnSpc>
            </a:pPr>
            <a:r>
              <a:rPr lang="zh-CN" altLang="en-US" sz="2400" dirty="0"/>
              <a:t>你在实现的过程中，遭遇的难题、致命的</a:t>
            </a:r>
            <a:r>
              <a:rPr lang="en-US" altLang="zh-CN" sz="2400" dirty="0"/>
              <a:t>bug</a:t>
            </a:r>
            <a:r>
              <a:rPr lang="zh-CN" altLang="en-US" sz="2400" dirty="0"/>
              <a:t>，导致它们的原因、最后解决的方法，以及从中的收获或教训。 </a:t>
            </a:r>
          </a:p>
          <a:p>
            <a:pPr>
              <a:lnSpc>
                <a:spcPct val="90000"/>
              </a:lnSpc>
            </a:pPr>
            <a:r>
              <a:rPr lang="zh-CN" altLang="en-US" sz="2400" dirty="0" smtClean="0">
                <a:solidFill>
                  <a:srgbClr val="FF0066"/>
                </a:solidFill>
              </a:rPr>
              <a:t>独立</a:t>
            </a:r>
            <a:r>
              <a:rPr lang="zh-CN" altLang="en-US" sz="2400" dirty="0">
                <a:solidFill>
                  <a:srgbClr val="FF0066"/>
                </a:solidFill>
              </a:rPr>
              <a:t>完成，不要相互抄袭</a:t>
            </a:r>
          </a:p>
        </p:txBody>
      </p:sp>
    </p:spTree>
    <p:extLst>
      <p:ext uri="{BB962C8B-B14F-4D97-AF65-F5344CB8AC3E}">
        <p14:creationId xmlns:p14="http://schemas.microsoft.com/office/powerpoint/2010/main" val="644166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zh-CN" altLang="en-US"/>
              <a:t>实验要求</a:t>
            </a:r>
          </a:p>
        </p:txBody>
      </p:sp>
      <p:sp>
        <p:nvSpPr>
          <p:cNvPr id="47107" name="Rectangle 3"/>
          <p:cNvSpPr>
            <a:spLocks noGrp="1" noChangeArrowheads="1"/>
          </p:cNvSpPr>
          <p:nvPr>
            <p:ph type="body" idx="1"/>
          </p:nvPr>
        </p:nvSpPr>
        <p:spPr/>
        <p:txBody>
          <a:bodyPr>
            <a:normAutofit/>
          </a:bodyPr>
          <a:lstStyle/>
          <a:p>
            <a:r>
              <a:rPr lang="zh-CN" altLang="en-US" sz="2800" dirty="0"/>
              <a:t>实验报告提交规范：</a:t>
            </a:r>
          </a:p>
          <a:p>
            <a:pPr lvl="1"/>
            <a:r>
              <a:rPr lang="zh-CN" altLang="en-US" sz="2000" dirty="0"/>
              <a:t>提交的文件打成一个压缩包</a:t>
            </a:r>
            <a:r>
              <a:rPr lang="en-US" altLang="zh-CN" sz="2000" dirty="0" smtClean="0"/>
              <a:t>(zip)</a:t>
            </a:r>
            <a:r>
              <a:rPr lang="zh-CN" altLang="en-US" sz="2000" dirty="0" smtClean="0"/>
              <a:t>，包含 </a:t>
            </a:r>
            <a:r>
              <a:rPr lang="en-US" altLang="zh-CN" sz="2000" dirty="0" smtClean="0"/>
              <a:t>lab</a:t>
            </a:r>
            <a:r>
              <a:rPr lang="zh-CN" altLang="en-US" sz="2000" dirty="0" smtClean="0"/>
              <a:t> 和 </a:t>
            </a:r>
            <a:r>
              <a:rPr lang="en-US" altLang="zh-CN" sz="2000" dirty="0" smtClean="0"/>
              <a:t>report</a:t>
            </a:r>
            <a:r>
              <a:rPr lang="zh-CN" altLang="en-US" sz="2000" dirty="0" smtClean="0"/>
              <a:t> 两个文件夹 </a:t>
            </a:r>
            <a:endParaRPr lang="zh-CN" altLang="en-US" sz="2000" dirty="0"/>
          </a:p>
          <a:p>
            <a:pPr lvl="1"/>
            <a:r>
              <a:rPr lang="zh-CN" altLang="en-US" sz="2000" dirty="0"/>
              <a:t>压缩包以自己的学号和姓名命名，格式为</a:t>
            </a:r>
            <a:r>
              <a:rPr lang="zh-CN" altLang="en-US" sz="2000" dirty="0" smtClean="0">
                <a:latin typeface="Arial" charset="0"/>
              </a:rPr>
              <a:t>“</a:t>
            </a:r>
            <a:r>
              <a:rPr lang="en-US" altLang="zh-CN" sz="2000" b="1" dirty="0" err="1" smtClean="0"/>
              <a:t>labX</a:t>
            </a:r>
            <a:r>
              <a:rPr lang="en-US" altLang="zh-CN" sz="2000" b="1" dirty="0" smtClean="0"/>
              <a:t>-</a:t>
            </a:r>
            <a:r>
              <a:rPr lang="zh-CN" altLang="en-US" sz="2000" b="1" dirty="0"/>
              <a:t>学号姓名</a:t>
            </a:r>
            <a:r>
              <a:rPr lang="zh-CN" altLang="en-US" sz="2000" dirty="0" smtClean="0">
                <a:latin typeface="Arial" charset="0"/>
              </a:rPr>
              <a:t>”</a:t>
            </a:r>
            <a:r>
              <a:rPr lang="zh-CN" altLang="en-US" sz="2000" dirty="0"/>
              <a:t>。</a:t>
            </a:r>
          </a:p>
          <a:p>
            <a:pPr lvl="1"/>
            <a:r>
              <a:rPr lang="en-US" altLang="zh-CN" sz="2000" dirty="0"/>
              <a:t>/lab</a:t>
            </a:r>
            <a:r>
              <a:rPr lang="zh-CN" altLang="en-US" sz="2000" dirty="0"/>
              <a:t>中存放最终版本的源代码。历史版本、最终</a:t>
            </a:r>
            <a:r>
              <a:rPr lang="zh-CN" altLang="en-US" sz="2000" dirty="0" smtClean="0"/>
              <a:t>版本中</a:t>
            </a:r>
            <a:r>
              <a:rPr lang="zh-CN" altLang="en-US" sz="2000" dirty="0"/>
              <a:t>，需要包括编译脚本、所有源文件，但不应该包括任何二进制文件。</a:t>
            </a:r>
          </a:p>
          <a:p>
            <a:pPr lvl="1"/>
            <a:r>
              <a:rPr lang="en-US" altLang="zh-CN" sz="2000" dirty="0"/>
              <a:t>/report</a:t>
            </a:r>
            <a:r>
              <a:rPr lang="zh-CN" altLang="en-US" sz="2000" dirty="0"/>
              <a:t>中存放实验报告 </a:t>
            </a:r>
          </a:p>
        </p:txBody>
      </p:sp>
    </p:spTree>
    <p:extLst>
      <p:ext uri="{BB962C8B-B14F-4D97-AF65-F5344CB8AC3E}">
        <p14:creationId xmlns:p14="http://schemas.microsoft.com/office/powerpoint/2010/main" val="707778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实验架构</a:t>
            </a:r>
            <a:endParaRPr kumimoji="1" lang="zh-CN" altLang="en-US" dirty="0"/>
          </a:p>
        </p:txBody>
      </p:sp>
      <p:sp>
        <p:nvSpPr>
          <p:cNvPr id="4" name="圆角矩形 3"/>
          <p:cNvSpPr/>
          <p:nvPr/>
        </p:nvSpPr>
        <p:spPr>
          <a:xfrm>
            <a:off x="1023324" y="4595096"/>
            <a:ext cx="6108129" cy="666174"/>
          </a:xfrm>
          <a:prstGeom prst="roundRect">
            <a:avLst/>
          </a:prstGeom>
          <a:solidFill>
            <a:srgbClr val="0070C0"/>
          </a:solidFill>
          <a:ln>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操作系统</a:t>
            </a:r>
            <a:r>
              <a:rPr kumimoji="1" lang="en-US" altLang="zh-CN" dirty="0" smtClean="0"/>
              <a:t>:</a:t>
            </a:r>
            <a:r>
              <a:rPr kumimoji="1" lang="zh-CN" altLang="en-US" dirty="0" smtClean="0"/>
              <a:t> </a:t>
            </a:r>
            <a:r>
              <a:rPr kumimoji="1" lang="en-US" altLang="zh-CN" dirty="0" smtClean="0"/>
              <a:t>Windows/Mac</a:t>
            </a:r>
            <a:endParaRPr kumimoji="1" lang="zh-CN" altLang="en-US" dirty="0" smtClean="0"/>
          </a:p>
        </p:txBody>
      </p:sp>
      <p:sp>
        <p:nvSpPr>
          <p:cNvPr id="5" name="圆角矩形 4"/>
          <p:cNvSpPr/>
          <p:nvPr/>
        </p:nvSpPr>
        <p:spPr>
          <a:xfrm>
            <a:off x="1383501" y="3928922"/>
            <a:ext cx="5387777" cy="666174"/>
          </a:xfrm>
          <a:prstGeom prst="roundRect">
            <a:avLst/>
          </a:prstGeom>
          <a:solidFill>
            <a:srgbClr val="0070C0"/>
          </a:solidFill>
          <a:ln>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虚拟机软件</a:t>
            </a:r>
            <a:r>
              <a:rPr kumimoji="1" lang="en-US" altLang="zh-CN" dirty="0" smtClean="0"/>
              <a:t>:</a:t>
            </a:r>
            <a:r>
              <a:rPr kumimoji="1" lang="zh-CN" altLang="en-US" dirty="0" smtClean="0"/>
              <a:t> </a:t>
            </a:r>
            <a:r>
              <a:rPr kumimoji="1" lang="en-US" altLang="zh-CN" dirty="0" err="1" smtClean="0"/>
              <a:t>VisualBox</a:t>
            </a:r>
            <a:endParaRPr kumimoji="1" lang="zh-CN" altLang="en-US" dirty="0" smtClean="0"/>
          </a:p>
        </p:txBody>
      </p:sp>
      <p:sp>
        <p:nvSpPr>
          <p:cNvPr id="6" name="圆角矩形 5"/>
          <p:cNvSpPr/>
          <p:nvPr/>
        </p:nvSpPr>
        <p:spPr>
          <a:xfrm>
            <a:off x="2118039" y="2596574"/>
            <a:ext cx="3918696" cy="666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操作系统模拟器</a:t>
            </a:r>
            <a:r>
              <a:rPr kumimoji="1" lang="en-US" altLang="zh-CN" dirty="0" smtClean="0"/>
              <a:t>:</a:t>
            </a:r>
            <a:r>
              <a:rPr kumimoji="1" lang="zh-CN" altLang="en-US" dirty="0" smtClean="0"/>
              <a:t> </a:t>
            </a:r>
            <a:r>
              <a:rPr kumimoji="1" lang="en-US" altLang="zh-CN" dirty="0" smtClean="0"/>
              <a:t>QEMU</a:t>
            </a:r>
            <a:endParaRPr kumimoji="1" lang="zh-CN" altLang="en-US" dirty="0" smtClean="0"/>
          </a:p>
        </p:txBody>
      </p:sp>
      <p:sp>
        <p:nvSpPr>
          <p:cNvPr id="7" name="圆角矩形 6"/>
          <p:cNvSpPr/>
          <p:nvPr/>
        </p:nvSpPr>
        <p:spPr>
          <a:xfrm>
            <a:off x="2484736" y="1930400"/>
            <a:ext cx="3185301" cy="66617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操作系统实验</a:t>
            </a:r>
          </a:p>
        </p:txBody>
      </p:sp>
      <p:sp>
        <p:nvSpPr>
          <p:cNvPr id="8" name="圆角矩形 7"/>
          <p:cNvSpPr/>
          <p:nvPr/>
        </p:nvSpPr>
        <p:spPr>
          <a:xfrm>
            <a:off x="1734980" y="3262748"/>
            <a:ext cx="4684815" cy="666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操作系统</a:t>
            </a:r>
            <a:r>
              <a:rPr kumimoji="1" lang="en-US" altLang="zh-CN" dirty="0" smtClean="0"/>
              <a:t>:</a:t>
            </a:r>
            <a:r>
              <a:rPr kumimoji="1" lang="zh-CN" altLang="en-US" dirty="0" smtClean="0"/>
              <a:t> </a:t>
            </a:r>
            <a:r>
              <a:rPr kumimoji="1" lang="en-US" altLang="zh-CN" dirty="0" err="1" smtClean="0"/>
              <a:t>Debian</a:t>
            </a:r>
            <a:endParaRPr kumimoji="1" lang="zh-CN" altLang="en-US" dirty="0" smtClean="0"/>
          </a:p>
        </p:txBody>
      </p:sp>
      <p:sp>
        <p:nvSpPr>
          <p:cNvPr id="9" name="圆角矩形 8"/>
          <p:cNvSpPr/>
          <p:nvPr/>
        </p:nvSpPr>
        <p:spPr>
          <a:xfrm>
            <a:off x="609599" y="5261270"/>
            <a:ext cx="6935574" cy="666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真实硬件</a:t>
            </a:r>
          </a:p>
        </p:txBody>
      </p:sp>
    </p:spTree>
    <p:extLst>
      <p:ext uri="{BB962C8B-B14F-4D97-AF65-F5344CB8AC3E}">
        <p14:creationId xmlns:p14="http://schemas.microsoft.com/office/powerpoint/2010/main" val="1634613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实验一</a:t>
            </a:r>
            <a:r>
              <a:rPr kumimoji="1" lang="en-US" altLang="zh-CN" dirty="0" smtClean="0"/>
              <a:t>-</a:t>
            </a:r>
            <a:r>
              <a:rPr kumimoji="1" lang="zh-CN" altLang="en-US" dirty="0" smtClean="0"/>
              <a:t>系统引导</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781585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4347</TotalTime>
  <Words>2831</Words>
  <Application>Microsoft Macintosh PowerPoint</Application>
  <PresentationFormat>全屏显示(4:3)</PresentationFormat>
  <Paragraphs>400</Paragraphs>
  <Slides>47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Arial</vt:lpstr>
      <vt:lpstr>Garamond</vt:lpstr>
      <vt:lpstr>Times New Roman</vt:lpstr>
      <vt:lpstr>Wingdings</vt:lpstr>
      <vt:lpstr>Wingdings 3</vt:lpstr>
      <vt:lpstr>黑体</vt:lpstr>
      <vt:lpstr>宋体</vt:lpstr>
      <vt:lpstr>平面</vt:lpstr>
      <vt:lpstr>Visio</vt:lpstr>
      <vt:lpstr>操作系统实验 lab1-系统引导</vt:lpstr>
      <vt:lpstr>实验相关</vt:lpstr>
      <vt:lpstr>联系方式</vt:lpstr>
      <vt:lpstr>课程网站</vt:lpstr>
      <vt:lpstr>实验内容安排</vt:lpstr>
      <vt:lpstr>实验要求</vt:lpstr>
      <vt:lpstr>实验要求</vt:lpstr>
      <vt:lpstr>实验架构</vt:lpstr>
      <vt:lpstr>实验一-系统引导</vt:lpstr>
      <vt:lpstr>实验目的</vt:lpstr>
      <vt:lpstr>实验内容</vt:lpstr>
      <vt:lpstr>实验内容</vt:lpstr>
      <vt:lpstr>计算机体系结构基本知识</vt:lpstr>
      <vt:lpstr>80386简介</vt:lpstr>
      <vt:lpstr>80386简介（续）</vt:lpstr>
      <vt:lpstr>80386简介（续）</vt:lpstr>
      <vt:lpstr>80386简介（续）</vt:lpstr>
      <vt:lpstr>80386简介（续）</vt:lpstr>
      <vt:lpstr>80386简介（续）</vt:lpstr>
      <vt:lpstr>80386简介（续）</vt:lpstr>
      <vt:lpstr>80386简介（续）</vt:lpstr>
      <vt:lpstr>80386简介（续）</vt:lpstr>
      <vt:lpstr>80386简介（续）</vt:lpstr>
      <vt:lpstr>80386简介（续）</vt:lpstr>
      <vt:lpstr>80386简介（续）</vt:lpstr>
      <vt:lpstr>Lab1-系统引导</vt:lpstr>
      <vt:lpstr>操作系统的架构</vt:lpstr>
      <vt:lpstr>系统的启动</vt:lpstr>
      <vt:lpstr>系统的启动（续）</vt:lpstr>
      <vt:lpstr>系统的启动（续）</vt:lpstr>
      <vt:lpstr>系统的启动（续）</vt:lpstr>
      <vt:lpstr>系统的启动（续）</vt:lpstr>
      <vt:lpstr>系统的启动（续）</vt:lpstr>
      <vt:lpstr>系统的启动（续）</vt:lpstr>
      <vt:lpstr>系统的启动（续）</vt:lpstr>
      <vt:lpstr>系统的启动（续）</vt:lpstr>
      <vt:lpstr>系统的启动（续）</vt:lpstr>
      <vt:lpstr>系统的启动（续）</vt:lpstr>
      <vt:lpstr>系统的启动（续）</vt:lpstr>
      <vt:lpstr>系统的启动（续）</vt:lpstr>
      <vt:lpstr>实验代码框架</vt:lpstr>
      <vt:lpstr>实验框架代码(续)</vt:lpstr>
      <vt:lpstr>实验攻略(伪)</vt:lpstr>
      <vt:lpstr>实验攻略(伪)</vt:lpstr>
      <vt:lpstr>实验攻略(伪)</vt:lpstr>
      <vt:lpstr>实验攻略(伪)</vt:lpstr>
      <vt:lpstr>实验攻略(伪)</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 lab1-系统引导</dc:title>
  <dc:creator>Microsoft Office 用户</dc:creator>
  <cp:lastModifiedBy>Microsoft Office 用户</cp:lastModifiedBy>
  <cp:revision>74</cp:revision>
  <dcterms:created xsi:type="dcterms:W3CDTF">2016-02-27T04:31:07Z</dcterms:created>
  <dcterms:modified xsi:type="dcterms:W3CDTF">2016-03-01T05:03:27Z</dcterms:modified>
</cp:coreProperties>
</file>