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sldIdLst>
    <p:sldId id="256" r:id="rId2"/>
    <p:sldId id="299" r:id="rId3"/>
    <p:sldId id="300" r:id="rId4"/>
    <p:sldId id="301" r:id="rId5"/>
    <p:sldId id="257" r:id="rId6"/>
    <p:sldId id="275" r:id="rId7"/>
    <p:sldId id="258" r:id="rId8"/>
    <p:sldId id="259" r:id="rId9"/>
    <p:sldId id="274" r:id="rId10"/>
    <p:sldId id="260" r:id="rId11"/>
    <p:sldId id="261" r:id="rId12"/>
    <p:sldId id="264" r:id="rId13"/>
    <p:sldId id="267" r:id="rId14"/>
    <p:sldId id="269" r:id="rId15"/>
    <p:sldId id="265" r:id="rId16"/>
    <p:sldId id="266" r:id="rId17"/>
    <p:sldId id="268" r:id="rId18"/>
    <p:sldId id="263" r:id="rId19"/>
    <p:sldId id="270" r:id="rId20"/>
    <p:sldId id="273" r:id="rId21"/>
    <p:sldId id="276" r:id="rId22"/>
    <p:sldId id="271" r:id="rId23"/>
    <p:sldId id="283" r:id="rId24"/>
    <p:sldId id="284" r:id="rId25"/>
    <p:sldId id="277" r:id="rId26"/>
    <p:sldId id="278" r:id="rId27"/>
    <p:sldId id="279" r:id="rId28"/>
    <p:sldId id="282" r:id="rId29"/>
    <p:sldId id="302" r:id="rId30"/>
    <p:sldId id="281" r:id="rId31"/>
    <p:sldId id="285" r:id="rId32"/>
    <p:sldId id="280" r:id="rId33"/>
    <p:sldId id="286" r:id="rId34"/>
    <p:sldId id="288" r:id="rId35"/>
    <p:sldId id="289" r:id="rId36"/>
    <p:sldId id="290" r:id="rId37"/>
    <p:sldId id="287" r:id="rId38"/>
    <p:sldId id="292" r:id="rId39"/>
    <p:sldId id="291" r:id="rId40"/>
    <p:sldId id="293" r:id="rId41"/>
    <p:sldId id="294" r:id="rId42"/>
    <p:sldId id="295" r:id="rId43"/>
    <p:sldId id="297" r:id="rId44"/>
    <p:sldId id="296" r:id="rId45"/>
    <p:sldId id="298"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7"/>
  </p:normalViewPr>
  <p:slideViewPr>
    <p:cSldViewPr snapToGrid="0" snapToObjects="1">
      <p:cViewPr varScale="1">
        <p:scale>
          <a:sx n="93" d="100"/>
          <a:sy n="93" d="100"/>
        </p:scale>
        <p:origin x="166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4C4BEE4-378C-4C45-89B6-C9926CC8EFE0}" type="datetimeFigureOut">
              <a:rPr kumimoji="1" lang="zh-CN" altLang="en-US" smtClean="0"/>
              <a:t>16/3/21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8A368A-1771-CC47-B89F-9807CEC677D0}" type="slidenum">
              <a:rPr kumimoji="1" lang="zh-CN" altLang="en-US" smtClean="0"/>
              <a:t>‹#›</a:t>
            </a:fld>
            <a:endParaRPr kumimoji="1" lang="zh-CN" altLang="en-US"/>
          </a:p>
        </p:txBody>
      </p:sp>
    </p:spTree>
    <p:extLst>
      <p:ext uri="{BB962C8B-B14F-4D97-AF65-F5344CB8AC3E}">
        <p14:creationId xmlns:p14="http://schemas.microsoft.com/office/powerpoint/2010/main" val="174626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4C4BEE4-378C-4C45-89B6-C9926CC8EFE0}" type="datetimeFigureOut">
              <a:rPr kumimoji="1" lang="zh-CN" altLang="en-US" smtClean="0"/>
              <a:t>16/3/21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8A368A-1771-CC47-B89F-9807CEC677D0}" type="slidenum">
              <a:rPr kumimoji="1" lang="zh-CN" altLang="en-US" smtClean="0"/>
              <a:t>‹#›</a:t>
            </a:fld>
            <a:endParaRPr kumimoji="1" lang="zh-CN" altLang="en-US"/>
          </a:p>
        </p:txBody>
      </p:sp>
    </p:spTree>
    <p:extLst>
      <p:ext uri="{BB962C8B-B14F-4D97-AF65-F5344CB8AC3E}">
        <p14:creationId xmlns:p14="http://schemas.microsoft.com/office/powerpoint/2010/main" val="19468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4C4BEE4-378C-4C45-89B6-C9926CC8EFE0}" type="datetimeFigureOut">
              <a:rPr kumimoji="1" lang="zh-CN" altLang="en-US" smtClean="0"/>
              <a:t>16/3/21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8A368A-1771-CC47-B89F-9807CEC677D0}" type="slidenum">
              <a:rPr kumimoji="1" lang="zh-CN" altLang="en-US" smtClean="0"/>
              <a:t>‹#›</a:t>
            </a:fld>
            <a:endParaRPr kumimoji="1" lang="zh-CN"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2915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4C4BEE4-378C-4C45-89B6-C9926CC8EFE0}" type="datetimeFigureOut">
              <a:rPr kumimoji="1" lang="zh-CN" altLang="en-US" smtClean="0"/>
              <a:t>16/3/21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8A368A-1771-CC47-B89F-9807CEC677D0}" type="slidenum">
              <a:rPr kumimoji="1" lang="zh-CN" altLang="en-US" smtClean="0"/>
              <a:t>‹#›</a:t>
            </a:fld>
            <a:endParaRPr kumimoji="1" lang="zh-CN" altLang="en-US"/>
          </a:p>
        </p:txBody>
      </p:sp>
    </p:spTree>
    <p:extLst>
      <p:ext uri="{BB962C8B-B14F-4D97-AF65-F5344CB8AC3E}">
        <p14:creationId xmlns:p14="http://schemas.microsoft.com/office/powerpoint/2010/main" val="673222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4C4BEE4-378C-4C45-89B6-C9926CC8EFE0}" type="datetimeFigureOut">
              <a:rPr kumimoji="1" lang="zh-CN" altLang="en-US" smtClean="0"/>
              <a:t>16/3/21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8A368A-1771-CC47-B89F-9807CEC677D0}" type="slidenum">
              <a:rPr kumimoji="1" lang="zh-CN" altLang="en-US" smtClean="0"/>
              <a:t>‹#›</a:t>
            </a:fld>
            <a:endParaRPr kumimoji="1" lang="zh-CN"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4301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4C4BEE4-378C-4C45-89B6-C9926CC8EFE0}" type="datetimeFigureOut">
              <a:rPr kumimoji="1" lang="zh-CN" altLang="en-US" smtClean="0"/>
              <a:t>16/3/21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8A368A-1771-CC47-B89F-9807CEC677D0}" type="slidenum">
              <a:rPr kumimoji="1" lang="zh-CN" altLang="en-US" smtClean="0"/>
              <a:t>‹#›</a:t>
            </a:fld>
            <a:endParaRPr kumimoji="1" lang="zh-CN" altLang="en-US"/>
          </a:p>
        </p:txBody>
      </p:sp>
    </p:spTree>
    <p:extLst>
      <p:ext uri="{BB962C8B-B14F-4D97-AF65-F5344CB8AC3E}">
        <p14:creationId xmlns:p14="http://schemas.microsoft.com/office/powerpoint/2010/main" val="71496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4C4BEE4-378C-4C45-89B6-C9926CC8EFE0}" type="datetimeFigureOut">
              <a:rPr kumimoji="1" lang="zh-CN" altLang="en-US" smtClean="0"/>
              <a:t>16/3/21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8A368A-1771-CC47-B89F-9807CEC677D0}" type="slidenum">
              <a:rPr kumimoji="1" lang="zh-CN" altLang="en-US" smtClean="0"/>
              <a:t>‹#›</a:t>
            </a:fld>
            <a:endParaRPr kumimoji="1" lang="zh-CN" altLang="en-US"/>
          </a:p>
        </p:txBody>
      </p:sp>
    </p:spTree>
    <p:extLst>
      <p:ext uri="{BB962C8B-B14F-4D97-AF65-F5344CB8AC3E}">
        <p14:creationId xmlns:p14="http://schemas.microsoft.com/office/powerpoint/2010/main" val="1191963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4C4BEE4-378C-4C45-89B6-C9926CC8EFE0}" type="datetimeFigureOut">
              <a:rPr kumimoji="1" lang="zh-CN" altLang="en-US" smtClean="0"/>
              <a:t>16/3/21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8A368A-1771-CC47-B89F-9807CEC677D0}" type="slidenum">
              <a:rPr kumimoji="1" lang="zh-CN" altLang="en-US" smtClean="0"/>
              <a:t>‹#›</a:t>
            </a:fld>
            <a:endParaRPr kumimoji="1" lang="zh-CN" altLang="en-US"/>
          </a:p>
        </p:txBody>
      </p:sp>
    </p:spTree>
    <p:extLst>
      <p:ext uri="{BB962C8B-B14F-4D97-AF65-F5344CB8AC3E}">
        <p14:creationId xmlns:p14="http://schemas.microsoft.com/office/powerpoint/2010/main" val="160780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4C4BEE4-378C-4C45-89B6-C9926CC8EFE0}" type="datetimeFigureOut">
              <a:rPr kumimoji="1" lang="zh-CN" altLang="en-US" smtClean="0"/>
              <a:t>16/3/21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8A368A-1771-CC47-B89F-9807CEC677D0}" type="slidenum">
              <a:rPr kumimoji="1" lang="zh-CN" altLang="en-US" smtClean="0"/>
              <a:t>‹#›</a:t>
            </a:fld>
            <a:endParaRPr kumimoji="1" lang="zh-CN" altLang="en-US"/>
          </a:p>
        </p:txBody>
      </p:sp>
    </p:spTree>
    <p:extLst>
      <p:ext uri="{BB962C8B-B14F-4D97-AF65-F5344CB8AC3E}">
        <p14:creationId xmlns:p14="http://schemas.microsoft.com/office/powerpoint/2010/main" val="189285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4C4BEE4-378C-4C45-89B6-C9926CC8EFE0}" type="datetimeFigureOut">
              <a:rPr kumimoji="1" lang="zh-CN" altLang="en-US" smtClean="0"/>
              <a:t>16/3/21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8A368A-1771-CC47-B89F-9807CEC677D0}" type="slidenum">
              <a:rPr kumimoji="1" lang="zh-CN" altLang="en-US" smtClean="0"/>
              <a:t>‹#›</a:t>
            </a:fld>
            <a:endParaRPr kumimoji="1" lang="zh-CN" altLang="en-US"/>
          </a:p>
        </p:txBody>
      </p:sp>
    </p:spTree>
    <p:extLst>
      <p:ext uri="{BB962C8B-B14F-4D97-AF65-F5344CB8AC3E}">
        <p14:creationId xmlns:p14="http://schemas.microsoft.com/office/powerpoint/2010/main" val="390011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D4C4BEE4-378C-4C45-89B6-C9926CC8EFE0}" type="datetimeFigureOut">
              <a:rPr kumimoji="1" lang="zh-CN" altLang="en-US" smtClean="0"/>
              <a:t>16/3/21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E8A368A-1771-CC47-B89F-9807CEC677D0}" type="slidenum">
              <a:rPr kumimoji="1" lang="zh-CN" altLang="en-US" smtClean="0"/>
              <a:t>‹#›</a:t>
            </a:fld>
            <a:endParaRPr kumimoji="1" lang="zh-CN" altLang="en-US"/>
          </a:p>
        </p:txBody>
      </p:sp>
    </p:spTree>
    <p:extLst>
      <p:ext uri="{BB962C8B-B14F-4D97-AF65-F5344CB8AC3E}">
        <p14:creationId xmlns:p14="http://schemas.microsoft.com/office/powerpoint/2010/main" val="80203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D4C4BEE4-378C-4C45-89B6-C9926CC8EFE0}" type="datetimeFigureOut">
              <a:rPr kumimoji="1" lang="zh-CN" altLang="en-US" smtClean="0"/>
              <a:t>16/3/21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E8A368A-1771-CC47-B89F-9807CEC677D0}" type="slidenum">
              <a:rPr kumimoji="1" lang="zh-CN" altLang="en-US" smtClean="0"/>
              <a:t>‹#›</a:t>
            </a:fld>
            <a:endParaRPr kumimoji="1" lang="zh-CN" altLang="en-US"/>
          </a:p>
        </p:txBody>
      </p:sp>
    </p:spTree>
    <p:extLst>
      <p:ext uri="{BB962C8B-B14F-4D97-AF65-F5344CB8AC3E}">
        <p14:creationId xmlns:p14="http://schemas.microsoft.com/office/powerpoint/2010/main" val="2113749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4C4BEE4-378C-4C45-89B6-C9926CC8EFE0}" type="datetimeFigureOut">
              <a:rPr kumimoji="1" lang="zh-CN" altLang="en-US" smtClean="0"/>
              <a:t>16/3/21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E8A368A-1771-CC47-B89F-9807CEC677D0}" type="slidenum">
              <a:rPr kumimoji="1" lang="zh-CN" altLang="en-US" smtClean="0"/>
              <a:t>‹#›</a:t>
            </a:fld>
            <a:endParaRPr kumimoji="1" lang="zh-CN" altLang="en-US"/>
          </a:p>
        </p:txBody>
      </p:sp>
    </p:spTree>
    <p:extLst>
      <p:ext uri="{BB962C8B-B14F-4D97-AF65-F5344CB8AC3E}">
        <p14:creationId xmlns:p14="http://schemas.microsoft.com/office/powerpoint/2010/main" val="210560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C4BEE4-378C-4C45-89B6-C9926CC8EFE0}" type="datetimeFigureOut">
              <a:rPr kumimoji="1" lang="zh-CN" altLang="en-US" smtClean="0"/>
              <a:t>16/3/21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E8A368A-1771-CC47-B89F-9807CEC677D0}" type="slidenum">
              <a:rPr kumimoji="1" lang="zh-CN" altLang="en-US" smtClean="0"/>
              <a:t>‹#›</a:t>
            </a:fld>
            <a:endParaRPr kumimoji="1" lang="zh-CN" altLang="en-US"/>
          </a:p>
        </p:txBody>
      </p:sp>
    </p:spTree>
    <p:extLst>
      <p:ext uri="{BB962C8B-B14F-4D97-AF65-F5344CB8AC3E}">
        <p14:creationId xmlns:p14="http://schemas.microsoft.com/office/powerpoint/2010/main" val="600872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4C4BEE4-378C-4C45-89B6-C9926CC8EFE0}" type="datetimeFigureOut">
              <a:rPr kumimoji="1" lang="zh-CN" altLang="en-US" smtClean="0"/>
              <a:t>16/3/21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E8A368A-1771-CC47-B89F-9807CEC677D0}" type="slidenum">
              <a:rPr kumimoji="1" lang="zh-CN" altLang="en-US" smtClean="0"/>
              <a:t>‹#›</a:t>
            </a:fld>
            <a:endParaRPr kumimoji="1" lang="zh-CN" altLang="en-US"/>
          </a:p>
        </p:txBody>
      </p:sp>
    </p:spTree>
    <p:extLst>
      <p:ext uri="{BB962C8B-B14F-4D97-AF65-F5344CB8AC3E}">
        <p14:creationId xmlns:p14="http://schemas.microsoft.com/office/powerpoint/2010/main" val="140238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4C4BEE4-378C-4C45-89B6-C9926CC8EFE0}" type="datetimeFigureOut">
              <a:rPr kumimoji="1" lang="zh-CN" altLang="en-US" smtClean="0"/>
              <a:t>16/3/21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E8A368A-1771-CC47-B89F-9807CEC677D0}" type="slidenum">
              <a:rPr kumimoji="1" lang="zh-CN" altLang="en-US" smtClean="0"/>
              <a:t>‹#›</a:t>
            </a:fld>
            <a:endParaRPr kumimoji="1" lang="zh-CN" altLang="en-US"/>
          </a:p>
        </p:txBody>
      </p:sp>
    </p:spTree>
    <p:extLst>
      <p:ext uri="{BB962C8B-B14F-4D97-AF65-F5344CB8AC3E}">
        <p14:creationId xmlns:p14="http://schemas.microsoft.com/office/powerpoint/2010/main" val="12679047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C4BEE4-378C-4C45-89B6-C9926CC8EFE0}" type="datetimeFigureOut">
              <a:rPr kumimoji="1" lang="zh-CN" altLang="en-US" smtClean="0"/>
              <a:t>16/3/21</a:t>
            </a:fld>
            <a:endParaRPr kumimoji="1" lang="zh-CN"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E8A368A-1771-CC47-B89F-9807CEC677D0}" type="slidenum">
              <a:rPr kumimoji="1" lang="zh-CN" altLang="en-US" smtClean="0"/>
              <a:t>‹#›</a:t>
            </a:fld>
            <a:endParaRPr kumimoji="1" lang="zh-CN" altLang="en-US"/>
          </a:p>
        </p:txBody>
      </p:sp>
    </p:spTree>
    <p:extLst>
      <p:ext uri="{BB962C8B-B14F-4D97-AF65-F5344CB8AC3E}">
        <p14:creationId xmlns:p14="http://schemas.microsoft.com/office/powerpoint/2010/main" val="1111858242"/>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Lab2</a:t>
            </a:r>
            <a:r>
              <a:rPr kumimoji="1" lang="zh-CN" altLang="en-US" dirty="0" smtClean="0"/>
              <a:t> 系统调用</a:t>
            </a:r>
            <a:endParaRPr kumimoji="1" lang="zh-CN" altLang="en-US" dirty="0"/>
          </a:p>
        </p:txBody>
      </p:sp>
      <p:sp>
        <p:nvSpPr>
          <p:cNvPr id="3" name="副标题 2"/>
          <p:cNvSpPr>
            <a:spLocks noGrp="1"/>
          </p:cNvSpPr>
          <p:nvPr>
            <p:ph type="subTitle" idx="1"/>
          </p:nvPr>
        </p:nvSpPr>
        <p:spPr/>
        <p:txBody>
          <a:bodyPr/>
          <a:lstStyle/>
          <a:p>
            <a:r>
              <a:rPr kumimoji="1" lang="en-US" altLang="zh-CN" dirty="0" smtClean="0"/>
              <a:t>2016-3-21</a:t>
            </a:r>
            <a:endParaRPr kumimoji="1" lang="zh-CN" altLang="en-US" dirty="0"/>
          </a:p>
        </p:txBody>
      </p:sp>
    </p:spTree>
    <p:extLst>
      <p:ext uri="{BB962C8B-B14F-4D97-AF65-F5344CB8AC3E}">
        <p14:creationId xmlns:p14="http://schemas.microsoft.com/office/powerpoint/2010/main" val="1396749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IA-32</a:t>
            </a:r>
            <a:r>
              <a:rPr kumimoji="1" lang="zh-CN" altLang="en-US" dirty="0" smtClean="0"/>
              <a:t>中断机制</a:t>
            </a:r>
            <a:endParaRPr kumimoji="1" lang="zh-CN" altLang="en-US" dirty="0"/>
          </a:p>
        </p:txBody>
      </p:sp>
      <p:sp>
        <p:nvSpPr>
          <p:cNvPr id="3" name="内容占位符 2"/>
          <p:cNvSpPr>
            <a:spLocks noGrp="1"/>
          </p:cNvSpPr>
          <p:nvPr>
            <p:ph idx="1"/>
          </p:nvPr>
        </p:nvSpPr>
        <p:spPr>
          <a:xfrm>
            <a:off x="609598" y="2160590"/>
            <a:ext cx="6954983" cy="3880773"/>
          </a:xfrm>
        </p:spPr>
        <p:txBody>
          <a:bodyPr>
            <a:normAutofit/>
          </a:bodyPr>
          <a:lstStyle/>
          <a:p>
            <a:r>
              <a:rPr lang="zh-CN" altLang="en-US" sz="2400" dirty="0"/>
              <a:t>内核的一个主要功能就是处理硬件外设</a:t>
            </a:r>
            <a:r>
              <a:rPr lang="en-US" altLang="zh-CN" sz="2400" dirty="0"/>
              <a:t>I/O</a:t>
            </a:r>
          </a:p>
          <a:p>
            <a:pPr lvl="1"/>
            <a:r>
              <a:rPr lang="zh-CN" altLang="en-US" sz="2000" dirty="0"/>
              <a:t>处理器速度一般比外设快很多</a:t>
            </a:r>
          </a:p>
          <a:p>
            <a:pPr lvl="1"/>
            <a:r>
              <a:rPr lang="zh-CN" altLang="en-US" sz="2000" dirty="0"/>
              <a:t>内核必须处理其他任务，只有当外设真正完成了准备好了时</a:t>
            </a:r>
            <a:r>
              <a:rPr lang="en-US" altLang="zh-CN" sz="2000" dirty="0"/>
              <a:t>CPU</a:t>
            </a:r>
            <a:r>
              <a:rPr lang="zh-CN" altLang="en-US" sz="2000" dirty="0"/>
              <a:t>才转过来处理外设</a:t>
            </a:r>
            <a:r>
              <a:rPr lang="en-US" altLang="zh-CN" sz="2000" dirty="0"/>
              <a:t>IO</a:t>
            </a:r>
          </a:p>
          <a:p>
            <a:pPr lvl="1"/>
            <a:r>
              <a:rPr lang="en-US" altLang="zh-CN" sz="2000" dirty="0"/>
              <a:t>IO</a:t>
            </a:r>
            <a:r>
              <a:rPr lang="zh-CN" altLang="en-US" sz="2000" dirty="0"/>
              <a:t>方式：</a:t>
            </a:r>
          </a:p>
          <a:p>
            <a:pPr lvl="2"/>
            <a:r>
              <a:rPr lang="zh-CN" altLang="en-US" sz="1800" dirty="0"/>
              <a:t>轮询、中断、</a:t>
            </a:r>
            <a:r>
              <a:rPr lang="en-US" altLang="zh-CN" sz="1800" dirty="0"/>
              <a:t>DMA</a:t>
            </a:r>
            <a:r>
              <a:rPr lang="zh-CN" altLang="en-US" sz="1800" dirty="0"/>
              <a:t>等</a:t>
            </a:r>
          </a:p>
          <a:p>
            <a:pPr lvl="1"/>
            <a:r>
              <a:rPr lang="zh-CN" altLang="en-US" sz="2000" dirty="0"/>
              <a:t>轮询方式效率不高</a:t>
            </a:r>
          </a:p>
          <a:p>
            <a:pPr lvl="1"/>
            <a:endParaRPr lang="zh-CN" altLang="en-US" sz="2000" dirty="0"/>
          </a:p>
          <a:p>
            <a:pPr lvl="1"/>
            <a:r>
              <a:rPr lang="zh-CN" altLang="en-US" sz="2000" dirty="0"/>
              <a:t>中断机制就是满足上述条件的一种解决办法</a:t>
            </a:r>
            <a:endParaRPr kumimoji="1" lang="zh-CN" altLang="en-US" sz="2000" dirty="0"/>
          </a:p>
        </p:txBody>
      </p:sp>
    </p:spTree>
    <p:extLst>
      <p:ext uri="{BB962C8B-B14F-4D97-AF65-F5344CB8AC3E}">
        <p14:creationId xmlns:p14="http://schemas.microsoft.com/office/powerpoint/2010/main" val="30154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IA-32</a:t>
            </a:r>
            <a:r>
              <a:rPr kumimoji="1" lang="zh-CN" altLang="en-US" dirty="0" smtClean="0"/>
              <a:t>中断机制</a:t>
            </a:r>
            <a:endParaRPr kumimoji="1" lang="zh-CN" altLang="en-US" dirty="0"/>
          </a:p>
        </p:txBody>
      </p:sp>
      <p:sp>
        <p:nvSpPr>
          <p:cNvPr id="3" name="内容占位符 2"/>
          <p:cNvSpPr>
            <a:spLocks noGrp="1"/>
          </p:cNvSpPr>
          <p:nvPr>
            <p:ph idx="1"/>
          </p:nvPr>
        </p:nvSpPr>
        <p:spPr>
          <a:xfrm>
            <a:off x="609599" y="2160590"/>
            <a:ext cx="6996546" cy="3880773"/>
          </a:xfrm>
        </p:spPr>
        <p:txBody>
          <a:bodyPr>
            <a:noAutofit/>
          </a:bodyPr>
          <a:lstStyle/>
          <a:p>
            <a:r>
              <a:rPr lang="zh-CN" altLang="en-US" sz="2400" b="1" dirty="0" smtClean="0"/>
              <a:t>中断</a:t>
            </a:r>
            <a:r>
              <a:rPr lang="zh-CN" altLang="en-US" sz="2400" b="1" dirty="0"/>
              <a:t>（广义）</a:t>
            </a:r>
            <a:r>
              <a:rPr lang="zh-CN" altLang="en-US" sz="2400" dirty="0"/>
              <a:t>会改变处理器执行指令的顺序，通常与</a:t>
            </a:r>
            <a:r>
              <a:rPr lang="en-US" altLang="zh-CN" sz="2400" dirty="0"/>
              <a:t>CPU</a:t>
            </a:r>
            <a:r>
              <a:rPr lang="zh-CN" altLang="en-US" sz="2400" dirty="0"/>
              <a:t>芯片内部或外部硬件电路产生的电信号相对应</a:t>
            </a:r>
          </a:p>
          <a:p>
            <a:pPr lvl="1"/>
            <a:r>
              <a:rPr lang="zh-CN" altLang="en-US" sz="2000" dirty="0"/>
              <a:t>中断</a:t>
            </a:r>
            <a:r>
              <a:rPr lang="en-US" altLang="zh-CN" sz="2000" dirty="0">
                <a:latin typeface="Arial" charset="0"/>
              </a:rPr>
              <a:t>——</a:t>
            </a:r>
            <a:r>
              <a:rPr lang="zh-CN" altLang="en-US" sz="2000" dirty="0"/>
              <a:t>异步的：</a:t>
            </a:r>
            <a:br>
              <a:rPr lang="zh-CN" altLang="en-US" sz="2000" dirty="0"/>
            </a:br>
            <a:r>
              <a:rPr lang="zh-CN" altLang="en-US" sz="2000" dirty="0"/>
              <a:t>由硬件随机产生，在程序执行的任何时候可能出现</a:t>
            </a:r>
          </a:p>
          <a:p>
            <a:pPr lvl="1"/>
            <a:r>
              <a:rPr lang="zh-CN" altLang="en-US" sz="2000" dirty="0"/>
              <a:t>异常</a:t>
            </a:r>
            <a:r>
              <a:rPr lang="en-US" altLang="zh-CN" sz="2000" dirty="0">
                <a:latin typeface="Arial" charset="0"/>
              </a:rPr>
              <a:t>——</a:t>
            </a:r>
            <a:r>
              <a:rPr lang="zh-CN" altLang="en-US" sz="2000" dirty="0"/>
              <a:t>同步的：</a:t>
            </a:r>
            <a:br>
              <a:rPr lang="zh-CN" altLang="en-US" sz="2000" dirty="0"/>
            </a:br>
            <a:r>
              <a:rPr lang="zh-CN" altLang="en-US" sz="2000" dirty="0"/>
              <a:t>在（特殊的或出错的）指令执行时由</a:t>
            </a:r>
            <a:r>
              <a:rPr lang="en-US" altLang="zh-CN" sz="2000" dirty="0"/>
              <a:t>CPU</a:t>
            </a:r>
            <a:r>
              <a:rPr lang="zh-CN" altLang="en-US" sz="2000" dirty="0"/>
              <a:t>控制单元产生</a:t>
            </a:r>
          </a:p>
          <a:p>
            <a:pPr lvl="1"/>
            <a:r>
              <a:rPr lang="en-US" altLang="zh-CN" sz="2000" dirty="0"/>
              <a:t>Exception</a:t>
            </a:r>
            <a:r>
              <a:rPr lang="zh-CN" altLang="en-US" sz="2000" dirty="0"/>
              <a:t>在</a:t>
            </a:r>
            <a:r>
              <a:rPr lang="en-US" altLang="zh-CN" sz="2000" dirty="0"/>
              <a:t>i386</a:t>
            </a:r>
            <a:r>
              <a:rPr lang="zh-CN" altLang="en-US" sz="2000" dirty="0"/>
              <a:t>中与</a:t>
            </a:r>
            <a:r>
              <a:rPr lang="en-US" altLang="zh-CN" sz="2000" dirty="0"/>
              <a:t>trap</a:t>
            </a:r>
            <a:r>
              <a:rPr lang="zh-CN" altLang="en-US" sz="2000" dirty="0"/>
              <a:t>是一个意思，但中文翻译的时候往往翻译成异常或陷阱，其实也是一个</a:t>
            </a:r>
            <a:r>
              <a:rPr lang="zh-CN" altLang="en-US" sz="2000" dirty="0" smtClean="0"/>
              <a:t>意思</a:t>
            </a:r>
            <a:endParaRPr lang="zh-CN" altLang="en-US" sz="2000" dirty="0"/>
          </a:p>
        </p:txBody>
      </p:sp>
    </p:spTree>
    <p:extLst>
      <p:ext uri="{BB962C8B-B14F-4D97-AF65-F5344CB8AC3E}">
        <p14:creationId xmlns:p14="http://schemas.microsoft.com/office/powerpoint/2010/main" val="1365018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中断</a:t>
            </a:r>
            <a:endParaRPr kumimoji="1" lang="zh-CN" altLang="en-US" dirty="0"/>
          </a:p>
        </p:txBody>
      </p:sp>
      <p:sp>
        <p:nvSpPr>
          <p:cNvPr id="3" name="内容占位符 2"/>
          <p:cNvSpPr>
            <a:spLocks noGrp="1"/>
          </p:cNvSpPr>
          <p:nvPr>
            <p:ph idx="1"/>
          </p:nvPr>
        </p:nvSpPr>
        <p:spPr>
          <a:xfrm>
            <a:off x="609599" y="2160590"/>
            <a:ext cx="6844146" cy="3880773"/>
          </a:xfrm>
        </p:spPr>
        <p:txBody>
          <a:bodyPr>
            <a:normAutofit/>
          </a:bodyPr>
          <a:lstStyle/>
          <a:p>
            <a:pPr>
              <a:lnSpc>
                <a:spcPct val="90000"/>
              </a:lnSpc>
              <a:buFont typeface="Wingdings" charset="2"/>
              <a:buNone/>
            </a:pPr>
            <a:r>
              <a:rPr lang="zh-CN" altLang="en-US" sz="2400" dirty="0"/>
              <a:t>中断分为：</a:t>
            </a:r>
          </a:p>
          <a:p>
            <a:pPr>
              <a:lnSpc>
                <a:spcPct val="90000"/>
              </a:lnSpc>
            </a:pPr>
            <a:r>
              <a:rPr lang="zh-CN" altLang="en-US" sz="2400" dirty="0">
                <a:solidFill>
                  <a:srgbClr val="FFFF00"/>
                </a:solidFill>
              </a:rPr>
              <a:t>可屏蔽中断（</a:t>
            </a:r>
            <a:r>
              <a:rPr lang="en-US" altLang="zh-CN" sz="2400" dirty="0" err="1">
                <a:solidFill>
                  <a:srgbClr val="FFFF00"/>
                </a:solidFill>
              </a:rPr>
              <a:t>Maskable</a:t>
            </a:r>
            <a:r>
              <a:rPr lang="en-US" altLang="zh-CN" sz="2400" dirty="0">
                <a:solidFill>
                  <a:srgbClr val="FFFF00"/>
                </a:solidFill>
              </a:rPr>
              <a:t> interrupt</a:t>
            </a:r>
            <a:r>
              <a:rPr lang="zh-CN" altLang="en-US" sz="2400" dirty="0">
                <a:solidFill>
                  <a:srgbClr val="FFFF00"/>
                </a:solidFill>
              </a:rPr>
              <a:t>）</a:t>
            </a:r>
          </a:p>
          <a:p>
            <a:pPr lvl="1">
              <a:lnSpc>
                <a:spcPct val="90000"/>
              </a:lnSpc>
            </a:pPr>
            <a:r>
              <a:rPr lang="en-US" altLang="zh-CN" sz="2000" dirty="0"/>
              <a:t>I/O</a:t>
            </a:r>
            <a:r>
              <a:rPr lang="zh-CN" altLang="en-US" sz="2000" dirty="0"/>
              <a:t>设备发出的所有中断请求</a:t>
            </a:r>
            <a:r>
              <a:rPr lang="en-US" altLang="zh-CN" sz="2000" dirty="0"/>
              <a:t>(IRQ)</a:t>
            </a:r>
            <a:r>
              <a:rPr lang="zh-CN" altLang="en-US" sz="2000" dirty="0"/>
              <a:t>都可以产生可屏蔽中断。</a:t>
            </a:r>
          </a:p>
          <a:p>
            <a:pPr lvl="1">
              <a:lnSpc>
                <a:spcPct val="90000"/>
              </a:lnSpc>
            </a:pPr>
            <a:r>
              <a:rPr lang="zh-CN" altLang="en-US" sz="2000" dirty="0"/>
              <a:t>可屏蔽中断可以处于两种状态</a:t>
            </a:r>
            <a:r>
              <a:rPr lang="en-US" altLang="zh-CN" sz="2000" dirty="0"/>
              <a:t>:</a:t>
            </a:r>
            <a:r>
              <a:rPr lang="zh-CN" altLang="en-US" sz="2000" dirty="0"/>
              <a:t>屏蔽的</a:t>
            </a:r>
            <a:r>
              <a:rPr lang="en-US" altLang="zh-CN" sz="2000" dirty="0"/>
              <a:t>(masked)</a:t>
            </a:r>
            <a:r>
              <a:rPr lang="zh-CN" altLang="en-US" sz="2000" dirty="0"/>
              <a:t>和非屏蔽的</a:t>
            </a:r>
            <a:r>
              <a:rPr lang="en-US" altLang="zh-CN" sz="2000" dirty="0"/>
              <a:t>(unmasked)</a:t>
            </a:r>
          </a:p>
          <a:p>
            <a:pPr>
              <a:lnSpc>
                <a:spcPct val="90000"/>
              </a:lnSpc>
            </a:pPr>
            <a:r>
              <a:rPr lang="zh-CN" altLang="en-US" sz="2400" dirty="0">
                <a:solidFill>
                  <a:srgbClr val="FFFF00"/>
                </a:solidFill>
              </a:rPr>
              <a:t>非屏蔽中断（</a:t>
            </a:r>
            <a:r>
              <a:rPr lang="en-US" altLang="zh-CN" sz="2400" dirty="0" err="1">
                <a:solidFill>
                  <a:srgbClr val="FFFF00"/>
                </a:solidFill>
              </a:rPr>
              <a:t>Nonmaskable</a:t>
            </a:r>
            <a:r>
              <a:rPr lang="en-US" altLang="zh-CN" sz="2400" dirty="0">
                <a:solidFill>
                  <a:srgbClr val="FFFF00"/>
                </a:solidFill>
              </a:rPr>
              <a:t> interrupt</a:t>
            </a:r>
            <a:r>
              <a:rPr lang="zh-CN" altLang="en-US" sz="2400" dirty="0">
                <a:solidFill>
                  <a:srgbClr val="FFFF00"/>
                </a:solidFill>
              </a:rPr>
              <a:t>）</a:t>
            </a:r>
          </a:p>
          <a:p>
            <a:pPr lvl="1">
              <a:lnSpc>
                <a:spcPct val="90000"/>
              </a:lnSpc>
            </a:pPr>
            <a:r>
              <a:rPr lang="zh-CN" altLang="en-US" sz="2000" dirty="0"/>
              <a:t>只有几个特定的危急事件才引起非屏蔽中断。如硬件故障或是掉</a:t>
            </a:r>
            <a:r>
              <a:rPr lang="zh-CN" altLang="en-US" sz="2000" dirty="0" smtClean="0"/>
              <a:t>电</a:t>
            </a:r>
            <a:endParaRPr lang="zh-CN" altLang="en-US" sz="2000" dirty="0"/>
          </a:p>
        </p:txBody>
      </p:sp>
    </p:spTree>
    <p:extLst>
      <p:ext uri="{BB962C8B-B14F-4D97-AF65-F5344CB8AC3E}">
        <p14:creationId xmlns:p14="http://schemas.microsoft.com/office/powerpoint/2010/main" val="1513877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中断</a:t>
            </a:r>
            <a:endParaRPr kumimoji="1" lang="zh-CN" altLang="en-US" dirty="0"/>
          </a:p>
        </p:txBody>
      </p:sp>
      <p:sp>
        <p:nvSpPr>
          <p:cNvPr id="3" name="内容占位符 2"/>
          <p:cNvSpPr>
            <a:spLocks noGrp="1"/>
          </p:cNvSpPr>
          <p:nvPr>
            <p:ph idx="1"/>
          </p:nvPr>
        </p:nvSpPr>
        <p:spPr>
          <a:xfrm>
            <a:off x="609599" y="1689535"/>
            <a:ext cx="6347714" cy="3880773"/>
          </a:xfrm>
        </p:spPr>
        <p:txBody>
          <a:bodyPr>
            <a:normAutofit/>
          </a:bodyPr>
          <a:lstStyle/>
          <a:p>
            <a:r>
              <a:rPr kumimoji="1" lang="zh-CN" altLang="en-US" sz="2400" dirty="0" smtClean="0"/>
              <a:t>非屏蔽中断与可屏蔽中断</a:t>
            </a:r>
            <a:endParaRPr kumimoji="1" lang="zh-CN" altLang="en-US" sz="2400" dirty="0"/>
          </a:p>
        </p:txBody>
      </p:sp>
      <p:pic>
        <p:nvPicPr>
          <p:cNvPr id="5" name="图片 4"/>
          <p:cNvPicPr>
            <a:picLocks noChangeAspect="1"/>
          </p:cNvPicPr>
          <p:nvPr/>
        </p:nvPicPr>
        <p:blipFill>
          <a:blip r:embed="rId2"/>
          <a:stretch>
            <a:fillRect/>
          </a:stretch>
        </p:blipFill>
        <p:spPr>
          <a:xfrm>
            <a:off x="609599" y="2507288"/>
            <a:ext cx="7952509" cy="4163426"/>
          </a:xfrm>
          <a:prstGeom prst="rect">
            <a:avLst/>
          </a:prstGeom>
        </p:spPr>
      </p:pic>
    </p:spTree>
    <p:extLst>
      <p:ext uri="{BB962C8B-B14F-4D97-AF65-F5344CB8AC3E}">
        <p14:creationId xmlns:p14="http://schemas.microsoft.com/office/powerpoint/2010/main" val="1223210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中断</a:t>
            </a:r>
            <a:endParaRPr kumimoji="1" lang="zh-CN" altLang="en-US" dirty="0"/>
          </a:p>
        </p:txBody>
      </p:sp>
      <p:sp>
        <p:nvSpPr>
          <p:cNvPr id="3" name="内容占位符 2"/>
          <p:cNvSpPr>
            <a:spLocks noGrp="1"/>
          </p:cNvSpPr>
          <p:nvPr>
            <p:ph idx="1"/>
          </p:nvPr>
        </p:nvSpPr>
        <p:spPr>
          <a:xfrm>
            <a:off x="609598" y="2160590"/>
            <a:ext cx="7051965" cy="3880773"/>
          </a:xfrm>
        </p:spPr>
        <p:txBody>
          <a:bodyPr>
            <a:normAutofit/>
          </a:bodyPr>
          <a:lstStyle/>
          <a:p>
            <a:r>
              <a:rPr lang="en-US" altLang="zh-CN" sz="2400" dirty="0"/>
              <a:t>CPU</a:t>
            </a:r>
            <a:r>
              <a:rPr lang="zh-CN" altLang="en-US" sz="2400" dirty="0"/>
              <a:t>可以将屏蔽所有的可屏蔽终端</a:t>
            </a:r>
          </a:p>
          <a:p>
            <a:pPr lvl="1"/>
            <a:r>
              <a:rPr lang="en-US" altLang="zh-CN" sz="2000" dirty="0" err="1"/>
              <a:t>Eflags</a:t>
            </a:r>
            <a:r>
              <a:rPr lang="zh-CN" altLang="en-US" sz="2000" dirty="0"/>
              <a:t>中的</a:t>
            </a:r>
            <a:r>
              <a:rPr lang="en-US" altLang="zh-CN" sz="2000" dirty="0"/>
              <a:t>IF</a:t>
            </a:r>
            <a:r>
              <a:rPr lang="zh-CN" altLang="en-US" sz="2000" dirty="0"/>
              <a:t>标志：</a:t>
            </a:r>
            <a:br>
              <a:rPr lang="zh-CN" altLang="en-US" sz="2000" dirty="0"/>
            </a:br>
            <a:r>
              <a:rPr lang="en-US" altLang="zh-CN" sz="2000" dirty="0"/>
              <a:t>0=</a:t>
            </a:r>
            <a:r>
              <a:rPr lang="zh-CN" altLang="en-US" sz="2000" dirty="0"/>
              <a:t>关中断；</a:t>
            </a:r>
            <a:br>
              <a:rPr lang="zh-CN" altLang="en-US" sz="2000" dirty="0"/>
            </a:br>
            <a:r>
              <a:rPr lang="en-US" altLang="zh-CN" sz="2000" dirty="0"/>
              <a:t>1=</a:t>
            </a:r>
            <a:r>
              <a:rPr lang="zh-CN" altLang="en-US" sz="2000" dirty="0"/>
              <a:t>开中断。</a:t>
            </a:r>
          </a:p>
          <a:p>
            <a:pPr lvl="1"/>
            <a:r>
              <a:rPr lang="zh-CN" altLang="en-US" sz="2000" dirty="0"/>
              <a:t>关中断时，</a:t>
            </a:r>
            <a:r>
              <a:rPr lang="en-US" altLang="zh-CN" sz="2000" dirty="0"/>
              <a:t>CPU</a:t>
            </a:r>
            <a:r>
              <a:rPr lang="zh-CN" altLang="en-US" sz="2000" dirty="0"/>
              <a:t>不响应中断控制器发布的任何中断请求</a:t>
            </a:r>
          </a:p>
          <a:p>
            <a:pPr lvl="1"/>
            <a:r>
              <a:rPr lang="zh-CN" altLang="en-US" sz="2000" dirty="0"/>
              <a:t>内核中使用</a:t>
            </a:r>
            <a:r>
              <a:rPr lang="en-US" altLang="zh-CN" sz="2000" dirty="0"/>
              <a:t>cli</a:t>
            </a:r>
            <a:r>
              <a:rPr lang="zh-CN" altLang="en-US" sz="2000" dirty="0"/>
              <a:t>和</a:t>
            </a:r>
            <a:r>
              <a:rPr lang="en-US" altLang="zh-CN" sz="2000" dirty="0" err="1"/>
              <a:t>sti</a:t>
            </a:r>
            <a:r>
              <a:rPr lang="zh-CN" altLang="en-US" sz="2000" dirty="0"/>
              <a:t>指令分别清除和设置该标志</a:t>
            </a:r>
          </a:p>
          <a:p>
            <a:endParaRPr lang="zh-CN" altLang="en-US" sz="2400" dirty="0"/>
          </a:p>
          <a:p>
            <a:endParaRPr kumimoji="1" lang="zh-CN" altLang="en-US" sz="2400" dirty="0"/>
          </a:p>
        </p:txBody>
      </p:sp>
    </p:spTree>
    <p:extLst>
      <p:ext uri="{BB962C8B-B14F-4D97-AF65-F5344CB8AC3E}">
        <p14:creationId xmlns:p14="http://schemas.microsoft.com/office/powerpoint/2010/main" val="1139748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异常</a:t>
            </a:r>
            <a:endParaRPr kumimoji="1" lang="zh-CN" altLang="en-US" dirty="0"/>
          </a:p>
        </p:txBody>
      </p:sp>
      <p:sp>
        <p:nvSpPr>
          <p:cNvPr id="3" name="内容占位符 2"/>
          <p:cNvSpPr>
            <a:spLocks noGrp="1"/>
          </p:cNvSpPr>
          <p:nvPr>
            <p:ph idx="1"/>
          </p:nvPr>
        </p:nvSpPr>
        <p:spPr>
          <a:xfrm>
            <a:off x="609599" y="2160590"/>
            <a:ext cx="7190510" cy="3880773"/>
          </a:xfrm>
        </p:spPr>
        <p:txBody>
          <a:bodyPr>
            <a:normAutofit/>
          </a:bodyPr>
          <a:lstStyle/>
          <a:p>
            <a:pPr marL="0" indent="0">
              <a:buNone/>
            </a:pPr>
            <a:r>
              <a:rPr kumimoji="1" lang="zh-CN" altLang="en-US" sz="2400" dirty="0"/>
              <a:t>异常分为：</a:t>
            </a:r>
          </a:p>
          <a:p>
            <a:r>
              <a:rPr kumimoji="1" lang="zh-CN" altLang="en-US" sz="2400" dirty="0">
                <a:solidFill>
                  <a:srgbClr val="FFFF00"/>
                </a:solidFill>
              </a:rPr>
              <a:t>处理器探测异常</a:t>
            </a:r>
          </a:p>
          <a:p>
            <a:pPr lvl="1"/>
            <a:r>
              <a:rPr kumimoji="1" lang="zh-CN" altLang="en-US" sz="2000" dirty="0"/>
              <a:t>由</a:t>
            </a:r>
            <a:r>
              <a:rPr kumimoji="1" lang="en-US" altLang="zh-CN" sz="2000" dirty="0"/>
              <a:t>CPU</a:t>
            </a:r>
            <a:r>
              <a:rPr kumimoji="1" lang="zh-CN" altLang="en-US" sz="2000" dirty="0"/>
              <a:t>执行指令时探测到一个反常条件时产生，如溢出、除</a:t>
            </a:r>
            <a:r>
              <a:rPr kumimoji="1" lang="en-US" altLang="zh-CN" sz="2000" dirty="0"/>
              <a:t>0</a:t>
            </a:r>
            <a:r>
              <a:rPr kumimoji="1" lang="zh-CN" altLang="en-US" sz="2000" dirty="0" smtClean="0"/>
              <a:t>错等</a:t>
            </a:r>
            <a:endParaRPr kumimoji="1" lang="zh-CN" altLang="en-US" sz="2000" dirty="0"/>
          </a:p>
          <a:p>
            <a:r>
              <a:rPr kumimoji="1" lang="zh-CN" altLang="en-US" sz="2400" dirty="0">
                <a:solidFill>
                  <a:srgbClr val="FFFF00"/>
                </a:solidFill>
              </a:rPr>
              <a:t>编程异常</a:t>
            </a:r>
          </a:p>
          <a:p>
            <a:pPr lvl="1"/>
            <a:r>
              <a:rPr kumimoji="1" lang="zh-CN" altLang="en-US" sz="2000" dirty="0"/>
              <a:t>由编程者发出的特定请求产生，通常由</a:t>
            </a:r>
            <a:r>
              <a:rPr kumimoji="1" lang="en-US" altLang="zh-CN" sz="2000" dirty="0" err="1"/>
              <a:t>int</a:t>
            </a:r>
            <a:r>
              <a:rPr kumimoji="1" lang="zh-CN" altLang="en-US" sz="2000" dirty="0"/>
              <a:t>类指令</a:t>
            </a:r>
            <a:r>
              <a:rPr kumimoji="1" lang="zh-CN" altLang="en-US" sz="2000" dirty="0" smtClean="0"/>
              <a:t>触发	</a:t>
            </a:r>
            <a:endParaRPr kumimoji="1" lang="zh-CN" altLang="en-US" sz="2000" dirty="0"/>
          </a:p>
          <a:p>
            <a:pPr lvl="1"/>
            <a:r>
              <a:rPr kumimoji="1" lang="zh-CN" altLang="en-US" sz="2000" dirty="0"/>
              <a:t>通常叫做“软中断”</a:t>
            </a:r>
          </a:p>
          <a:p>
            <a:pPr lvl="1"/>
            <a:r>
              <a:rPr kumimoji="1" lang="zh-CN" altLang="en-US" sz="2000" dirty="0"/>
              <a:t>例如系统调用</a:t>
            </a:r>
          </a:p>
          <a:p>
            <a:endParaRPr kumimoji="1" lang="zh-CN" altLang="en-US" sz="2400" dirty="0"/>
          </a:p>
        </p:txBody>
      </p:sp>
    </p:spTree>
    <p:extLst>
      <p:ext uri="{BB962C8B-B14F-4D97-AF65-F5344CB8AC3E}">
        <p14:creationId xmlns:p14="http://schemas.microsoft.com/office/powerpoint/2010/main" val="953705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异常</a:t>
            </a:r>
            <a:endParaRPr kumimoji="1" lang="zh-CN" altLang="en-US" dirty="0"/>
          </a:p>
        </p:txBody>
      </p:sp>
      <p:sp>
        <p:nvSpPr>
          <p:cNvPr id="3" name="内容占位符 2"/>
          <p:cNvSpPr>
            <a:spLocks noGrp="1"/>
          </p:cNvSpPr>
          <p:nvPr>
            <p:ph idx="1"/>
          </p:nvPr>
        </p:nvSpPr>
        <p:spPr>
          <a:xfrm>
            <a:off x="609598" y="2160590"/>
            <a:ext cx="7218219" cy="3880773"/>
          </a:xfrm>
        </p:spPr>
        <p:txBody>
          <a:bodyPr>
            <a:noAutofit/>
          </a:bodyPr>
          <a:lstStyle/>
          <a:p>
            <a:r>
              <a:rPr kumimoji="1" lang="zh-CN" altLang="en-US" sz="2800" dirty="0"/>
              <a:t>对于处理器探测异常，根据异常时保存在内核堆栈中的</a:t>
            </a:r>
            <a:r>
              <a:rPr kumimoji="1" lang="en-US" altLang="zh-CN" sz="2800" dirty="0" err="1"/>
              <a:t>eip</a:t>
            </a:r>
            <a:r>
              <a:rPr kumimoji="1" lang="zh-CN" altLang="en-US" sz="2800" dirty="0"/>
              <a:t>的值可以进一步分为：</a:t>
            </a:r>
          </a:p>
          <a:p>
            <a:pPr lvl="1"/>
            <a:r>
              <a:rPr kumimoji="1" lang="zh-CN" altLang="en-US" sz="2400" dirty="0">
                <a:solidFill>
                  <a:srgbClr val="FFFF00"/>
                </a:solidFill>
              </a:rPr>
              <a:t>故障</a:t>
            </a:r>
            <a:r>
              <a:rPr kumimoji="1" lang="en-US" altLang="zh-CN" sz="2400" dirty="0">
                <a:solidFill>
                  <a:srgbClr val="FFFF00"/>
                </a:solidFill>
              </a:rPr>
              <a:t>(fault)</a:t>
            </a:r>
            <a:r>
              <a:rPr kumimoji="1" lang="zh-CN" altLang="en-US" sz="2400" dirty="0"/>
              <a:t>：</a:t>
            </a:r>
            <a:r>
              <a:rPr kumimoji="1" lang="en-US" altLang="zh-CN" sz="2400" dirty="0" err="1"/>
              <a:t>eip</a:t>
            </a:r>
            <a:r>
              <a:rPr kumimoji="1" lang="en-US" altLang="zh-CN" sz="2400" dirty="0"/>
              <a:t>=</a:t>
            </a:r>
            <a:r>
              <a:rPr kumimoji="1" lang="zh-CN" altLang="en-US" sz="2400" dirty="0"/>
              <a:t>引起故障的指令的地址</a:t>
            </a:r>
          </a:p>
          <a:p>
            <a:pPr lvl="2"/>
            <a:r>
              <a:rPr kumimoji="1" lang="zh-CN" altLang="en-US" sz="2000" dirty="0"/>
              <a:t>通常可以纠正，处理完异常时，该指令被重新执行</a:t>
            </a:r>
          </a:p>
          <a:p>
            <a:pPr lvl="2"/>
            <a:r>
              <a:rPr kumimoji="1" lang="zh-CN" altLang="en-US" sz="2000" dirty="0"/>
              <a:t>例如缺页异常</a:t>
            </a:r>
          </a:p>
          <a:p>
            <a:pPr lvl="1"/>
            <a:r>
              <a:rPr kumimoji="1" lang="zh-CN" altLang="en-US" sz="2400" dirty="0">
                <a:solidFill>
                  <a:srgbClr val="FFFF00"/>
                </a:solidFill>
              </a:rPr>
              <a:t>陷阱</a:t>
            </a:r>
            <a:r>
              <a:rPr kumimoji="1" lang="en-US" altLang="zh-CN" sz="2400" dirty="0">
                <a:solidFill>
                  <a:srgbClr val="FFFF00"/>
                </a:solidFill>
              </a:rPr>
              <a:t>(trap)</a:t>
            </a:r>
            <a:r>
              <a:rPr kumimoji="1" lang="zh-CN" altLang="en-US" sz="2400" dirty="0"/>
              <a:t>：</a:t>
            </a:r>
            <a:r>
              <a:rPr kumimoji="1" lang="en-US" altLang="zh-CN" sz="2400" dirty="0" err="1"/>
              <a:t>eip</a:t>
            </a:r>
            <a:r>
              <a:rPr kumimoji="1" lang="en-US" altLang="zh-CN" sz="2400" dirty="0"/>
              <a:t>=</a:t>
            </a:r>
            <a:r>
              <a:rPr kumimoji="1" lang="zh-CN" altLang="en-US" sz="2400" dirty="0"/>
              <a:t>随后要执行的指令的地址。</a:t>
            </a:r>
          </a:p>
          <a:p>
            <a:pPr lvl="1"/>
            <a:r>
              <a:rPr kumimoji="1" lang="zh-CN" altLang="en-US" sz="2400" dirty="0">
                <a:solidFill>
                  <a:srgbClr val="FFFF00"/>
                </a:solidFill>
              </a:rPr>
              <a:t>异常中止</a:t>
            </a:r>
            <a:r>
              <a:rPr kumimoji="1" lang="en-US" altLang="zh-CN" sz="2400" dirty="0">
                <a:solidFill>
                  <a:srgbClr val="FFFF00"/>
                </a:solidFill>
              </a:rPr>
              <a:t>(abort)</a:t>
            </a:r>
            <a:r>
              <a:rPr kumimoji="1" lang="zh-CN" altLang="en-US" sz="2400" dirty="0"/>
              <a:t>：</a:t>
            </a:r>
            <a:r>
              <a:rPr kumimoji="1" lang="en-US" altLang="zh-CN" sz="2400" dirty="0" err="1"/>
              <a:t>eip</a:t>
            </a:r>
            <a:r>
              <a:rPr kumimoji="1" lang="en-US" altLang="zh-CN" sz="2400" dirty="0"/>
              <a:t>=</a:t>
            </a:r>
            <a:r>
              <a:rPr kumimoji="1" lang="zh-CN" altLang="en-US" sz="2400" dirty="0"/>
              <a:t>？？？</a:t>
            </a:r>
          </a:p>
          <a:p>
            <a:pPr lvl="2"/>
            <a:r>
              <a:rPr kumimoji="1" lang="zh-CN" altLang="en-US" sz="2000" dirty="0"/>
              <a:t>发生严重的错误。</a:t>
            </a:r>
            <a:r>
              <a:rPr kumimoji="1" lang="en-US" altLang="zh-CN" sz="2000" dirty="0" err="1"/>
              <a:t>eip</a:t>
            </a:r>
            <a:r>
              <a:rPr kumimoji="1" lang="zh-CN" altLang="en-US" sz="2000" dirty="0"/>
              <a:t>值无效，只有强制终止受影响的进程</a:t>
            </a:r>
          </a:p>
          <a:p>
            <a:endParaRPr kumimoji="1" lang="zh-CN" altLang="en-US" sz="2800" dirty="0"/>
          </a:p>
        </p:txBody>
      </p:sp>
    </p:spTree>
    <p:extLst>
      <p:ext uri="{BB962C8B-B14F-4D97-AF65-F5344CB8AC3E}">
        <p14:creationId xmlns:p14="http://schemas.microsoft.com/office/powerpoint/2010/main" val="1954528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中断向量</a:t>
            </a:r>
            <a:endParaRPr kumimoji="1" lang="zh-CN" altLang="en-US" dirty="0"/>
          </a:p>
        </p:txBody>
      </p:sp>
      <p:sp>
        <p:nvSpPr>
          <p:cNvPr id="3" name="内容占位符 2"/>
          <p:cNvSpPr>
            <a:spLocks noGrp="1"/>
          </p:cNvSpPr>
          <p:nvPr>
            <p:ph idx="1"/>
          </p:nvPr>
        </p:nvSpPr>
        <p:spPr>
          <a:xfrm>
            <a:off x="609598" y="2160590"/>
            <a:ext cx="7051965" cy="3880773"/>
          </a:xfrm>
        </p:spPr>
        <p:txBody>
          <a:bodyPr>
            <a:normAutofit/>
          </a:bodyPr>
          <a:lstStyle/>
          <a:p>
            <a:r>
              <a:rPr kumimoji="1" lang="zh-CN" altLang="en-US" sz="2400" dirty="0"/>
              <a:t>每个中断和异常由</a:t>
            </a:r>
            <a:r>
              <a:rPr kumimoji="1" lang="en-US" altLang="zh-CN" sz="2400" dirty="0"/>
              <a:t>0~255</a:t>
            </a:r>
            <a:r>
              <a:rPr kumimoji="1" lang="zh-CN" altLang="en-US" sz="2400" dirty="0"/>
              <a:t>之间的一个数（</a:t>
            </a:r>
            <a:r>
              <a:rPr kumimoji="1" lang="en-US" altLang="zh-CN" sz="2400" dirty="0"/>
              <a:t>8</a:t>
            </a:r>
            <a:r>
              <a:rPr kumimoji="1" lang="zh-CN" altLang="en-US" sz="2400" dirty="0"/>
              <a:t>位）来标识，</a:t>
            </a:r>
            <a:r>
              <a:rPr kumimoji="1" lang="en-US" altLang="zh-CN" sz="2400" dirty="0"/>
              <a:t>Intel</a:t>
            </a:r>
            <a:r>
              <a:rPr kumimoji="1" lang="zh-CN" altLang="en-US" sz="2400" dirty="0"/>
              <a:t>称其为</a:t>
            </a:r>
            <a:r>
              <a:rPr kumimoji="1" lang="zh-CN" altLang="en-US" sz="2400" dirty="0">
                <a:solidFill>
                  <a:srgbClr val="FFFF00"/>
                </a:solidFill>
              </a:rPr>
              <a:t>中断向量</a:t>
            </a:r>
            <a:r>
              <a:rPr kumimoji="1" lang="zh-CN" altLang="en-US" sz="2400" dirty="0"/>
              <a:t>。</a:t>
            </a:r>
          </a:p>
          <a:p>
            <a:pPr lvl="1"/>
            <a:r>
              <a:rPr kumimoji="1" lang="zh-CN" altLang="en-US" sz="2000" dirty="0"/>
              <a:t>非屏蔽中断的向量和异常的向量是固定的</a:t>
            </a:r>
          </a:p>
          <a:p>
            <a:pPr lvl="1"/>
            <a:r>
              <a:rPr kumimoji="1" lang="zh-CN" altLang="en-US" sz="2000" dirty="0"/>
              <a:t>可屏蔽中断的向量可以通过对中断控制器的编程来</a:t>
            </a:r>
            <a:r>
              <a:rPr kumimoji="1" lang="zh-CN" altLang="en-US" sz="2000" dirty="0" smtClean="0"/>
              <a:t>改变</a:t>
            </a:r>
          </a:p>
          <a:p>
            <a:pPr lvl="1"/>
            <a:r>
              <a:rPr kumimoji="1" lang="zh-CN" altLang="en-US" sz="2000" dirty="0"/>
              <a:t>在保护模式下</a:t>
            </a:r>
            <a:r>
              <a:rPr kumimoji="1" lang="en-US" altLang="zh-CN" sz="2000" dirty="0"/>
              <a:t>,</a:t>
            </a:r>
            <a:r>
              <a:rPr kumimoji="1" lang="zh-CN" altLang="en-US" sz="2000" dirty="0"/>
              <a:t> 中断向量表由 </a:t>
            </a:r>
            <a:r>
              <a:rPr kumimoji="1" lang="en-US" altLang="zh-CN" sz="2000" dirty="0"/>
              <a:t>IDT(</a:t>
            </a:r>
            <a:r>
              <a:rPr kumimoji="1" lang="zh-CN" altLang="en-US" sz="2000" dirty="0"/>
              <a:t>中断描述符表</a:t>
            </a:r>
            <a:r>
              <a:rPr kumimoji="1" lang="en-US" altLang="zh-CN" sz="2000" dirty="0"/>
              <a:t>)</a:t>
            </a:r>
            <a:r>
              <a:rPr kumimoji="1" lang="zh-CN" altLang="en-US" sz="2000" dirty="0"/>
              <a:t>代替</a:t>
            </a:r>
          </a:p>
          <a:p>
            <a:pPr lvl="2"/>
            <a:r>
              <a:rPr kumimoji="1" lang="en-US" altLang="zh-CN" sz="1800" dirty="0"/>
              <a:t>IDT</a:t>
            </a:r>
            <a:r>
              <a:rPr kumimoji="1" lang="zh-CN" altLang="en-US" sz="1800" dirty="0"/>
              <a:t> 也是描述符表</a:t>
            </a:r>
            <a:r>
              <a:rPr kumimoji="1" lang="en-US" altLang="zh-CN" sz="1800" dirty="0"/>
              <a:t>,</a:t>
            </a:r>
            <a:r>
              <a:rPr kumimoji="1" lang="zh-CN" altLang="en-US" sz="1800" dirty="0"/>
              <a:t> </a:t>
            </a:r>
            <a:r>
              <a:rPr kumimoji="1" lang="zh-CN" altLang="en-US" sz="1800" dirty="0" smtClean="0"/>
              <a:t>其中的一个描述符即门描述符</a:t>
            </a:r>
            <a:endParaRPr kumimoji="1" lang="zh-CN" altLang="en-US" sz="1800" dirty="0"/>
          </a:p>
          <a:p>
            <a:pPr lvl="2"/>
            <a:r>
              <a:rPr kumimoji="1" lang="en-US" altLang="zh-CN" sz="1800" dirty="0"/>
              <a:t>IDT</a:t>
            </a:r>
            <a:r>
              <a:rPr kumimoji="1" lang="zh-CN" altLang="en-US" sz="1800" dirty="0"/>
              <a:t> 将一个中断向量与一个描述符对应</a:t>
            </a:r>
          </a:p>
          <a:p>
            <a:pPr lvl="1"/>
            <a:endParaRPr kumimoji="1" lang="zh-CN" altLang="en-US" sz="2000" dirty="0"/>
          </a:p>
          <a:p>
            <a:endParaRPr kumimoji="1" lang="zh-CN" altLang="en-US" sz="2400" dirty="0"/>
          </a:p>
        </p:txBody>
      </p:sp>
    </p:spTree>
    <p:extLst>
      <p:ext uri="{BB962C8B-B14F-4D97-AF65-F5344CB8AC3E}">
        <p14:creationId xmlns:p14="http://schemas.microsoft.com/office/powerpoint/2010/main" val="598806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中断向量</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保护模式下的</a:t>
            </a:r>
            <a:r>
              <a:rPr kumimoji="1" lang="zh-CN" altLang="en-US" sz="2400" smtClean="0"/>
              <a:t>中断和异常</a:t>
            </a:r>
            <a:endParaRPr kumimoji="1" lang="zh-CN" altLang="en-US" sz="2400"/>
          </a:p>
        </p:txBody>
      </p:sp>
      <p:pic>
        <p:nvPicPr>
          <p:cNvPr id="5" name="图片 4"/>
          <p:cNvPicPr>
            <a:picLocks noChangeAspect="1"/>
          </p:cNvPicPr>
          <p:nvPr/>
        </p:nvPicPr>
        <p:blipFill>
          <a:blip r:embed="rId2"/>
          <a:stretch>
            <a:fillRect/>
          </a:stretch>
        </p:blipFill>
        <p:spPr>
          <a:xfrm>
            <a:off x="0" y="2996090"/>
            <a:ext cx="9144000" cy="3275463"/>
          </a:xfrm>
          <a:prstGeom prst="rect">
            <a:avLst/>
          </a:prstGeom>
        </p:spPr>
      </p:pic>
    </p:spTree>
    <p:extLst>
      <p:ext uri="{BB962C8B-B14F-4D97-AF65-F5344CB8AC3E}">
        <p14:creationId xmlns:p14="http://schemas.microsoft.com/office/powerpoint/2010/main" val="566075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0" y="215958"/>
            <a:ext cx="9144000" cy="6426083"/>
          </a:xfrm>
          <a:prstGeom prst="rect">
            <a:avLst/>
          </a:prstGeom>
        </p:spPr>
      </p:pic>
      <p:pic>
        <p:nvPicPr>
          <p:cNvPr id="5" name="图片 4"/>
          <p:cNvPicPr>
            <a:picLocks noChangeAspect="1"/>
          </p:cNvPicPr>
          <p:nvPr/>
        </p:nvPicPr>
        <p:blipFill>
          <a:blip r:embed="rId3"/>
          <a:stretch>
            <a:fillRect/>
          </a:stretch>
        </p:blipFill>
        <p:spPr>
          <a:xfrm>
            <a:off x="0" y="166278"/>
            <a:ext cx="9144000" cy="6525443"/>
          </a:xfrm>
          <a:prstGeom prst="rect">
            <a:avLst/>
          </a:prstGeom>
        </p:spPr>
      </p:pic>
    </p:spTree>
    <p:extLst>
      <p:ext uri="{BB962C8B-B14F-4D97-AF65-F5344CB8AC3E}">
        <p14:creationId xmlns:p14="http://schemas.microsoft.com/office/powerpoint/2010/main" val="974353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Lab1</a:t>
            </a:r>
            <a:r>
              <a:rPr kumimoji="1" lang="zh-CN" altLang="en-US" dirty="0" smtClean="0"/>
              <a:t>实验提交</a:t>
            </a:r>
            <a:endParaRPr kumimoji="1" lang="zh-CN" altLang="en-US" dirty="0"/>
          </a:p>
        </p:txBody>
      </p:sp>
      <p:sp>
        <p:nvSpPr>
          <p:cNvPr id="3" name="内容占位符 2"/>
          <p:cNvSpPr>
            <a:spLocks noGrp="1"/>
          </p:cNvSpPr>
          <p:nvPr>
            <p:ph idx="1"/>
          </p:nvPr>
        </p:nvSpPr>
        <p:spPr>
          <a:xfrm>
            <a:off x="609599" y="2160590"/>
            <a:ext cx="6347714" cy="4157083"/>
          </a:xfrm>
        </p:spPr>
        <p:txBody>
          <a:bodyPr>
            <a:normAutofit/>
          </a:bodyPr>
          <a:lstStyle/>
          <a:p>
            <a:r>
              <a:rPr kumimoji="1" lang="zh-CN" altLang="en-US" sz="2400" dirty="0" smtClean="0"/>
              <a:t>总人数</a:t>
            </a:r>
            <a:r>
              <a:rPr kumimoji="1" lang="en-US" altLang="zh-CN" sz="2400" dirty="0" smtClean="0"/>
              <a:t>:</a:t>
            </a:r>
            <a:r>
              <a:rPr kumimoji="1" lang="zh-CN" altLang="en-US" sz="2400" dirty="0" smtClean="0"/>
              <a:t> </a:t>
            </a:r>
            <a:r>
              <a:rPr kumimoji="1" lang="en-US" altLang="zh-CN" sz="2400" dirty="0" smtClean="0"/>
              <a:t>134</a:t>
            </a:r>
            <a:endParaRPr kumimoji="1" lang="zh-CN" altLang="en-US" sz="2400" dirty="0" smtClean="0"/>
          </a:p>
          <a:p>
            <a:r>
              <a:rPr kumimoji="1" lang="zh-CN" altLang="en-US" sz="2400" dirty="0" smtClean="0"/>
              <a:t>提交人数</a:t>
            </a:r>
            <a:r>
              <a:rPr kumimoji="1" lang="en-US" altLang="zh-CN" sz="2400" dirty="0" smtClean="0"/>
              <a:t>:</a:t>
            </a:r>
            <a:r>
              <a:rPr kumimoji="1" lang="zh-CN" altLang="en-US" sz="2400" dirty="0" smtClean="0"/>
              <a:t> </a:t>
            </a:r>
            <a:r>
              <a:rPr kumimoji="1" lang="en-US" altLang="zh-CN" sz="2400" dirty="0" smtClean="0"/>
              <a:t>98</a:t>
            </a:r>
            <a:r>
              <a:rPr kumimoji="1" lang="zh-CN" altLang="en-US" sz="2400" dirty="0" smtClean="0"/>
              <a:t> </a:t>
            </a:r>
          </a:p>
          <a:p>
            <a:r>
              <a:rPr kumimoji="1" lang="zh-CN" altLang="en-US" sz="2400" dirty="0" smtClean="0"/>
              <a:t>未提交</a:t>
            </a:r>
            <a:r>
              <a:rPr kumimoji="1" lang="en-US" altLang="zh-CN" sz="2400" dirty="0" smtClean="0"/>
              <a:t>(</a:t>
            </a:r>
            <a:r>
              <a:rPr kumimoji="1" lang="zh-CN" altLang="en-US" sz="2400" dirty="0" smtClean="0"/>
              <a:t>草稿</a:t>
            </a:r>
            <a:r>
              <a:rPr kumimoji="1" lang="en-US" altLang="zh-CN" sz="2400" dirty="0" smtClean="0"/>
              <a:t>):</a:t>
            </a:r>
            <a:r>
              <a:rPr kumimoji="1" lang="zh-CN" altLang="en-US" sz="2400" dirty="0" smtClean="0"/>
              <a:t> </a:t>
            </a:r>
            <a:r>
              <a:rPr kumimoji="1" lang="en-US" altLang="zh-CN" sz="2400" dirty="0" smtClean="0"/>
              <a:t>23</a:t>
            </a:r>
            <a:endParaRPr kumimoji="1" lang="zh-CN" altLang="en-US" sz="2400" dirty="0" smtClean="0"/>
          </a:p>
          <a:p>
            <a:r>
              <a:rPr kumimoji="1" lang="zh-CN" altLang="en-US" sz="2400" dirty="0" smtClean="0"/>
              <a:t>未提交</a:t>
            </a:r>
            <a:r>
              <a:rPr kumimoji="1" lang="en-US" altLang="zh-CN" sz="2400" dirty="0" smtClean="0"/>
              <a:t>:</a:t>
            </a:r>
            <a:r>
              <a:rPr kumimoji="1" lang="zh-CN" altLang="en-US" sz="2400" dirty="0" smtClean="0"/>
              <a:t> </a:t>
            </a:r>
            <a:r>
              <a:rPr kumimoji="1" lang="en-US" altLang="zh-CN" sz="2400" dirty="0" smtClean="0"/>
              <a:t>13</a:t>
            </a:r>
            <a:endParaRPr kumimoji="1" lang="zh-CN" altLang="en-US" sz="2400" dirty="0" smtClean="0"/>
          </a:p>
          <a:p>
            <a:endParaRPr kumimoji="1" lang="zh-CN" altLang="en-US" sz="2400" dirty="0"/>
          </a:p>
          <a:p>
            <a:r>
              <a:rPr kumimoji="1" lang="en-US" altLang="zh-CN" sz="2400" dirty="0" smtClean="0"/>
              <a:t>3</a:t>
            </a:r>
            <a:r>
              <a:rPr kumimoji="1" lang="zh-CN" altLang="en-US" sz="2400" dirty="0" smtClean="0"/>
              <a:t>月</a:t>
            </a:r>
            <a:r>
              <a:rPr kumimoji="1" lang="en-US" altLang="zh-CN" sz="2400" dirty="0" smtClean="0"/>
              <a:t>15</a:t>
            </a:r>
            <a:r>
              <a:rPr kumimoji="1" lang="zh-CN" altLang="en-US" sz="2400" dirty="0" smtClean="0"/>
              <a:t>日前提交者加分</a:t>
            </a:r>
            <a:r>
              <a:rPr kumimoji="1" lang="en-US" altLang="zh-CN" sz="2400" dirty="0" smtClean="0"/>
              <a:t>10%</a:t>
            </a:r>
            <a:endParaRPr kumimoji="1" lang="zh-CN" altLang="en-US" sz="2400" dirty="0" smtClean="0"/>
          </a:p>
          <a:p>
            <a:r>
              <a:rPr kumimoji="1" lang="zh-CN" altLang="en-US" sz="2400" dirty="0" smtClean="0"/>
              <a:t>未提交</a:t>
            </a:r>
            <a:r>
              <a:rPr kumimoji="1" lang="en-US" altLang="zh-CN" sz="2400" dirty="0" smtClean="0"/>
              <a:t>(</a:t>
            </a:r>
            <a:r>
              <a:rPr kumimoji="1" lang="zh-CN" altLang="en-US" sz="2400" dirty="0" smtClean="0"/>
              <a:t>草稿</a:t>
            </a:r>
            <a:r>
              <a:rPr kumimoji="1" lang="en-US" altLang="zh-CN" sz="2400" dirty="0" smtClean="0"/>
              <a:t>)</a:t>
            </a:r>
            <a:r>
              <a:rPr kumimoji="1" lang="zh-CN" altLang="en-US" sz="2400" dirty="0" smtClean="0"/>
              <a:t>减分</a:t>
            </a:r>
            <a:r>
              <a:rPr kumimoji="1" lang="en-US" altLang="zh-CN" sz="2400" dirty="0" smtClean="0"/>
              <a:t>10%</a:t>
            </a:r>
            <a:endParaRPr kumimoji="1" lang="zh-CN" altLang="en-US" sz="2400" dirty="0" smtClean="0"/>
          </a:p>
          <a:p>
            <a:r>
              <a:rPr kumimoji="1" lang="zh-CN" altLang="en-US" sz="2400" dirty="0" smtClean="0"/>
              <a:t>未提交只有</a:t>
            </a:r>
            <a:r>
              <a:rPr kumimoji="1" lang="en-US" altLang="zh-CN" sz="2400" dirty="0" smtClean="0"/>
              <a:t>10%</a:t>
            </a:r>
            <a:endParaRPr kumimoji="1" lang="zh-CN" altLang="en-US" sz="2400" dirty="0"/>
          </a:p>
        </p:txBody>
      </p:sp>
    </p:spTree>
    <p:extLst>
      <p:ext uri="{BB962C8B-B14F-4D97-AF65-F5344CB8AC3E}">
        <p14:creationId xmlns:p14="http://schemas.microsoft.com/office/powerpoint/2010/main" val="110457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中断描述符表</a:t>
            </a:r>
            <a:endParaRPr kumimoji="1" lang="zh-CN" altLang="en-US" dirty="0"/>
          </a:p>
        </p:txBody>
      </p:sp>
      <p:sp>
        <p:nvSpPr>
          <p:cNvPr id="3" name="内容占位符 2"/>
          <p:cNvSpPr>
            <a:spLocks noGrp="1"/>
          </p:cNvSpPr>
          <p:nvPr>
            <p:ph idx="1"/>
          </p:nvPr>
        </p:nvSpPr>
        <p:spPr>
          <a:xfrm>
            <a:off x="609599" y="2160590"/>
            <a:ext cx="7079674" cy="3880773"/>
          </a:xfrm>
        </p:spPr>
        <p:txBody>
          <a:bodyPr>
            <a:normAutofit/>
          </a:bodyPr>
          <a:lstStyle/>
          <a:p>
            <a:pPr>
              <a:lnSpc>
                <a:spcPct val="90000"/>
              </a:lnSpc>
            </a:pPr>
            <a:r>
              <a:rPr lang="zh-CN" altLang="en-US" sz="2400" dirty="0"/>
              <a:t>中断描述符表是一个系统表，它与每一个中断或者异常向量相联系</a:t>
            </a:r>
          </a:p>
          <a:p>
            <a:pPr lvl="1">
              <a:lnSpc>
                <a:spcPct val="90000"/>
              </a:lnSpc>
            </a:pPr>
            <a:r>
              <a:rPr lang="zh-CN" altLang="en-US" sz="2000" dirty="0"/>
              <a:t>每个向量在表中有相应的中断或者异常处理程序的入口地址。</a:t>
            </a:r>
          </a:p>
          <a:p>
            <a:pPr lvl="1">
              <a:lnSpc>
                <a:spcPct val="90000"/>
              </a:lnSpc>
            </a:pPr>
            <a:r>
              <a:rPr lang="zh-CN" altLang="en-US" sz="2000" dirty="0"/>
              <a:t>每个描述符</a:t>
            </a:r>
            <a:r>
              <a:rPr lang="en-US" altLang="zh-CN" sz="2000" dirty="0"/>
              <a:t>8</a:t>
            </a:r>
            <a:r>
              <a:rPr lang="zh-CN" altLang="en-US" sz="2000" dirty="0"/>
              <a:t>个字节，共</a:t>
            </a:r>
            <a:r>
              <a:rPr lang="en-US" altLang="zh-CN" sz="2000" dirty="0"/>
              <a:t>256</a:t>
            </a:r>
            <a:r>
              <a:rPr lang="zh-CN" altLang="en-US" sz="2000" dirty="0"/>
              <a:t>项，占用空间</a:t>
            </a:r>
            <a:r>
              <a:rPr lang="en-US" altLang="zh-CN" sz="2000" dirty="0"/>
              <a:t>2KB</a:t>
            </a:r>
          </a:p>
          <a:p>
            <a:pPr lvl="1">
              <a:lnSpc>
                <a:spcPct val="90000"/>
              </a:lnSpc>
            </a:pPr>
            <a:r>
              <a:rPr lang="zh-CN" altLang="en-US" sz="2000" dirty="0"/>
              <a:t>内核在允许中断发生前，必须适当的初始化</a:t>
            </a:r>
            <a:r>
              <a:rPr lang="en-US" altLang="zh-CN" sz="2000" dirty="0"/>
              <a:t>IDT</a:t>
            </a:r>
          </a:p>
          <a:p>
            <a:pPr>
              <a:lnSpc>
                <a:spcPct val="90000"/>
              </a:lnSpc>
            </a:pPr>
            <a:r>
              <a:rPr lang="en-US" altLang="zh-CN" sz="2400" dirty="0"/>
              <a:t>CPU</a:t>
            </a:r>
            <a:r>
              <a:rPr lang="zh-CN" altLang="en-US" sz="2400" dirty="0"/>
              <a:t>的</a:t>
            </a:r>
            <a:r>
              <a:rPr lang="en-US" altLang="zh-CN" sz="2400" dirty="0" err="1"/>
              <a:t>idtr</a:t>
            </a:r>
            <a:r>
              <a:rPr lang="zh-CN" altLang="en-US" sz="2400" dirty="0"/>
              <a:t>寄存器指向</a:t>
            </a:r>
            <a:r>
              <a:rPr lang="en-US" altLang="zh-CN" sz="2400" dirty="0"/>
              <a:t>IDT</a:t>
            </a:r>
            <a:r>
              <a:rPr lang="zh-CN" altLang="en-US" sz="2400" dirty="0"/>
              <a:t>表的物理基地址</a:t>
            </a:r>
          </a:p>
          <a:p>
            <a:pPr lvl="1">
              <a:lnSpc>
                <a:spcPct val="90000"/>
              </a:lnSpc>
            </a:pPr>
            <a:r>
              <a:rPr lang="en-US" altLang="zh-CN" sz="2000" dirty="0" err="1"/>
              <a:t>lidt</a:t>
            </a:r>
            <a:r>
              <a:rPr lang="zh-CN" altLang="en-US" sz="2000" dirty="0"/>
              <a:t>指令</a:t>
            </a:r>
            <a:endParaRPr kumimoji="1" lang="zh-CN" altLang="en-US" sz="3200" dirty="0"/>
          </a:p>
        </p:txBody>
      </p:sp>
    </p:spTree>
    <p:extLst>
      <p:ext uri="{BB962C8B-B14F-4D97-AF65-F5344CB8AC3E}">
        <p14:creationId xmlns:p14="http://schemas.microsoft.com/office/powerpoint/2010/main" val="904027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门描述符</a:t>
            </a:r>
            <a:endParaRPr kumimoji="1" lang="zh-CN" altLang="en-US" dirty="0"/>
          </a:p>
        </p:txBody>
      </p:sp>
      <p:sp>
        <p:nvSpPr>
          <p:cNvPr id="3" name="内容占位符 2"/>
          <p:cNvSpPr>
            <a:spLocks noGrp="1"/>
          </p:cNvSpPr>
          <p:nvPr>
            <p:ph idx="1"/>
          </p:nvPr>
        </p:nvSpPr>
        <p:spPr>
          <a:xfrm>
            <a:off x="609599" y="2160590"/>
            <a:ext cx="7301346" cy="4531155"/>
          </a:xfrm>
        </p:spPr>
        <p:txBody>
          <a:bodyPr>
            <a:normAutofit/>
          </a:bodyPr>
          <a:lstStyle/>
          <a:p>
            <a:r>
              <a:rPr kumimoji="1" lang="zh-CN" altLang="en-US" sz="2400" dirty="0" smtClean="0"/>
              <a:t>中断门和陷阱门</a:t>
            </a:r>
          </a:p>
          <a:p>
            <a:pPr lvl="1"/>
            <a:r>
              <a:rPr kumimoji="1" lang="zh-CN" altLang="en-US" sz="2200" dirty="0" smtClean="0"/>
              <a:t>任务门不考虑</a:t>
            </a:r>
          </a:p>
          <a:p>
            <a:pPr lvl="1"/>
            <a:endParaRPr kumimoji="1" lang="zh-CN" altLang="en-US" sz="2200" dirty="0"/>
          </a:p>
          <a:p>
            <a:pPr lvl="1"/>
            <a:endParaRPr kumimoji="1" lang="zh-CN" altLang="en-US" sz="2200" dirty="0" smtClean="0"/>
          </a:p>
          <a:p>
            <a:pPr lvl="1"/>
            <a:endParaRPr kumimoji="1" lang="zh-CN" altLang="en-US" sz="2200" dirty="0"/>
          </a:p>
          <a:p>
            <a:pPr lvl="1"/>
            <a:endParaRPr kumimoji="1" lang="zh-CN" altLang="en-US" sz="2200" dirty="0" smtClean="0"/>
          </a:p>
          <a:p>
            <a:pPr lvl="1"/>
            <a:endParaRPr kumimoji="1" lang="zh-CN" altLang="en-US" sz="2200" dirty="0"/>
          </a:p>
          <a:p>
            <a:pPr lvl="1"/>
            <a:endParaRPr kumimoji="1" lang="zh-CN" altLang="en-US" sz="2200" dirty="0" smtClean="0"/>
          </a:p>
          <a:p>
            <a:pPr lvl="1"/>
            <a:r>
              <a:rPr kumimoji="1" lang="zh-CN" altLang="en-US" sz="2200" dirty="0" smtClean="0"/>
              <a:t>进入陷阱门时</a:t>
            </a:r>
            <a:r>
              <a:rPr kumimoji="1" lang="en-US" altLang="zh-CN" sz="2200" dirty="0" smtClean="0"/>
              <a:t>,</a:t>
            </a:r>
            <a:r>
              <a:rPr kumimoji="1" lang="zh-CN" altLang="en-US" sz="2200" dirty="0" smtClean="0"/>
              <a:t> 系统不会进入关中断</a:t>
            </a:r>
            <a:endParaRPr kumimoji="1" lang="zh-CN" altLang="en-US" sz="2200" dirty="0"/>
          </a:p>
        </p:txBody>
      </p:sp>
      <p:pic>
        <p:nvPicPr>
          <p:cNvPr id="4" name="图片 3"/>
          <p:cNvPicPr>
            <a:picLocks noChangeAspect="1"/>
          </p:cNvPicPr>
          <p:nvPr/>
        </p:nvPicPr>
        <p:blipFill>
          <a:blip r:embed="rId2"/>
          <a:stretch>
            <a:fillRect/>
          </a:stretch>
        </p:blipFill>
        <p:spPr>
          <a:xfrm>
            <a:off x="1454727" y="3074649"/>
            <a:ext cx="6957312" cy="2786165"/>
          </a:xfrm>
          <a:prstGeom prst="rect">
            <a:avLst/>
          </a:prstGeom>
        </p:spPr>
      </p:pic>
      <p:sp>
        <p:nvSpPr>
          <p:cNvPr id="5" name="椭圆 4"/>
          <p:cNvSpPr/>
          <p:nvPr/>
        </p:nvSpPr>
        <p:spPr>
          <a:xfrm>
            <a:off x="5278582" y="3616036"/>
            <a:ext cx="387928" cy="374073"/>
          </a:xfrm>
          <a:prstGeom prst="ellipse">
            <a:avLst/>
          </a:prstGeom>
          <a:noFill/>
          <a:ln w="76200"/>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498428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中断和异常的处理</a:t>
            </a:r>
            <a:endParaRPr kumimoji="1" lang="zh-CN" altLang="en-US" dirty="0"/>
          </a:p>
        </p:txBody>
      </p:sp>
      <p:sp>
        <p:nvSpPr>
          <p:cNvPr id="3" name="内容占位符 2"/>
          <p:cNvSpPr>
            <a:spLocks noGrp="1"/>
          </p:cNvSpPr>
          <p:nvPr>
            <p:ph idx="1"/>
          </p:nvPr>
        </p:nvSpPr>
        <p:spPr>
          <a:xfrm>
            <a:off x="609599" y="2160590"/>
            <a:ext cx="7190510" cy="3880773"/>
          </a:xfrm>
        </p:spPr>
        <p:txBody>
          <a:bodyPr>
            <a:normAutofit fontScale="92500" lnSpcReduction="20000"/>
          </a:bodyPr>
          <a:lstStyle/>
          <a:p>
            <a:r>
              <a:rPr lang="zh-CN" altLang="en-US" sz="2600" dirty="0" smtClean="0"/>
              <a:t>异常</a:t>
            </a:r>
            <a:r>
              <a:rPr lang="zh-CN" altLang="en-US" sz="2600" dirty="0"/>
              <a:t>或中断的设计是为了实现从用户态到核态的转换，同时实现对特权级代码的保护</a:t>
            </a:r>
          </a:p>
          <a:p>
            <a:r>
              <a:rPr lang="en-US" altLang="zh-CN" sz="2600" dirty="0"/>
              <a:t>i386</a:t>
            </a:r>
            <a:r>
              <a:rPr lang="zh-CN" altLang="en-US" sz="2600" dirty="0"/>
              <a:t>采用两个机制来实现这一目标：</a:t>
            </a:r>
            <a:r>
              <a:rPr lang="en-US" altLang="zh-CN" sz="2600" dirty="0"/>
              <a:t>IDT</a:t>
            </a:r>
            <a:r>
              <a:rPr lang="zh-CN" altLang="en-US" sz="2600" dirty="0"/>
              <a:t>和</a:t>
            </a:r>
            <a:r>
              <a:rPr lang="en-US" altLang="zh-CN" sz="2600" dirty="0"/>
              <a:t>TSS</a:t>
            </a:r>
          </a:p>
          <a:p>
            <a:r>
              <a:rPr lang="en-US" altLang="zh-CN" sz="2600" dirty="0"/>
              <a:t>IDT(Interrupt Descriptor Table)</a:t>
            </a:r>
            <a:r>
              <a:rPr lang="zh-CN" altLang="en-US" sz="2600" dirty="0"/>
              <a:t>制定了</a:t>
            </a:r>
            <a:r>
              <a:rPr lang="en-US" altLang="zh-CN" sz="2600" dirty="0"/>
              <a:t>256</a:t>
            </a:r>
            <a:r>
              <a:rPr lang="zh-CN" altLang="en-US" sz="2600" dirty="0"/>
              <a:t>个中断入口，其中前</a:t>
            </a:r>
            <a:r>
              <a:rPr lang="en-US" altLang="zh-CN" sz="2600" dirty="0"/>
              <a:t>32</a:t>
            </a:r>
            <a:r>
              <a:rPr lang="zh-CN" altLang="en-US" sz="2600" dirty="0"/>
              <a:t>个用于异常</a:t>
            </a:r>
            <a:r>
              <a:rPr lang="en-US" altLang="zh-CN" sz="2600" dirty="0"/>
              <a:t>(traps</a:t>
            </a:r>
            <a:r>
              <a:rPr lang="zh-CN" altLang="en-US" sz="2600" dirty="0"/>
              <a:t>或</a:t>
            </a:r>
            <a:r>
              <a:rPr lang="en-US" altLang="zh-CN" sz="2600" dirty="0"/>
              <a:t>exceptions)</a:t>
            </a:r>
            <a:r>
              <a:rPr lang="zh-CN" altLang="en-US" sz="2600" dirty="0"/>
              <a:t>，后面的</a:t>
            </a:r>
            <a:r>
              <a:rPr lang="en-US" altLang="zh-CN" sz="2600" dirty="0"/>
              <a:t>(</a:t>
            </a:r>
            <a:r>
              <a:rPr lang="zh-CN" altLang="en-US" sz="2600" dirty="0"/>
              <a:t>中断号</a:t>
            </a:r>
            <a:r>
              <a:rPr lang="en-US" altLang="zh-CN" sz="2600" dirty="0"/>
              <a:t>&gt;31)</a:t>
            </a:r>
            <a:r>
              <a:rPr lang="zh-CN" altLang="en-US" sz="2600" dirty="0"/>
              <a:t>用于异步中断</a:t>
            </a:r>
            <a:r>
              <a:rPr lang="en-US" altLang="zh-CN" sz="2600" dirty="0"/>
              <a:t>(interrupts)</a:t>
            </a:r>
            <a:r>
              <a:rPr lang="zh-CN" altLang="en-US" sz="2600" dirty="0"/>
              <a:t>的处理。</a:t>
            </a:r>
          </a:p>
          <a:p>
            <a:r>
              <a:rPr lang="zh-CN" altLang="en-US" sz="2600" dirty="0"/>
              <a:t>用户程序在运行过程中产生异常或者中断后，需要将产生中断的地方存储起来，以便在处理完中断后返回，可是存在什么地方呢？这里就要用到</a:t>
            </a:r>
            <a:r>
              <a:rPr lang="en-US" altLang="zh-CN" sz="2600" dirty="0"/>
              <a:t>TSS(Task State Segment)</a:t>
            </a:r>
          </a:p>
          <a:p>
            <a:endParaRPr kumimoji="1" lang="zh-CN" altLang="en-US" sz="2400" dirty="0"/>
          </a:p>
        </p:txBody>
      </p:sp>
    </p:spTree>
    <p:extLst>
      <p:ext uri="{BB962C8B-B14F-4D97-AF65-F5344CB8AC3E}">
        <p14:creationId xmlns:p14="http://schemas.microsoft.com/office/powerpoint/2010/main" val="1285601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TSS(Task</a:t>
            </a:r>
            <a:r>
              <a:rPr kumimoji="1" lang="zh-CN" altLang="en-US" dirty="0" smtClean="0"/>
              <a:t> </a:t>
            </a:r>
            <a:r>
              <a:rPr kumimoji="1" lang="en-US" altLang="zh-CN" dirty="0" smtClean="0"/>
              <a:t>Statement</a:t>
            </a:r>
            <a:r>
              <a:rPr kumimoji="1" lang="zh-CN" altLang="en-US" dirty="0" smtClean="0"/>
              <a:t> </a:t>
            </a:r>
            <a:r>
              <a:rPr kumimoji="1" lang="en-US" altLang="zh-CN" dirty="0" smtClean="0"/>
              <a:t>Segment)</a:t>
            </a:r>
            <a:endParaRPr kumimoji="1" lang="zh-CN" altLang="en-US" dirty="0"/>
          </a:p>
        </p:txBody>
      </p:sp>
      <p:sp>
        <p:nvSpPr>
          <p:cNvPr id="3" name="内容占位符 2"/>
          <p:cNvSpPr>
            <a:spLocks noGrp="1"/>
          </p:cNvSpPr>
          <p:nvPr>
            <p:ph idx="1"/>
          </p:nvPr>
        </p:nvSpPr>
        <p:spPr>
          <a:xfrm>
            <a:off x="609598" y="2160590"/>
            <a:ext cx="7121237" cy="3880773"/>
          </a:xfrm>
        </p:spPr>
        <p:txBody>
          <a:bodyPr>
            <a:noAutofit/>
          </a:bodyPr>
          <a:lstStyle/>
          <a:p>
            <a:pPr>
              <a:lnSpc>
                <a:spcPct val="90000"/>
              </a:lnSpc>
            </a:pPr>
            <a:r>
              <a:rPr lang="en-US" altLang="zh-CN" sz="2400" dirty="0"/>
              <a:t>TSS</a:t>
            </a:r>
            <a:r>
              <a:rPr lang="zh-CN" altLang="en-US" sz="2400" dirty="0"/>
              <a:t>的作用与发生中断后堆栈的构成</a:t>
            </a:r>
          </a:p>
          <a:p>
            <a:pPr lvl="1">
              <a:lnSpc>
                <a:spcPct val="90000"/>
              </a:lnSpc>
            </a:pPr>
            <a:r>
              <a:rPr lang="zh-CN" altLang="en-US" sz="2000" dirty="0"/>
              <a:t>本来</a:t>
            </a:r>
            <a:r>
              <a:rPr lang="en-US" altLang="zh-CN" sz="2000" dirty="0"/>
              <a:t>Intel</a:t>
            </a:r>
            <a:r>
              <a:rPr lang="zh-CN" altLang="en-US" sz="2000" dirty="0"/>
              <a:t>设计</a:t>
            </a:r>
            <a:r>
              <a:rPr lang="en-US" altLang="zh-CN" sz="2000" dirty="0"/>
              <a:t>TSS</a:t>
            </a:r>
            <a:r>
              <a:rPr lang="zh-CN" altLang="en-US" sz="2000" dirty="0"/>
              <a:t>的初衷是想通过这个段，来实现操作系统中多任务的切换</a:t>
            </a:r>
          </a:p>
          <a:p>
            <a:pPr lvl="1">
              <a:lnSpc>
                <a:spcPct val="90000"/>
              </a:lnSpc>
            </a:pPr>
            <a:r>
              <a:rPr lang="zh-CN" altLang="en-US" sz="2000" dirty="0"/>
              <a:t>但使用这个切换任务，会占用很多</a:t>
            </a:r>
            <a:r>
              <a:rPr lang="en-US" altLang="zh-CN" sz="2000" dirty="0"/>
              <a:t>CPU</a:t>
            </a:r>
            <a:r>
              <a:rPr lang="zh-CN" altLang="en-US" sz="2000" dirty="0"/>
              <a:t>的时间，并且打破</a:t>
            </a:r>
            <a:r>
              <a:rPr lang="en-US" altLang="zh-CN" sz="2000" dirty="0"/>
              <a:t>CPU</a:t>
            </a:r>
            <a:r>
              <a:rPr lang="zh-CN" altLang="en-US" sz="2000" dirty="0"/>
              <a:t>的流水。因而，</a:t>
            </a:r>
            <a:r>
              <a:rPr lang="en-US" altLang="zh-CN" sz="2000" dirty="0"/>
              <a:t>Linux</a:t>
            </a:r>
            <a:r>
              <a:rPr lang="zh-CN" altLang="en-US" sz="2000" dirty="0"/>
              <a:t>和</a:t>
            </a:r>
            <a:r>
              <a:rPr lang="en-US" altLang="zh-CN" sz="2000" dirty="0"/>
              <a:t>Windows</a:t>
            </a:r>
            <a:r>
              <a:rPr lang="zh-CN" altLang="en-US" sz="2000" dirty="0"/>
              <a:t>都没有采用</a:t>
            </a:r>
            <a:r>
              <a:rPr lang="en-US" altLang="zh-CN" sz="2000" dirty="0"/>
              <a:t>TSS</a:t>
            </a:r>
            <a:r>
              <a:rPr lang="zh-CN" altLang="en-US" sz="2000" dirty="0"/>
              <a:t>用作切换任务</a:t>
            </a:r>
          </a:p>
          <a:p>
            <a:pPr lvl="1">
              <a:lnSpc>
                <a:spcPct val="90000"/>
              </a:lnSpc>
            </a:pPr>
            <a:r>
              <a:rPr lang="en-US" altLang="zh-CN" sz="2000" dirty="0"/>
              <a:t>TSS</a:t>
            </a:r>
            <a:r>
              <a:rPr lang="zh-CN" altLang="en-US" sz="2000" dirty="0"/>
              <a:t>记录着</a:t>
            </a:r>
            <a:r>
              <a:rPr lang="zh-CN" altLang="en-US" sz="2000" dirty="0">
                <a:latin typeface="Arial" charset="0"/>
              </a:rPr>
              <a:t>“</a:t>
            </a:r>
            <a:r>
              <a:rPr lang="en-US" altLang="zh-CN" sz="2000" dirty="0"/>
              <a:t>I/O</a:t>
            </a:r>
            <a:r>
              <a:rPr lang="zh-CN" altLang="en-US" sz="2000" dirty="0"/>
              <a:t>权限位图</a:t>
            </a:r>
            <a:r>
              <a:rPr lang="zh-CN" altLang="en-US" sz="2000" dirty="0">
                <a:latin typeface="Arial" charset="0"/>
              </a:rPr>
              <a:t>”</a:t>
            </a:r>
            <a:r>
              <a:rPr lang="zh-CN" altLang="en-US" sz="2000" dirty="0"/>
              <a:t>。另外</a:t>
            </a:r>
            <a:r>
              <a:rPr lang="en-US" altLang="zh-CN" sz="2000" dirty="0"/>
              <a:t>TSS</a:t>
            </a:r>
            <a:r>
              <a:rPr lang="zh-CN" altLang="en-US" sz="2000" dirty="0"/>
              <a:t>中还记录着</a:t>
            </a:r>
            <a:r>
              <a:rPr lang="en-US" altLang="zh-CN" sz="2000" dirty="0"/>
              <a:t>0-2</a:t>
            </a:r>
            <a:r>
              <a:rPr lang="zh-CN" altLang="en-US" sz="2000" dirty="0"/>
              <a:t>环的</a:t>
            </a:r>
            <a:r>
              <a:rPr lang="en-US" altLang="zh-CN" sz="2000" dirty="0" err="1"/>
              <a:t>esp</a:t>
            </a:r>
            <a:r>
              <a:rPr lang="zh-CN" altLang="en-US" sz="2000" dirty="0"/>
              <a:t>和</a:t>
            </a:r>
            <a:r>
              <a:rPr lang="en-US" altLang="zh-CN" sz="2000" dirty="0" err="1"/>
              <a:t>ss</a:t>
            </a:r>
            <a:r>
              <a:rPr lang="zh-CN" altLang="en-US" sz="2000" dirty="0"/>
              <a:t>寄存器。当外环</a:t>
            </a:r>
            <a:r>
              <a:rPr lang="en-US" altLang="zh-CN" sz="2000" dirty="0"/>
              <a:t>(</a:t>
            </a:r>
            <a:r>
              <a:rPr lang="zh-CN" altLang="en-US" sz="2000" dirty="0"/>
              <a:t>如</a:t>
            </a:r>
            <a:r>
              <a:rPr lang="en-US" altLang="zh-CN" sz="2000" dirty="0"/>
              <a:t>ring3)</a:t>
            </a:r>
            <a:r>
              <a:rPr lang="zh-CN" altLang="en-US" sz="2000" dirty="0"/>
              <a:t>进入内环</a:t>
            </a:r>
            <a:r>
              <a:rPr lang="en-US" altLang="zh-CN" sz="2000" dirty="0"/>
              <a:t>(</a:t>
            </a:r>
            <a:r>
              <a:rPr lang="zh-CN" altLang="en-US" sz="2000" dirty="0"/>
              <a:t>如</a:t>
            </a:r>
            <a:r>
              <a:rPr lang="en-US" altLang="zh-CN" sz="2000" dirty="0"/>
              <a:t>ring0)</a:t>
            </a:r>
            <a:r>
              <a:rPr lang="zh-CN" altLang="en-US" sz="2000" dirty="0"/>
              <a:t>时，会自动加载</a:t>
            </a:r>
            <a:r>
              <a:rPr lang="en-US" altLang="zh-CN" sz="2000" dirty="0"/>
              <a:t>TSS</a:t>
            </a:r>
            <a:r>
              <a:rPr lang="zh-CN" altLang="en-US" sz="2000" dirty="0"/>
              <a:t>中内环的</a:t>
            </a:r>
            <a:r>
              <a:rPr lang="en-US" altLang="zh-CN" sz="2000" dirty="0" err="1"/>
              <a:t>esp</a:t>
            </a:r>
            <a:r>
              <a:rPr lang="zh-CN" altLang="en-US" sz="2000" dirty="0"/>
              <a:t>和</a:t>
            </a:r>
            <a:r>
              <a:rPr lang="en-US" altLang="zh-CN" sz="2000" dirty="0" err="1"/>
              <a:t>ss</a:t>
            </a:r>
            <a:r>
              <a:rPr lang="zh-CN" altLang="en-US" sz="2000" dirty="0"/>
              <a:t>。那为什么</a:t>
            </a:r>
            <a:r>
              <a:rPr lang="en-US" altLang="zh-CN" sz="2000" dirty="0" err="1"/>
              <a:t>tss</a:t>
            </a:r>
            <a:r>
              <a:rPr lang="zh-CN" altLang="en-US" sz="2000" dirty="0"/>
              <a:t>没有记录</a:t>
            </a:r>
            <a:r>
              <a:rPr lang="en-US" altLang="zh-CN" sz="2000" dirty="0"/>
              <a:t>ring3</a:t>
            </a:r>
            <a:r>
              <a:rPr lang="zh-CN" altLang="en-US" sz="2000" dirty="0"/>
              <a:t>的</a:t>
            </a:r>
            <a:r>
              <a:rPr lang="en-US" altLang="zh-CN" sz="2000" dirty="0" err="1"/>
              <a:t>esp</a:t>
            </a:r>
            <a:r>
              <a:rPr lang="zh-CN" altLang="en-US" sz="2000" dirty="0"/>
              <a:t>和</a:t>
            </a:r>
            <a:r>
              <a:rPr lang="en-US" altLang="zh-CN" sz="2000" dirty="0" err="1"/>
              <a:t>ss</a:t>
            </a:r>
            <a:r>
              <a:rPr lang="zh-CN" altLang="en-US" sz="2000" dirty="0"/>
              <a:t>呢？这是因为，外环进入内环时，会将这些压入堆栈。当从内环返回外环时，从堆栈中恢复就可以了</a:t>
            </a:r>
          </a:p>
          <a:p>
            <a:endParaRPr kumimoji="1" lang="zh-CN" altLang="en-US" sz="1600" dirty="0"/>
          </a:p>
        </p:txBody>
      </p:sp>
    </p:spTree>
    <p:extLst>
      <p:ext uri="{BB962C8B-B14F-4D97-AF65-F5344CB8AC3E}">
        <p14:creationId xmlns:p14="http://schemas.microsoft.com/office/powerpoint/2010/main" val="1606248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TSS</a:t>
            </a:r>
            <a:endParaRPr kumimoji="1" lang="zh-CN" altLang="en-US" dirty="0"/>
          </a:p>
        </p:txBody>
      </p:sp>
      <p:sp>
        <p:nvSpPr>
          <p:cNvPr id="3" name="内容占位符 2"/>
          <p:cNvSpPr>
            <a:spLocks noGrp="1"/>
          </p:cNvSpPr>
          <p:nvPr>
            <p:ph idx="1"/>
          </p:nvPr>
        </p:nvSpPr>
        <p:spPr>
          <a:xfrm>
            <a:off x="609599" y="2160590"/>
            <a:ext cx="4031674" cy="3880773"/>
          </a:xfrm>
        </p:spPr>
        <p:txBody>
          <a:bodyPr>
            <a:normAutofit/>
          </a:bodyPr>
          <a:lstStyle/>
          <a:p>
            <a:r>
              <a:rPr kumimoji="1" lang="en-US" altLang="zh-CN" sz="2400" dirty="0" smtClean="0"/>
              <a:t>TSS</a:t>
            </a:r>
            <a:r>
              <a:rPr kumimoji="1" lang="zh-CN" altLang="en-US" sz="2400" dirty="0" smtClean="0"/>
              <a:t> 的结构</a:t>
            </a:r>
          </a:p>
          <a:p>
            <a:pPr lvl="1"/>
            <a:r>
              <a:rPr kumimoji="1" lang="zh-CN" altLang="en-US" sz="2200" dirty="0" smtClean="0"/>
              <a:t>你只需要关注 </a:t>
            </a:r>
            <a:r>
              <a:rPr kumimoji="1" lang="en-US" altLang="zh-CN" sz="2200" dirty="0" err="1" smtClean="0"/>
              <a:t>ss</a:t>
            </a:r>
            <a:r>
              <a:rPr kumimoji="1" lang="zh-CN" altLang="en-US" sz="2200" dirty="0" smtClean="0"/>
              <a:t> 和 </a:t>
            </a:r>
            <a:r>
              <a:rPr kumimoji="1" lang="en-US" altLang="zh-CN" sz="2200" dirty="0" err="1" smtClean="0"/>
              <a:t>esp</a:t>
            </a:r>
            <a:endParaRPr kumimoji="1" lang="zh-CN" altLang="en-US" sz="2200" dirty="0" smtClean="0"/>
          </a:p>
          <a:p>
            <a:pPr lvl="1"/>
            <a:r>
              <a:rPr lang="zh-CN" altLang="en-US" sz="2000" dirty="0"/>
              <a:t>当从</a:t>
            </a:r>
            <a:r>
              <a:rPr lang="en-US" altLang="zh-CN" sz="2000" dirty="0"/>
              <a:t>ring 3</a:t>
            </a:r>
            <a:r>
              <a:rPr lang="zh-CN" altLang="en-US" sz="2000" dirty="0"/>
              <a:t>到</a:t>
            </a:r>
            <a:r>
              <a:rPr lang="en-US" altLang="zh-CN" sz="2000" dirty="0"/>
              <a:t>ring 0</a:t>
            </a:r>
            <a:r>
              <a:rPr lang="zh-CN" altLang="en-US" sz="2000" dirty="0"/>
              <a:t>的过程中，会将断点通过压栈存储</a:t>
            </a:r>
            <a:r>
              <a:rPr lang="zh-CN" altLang="en-US" sz="2000" dirty="0" smtClean="0"/>
              <a:t>到 </a:t>
            </a:r>
            <a:r>
              <a:rPr lang="en-US" altLang="zh-CN" sz="2000" dirty="0" smtClean="0"/>
              <a:t>ss0</a:t>
            </a:r>
            <a:r>
              <a:rPr lang="zh-CN" altLang="en-US" sz="2000" dirty="0" smtClean="0"/>
              <a:t> 和 </a:t>
            </a:r>
            <a:r>
              <a:rPr lang="en-US" altLang="zh-CN" sz="2000" dirty="0" smtClean="0"/>
              <a:t>esp0</a:t>
            </a:r>
            <a:r>
              <a:rPr lang="zh-CN" altLang="en-US" sz="2000" dirty="0" smtClean="0"/>
              <a:t> 指向</a:t>
            </a:r>
            <a:r>
              <a:rPr lang="zh-CN" altLang="en-US" sz="2000" dirty="0"/>
              <a:t>的堆</a:t>
            </a:r>
            <a:r>
              <a:rPr lang="zh-CN" altLang="en-US" sz="2000" dirty="0" smtClean="0"/>
              <a:t>栈空间</a:t>
            </a:r>
            <a:endParaRPr lang="zh-CN" altLang="en-US" sz="2000" dirty="0"/>
          </a:p>
        </p:txBody>
      </p:sp>
      <p:graphicFrame>
        <p:nvGraphicFramePr>
          <p:cNvPr id="4" name="Object 5"/>
          <p:cNvGraphicFramePr>
            <a:graphicFrameLocks noChangeAspect="1"/>
          </p:cNvGraphicFramePr>
          <p:nvPr>
            <p:extLst>
              <p:ext uri="{D42A27DB-BD31-4B8C-83A1-F6EECF244321}">
                <p14:modId xmlns:p14="http://schemas.microsoft.com/office/powerpoint/2010/main" val="964743728"/>
              </p:ext>
            </p:extLst>
          </p:nvPr>
        </p:nvGraphicFramePr>
        <p:xfrm>
          <a:off x="4641273" y="198126"/>
          <a:ext cx="4073235" cy="6989575"/>
        </p:xfrm>
        <a:graphic>
          <a:graphicData uri="http://schemas.openxmlformats.org/presentationml/2006/ole">
            <mc:AlternateContent xmlns:mc="http://schemas.openxmlformats.org/markup-compatibility/2006">
              <mc:Choice xmlns:v="urn:schemas-microsoft-com:vml" Requires="v">
                <p:oleObj spid="_x0000_s1174" name="Visio" r:id="rId3" imgW="2924975" imgH="5029653" progId="Visio.Drawing.11">
                  <p:embed/>
                </p:oleObj>
              </mc:Choice>
              <mc:Fallback>
                <p:oleObj name="Visio" r:id="rId3" imgW="2924975" imgH="502965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273" y="198126"/>
                        <a:ext cx="4073235" cy="6989575"/>
                      </a:xfrm>
                      <a:prstGeom prst="rect">
                        <a:avLst/>
                      </a:prstGeom>
                      <a:noFill/>
                    </p:spPr>
                  </p:pic>
                </p:oleObj>
              </mc:Fallback>
            </mc:AlternateContent>
          </a:graphicData>
        </a:graphic>
      </p:graphicFrame>
    </p:spTree>
    <p:extLst>
      <p:ext uri="{BB962C8B-B14F-4D97-AF65-F5344CB8AC3E}">
        <p14:creationId xmlns:p14="http://schemas.microsoft.com/office/powerpoint/2010/main" val="1090218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中断和异常的硬件处理</a:t>
            </a:r>
            <a:endParaRPr kumimoji="1" lang="zh-CN" altLang="en-US" dirty="0"/>
          </a:p>
        </p:txBody>
      </p:sp>
      <p:sp>
        <p:nvSpPr>
          <p:cNvPr id="3" name="内容占位符 2"/>
          <p:cNvSpPr>
            <a:spLocks noGrp="1"/>
          </p:cNvSpPr>
          <p:nvPr>
            <p:ph idx="1"/>
          </p:nvPr>
        </p:nvSpPr>
        <p:spPr>
          <a:xfrm>
            <a:off x="609598" y="2160590"/>
            <a:ext cx="7259783" cy="3880773"/>
          </a:xfrm>
        </p:spPr>
        <p:txBody>
          <a:bodyPr>
            <a:normAutofit/>
          </a:bodyPr>
          <a:lstStyle/>
          <a:p>
            <a:pPr>
              <a:lnSpc>
                <a:spcPct val="90000"/>
              </a:lnSpc>
              <a:buFont typeface="Wingdings" charset="2"/>
              <a:buNone/>
            </a:pPr>
            <a:r>
              <a:rPr lang="en-US" altLang="zh-CN" sz="2400" dirty="0" smtClean="0">
                <a:solidFill>
                  <a:schemeClr val="tx1"/>
                </a:solidFill>
              </a:rPr>
              <a:t>1.</a:t>
            </a:r>
            <a:r>
              <a:rPr lang="zh-CN" altLang="en-US" sz="2400" dirty="0" smtClean="0">
                <a:solidFill>
                  <a:schemeClr val="tx1"/>
                </a:solidFill>
              </a:rPr>
              <a:t> 确定</a:t>
            </a:r>
            <a:r>
              <a:rPr lang="zh-CN" altLang="en-US" sz="2400" dirty="0"/>
              <a:t>与中断或者异常关联的</a:t>
            </a:r>
            <a:r>
              <a:rPr lang="zh-CN" altLang="en-US" sz="2400" dirty="0">
                <a:solidFill>
                  <a:srgbClr val="FFFF00"/>
                </a:solidFill>
              </a:rPr>
              <a:t>向量</a:t>
            </a:r>
            <a:r>
              <a:rPr lang="en-US" altLang="zh-CN" sz="2400" dirty="0" err="1" smtClean="0">
                <a:solidFill>
                  <a:srgbClr val="FFFF00"/>
                </a:solidFill>
              </a:rPr>
              <a:t>i</a:t>
            </a:r>
            <a:r>
              <a:rPr lang="zh-CN" altLang="en-US" sz="2400" dirty="0" smtClean="0"/>
              <a:t>（</a:t>
            </a:r>
            <a:r>
              <a:rPr lang="en-US" altLang="zh-CN" sz="2400" dirty="0"/>
              <a:t>0~255</a:t>
            </a:r>
            <a:r>
              <a:rPr lang="zh-CN" altLang="en-US" sz="2400" dirty="0"/>
              <a:t>）</a:t>
            </a:r>
          </a:p>
          <a:p>
            <a:pPr>
              <a:lnSpc>
                <a:spcPct val="90000"/>
              </a:lnSpc>
              <a:buFont typeface="Wingdings" charset="2"/>
              <a:buNone/>
            </a:pPr>
            <a:r>
              <a:rPr lang="en-US" altLang="zh-CN" sz="2400" dirty="0" smtClean="0"/>
              <a:t>2.</a:t>
            </a:r>
            <a:r>
              <a:rPr lang="zh-CN" altLang="en-US" sz="2400" dirty="0" smtClean="0"/>
              <a:t> 读</a:t>
            </a:r>
            <a:r>
              <a:rPr lang="en-US" altLang="zh-CN" sz="2400" dirty="0" err="1" smtClean="0"/>
              <a:t>idtr</a:t>
            </a:r>
            <a:r>
              <a:rPr lang="zh-CN" altLang="en-US" sz="2400" dirty="0"/>
              <a:t>寄存器指向的</a:t>
            </a:r>
            <a:r>
              <a:rPr lang="en-US" altLang="zh-CN" sz="2400" dirty="0"/>
              <a:t>IDT</a:t>
            </a:r>
            <a:r>
              <a:rPr lang="zh-CN" altLang="en-US" sz="2400" dirty="0"/>
              <a:t>表中的第</a:t>
            </a:r>
            <a:r>
              <a:rPr lang="en-US" altLang="zh-CN" sz="2400" dirty="0" err="1"/>
              <a:t>i</a:t>
            </a:r>
            <a:r>
              <a:rPr lang="zh-CN" altLang="en-US" sz="2400" dirty="0"/>
              <a:t>项</a:t>
            </a:r>
          </a:p>
          <a:p>
            <a:pPr>
              <a:lnSpc>
                <a:spcPct val="90000"/>
              </a:lnSpc>
              <a:buFont typeface="Wingdings" charset="2"/>
              <a:buNone/>
            </a:pPr>
            <a:r>
              <a:rPr lang="en-US" altLang="zh-CN" sz="2400" dirty="0" smtClean="0"/>
              <a:t>3.</a:t>
            </a:r>
            <a:r>
              <a:rPr lang="zh-CN" altLang="en-US" sz="2400" dirty="0" smtClean="0"/>
              <a:t> 从</a:t>
            </a:r>
            <a:r>
              <a:rPr lang="en-US" altLang="zh-CN" sz="2400" dirty="0" err="1"/>
              <a:t>gdtr</a:t>
            </a:r>
            <a:r>
              <a:rPr lang="zh-CN" altLang="en-US" sz="2400" dirty="0"/>
              <a:t>寄存器获得</a:t>
            </a:r>
            <a:r>
              <a:rPr lang="en-US" altLang="zh-CN" sz="2400" dirty="0"/>
              <a:t>GDT</a:t>
            </a:r>
            <a:r>
              <a:rPr lang="zh-CN" altLang="en-US" sz="2400" dirty="0"/>
              <a:t>的基地址，并在</a:t>
            </a:r>
            <a:r>
              <a:rPr lang="en-US" altLang="zh-CN" sz="2400" dirty="0"/>
              <a:t>GDT</a:t>
            </a:r>
            <a:r>
              <a:rPr lang="zh-CN" altLang="en-US" sz="2400" dirty="0"/>
              <a:t>中查找，以读取</a:t>
            </a:r>
            <a:r>
              <a:rPr lang="en-US" altLang="zh-CN" sz="2400" dirty="0"/>
              <a:t>IDT</a:t>
            </a:r>
            <a:r>
              <a:rPr lang="zh-CN" altLang="en-US" sz="2400" dirty="0"/>
              <a:t>表项中的段选择符所标识的段描述符</a:t>
            </a:r>
          </a:p>
          <a:p>
            <a:pPr>
              <a:lnSpc>
                <a:spcPct val="90000"/>
              </a:lnSpc>
              <a:buFont typeface="Wingdings" charset="2"/>
              <a:buNone/>
            </a:pPr>
            <a:r>
              <a:rPr lang="en-US" altLang="zh-CN" sz="2400" dirty="0" smtClean="0"/>
              <a:t>4.</a:t>
            </a:r>
            <a:r>
              <a:rPr lang="zh-CN" altLang="en-US" sz="2400" dirty="0" smtClean="0"/>
              <a:t> 确定</a:t>
            </a:r>
            <a:r>
              <a:rPr lang="zh-CN" altLang="en-US" sz="2400" dirty="0"/>
              <a:t>中断是由授权的发生源发出的。</a:t>
            </a:r>
          </a:p>
          <a:p>
            <a:pPr lvl="1">
              <a:lnSpc>
                <a:spcPct val="90000"/>
              </a:lnSpc>
            </a:pPr>
            <a:r>
              <a:rPr lang="zh-CN" altLang="en-US" sz="2000" dirty="0"/>
              <a:t>中断：中断处理程序的特权不能低于引起中断的程序的特权（对应</a:t>
            </a:r>
            <a:r>
              <a:rPr lang="en-US" altLang="zh-CN" sz="2000" dirty="0"/>
              <a:t>GDT</a:t>
            </a:r>
            <a:r>
              <a:rPr lang="zh-CN" altLang="en-US" sz="2000" dirty="0"/>
              <a:t>表项中的</a:t>
            </a:r>
            <a:r>
              <a:rPr lang="en-US" altLang="zh-CN" sz="2000" dirty="0"/>
              <a:t>DPL vs CS</a:t>
            </a:r>
            <a:r>
              <a:rPr lang="zh-CN" altLang="en-US" sz="2000" dirty="0"/>
              <a:t>寄存器中的</a:t>
            </a:r>
            <a:r>
              <a:rPr lang="en-US" altLang="zh-CN" sz="2000" dirty="0"/>
              <a:t>CPL</a:t>
            </a:r>
            <a:r>
              <a:rPr lang="zh-CN" altLang="en-US" sz="2000" dirty="0"/>
              <a:t>）</a:t>
            </a:r>
          </a:p>
          <a:p>
            <a:pPr lvl="1">
              <a:lnSpc>
                <a:spcPct val="90000"/>
              </a:lnSpc>
            </a:pPr>
            <a:r>
              <a:rPr lang="zh-CN" altLang="en-US" sz="2000" dirty="0"/>
              <a:t>编程异常：还需比较</a:t>
            </a:r>
            <a:r>
              <a:rPr lang="en-US" altLang="zh-CN" sz="2000" dirty="0"/>
              <a:t>CPL</a:t>
            </a:r>
            <a:r>
              <a:rPr lang="zh-CN" altLang="en-US" sz="2000" dirty="0"/>
              <a:t>与对应</a:t>
            </a:r>
            <a:r>
              <a:rPr lang="en-US" altLang="zh-CN" sz="2000" dirty="0"/>
              <a:t>IDT</a:t>
            </a:r>
            <a:r>
              <a:rPr lang="zh-CN" altLang="en-US" sz="2000" dirty="0"/>
              <a:t>表项中的</a:t>
            </a:r>
            <a:r>
              <a:rPr lang="en-US" altLang="zh-CN" sz="2000" dirty="0"/>
              <a:t>DPL</a:t>
            </a:r>
          </a:p>
          <a:p>
            <a:endParaRPr kumimoji="1" lang="zh-CN" altLang="en-US" sz="1600" dirty="0"/>
          </a:p>
        </p:txBody>
      </p:sp>
    </p:spTree>
    <p:extLst>
      <p:ext uri="{BB962C8B-B14F-4D97-AF65-F5344CB8AC3E}">
        <p14:creationId xmlns:p14="http://schemas.microsoft.com/office/powerpoint/2010/main" val="1325368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中断和异常的硬件处理</a:t>
            </a:r>
            <a:endParaRPr kumimoji="1" lang="zh-CN" altLang="en-US" dirty="0"/>
          </a:p>
        </p:txBody>
      </p:sp>
      <p:sp>
        <p:nvSpPr>
          <p:cNvPr id="3" name="内容占位符 2"/>
          <p:cNvSpPr>
            <a:spLocks noGrp="1"/>
          </p:cNvSpPr>
          <p:nvPr>
            <p:ph idx="1"/>
          </p:nvPr>
        </p:nvSpPr>
        <p:spPr>
          <a:xfrm>
            <a:off x="609598" y="2160590"/>
            <a:ext cx="7370619" cy="3880773"/>
          </a:xfrm>
        </p:spPr>
        <p:txBody>
          <a:bodyPr>
            <a:noAutofit/>
          </a:bodyPr>
          <a:lstStyle/>
          <a:p>
            <a:pPr>
              <a:buFont typeface="Wingdings" charset="2"/>
              <a:buNone/>
            </a:pPr>
            <a:r>
              <a:rPr lang="en-US" altLang="zh-CN" sz="2400" dirty="0" smtClean="0"/>
              <a:t>5.</a:t>
            </a:r>
            <a:r>
              <a:rPr lang="zh-CN" altLang="en-US" sz="2400" dirty="0" smtClean="0"/>
              <a:t> 检查</a:t>
            </a:r>
            <a:r>
              <a:rPr lang="zh-CN" altLang="en-US" sz="2400" dirty="0"/>
              <a:t>是否发生了特权级的变化，一般指是否由用户态陷入了内核态。</a:t>
            </a:r>
            <a:br>
              <a:rPr lang="zh-CN" altLang="en-US" sz="2400" dirty="0"/>
            </a:br>
            <a:r>
              <a:rPr lang="zh-CN" altLang="en-US" sz="2400" dirty="0"/>
              <a:t>如果是</a:t>
            </a:r>
            <a:r>
              <a:rPr lang="zh-CN" altLang="en-US" sz="2400" dirty="0">
                <a:solidFill>
                  <a:srgbClr val="FFFF00"/>
                </a:solidFill>
              </a:rPr>
              <a:t>由用户态陷入了内核态</a:t>
            </a:r>
            <a:r>
              <a:rPr lang="zh-CN" altLang="en-US" sz="2400" dirty="0"/>
              <a:t>，控制单元必须开始使用与新的特权级相关的堆栈</a:t>
            </a:r>
          </a:p>
          <a:p>
            <a:pPr lvl="1">
              <a:buFont typeface="Wingdings" charset="2"/>
              <a:buNone/>
            </a:pPr>
            <a:r>
              <a:rPr lang="en-US" altLang="zh-CN" sz="2000" dirty="0"/>
              <a:t>a</a:t>
            </a:r>
            <a:r>
              <a:rPr lang="zh-CN" altLang="en-US" sz="2000" dirty="0"/>
              <a:t>，读</a:t>
            </a:r>
            <a:r>
              <a:rPr lang="en-US" altLang="zh-CN" sz="2000" dirty="0" err="1"/>
              <a:t>tr</a:t>
            </a:r>
            <a:r>
              <a:rPr lang="zh-CN" altLang="en-US" sz="2000" dirty="0"/>
              <a:t>寄存器，访问运行进程的</a:t>
            </a:r>
            <a:r>
              <a:rPr lang="en-US" altLang="zh-CN" sz="2000" dirty="0" err="1"/>
              <a:t>tss</a:t>
            </a:r>
            <a:r>
              <a:rPr lang="zh-CN" altLang="en-US" sz="2000" dirty="0"/>
              <a:t>段</a:t>
            </a:r>
          </a:p>
          <a:p>
            <a:pPr lvl="1">
              <a:buFont typeface="Wingdings" charset="2"/>
              <a:buNone/>
            </a:pPr>
            <a:r>
              <a:rPr lang="en-US" altLang="zh-CN" sz="2000" dirty="0"/>
              <a:t>b</a:t>
            </a:r>
            <a:r>
              <a:rPr lang="zh-CN" altLang="en-US" sz="2000" dirty="0"/>
              <a:t>，</a:t>
            </a:r>
            <a:r>
              <a:rPr lang="zh-CN" altLang="en-US" sz="2000" dirty="0">
                <a:solidFill>
                  <a:srgbClr val="FFFF00"/>
                </a:solidFill>
              </a:rPr>
              <a:t>用与新特权级相关的栈段和栈指针装载</a:t>
            </a:r>
            <a:r>
              <a:rPr lang="en-US" altLang="zh-CN" sz="2000" dirty="0" err="1">
                <a:solidFill>
                  <a:srgbClr val="FFFF00"/>
                </a:solidFill>
              </a:rPr>
              <a:t>ss</a:t>
            </a:r>
            <a:r>
              <a:rPr lang="zh-CN" altLang="en-US" sz="2000" dirty="0">
                <a:solidFill>
                  <a:srgbClr val="FFFF00"/>
                </a:solidFill>
              </a:rPr>
              <a:t>和</a:t>
            </a:r>
            <a:r>
              <a:rPr lang="en-US" altLang="zh-CN" sz="2000" dirty="0" err="1">
                <a:solidFill>
                  <a:srgbClr val="FFFF00"/>
                </a:solidFill>
              </a:rPr>
              <a:t>esp</a:t>
            </a:r>
            <a:r>
              <a:rPr lang="zh-CN" altLang="en-US" sz="2000" dirty="0">
                <a:solidFill>
                  <a:srgbClr val="FFFF00"/>
                </a:solidFill>
              </a:rPr>
              <a:t>寄存器。</a:t>
            </a:r>
            <a:r>
              <a:rPr lang="zh-CN" altLang="en-US" sz="2000" dirty="0"/>
              <a:t>这些值可以在进程的</a:t>
            </a:r>
            <a:r>
              <a:rPr lang="en-US" altLang="zh-CN" sz="2000" dirty="0" err="1"/>
              <a:t>tss</a:t>
            </a:r>
            <a:r>
              <a:rPr lang="zh-CN" altLang="en-US" sz="2000" dirty="0"/>
              <a:t>段中找到</a:t>
            </a:r>
          </a:p>
          <a:p>
            <a:pPr lvl="1">
              <a:buFont typeface="Wingdings" charset="2"/>
              <a:buNone/>
            </a:pPr>
            <a:r>
              <a:rPr lang="en-US" altLang="zh-CN" sz="2000" dirty="0"/>
              <a:t>c</a:t>
            </a:r>
            <a:r>
              <a:rPr lang="zh-CN" altLang="en-US" sz="2000" dirty="0"/>
              <a:t>，在新的栈中</a:t>
            </a:r>
            <a:r>
              <a:rPr lang="zh-CN" altLang="en-US" sz="2000" dirty="0">
                <a:solidFill>
                  <a:srgbClr val="FFFF00"/>
                </a:solidFill>
              </a:rPr>
              <a:t>保存</a:t>
            </a:r>
            <a:r>
              <a:rPr lang="en-US" altLang="zh-CN" sz="2000" dirty="0" err="1">
                <a:solidFill>
                  <a:srgbClr val="FFFF00"/>
                </a:solidFill>
              </a:rPr>
              <a:t>ss</a:t>
            </a:r>
            <a:r>
              <a:rPr lang="zh-CN" altLang="en-US" sz="2000" dirty="0">
                <a:solidFill>
                  <a:srgbClr val="FFFF00"/>
                </a:solidFill>
              </a:rPr>
              <a:t>和</a:t>
            </a:r>
            <a:r>
              <a:rPr lang="en-US" altLang="zh-CN" sz="2000" dirty="0" err="1">
                <a:solidFill>
                  <a:srgbClr val="FFFF00"/>
                </a:solidFill>
              </a:rPr>
              <a:t>esp</a:t>
            </a:r>
            <a:r>
              <a:rPr lang="zh-CN" altLang="en-US" sz="2000" dirty="0">
                <a:solidFill>
                  <a:srgbClr val="FFFF00"/>
                </a:solidFill>
              </a:rPr>
              <a:t>以前的值</a:t>
            </a:r>
            <a:r>
              <a:rPr lang="zh-CN" altLang="en-US" sz="2000" dirty="0"/>
              <a:t>，这些值指明了与旧特权级相关的栈的逻辑地址</a:t>
            </a:r>
          </a:p>
        </p:txBody>
      </p:sp>
    </p:spTree>
    <p:extLst>
      <p:ext uri="{BB962C8B-B14F-4D97-AF65-F5344CB8AC3E}">
        <p14:creationId xmlns:p14="http://schemas.microsoft.com/office/powerpoint/2010/main" val="13994692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中断和异常的硬件处理</a:t>
            </a:r>
            <a:endParaRPr kumimoji="1" lang="zh-CN" altLang="en-US" dirty="0"/>
          </a:p>
        </p:txBody>
      </p:sp>
      <p:sp>
        <p:nvSpPr>
          <p:cNvPr id="3" name="内容占位符 2"/>
          <p:cNvSpPr>
            <a:spLocks noGrp="1"/>
          </p:cNvSpPr>
          <p:nvPr>
            <p:ph idx="1"/>
          </p:nvPr>
        </p:nvSpPr>
        <p:spPr>
          <a:xfrm>
            <a:off x="609599" y="2160590"/>
            <a:ext cx="7329056" cy="3880773"/>
          </a:xfrm>
        </p:spPr>
        <p:txBody>
          <a:bodyPr>
            <a:normAutofit/>
          </a:bodyPr>
          <a:lstStyle/>
          <a:p>
            <a:pPr>
              <a:lnSpc>
                <a:spcPct val="90000"/>
              </a:lnSpc>
              <a:buFont typeface="Wingdings" charset="2"/>
              <a:buNone/>
            </a:pPr>
            <a:r>
              <a:rPr lang="en-US" altLang="zh-CN" sz="2400" dirty="0" smtClean="0"/>
              <a:t>6.</a:t>
            </a:r>
            <a:r>
              <a:rPr lang="zh-CN" altLang="en-US" sz="2400" dirty="0" smtClean="0"/>
              <a:t> 若</a:t>
            </a:r>
            <a:r>
              <a:rPr lang="zh-CN" altLang="en-US" sz="2400" dirty="0"/>
              <a:t>发生的是故障，用引起异常的指令地址修改</a:t>
            </a:r>
            <a:r>
              <a:rPr lang="en-US" altLang="zh-CN" sz="2400" dirty="0" err="1"/>
              <a:t>cs</a:t>
            </a:r>
            <a:r>
              <a:rPr lang="zh-CN" altLang="en-US" sz="2400" dirty="0"/>
              <a:t>和</a:t>
            </a:r>
            <a:r>
              <a:rPr lang="en-US" altLang="zh-CN" sz="2400" dirty="0" err="1"/>
              <a:t>eip</a:t>
            </a:r>
            <a:r>
              <a:rPr lang="zh-CN" altLang="en-US" sz="2400" dirty="0"/>
              <a:t>寄存器的值，以使得这条指令在异常处理结束后能被再次执行</a:t>
            </a:r>
          </a:p>
          <a:p>
            <a:pPr>
              <a:lnSpc>
                <a:spcPct val="90000"/>
              </a:lnSpc>
              <a:buFont typeface="Wingdings" charset="2"/>
              <a:buNone/>
            </a:pPr>
            <a:r>
              <a:rPr lang="en-US" altLang="zh-CN" sz="2400" dirty="0" smtClean="0"/>
              <a:t>7.</a:t>
            </a:r>
            <a:r>
              <a:rPr lang="zh-CN" altLang="en-US" sz="2400" dirty="0" smtClean="0"/>
              <a:t> 在</a:t>
            </a:r>
            <a:r>
              <a:rPr lang="zh-CN" altLang="en-US" sz="2400" dirty="0"/>
              <a:t>栈中</a:t>
            </a:r>
            <a:r>
              <a:rPr lang="zh-CN" altLang="en-US" sz="2400" dirty="0">
                <a:solidFill>
                  <a:srgbClr val="FFFF00"/>
                </a:solidFill>
              </a:rPr>
              <a:t>保存</a:t>
            </a:r>
            <a:r>
              <a:rPr lang="en-US" altLang="zh-CN" sz="2400" dirty="0" err="1">
                <a:solidFill>
                  <a:srgbClr val="FFFF00"/>
                </a:solidFill>
              </a:rPr>
              <a:t>eflags</a:t>
            </a:r>
            <a:r>
              <a:rPr lang="zh-CN" altLang="en-US" sz="2400" dirty="0">
                <a:solidFill>
                  <a:srgbClr val="FFFF00"/>
                </a:solidFill>
              </a:rPr>
              <a:t>、</a:t>
            </a:r>
            <a:r>
              <a:rPr lang="en-US" altLang="zh-CN" sz="2400" dirty="0" err="1">
                <a:solidFill>
                  <a:srgbClr val="FFFF00"/>
                </a:solidFill>
              </a:rPr>
              <a:t>cs</a:t>
            </a:r>
            <a:r>
              <a:rPr lang="zh-CN" altLang="en-US" sz="2400" dirty="0">
                <a:solidFill>
                  <a:srgbClr val="FFFF00"/>
                </a:solidFill>
              </a:rPr>
              <a:t>和</a:t>
            </a:r>
            <a:r>
              <a:rPr lang="en-US" altLang="zh-CN" sz="2400" dirty="0" err="1">
                <a:solidFill>
                  <a:srgbClr val="FFFF00"/>
                </a:solidFill>
              </a:rPr>
              <a:t>eip</a:t>
            </a:r>
            <a:r>
              <a:rPr lang="zh-CN" altLang="en-US" sz="2400" dirty="0"/>
              <a:t>的内容</a:t>
            </a:r>
          </a:p>
          <a:p>
            <a:pPr>
              <a:lnSpc>
                <a:spcPct val="90000"/>
              </a:lnSpc>
              <a:buFont typeface="Wingdings" charset="2"/>
              <a:buNone/>
            </a:pPr>
            <a:r>
              <a:rPr lang="en-US" altLang="zh-CN" sz="2400" dirty="0" smtClean="0"/>
              <a:t>8.</a:t>
            </a:r>
            <a:r>
              <a:rPr lang="zh-CN" altLang="en-US" sz="2400" dirty="0" smtClean="0"/>
              <a:t> 如果</a:t>
            </a:r>
            <a:r>
              <a:rPr lang="zh-CN" altLang="en-US" sz="2400" dirty="0"/>
              <a:t>异常产生一个</a:t>
            </a:r>
            <a:r>
              <a:rPr lang="zh-CN" altLang="en-US" sz="2400" dirty="0">
                <a:solidFill>
                  <a:srgbClr val="FFFF00"/>
                </a:solidFill>
              </a:rPr>
              <a:t>硬件出错码</a:t>
            </a:r>
            <a:r>
              <a:rPr lang="zh-CN" altLang="en-US" sz="2400" dirty="0"/>
              <a:t>，则将它保存在栈</a:t>
            </a:r>
            <a:r>
              <a:rPr lang="zh-CN" altLang="en-US" sz="2400" dirty="0" smtClean="0"/>
              <a:t>中</a:t>
            </a:r>
            <a:endParaRPr lang="zh-CN" altLang="en-US" sz="2400" dirty="0"/>
          </a:p>
          <a:p>
            <a:endParaRPr kumimoji="1" lang="zh-CN" altLang="en-US" sz="2400" dirty="0"/>
          </a:p>
        </p:txBody>
      </p:sp>
    </p:spTree>
    <p:extLst>
      <p:ext uri="{BB962C8B-B14F-4D97-AF65-F5344CB8AC3E}">
        <p14:creationId xmlns:p14="http://schemas.microsoft.com/office/powerpoint/2010/main" val="1456394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堆栈变化</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发生中断或异常后堆栈的变化</a:t>
            </a:r>
            <a:endParaRPr kumimoji="1" lang="zh-CN" altLang="en-US" sz="2400" dirty="0"/>
          </a:p>
        </p:txBody>
      </p:sp>
      <p:pic>
        <p:nvPicPr>
          <p:cNvPr id="4" name="图片 3"/>
          <p:cNvPicPr>
            <a:picLocks noChangeAspect="1"/>
          </p:cNvPicPr>
          <p:nvPr/>
        </p:nvPicPr>
        <p:blipFill>
          <a:blip r:embed="rId2"/>
          <a:stretch>
            <a:fillRect/>
          </a:stretch>
        </p:blipFill>
        <p:spPr>
          <a:xfrm>
            <a:off x="1782050" y="2775558"/>
            <a:ext cx="6108700" cy="3759200"/>
          </a:xfrm>
          <a:prstGeom prst="rect">
            <a:avLst/>
          </a:prstGeom>
        </p:spPr>
      </p:pic>
    </p:spTree>
    <p:extLst>
      <p:ext uri="{BB962C8B-B14F-4D97-AF65-F5344CB8AC3E}">
        <p14:creationId xmlns:p14="http://schemas.microsoft.com/office/powerpoint/2010/main" val="10765602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中断和异常的硬件处理</a:t>
            </a:r>
          </a:p>
        </p:txBody>
      </p:sp>
      <p:sp>
        <p:nvSpPr>
          <p:cNvPr id="3" name="内容占位符 2"/>
          <p:cNvSpPr>
            <a:spLocks noGrp="1"/>
          </p:cNvSpPr>
          <p:nvPr>
            <p:ph idx="1"/>
          </p:nvPr>
        </p:nvSpPr>
        <p:spPr/>
        <p:txBody>
          <a:bodyPr>
            <a:normAutofit/>
          </a:bodyPr>
          <a:lstStyle/>
          <a:p>
            <a:r>
              <a:rPr lang="en-US" altLang="zh-CN" sz="2400" dirty="0" smtClean="0">
                <a:solidFill>
                  <a:srgbClr val="FFFF00"/>
                </a:solidFill>
              </a:rPr>
              <a:t>9.</a:t>
            </a:r>
            <a:r>
              <a:rPr lang="zh-CN" altLang="en-US" sz="2400" dirty="0" smtClean="0">
                <a:solidFill>
                  <a:srgbClr val="FFFF00"/>
                </a:solidFill>
              </a:rPr>
              <a:t> 装载</a:t>
            </a:r>
            <a:r>
              <a:rPr lang="en-US" altLang="zh-CN" sz="2400" dirty="0" err="1">
                <a:solidFill>
                  <a:srgbClr val="FFFF00"/>
                </a:solidFill>
              </a:rPr>
              <a:t>cs</a:t>
            </a:r>
            <a:r>
              <a:rPr lang="zh-CN" altLang="en-US" sz="2400" dirty="0">
                <a:solidFill>
                  <a:srgbClr val="FFFF00"/>
                </a:solidFill>
              </a:rPr>
              <a:t>和</a:t>
            </a:r>
            <a:r>
              <a:rPr lang="en-US" altLang="zh-CN" sz="2400" dirty="0" err="1">
                <a:solidFill>
                  <a:srgbClr val="FFFF00"/>
                </a:solidFill>
              </a:rPr>
              <a:t>eip</a:t>
            </a:r>
            <a:r>
              <a:rPr lang="zh-CN" altLang="en-US" sz="2400" dirty="0">
                <a:solidFill>
                  <a:srgbClr val="FFFF00"/>
                </a:solidFill>
              </a:rPr>
              <a:t>寄存器</a:t>
            </a:r>
            <a:r>
              <a:rPr lang="zh-CN" altLang="en-US" sz="2400" dirty="0"/>
              <a:t>，其值分别是</a:t>
            </a:r>
            <a:r>
              <a:rPr lang="en-US" altLang="zh-CN" sz="2400" dirty="0"/>
              <a:t>IDT</a:t>
            </a:r>
            <a:r>
              <a:rPr lang="zh-CN" altLang="en-US" sz="2400" dirty="0"/>
              <a:t>表中第</a:t>
            </a:r>
            <a:r>
              <a:rPr lang="en-US" altLang="zh-CN" sz="2400" dirty="0" err="1">
                <a:solidFill>
                  <a:srgbClr val="FFFF00"/>
                </a:solidFill>
              </a:rPr>
              <a:t>i</a:t>
            </a:r>
            <a:r>
              <a:rPr lang="zh-CN" altLang="en-US" sz="2400" dirty="0"/>
              <a:t>项门描述符的段选择符和偏移量字段。这对寄存器值给出中断或者异常处理程序的第一条指定的逻辑地址</a:t>
            </a:r>
          </a:p>
          <a:p>
            <a:endParaRPr kumimoji="1" lang="zh-CN" altLang="en-US" sz="2400" dirty="0"/>
          </a:p>
        </p:txBody>
      </p:sp>
    </p:spTree>
    <p:extLst>
      <p:ext uri="{BB962C8B-B14F-4D97-AF65-F5344CB8AC3E}">
        <p14:creationId xmlns:p14="http://schemas.microsoft.com/office/powerpoint/2010/main" val="659620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Lab1</a:t>
            </a:r>
            <a:r>
              <a:rPr kumimoji="1" lang="zh-CN" altLang="en-US" dirty="0" smtClean="0"/>
              <a:t>实验提交</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提交后无法更改</a:t>
            </a:r>
            <a:r>
              <a:rPr kumimoji="1" lang="en-US" altLang="zh-CN" sz="2400" dirty="0" smtClean="0"/>
              <a:t>?</a:t>
            </a:r>
            <a:endParaRPr kumimoji="1" lang="zh-CN" altLang="en-US" sz="2400" dirty="0"/>
          </a:p>
          <a:p>
            <a:pPr lvl="1"/>
            <a:r>
              <a:rPr kumimoji="1" lang="zh-CN" altLang="en-US" sz="2000" dirty="0" smtClean="0"/>
              <a:t>要有信心</a:t>
            </a:r>
          </a:p>
          <a:p>
            <a:pPr lvl="1"/>
            <a:r>
              <a:rPr kumimoji="1" lang="zh-CN" altLang="en-US" sz="2200" dirty="0" smtClean="0"/>
              <a:t>学会慎重</a:t>
            </a:r>
          </a:p>
          <a:p>
            <a:pPr lvl="1"/>
            <a:r>
              <a:rPr kumimoji="1" lang="zh-CN" altLang="en-US" sz="2200" dirty="0" smtClean="0"/>
              <a:t>后悔药</a:t>
            </a:r>
            <a:r>
              <a:rPr kumimoji="1" lang="en-US" altLang="zh-CN" sz="2200" dirty="0" smtClean="0"/>
              <a:t>?</a:t>
            </a:r>
            <a:r>
              <a:rPr kumimoji="1" lang="zh-CN" altLang="en-US" sz="2200" dirty="0" smtClean="0"/>
              <a:t> 没有</a:t>
            </a:r>
            <a:r>
              <a:rPr kumimoji="1" lang="en-US" altLang="zh-CN" sz="2200" dirty="0" smtClean="0"/>
              <a:t>!</a:t>
            </a:r>
            <a:endParaRPr kumimoji="1" lang="zh-CN" altLang="en-US" sz="2200" dirty="0" smtClean="0"/>
          </a:p>
          <a:p>
            <a:pPr lvl="1"/>
            <a:r>
              <a:rPr kumimoji="1" lang="zh-CN" altLang="en-US" sz="2200" dirty="0" smtClean="0"/>
              <a:t>网站规定</a:t>
            </a:r>
            <a:endParaRPr kumimoji="1" lang="zh-CN" altLang="en-US" sz="2200" dirty="0"/>
          </a:p>
        </p:txBody>
      </p:sp>
    </p:spTree>
    <p:extLst>
      <p:ext uri="{BB962C8B-B14F-4D97-AF65-F5344CB8AC3E}">
        <p14:creationId xmlns:p14="http://schemas.microsoft.com/office/powerpoint/2010/main" val="423033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中断和异常的跳转</a:t>
            </a:r>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609599" y="1753575"/>
            <a:ext cx="7675418" cy="4486336"/>
          </a:xfrm>
          <a:prstGeom prst="rect">
            <a:avLst/>
          </a:prstGeom>
        </p:spPr>
      </p:pic>
    </p:spTree>
    <p:extLst>
      <p:ext uri="{BB962C8B-B14F-4D97-AF65-F5344CB8AC3E}">
        <p14:creationId xmlns:p14="http://schemas.microsoft.com/office/powerpoint/2010/main" val="12974409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系统调用</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7834640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系统调用</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我们在这里用中断一词代表了多个概念</a:t>
            </a:r>
            <a:r>
              <a:rPr kumimoji="1" lang="en-US" altLang="zh-CN" sz="2400" dirty="0" smtClean="0"/>
              <a:t>,</a:t>
            </a:r>
            <a:r>
              <a:rPr kumimoji="1" lang="zh-CN" altLang="en-US" sz="2400" dirty="0" smtClean="0"/>
              <a:t> 其中包括了系统调用</a:t>
            </a:r>
            <a:endParaRPr kumimoji="1" lang="zh-CN" altLang="en-US" sz="2400" dirty="0"/>
          </a:p>
          <a:p>
            <a:r>
              <a:rPr kumimoji="1" lang="zh-CN" altLang="en-US" sz="2400" dirty="0" smtClean="0"/>
              <a:t>系统调用号和中断号进行区分</a:t>
            </a:r>
            <a:endParaRPr kumimoji="1" lang="zh-CN" altLang="en-US" sz="2400" dirty="0"/>
          </a:p>
          <a:p>
            <a:pPr lvl="1"/>
            <a:r>
              <a:rPr kumimoji="1" lang="zh-CN" altLang="en-US" sz="2200" dirty="0" smtClean="0"/>
              <a:t>中断号</a:t>
            </a:r>
            <a:r>
              <a:rPr kumimoji="1" lang="en-US" altLang="zh-CN" sz="2200" dirty="0" smtClean="0"/>
              <a:t>:</a:t>
            </a:r>
            <a:r>
              <a:rPr kumimoji="1" lang="zh-CN" altLang="en-US" sz="2200" dirty="0" smtClean="0"/>
              <a:t> </a:t>
            </a:r>
            <a:r>
              <a:rPr kumimoji="1" lang="en-US" altLang="zh-CN" sz="2200" dirty="0" smtClean="0"/>
              <a:t>IDT</a:t>
            </a:r>
            <a:r>
              <a:rPr kumimoji="1" lang="zh-CN" altLang="en-US" sz="2200" dirty="0" smtClean="0"/>
              <a:t> 表中的索引</a:t>
            </a:r>
          </a:p>
          <a:p>
            <a:pPr lvl="1"/>
            <a:r>
              <a:rPr kumimoji="1" lang="zh-CN" altLang="en-US" sz="2200" dirty="0" smtClean="0"/>
              <a:t>系统调用号</a:t>
            </a:r>
            <a:r>
              <a:rPr kumimoji="1" lang="en-US" altLang="zh-CN" sz="2200" dirty="0" smtClean="0"/>
              <a:t>:</a:t>
            </a:r>
            <a:r>
              <a:rPr kumimoji="1" lang="zh-CN" altLang="en-US" sz="2200" dirty="0" smtClean="0"/>
              <a:t> 函数的标识符</a:t>
            </a:r>
          </a:p>
          <a:p>
            <a:r>
              <a:rPr kumimoji="1" lang="zh-CN" altLang="en-US" sz="2400" dirty="0" smtClean="0"/>
              <a:t>因此系统调用你也可以像中断处理一样实现</a:t>
            </a:r>
            <a:endParaRPr kumimoji="1" lang="zh-CN" altLang="en-US" sz="2400" dirty="0"/>
          </a:p>
        </p:txBody>
      </p:sp>
    </p:spTree>
    <p:extLst>
      <p:ext uri="{BB962C8B-B14F-4D97-AF65-F5344CB8AC3E}">
        <p14:creationId xmlns:p14="http://schemas.microsoft.com/office/powerpoint/2010/main" val="17636575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系统调用</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你可以将所有系统调用使用 </a:t>
            </a:r>
            <a:r>
              <a:rPr kumimoji="1" lang="en-US" altLang="zh-CN" sz="2400" dirty="0" err="1" smtClean="0"/>
              <a:t>int</a:t>
            </a:r>
            <a:r>
              <a:rPr kumimoji="1" lang="zh-CN" altLang="en-US" sz="2400" dirty="0" smtClean="0"/>
              <a:t> </a:t>
            </a:r>
            <a:r>
              <a:rPr kumimoji="1" lang="en-US" altLang="zh-CN" sz="2400" dirty="0" smtClean="0"/>
              <a:t>0x80</a:t>
            </a:r>
            <a:r>
              <a:rPr kumimoji="1" lang="zh-CN" altLang="en-US" sz="2400" dirty="0" smtClean="0"/>
              <a:t> 号中断进行处理</a:t>
            </a:r>
            <a:r>
              <a:rPr kumimoji="1" lang="en-US" altLang="zh-CN" sz="2400" dirty="0" smtClean="0"/>
              <a:t>,</a:t>
            </a:r>
            <a:r>
              <a:rPr kumimoji="1" lang="zh-CN" altLang="en-US" sz="2400" dirty="0" smtClean="0"/>
              <a:t> 当然你需要输入一些参数</a:t>
            </a:r>
            <a:r>
              <a:rPr kumimoji="1" lang="en-US" altLang="zh-CN" sz="2400" dirty="0" smtClean="0"/>
              <a:t>:</a:t>
            </a:r>
            <a:endParaRPr kumimoji="1" lang="zh-CN" altLang="en-US" sz="2400" dirty="0" smtClean="0"/>
          </a:p>
          <a:p>
            <a:pPr lvl="1">
              <a:lnSpc>
                <a:spcPct val="80000"/>
              </a:lnSpc>
              <a:spcBef>
                <a:spcPts val="500"/>
              </a:spcBef>
            </a:pPr>
            <a:r>
              <a:rPr lang="en-US" altLang="zh-CN" sz="2000" dirty="0" smtClean="0"/>
              <a:t>实际的值</a:t>
            </a:r>
            <a:endParaRPr lang="en-US" altLang="zh-CN" sz="2000" dirty="0"/>
          </a:p>
          <a:p>
            <a:pPr lvl="1">
              <a:lnSpc>
                <a:spcPct val="80000"/>
              </a:lnSpc>
              <a:spcBef>
                <a:spcPts val="500"/>
              </a:spcBef>
            </a:pPr>
            <a:r>
              <a:rPr lang="en-US" altLang="zh-CN" sz="2000" dirty="0"/>
              <a:t>用户态进程地址空间的变量的地址</a:t>
            </a:r>
          </a:p>
          <a:p>
            <a:pPr lvl="1">
              <a:lnSpc>
                <a:spcPct val="80000"/>
              </a:lnSpc>
              <a:spcBef>
                <a:spcPts val="500"/>
              </a:spcBef>
            </a:pPr>
            <a:r>
              <a:rPr lang="en-US" altLang="zh-CN" sz="2000" dirty="0" smtClean="0"/>
              <a:t>甚至是包含指向用户态函数的指针的数据结构的</a:t>
            </a:r>
            <a:r>
              <a:rPr lang="zh-CN" altLang="en-US" sz="2000" dirty="0" smtClean="0"/>
              <a:t>地址</a:t>
            </a:r>
          </a:p>
          <a:p>
            <a:pPr>
              <a:lnSpc>
                <a:spcPct val="80000"/>
              </a:lnSpc>
              <a:spcBef>
                <a:spcPts val="500"/>
              </a:spcBef>
            </a:pPr>
            <a:r>
              <a:rPr lang="zh-CN" altLang="en-US" sz="2400" dirty="0" smtClean="0"/>
              <a:t>每个系统调用至少应该有一个参数</a:t>
            </a:r>
            <a:r>
              <a:rPr lang="en-US" altLang="zh-CN" sz="2400" dirty="0" smtClean="0"/>
              <a:t>,</a:t>
            </a:r>
            <a:r>
              <a:rPr lang="zh-CN" altLang="en-US" sz="2400" dirty="0" smtClean="0"/>
              <a:t> 即系统调用号</a:t>
            </a:r>
            <a:r>
              <a:rPr lang="en-US" altLang="zh-CN" sz="2400" dirty="0" smtClean="0"/>
              <a:t>,</a:t>
            </a:r>
            <a:r>
              <a:rPr lang="zh-CN" altLang="en-US" sz="2400" dirty="0" smtClean="0"/>
              <a:t> 以确定将要调用哪个函数处理</a:t>
            </a:r>
          </a:p>
          <a:p>
            <a:pPr>
              <a:lnSpc>
                <a:spcPct val="80000"/>
              </a:lnSpc>
              <a:spcBef>
                <a:spcPts val="500"/>
              </a:spcBef>
            </a:pPr>
            <a:endParaRPr lang="zh-CN" altLang="en-US" sz="2400" dirty="0"/>
          </a:p>
          <a:p>
            <a:pPr>
              <a:lnSpc>
                <a:spcPct val="80000"/>
              </a:lnSpc>
              <a:spcBef>
                <a:spcPts val="500"/>
              </a:spcBef>
            </a:pPr>
            <a:r>
              <a:rPr lang="en-US" altLang="zh-CN" sz="2400" dirty="0" smtClean="0"/>
              <a:t>Lab2</a:t>
            </a:r>
            <a:r>
              <a:rPr lang="zh-CN" altLang="en-US" sz="2400" dirty="0"/>
              <a:t> </a:t>
            </a:r>
            <a:r>
              <a:rPr lang="zh-CN" altLang="en-US" sz="2400" dirty="0" smtClean="0"/>
              <a:t>不要求一定以何种方式完成库函数的实现</a:t>
            </a:r>
            <a:endParaRPr lang="en-US" altLang="zh-CN" sz="2400" dirty="0"/>
          </a:p>
        </p:txBody>
      </p:sp>
    </p:spTree>
    <p:extLst>
      <p:ext uri="{BB962C8B-B14F-4D97-AF65-F5344CB8AC3E}">
        <p14:creationId xmlns:p14="http://schemas.microsoft.com/office/powerpoint/2010/main" val="1670992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系统调用</a:t>
            </a:r>
            <a:endParaRPr kumimoji="1" lang="zh-CN" altLang="en-US" dirty="0"/>
          </a:p>
        </p:txBody>
      </p:sp>
      <p:sp>
        <p:nvSpPr>
          <p:cNvPr id="3" name="内容占位符 2"/>
          <p:cNvSpPr>
            <a:spLocks noGrp="1"/>
          </p:cNvSpPr>
          <p:nvPr>
            <p:ph idx="1"/>
          </p:nvPr>
        </p:nvSpPr>
        <p:spPr>
          <a:xfrm>
            <a:off x="609599" y="2160590"/>
            <a:ext cx="7148946" cy="3880773"/>
          </a:xfrm>
        </p:spPr>
        <p:txBody>
          <a:bodyPr>
            <a:normAutofit/>
          </a:bodyPr>
          <a:lstStyle/>
          <a:p>
            <a:r>
              <a:rPr kumimoji="1" lang="zh-CN" altLang="en-US" sz="2400" dirty="0" smtClean="0"/>
              <a:t>一般系统调用都需要多余一个参数</a:t>
            </a:r>
          </a:p>
          <a:p>
            <a:pPr lvl="1"/>
            <a:r>
              <a:rPr kumimoji="1" lang="zh-CN" altLang="en-US" sz="2200" dirty="0"/>
              <a:t>普通</a:t>
            </a:r>
            <a:r>
              <a:rPr kumimoji="1" lang="en-US" altLang="zh-CN" sz="2200" dirty="0"/>
              <a:t>C</a:t>
            </a:r>
            <a:r>
              <a:rPr kumimoji="1" lang="zh-CN" altLang="en-US" sz="2200" dirty="0"/>
              <a:t>函数的参数传递是通过把参数值写入堆栈</a:t>
            </a:r>
            <a:r>
              <a:rPr kumimoji="1" lang="en-US" altLang="zh-CN" sz="2200" dirty="0"/>
              <a:t>(</a:t>
            </a:r>
            <a:r>
              <a:rPr kumimoji="1" lang="zh-CN" altLang="en-US" sz="2200" dirty="0"/>
              <a:t>用户态堆栈或内核态堆栈</a:t>
            </a:r>
            <a:r>
              <a:rPr kumimoji="1" lang="en-US" altLang="zh-CN" sz="2200" dirty="0"/>
              <a:t>)</a:t>
            </a:r>
            <a:r>
              <a:rPr kumimoji="1" lang="zh-CN" altLang="en-US" sz="2200" dirty="0"/>
              <a:t>来实现的。但因为系统调用是一种特殊函数，它由用户态进入了内核态，所以既不能使用用户态的堆栈也不能直接使用内核态</a:t>
            </a:r>
            <a:r>
              <a:rPr kumimoji="1" lang="zh-CN" altLang="en-US" sz="2200" dirty="0" smtClean="0"/>
              <a:t>堆栈</a:t>
            </a:r>
            <a:endParaRPr kumimoji="1" lang="zh-CN" altLang="en-US" sz="22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613564"/>
            <a:ext cx="7727970" cy="18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574458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系统调用</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我们在 </a:t>
            </a:r>
            <a:r>
              <a:rPr kumimoji="1" lang="en-US" altLang="zh-CN" sz="2400" dirty="0" err="1" smtClean="0"/>
              <a:t>do_irq.S</a:t>
            </a:r>
            <a:r>
              <a:rPr kumimoji="1" lang="zh-CN" altLang="en-US" sz="2400" dirty="0" smtClean="0"/>
              <a:t> 中将各个寄存器的值压栈并调用中断处理函数 </a:t>
            </a:r>
            <a:r>
              <a:rPr kumimoji="1" lang="en-US" altLang="zh-CN" sz="2400" dirty="0" err="1" smtClean="0"/>
              <a:t>irq_handle</a:t>
            </a:r>
            <a:r>
              <a:rPr kumimoji="1" lang="en-US" altLang="zh-CN" sz="2400" dirty="0" smtClean="0"/>
              <a:t>(</a:t>
            </a:r>
            <a:r>
              <a:rPr kumimoji="1" lang="en-US" altLang="zh-CN" sz="2400" dirty="0" err="1" smtClean="0"/>
              <a:t>struct</a:t>
            </a:r>
            <a:r>
              <a:rPr kumimoji="1" lang="zh-CN" altLang="en-US" sz="2400" dirty="0" smtClean="0"/>
              <a:t> </a:t>
            </a:r>
            <a:r>
              <a:rPr kumimoji="1" lang="en-US" altLang="zh-CN" sz="2400" dirty="0" err="1" smtClean="0"/>
              <a:t>TrapFrame</a:t>
            </a:r>
            <a:r>
              <a:rPr kumimoji="1" lang="zh-CN" altLang="en-US" sz="2400" dirty="0" smtClean="0"/>
              <a:t> * </a:t>
            </a:r>
            <a:r>
              <a:rPr kumimoji="1" lang="en-US" altLang="zh-CN" sz="2400" dirty="0" err="1" smtClean="0"/>
              <a:t>tf</a:t>
            </a:r>
            <a:r>
              <a:rPr kumimoji="1" lang="en-US" altLang="zh-CN" sz="2400" dirty="0" smtClean="0"/>
              <a:t>)</a:t>
            </a:r>
            <a:endParaRPr kumimoji="1" lang="zh-CN" altLang="en-US" sz="2400" dirty="0" smtClean="0"/>
          </a:p>
          <a:p>
            <a:pPr lvl="1"/>
            <a:r>
              <a:rPr kumimoji="1" lang="en-US" altLang="zh-CN" sz="2200" dirty="0" err="1" smtClean="0"/>
              <a:t>TrapFame</a:t>
            </a:r>
            <a:r>
              <a:rPr kumimoji="1" lang="zh-CN" altLang="en-US" sz="2200" dirty="0" smtClean="0"/>
              <a:t> 结构中保存了</a:t>
            </a:r>
            <a:r>
              <a:rPr kumimoji="1" lang="en-US" altLang="zh-CN" sz="2200" dirty="0" smtClean="0"/>
              <a:t>7</a:t>
            </a:r>
            <a:r>
              <a:rPr kumimoji="1" lang="zh-CN" altLang="en-US" sz="2200" dirty="0" smtClean="0"/>
              <a:t>个寄存器的值</a:t>
            </a:r>
            <a:r>
              <a:rPr kumimoji="1" lang="en-US" altLang="zh-CN" sz="2200" dirty="0" smtClean="0"/>
              <a:t>,</a:t>
            </a:r>
            <a:r>
              <a:rPr kumimoji="1" lang="zh-CN" altLang="en-US" sz="2200" dirty="0" smtClean="0"/>
              <a:t> 通过写入寄存器的系统调用参数即可实现你需要的参数传递</a:t>
            </a:r>
            <a:endParaRPr kumimoji="1" lang="zh-CN" altLang="en-US" sz="22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18" y="4725328"/>
            <a:ext cx="6858000" cy="154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9756159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加载用户程序</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4398299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加载用户程序</a:t>
            </a:r>
            <a:endParaRPr kumimoji="1" lang="zh-CN" altLang="en-US" dirty="0"/>
          </a:p>
        </p:txBody>
      </p:sp>
      <p:sp>
        <p:nvSpPr>
          <p:cNvPr id="3" name="内容占位符 2"/>
          <p:cNvSpPr>
            <a:spLocks noGrp="1"/>
          </p:cNvSpPr>
          <p:nvPr>
            <p:ph idx="1"/>
          </p:nvPr>
        </p:nvSpPr>
        <p:spPr>
          <a:xfrm>
            <a:off x="609599" y="2160590"/>
            <a:ext cx="7148946" cy="3880773"/>
          </a:xfrm>
        </p:spPr>
        <p:txBody>
          <a:bodyPr>
            <a:normAutofit/>
          </a:bodyPr>
          <a:lstStyle/>
          <a:p>
            <a:r>
              <a:rPr kumimoji="1" lang="zh-CN" altLang="en-US" sz="2400" dirty="0" smtClean="0"/>
              <a:t>我们先来看一下我们现在的磁盘</a:t>
            </a:r>
            <a:endParaRPr kumimoji="1"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1199305414"/>
              </p:ext>
            </p:extLst>
          </p:nvPr>
        </p:nvGraphicFramePr>
        <p:xfrm>
          <a:off x="318658" y="3850321"/>
          <a:ext cx="8645229" cy="640080"/>
        </p:xfrm>
        <a:graphic>
          <a:graphicData uri="http://schemas.openxmlformats.org/drawingml/2006/table">
            <a:tbl>
              <a:tblPr firstRow="1" bandRow="1">
                <a:tableStyleId>{5C22544A-7EE6-4342-B048-85BDC9FD1C3A}</a:tableStyleId>
              </a:tblPr>
              <a:tblGrid>
                <a:gridCol w="960581"/>
                <a:gridCol w="960581"/>
                <a:gridCol w="960581"/>
                <a:gridCol w="960581"/>
                <a:gridCol w="960581"/>
                <a:gridCol w="960581"/>
                <a:gridCol w="960581"/>
                <a:gridCol w="960581"/>
                <a:gridCol w="960581"/>
              </a:tblGrid>
              <a:tr h="370840">
                <a:tc>
                  <a:txBody>
                    <a:bodyPr/>
                    <a:lstStyle/>
                    <a:p>
                      <a:r>
                        <a:rPr lang="en-US" altLang="zh-CN" dirty="0" smtClean="0"/>
                        <a:t>Sector</a:t>
                      </a:r>
                      <a:endParaRPr lang="zh-CN" altLang="en-US" dirty="0" smtClean="0"/>
                    </a:p>
                    <a:p>
                      <a:r>
                        <a:rPr lang="zh-CN" altLang="en-US" baseline="0" dirty="0" smtClean="0"/>
                        <a:t>     </a:t>
                      </a:r>
                      <a:r>
                        <a:rPr lang="en-US" altLang="zh-CN" baseline="0" dirty="0" smtClean="0"/>
                        <a:t>0</a:t>
                      </a:r>
                      <a:endParaRPr lang="zh-CN" altLang="en-US" dirty="0"/>
                    </a:p>
                  </a:txBody>
                  <a:tcPr/>
                </a:tc>
                <a:tc>
                  <a:txBody>
                    <a:bodyPr/>
                    <a:lstStyle/>
                    <a:p>
                      <a:r>
                        <a:rPr lang="en-US" altLang="zh-CN" dirty="0" smtClean="0"/>
                        <a:t>Sector</a:t>
                      </a:r>
                      <a:endParaRPr lang="zh-CN" altLang="en-US" dirty="0" smtClean="0"/>
                    </a:p>
                    <a:p>
                      <a:r>
                        <a:rPr lang="zh-CN" altLang="en-US" dirty="0" smtClean="0"/>
                        <a:t>   </a:t>
                      </a:r>
                      <a:r>
                        <a:rPr lang="zh-CN" altLang="en-US" baseline="0" dirty="0" smtClean="0"/>
                        <a:t>  </a:t>
                      </a:r>
                      <a:r>
                        <a:rPr lang="en-US" altLang="zh-CN" baseline="0" dirty="0" smtClean="0"/>
                        <a:t>1</a:t>
                      </a:r>
                      <a:endParaRPr lang="zh-CN" altLang="en-US" dirty="0"/>
                    </a:p>
                  </a:txBody>
                  <a:tcPr/>
                </a:tc>
                <a:tc>
                  <a:txBody>
                    <a:bodyPr/>
                    <a:lstStyle/>
                    <a:p>
                      <a:r>
                        <a:rPr lang="en-US" altLang="zh-CN" dirty="0" smtClean="0"/>
                        <a:t>Sector</a:t>
                      </a:r>
                      <a:endParaRPr lang="zh-CN" altLang="en-US" dirty="0" smtClean="0"/>
                    </a:p>
                    <a:p>
                      <a:r>
                        <a:rPr lang="zh-CN" altLang="en-US" dirty="0" smtClean="0"/>
                        <a:t>     </a:t>
                      </a:r>
                      <a:r>
                        <a:rPr lang="en-US" altLang="zh-CN" dirty="0" smtClean="0"/>
                        <a:t>2</a:t>
                      </a:r>
                      <a:endParaRPr lang="zh-CN" altLang="en-US" dirty="0"/>
                    </a:p>
                  </a:txBody>
                  <a:tcPr/>
                </a:tc>
                <a:tc>
                  <a:txBody>
                    <a:bodyPr/>
                    <a:lstStyle/>
                    <a:p>
                      <a:endParaRPr lang="zh-CN" altLang="en-US" dirty="0"/>
                    </a:p>
                  </a:txBody>
                  <a:tcPr/>
                </a:tc>
                <a:tc>
                  <a:txBody>
                    <a:bodyPr/>
                    <a:lstStyle/>
                    <a:p>
                      <a:r>
                        <a:rPr lang="is-IS" altLang="zh-CN" dirty="0" smtClean="0"/>
                        <a:t>……</a:t>
                      </a:r>
                      <a:endParaRPr lang="zh-CN" altLang="en-US" dirty="0"/>
                    </a:p>
                  </a:txBody>
                  <a:tcPr/>
                </a:tc>
                <a:tc>
                  <a:txBody>
                    <a:bodyPr/>
                    <a:lstStyle/>
                    <a:p>
                      <a:endParaRPr lang="zh-CN" altLang="en-US" dirty="0"/>
                    </a:p>
                  </a:txBody>
                  <a:tcPr/>
                </a:tc>
                <a:tc>
                  <a:txBody>
                    <a:bodyPr/>
                    <a:lstStyle/>
                    <a:p>
                      <a:r>
                        <a:rPr lang="en-US" altLang="zh-CN" dirty="0" smtClean="0"/>
                        <a:t>Sector</a:t>
                      </a:r>
                      <a:endParaRPr lang="zh-CN" altLang="en-US" dirty="0" smtClean="0"/>
                    </a:p>
                    <a:p>
                      <a:r>
                        <a:rPr lang="zh-CN" altLang="en-US" dirty="0" smtClean="0"/>
                        <a:t>   </a:t>
                      </a:r>
                      <a:r>
                        <a:rPr lang="en-US" altLang="zh-CN" dirty="0" smtClean="0"/>
                        <a:t>201</a:t>
                      </a:r>
                      <a:endParaRPr lang="zh-CN" altLang="en-US" dirty="0"/>
                    </a:p>
                  </a:txBody>
                  <a:tcPr/>
                </a:tc>
                <a:tc>
                  <a:txBody>
                    <a:bodyPr/>
                    <a:lstStyle/>
                    <a:p>
                      <a:r>
                        <a:rPr lang="is-IS" altLang="zh-CN" dirty="0" smtClean="0"/>
                        <a:t>……</a:t>
                      </a:r>
                      <a:endParaRPr lang="zh-CN" altLang="en-US" dirty="0"/>
                    </a:p>
                  </a:txBody>
                  <a:tcPr/>
                </a:tc>
                <a:tc>
                  <a:txBody>
                    <a:bodyPr/>
                    <a:lstStyle/>
                    <a:p>
                      <a:endParaRPr lang="zh-CN" altLang="en-US" dirty="0"/>
                    </a:p>
                  </a:txBody>
                  <a:tcPr/>
                </a:tc>
              </a:tr>
            </a:tbl>
          </a:graphicData>
        </a:graphic>
      </p:graphicFrame>
      <p:sp>
        <p:nvSpPr>
          <p:cNvPr id="5" name="文本框 4"/>
          <p:cNvSpPr txBox="1"/>
          <p:nvPr/>
        </p:nvSpPr>
        <p:spPr>
          <a:xfrm>
            <a:off x="429492" y="5130542"/>
            <a:ext cx="1300356" cy="369332"/>
          </a:xfrm>
          <a:prstGeom prst="rect">
            <a:avLst/>
          </a:prstGeom>
          <a:noFill/>
        </p:spPr>
        <p:txBody>
          <a:bodyPr wrap="none" rtlCol="0">
            <a:spAutoFit/>
          </a:bodyPr>
          <a:lstStyle/>
          <a:p>
            <a:r>
              <a:rPr kumimoji="1" lang="en-US" altLang="zh-CN" dirty="0" err="1" smtClean="0"/>
              <a:t>Bootloader</a:t>
            </a:r>
            <a:endParaRPr kumimoji="1" lang="zh-CN" altLang="en-US" dirty="0"/>
          </a:p>
        </p:txBody>
      </p:sp>
      <p:cxnSp>
        <p:nvCxnSpPr>
          <p:cNvPr id="7" name="直线箭头连接符 6"/>
          <p:cNvCxnSpPr>
            <a:endCxn id="5" idx="0"/>
          </p:cNvCxnSpPr>
          <p:nvPr/>
        </p:nvCxnSpPr>
        <p:spPr>
          <a:xfrm>
            <a:off x="803564" y="4490401"/>
            <a:ext cx="276106" cy="640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V="1">
            <a:off x="1260764" y="3074466"/>
            <a:ext cx="0" cy="775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V="1">
            <a:off x="6068291" y="3074466"/>
            <a:ext cx="0" cy="77585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052020" y="3100932"/>
            <a:ext cx="1225015" cy="523220"/>
          </a:xfrm>
          <a:prstGeom prst="rect">
            <a:avLst/>
          </a:prstGeom>
          <a:noFill/>
        </p:spPr>
        <p:txBody>
          <a:bodyPr wrap="none" rtlCol="0">
            <a:spAutoFit/>
          </a:bodyPr>
          <a:lstStyle/>
          <a:p>
            <a:r>
              <a:rPr kumimoji="1" lang="en-US" altLang="zh-CN" sz="2800" smtClean="0"/>
              <a:t>Kernel</a:t>
            </a:r>
            <a:endParaRPr kumimoji="1" lang="zh-CN" altLang="en-US" sz="2800" dirty="0" smtClean="0"/>
          </a:p>
        </p:txBody>
      </p:sp>
      <p:sp>
        <p:nvSpPr>
          <p:cNvPr id="13" name="文本框 12"/>
          <p:cNvSpPr txBox="1"/>
          <p:nvPr/>
        </p:nvSpPr>
        <p:spPr>
          <a:xfrm>
            <a:off x="6713637" y="3100932"/>
            <a:ext cx="824265" cy="523220"/>
          </a:xfrm>
          <a:prstGeom prst="rect">
            <a:avLst/>
          </a:prstGeom>
          <a:noFill/>
        </p:spPr>
        <p:txBody>
          <a:bodyPr wrap="none" rtlCol="0">
            <a:spAutoFit/>
          </a:bodyPr>
          <a:lstStyle/>
          <a:p>
            <a:r>
              <a:rPr kumimoji="1" lang="en-US" altLang="zh-CN" sz="2800" dirty="0" smtClean="0"/>
              <a:t>App</a:t>
            </a:r>
            <a:endParaRPr kumimoji="1" lang="zh-CN" altLang="en-US" sz="2800" dirty="0" smtClean="0"/>
          </a:p>
        </p:txBody>
      </p:sp>
    </p:spTree>
    <p:extLst>
      <p:ext uri="{BB962C8B-B14F-4D97-AF65-F5344CB8AC3E}">
        <p14:creationId xmlns:p14="http://schemas.microsoft.com/office/powerpoint/2010/main" val="16523181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加载用户程序</a:t>
            </a:r>
            <a:endParaRPr kumimoji="1" lang="zh-CN" altLang="en-US" dirty="0"/>
          </a:p>
        </p:txBody>
      </p:sp>
      <p:cxnSp>
        <p:nvCxnSpPr>
          <p:cNvPr id="8" name="直线连接符 7"/>
          <p:cNvCxnSpPr/>
          <p:nvPr/>
        </p:nvCxnSpPr>
        <p:spPr>
          <a:xfrm flipV="1">
            <a:off x="6068291" y="1772138"/>
            <a:ext cx="0" cy="775855"/>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015346" y="734291"/>
            <a:ext cx="1814945" cy="58834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t>Physical</a:t>
            </a:r>
            <a:r>
              <a:rPr kumimoji="1" lang="zh-CN" altLang="en-US" dirty="0" smtClean="0"/>
              <a:t> </a:t>
            </a:r>
            <a:r>
              <a:rPr kumimoji="1" lang="en-US" altLang="zh-CN" dirty="0" smtClean="0"/>
              <a:t>Memory</a:t>
            </a:r>
            <a:endParaRPr kumimoji="1" lang="zh-CN" altLang="en-US" dirty="0" smtClean="0"/>
          </a:p>
          <a:p>
            <a:pPr algn="ctr"/>
            <a:endParaRPr kumimoji="1" lang="zh-CN" altLang="en-US" dirty="0"/>
          </a:p>
          <a:p>
            <a:pPr algn="ctr"/>
            <a:endParaRPr kumimoji="1" lang="zh-CN" altLang="en-US" dirty="0" smtClean="0"/>
          </a:p>
          <a:p>
            <a:pPr algn="ctr"/>
            <a:endParaRPr kumimoji="1" lang="zh-CN" altLang="en-US" dirty="0"/>
          </a:p>
          <a:p>
            <a:pPr algn="ctr"/>
            <a:endParaRPr kumimoji="1" lang="zh-CN" altLang="en-US" dirty="0" smtClean="0"/>
          </a:p>
          <a:p>
            <a:pPr algn="ctr"/>
            <a:endParaRPr kumimoji="1" lang="zh-CN" altLang="en-US" dirty="0"/>
          </a:p>
          <a:p>
            <a:pPr algn="ctr"/>
            <a:endParaRPr kumimoji="1" lang="zh-CN" altLang="en-US" dirty="0" smtClean="0"/>
          </a:p>
          <a:p>
            <a:pPr algn="ctr"/>
            <a:endParaRPr kumimoji="1" lang="zh-CN" altLang="en-US" dirty="0"/>
          </a:p>
          <a:p>
            <a:pPr algn="ctr"/>
            <a:endParaRPr kumimoji="1" lang="zh-CN" altLang="en-US" dirty="0" smtClean="0"/>
          </a:p>
          <a:p>
            <a:pPr algn="ctr"/>
            <a:endParaRPr kumimoji="1" lang="zh-CN" altLang="en-US" dirty="0"/>
          </a:p>
          <a:p>
            <a:pPr algn="ctr"/>
            <a:endParaRPr kumimoji="1" lang="zh-CN" altLang="en-US" dirty="0" smtClean="0"/>
          </a:p>
          <a:p>
            <a:pPr algn="ctr"/>
            <a:endParaRPr kumimoji="1" lang="zh-CN" altLang="en-US" dirty="0"/>
          </a:p>
          <a:p>
            <a:pPr algn="ctr"/>
            <a:endParaRPr kumimoji="1" lang="zh-CN" altLang="en-US" dirty="0" smtClean="0"/>
          </a:p>
          <a:p>
            <a:pPr algn="ctr"/>
            <a:endParaRPr kumimoji="1" lang="zh-CN" altLang="en-US" dirty="0"/>
          </a:p>
          <a:p>
            <a:pPr algn="ctr"/>
            <a:endParaRPr kumimoji="1" lang="zh-CN" altLang="en-US" dirty="0" smtClean="0"/>
          </a:p>
          <a:p>
            <a:pPr algn="ctr"/>
            <a:endParaRPr kumimoji="1" lang="zh-CN" altLang="en-US" dirty="0"/>
          </a:p>
          <a:p>
            <a:pPr algn="ctr"/>
            <a:endParaRPr kumimoji="1" lang="zh-CN" altLang="en-US" dirty="0"/>
          </a:p>
        </p:txBody>
      </p:sp>
      <p:sp>
        <p:nvSpPr>
          <p:cNvPr id="12" name="矩形 11"/>
          <p:cNvSpPr/>
          <p:nvPr/>
        </p:nvSpPr>
        <p:spPr>
          <a:xfrm>
            <a:off x="5015346" y="5902036"/>
            <a:ext cx="1814945" cy="4662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smtClean="0"/>
              <a:t>Bootloader</a:t>
            </a:r>
            <a:endParaRPr kumimoji="1" lang="zh-CN" altLang="en-US" dirty="0"/>
          </a:p>
        </p:txBody>
      </p:sp>
      <p:sp>
        <p:nvSpPr>
          <p:cNvPr id="13" name="文本框 12"/>
          <p:cNvSpPr txBox="1"/>
          <p:nvPr/>
        </p:nvSpPr>
        <p:spPr>
          <a:xfrm>
            <a:off x="3510416" y="6449268"/>
            <a:ext cx="1454244" cy="369332"/>
          </a:xfrm>
          <a:prstGeom prst="rect">
            <a:avLst/>
          </a:prstGeom>
          <a:noFill/>
        </p:spPr>
        <p:txBody>
          <a:bodyPr wrap="none" rtlCol="0">
            <a:spAutoFit/>
          </a:bodyPr>
          <a:lstStyle/>
          <a:p>
            <a:r>
              <a:rPr kumimoji="1" lang="en-US" altLang="zh-CN" smtClean="0"/>
              <a:t>0x00000000</a:t>
            </a:r>
            <a:endParaRPr kumimoji="1" lang="zh-CN" altLang="en-US" dirty="0"/>
          </a:p>
        </p:txBody>
      </p:sp>
      <p:sp>
        <p:nvSpPr>
          <p:cNvPr id="14" name="文本框 13"/>
          <p:cNvSpPr txBox="1"/>
          <p:nvPr/>
        </p:nvSpPr>
        <p:spPr>
          <a:xfrm>
            <a:off x="3510416" y="6204443"/>
            <a:ext cx="1492716" cy="369332"/>
          </a:xfrm>
          <a:prstGeom prst="rect">
            <a:avLst/>
          </a:prstGeom>
          <a:noFill/>
        </p:spPr>
        <p:txBody>
          <a:bodyPr wrap="none" rtlCol="0">
            <a:spAutoFit/>
          </a:bodyPr>
          <a:lstStyle/>
          <a:p>
            <a:r>
              <a:rPr kumimoji="1" lang="en-US" altLang="zh-CN" dirty="0" smtClean="0"/>
              <a:t>0x00007C00</a:t>
            </a:r>
            <a:endParaRPr kumimoji="1" lang="zh-CN" altLang="en-US" dirty="0"/>
          </a:p>
        </p:txBody>
      </p:sp>
      <p:sp>
        <p:nvSpPr>
          <p:cNvPr id="15" name="矩形 14"/>
          <p:cNvSpPr/>
          <p:nvPr/>
        </p:nvSpPr>
        <p:spPr>
          <a:xfrm>
            <a:off x="5015345" y="4696692"/>
            <a:ext cx="1814945" cy="5715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smtClean="0"/>
              <a:t>Kernel</a:t>
            </a:r>
            <a:endParaRPr kumimoji="1" lang="zh-CN" altLang="en-US" dirty="0"/>
          </a:p>
        </p:txBody>
      </p:sp>
      <p:sp>
        <p:nvSpPr>
          <p:cNvPr id="16" name="文本框 15"/>
          <p:cNvSpPr txBox="1"/>
          <p:nvPr/>
        </p:nvSpPr>
        <p:spPr>
          <a:xfrm>
            <a:off x="3510416" y="5083530"/>
            <a:ext cx="1454244" cy="369332"/>
          </a:xfrm>
          <a:prstGeom prst="rect">
            <a:avLst/>
          </a:prstGeom>
          <a:noFill/>
        </p:spPr>
        <p:txBody>
          <a:bodyPr wrap="none" rtlCol="0">
            <a:spAutoFit/>
          </a:bodyPr>
          <a:lstStyle/>
          <a:p>
            <a:r>
              <a:rPr kumimoji="1" lang="en-US" altLang="zh-CN" smtClean="0"/>
              <a:t>0x00100000</a:t>
            </a:r>
            <a:endParaRPr kumimoji="1" lang="zh-CN" altLang="en-US" dirty="0"/>
          </a:p>
        </p:txBody>
      </p:sp>
      <p:sp>
        <p:nvSpPr>
          <p:cNvPr id="17" name="矩形 16"/>
          <p:cNvSpPr/>
          <p:nvPr/>
        </p:nvSpPr>
        <p:spPr>
          <a:xfrm>
            <a:off x="5015345" y="4062851"/>
            <a:ext cx="1814945" cy="3844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dirty="0" smtClean="0"/>
              <a:t>Kernel</a:t>
            </a:r>
            <a:r>
              <a:rPr kumimoji="1" lang="zh-CN" altLang="en-US" dirty="0" smtClean="0"/>
              <a:t> </a:t>
            </a:r>
            <a:r>
              <a:rPr kumimoji="1" lang="en-US" altLang="zh-CN" dirty="0" smtClean="0"/>
              <a:t>Stack</a:t>
            </a:r>
            <a:endParaRPr kumimoji="1" lang="zh-CN" altLang="en-US" dirty="0"/>
          </a:p>
        </p:txBody>
      </p:sp>
      <p:sp>
        <p:nvSpPr>
          <p:cNvPr id="18" name="矩形 17"/>
          <p:cNvSpPr/>
          <p:nvPr/>
        </p:nvSpPr>
        <p:spPr>
          <a:xfrm>
            <a:off x="5015345" y="2896081"/>
            <a:ext cx="1814945" cy="5715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smtClean="0"/>
              <a:t>App</a:t>
            </a:r>
            <a:endParaRPr kumimoji="1" lang="zh-CN" altLang="en-US" dirty="0"/>
          </a:p>
        </p:txBody>
      </p:sp>
      <p:sp>
        <p:nvSpPr>
          <p:cNvPr id="19" name="矩形 18"/>
          <p:cNvSpPr/>
          <p:nvPr/>
        </p:nvSpPr>
        <p:spPr>
          <a:xfrm>
            <a:off x="5015344" y="2289964"/>
            <a:ext cx="1814945" cy="3844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dirty="0" smtClean="0"/>
              <a:t>App</a:t>
            </a:r>
            <a:r>
              <a:rPr kumimoji="1" lang="zh-CN" altLang="en-US" dirty="0" smtClean="0"/>
              <a:t> </a:t>
            </a:r>
            <a:r>
              <a:rPr kumimoji="1" lang="en-US" altLang="zh-CN" dirty="0" smtClean="0"/>
              <a:t>Stack</a:t>
            </a:r>
            <a:endParaRPr kumimoji="1" lang="zh-CN" altLang="en-US" dirty="0"/>
          </a:p>
        </p:txBody>
      </p:sp>
      <p:sp>
        <p:nvSpPr>
          <p:cNvPr id="20" name="文本框 19"/>
          <p:cNvSpPr txBox="1"/>
          <p:nvPr/>
        </p:nvSpPr>
        <p:spPr>
          <a:xfrm>
            <a:off x="3510416" y="3306672"/>
            <a:ext cx="1454244" cy="369332"/>
          </a:xfrm>
          <a:prstGeom prst="rect">
            <a:avLst/>
          </a:prstGeom>
          <a:noFill/>
        </p:spPr>
        <p:txBody>
          <a:bodyPr wrap="none" rtlCol="0">
            <a:spAutoFit/>
          </a:bodyPr>
          <a:lstStyle/>
          <a:p>
            <a:r>
              <a:rPr kumimoji="1" lang="en-US" altLang="zh-CN" dirty="0" smtClean="0"/>
              <a:t>0x00200000</a:t>
            </a:r>
            <a:endParaRPr kumimoji="1" lang="zh-CN" altLang="en-US" dirty="0"/>
          </a:p>
        </p:txBody>
      </p:sp>
      <p:sp>
        <p:nvSpPr>
          <p:cNvPr id="21" name="文本框 20"/>
          <p:cNvSpPr txBox="1"/>
          <p:nvPr/>
        </p:nvSpPr>
        <p:spPr>
          <a:xfrm>
            <a:off x="3497592" y="609600"/>
            <a:ext cx="1454244" cy="369332"/>
          </a:xfrm>
          <a:prstGeom prst="rect">
            <a:avLst/>
          </a:prstGeom>
          <a:noFill/>
        </p:spPr>
        <p:txBody>
          <a:bodyPr wrap="none" rtlCol="0">
            <a:spAutoFit/>
          </a:bodyPr>
          <a:lstStyle/>
          <a:p>
            <a:r>
              <a:rPr kumimoji="1" lang="en-US" altLang="zh-CN" dirty="0" smtClean="0"/>
              <a:t>0x????????</a:t>
            </a:r>
            <a:endParaRPr kumimoji="1" lang="zh-CN" altLang="en-US" dirty="0"/>
          </a:p>
        </p:txBody>
      </p:sp>
    </p:spTree>
    <p:extLst>
      <p:ext uri="{BB962C8B-B14F-4D97-AF65-F5344CB8AC3E}">
        <p14:creationId xmlns:p14="http://schemas.microsoft.com/office/powerpoint/2010/main" val="753209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加载用户程序</a:t>
            </a:r>
            <a:endParaRPr kumimoji="1" lang="zh-CN" altLang="en-US" dirty="0"/>
          </a:p>
        </p:txBody>
      </p:sp>
      <p:sp>
        <p:nvSpPr>
          <p:cNvPr id="3" name="内容占位符 2"/>
          <p:cNvSpPr>
            <a:spLocks noGrp="1"/>
          </p:cNvSpPr>
          <p:nvPr>
            <p:ph idx="1"/>
          </p:nvPr>
        </p:nvSpPr>
        <p:spPr>
          <a:xfrm>
            <a:off x="609598" y="2160590"/>
            <a:ext cx="7412183" cy="3880773"/>
          </a:xfrm>
        </p:spPr>
        <p:txBody>
          <a:bodyPr>
            <a:normAutofit/>
          </a:bodyPr>
          <a:lstStyle/>
          <a:p>
            <a:r>
              <a:rPr kumimoji="1" lang="zh-CN" altLang="en-US" sz="2400" dirty="0" smtClean="0"/>
              <a:t>用户程序文件格式为 </a:t>
            </a:r>
            <a:r>
              <a:rPr kumimoji="1" lang="en-US" altLang="zh-CN" sz="2400" dirty="0" smtClean="0"/>
              <a:t>ELF</a:t>
            </a:r>
            <a:endParaRPr kumimoji="1" lang="zh-CN" altLang="en-US" sz="2400" dirty="0" smtClean="0"/>
          </a:p>
          <a:p>
            <a:r>
              <a:rPr kumimoji="1" lang="zh-CN" altLang="en-US" sz="2400" dirty="0" smtClean="0"/>
              <a:t>加载方式可以复制内核的加载方式</a:t>
            </a:r>
          </a:p>
          <a:p>
            <a:r>
              <a:rPr kumimoji="1" lang="zh-CN" altLang="en-US" sz="2400" dirty="0" smtClean="0"/>
              <a:t>加载后不要着急跳转运行</a:t>
            </a:r>
            <a:r>
              <a:rPr kumimoji="1" lang="en-US" altLang="zh-CN" sz="2400" dirty="0" smtClean="0"/>
              <a:t>,</a:t>
            </a:r>
            <a:r>
              <a:rPr kumimoji="1" lang="zh-CN" altLang="en-US" sz="2400" dirty="0" smtClean="0"/>
              <a:t> 我们要对用户空间做一定的配置</a:t>
            </a:r>
            <a:r>
              <a:rPr kumimoji="1" lang="en-US" altLang="zh-CN" sz="2400" dirty="0" smtClean="0"/>
              <a:t>,</a:t>
            </a:r>
            <a:r>
              <a:rPr kumimoji="1" lang="zh-CN" altLang="en-US" sz="2400" dirty="0" smtClean="0"/>
              <a:t> 因为内核运行在 </a:t>
            </a:r>
            <a:r>
              <a:rPr kumimoji="1" lang="en-US" altLang="zh-CN" sz="2400" dirty="0" smtClean="0"/>
              <a:t>ring0</a:t>
            </a:r>
            <a:r>
              <a:rPr kumimoji="1" lang="zh-CN" altLang="en-US" sz="2400" dirty="0" smtClean="0"/>
              <a:t> 而用户程序则运行在 </a:t>
            </a:r>
            <a:r>
              <a:rPr kumimoji="1" lang="en-US" altLang="zh-CN" sz="2400" dirty="0" smtClean="0"/>
              <a:t>ring3</a:t>
            </a:r>
            <a:endParaRPr kumimoji="1" lang="zh-CN" altLang="en-US" sz="2400" dirty="0"/>
          </a:p>
        </p:txBody>
      </p:sp>
    </p:spTree>
    <p:extLst>
      <p:ext uri="{BB962C8B-B14F-4D97-AF65-F5344CB8AC3E}">
        <p14:creationId xmlns:p14="http://schemas.microsoft.com/office/powerpoint/2010/main" val="1000049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Lab1</a:t>
            </a:r>
            <a:r>
              <a:rPr kumimoji="1" lang="zh-CN" altLang="en-US" dirty="0" smtClean="0"/>
              <a:t>实验问题</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err="1" smtClean="0"/>
              <a:t>perl</a:t>
            </a:r>
            <a:r>
              <a:rPr kumimoji="1" lang="zh-CN" altLang="en-US" sz="2400" dirty="0" smtClean="0"/>
              <a:t> 脚本可执行权限问题</a:t>
            </a:r>
          </a:p>
          <a:p>
            <a:pPr lvl="1"/>
            <a:r>
              <a:rPr kumimoji="1" lang="en-US" altLang="zh-CN" sz="2200" dirty="0" err="1" smtClean="0"/>
              <a:t>chmod</a:t>
            </a:r>
            <a:r>
              <a:rPr kumimoji="1" lang="zh-CN" altLang="en-US" sz="2200" dirty="0" smtClean="0"/>
              <a:t> </a:t>
            </a:r>
            <a:r>
              <a:rPr kumimoji="1" lang="en-US" altLang="zh-CN" sz="2200" dirty="0" smtClean="0"/>
              <a:t>+x</a:t>
            </a:r>
            <a:r>
              <a:rPr kumimoji="1" lang="zh-CN" altLang="en-US" sz="2200" dirty="0" smtClean="0"/>
              <a:t> </a:t>
            </a:r>
            <a:r>
              <a:rPr kumimoji="1" lang="en-US" altLang="zh-CN" sz="2200" dirty="0" err="1" smtClean="0"/>
              <a:t>utils</a:t>
            </a:r>
            <a:r>
              <a:rPr kumimoji="1" lang="en-US" altLang="zh-CN" sz="2200" dirty="0" smtClean="0"/>
              <a:t>/</a:t>
            </a:r>
            <a:r>
              <a:rPr kumimoji="1" lang="en-US" altLang="zh-CN" sz="2200" dirty="0" err="1" smtClean="0"/>
              <a:t>genboot.pl</a:t>
            </a:r>
            <a:endParaRPr kumimoji="1" lang="zh-CN" altLang="en-US" sz="2200" dirty="0" smtClean="0"/>
          </a:p>
          <a:p>
            <a:pPr lvl="1"/>
            <a:r>
              <a:rPr kumimoji="1" lang="zh-CN" altLang="en-US" sz="2200" dirty="0" smtClean="0"/>
              <a:t>右击 </a:t>
            </a:r>
            <a:r>
              <a:rPr kumimoji="1" lang="en-US" altLang="zh-CN" sz="2200" dirty="0" smtClean="0"/>
              <a:t>properties,</a:t>
            </a:r>
            <a:r>
              <a:rPr kumimoji="1" lang="zh-CN" altLang="en-US" sz="2200" dirty="0" smtClean="0"/>
              <a:t> </a:t>
            </a:r>
            <a:r>
              <a:rPr kumimoji="1" lang="en-US" altLang="zh-CN" sz="2200" dirty="0" smtClean="0"/>
              <a:t>is</a:t>
            </a:r>
            <a:r>
              <a:rPr kumimoji="1" lang="zh-CN" altLang="en-US" sz="2200" dirty="0" smtClean="0"/>
              <a:t> </a:t>
            </a:r>
            <a:r>
              <a:rPr kumimoji="1" lang="en-US" altLang="zh-CN" sz="2200" dirty="0" err="1" smtClean="0"/>
              <a:t>excutable</a:t>
            </a:r>
            <a:endParaRPr kumimoji="1" lang="zh-CN" altLang="en-US" sz="2200" dirty="0" smtClean="0"/>
          </a:p>
          <a:p>
            <a:r>
              <a:rPr kumimoji="1" lang="en-US" altLang="zh-CN" sz="2400" dirty="0" smtClean="0"/>
              <a:t>GDB</a:t>
            </a:r>
            <a:r>
              <a:rPr kumimoji="1" lang="zh-CN" altLang="en-US" sz="2400" dirty="0" smtClean="0"/>
              <a:t>调试断点</a:t>
            </a:r>
          </a:p>
          <a:p>
            <a:pPr lvl="1"/>
            <a:r>
              <a:rPr kumimoji="1" lang="zh-CN" altLang="en-US" sz="2200" dirty="0" smtClean="0"/>
              <a:t>编译选项 </a:t>
            </a:r>
            <a:r>
              <a:rPr kumimoji="1" lang="en-US" altLang="zh-CN" sz="2200" dirty="0" smtClean="0"/>
              <a:t>–</a:t>
            </a:r>
            <a:r>
              <a:rPr kumimoji="1" lang="en-US" altLang="zh-CN" sz="2200" dirty="0" err="1" smtClean="0"/>
              <a:t>ggdb</a:t>
            </a:r>
            <a:endParaRPr kumimoji="1" lang="zh-CN" altLang="en-US" sz="2200" dirty="0"/>
          </a:p>
          <a:p>
            <a:pPr lvl="1"/>
            <a:r>
              <a:rPr kumimoji="1" lang="en-US" altLang="zh-CN" sz="2200" dirty="0" smtClean="0"/>
              <a:t>file</a:t>
            </a:r>
            <a:r>
              <a:rPr kumimoji="1" lang="zh-CN" altLang="en-US" sz="2200" dirty="0" smtClean="0"/>
              <a:t> </a:t>
            </a:r>
            <a:r>
              <a:rPr kumimoji="1" lang="en-US" altLang="zh-CN" sz="2200" dirty="0" smtClean="0"/>
              <a:t>filename</a:t>
            </a:r>
            <a:endParaRPr kumimoji="1" lang="zh-CN" altLang="en-US" sz="2200" dirty="0" smtClean="0"/>
          </a:p>
          <a:p>
            <a:pPr lvl="1"/>
            <a:r>
              <a:rPr kumimoji="1" lang="en-US" altLang="zh-CN" sz="2200" dirty="0" smtClean="0"/>
              <a:t>break</a:t>
            </a:r>
            <a:r>
              <a:rPr kumimoji="1" lang="zh-CN" altLang="en-US" sz="2200" dirty="0" smtClean="0"/>
              <a:t> </a:t>
            </a:r>
            <a:r>
              <a:rPr kumimoji="1" lang="en-US" altLang="zh-CN" sz="2200" dirty="0" smtClean="0"/>
              <a:t>function</a:t>
            </a:r>
            <a:endParaRPr kumimoji="1" lang="zh-CN" altLang="en-US" sz="2200" dirty="0" smtClean="0"/>
          </a:p>
        </p:txBody>
      </p:sp>
    </p:spTree>
    <p:extLst>
      <p:ext uri="{BB962C8B-B14F-4D97-AF65-F5344CB8AC3E}">
        <p14:creationId xmlns:p14="http://schemas.microsoft.com/office/powerpoint/2010/main" val="629988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配置 </a:t>
            </a:r>
            <a:r>
              <a:rPr kumimoji="1" lang="en-US" altLang="zh-CN" dirty="0" smtClean="0"/>
              <a:t>GDT</a:t>
            </a:r>
            <a:r>
              <a:rPr kumimoji="1" lang="zh-CN" altLang="en-US" dirty="0" smtClean="0"/>
              <a:t> 表项</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我们在 </a:t>
            </a:r>
            <a:r>
              <a:rPr kumimoji="1" lang="en-US" altLang="zh-CN" sz="2400" dirty="0" smtClean="0"/>
              <a:t>GDT</a:t>
            </a:r>
            <a:r>
              <a:rPr kumimoji="1" lang="zh-CN" altLang="en-US" sz="2400" dirty="0" smtClean="0"/>
              <a:t> 表中初始化了用户代码段和用户数据段</a:t>
            </a:r>
            <a:r>
              <a:rPr kumimoji="1" lang="en-US" altLang="zh-CN" sz="2400" dirty="0" smtClean="0"/>
              <a:t>,</a:t>
            </a:r>
            <a:r>
              <a:rPr kumimoji="1" lang="zh-CN" altLang="en-US" sz="2400" dirty="0" smtClean="0"/>
              <a:t> 但是没有填充相关字段</a:t>
            </a:r>
            <a:r>
              <a:rPr kumimoji="1" lang="en-US" altLang="zh-CN" sz="2400" dirty="0" smtClean="0"/>
              <a:t>,</a:t>
            </a:r>
            <a:r>
              <a:rPr kumimoji="1" lang="zh-CN" altLang="en-US" sz="2400" dirty="0" smtClean="0"/>
              <a:t> 你需要在加载完用户程序后将代码段基地址以及数据段基地址根据用户程序的地址重新初始化</a:t>
            </a:r>
            <a:endParaRPr kumimoji="1" lang="zh-CN" altLang="en-US" sz="2400" dirty="0"/>
          </a:p>
          <a:p>
            <a:endParaRPr kumimoji="1" lang="zh-CN" altLang="en-US" sz="2400" dirty="0" smtClean="0"/>
          </a:p>
          <a:p>
            <a:r>
              <a:rPr kumimoji="1" lang="zh-CN" altLang="en-US" sz="2400" dirty="0" smtClean="0"/>
              <a:t>用户段在这里都将 </a:t>
            </a:r>
            <a:r>
              <a:rPr kumimoji="1" lang="en-US" altLang="zh-CN" sz="2400" dirty="0" smtClean="0"/>
              <a:t>DPL</a:t>
            </a:r>
            <a:r>
              <a:rPr kumimoji="1" lang="zh-CN" altLang="en-US" sz="2400" dirty="0" smtClean="0"/>
              <a:t> 置为</a:t>
            </a:r>
            <a:r>
              <a:rPr kumimoji="1" lang="zh-CN" altLang="en-US" sz="2400" dirty="0"/>
              <a:t> </a:t>
            </a:r>
            <a:r>
              <a:rPr kumimoji="1" lang="en-US" altLang="zh-CN" sz="2400" dirty="0" smtClean="0"/>
              <a:t>3,</a:t>
            </a:r>
            <a:r>
              <a:rPr kumimoji="1" lang="zh-CN" altLang="en-US" sz="2400" dirty="0" smtClean="0"/>
              <a:t> 即用户程序应该工作在 </a:t>
            </a:r>
            <a:r>
              <a:rPr kumimoji="1" lang="en-US" altLang="zh-CN" sz="2400" dirty="0" smtClean="0"/>
              <a:t>ring3</a:t>
            </a:r>
            <a:endParaRPr kumimoji="1" lang="zh-CN" altLang="en-US" sz="2400" dirty="0" smtClean="0"/>
          </a:p>
        </p:txBody>
      </p:sp>
    </p:spTree>
    <p:extLst>
      <p:ext uri="{BB962C8B-B14F-4D97-AF65-F5344CB8AC3E}">
        <p14:creationId xmlns:p14="http://schemas.microsoft.com/office/powerpoint/2010/main" val="1477551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用 </a:t>
            </a:r>
            <a:r>
              <a:rPr kumimoji="1" lang="en-US" altLang="zh-CN" dirty="0" smtClean="0"/>
              <a:t>IRET</a:t>
            </a:r>
            <a:r>
              <a:rPr kumimoji="1" lang="zh-CN" altLang="en-US" dirty="0" smtClean="0"/>
              <a:t> 进入 </a:t>
            </a:r>
            <a:r>
              <a:rPr kumimoji="1" lang="en-US" altLang="zh-CN" dirty="0" smtClean="0"/>
              <a:t>ring3</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在 </a:t>
            </a:r>
            <a:r>
              <a:rPr kumimoji="1" lang="en-US" altLang="zh-CN" sz="2400" dirty="0" smtClean="0"/>
              <a:t>IA-32</a:t>
            </a:r>
            <a:r>
              <a:rPr kumimoji="1" lang="zh-CN" altLang="en-US" sz="2400" dirty="0" smtClean="0"/>
              <a:t>中断机制中我们介绍了 </a:t>
            </a:r>
            <a:r>
              <a:rPr kumimoji="1" lang="en-US" altLang="zh-CN" sz="2400" dirty="0" smtClean="0"/>
              <a:t>IRET</a:t>
            </a:r>
            <a:r>
              <a:rPr kumimoji="1" lang="zh-CN" altLang="en-US" sz="2400" dirty="0" smtClean="0"/>
              <a:t> 指令具体做了哪些工作</a:t>
            </a:r>
            <a:r>
              <a:rPr kumimoji="1" lang="en-US" altLang="zh-CN" sz="2400" dirty="0" smtClean="0"/>
              <a:t>,</a:t>
            </a:r>
            <a:r>
              <a:rPr kumimoji="1" lang="zh-CN" altLang="en-US" sz="2400" dirty="0" smtClean="0"/>
              <a:t> 但是你发现这些工作都是硬件会帮你执行的</a:t>
            </a:r>
            <a:endParaRPr kumimoji="1" lang="zh-CN" altLang="en-US" sz="2400" dirty="0"/>
          </a:p>
          <a:p>
            <a:r>
              <a:rPr kumimoji="1" lang="zh-CN" altLang="en-US" sz="2400" dirty="0" smtClean="0"/>
              <a:t>你需要为 </a:t>
            </a:r>
            <a:r>
              <a:rPr kumimoji="1" lang="en-US" altLang="zh-CN" sz="2400" dirty="0" smtClean="0"/>
              <a:t>IRET</a:t>
            </a:r>
            <a:r>
              <a:rPr kumimoji="1" lang="zh-CN" altLang="en-US" sz="2400" dirty="0" smtClean="0"/>
              <a:t> 指令在栈中压入相关内容</a:t>
            </a:r>
            <a:r>
              <a:rPr kumimoji="1" lang="en-US" altLang="zh-CN" sz="2400" dirty="0" smtClean="0"/>
              <a:t>:</a:t>
            </a:r>
            <a:endParaRPr kumimoji="1" lang="zh-CN" altLang="en-US" sz="2400" dirty="0" smtClean="0"/>
          </a:p>
          <a:p>
            <a:pPr lvl="1"/>
            <a:r>
              <a:rPr kumimoji="1" lang="zh-CN" altLang="en-US" sz="2000" dirty="0" smtClean="0"/>
              <a:t>用户堆栈段寄存器 </a:t>
            </a:r>
            <a:r>
              <a:rPr kumimoji="1" lang="en-US" altLang="zh-CN" sz="2000" dirty="0" smtClean="0"/>
              <a:t>SS</a:t>
            </a:r>
            <a:endParaRPr kumimoji="1" lang="zh-CN" altLang="en-US" sz="2000" dirty="0" smtClean="0"/>
          </a:p>
          <a:p>
            <a:pPr lvl="1"/>
            <a:r>
              <a:rPr kumimoji="1" lang="zh-CN" altLang="en-US" sz="2000" dirty="0" smtClean="0"/>
              <a:t>用户栈顶指针 </a:t>
            </a:r>
            <a:r>
              <a:rPr kumimoji="1" lang="en-US" altLang="zh-CN" sz="2000" dirty="0" smtClean="0"/>
              <a:t>ESP</a:t>
            </a:r>
            <a:endParaRPr kumimoji="1" lang="zh-CN" altLang="en-US" sz="2000" dirty="0" smtClean="0"/>
          </a:p>
          <a:p>
            <a:pPr lvl="1"/>
            <a:r>
              <a:rPr kumimoji="1" lang="zh-CN" altLang="en-US" sz="2000" dirty="0" smtClean="0"/>
              <a:t>标志寄存器 </a:t>
            </a:r>
            <a:r>
              <a:rPr kumimoji="1" lang="en-US" altLang="zh-CN" sz="2000" dirty="0" smtClean="0"/>
              <a:t>EFALGS</a:t>
            </a:r>
            <a:endParaRPr kumimoji="1" lang="zh-CN" altLang="en-US" sz="2000" dirty="0" smtClean="0"/>
          </a:p>
          <a:p>
            <a:pPr lvl="1"/>
            <a:r>
              <a:rPr kumimoji="1" lang="zh-CN" altLang="en-US" sz="2000" dirty="0" smtClean="0"/>
              <a:t>用户代码段寄存器 </a:t>
            </a:r>
            <a:r>
              <a:rPr kumimoji="1" lang="en-US" altLang="zh-CN" sz="2000" dirty="0" smtClean="0"/>
              <a:t>CS</a:t>
            </a:r>
            <a:endParaRPr kumimoji="1" lang="zh-CN" altLang="en-US" sz="2000" dirty="0" smtClean="0"/>
          </a:p>
          <a:p>
            <a:pPr lvl="1"/>
            <a:r>
              <a:rPr kumimoji="1" lang="zh-CN" altLang="en-US" sz="2000" dirty="0" smtClean="0"/>
              <a:t>用户指令寄存器 </a:t>
            </a:r>
            <a:r>
              <a:rPr kumimoji="1" lang="en-US" altLang="zh-CN" sz="2000" dirty="0" smtClean="0"/>
              <a:t>EIP</a:t>
            </a:r>
            <a:endParaRPr kumimoji="1" lang="zh-CN" altLang="en-US" sz="2000" dirty="0" smtClean="0"/>
          </a:p>
        </p:txBody>
      </p:sp>
    </p:spTree>
    <p:extLst>
      <p:ext uri="{BB962C8B-B14F-4D97-AF65-F5344CB8AC3E}">
        <p14:creationId xmlns:p14="http://schemas.microsoft.com/office/powerpoint/2010/main" val="14544407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内存权限</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dirty="0" smtClean="0"/>
              <a:t>作为工作在用户态的用户程序</a:t>
            </a:r>
            <a:r>
              <a:rPr kumimoji="1" lang="en-US" altLang="zh-CN" sz="2400" dirty="0" smtClean="0"/>
              <a:t>,</a:t>
            </a:r>
            <a:r>
              <a:rPr kumimoji="1" lang="zh-CN" altLang="en-US" sz="2400" dirty="0" smtClean="0"/>
              <a:t> 并不具有权限在视频映射的显存地址中写入任何内容</a:t>
            </a:r>
            <a:endParaRPr kumimoji="1" lang="zh-CN" altLang="en-US" sz="2400" dirty="0"/>
          </a:p>
          <a:p>
            <a:r>
              <a:rPr kumimoji="1" lang="zh-CN" altLang="en-US" sz="2400" dirty="0" smtClean="0"/>
              <a:t>不能向其他程序的内存中修改数据</a:t>
            </a:r>
          </a:p>
          <a:p>
            <a:r>
              <a:rPr kumimoji="1" lang="zh-CN" altLang="en-US" sz="2400" dirty="0" smtClean="0"/>
              <a:t>将数据段限制在自己的数据段内即可</a:t>
            </a:r>
          </a:p>
        </p:txBody>
      </p:sp>
    </p:spTree>
    <p:extLst>
      <p:ext uri="{BB962C8B-B14F-4D97-AF65-F5344CB8AC3E}">
        <p14:creationId xmlns:p14="http://schemas.microsoft.com/office/powerpoint/2010/main" val="5533874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库函数</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4142432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库函数</a:t>
            </a:r>
            <a:endParaRPr kumimoji="1" lang="zh-CN" altLang="en-US" dirty="0"/>
          </a:p>
        </p:txBody>
      </p:sp>
      <p:sp>
        <p:nvSpPr>
          <p:cNvPr id="3" name="内容占位符 2"/>
          <p:cNvSpPr>
            <a:spLocks noGrp="1"/>
          </p:cNvSpPr>
          <p:nvPr>
            <p:ph idx="1"/>
          </p:nvPr>
        </p:nvSpPr>
        <p:spPr>
          <a:xfrm>
            <a:off x="609599" y="2160590"/>
            <a:ext cx="7398328" cy="3880773"/>
          </a:xfrm>
        </p:spPr>
        <p:txBody>
          <a:bodyPr>
            <a:normAutofit/>
          </a:bodyPr>
          <a:lstStyle/>
          <a:p>
            <a:r>
              <a:rPr kumimoji="1" lang="en-US" altLang="zh-CN" sz="2400" dirty="0" smtClean="0"/>
              <a:t>Lab2</a:t>
            </a:r>
            <a:r>
              <a:rPr kumimoji="1" lang="zh-CN" altLang="en-US" sz="2400" dirty="0" smtClean="0"/>
              <a:t> 要求完成 </a:t>
            </a:r>
            <a:r>
              <a:rPr kumimoji="1" lang="en-US" altLang="zh-CN" sz="2400" dirty="0" smtClean="0"/>
              <a:t>lib</a:t>
            </a:r>
            <a:r>
              <a:rPr kumimoji="1" lang="zh-CN" altLang="en-US" sz="2400" dirty="0" smtClean="0"/>
              <a:t> 目录下的格式化输出 </a:t>
            </a:r>
            <a:r>
              <a:rPr kumimoji="1" lang="en-US" altLang="zh-CN" sz="2400" dirty="0" err="1" smtClean="0"/>
              <a:t>printf</a:t>
            </a:r>
            <a:r>
              <a:rPr kumimoji="1" lang="zh-CN" altLang="en-US" sz="2400" dirty="0" smtClean="0"/>
              <a:t> 函数</a:t>
            </a:r>
          </a:p>
          <a:p>
            <a:r>
              <a:rPr kumimoji="1" lang="zh-CN" altLang="en-US" sz="2400" dirty="0" smtClean="0"/>
              <a:t>测试用例可以在课程网站上获取</a:t>
            </a:r>
          </a:p>
          <a:p>
            <a:r>
              <a:rPr kumimoji="1" lang="zh-CN" altLang="en-US" sz="2400" dirty="0" smtClean="0"/>
              <a:t>要求输出到屏幕</a:t>
            </a:r>
          </a:p>
          <a:p>
            <a:r>
              <a:rPr kumimoji="1" lang="zh-CN" altLang="en-US" sz="2400" dirty="0" smtClean="0"/>
              <a:t>同时也可以输出到串口</a:t>
            </a:r>
            <a:endParaRPr kumimoji="1" lang="zh-CN" altLang="en-US" sz="2400" dirty="0"/>
          </a:p>
        </p:txBody>
      </p:sp>
    </p:spTree>
    <p:extLst>
      <p:ext uri="{BB962C8B-B14F-4D97-AF65-F5344CB8AC3E}">
        <p14:creationId xmlns:p14="http://schemas.microsoft.com/office/powerpoint/2010/main" val="3568506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Lab2</a:t>
            </a:r>
            <a:r>
              <a:rPr kumimoji="1" lang="zh-CN" altLang="en-US" dirty="0" smtClean="0"/>
              <a:t> 终</a:t>
            </a:r>
            <a:r>
              <a:rPr kumimoji="1" lang="is-IS" altLang="zh-CN" dirty="0" smtClean="0"/>
              <a:t>…</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547954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sp>
        <p:nvSpPr>
          <p:cNvPr id="3" name="内容占位符 2"/>
          <p:cNvSpPr>
            <a:spLocks noGrp="1"/>
          </p:cNvSpPr>
          <p:nvPr>
            <p:ph idx="1"/>
          </p:nvPr>
        </p:nvSpPr>
        <p:spPr/>
        <p:txBody>
          <a:bodyPr>
            <a:normAutofit/>
          </a:bodyPr>
          <a:lstStyle/>
          <a:p>
            <a:r>
              <a:rPr kumimoji="1" lang="zh-CN" altLang="en-US" sz="2800" dirty="0" smtClean="0"/>
              <a:t>实验内容</a:t>
            </a:r>
          </a:p>
          <a:p>
            <a:r>
              <a:rPr kumimoji="1" lang="en-US" altLang="zh-CN" sz="2800" dirty="0" smtClean="0"/>
              <a:t>IA-32</a:t>
            </a:r>
            <a:r>
              <a:rPr kumimoji="1" lang="zh-CN" altLang="en-US" sz="2800" dirty="0" smtClean="0"/>
              <a:t>中断机制</a:t>
            </a:r>
          </a:p>
          <a:p>
            <a:r>
              <a:rPr kumimoji="1" lang="zh-CN" altLang="en-US" sz="2800" dirty="0" smtClean="0"/>
              <a:t>系统调用</a:t>
            </a:r>
          </a:p>
          <a:p>
            <a:r>
              <a:rPr kumimoji="1" lang="zh-CN" altLang="en-US" sz="2800" dirty="0" smtClean="0"/>
              <a:t>加载用户程序</a:t>
            </a:r>
          </a:p>
          <a:p>
            <a:r>
              <a:rPr kumimoji="1" lang="zh-CN" altLang="en-US" sz="2800" dirty="0" smtClean="0"/>
              <a:t>实现库函数</a:t>
            </a:r>
            <a:endParaRPr kumimoji="1" lang="zh-CN" altLang="en-US" sz="2800" dirty="0"/>
          </a:p>
        </p:txBody>
      </p:sp>
    </p:spTree>
    <p:extLst>
      <p:ext uri="{BB962C8B-B14F-4D97-AF65-F5344CB8AC3E}">
        <p14:creationId xmlns:p14="http://schemas.microsoft.com/office/powerpoint/2010/main" val="1296315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实验内容</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009244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实验内容</a:t>
            </a:r>
            <a:endParaRPr kumimoji="1" lang="zh-CN" altLang="en-US" dirty="0"/>
          </a:p>
        </p:txBody>
      </p:sp>
      <p:sp>
        <p:nvSpPr>
          <p:cNvPr id="3" name="内容占位符 2"/>
          <p:cNvSpPr>
            <a:spLocks noGrp="1"/>
          </p:cNvSpPr>
          <p:nvPr>
            <p:ph idx="1"/>
          </p:nvPr>
        </p:nvSpPr>
        <p:spPr/>
        <p:txBody>
          <a:bodyPr>
            <a:normAutofit/>
          </a:bodyPr>
          <a:lstStyle/>
          <a:p>
            <a:r>
              <a:rPr lang="zh-CN" altLang="en-US" sz="2400" dirty="0"/>
              <a:t>内核</a:t>
            </a:r>
            <a:r>
              <a:rPr lang="en-US" altLang="zh-CN" sz="2400" dirty="0"/>
              <a:t>: </a:t>
            </a:r>
            <a:r>
              <a:rPr lang="zh-CN" altLang="en-US" sz="2400" dirty="0"/>
              <a:t>建立完整的系统调用机制</a:t>
            </a:r>
            <a:r>
              <a:rPr lang="en-US" altLang="zh-CN" sz="2400" dirty="0"/>
              <a:t>, </a:t>
            </a:r>
            <a:r>
              <a:rPr lang="zh-CN" altLang="en-US" sz="2400" dirty="0"/>
              <a:t>实现系统调用</a:t>
            </a:r>
            <a:r>
              <a:rPr lang="en-US" altLang="zh-CN" sz="2400" dirty="0" err="1"/>
              <a:t>putc</a:t>
            </a:r>
            <a:endParaRPr lang="en-US" altLang="zh-CN" sz="2400" dirty="0"/>
          </a:p>
          <a:p>
            <a:r>
              <a:rPr lang="zh-CN" altLang="en-US" sz="2400" dirty="0"/>
              <a:t>库</a:t>
            </a:r>
            <a:r>
              <a:rPr lang="en-US" altLang="zh-CN" sz="2400" dirty="0"/>
              <a:t>: </a:t>
            </a:r>
            <a:r>
              <a:rPr lang="zh-CN" altLang="en-US" sz="2400" dirty="0"/>
              <a:t>基于</a:t>
            </a:r>
            <a:r>
              <a:rPr lang="en-US" altLang="zh-CN" sz="2400" dirty="0" err="1"/>
              <a:t>putc</a:t>
            </a:r>
            <a:r>
              <a:rPr lang="zh-CN" altLang="en-US" sz="2400" dirty="0"/>
              <a:t>系统调用实现库函数</a:t>
            </a:r>
            <a:r>
              <a:rPr lang="en-US" altLang="zh-CN" sz="2400" dirty="0" err="1"/>
              <a:t>printf</a:t>
            </a:r>
            <a:r>
              <a:rPr lang="en-US" altLang="zh-CN" sz="2400" dirty="0"/>
              <a:t>(</a:t>
            </a:r>
            <a:r>
              <a:rPr lang="zh-CN" altLang="en-US" sz="2400" dirty="0"/>
              <a:t>格式化输出</a:t>
            </a:r>
            <a:r>
              <a:rPr lang="en-US" altLang="zh-CN" sz="2400" dirty="0"/>
              <a:t>)</a:t>
            </a:r>
          </a:p>
          <a:p>
            <a:r>
              <a:rPr lang="zh-CN" altLang="en-US" sz="2400" dirty="0"/>
              <a:t>用户</a:t>
            </a:r>
            <a:r>
              <a:rPr lang="en-US" altLang="zh-CN" sz="2400" dirty="0"/>
              <a:t>: </a:t>
            </a:r>
            <a:r>
              <a:rPr lang="zh-CN" altLang="en-US" sz="2400" dirty="0"/>
              <a:t>实现一个调用</a:t>
            </a:r>
            <a:r>
              <a:rPr lang="en-US" altLang="zh-CN" sz="2400" dirty="0"/>
              <a:t>print</a:t>
            </a:r>
            <a:r>
              <a:rPr lang="zh-CN" altLang="en-US" sz="2400" dirty="0"/>
              <a:t>的测试程序</a:t>
            </a:r>
            <a:r>
              <a:rPr lang="en-US" altLang="zh-CN" sz="2400" dirty="0"/>
              <a:t>.</a:t>
            </a:r>
          </a:p>
          <a:p>
            <a:endParaRPr kumimoji="1" lang="zh-CN" altLang="en-US" sz="2400" dirty="0" smtClean="0"/>
          </a:p>
          <a:p>
            <a:endParaRPr kumimoji="1" lang="zh-CN" altLang="en-US" sz="2400" dirty="0"/>
          </a:p>
        </p:txBody>
      </p:sp>
    </p:spTree>
    <p:extLst>
      <p:ext uri="{BB962C8B-B14F-4D97-AF65-F5344CB8AC3E}">
        <p14:creationId xmlns:p14="http://schemas.microsoft.com/office/powerpoint/2010/main" val="853575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实验内容</a:t>
            </a:r>
            <a:endParaRPr kumimoji="1" lang="zh-CN" altLang="en-US" dirty="0"/>
          </a:p>
        </p:txBody>
      </p:sp>
      <p:sp>
        <p:nvSpPr>
          <p:cNvPr id="3" name="内容占位符 2"/>
          <p:cNvSpPr>
            <a:spLocks noGrp="1"/>
          </p:cNvSpPr>
          <p:nvPr>
            <p:ph idx="1"/>
          </p:nvPr>
        </p:nvSpPr>
        <p:spPr/>
        <p:txBody>
          <a:bodyPr/>
          <a:lstStyle/>
          <a:p>
            <a:r>
              <a:rPr lang="zh-CN" altLang="en-US" dirty="0">
                <a:solidFill>
                  <a:srgbClr val="FFFF00"/>
                </a:solidFill>
              </a:rPr>
              <a:t>从实模式进入保护模式</a:t>
            </a:r>
          </a:p>
          <a:p>
            <a:r>
              <a:rPr lang="zh-CN" altLang="en-US" dirty="0">
                <a:solidFill>
                  <a:srgbClr val="FFFF00"/>
                </a:solidFill>
              </a:rPr>
              <a:t>加载内核到内存某地址并跳转运行</a:t>
            </a:r>
          </a:p>
          <a:p>
            <a:r>
              <a:rPr lang="zh-CN" altLang="en-US" dirty="0"/>
              <a:t>初始化中断向量表</a:t>
            </a:r>
          </a:p>
          <a:p>
            <a:r>
              <a:rPr lang="zh-CN" altLang="en-US" dirty="0"/>
              <a:t>初始化 </a:t>
            </a:r>
            <a:r>
              <a:rPr lang="en-US" altLang="zh-CN" dirty="0"/>
              <a:t>GDT </a:t>
            </a:r>
            <a:r>
              <a:rPr lang="zh-CN" altLang="en-US" dirty="0"/>
              <a:t>表</a:t>
            </a:r>
          </a:p>
          <a:p>
            <a:r>
              <a:rPr lang="zh-CN" altLang="en-US" dirty="0"/>
              <a:t>配置 </a:t>
            </a:r>
            <a:r>
              <a:rPr lang="en-US" altLang="zh-CN" dirty="0"/>
              <a:t>TSS </a:t>
            </a:r>
            <a:r>
              <a:rPr lang="zh-CN" altLang="en-US" dirty="0"/>
              <a:t>段</a:t>
            </a:r>
          </a:p>
          <a:p>
            <a:r>
              <a:rPr lang="zh-CN" altLang="en-US" dirty="0"/>
              <a:t>从磁盘加载用户程序到内存相应地址</a:t>
            </a:r>
            <a:r>
              <a:rPr lang="en-US" altLang="zh-CN" dirty="0"/>
              <a:t>, </a:t>
            </a:r>
            <a:r>
              <a:rPr lang="zh-CN" altLang="en-US" dirty="0"/>
              <a:t>并修改用户程序的各个 </a:t>
            </a:r>
            <a:r>
              <a:rPr lang="en-US" altLang="zh-CN" dirty="0"/>
              <a:t>GDT </a:t>
            </a:r>
            <a:r>
              <a:rPr lang="zh-CN" altLang="en-US" dirty="0"/>
              <a:t>表项</a:t>
            </a:r>
          </a:p>
          <a:p>
            <a:r>
              <a:rPr lang="zh-CN" altLang="en-US" dirty="0"/>
              <a:t>进入用户空间前的相关配置</a:t>
            </a:r>
          </a:p>
          <a:p>
            <a:r>
              <a:rPr lang="zh-CN" altLang="en-US" dirty="0"/>
              <a:t>正式进入用户空间</a:t>
            </a:r>
          </a:p>
          <a:p>
            <a:r>
              <a:rPr lang="zh-CN" altLang="en-US" dirty="0"/>
              <a:t>调用库函数 </a:t>
            </a:r>
            <a:r>
              <a:rPr lang="en-US" altLang="zh-CN" dirty="0" err="1" smtClean="0"/>
              <a:t>printf</a:t>
            </a:r>
            <a:endParaRPr lang="en-US" altLang="zh-CN" dirty="0"/>
          </a:p>
        </p:txBody>
      </p:sp>
    </p:spTree>
    <p:extLst>
      <p:ext uri="{BB962C8B-B14F-4D97-AF65-F5344CB8AC3E}">
        <p14:creationId xmlns:p14="http://schemas.microsoft.com/office/powerpoint/2010/main" val="673575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IA-32</a:t>
            </a:r>
            <a:r>
              <a:rPr kumimoji="1" lang="zh-CN" altLang="en-US" dirty="0" smtClean="0"/>
              <a:t>中断机制</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147952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2699</TotalTime>
  <Words>1890</Words>
  <Application>Microsoft Macintosh PowerPoint</Application>
  <PresentationFormat>全屏显示(4:3)</PresentationFormat>
  <Paragraphs>242</Paragraphs>
  <Slides>45</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1" baseType="lpstr">
      <vt:lpstr>Wingdings</vt:lpstr>
      <vt:lpstr>Wingdings 3</vt:lpstr>
      <vt:lpstr>黑体</vt:lpstr>
      <vt:lpstr>Arial</vt:lpstr>
      <vt:lpstr>平面</vt:lpstr>
      <vt:lpstr>Visio</vt:lpstr>
      <vt:lpstr>Lab2 系统调用</vt:lpstr>
      <vt:lpstr>Lab1实验提交</vt:lpstr>
      <vt:lpstr>Lab1实验提交</vt:lpstr>
      <vt:lpstr>Lab1实验问题</vt:lpstr>
      <vt:lpstr>目录</vt:lpstr>
      <vt:lpstr>实验内容</vt:lpstr>
      <vt:lpstr>实验内容</vt:lpstr>
      <vt:lpstr>实验内容</vt:lpstr>
      <vt:lpstr>IA-32中断机制</vt:lpstr>
      <vt:lpstr>IA-32中断机制</vt:lpstr>
      <vt:lpstr>IA-32中断机制</vt:lpstr>
      <vt:lpstr>中断</vt:lpstr>
      <vt:lpstr>中断</vt:lpstr>
      <vt:lpstr>中断</vt:lpstr>
      <vt:lpstr>异常</vt:lpstr>
      <vt:lpstr>异常</vt:lpstr>
      <vt:lpstr>中断向量</vt:lpstr>
      <vt:lpstr>中断向量</vt:lpstr>
      <vt:lpstr>PowerPoint 演示文稿</vt:lpstr>
      <vt:lpstr>中断描述符表</vt:lpstr>
      <vt:lpstr>门描述符</vt:lpstr>
      <vt:lpstr>中断和异常的处理</vt:lpstr>
      <vt:lpstr>TSS(Task Statement Segment)</vt:lpstr>
      <vt:lpstr>TSS</vt:lpstr>
      <vt:lpstr>中断和异常的硬件处理</vt:lpstr>
      <vt:lpstr>中断和异常的硬件处理</vt:lpstr>
      <vt:lpstr>中断和异常的硬件处理</vt:lpstr>
      <vt:lpstr>堆栈变化</vt:lpstr>
      <vt:lpstr>中断和异常的硬件处理</vt:lpstr>
      <vt:lpstr>中断和异常的跳转</vt:lpstr>
      <vt:lpstr>系统调用</vt:lpstr>
      <vt:lpstr>系统调用</vt:lpstr>
      <vt:lpstr>系统调用</vt:lpstr>
      <vt:lpstr>系统调用</vt:lpstr>
      <vt:lpstr>系统调用</vt:lpstr>
      <vt:lpstr>加载用户程序</vt:lpstr>
      <vt:lpstr>加载用户程序</vt:lpstr>
      <vt:lpstr>加载用户程序</vt:lpstr>
      <vt:lpstr>加载用户程序</vt:lpstr>
      <vt:lpstr>配置 GDT 表项</vt:lpstr>
      <vt:lpstr>用 IRET 进入 ring3</vt:lpstr>
      <vt:lpstr>内存权限</vt:lpstr>
      <vt:lpstr>库函数</vt:lpstr>
      <vt:lpstr>库函数</vt:lpstr>
      <vt:lpstr>Lab2 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Lab2 系统调用</dc:title>
  <dc:creator>Microsoft Office 用户</dc:creator>
  <cp:lastModifiedBy>Microsoft Office 用户</cp:lastModifiedBy>
  <cp:revision>186</cp:revision>
  <dcterms:created xsi:type="dcterms:W3CDTF">2016-03-15T08:39:16Z</dcterms:created>
  <dcterms:modified xsi:type="dcterms:W3CDTF">2016-03-22T05:16:31Z</dcterms:modified>
</cp:coreProperties>
</file>