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60" r:id="rId2"/>
    <p:sldId id="293" r:id="rId3"/>
    <p:sldId id="294" r:id="rId4"/>
    <p:sldId id="256" r:id="rId5"/>
    <p:sldId id="257" r:id="rId6"/>
    <p:sldId id="258" r:id="rId7"/>
    <p:sldId id="262" r:id="rId8"/>
    <p:sldId id="263" r:id="rId9"/>
    <p:sldId id="273" r:id="rId10"/>
    <p:sldId id="259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5" r:id="rId20"/>
    <p:sldId id="264" r:id="rId21"/>
    <p:sldId id="277" r:id="rId22"/>
    <p:sldId id="278" r:id="rId23"/>
    <p:sldId id="276" r:id="rId24"/>
    <p:sldId id="279" r:id="rId25"/>
    <p:sldId id="280" r:id="rId26"/>
    <p:sldId id="281" r:id="rId27"/>
    <p:sldId id="285" r:id="rId28"/>
    <p:sldId id="284" r:id="rId29"/>
    <p:sldId id="283" r:id="rId30"/>
    <p:sldId id="282" r:id="rId31"/>
    <p:sldId id="286" r:id="rId32"/>
    <p:sldId id="287" r:id="rId33"/>
    <p:sldId id="290" r:id="rId34"/>
    <p:sldId id="296" r:id="rId35"/>
    <p:sldId id="288" r:id="rId36"/>
    <p:sldId id="289" r:id="rId37"/>
    <p:sldId id="29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个性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321"/>
  </p:normalViewPr>
  <p:slideViewPr>
    <p:cSldViewPr snapToGrid="0" snapToObjects="1">
      <p:cViewPr varScale="1">
        <p:scale>
          <a:sx n="94" d="100"/>
          <a:sy n="94" d="100"/>
        </p:scale>
        <p:origin x="1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733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52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127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05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412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70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89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36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816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020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00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11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94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00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9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54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533E-F95C-994C-9900-C4BED6C42F36}" type="datetimeFigureOut">
              <a:rPr kumimoji="1" lang="zh-CN" altLang="en-US" smtClean="0"/>
              <a:t>16/4/4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7251D0-0FCF-524A-9AF1-805A169016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539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Lab2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 smtClean="0"/>
              <a:t>syscall</a:t>
            </a:r>
            <a:r>
              <a:rPr kumimoji="1" lang="zh-CN" altLang="en-US" sz="2400" dirty="0" smtClean="0"/>
              <a:t> 参数问题</a:t>
            </a:r>
          </a:p>
          <a:p>
            <a:pPr lvl="1"/>
            <a:r>
              <a:rPr kumimoji="1" lang="zh-CN" altLang="en-US" sz="2000" dirty="0" smtClean="0"/>
              <a:t>参数</a:t>
            </a:r>
            <a:r>
              <a:rPr kumimoji="1" lang="en-US" altLang="zh-CN" sz="2000" dirty="0" smtClean="0"/>
              <a:t>check</a:t>
            </a:r>
            <a:r>
              <a:rPr kumimoji="1" lang="zh-CN" altLang="en-US" sz="2000" dirty="0" smtClean="0"/>
              <a:t>在当前代码框架下并不具有任何含义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它就只是个参数而已</a:t>
            </a:r>
          </a:p>
          <a:p>
            <a:pPr lvl="1"/>
            <a:r>
              <a:rPr kumimoji="1" lang="zh-CN" altLang="en-US" sz="2000" dirty="0" smtClean="0"/>
              <a:t>参数不超过四个</a:t>
            </a:r>
            <a:r>
              <a:rPr kumimoji="1" lang="en-US" altLang="zh-CN" sz="2000" dirty="0" smtClean="0"/>
              <a:t>:</a:t>
            </a:r>
            <a:endParaRPr kumimoji="1" lang="zh-CN" altLang="en-US" sz="2000" dirty="0" smtClean="0"/>
          </a:p>
          <a:p>
            <a:pPr lvl="2"/>
            <a:r>
              <a:rPr kumimoji="1" lang="zh-CN" altLang="en-US" sz="1800" dirty="0" smtClean="0"/>
              <a:t>系统调用号</a:t>
            </a:r>
          </a:p>
          <a:p>
            <a:pPr lvl="2"/>
            <a:r>
              <a:rPr kumimoji="1" lang="zh-CN" altLang="en-US" sz="1800" dirty="0" smtClean="0"/>
              <a:t>字符串</a:t>
            </a:r>
          </a:p>
          <a:p>
            <a:pPr lvl="2"/>
            <a:r>
              <a:rPr kumimoji="1" lang="zh-CN" altLang="en-US" sz="1800" dirty="0" smtClean="0"/>
              <a:t>字符串长度</a:t>
            </a:r>
          </a:p>
          <a:p>
            <a:pPr lvl="2"/>
            <a:r>
              <a:rPr kumimoji="1" lang="zh-CN" altLang="en-US" sz="1800" dirty="0" smtClean="0"/>
              <a:t>打印参数</a:t>
            </a:r>
          </a:p>
        </p:txBody>
      </p:sp>
    </p:spTree>
    <p:extLst>
      <p:ext uri="{BB962C8B-B14F-4D97-AF65-F5344CB8AC3E}">
        <p14:creationId xmlns:p14="http://schemas.microsoft.com/office/powerpoint/2010/main" val="133430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进程与线程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进程和线程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线程</a:t>
            </a:r>
            <a:r>
              <a:rPr kumimoji="1" lang="zh-CN" altLang="en-US" sz="2200" dirty="0"/>
              <a:t>是调度的基本</a:t>
            </a:r>
            <a:r>
              <a:rPr kumimoji="1" lang="zh-CN" altLang="en-US" sz="2200" dirty="0" smtClean="0"/>
              <a:t>单位</a:t>
            </a:r>
            <a:endParaRPr kumimoji="1" lang="zh-CN" altLang="en-US" sz="2200" dirty="0"/>
          </a:p>
          <a:p>
            <a:pPr lvl="1"/>
            <a:r>
              <a:rPr kumimoji="1" lang="zh-CN" altLang="en-US" sz="2200" dirty="0" smtClean="0"/>
              <a:t>进程</a:t>
            </a:r>
            <a:r>
              <a:rPr kumimoji="1" lang="zh-CN" altLang="en-US" sz="2200" dirty="0"/>
              <a:t>是资源分配的基本</a:t>
            </a:r>
            <a:r>
              <a:rPr kumimoji="1" lang="zh-CN" altLang="en-US" sz="2200" dirty="0" smtClean="0"/>
              <a:t>单位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 smtClean="0"/>
              <a:t>在操作系统实验中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进程和线程将一视同仁进行调度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因此我们将使用 </a:t>
            </a:r>
            <a:r>
              <a:rPr kumimoji="1" lang="en-US" altLang="zh-CN" sz="2400" dirty="0" smtClean="0"/>
              <a:t>PCB</a:t>
            </a:r>
            <a:r>
              <a:rPr kumimoji="1" lang="zh-CN" altLang="en-US" sz="2400" dirty="0" smtClean="0"/>
              <a:t> 的概念来描述一个进程或线程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4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PCB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PCB(Process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Control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Block)</a:t>
            </a:r>
            <a:r>
              <a:rPr kumimoji="1" lang="zh-CN" altLang="en-US" sz="2400" dirty="0" smtClean="0"/>
              <a:t> 进程控制块记录了进程的运行状态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也是内核进行进程调度的基本单位</a:t>
            </a:r>
            <a:endParaRPr kumimoji="1" lang="zh-CN" altLang="en-US" sz="2400" dirty="0"/>
          </a:p>
          <a:p>
            <a:endParaRPr kumimoji="1" lang="zh-CN" altLang="en-US" sz="2400" dirty="0" smtClean="0"/>
          </a:p>
          <a:p>
            <a:r>
              <a:rPr kumimoji="1" lang="zh-CN" altLang="en-US" sz="2400" dirty="0" smtClean="0"/>
              <a:t>我们说 </a:t>
            </a:r>
            <a:r>
              <a:rPr kumimoji="1" lang="en-US" altLang="zh-CN" sz="2400" dirty="0" smtClean="0"/>
              <a:t>PCB</a:t>
            </a:r>
            <a:r>
              <a:rPr kumimoji="1" lang="zh-CN" altLang="en-US" sz="2400" dirty="0" smtClean="0"/>
              <a:t> 可以直接代表一个进程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那么它应该包含一个进程的所有内容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那究竟应该有哪些内容呢</a:t>
            </a:r>
            <a:r>
              <a:rPr kumimoji="1" lang="en-US" altLang="zh-CN" sz="2400" dirty="0" smtClean="0"/>
              <a:t>?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0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PCB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进程在进行调度的时候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需要保存的进程现场状态有哪些</a:t>
            </a:r>
            <a:r>
              <a:rPr kumimoji="1" lang="en-US" altLang="zh-CN" sz="2400" dirty="0" smtClean="0"/>
              <a:t>?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地址空间是独立的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/>
              <a:t> </a:t>
            </a:r>
            <a:r>
              <a:rPr kumimoji="1" lang="zh-CN" altLang="en-US" sz="2200" dirty="0" smtClean="0"/>
              <a:t>但是 </a:t>
            </a:r>
            <a:r>
              <a:rPr kumimoji="1" lang="en-US" altLang="zh-CN" sz="2200" dirty="0" smtClean="0"/>
              <a:t>CPU</a:t>
            </a:r>
            <a:r>
              <a:rPr kumimoji="1" lang="zh-CN" altLang="en-US" sz="2200" dirty="0" smtClean="0"/>
              <a:t> 只有一个</a:t>
            </a:r>
          </a:p>
          <a:p>
            <a:pPr lvl="1"/>
            <a:r>
              <a:rPr kumimoji="1" lang="zh-CN" altLang="en-US" sz="2200" dirty="0"/>
              <a:t>所有可能被修改的</a:t>
            </a:r>
            <a:r>
              <a:rPr kumimoji="1" lang="zh-CN" altLang="en-US" sz="2200" dirty="0" smtClean="0"/>
              <a:t>内容</a:t>
            </a:r>
            <a:endParaRPr kumimoji="1" lang="zh-CN" altLang="en-US" sz="2200" dirty="0"/>
          </a:p>
          <a:p>
            <a:pPr lvl="1"/>
            <a:r>
              <a:rPr kumimoji="1" lang="zh-CN" altLang="en-US" sz="2200" dirty="0" smtClean="0"/>
              <a:t>状态寄存器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通用寄存器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段寄存器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指令寄存器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栈顶指针寄存器</a:t>
            </a:r>
          </a:p>
        </p:txBody>
      </p:sp>
    </p:spTree>
    <p:extLst>
      <p:ext uri="{BB962C8B-B14F-4D97-AF65-F5344CB8AC3E}">
        <p14:creationId xmlns:p14="http://schemas.microsoft.com/office/powerpoint/2010/main" val="15526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PCB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一个进程的生命周期</a:t>
            </a:r>
            <a:endParaRPr kumimoji="1"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088"/>
            <a:ext cx="9144000" cy="341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PCB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进程运行状态</a:t>
            </a:r>
          </a:p>
          <a:p>
            <a:pPr lvl="1"/>
            <a:r>
              <a:rPr kumimoji="1" lang="zh-CN" altLang="en-US" sz="2200" dirty="0" smtClean="0"/>
              <a:t>就绪</a:t>
            </a:r>
            <a:r>
              <a:rPr kumimoji="1" lang="en-US" altLang="zh-CN" sz="2200" dirty="0" smtClean="0"/>
              <a:t>(Runnable/Ready)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运行</a:t>
            </a:r>
            <a:r>
              <a:rPr kumimoji="1" lang="en-US" altLang="zh-CN" sz="2200" dirty="0" smtClean="0"/>
              <a:t>(</a:t>
            </a:r>
            <a:r>
              <a:rPr kumimoji="1" lang="en-US" altLang="zh-CN" sz="2200" dirty="0" err="1" smtClean="0"/>
              <a:t>Runing</a:t>
            </a:r>
            <a:r>
              <a:rPr kumimoji="1" lang="en-US" altLang="zh-CN" sz="2200" dirty="0" smtClean="0"/>
              <a:t>)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阻塞</a:t>
            </a:r>
            <a:r>
              <a:rPr kumimoji="1" lang="en-US" altLang="zh-CN" sz="2200" dirty="0" smtClean="0"/>
              <a:t>(Block/Sleep)</a:t>
            </a:r>
            <a:endParaRPr kumimoji="1" lang="zh-CN" altLang="en-US" sz="2200" dirty="0" smtClean="0"/>
          </a:p>
          <a:p>
            <a:pPr lvl="1"/>
            <a:endParaRPr kumimoji="1" lang="zh-CN" altLang="en-US" sz="2200" dirty="0"/>
          </a:p>
          <a:p>
            <a:r>
              <a:rPr kumimoji="1" lang="zh-CN" altLang="en-US" sz="2400" dirty="0" smtClean="0"/>
              <a:t>相对的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内核中必然存在至少两个队列</a:t>
            </a:r>
          </a:p>
          <a:p>
            <a:pPr lvl="1"/>
            <a:r>
              <a:rPr kumimoji="1" lang="zh-CN" altLang="en-US" sz="2200" dirty="0" smtClean="0"/>
              <a:t>就绪队列</a:t>
            </a:r>
          </a:p>
          <a:p>
            <a:pPr lvl="1"/>
            <a:r>
              <a:rPr kumimoji="1" lang="zh-CN" altLang="en-US" sz="2200" dirty="0" smtClean="0"/>
              <a:t>阻塞队列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79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PCB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其他的一些内容</a:t>
            </a:r>
          </a:p>
          <a:p>
            <a:pPr lvl="1"/>
            <a:r>
              <a:rPr kumimoji="1" lang="zh-CN" altLang="en-US" sz="2200" dirty="0" smtClean="0"/>
              <a:t>运行时间</a:t>
            </a:r>
            <a:r>
              <a:rPr kumimoji="1" lang="en-US" altLang="zh-CN" sz="2200" dirty="0" smtClean="0"/>
              <a:t>(</a:t>
            </a:r>
            <a:r>
              <a:rPr kumimoji="1" lang="zh-CN" altLang="en-US" sz="2200" dirty="0" smtClean="0"/>
              <a:t>时间片轮转</a:t>
            </a:r>
            <a:r>
              <a:rPr kumimoji="1" lang="en-US" altLang="zh-CN" sz="2200" dirty="0" smtClean="0"/>
              <a:t>)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阻塞时间</a:t>
            </a:r>
            <a:r>
              <a:rPr kumimoji="1" lang="en-US" altLang="zh-CN" sz="2200" dirty="0" smtClean="0"/>
              <a:t>(sleep)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进程号</a:t>
            </a:r>
          </a:p>
          <a:p>
            <a:pPr lvl="1"/>
            <a:r>
              <a:rPr kumimoji="1" lang="zh-CN" altLang="en-US" sz="2200" dirty="0" smtClean="0"/>
              <a:t>进程名</a:t>
            </a:r>
          </a:p>
          <a:p>
            <a:pPr lvl="1"/>
            <a:r>
              <a:rPr kumimoji="1" lang="zh-CN" altLang="en-US" sz="2200" dirty="0" smtClean="0"/>
              <a:t>优先级</a:t>
            </a:r>
          </a:p>
          <a:p>
            <a:pPr lvl="1"/>
            <a:r>
              <a:rPr kumimoji="1" lang="en-US" altLang="zh-CN" sz="2200" dirty="0" smtClean="0"/>
              <a:t>...</a:t>
            </a:r>
            <a:endParaRPr kumimoji="1"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1632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进程调度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简单的调度</a:t>
            </a:r>
          </a:p>
        </p:txBody>
      </p:sp>
      <p:sp>
        <p:nvSpPr>
          <p:cNvPr id="4" name="矩形 3"/>
          <p:cNvSpPr/>
          <p:nvPr/>
        </p:nvSpPr>
        <p:spPr>
          <a:xfrm>
            <a:off x="1255594" y="2743200"/>
            <a:ext cx="1746913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进程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运行中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5594" y="3928257"/>
            <a:ext cx="1746913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/>
              <a:t>进程状态被保存</a:t>
            </a:r>
            <a:r>
              <a:rPr kumimoji="1" lang="en-US" altLang="zh-CN" sz="1400" dirty="0" smtClean="0"/>
              <a:t>,</a:t>
            </a:r>
            <a:r>
              <a:rPr kumimoji="1" lang="zh-CN" altLang="en-US" sz="1400" dirty="0" smtClean="0"/>
              <a:t> 进程被挂起</a:t>
            </a:r>
            <a:endParaRPr kumimoji="1"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1255594" y="5113314"/>
            <a:ext cx="1746913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进程调度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06453" y="5113314"/>
            <a:ext cx="1746913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进程 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 被启动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06452" y="3261815"/>
            <a:ext cx="1746913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时钟中断发生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937982" y="3370997"/>
            <a:ext cx="382137" cy="45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924334" y="4547843"/>
            <a:ext cx="382137" cy="45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449011" y="3451734"/>
            <a:ext cx="1528549" cy="2320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/>
          <p:cNvSpPr/>
          <p:nvPr/>
        </p:nvSpPr>
        <p:spPr>
          <a:xfrm rot="10800000">
            <a:off x="3052925" y="5245973"/>
            <a:ext cx="1003110" cy="1987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6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进程调度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何时保存进程状态</a:t>
            </a:r>
            <a:r>
              <a:rPr kumimoji="1" lang="en-US" altLang="zh-CN" sz="2400" dirty="0" smtClean="0"/>
              <a:t>?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时钟中断发生后立即保存进程现场信息</a:t>
            </a:r>
          </a:p>
          <a:p>
            <a:endParaRPr kumimoji="1" lang="zh-CN" altLang="en-US" sz="2400" dirty="0" smtClean="0"/>
          </a:p>
          <a:p>
            <a:r>
              <a:rPr kumimoji="1" lang="zh-CN" altLang="en-US" sz="2400" dirty="0" smtClean="0"/>
              <a:t>怎么保存</a:t>
            </a:r>
            <a:r>
              <a:rPr kumimoji="1" lang="en-US" altLang="zh-CN" sz="2400" dirty="0" smtClean="0"/>
              <a:t>?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两种方法</a:t>
            </a:r>
          </a:p>
          <a:p>
            <a:endParaRPr kumimoji="1" lang="zh-CN" altLang="en-US" sz="2400" dirty="0"/>
          </a:p>
          <a:p>
            <a:r>
              <a:rPr kumimoji="1" lang="zh-CN" altLang="en-US" sz="2400" dirty="0" smtClean="0"/>
              <a:t>怎么恢复</a:t>
            </a:r>
            <a:r>
              <a:rPr kumimoji="1" lang="en-US" altLang="zh-CN" sz="2400" dirty="0" smtClean="0"/>
              <a:t>?</a:t>
            </a:r>
            <a:endParaRPr kumimoji="1"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835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进程状态保存</a:t>
            </a:r>
            <a:r>
              <a:rPr kumimoji="1" lang="en-US" altLang="zh-CN" sz="4400" dirty="0" smtClean="0"/>
              <a:t>1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400" dirty="0" smtClean="0"/>
              <a:t>CS,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EIP,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EFLAGS,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ESP,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SS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从堆栈中 </a:t>
            </a:r>
            <a:r>
              <a:rPr kumimoji="1" lang="en-US" altLang="zh-CN" sz="2200" dirty="0" smtClean="0"/>
              <a:t>pop</a:t>
            </a:r>
            <a:r>
              <a:rPr kumimoji="1" lang="zh-CN" altLang="en-US" sz="2200" dirty="0" smtClean="0"/>
              <a:t> 出来</a:t>
            </a:r>
          </a:p>
          <a:p>
            <a:r>
              <a:rPr kumimoji="1" lang="zh-CN" altLang="en-US" sz="2400" dirty="0" smtClean="0"/>
              <a:t>通用寄存器</a:t>
            </a:r>
          </a:p>
          <a:p>
            <a:pPr lvl="1"/>
            <a:r>
              <a:rPr kumimoji="1" lang="zh-CN" altLang="en-US" sz="2200" dirty="0" smtClean="0"/>
              <a:t>一个一个保存到 </a:t>
            </a:r>
            <a:r>
              <a:rPr kumimoji="1" lang="en-US" altLang="zh-CN" sz="2200" dirty="0" smtClean="0"/>
              <a:t>PCB</a:t>
            </a:r>
            <a:r>
              <a:rPr kumimoji="1" lang="zh-CN" altLang="en-US" sz="2200" dirty="0" smtClean="0"/>
              <a:t> 中</a:t>
            </a:r>
          </a:p>
          <a:p>
            <a:r>
              <a:rPr kumimoji="1" lang="zh-CN" altLang="en-US" sz="2400" dirty="0" smtClean="0"/>
              <a:t>段寄存器</a:t>
            </a:r>
          </a:p>
          <a:p>
            <a:pPr lvl="1"/>
            <a:r>
              <a:rPr kumimoji="1" lang="zh-CN" altLang="en-US" sz="2200" dirty="0" smtClean="0"/>
              <a:t>分别保存到 </a:t>
            </a:r>
            <a:r>
              <a:rPr kumimoji="1" lang="en-US" altLang="zh-CN" sz="2200" dirty="0" smtClean="0"/>
              <a:t>PCB</a:t>
            </a:r>
            <a:r>
              <a:rPr kumimoji="1" lang="zh-CN" altLang="en-US" sz="2200" dirty="0" smtClean="0"/>
              <a:t> 中</a:t>
            </a:r>
          </a:p>
          <a:p>
            <a:r>
              <a:rPr kumimoji="1" lang="zh-CN" altLang="en-US" sz="2400" dirty="0" smtClean="0"/>
              <a:t>问题</a:t>
            </a:r>
            <a:r>
              <a:rPr kumimoji="1" lang="en-US" altLang="zh-CN" sz="2400" dirty="0" smtClean="0"/>
              <a:t>: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在保存通用寄存器的值前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通用寄存器的值可能已经被修改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不推荐</a:t>
            </a:r>
          </a:p>
        </p:txBody>
      </p:sp>
    </p:spTree>
    <p:extLst>
      <p:ext uri="{BB962C8B-B14F-4D97-AF65-F5344CB8AC3E}">
        <p14:creationId xmlns:p14="http://schemas.microsoft.com/office/powerpoint/2010/main" val="16551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进程状态保存</a:t>
            </a:r>
            <a:r>
              <a:rPr kumimoji="1" lang="en-US" altLang="zh-CN" sz="4400" dirty="0" smtClean="0"/>
              <a:t>2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85" y="1828799"/>
            <a:ext cx="5894851" cy="48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Lab2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err="1" smtClean="0"/>
              <a:t>putc</a:t>
            </a:r>
            <a:r>
              <a:rPr kumimoji="1" lang="zh-CN" altLang="en-US" sz="2400" dirty="0" smtClean="0"/>
              <a:t> 系统调用</a:t>
            </a:r>
          </a:p>
          <a:p>
            <a:pPr lvl="1"/>
            <a:r>
              <a:rPr kumimoji="1" lang="zh-CN" altLang="en-US" sz="2200" dirty="0" smtClean="0"/>
              <a:t>基于 </a:t>
            </a:r>
            <a:r>
              <a:rPr kumimoji="1" lang="en-US" altLang="zh-CN" sz="2200" dirty="0" err="1" smtClean="0"/>
              <a:t>putc</a:t>
            </a:r>
            <a:r>
              <a:rPr kumimoji="1" lang="zh-CN" altLang="en-US" sz="2200" dirty="0" smtClean="0"/>
              <a:t> 实现或不基于 </a:t>
            </a:r>
            <a:r>
              <a:rPr kumimoji="1" lang="en-US" altLang="zh-CN" sz="2200" dirty="0" err="1" smtClean="0"/>
              <a:t>putc</a:t>
            </a:r>
            <a:r>
              <a:rPr kumimoji="1" lang="zh-CN" altLang="en-US" sz="2200" dirty="0" smtClean="0"/>
              <a:t> 实现库函数都是可以的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因为没有什么具体的区别</a:t>
            </a:r>
          </a:p>
          <a:p>
            <a:r>
              <a:rPr kumimoji="1" lang="zh-CN" altLang="en-US" sz="2600" dirty="0" smtClean="0"/>
              <a:t>滚屏和清屏</a:t>
            </a:r>
          </a:p>
          <a:p>
            <a:pPr lvl="1"/>
            <a:r>
              <a:rPr kumimoji="1" lang="en-US" altLang="zh-CN" sz="2200" dirty="0" smtClean="0"/>
              <a:t>Lab1</a:t>
            </a:r>
            <a:r>
              <a:rPr kumimoji="1" lang="zh-CN" altLang="en-US" sz="2200" dirty="0" smtClean="0"/>
              <a:t>中部分同学已经实现</a:t>
            </a:r>
            <a:endParaRPr kumimoji="1" lang="zh-CN" altLang="en-US" sz="2200" dirty="0"/>
          </a:p>
          <a:p>
            <a:pPr lvl="1"/>
            <a:r>
              <a:rPr kumimoji="1" lang="zh-CN" altLang="en-US" sz="2200" dirty="0" smtClean="0"/>
              <a:t>在之后的实验中大家可以尝试加入键盘中断来实现翻页</a:t>
            </a:r>
            <a:endParaRPr kumimoji="1" lang="zh-CN" altLang="en-US" sz="22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81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进程状态保存</a:t>
            </a:r>
            <a:r>
              <a:rPr kumimoji="1" lang="en-US" altLang="zh-CN" sz="4400" dirty="0" smtClean="0"/>
              <a:t>2</a:t>
            </a:r>
            <a:endParaRPr kumimoji="1"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30699"/>
              </p:ext>
            </p:extLst>
          </p:nvPr>
        </p:nvGraphicFramePr>
        <p:xfrm>
          <a:off x="5724257" y="1930400"/>
          <a:ext cx="2466109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66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ss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esp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eflags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eip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46663" y="1760561"/>
            <a:ext cx="1978925" cy="442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PCB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3425588" y="1930400"/>
            <a:ext cx="2298669" cy="53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425588" y="3251200"/>
            <a:ext cx="229866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46663" y="2470245"/>
            <a:ext cx="1978925" cy="780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5901" y="22898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ss.esp0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131537" y="2474520"/>
            <a:ext cx="31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603533" y="15758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高地址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714466" y="62120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mtClean="0"/>
              <a:t>低地址</a:t>
            </a:r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9599" y="30415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esp</a:t>
            </a:r>
            <a:endParaRPr kumimoji="1" lang="zh-CN" altLang="en-US" dirty="0"/>
          </a:p>
        </p:txBody>
      </p:sp>
      <p:cxnSp>
        <p:nvCxnSpPr>
          <p:cNvPr id="18" name="直线箭头连接符 17"/>
          <p:cNvCxnSpPr/>
          <p:nvPr/>
        </p:nvCxnSpPr>
        <p:spPr>
          <a:xfrm>
            <a:off x="1166162" y="3251200"/>
            <a:ext cx="28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95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通用寄存器</a:t>
            </a:r>
            <a:endParaRPr kumimoji="1"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70915"/>
              </p:ext>
            </p:extLst>
          </p:nvPr>
        </p:nvGraphicFramePr>
        <p:xfrm>
          <a:off x="5737905" y="2732500"/>
          <a:ext cx="2466109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66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eax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eca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ebx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46663" y="1760561"/>
            <a:ext cx="1978925" cy="442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PCB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3425587" y="2725192"/>
            <a:ext cx="2298670" cy="51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425587" y="4027055"/>
            <a:ext cx="2298670" cy="559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46663" y="2470245"/>
            <a:ext cx="1978925" cy="780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5901" y="22898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ss.esp0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131537" y="2474520"/>
            <a:ext cx="31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46662" y="3241827"/>
            <a:ext cx="1978925" cy="780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24257" y="20437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pusha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09599" y="381943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esp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1166162" y="4029126"/>
            <a:ext cx="28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段寄存器</a:t>
            </a:r>
            <a:endParaRPr kumimoji="1"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70679"/>
              </p:ext>
            </p:extLst>
          </p:nvPr>
        </p:nvGraphicFramePr>
        <p:xfrm>
          <a:off x="5724257" y="3484287"/>
          <a:ext cx="246610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66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gs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46663" y="1760561"/>
            <a:ext cx="1978925" cy="442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PCB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3439235" y="4790088"/>
            <a:ext cx="2285021" cy="17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3425587" y="3484287"/>
            <a:ext cx="2298669" cy="5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46663" y="2470245"/>
            <a:ext cx="1978925" cy="780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5901" y="22898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ss.esp0</a:t>
            </a:r>
            <a:endParaRPr kumimoji="1"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131537" y="2474520"/>
            <a:ext cx="315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46662" y="3241827"/>
            <a:ext cx="1978925" cy="780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46662" y="4027055"/>
            <a:ext cx="1978925" cy="7809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9599" y="459735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esp</a:t>
            </a:r>
            <a:endParaRPr kumimoji="1" lang="zh-CN" altLang="en-US" dirty="0"/>
          </a:p>
        </p:txBody>
      </p:sp>
      <p:cxnSp>
        <p:nvCxnSpPr>
          <p:cNvPr id="20" name="直线箭头连接符 19"/>
          <p:cNvCxnSpPr/>
          <p:nvPr/>
        </p:nvCxnSpPr>
        <p:spPr>
          <a:xfrm>
            <a:off x="1166162" y="4807046"/>
            <a:ext cx="28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/>
              <a:t>进程状态保存</a:t>
            </a:r>
            <a:r>
              <a:rPr kumimoji="1" lang="en-US" altLang="zh-CN" sz="4400" dirty="0"/>
              <a:t>2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其他信息的保存或修改</a:t>
            </a:r>
          </a:p>
          <a:p>
            <a:pPr lvl="1"/>
            <a:r>
              <a:rPr kumimoji="1" lang="zh-CN" altLang="en-US" sz="2200" dirty="0" smtClean="0"/>
              <a:t>运行状态</a:t>
            </a:r>
          </a:p>
          <a:p>
            <a:pPr lvl="1"/>
            <a:r>
              <a:rPr kumimoji="1" lang="zh-CN" altLang="en-US" sz="2200" dirty="0" smtClean="0"/>
              <a:t>运行时间</a:t>
            </a:r>
          </a:p>
          <a:p>
            <a:pPr lvl="1"/>
            <a:r>
              <a:rPr kumimoji="1" lang="en-US" altLang="zh-CN" sz="2200" dirty="0" smtClean="0"/>
              <a:t>...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572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进程调度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我们在中断发生的第一时间将进程现场信息保存到了 </a:t>
            </a:r>
            <a:r>
              <a:rPr kumimoji="1" lang="en-US" altLang="zh-CN" sz="2400" dirty="0" smtClean="0"/>
              <a:t>PCB</a:t>
            </a:r>
            <a:r>
              <a:rPr kumimoji="1" lang="zh-CN" altLang="en-US" sz="2400" dirty="0" smtClean="0"/>
              <a:t> 中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同时我们也发现我们的栈顶就在 </a:t>
            </a:r>
            <a:r>
              <a:rPr kumimoji="1" lang="en-US" altLang="zh-CN" sz="2400" dirty="0" smtClean="0"/>
              <a:t>PCB</a:t>
            </a:r>
            <a:r>
              <a:rPr kumimoji="1" lang="zh-CN" altLang="en-US" sz="2400" dirty="0" smtClean="0"/>
              <a:t> 中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为了做到对 </a:t>
            </a:r>
            <a:r>
              <a:rPr kumimoji="1" lang="en-US" altLang="zh-CN" sz="2400" dirty="0" smtClean="0"/>
              <a:t>PCB</a:t>
            </a:r>
            <a:r>
              <a:rPr kumimoji="1" lang="zh-CN" altLang="en-US" sz="2400" dirty="0" smtClean="0"/>
              <a:t> 的正确访问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在保存完进程的现场信息后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修改栈的内容前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应该进行一次</a:t>
            </a:r>
            <a:r>
              <a:rPr kumimoji="1" lang="zh-CN" altLang="en-US" sz="2400" dirty="0" smtClean="0">
                <a:solidFill>
                  <a:srgbClr val="FFFF00"/>
                </a:solidFill>
              </a:rPr>
              <a:t>栈的切换</a:t>
            </a:r>
          </a:p>
          <a:p>
            <a:pPr lvl="1"/>
            <a:r>
              <a:rPr kumimoji="1" lang="zh-CN" altLang="en-US" sz="2200" dirty="0" smtClean="0">
                <a:solidFill>
                  <a:schemeClr val="tx1"/>
                </a:solidFill>
              </a:rPr>
              <a:t>从 </a:t>
            </a:r>
            <a:r>
              <a:rPr kumimoji="1" lang="en-US" altLang="zh-CN" sz="2200" dirty="0" smtClean="0">
                <a:solidFill>
                  <a:schemeClr val="tx1"/>
                </a:solidFill>
              </a:rPr>
              <a:t>PCB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 表切换到内核栈</a:t>
            </a:r>
          </a:p>
          <a:p>
            <a:pPr lvl="1"/>
            <a:r>
              <a:rPr kumimoji="1" lang="zh-CN" altLang="en-US" sz="2200" dirty="0" smtClean="0">
                <a:solidFill>
                  <a:schemeClr val="tx1"/>
                </a:solidFill>
              </a:rPr>
              <a:t>防止 </a:t>
            </a:r>
            <a:r>
              <a:rPr kumimoji="1" lang="en-US" altLang="zh-CN" sz="2200" dirty="0" smtClean="0">
                <a:solidFill>
                  <a:schemeClr val="tx1"/>
                </a:solidFill>
              </a:rPr>
              <a:t>PCB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 表内数据被修改</a:t>
            </a:r>
          </a:p>
        </p:txBody>
      </p:sp>
    </p:spTree>
    <p:extLst>
      <p:ext uri="{BB962C8B-B14F-4D97-AF65-F5344CB8AC3E}">
        <p14:creationId xmlns:p14="http://schemas.microsoft.com/office/powerpoint/2010/main" val="4771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进程调度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基本调度策略</a:t>
            </a:r>
          </a:p>
          <a:p>
            <a:pPr lvl="1"/>
            <a:r>
              <a:rPr kumimoji="1" lang="zh-CN" altLang="en-US" sz="2200" dirty="0" smtClean="0"/>
              <a:t>时间片轮转</a:t>
            </a:r>
            <a:r>
              <a:rPr kumimoji="1" lang="en-US" altLang="zh-CN" sz="2200" dirty="0"/>
              <a:t>(RR-Round Robin</a:t>
            </a:r>
            <a:r>
              <a:rPr kumimoji="1" lang="en-US" altLang="zh-CN" sz="2200" dirty="0" smtClean="0"/>
              <a:t>)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给每个进程分配一定的时间片</a:t>
            </a:r>
          </a:p>
          <a:p>
            <a:pPr lvl="1"/>
            <a:r>
              <a:rPr kumimoji="1" lang="zh-CN" altLang="en-US" sz="2200" dirty="0" smtClean="0"/>
              <a:t>优点</a:t>
            </a:r>
            <a:r>
              <a:rPr kumimoji="1" lang="en-US" altLang="zh-CN" sz="2200" dirty="0" smtClean="0"/>
              <a:t>?</a:t>
            </a:r>
            <a:endParaRPr kumimoji="1" lang="zh-CN" altLang="en-US" sz="2200" dirty="0" smtClean="0"/>
          </a:p>
          <a:p>
            <a:pPr lvl="2"/>
            <a:r>
              <a:rPr kumimoji="1" lang="zh-CN" altLang="en-US" sz="2000" dirty="0" smtClean="0">
                <a:solidFill>
                  <a:srgbClr val="FFFF00"/>
                </a:solidFill>
              </a:rPr>
              <a:t>最简单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最古老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最公平</a:t>
            </a:r>
          </a:p>
          <a:p>
            <a:pPr lvl="2"/>
            <a:endParaRPr kumimoji="1" lang="zh-CN" altLang="en-US" sz="2000" dirty="0"/>
          </a:p>
          <a:p>
            <a:r>
              <a:rPr kumimoji="1" lang="zh-CN" altLang="en-US" sz="2400" dirty="0" smtClean="0"/>
              <a:t>其他</a:t>
            </a:r>
            <a:r>
              <a:rPr kumimoji="1" lang="en-US" altLang="zh-CN" sz="2400" dirty="0" smtClean="0"/>
              <a:t>:</a:t>
            </a:r>
            <a:endParaRPr kumimoji="1" lang="zh-CN" altLang="en-US" sz="2400" dirty="0" smtClean="0"/>
          </a:p>
          <a:p>
            <a:pPr lvl="1"/>
            <a:r>
              <a:rPr kumimoji="1" lang="zh-CN" altLang="en-US" sz="2200" dirty="0" smtClean="0"/>
              <a:t>先到先服务</a:t>
            </a:r>
            <a:r>
              <a:rPr kumimoji="1" lang="en-US" altLang="zh-CN" sz="2200" dirty="0" smtClean="0"/>
              <a:t>(FIFO)...</a:t>
            </a:r>
            <a:endParaRPr kumimoji="1"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7996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进程恢复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431279"/>
          </a:xfrm>
        </p:spPr>
        <p:txBody>
          <a:bodyPr>
            <a:normAutofit/>
          </a:bodyPr>
          <a:lstStyle/>
          <a:p>
            <a:r>
              <a:rPr kumimoji="1" lang="zh-CN" altLang="en-US" sz="2400" dirty="0" smtClean="0"/>
              <a:t>在调度结束之后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时钟中断会将需要恢复的进程的现场进程恢复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当然会包括以下内容</a:t>
            </a:r>
            <a:r>
              <a:rPr kumimoji="1" lang="en-US" altLang="zh-CN" sz="2200" dirty="0" smtClean="0"/>
              <a:t>: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段寄存器</a:t>
            </a:r>
          </a:p>
          <a:p>
            <a:pPr lvl="1"/>
            <a:r>
              <a:rPr kumimoji="1" lang="zh-CN" altLang="en-US" sz="2200" dirty="0" smtClean="0"/>
              <a:t>通用寄存器</a:t>
            </a:r>
          </a:p>
          <a:p>
            <a:pPr lvl="1"/>
            <a:r>
              <a:rPr kumimoji="1" lang="zh-CN" altLang="en-US" sz="2200" dirty="0" smtClean="0"/>
              <a:t>指令寄存器</a:t>
            </a:r>
          </a:p>
          <a:p>
            <a:pPr lvl="1"/>
            <a:r>
              <a:rPr kumimoji="1" lang="zh-CN" altLang="en-US" sz="2200" dirty="0" smtClean="0"/>
              <a:t>状态寄存器</a:t>
            </a:r>
          </a:p>
          <a:p>
            <a:r>
              <a:rPr kumimoji="1" lang="zh-CN" altLang="en-US" sz="2400" dirty="0" smtClean="0"/>
              <a:t>如果你使用了进程状态保存方法</a:t>
            </a:r>
            <a:r>
              <a:rPr kumimoji="1" lang="en-US" altLang="zh-CN" sz="2400" dirty="0" smtClean="0"/>
              <a:t>2,</a:t>
            </a:r>
            <a:r>
              <a:rPr kumimoji="1" lang="zh-CN" altLang="en-US" sz="2400" dirty="0" smtClean="0"/>
              <a:t> 那就需要再次在调度结束后从内核栈切换到 </a:t>
            </a:r>
            <a:r>
              <a:rPr kumimoji="1" lang="en-US" altLang="zh-CN" sz="2400" dirty="0" smtClean="0"/>
              <a:t>PCB</a:t>
            </a:r>
            <a:r>
              <a:rPr kumimoji="1" lang="zh-CN" altLang="en-US" sz="2400" dirty="0" smtClean="0"/>
              <a:t>中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使用 </a:t>
            </a:r>
            <a:r>
              <a:rPr kumimoji="1" lang="en-US" altLang="zh-CN" sz="2400" dirty="0" smtClean="0"/>
              <a:t>pop</a:t>
            </a:r>
            <a:r>
              <a:rPr kumimoji="1" lang="zh-CN" altLang="en-US" sz="2400" dirty="0" smtClean="0"/>
              <a:t> 和 </a:t>
            </a:r>
            <a:r>
              <a:rPr kumimoji="1" lang="en-US" altLang="zh-CN" sz="2400" dirty="0" err="1" smtClean="0"/>
              <a:t>popa</a:t>
            </a:r>
            <a:r>
              <a:rPr kumimoji="1" lang="zh-CN" altLang="en-US" sz="2400" dirty="0" smtClean="0"/>
              <a:t> 指令恢复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最后使用 </a:t>
            </a:r>
            <a:r>
              <a:rPr kumimoji="1" lang="en-US" altLang="zh-CN" sz="2400" dirty="0" err="1" smtClean="0"/>
              <a:t>iret</a:t>
            </a:r>
            <a:r>
              <a:rPr kumimoji="1" lang="zh-CN" altLang="en-US" sz="2400" dirty="0" smtClean="0"/>
              <a:t> 返回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7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段寄存器</a:t>
            </a:r>
            <a:endParaRPr kumimoji="1"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724257" y="3484287"/>
          <a:ext cx="2466109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66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ds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gs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46663" y="1760561"/>
            <a:ext cx="1978925" cy="442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PCB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>
            <a:off x="3439235" y="4790088"/>
            <a:ext cx="2285021" cy="177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 flipV="1">
            <a:off x="3425587" y="3484287"/>
            <a:ext cx="2298669" cy="54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46663" y="2470245"/>
            <a:ext cx="1978925" cy="780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46662" y="3241827"/>
            <a:ext cx="1978925" cy="780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446662" y="4027055"/>
            <a:ext cx="1978925" cy="7809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9599" y="459831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esp</a:t>
            </a:r>
            <a:endParaRPr kumimoji="1" lang="zh-CN" altLang="en-US" dirty="0"/>
          </a:p>
        </p:txBody>
      </p:sp>
      <p:cxnSp>
        <p:nvCxnSpPr>
          <p:cNvPr id="8" name="直线箭头连接符 7"/>
          <p:cNvCxnSpPr/>
          <p:nvPr/>
        </p:nvCxnSpPr>
        <p:spPr>
          <a:xfrm>
            <a:off x="1166162" y="4808010"/>
            <a:ext cx="28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5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通用寄存器</a:t>
            </a:r>
            <a:endParaRPr kumimoji="1"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737905" y="2732500"/>
          <a:ext cx="2466109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66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eax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eca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edx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ebx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46663" y="1760561"/>
            <a:ext cx="1978925" cy="442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endParaRPr kumimoji="1" lang="zh-CN" altLang="en-US" dirty="0"/>
          </a:p>
          <a:p>
            <a:pPr algn="ctr"/>
            <a:endParaRPr kumimoji="1" lang="zh-CN" altLang="en-US" dirty="0" smtClean="0"/>
          </a:p>
          <a:p>
            <a:pPr algn="ctr"/>
            <a:r>
              <a:rPr kumimoji="1" lang="en-US" altLang="zh-CN" dirty="0" smtClean="0"/>
              <a:t>PCB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3425587" y="2725192"/>
            <a:ext cx="2298670" cy="512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425587" y="4027055"/>
            <a:ext cx="2298670" cy="559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46663" y="2470245"/>
            <a:ext cx="1978925" cy="780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46662" y="3241827"/>
            <a:ext cx="1978925" cy="780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24257" y="20437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pusha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11817" y="383811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esp</a:t>
            </a:r>
            <a:endParaRPr kumimoji="1"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168380" y="4020515"/>
            <a:ext cx="28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进程恢复</a:t>
            </a:r>
            <a:endParaRPr kumimoji="1" lang="zh-CN" altLang="en-US" sz="4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724257" y="1930400"/>
          <a:ext cx="2466109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66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ss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esp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eflags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chemeClr val="tx1"/>
                          </a:solidFill>
                        </a:rPr>
                        <a:t>eip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446663" y="1760561"/>
            <a:ext cx="1978925" cy="4421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PCB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/>
        </p:nvCxnSpPr>
        <p:spPr>
          <a:xfrm flipV="1">
            <a:off x="3425588" y="1930400"/>
            <a:ext cx="2298669" cy="53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/>
          <p:cNvCxnSpPr/>
          <p:nvPr/>
        </p:nvCxnSpPr>
        <p:spPr>
          <a:xfrm>
            <a:off x="3425588" y="3251200"/>
            <a:ext cx="2298669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46663" y="2470245"/>
            <a:ext cx="1978925" cy="7809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9599" y="30415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/>
              <a:t>esp</a:t>
            </a:r>
            <a:endParaRPr kumimoji="1"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1166162" y="3251200"/>
            <a:ext cx="28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35246" y="368708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iret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3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Lab2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段</a:t>
            </a:r>
          </a:p>
          <a:p>
            <a:pPr lvl="1"/>
            <a:r>
              <a:rPr kumimoji="1" lang="zh-CN" altLang="en-US" sz="2200" dirty="0" smtClean="0"/>
              <a:t>用户程序重定位到 </a:t>
            </a:r>
            <a:r>
              <a:rPr kumimoji="1" lang="en-US" altLang="zh-CN" sz="2200" dirty="0" smtClean="0"/>
              <a:t>0x0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用户段基地址 </a:t>
            </a:r>
            <a:r>
              <a:rPr kumimoji="1" lang="en-US" altLang="zh-CN" sz="2200" dirty="0" smtClean="0"/>
              <a:t>0x200000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核心段基地址 </a:t>
            </a:r>
            <a:r>
              <a:rPr kumimoji="1" lang="en-US" altLang="zh-CN" sz="2200" dirty="0" smtClean="0"/>
              <a:t>0x0</a:t>
            </a:r>
            <a:endParaRPr kumimoji="1" lang="zh-CN" altLang="en-US" sz="2200" dirty="0" smtClean="0"/>
          </a:p>
          <a:p>
            <a:pPr lvl="1"/>
            <a:r>
              <a:rPr kumimoji="1" lang="zh-CN" altLang="en-US" sz="2200" dirty="0" smtClean="0"/>
              <a:t>在内核中访问用户数据时</a:t>
            </a:r>
            <a:r>
              <a:rPr kumimoji="1" lang="en-US" altLang="zh-CN" sz="2200" dirty="0" smtClean="0"/>
              <a:t>,</a:t>
            </a:r>
            <a:r>
              <a:rPr kumimoji="1" lang="zh-CN" altLang="en-US" sz="2200" dirty="0" smtClean="0"/>
              <a:t> 访问地址应该加上用户段的基地址才是正确的地址</a:t>
            </a:r>
          </a:p>
          <a:p>
            <a:pPr lvl="1"/>
            <a:r>
              <a:rPr kumimoji="1" lang="zh-CN" altLang="en-US" sz="2200" dirty="0" smtClean="0"/>
              <a:t>切换特权级后的第一步应该是切换各个段的值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535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进程恢复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注意</a:t>
            </a:r>
            <a:r>
              <a:rPr kumimoji="1" lang="en-US" altLang="zh-CN" sz="2400" dirty="0" smtClean="0">
                <a:solidFill>
                  <a:srgbClr val="FFFF00"/>
                </a:solidFill>
              </a:rPr>
              <a:t>!!!</a:t>
            </a:r>
            <a:endParaRPr kumimoji="1" lang="zh-CN" altLang="en-US" sz="2400" dirty="0" smtClean="0">
              <a:solidFill>
                <a:srgbClr val="FFFF00"/>
              </a:solidFill>
            </a:endParaRPr>
          </a:p>
          <a:p>
            <a:pPr lvl="1"/>
            <a:r>
              <a:rPr kumimoji="1" lang="zh-CN" altLang="en-US" sz="2200" dirty="0" smtClean="0">
                <a:solidFill>
                  <a:schemeClr val="tx1"/>
                </a:solidFill>
              </a:rPr>
              <a:t>因为 </a:t>
            </a:r>
            <a:r>
              <a:rPr kumimoji="1" lang="en-US" altLang="zh-CN" sz="2200" dirty="0" err="1" smtClean="0">
                <a:solidFill>
                  <a:schemeClr val="tx1"/>
                </a:solidFill>
              </a:rPr>
              <a:t>tss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 只有一个</a:t>
            </a:r>
            <a:r>
              <a:rPr kumimoji="1" lang="en-US" altLang="zh-CN" sz="2200" dirty="0" smtClean="0">
                <a:solidFill>
                  <a:schemeClr val="tx1"/>
                </a:solidFill>
              </a:rPr>
              <a:t>,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 所以为了下次中断发生时能够正确保存进程的现场信息</a:t>
            </a:r>
            <a:r>
              <a:rPr kumimoji="1" lang="en-US" altLang="zh-CN" sz="2200" dirty="0" smtClean="0">
                <a:solidFill>
                  <a:schemeClr val="tx1"/>
                </a:solidFill>
              </a:rPr>
              <a:t>,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 你需要修改 </a:t>
            </a:r>
            <a:r>
              <a:rPr kumimoji="1" lang="en-US" altLang="zh-CN" sz="2200" dirty="0" err="1" smtClean="0">
                <a:solidFill>
                  <a:schemeClr val="tx1"/>
                </a:solidFill>
              </a:rPr>
              <a:t>tss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 段中的 </a:t>
            </a:r>
            <a:r>
              <a:rPr kumimoji="1" lang="en-US" altLang="zh-CN" sz="2200" dirty="0" smtClean="0">
                <a:solidFill>
                  <a:schemeClr val="tx1"/>
                </a:solidFill>
              </a:rPr>
              <a:t>esp0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 的值</a:t>
            </a:r>
            <a:r>
              <a:rPr kumimoji="1" lang="en-US" altLang="zh-CN" sz="2200" dirty="0" smtClean="0">
                <a:solidFill>
                  <a:schemeClr val="tx1"/>
                </a:solidFill>
              </a:rPr>
              <a:t>.</a:t>
            </a:r>
            <a:endParaRPr kumimoji="1" lang="zh-CN" altLang="en-US" sz="2200" dirty="0" smtClean="0">
              <a:solidFill>
                <a:schemeClr val="tx1"/>
              </a:solidFill>
            </a:endParaRPr>
          </a:p>
          <a:p>
            <a:pPr lvl="1"/>
            <a:r>
              <a:rPr kumimoji="1" lang="en-US" altLang="zh-CN" sz="2200" dirty="0" smtClean="0">
                <a:solidFill>
                  <a:schemeClr val="tx1"/>
                </a:solidFill>
              </a:rPr>
              <a:t>esp0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 应该设成什么呢</a:t>
            </a:r>
            <a:r>
              <a:rPr kumimoji="1" lang="en-US" altLang="zh-CN" sz="2200" dirty="0" smtClean="0">
                <a:solidFill>
                  <a:schemeClr val="tx1"/>
                </a:solidFill>
              </a:rPr>
              <a:t>?</a:t>
            </a:r>
            <a:endParaRPr kumimoji="1" lang="zh-CN" altLang="en-US" sz="22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791" y="4575259"/>
            <a:ext cx="1866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相关系统调用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fork()</a:t>
            </a:r>
            <a:endParaRPr kumimoji="1" lang="zh-CN" altLang="en-US" sz="2400" dirty="0" smtClean="0"/>
          </a:p>
          <a:p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sleep()</a:t>
            </a:r>
            <a:endParaRPr kumimoji="1" lang="zh-CN" altLang="en-US" sz="2400" dirty="0" smtClean="0"/>
          </a:p>
          <a:p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exit()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810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/>
              <a:t>f</a:t>
            </a:r>
            <a:r>
              <a:rPr kumimoji="1" lang="en-US" altLang="zh-CN" sz="4400" smtClean="0"/>
              <a:t>ork()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 smtClean="0"/>
              <a:t>f</a:t>
            </a:r>
            <a:r>
              <a:rPr kumimoji="1" lang="en-US" altLang="zh-CN" sz="2400" dirty="0" smtClean="0"/>
              <a:t>ork</a:t>
            </a:r>
            <a:r>
              <a:rPr kumimoji="1" lang="zh-CN" altLang="en-US" sz="2400" dirty="0" smtClean="0"/>
              <a:t>是 </a:t>
            </a:r>
            <a:r>
              <a:rPr kumimoji="1" lang="en-US" altLang="zh-CN" sz="2400" dirty="0" smtClean="0"/>
              <a:t>Unix</a:t>
            </a:r>
            <a:r>
              <a:rPr kumimoji="1" lang="zh-CN" altLang="en-US" sz="2400" dirty="0" smtClean="0"/>
              <a:t> 系统中创建新进程的唯一途径</a:t>
            </a:r>
          </a:p>
          <a:p>
            <a:r>
              <a:rPr kumimoji="1" lang="en-US" altLang="zh-CN" sz="2400" dirty="0" smtClean="0"/>
              <a:t>fork()</a:t>
            </a:r>
            <a:r>
              <a:rPr kumimoji="1" lang="zh-CN" altLang="en-US" sz="2400" dirty="0" smtClean="0"/>
              <a:t> 会创建一个和父进程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一模一样</a:t>
            </a:r>
            <a:r>
              <a:rPr kumimoji="1" lang="en-US" altLang="zh-CN" sz="2400" dirty="0" smtClean="0"/>
              <a:t>”</a:t>
            </a:r>
            <a:r>
              <a:rPr kumimoji="1" lang="zh-CN" altLang="en-US" sz="2400" dirty="0" smtClean="0"/>
              <a:t>的子进程</a:t>
            </a:r>
          </a:p>
          <a:p>
            <a:pPr lvl="1"/>
            <a:r>
              <a:rPr kumimoji="1" lang="zh-CN" altLang="en-US" sz="2200" dirty="0" smtClean="0"/>
              <a:t>除了进程 </a:t>
            </a:r>
            <a:r>
              <a:rPr kumimoji="1" lang="en-US" altLang="zh-CN" sz="2200" dirty="0" smtClean="0"/>
              <a:t>id</a:t>
            </a:r>
            <a:r>
              <a:rPr kumimoji="1" lang="zh-CN" altLang="en-US" sz="2200" dirty="0" smtClean="0"/>
              <a:t> 以外</a:t>
            </a:r>
          </a:p>
          <a:p>
            <a:endParaRPr kumimoji="1" lang="zh-CN" altLang="en-US" sz="2600" dirty="0" smtClean="0"/>
          </a:p>
          <a:p>
            <a:r>
              <a:rPr kumimoji="1" lang="zh-CN" altLang="en-US" sz="2600" dirty="0" smtClean="0"/>
              <a:t>内核将复制父进程的所有状态和数据</a:t>
            </a:r>
            <a:r>
              <a:rPr kumimoji="1" lang="en-US" altLang="zh-CN" sz="2600" dirty="0" smtClean="0"/>
              <a:t>,</a:t>
            </a:r>
            <a:r>
              <a:rPr kumimoji="1" lang="zh-CN" altLang="en-US" sz="2600" dirty="0" smtClean="0"/>
              <a:t> 并返回两个值</a:t>
            </a:r>
            <a:r>
              <a:rPr kumimoji="1" lang="en-US" altLang="zh-CN" sz="2600" dirty="0" smtClean="0"/>
              <a:t>,</a:t>
            </a:r>
            <a:r>
              <a:rPr kumimoji="1" lang="zh-CN" altLang="en-US" sz="2600" dirty="0" smtClean="0"/>
              <a:t> 父进程范围子进程的 </a:t>
            </a:r>
            <a:r>
              <a:rPr kumimoji="1" lang="en-US" altLang="zh-CN" sz="2600" dirty="0" smtClean="0"/>
              <a:t>PID,</a:t>
            </a:r>
            <a:r>
              <a:rPr kumimoji="1" lang="zh-CN" altLang="en-US" sz="2600" dirty="0" smtClean="0"/>
              <a:t> 子进程返回</a:t>
            </a:r>
            <a:r>
              <a:rPr kumimoji="1" lang="en-US" altLang="zh-CN" sz="2600" dirty="0" smtClean="0"/>
              <a:t>0</a:t>
            </a:r>
            <a:endParaRPr kumimoji="1"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87582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 smtClean="0"/>
              <a:t>fork()</a:t>
            </a:r>
            <a:endParaRPr kumimoji="1" lang="zh-CN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35563"/>
            <a:ext cx="80264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fork()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zh-CN" altLang="en-US" sz="2400" dirty="0" smtClean="0"/>
          </a:p>
          <a:p>
            <a:endParaRPr kumimoji="1" lang="zh-CN" altLang="en-US" sz="2400" dirty="0"/>
          </a:p>
          <a:p>
            <a:endParaRPr kumimoji="1" lang="zh-CN" altLang="en-US" sz="2400" dirty="0" smtClean="0"/>
          </a:p>
          <a:p>
            <a:r>
              <a:rPr kumimoji="1" lang="zh-CN" altLang="en-US" sz="2400" dirty="0" smtClean="0"/>
              <a:t>父进程通过 </a:t>
            </a:r>
            <a:r>
              <a:rPr kumimoji="1" lang="en-US" altLang="zh-CN" sz="2400" dirty="0" smtClean="0"/>
              <a:t>fork</a:t>
            </a:r>
            <a:r>
              <a:rPr kumimoji="1" lang="zh-CN" altLang="en-US" sz="2400" dirty="0" smtClean="0"/>
              <a:t> 生成子进程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因此我们在 </a:t>
            </a:r>
            <a:r>
              <a:rPr kumimoji="1" lang="en-US" altLang="zh-CN" sz="2400" dirty="0" smtClean="0"/>
              <a:t>lab2</a:t>
            </a:r>
            <a:r>
              <a:rPr kumimoji="1" lang="zh-CN" altLang="en-US" sz="2400" dirty="0" smtClean="0"/>
              <a:t>中才有了两个进程</a:t>
            </a:r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160590"/>
            <a:ext cx="7950283" cy="134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s</a:t>
            </a:r>
            <a:r>
              <a:rPr kumimoji="1" lang="en-US" altLang="zh-CN" sz="4400" dirty="0" smtClean="0"/>
              <a:t>leep()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实现方法不限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但是类似下面这种方法的是绝对没有分数的</a:t>
            </a:r>
          </a:p>
          <a:p>
            <a:endParaRPr kumimoji="1"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808" y="3110375"/>
            <a:ext cx="5692881" cy="29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400" dirty="0"/>
              <a:t>e</a:t>
            </a:r>
            <a:r>
              <a:rPr kumimoji="1" lang="en-US" altLang="zh-CN" sz="4400" dirty="0" smtClean="0"/>
              <a:t>xit()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进程撤销函数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 用于进程自我销毁</a:t>
            </a:r>
          </a:p>
          <a:p>
            <a:r>
              <a:rPr kumimoji="1" lang="zh-CN" altLang="en-US" sz="2400" dirty="0" smtClean="0"/>
              <a:t>内核处理该系统调用的过程</a:t>
            </a:r>
          </a:p>
          <a:p>
            <a:pPr lvl="1"/>
            <a:r>
              <a:rPr kumimoji="1" lang="zh-CN" altLang="en-US" sz="2200" dirty="0" smtClean="0"/>
              <a:t>回收该进程的内存空间</a:t>
            </a:r>
          </a:p>
          <a:p>
            <a:pPr lvl="1"/>
            <a:r>
              <a:rPr kumimoji="1" lang="zh-CN" altLang="en-US" sz="2200" dirty="0" smtClean="0"/>
              <a:t>删除 </a:t>
            </a:r>
            <a:r>
              <a:rPr kumimoji="1" lang="en-US" altLang="zh-CN" sz="2200" dirty="0" smtClean="0"/>
              <a:t>PCB</a:t>
            </a:r>
            <a:r>
              <a:rPr kumimoji="1" lang="zh-CN" altLang="en-US" sz="2200" dirty="0" smtClean="0"/>
              <a:t> 表中该进程的所有内容</a:t>
            </a:r>
          </a:p>
          <a:p>
            <a:pPr lvl="1"/>
            <a:r>
              <a:rPr kumimoji="1" lang="zh-CN" altLang="en-US" sz="2200" dirty="0" smtClean="0"/>
              <a:t>回到 </a:t>
            </a:r>
            <a:r>
              <a:rPr kumimoji="1" lang="en-US" altLang="zh-CN" sz="2200" dirty="0" smtClean="0"/>
              <a:t>IDLE</a:t>
            </a:r>
            <a:r>
              <a:rPr kumimoji="1" lang="zh-CN" altLang="en-US" sz="2200" dirty="0" smtClean="0"/>
              <a:t> 线程等待中断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145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Talk</a:t>
            </a:r>
            <a:r>
              <a:rPr kumimoji="1" lang="zh-CN" altLang="en-US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is</a:t>
            </a:r>
            <a:r>
              <a:rPr kumimoji="1" lang="zh-CN" altLang="en-US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Cheap</a:t>
            </a:r>
            <a:r>
              <a:rPr kumimoji="1" lang="zh-CN" altLang="en-US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/>
            </a:r>
            <a:br>
              <a:rPr kumimoji="1" lang="zh-CN" altLang="en-US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</a:br>
            <a:r>
              <a:rPr kumimoji="1" lang="en-US" altLang="zh-CN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Show</a:t>
            </a:r>
            <a:r>
              <a:rPr kumimoji="1" lang="zh-CN" altLang="en-US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Me</a:t>
            </a:r>
            <a:r>
              <a:rPr kumimoji="1" lang="zh-CN" altLang="en-US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the</a:t>
            </a:r>
            <a:r>
              <a:rPr kumimoji="1" lang="zh-CN" altLang="en-US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  <a:latin typeface="Chalkduster" charset="0"/>
                <a:ea typeface="Chalkduster" charset="0"/>
                <a:cs typeface="Chalkduster" charset="0"/>
              </a:rPr>
              <a:t>Code</a:t>
            </a:r>
            <a:endParaRPr kumimoji="1" lang="zh-CN" altLang="en-US" dirty="0">
              <a:solidFill>
                <a:schemeClr val="tx1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Q&amp;A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9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Lab3-</a:t>
            </a:r>
            <a:r>
              <a:rPr kumimoji="1" lang="zh-CN" altLang="en-US" dirty="0" smtClean="0"/>
              <a:t>进程管理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2016-4-5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8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目录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实验要求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进程与线程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smtClean="0"/>
              <a:t>PCB</a:t>
            </a:r>
            <a:endParaRPr kumimoji="1" lang="zh-CN" altLang="en-US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进程调度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相关系统调用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24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smtClean="0"/>
              <a:t>实验要求</a:t>
            </a:r>
            <a:endParaRPr kumimoji="1"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内核</a:t>
            </a:r>
            <a:r>
              <a:rPr lang="zh-CN" altLang="en-US" sz="2400" dirty="0"/>
              <a:t>：实现进程切换，并提供系统调用</a:t>
            </a:r>
            <a:r>
              <a:rPr lang="en-US" altLang="zh-CN" sz="2400" dirty="0">
                <a:solidFill>
                  <a:srgbClr val="FFFF00"/>
                </a:solidFill>
              </a:rPr>
              <a:t>fork, exit, sleep</a:t>
            </a:r>
            <a:r>
              <a:rPr lang="zh-CN" altLang="en-US" sz="2400" dirty="0"/>
              <a:t>（时钟中断）；</a:t>
            </a:r>
          </a:p>
          <a:p>
            <a:r>
              <a:rPr lang="zh-CN" altLang="en-US" sz="2400" b="1" dirty="0"/>
              <a:t>库</a:t>
            </a:r>
            <a:r>
              <a:rPr lang="zh-CN" altLang="en-US" sz="2400" dirty="0"/>
              <a:t>：封装上述系统调用；</a:t>
            </a:r>
          </a:p>
          <a:p>
            <a:r>
              <a:rPr lang="zh-CN" altLang="en-US" sz="2400" b="1" dirty="0"/>
              <a:t>用户</a:t>
            </a:r>
            <a:r>
              <a:rPr lang="zh-CN" altLang="en-US" sz="2400" dirty="0"/>
              <a:t>：实现一个</a:t>
            </a:r>
            <a:r>
              <a:rPr lang="en-US" altLang="zh-CN" sz="2400" dirty="0" err="1">
                <a:solidFill>
                  <a:srgbClr val="FFFF00"/>
                </a:solidFill>
              </a:rPr>
              <a:t>Pingpong</a:t>
            </a:r>
            <a:r>
              <a:rPr lang="zh-CN" altLang="en-US" sz="2400" dirty="0"/>
              <a:t>的测试程序，</a:t>
            </a:r>
            <a:r>
              <a:rPr lang="en-US" altLang="zh-CN" sz="2400" dirty="0"/>
              <a:t>Ping</a:t>
            </a:r>
            <a:r>
              <a:rPr lang="zh-CN" altLang="en-US" sz="2400" dirty="0"/>
              <a:t>进程与</a:t>
            </a:r>
            <a:r>
              <a:rPr lang="en-US" altLang="zh-CN" sz="2400" dirty="0"/>
              <a:t>Pong</a:t>
            </a:r>
            <a:r>
              <a:rPr lang="zh-CN" altLang="en-US" sz="2400" dirty="0"/>
              <a:t>进程各自</a:t>
            </a:r>
            <a:r>
              <a:rPr lang="en-US" altLang="zh-CN" sz="2400" dirty="0"/>
              <a:t>sleep</a:t>
            </a:r>
            <a:r>
              <a:rPr lang="zh-CN" altLang="en-US" sz="2400" dirty="0"/>
              <a:t>若干秒之后分别打印出</a:t>
            </a:r>
            <a:r>
              <a:rPr lang="en-US" altLang="zh-CN" sz="2400" dirty="0"/>
              <a:t>Ping</a:t>
            </a:r>
            <a:r>
              <a:rPr lang="zh-CN" altLang="en-US" sz="2400" dirty="0"/>
              <a:t>和</a:t>
            </a:r>
            <a:r>
              <a:rPr lang="en-US" altLang="zh-CN" sz="2400" dirty="0"/>
              <a:t>Pong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77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smtClean="0"/>
              <a:t>实验要求</a:t>
            </a:r>
            <a:endParaRPr kumimoji="1"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除了 </a:t>
            </a:r>
            <a:r>
              <a:rPr lang="en-US" altLang="zh-CN" sz="2400" dirty="0" smtClean="0"/>
              <a:t>Ping,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Pang</a:t>
            </a:r>
            <a:r>
              <a:rPr lang="zh-CN" altLang="en-US" sz="2400" dirty="0" smtClean="0"/>
              <a:t> 两个进程外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你还需要一个 </a:t>
            </a:r>
            <a:r>
              <a:rPr lang="en-US" altLang="zh-CN" sz="2400" dirty="0" smtClean="0"/>
              <a:t>IDLE</a:t>
            </a:r>
            <a:r>
              <a:rPr lang="zh-CN" altLang="en-US" sz="2400" dirty="0" smtClean="0"/>
              <a:t>内核线程</a:t>
            </a:r>
          </a:p>
          <a:p>
            <a:r>
              <a:rPr lang="zh-CN" altLang="en-US" sz="2400" dirty="0" smtClean="0"/>
              <a:t>在其他进程撤销没有进程可以进行调度的时候由 </a:t>
            </a:r>
            <a:r>
              <a:rPr lang="en-US" altLang="zh-CN" sz="2400" dirty="0" smtClean="0"/>
              <a:t>IDLE</a:t>
            </a:r>
            <a:r>
              <a:rPr lang="zh-CN" altLang="en-US" sz="2400" dirty="0" smtClean="0"/>
              <a:t> 线程掌控 </a:t>
            </a:r>
            <a:r>
              <a:rPr lang="en-US" altLang="zh-CN" sz="2400" dirty="0" smtClean="0"/>
              <a:t>CPU</a:t>
            </a:r>
            <a:endParaRPr lang="zh-CN" altLang="en-US" sz="2400" dirty="0" smtClean="0"/>
          </a:p>
          <a:p>
            <a:r>
              <a:rPr lang="en-US" altLang="zh-CN" sz="2400" dirty="0" smtClean="0"/>
              <a:t>IDLE</a:t>
            </a:r>
            <a:r>
              <a:rPr lang="zh-CN" altLang="en-US" sz="2400" dirty="0" smtClean="0"/>
              <a:t> 线程什么都不做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只是等待中断到来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30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smtClean="0"/>
              <a:t>实验要求</a:t>
            </a:r>
            <a:endParaRPr kumimoji="1" lang="zh-CN" altLang="en-US" sz="4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Ping</a:t>
            </a:r>
            <a:r>
              <a:rPr lang="zh-CN" altLang="en-US" sz="2400" dirty="0" smtClean="0"/>
              <a:t> 程序由内核直接加载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并分配地址空间</a:t>
            </a:r>
          </a:p>
          <a:p>
            <a:r>
              <a:rPr lang="en-US" altLang="zh-CN" sz="2400" dirty="0" smtClean="0"/>
              <a:t>Pang</a:t>
            </a:r>
            <a:r>
              <a:rPr lang="zh-CN" altLang="en-US" sz="2400" dirty="0" smtClean="0"/>
              <a:t> 程序是由 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 程序通过系统调用 </a:t>
            </a:r>
            <a:r>
              <a:rPr lang="en-US" altLang="zh-CN" sz="2400" dirty="0" smtClean="0"/>
              <a:t>fork()</a:t>
            </a:r>
            <a:r>
              <a:rPr lang="zh-CN" altLang="en-US" sz="2400" dirty="0" smtClean="0"/>
              <a:t> 产生的子进程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69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400" dirty="0" smtClean="0"/>
              <a:t>实验要求</a:t>
            </a:r>
            <a:endParaRPr kumimoji="1"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 smtClean="0"/>
              <a:t>我们需要什么</a:t>
            </a:r>
            <a:r>
              <a:rPr kumimoji="1" lang="en-US" altLang="zh-CN" sz="2400" dirty="0" smtClean="0"/>
              <a:t>?</a:t>
            </a:r>
            <a:endParaRPr kumimoji="1" lang="zh-CN" altLang="en-US" sz="2400" dirty="0" smtClean="0"/>
          </a:p>
          <a:p>
            <a:endParaRPr kumimoji="1" lang="zh-CN" altLang="en-US" sz="2400" dirty="0"/>
          </a:p>
          <a:p>
            <a:r>
              <a:rPr kumimoji="1" lang="zh-CN" altLang="en-US" sz="2400" dirty="0" smtClean="0"/>
              <a:t>时钟中断</a:t>
            </a:r>
          </a:p>
          <a:p>
            <a:r>
              <a:rPr kumimoji="1" lang="zh-CN" altLang="en-US" sz="2400" dirty="0" smtClean="0"/>
              <a:t>进程调度</a:t>
            </a:r>
          </a:p>
          <a:p>
            <a:r>
              <a:rPr kumimoji="1" lang="zh-CN" altLang="en-US" sz="2400" dirty="0" smtClean="0"/>
              <a:t>两个进程</a:t>
            </a:r>
          </a:p>
        </p:txBody>
      </p:sp>
    </p:spTree>
    <p:extLst>
      <p:ext uri="{BB962C8B-B14F-4D97-AF65-F5344CB8AC3E}">
        <p14:creationId xmlns:p14="http://schemas.microsoft.com/office/powerpoint/2010/main" val="17576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1928</TotalTime>
  <Words>1079</Words>
  <Application>Microsoft Macintosh PowerPoint</Application>
  <PresentationFormat>全屏显示(4:3)</PresentationFormat>
  <Paragraphs>244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2" baseType="lpstr">
      <vt:lpstr>Chalkduster</vt:lpstr>
      <vt:lpstr>Wingdings 3</vt:lpstr>
      <vt:lpstr>黑体</vt:lpstr>
      <vt:lpstr>Arial</vt:lpstr>
      <vt:lpstr>平面</vt:lpstr>
      <vt:lpstr>Lab2</vt:lpstr>
      <vt:lpstr>Lab2</vt:lpstr>
      <vt:lpstr>Lab2</vt:lpstr>
      <vt:lpstr>Lab3-进程管理</vt:lpstr>
      <vt:lpstr>目录</vt:lpstr>
      <vt:lpstr>实验要求</vt:lpstr>
      <vt:lpstr>实验要求</vt:lpstr>
      <vt:lpstr>实验要求</vt:lpstr>
      <vt:lpstr>实验要求</vt:lpstr>
      <vt:lpstr>进程与线程</vt:lpstr>
      <vt:lpstr>PCB</vt:lpstr>
      <vt:lpstr>PCB</vt:lpstr>
      <vt:lpstr>PCB</vt:lpstr>
      <vt:lpstr>PCB</vt:lpstr>
      <vt:lpstr>PCB</vt:lpstr>
      <vt:lpstr>进程调度</vt:lpstr>
      <vt:lpstr>进程调度</vt:lpstr>
      <vt:lpstr>进程状态保存1</vt:lpstr>
      <vt:lpstr>进程状态保存2</vt:lpstr>
      <vt:lpstr>进程状态保存2</vt:lpstr>
      <vt:lpstr>通用寄存器</vt:lpstr>
      <vt:lpstr>段寄存器</vt:lpstr>
      <vt:lpstr>进程状态保存2</vt:lpstr>
      <vt:lpstr>进程调度</vt:lpstr>
      <vt:lpstr>进程调度</vt:lpstr>
      <vt:lpstr>进程恢复</vt:lpstr>
      <vt:lpstr>段寄存器</vt:lpstr>
      <vt:lpstr>通用寄存器</vt:lpstr>
      <vt:lpstr>进程恢复</vt:lpstr>
      <vt:lpstr>进程恢复</vt:lpstr>
      <vt:lpstr>相关系统调用</vt:lpstr>
      <vt:lpstr>fork()</vt:lpstr>
      <vt:lpstr>fork()</vt:lpstr>
      <vt:lpstr>fork()</vt:lpstr>
      <vt:lpstr>sleep()</vt:lpstr>
      <vt:lpstr>exit()</vt:lpstr>
      <vt:lpstr>Talk is Cheap Show Me the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Lab3-进程管理</dc:title>
  <dc:creator>Microsoft Office 用户</dc:creator>
  <cp:lastModifiedBy>Microsoft Office 用户</cp:lastModifiedBy>
  <cp:revision>238</cp:revision>
  <dcterms:created xsi:type="dcterms:W3CDTF">2016-04-01T08:32:16Z</dcterms:created>
  <dcterms:modified xsi:type="dcterms:W3CDTF">2016-04-05T07:01:02Z</dcterms:modified>
</cp:coreProperties>
</file>