
<file path=[Content_Types].xml><?xml version="1.0" encoding="utf-8"?>
<Types xmlns="http://schemas.openxmlformats.org/package/2006/content-types">
  <Default Extension="jpeg" ContentType="image/jpeg"/>
  <Default Extension="JPG" ContentType="image/.jp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580" r:id="rId3"/>
    <p:sldId id="581" r:id="rId4"/>
    <p:sldId id="582" r:id="rId5"/>
    <p:sldId id="583" r:id="rId7"/>
    <p:sldId id="584" r:id="rId8"/>
    <p:sldId id="585" r:id="rId9"/>
    <p:sldId id="586" r:id="rId10"/>
    <p:sldId id="587" r:id="rId11"/>
    <p:sldId id="588" r:id="rId12"/>
    <p:sldId id="589" r:id="rId13"/>
    <p:sldId id="591" r:id="rId14"/>
    <p:sldId id="590" r:id="rId15"/>
    <p:sldId id="592" r:id="rId16"/>
  </p:sldIdLst>
  <p:sldSz cx="9144000" cy="6858000" type="screen4x3"/>
  <p:notesSz cx="6858000" cy="9144000"/>
  <p:custDataLst>
    <p:tags r:id="rId20"/>
  </p:custDataLst>
  <p:defaultTextStyle>
    <a:defPPr>
      <a:defRPr lang="zh-CN"/>
    </a:defPPr>
    <a:lvl1pPr algn="ctr" rtl="0" fontAlgn="base">
      <a:spcBef>
        <a:spcPct val="0"/>
      </a:spcBef>
      <a:spcAft>
        <a:spcPct val="0"/>
      </a:spcAft>
      <a:defRPr kumimoji="1" sz="2800" kern="1200">
        <a:solidFill>
          <a:srgbClr val="FF0000"/>
        </a:solidFill>
        <a:latin typeface="Times New Roman" panose="02020603050405020304" pitchFamily="18" charset="0"/>
        <a:ea typeface="宋体" panose="02010600030101010101" pitchFamily="2" charset="-122"/>
        <a:cs typeface="+mn-cs"/>
      </a:defRPr>
    </a:lvl1pPr>
    <a:lvl2pPr marL="457200" algn="ctr" rtl="0" fontAlgn="base">
      <a:spcBef>
        <a:spcPct val="0"/>
      </a:spcBef>
      <a:spcAft>
        <a:spcPct val="0"/>
      </a:spcAft>
      <a:defRPr kumimoji="1" sz="2800" kern="1200">
        <a:solidFill>
          <a:srgbClr val="FF0000"/>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kumimoji="1" sz="2800" kern="1200">
        <a:solidFill>
          <a:srgbClr val="FF0000"/>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kumimoji="1" sz="2800" kern="1200">
        <a:solidFill>
          <a:srgbClr val="FF0000"/>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kumimoji="1" sz="2800" kern="1200">
        <a:solidFill>
          <a:srgbClr val="FF0000"/>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rgbClr val="FF0000"/>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rgbClr val="FF0000"/>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rgbClr val="FF0000"/>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rgbClr val="FF0000"/>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FF00FF"/>
    <a:srgbClr val="3333FF"/>
    <a:srgbClr val="CC00CC"/>
    <a:srgbClr val="9900FF"/>
    <a:srgbClr val="A9B3FD"/>
    <a:srgbClr val="F8C5AE"/>
    <a:srgbClr val="0505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5936" autoAdjust="0"/>
  </p:normalViewPr>
  <p:slideViewPr>
    <p:cSldViewPr>
      <p:cViewPr varScale="1">
        <p:scale>
          <a:sx n="102" d="100"/>
          <a:sy n="102" d="100"/>
        </p:scale>
        <p:origin x="-43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04"/>
    </p:cViewPr>
  </p:sorterViewPr>
  <p:notesViewPr>
    <p:cSldViewPr>
      <p:cViewPr varScale="1">
        <p:scale>
          <a:sx n="58" d="100"/>
          <a:sy n="58" d="100"/>
        </p:scale>
        <p:origin x="-1758"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gs" Target="tags/tag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smtClean="0">
                <a:solidFill>
                  <a:schemeClr val="tx1"/>
                </a:solidFill>
              </a:defRPr>
            </a:lvl1pPr>
          </a:lstStyle>
          <a:p>
            <a:pPr>
              <a:defRPr/>
            </a:pPr>
            <a:endParaRPr lang="en-US" altLang="zh-CN"/>
          </a:p>
        </p:txBody>
      </p:sp>
      <p:sp>
        <p:nvSpPr>
          <p:cNvPr id="6758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smtClean="0">
                <a:solidFill>
                  <a:schemeClr val="tx1"/>
                </a:solidFill>
              </a:defRPr>
            </a:lvl1pPr>
          </a:lstStyle>
          <a:p>
            <a:pPr>
              <a:defRPr/>
            </a:pPr>
            <a:endParaRPr lang="en-US" altLang="zh-CN"/>
          </a:p>
        </p:txBody>
      </p:sp>
      <p:sp>
        <p:nvSpPr>
          <p:cNvPr id="798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6758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759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smtClean="0">
                <a:solidFill>
                  <a:schemeClr val="tx1"/>
                </a:solidFill>
              </a:defRPr>
            </a:lvl1pPr>
          </a:lstStyle>
          <a:p>
            <a:pPr>
              <a:defRPr/>
            </a:pPr>
            <a:endParaRPr lang="en-US" altLang="zh-CN"/>
          </a:p>
        </p:txBody>
      </p:sp>
      <p:sp>
        <p:nvSpPr>
          <p:cNvPr id="6759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smtClean="0">
                <a:solidFill>
                  <a:schemeClr val="tx1"/>
                </a:solidFill>
              </a:defRPr>
            </a:lvl1pPr>
          </a:lstStyle>
          <a:p>
            <a:pPr>
              <a:defRPr/>
            </a:pPr>
            <a:fld id="{E2E1D26B-CE3A-4ED3-8FA9-CC216B35A030}"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lvl1pPr>
              <a:defRPr sz="1400" b="1">
                <a:solidFill>
                  <a:srgbClr val="FF0000"/>
                </a:solidFill>
                <a:latin typeface="Consolas" panose="020B0609020204030204" pitchFamily="49" charset="0"/>
                <a:cs typeface="Consolas" panose="020B0609020204030204" pitchFamily="49" charset="0"/>
              </a:defRPr>
            </a:lvl1pPr>
          </a:lstStyle>
          <a:p>
            <a:pPr>
              <a:defRPr/>
            </a:pPr>
            <a:fld id="{94984E60-CADE-4266-8DC7-A91C528B8A31}" type="slidenum">
              <a:rPr lang="en-US" altLang="zh-CN" smtClean="0"/>
            </a:fld>
            <a:r>
              <a:rPr lang="en-US" altLang="zh-CN" smtClean="0"/>
              <a:t>/13</a:t>
            </a:r>
            <a:endParaRPr lang="en-US" altLang="zh-CN"/>
          </a:p>
        </p:txBody>
      </p:sp>
    </p:spTree>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79DB5FF-E2FE-4207-8EBF-017C38C9A8E1}" type="slidenum">
              <a:rPr lang="en-US" altLang="zh-CN" smtClean="0"/>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142844" y="1734836"/>
            <a:ext cx="8382000" cy="707886"/>
          </a:xfrm>
          <a:prstGeom prst="rect">
            <a:avLst/>
          </a:prstGeom>
          <a:noFill/>
          <a:ln w="9525">
            <a:noFill/>
            <a:miter lim="800000"/>
          </a:ln>
        </p:spPr>
        <p:txBody>
          <a:bodyPr>
            <a:spAutoFit/>
          </a:bodyPr>
          <a:lstStyle/>
          <a:p>
            <a:pPr algn="l"/>
            <a:r>
              <a:rPr lang="en-US" altLang="zh-CN" sz="2000" b="1" smtClean="0">
                <a:solidFill>
                  <a:srgbClr val="0000FF"/>
                </a:solidFill>
                <a:ea typeface="楷体" panose="02010609060101010101" pitchFamily="49" charset="-122"/>
                <a:cs typeface="Times New Roman" panose="02020603050405020304" pitchFamily="18" charset="0"/>
              </a:rPr>
              <a:t>    </a:t>
            </a:r>
            <a:r>
              <a:rPr lang="zh-CN" altLang="zh-CN" sz="2000" b="1" smtClean="0">
                <a:solidFill>
                  <a:srgbClr val="0000FF"/>
                </a:solidFill>
                <a:ea typeface="楷体" panose="02010609060101010101" pitchFamily="49" charset="-122"/>
                <a:cs typeface="Times New Roman" panose="02020603050405020304" pitchFamily="18" charset="0"/>
              </a:rPr>
              <a:t>红黑树是一棵二叉排序树，每个结点有一个表示颜色的标志，增加外部结点（通常用</a:t>
            </a:r>
            <a:r>
              <a:rPr lang="en-US" altLang="zh-CN" sz="2000" b="1" smtClean="0">
                <a:solidFill>
                  <a:srgbClr val="0000FF"/>
                </a:solidFill>
                <a:ea typeface="楷体" panose="02010609060101010101" pitchFamily="49" charset="-122"/>
                <a:cs typeface="Times New Roman" panose="02020603050405020304" pitchFamily="18" charset="0"/>
              </a:rPr>
              <a:t>nil</a:t>
            </a:r>
            <a:r>
              <a:rPr lang="zh-CN" altLang="zh-CN" sz="2000" b="1" smtClean="0">
                <a:solidFill>
                  <a:srgbClr val="0000FF"/>
                </a:solidFill>
                <a:ea typeface="楷体" panose="02010609060101010101" pitchFamily="49" charset="-122"/>
                <a:cs typeface="Times New Roman" panose="02020603050405020304" pitchFamily="18" charset="0"/>
              </a:rPr>
              <a:t>表示），同时满足以下性质：</a:t>
            </a:r>
            <a:endParaRPr lang="zh-CN" altLang="zh-CN" sz="2000" b="1">
              <a:solidFill>
                <a:srgbClr val="0000FF"/>
              </a:solidFill>
              <a:ea typeface="楷体" panose="02010609060101010101" pitchFamily="49" charset="-122"/>
              <a:cs typeface="Times New Roman" panose="02020603050405020304" pitchFamily="18" charset="0"/>
            </a:endParaRPr>
          </a:p>
        </p:txBody>
      </p:sp>
      <p:sp>
        <p:nvSpPr>
          <p:cNvPr id="35843" name="Text Box 2" descr="蓝色面巾纸"/>
          <p:cNvSpPr txBox="1">
            <a:spLocks noChangeArrowheads="1"/>
          </p:cNvSpPr>
          <p:nvPr/>
        </p:nvSpPr>
        <p:spPr bwMode="auto">
          <a:xfrm>
            <a:off x="357158" y="285728"/>
            <a:ext cx="2714644" cy="514738"/>
          </a:xfrm>
          <a:prstGeom prst="rect">
            <a:avLst/>
          </a:prstGeom>
          <a:blipFill dpi="0" rotWithShape="1">
            <a:blip r:embed="rId1" cstate="print"/>
            <a:srcRect/>
            <a:tile tx="0" ty="0" sx="100000" sy="100000" flip="none" algn="tl"/>
          </a:blipFill>
          <a:ln w="9525">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bIns="72000">
            <a:spAutoFit/>
          </a:bodyPr>
          <a:lstStyle/>
          <a:p>
            <a:pPr>
              <a:spcBef>
                <a:spcPct val="50000"/>
              </a:spcBef>
            </a:pPr>
            <a:r>
              <a:rPr lang="en-US" altLang="zh-CN" sz="2400" b="1" smtClean="0">
                <a:latin typeface="Consolas" panose="020B0609020204030204" pitchFamily="49" charset="0"/>
                <a:ea typeface="微软雅黑" panose="020B0503020204020204" pitchFamily="34" charset="-122"/>
                <a:cs typeface="Consolas" panose="020B0609020204030204" pitchFamily="49" charset="0"/>
              </a:rPr>
              <a:t>9.3.3 </a:t>
            </a:r>
            <a:r>
              <a:rPr lang="zh-CN" altLang="en-US" sz="2400" b="1" smtClean="0">
                <a:latin typeface="Consolas" panose="020B0609020204030204" pitchFamily="49" charset="0"/>
                <a:ea typeface="微软雅黑" panose="020B0503020204020204" pitchFamily="34" charset="-122"/>
                <a:cs typeface="Consolas" panose="020B0609020204030204" pitchFamily="49" charset="0"/>
              </a:rPr>
              <a:t>红黑树</a:t>
            </a:r>
            <a:endParaRPr kumimoji="0" lang="zh-CN" altLang="en-US" sz="2400" b="1" dirty="0">
              <a:solidFill>
                <a:srgbClr val="3333FF"/>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35844" name="Text Box 3"/>
          <p:cNvSpPr txBox="1">
            <a:spLocks noChangeArrowheads="1"/>
          </p:cNvSpPr>
          <p:nvPr/>
        </p:nvSpPr>
        <p:spPr bwMode="auto">
          <a:xfrm>
            <a:off x="574646" y="1071546"/>
            <a:ext cx="2568594" cy="430887"/>
          </a:xfrm>
          <a:prstGeom prst="rect">
            <a:avLst/>
          </a:prstGeom>
          <a:solidFill>
            <a:srgbClr val="9900FF"/>
          </a:solidFill>
          <a:ln w="28575" algn="ctr">
            <a:noFill/>
            <a:miter lim="800000"/>
          </a:ln>
        </p:spPr>
        <p:txBody>
          <a:bodyPr wrap="square">
            <a:spAutoFit/>
          </a:bodyPr>
          <a:lstStyle/>
          <a:p>
            <a:pPr>
              <a:spcBef>
                <a:spcPct val="50000"/>
              </a:spcBef>
            </a:pPr>
            <a:r>
              <a:rPr kumimoji="0" lang="en-US" altLang="zh-CN" sz="2200" b="1" smtClean="0">
                <a:solidFill>
                  <a:schemeClr val="bg1"/>
                </a:solidFill>
                <a:latin typeface="华文中宋" panose="02010600040101010101" pitchFamily="2" charset="-122"/>
                <a:ea typeface="华文中宋" panose="02010600040101010101" pitchFamily="2" charset="-122"/>
                <a:cs typeface="Consolas" panose="020B0609020204030204" pitchFamily="49" charset="0"/>
              </a:rPr>
              <a:t>1</a:t>
            </a:r>
            <a:r>
              <a:rPr kumimoji="0" lang="zh-CN" altLang="en-US" sz="2200" b="1" smtClean="0">
                <a:solidFill>
                  <a:schemeClr val="bg1"/>
                </a:solidFill>
                <a:latin typeface="华文中宋" panose="02010600040101010101" pitchFamily="2" charset="-122"/>
                <a:ea typeface="华文中宋" panose="02010600040101010101" pitchFamily="2" charset="-122"/>
                <a:cs typeface="Consolas" panose="020B0609020204030204" pitchFamily="49" charset="0"/>
              </a:rPr>
              <a:t>、什</a:t>
            </a:r>
            <a:r>
              <a:rPr kumimoji="0" lang="zh-CN" altLang="en-US" sz="2200" b="1">
                <a:solidFill>
                  <a:schemeClr val="bg1"/>
                </a:solidFill>
                <a:latin typeface="华文中宋" panose="02010600040101010101" pitchFamily="2" charset="-122"/>
                <a:ea typeface="华文中宋" panose="02010600040101010101" pitchFamily="2" charset="-122"/>
                <a:cs typeface="Consolas" panose="020B0609020204030204" pitchFamily="49" charset="0"/>
              </a:rPr>
              <a:t>么</a:t>
            </a:r>
            <a:r>
              <a:rPr kumimoji="0" lang="zh-CN" altLang="en-US" sz="2200" b="1" smtClean="0">
                <a:solidFill>
                  <a:schemeClr val="bg1"/>
                </a:solidFill>
                <a:latin typeface="华文中宋" panose="02010600040101010101" pitchFamily="2" charset="-122"/>
                <a:ea typeface="华文中宋" panose="02010600040101010101" pitchFamily="2" charset="-122"/>
                <a:cs typeface="Consolas" panose="020B0609020204030204" pitchFamily="49" charset="0"/>
              </a:rPr>
              <a:t>是红黑树</a:t>
            </a:r>
            <a:endParaRPr kumimoji="0" lang="zh-CN" altLang="en-US" sz="2200" b="1" dirty="0">
              <a:solidFill>
                <a:schemeClr val="bg1"/>
              </a:solidFill>
              <a:latin typeface="华文中宋" panose="02010600040101010101" pitchFamily="2" charset="-122"/>
              <a:ea typeface="华文中宋" panose="02010600040101010101" pitchFamily="2" charset="-122"/>
              <a:cs typeface="Consolas" panose="020B0609020204030204" pitchFamily="49" charset="0"/>
            </a:endParaRPr>
          </a:p>
        </p:txBody>
      </p:sp>
      <p:sp>
        <p:nvSpPr>
          <p:cNvPr id="9" name="TextBox 8"/>
          <p:cNvSpPr txBox="1"/>
          <p:nvPr/>
        </p:nvSpPr>
        <p:spPr>
          <a:xfrm>
            <a:off x="785786" y="2714620"/>
            <a:ext cx="7715304" cy="2680322"/>
          </a:xfrm>
          <a:prstGeom prst="rect">
            <a:avLst/>
          </a:prstGeom>
          <a:ln>
            <a:solidFill>
              <a:schemeClr val="accent6">
                <a:lumMod val="20000"/>
                <a:lumOff val="80000"/>
              </a:schemeClr>
            </a:solidFill>
          </a:ln>
          <a:effectLst>
            <a:outerShdw blurRad="50800" dist="38100" algn="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457200" indent="-457200" algn="l">
              <a:lnSpc>
                <a:spcPts val="2800"/>
              </a:lnSpc>
              <a:spcBef>
                <a:spcPts val="600"/>
              </a:spcBef>
              <a:buFont typeface="+mj-ea"/>
              <a:buAutoNum type="circleNumDbPlain"/>
            </a:pPr>
            <a:r>
              <a:rPr lang="zh-CN" altLang="zh-CN" sz="2000" b="1" smtClean="0">
                <a:solidFill>
                  <a:srgbClr val="0000FF"/>
                </a:solidFill>
                <a:ea typeface="仿宋" panose="02010609060101010101" pitchFamily="49" charset="-122"/>
                <a:cs typeface="Times New Roman" panose="02020603050405020304" pitchFamily="18" charset="0"/>
              </a:rPr>
              <a:t>每个结点的颜色为</a:t>
            </a:r>
            <a:r>
              <a:rPr lang="zh-CN" altLang="zh-CN" sz="2000" b="1" smtClean="0">
                <a:solidFill>
                  <a:srgbClr val="FF0000"/>
                </a:solidFill>
                <a:ea typeface="仿宋" panose="02010609060101010101" pitchFamily="49" charset="-122"/>
                <a:cs typeface="Times New Roman" panose="02020603050405020304" pitchFamily="18" charset="0"/>
              </a:rPr>
              <a:t>红色</a:t>
            </a:r>
            <a:r>
              <a:rPr lang="zh-CN" altLang="zh-CN" sz="2000" b="1" smtClean="0">
                <a:solidFill>
                  <a:srgbClr val="0000FF"/>
                </a:solidFill>
                <a:ea typeface="仿宋" panose="02010609060101010101" pitchFamily="49" charset="-122"/>
                <a:cs typeface="Times New Roman" panose="02020603050405020304" pitchFamily="18" charset="0"/>
              </a:rPr>
              <a:t>或者</a:t>
            </a:r>
            <a:r>
              <a:rPr lang="zh-CN" altLang="zh-CN" sz="2000" b="1" smtClean="0">
                <a:solidFill>
                  <a:schemeClr val="tx1"/>
                </a:solidFill>
                <a:ea typeface="仿宋" panose="02010609060101010101" pitchFamily="49" charset="-122"/>
                <a:cs typeface="Times New Roman" panose="02020603050405020304" pitchFamily="18" charset="0"/>
              </a:rPr>
              <a:t>黑色</a:t>
            </a:r>
            <a:r>
              <a:rPr lang="zh-CN" altLang="zh-CN" sz="2000" b="1" smtClean="0">
                <a:solidFill>
                  <a:srgbClr val="0000FF"/>
                </a:solidFill>
                <a:ea typeface="仿宋" panose="02010609060101010101" pitchFamily="49" charset="-122"/>
                <a:cs typeface="Times New Roman" panose="02020603050405020304" pitchFamily="18" charset="0"/>
              </a:rPr>
              <a:t>。</a:t>
            </a:r>
            <a:endParaRPr lang="zh-CN" altLang="zh-CN" sz="2000" b="1" smtClean="0">
              <a:solidFill>
                <a:srgbClr val="0000FF"/>
              </a:solidFill>
              <a:ea typeface="仿宋" panose="02010609060101010101" pitchFamily="49" charset="-122"/>
              <a:cs typeface="Times New Roman" panose="02020603050405020304" pitchFamily="18" charset="0"/>
            </a:endParaRPr>
          </a:p>
          <a:p>
            <a:pPr marL="457200" indent="-457200" algn="l">
              <a:lnSpc>
                <a:spcPts val="2800"/>
              </a:lnSpc>
              <a:spcBef>
                <a:spcPts val="600"/>
              </a:spcBef>
              <a:buFont typeface="+mj-ea"/>
              <a:buAutoNum type="circleNumDbPlain"/>
            </a:pPr>
            <a:r>
              <a:rPr lang="zh-CN" altLang="zh-CN" sz="2000" b="1" smtClean="0">
                <a:solidFill>
                  <a:srgbClr val="0000FF"/>
                </a:solidFill>
                <a:ea typeface="仿宋" panose="02010609060101010101" pitchFamily="49" charset="-122"/>
                <a:cs typeface="Times New Roman" panose="02020603050405020304" pitchFamily="18" charset="0"/>
              </a:rPr>
              <a:t>根结点的颜色为</a:t>
            </a:r>
            <a:r>
              <a:rPr lang="zh-CN" altLang="zh-CN" sz="2000" b="1" smtClean="0">
                <a:solidFill>
                  <a:schemeClr val="tx1"/>
                </a:solidFill>
                <a:ea typeface="仿宋" panose="02010609060101010101" pitchFamily="49" charset="-122"/>
                <a:cs typeface="Times New Roman" panose="02020603050405020304" pitchFamily="18" charset="0"/>
              </a:rPr>
              <a:t>黑色</a:t>
            </a:r>
            <a:r>
              <a:rPr lang="zh-CN" altLang="zh-CN" sz="2000" b="1" smtClean="0">
                <a:solidFill>
                  <a:srgbClr val="0000FF"/>
                </a:solidFill>
                <a:ea typeface="仿宋" panose="02010609060101010101" pitchFamily="49" charset="-122"/>
                <a:cs typeface="Times New Roman" panose="02020603050405020304" pitchFamily="18" charset="0"/>
              </a:rPr>
              <a:t>。</a:t>
            </a:r>
            <a:endParaRPr lang="zh-CN" altLang="zh-CN" sz="2000" b="1" smtClean="0">
              <a:solidFill>
                <a:srgbClr val="0000FF"/>
              </a:solidFill>
              <a:ea typeface="仿宋" panose="02010609060101010101" pitchFamily="49" charset="-122"/>
              <a:cs typeface="Times New Roman" panose="02020603050405020304" pitchFamily="18" charset="0"/>
            </a:endParaRPr>
          </a:p>
          <a:p>
            <a:pPr marL="457200" indent="-457200" algn="l">
              <a:lnSpc>
                <a:spcPts val="2800"/>
              </a:lnSpc>
              <a:spcBef>
                <a:spcPts val="600"/>
              </a:spcBef>
              <a:buFont typeface="+mj-ea"/>
              <a:buAutoNum type="circleNumDbPlain"/>
            </a:pPr>
            <a:r>
              <a:rPr lang="zh-CN" altLang="zh-CN" sz="2000" b="1" smtClean="0">
                <a:solidFill>
                  <a:srgbClr val="0000FF"/>
                </a:solidFill>
                <a:ea typeface="仿宋" panose="02010609060101010101" pitchFamily="49" charset="-122"/>
                <a:cs typeface="Times New Roman" panose="02020603050405020304" pitchFamily="18" charset="0"/>
              </a:rPr>
              <a:t>所有外部结点的颜色为</a:t>
            </a:r>
            <a:r>
              <a:rPr lang="zh-CN" altLang="zh-CN" sz="2000" b="1" smtClean="0">
                <a:solidFill>
                  <a:schemeClr val="tx1"/>
                </a:solidFill>
                <a:ea typeface="仿宋" panose="02010609060101010101" pitchFamily="49" charset="-122"/>
                <a:cs typeface="Times New Roman" panose="02020603050405020304" pitchFamily="18" charset="0"/>
              </a:rPr>
              <a:t>黑色</a:t>
            </a:r>
            <a:r>
              <a:rPr lang="zh-CN" altLang="zh-CN" sz="2000" b="1" smtClean="0">
                <a:solidFill>
                  <a:srgbClr val="0000FF"/>
                </a:solidFill>
                <a:ea typeface="仿宋" panose="02010609060101010101" pitchFamily="49" charset="-122"/>
                <a:cs typeface="Times New Roman" panose="02020603050405020304" pitchFamily="18" charset="0"/>
              </a:rPr>
              <a:t>。</a:t>
            </a:r>
            <a:endParaRPr lang="zh-CN" altLang="zh-CN" sz="2000" b="1" smtClean="0">
              <a:solidFill>
                <a:srgbClr val="0000FF"/>
              </a:solidFill>
              <a:ea typeface="仿宋" panose="02010609060101010101" pitchFamily="49" charset="-122"/>
              <a:cs typeface="Times New Roman" panose="02020603050405020304" pitchFamily="18" charset="0"/>
            </a:endParaRPr>
          </a:p>
          <a:p>
            <a:pPr marL="457200" indent="-457200" algn="l">
              <a:lnSpc>
                <a:spcPts val="2800"/>
              </a:lnSpc>
              <a:spcBef>
                <a:spcPts val="600"/>
              </a:spcBef>
              <a:buFont typeface="+mj-ea"/>
              <a:buAutoNum type="circleNumDbPlain"/>
            </a:pPr>
            <a:r>
              <a:rPr lang="zh-CN" altLang="zh-CN" sz="2000" b="1" smtClean="0">
                <a:solidFill>
                  <a:srgbClr val="0000FF"/>
                </a:solidFill>
                <a:ea typeface="仿宋" panose="02010609060101010101" pitchFamily="49" charset="-122"/>
                <a:cs typeface="Times New Roman" panose="02020603050405020304" pitchFamily="18" charset="0"/>
              </a:rPr>
              <a:t>如果一个结点是</a:t>
            </a:r>
            <a:r>
              <a:rPr lang="zh-CN" altLang="zh-CN" sz="2000" b="1" smtClean="0">
                <a:solidFill>
                  <a:srgbClr val="FF0000"/>
                </a:solidFill>
                <a:ea typeface="仿宋" panose="02010609060101010101" pitchFamily="49" charset="-122"/>
                <a:cs typeface="Times New Roman" panose="02020603050405020304" pitchFamily="18" charset="0"/>
              </a:rPr>
              <a:t>红色</a:t>
            </a:r>
            <a:r>
              <a:rPr lang="zh-CN" altLang="zh-CN" sz="2000" b="1" smtClean="0">
                <a:solidFill>
                  <a:srgbClr val="0000FF"/>
                </a:solidFill>
                <a:ea typeface="仿宋" panose="02010609060101010101" pitchFamily="49" charset="-122"/>
                <a:cs typeface="Times New Roman" panose="02020603050405020304" pitchFamily="18" charset="0"/>
              </a:rPr>
              <a:t>，则它的所有孩子结点为</a:t>
            </a:r>
            <a:r>
              <a:rPr lang="zh-CN" altLang="zh-CN" sz="2000" b="1" smtClean="0">
                <a:solidFill>
                  <a:schemeClr val="tx1"/>
                </a:solidFill>
                <a:ea typeface="仿宋" panose="02010609060101010101" pitchFamily="49" charset="-122"/>
                <a:cs typeface="Times New Roman" panose="02020603050405020304" pitchFamily="18" charset="0"/>
              </a:rPr>
              <a:t>黑色</a:t>
            </a:r>
            <a:r>
              <a:rPr lang="zh-CN" altLang="zh-CN" sz="2000" b="1" smtClean="0">
                <a:solidFill>
                  <a:srgbClr val="0000FF"/>
                </a:solidFill>
                <a:ea typeface="仿宋" panose="02010609060101010101" pitchFamily="49" charset="-122"/>
                <a:cs typeface="Times New Roman" panose="02020603050405020304" pitchFamily="18" charset="0"/>
              </a:rPr>
              <a:t>。</a:t>
            </a:r>
            <a:endParaRPr lang="zh-CN" altLang="zh-CN" sz="2000" b="1" smtClean="0">
              <a:solidFill>
                <a:srgbClr val="0000FF"/>
              </a:solidFill>
              <a:ea typeface="仿宋" panose="02010609060101010101" pitchFamily="49" charset="-122"/>
              <a:cs typeface="Times New Roman" panose="02020603050405020304" pitchFamily="18" charset="0"/>
            </a:endParaRPr>
          </a:p>
          <a:p>
            <a:pPr marL="457200" indent="-457200" algn="l">
              <a:lnSpc>
                <a:spcPts val="2800"/>
              </a:lnSpc>
              <a:spcBef>
                <a:spcPts val="600"/>
              </a:spcBef>
              <a:buFont typeface="+mj-ea"/>
              <a:buAutoNum type="circleNumDbPlain"/>
            </a:pPr>
            <a:r>
              <a:rPr lang="zh-CN" altLang="zh-CN" sz="2000" b="1" smtClean="0">
                <a:solidFill>
                  <a:srgbClr val="0000FF"/>
                </a:solidFill>
                <a:ea typeface="仿宋" panose="02010609060101010101" pitchFamily="49" charset="-122"/>
                <a:cs typeface="Times New Roman" panose="02020603050405020304" pitchFamily="18" charset="0"/>
              </a:rPr>
              <a:t>对于每个结点，从该结点出发的所有</a:t>
            </a:r>
            <a:r>
              <a:rPr lang="zh-CN" altLang="zh-CN" sz="2000" b="1" smtClean="0">
                <a:solidFill>
                  <a:srgbClr val="FF00FF"/>
                </a:solidFill>
                <a:ea typeface="仿宋" panose="02010609060101010101" pitchFamily="49" charset="-122"/>
                <a:cs typeface="Times New Roman" panose="02020603050405020304" pitchFamily="18" charset="0"/>
              </a:rPr>
              <a:t>路径</a:t>
            </a:r>
            <a:r>
              <a:rPr lang="zh-CN" altLang="zh-CN" sz="2000" b="1" smtClean="0">
                <a:solidFill>
                  <a:srgbClr val="0000FF"/>
                </a:solidFill>
                <a:ea typeface="仿宋" panose="02010609060101010101" pitchFamily="49" charset="-122"/>
                <a:cs typeface="Times New Roman" panose="02020603050405020304" pitchFamily="18" charset="0"/>
              </a:rPr>
              <a:t>上包含相同个数的</a:t>
            </a:r>
            <a:r>
              <a:rPr lang="zh-CN" altLang="zh-CN" sz="2000" b="1" smtClean="0">
                <a:solidFill>
                  <a:schemeClr val="tx1"/>
                </a:solidFill>
                <a:ea typeface="仿宋" panose="02010609060101010101" pitchFamily="49" charset="-122"/>
                <a:cs typeface="Times New Roman" panose="02020603050405020304" pitchFamily="18" charset="0"/>
              </a:rPr>
              <a:t>黑色</a:t>
            </a:r>
            <a:r>
              <a:rPr lang="zh-CN" altLang="zh-CN" sz="2000" b="1" smtClean="0">
                <a:solidFill>
                  <a:srgbClr val="0000FF"/>
                </a:solidFill>
                <a:ea typeface="仿宋" panose="02010609060101010101" pitchFamily="49" charset="-122"/>
                <a:cs typeface="Times New Roman" panose="02020603050405020304" pitchFamily="18" charset="0"/>
              </a:rPr>
              <a:t>结点。</a:t>
            </a:r>
            <a:endParaRPr lang="zh-CN" altLang="zh-CN" sz="2000" b="1" smtClean="0">
              <a:solidFill>
                <a:srgbClr val="0000FF"/>
              </a:solidFill>
              <a:ea typeface="仿宋" panose="02010609060101010101" pitchFamily="49" charset="-122"/>
              <a:cs typeface="Times New Roman" panose="02020603050405020304" pitchFamily="18" charset="0"/>
            </a:endParaRPr>
          </a:p>
        </p:txBody>
      </p:sp>
      <p:sp>
        <p:nvSpPr>
          <p:cNvPr id="10" name="TextBox 9"/>
          <p:cNvSpPr txBox="1"/>
          <p:nvPr/>
        </p:nvSpPr>
        <p:spPr>
          <a:xfrm>
            <a:off x="1357290" y="5572140"/>
            <a:ext cx="7000924" cy="400110"/>
          </a:xfrm>
          <a:prstGeom prst="rect">
            <a:avLst/>
          </a:prstGeom>
          <a:noFill/>
        </p:spPr>
        <p:txBody>
          <a:bodyPr wrap="square" rtlCol="0">
            <a:spAutoFit/>
          </a:bodyPr>
          <a:lstStyle/>
          <a:p>
            <a:pPr algn="l"/>
            <a:r>
              <a:rPr lang="zh-CN" altLang="zh-CN" sz="2000" b="1" smtClean="0">
                <a:solidFill>
                  <a:srgbClr val="FF00FF"/>
                </a:solidFill>
                <a:ea typeface="仿宋" panose="02010609060101010101" pitchFamily="49" charset="-122"/>
                <a:cs typeface="Times New Roman" panose="02020603050405020304" pitchFamily="18" charset="0"/>
              </a:rPr>
              <a:t>路径</a:t>
            </a:r>
            <a:r>
              <a:rPr lang="zh-CN" altLang="zh-CN" sz="2000" b="1" smtClean="0">
                <a:solidFill>
                  <a:srgbClr val="0000FF"/>
                </a:solidFill>
                <a:ea typeface="仿宋" panose="02010609060101010101" pitchFamily="49" charset="-122"/>
                <a:cs typeface="Times New Roman" panose="02020603050405020304" pitchFamily="18" charset="0"/>
              </a:rPr>
              <a:t>特指从一个结点到其子孙结点中某个外部结点的路径。</a:t>
            </a:r>
            <a:endParaRPr lang="zh-CN" altLang="en-US" sz="2000" b="1" dirty="0" smtClean="0">
              <a:solidFill>
                <a:srgbClr val="3333FF"/>
              </a:solidFill>
              <a:ea typeface="楷体" panose="02010609060101010101" pitchFamily="49" charset="-122"/>
              <a:cs typeface="Times New Roman" panose="02020603050405020304" pitchFamily="18" charset="0"/>
            </a:endParaRPr>
          </a:p>
        </p:txBody>
      </p:sp>
      <p:cxnSp>
        <p:nvCxnSpPr>
          <p:cNvPr id="13" name="直接箭头连接符 12"/>
          <p:cNvCxnSpPr/>
          <p:nvPr/>
        </p:nvCxnSpPr>
        <p:spPr>
          <a:xfrm rot="5400000" flipH="1" flipV="1">
            <a:off x="5429256" y="5214950"/>
            <a:ext cx="571504" cy="158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3" name="灯片编号占位符 2"/>
          <p:cNvSpPr>
            <a:spLocks noGrp="1"/>
          </p:cNvSpPr>
          <p:nvPr>
            <p:ph type="sldNum" sz="quarter" idx="12"/>
          </p:nvPr>
        </p:nvSpPr>
        <p:spPr/>
        <p:txBody>
          <a:bodyPr/>
          <a:p>
            <a:pPr>
              <a:defRPr/>
            </a:pPr>
            <a:fld id="{94984E60-CADE-4266-8DC7-A91C528B8A31}" type="slidenum">
              <a:rPr lang="en-US" altLang="zh-CN" smtClean="0"/>
            </a:fld>
            <a:r>
              <a:rPr lang="en-US" altLang="zh-CN" smtClean="0"/>
              <a:t>/13</a:t>
            </a:r>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93" name="Rectangle 2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3522" name="Rectangle 3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89480" name="Rectangle 4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90523" name="Rectangle 5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8" name="TextBox 7"/>
          <p:cNvSpPr txBox="1"/>
          <p:nvPr/>
        </p:nvSpPr>
        <p:spPr>
          <a:xfrm>
            <a:off x="500034" y="1285860"/>
            <a:ext cx="7929618" cy="1262562"/>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algn="l">
              <a:lnSpc>
                <a:spcPts val="2800"/>
              </a:lnSpc>
              <a:spcBef>
                <a:spcPts val="0"/>
              </a:spcBef>
            </a:pPr>
            <a:r>
              <a:rPr lang="zh-CN" altLang="en-US" sz="2000" b="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练习题</a:t>
            </a:r>
            <a:r>
              <a:rPr lang="en-US" altLang="zh-CN" sz="2000" b="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9</a:t>
            </a:r>
            <a:r>
              <a:rPr lang="en-US"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有一个关键字序列为（</a:t>
            </a:r>
            <a:r>
              <a:rPr lang="en-US"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11</a:t>
            </a:r>
            <a:r>
              <a:rPr lang="zh-CN"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14</a:t>
            </a:r>
            <a:r>
              <a:rPr lang="zh-CN"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7</a:t>
            </a:r>
            <a:r>
              <a:rPr lang="zh-CN"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15</a:t>
            </a:r>
            <a:r>
              <a:rPr lang="zh-CN"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5</a:t>
            </a:r>
            <a:r>
              <a:rPr lang="zh-CN"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8</a:t>
            </a:r>
            <a:r>
              <a:rPr lang="zh-CN"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），从一棵空红黑树开始依次插入各个关键字创建一棵红黑树，给出创建红黑树的这个过程。</a:t>
            </a:r>
            <a:endParaRPr lang="zh-CN" altLang="en-US"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9" name="组合 3"/>
          <p:cNvGrpSpPr/>
          <p:nvPr/>
        </p:nvGrpSpPr>
        <p:grpSpPr>
          <a:xfrm>
            <a:off x="571504" y="428604"/>
            <a:ext cx="1000100" cy="785817"/>
            <a:chOff x="5703182" y="3835411"/>
            <a:chExt cx="1238250" cy="1236663"/>
          </a:xfrm>
        </p:grpSpPr>
        <p:grpSp>
          <p:nvGrpSpPr>
            <p:cNvPr id="10" name="Group 19"/>
            <p:cNvGrpSpPr/>
            <p:nvPr/>
          </p:nvGrpSpPr>
          <p:grpSpPr bwMode="auto">
            <a:xfrm>
              <a:off x="5703182" y="3835411"/>
              <a:ext cx="1238250" cy="1236663"/>
              <a:chOff x="810" y="845"/>
              <a:chExt cx="827" cy="826"/>
            </a:xfrm>
          </p:grpSpPr>
          <p:sp>
            <p:nvSpPr>
              <p:cNvPr id="13" name="Oval 20"/>
              <p:cNvSpPr>
                <a:spLocks noChangeArrowheads="1"/>
              </p:cNvSpPr>
              <p:nvPr/>
            </p:nvSpPr>
            <p:spPr bwMode="gray">
              <a:xfrm>
                <a:off x="810" y="845"/>
                <a:ext cx="827" cy="826"/>
              </a:xfrm>
              <a:prstGeom prst="ellipse">
                <a:avLst/>
              </a:prstGeom>
              <a:solidFill>
                <a:srgbClr val="F8F8F8"/>
              </a:solidFill>
              <a:ln w="38100">
                <a:solidFill>
                  <a:schemeClr val="hlink"/>
                </a:solidFill>
                <a:round/>
              </a:ln>
            </p:spPr>
            <p:txBody>
              <a:bodyPr wrap="none" anchor="ctr"/>
              <a:lstStyle/>
              <a:p>
                <a:endParaRPr lang="zh-CN" altLang="zh-CN">
                  <a:latin typeface="Calibri" panose="020F0502020204030204" pitchFamily="34" charset="0"/>
                  <a:cs typeface="Arial" panose="020B0604020202020204" pitchFamily="34" charset="0"/>
                </a:endParaRPr>
              </a:p>
            </p:txBody>
          </p:sp>
          <p:sp>
            <p:nvSpPr>
              <p:cNvPr id="14" name="Oval 21"/>
              <p:cNvSpPr>
                <a:spLocks noChangeArrowheads="1"/>
              </p:cNvSpPr>
              <p:nvPr/>
            </p:nvSpPr>
            <p:spPr bwMode="gray">
              <a:xfrm>
                <a:off x="836" y="879"/>
                <a:ext cx="758" cy="758"/>
              </a:xfrm>
              <a:prstGeom prst="ellipse">
                <a:avLst/>
              </a:prstGeom>
              <a:noFill/>
              <a:ln w="38100">
                <a:solidFill>
                  <a:schemeClr val="hlink">
                    <a:alpha val="70195"/>
                  </a:schemeClr>
                </a:solidFill>
                <a:round/>
              </a:ln>
            </p:spPr>
            <p:txBody>
              <a:bodyPr wrap="none" anchor="ctr"/>
              <a:lstStyle/>
              <a:p>
                <a:endParaRPr lang="zh-CN" altLang="zh-CN">
                  <a:latin typeface="Calibri" panose="020F0502020204030204" pitchFamily="34" charset="0"/>
                  <a:cs typeface="Arial" panose="020B0604020202020204" pitchFamily="34" charset="0"/>
                </a:endParaRPr>
              </a:p>
            </p:txBody>
          </p:sp>
          <p:sp>
            <p:nvSpPr>
              <p:cNvPr id="15" name="Oval 22"/>
              <p:cNvSpPr>
                <a:spLocks noChangeArrowheads="1"/>
              </p:cNvSpPr>
              <p:nvPr/>
            </p:nvSpPr>
            <p:spPr bwMode="gray">
              <a:xfrm>
                <a:off x="878" y="915"/>
                <a:ext cx="690" cy="690"/>
              </a:xfrm>
              <a:prstGeom prst="ellipse">
                <a:avLst/>
              </a:prstGeom>
              <a:noFill/>
              <a:ln w="38100">
                <a:solidFill>
                  <a:schemeClr val="hlink">
                    <a:alpha val="30196"/>
                  </a:schemeClr>
                </a:solidFill>
                <a:round/>
              </a:ln>
            </p:spPr>
            <p:txBody>
              <a:bodyPr wrap="none" anchor="ctr"/>
              <a:lstStyle/>
              <a:p>
                <a:endParaRPr lang="zh-CN" altLang="zh-CN">
                  <a:latin typeface="Calibri" panose="020F0502020204030204" pitchFamily="34" charset="0"/>
                  <a:cs typeface="Arial" panose="020B0604020202020204" pitchFamily="34" charset="0"/>
                </a:endParaRPr>
              </a:p>
            </p:txBody>
          </p:sp>
        </p:grpSp>
        <p:sp>
          <p:nvSpPr>
            <p:cNvPr id="11" name="Text Box 23"/>
            <p:cNvSpPr txBox="1">
              <a:spLocks noChangeArrowheads="1"/>
            </p:cNvSpPr>
            <p:nvPr/>
          </p:nvSpPr>
          <p:spPr bwMode="gray">
            <a:xfrm>
              <a:off x="5767676" y="4154859"/>
              <a:ext cx="1082674" cy="557010"/>
            </a:xfrm>
            <a:prstGeom prst="rect">
              <a:avLst/>
            </a:prstGeom>
            <a:noFill/>
            <a:ln w="9525" algn="ctr">
              <a:noFill/>
              <a:miter lim="800000"/>
            </a:ln>
          </p:spPr>
          <p:txBody>
            <a:bodyPr>
              <a:spAutoFit/>
            </a:bodyPr>
            <a:lstStyle/>
            <a:p>
              <a:pPr algn="ctr">
                <a:spcBef>
                  <a:spcPct val="50000"/>
                </a:spcBef>
              </a:pPr>
              <a:r>
                <a:rPr lang="zh-CN" altLang="en-US" sz="2000" b="1" smtClean="0">
                  <a:solidFill>
                    <a:srgbClr val="FF0000"/>
                  </a:solidFill>
                  <a:latin typeface="方正启体简体" pitchFamily="65" charset="-122"/>
                  <a:ea typeface="方正启体简体" pitchFamily="65" charset="-122"/>
                  <a:cs typeface="Consolas" panose="020B0609020204030204" pitchFamily="49" charset="0"/>
                </a:rPr>
                <a:t>示例</a:t>
              </a:r>
              <a:endParaRPr lang="zh-CN" altLang="en-US" sz="2000" b="1">
                <a:solidFill>
                  <a:srgbClr val="FF0000"/>
                </a:solidFill>
                <a:latin typeface="方正启体简体" pitchFamily="65" charset="-122"/>
                <a:ea typeface="方正启体简体" pitchFamily="65" charset="-122"/>
                <a:cs typeface="Consolas" panose="020B0609020204030204" pitchFamily="49" charset="0"/>
              </a:endParaRPr>
            </a:p>
          </p:txBody>
        </p:sp>
      </p:grpSp>
      <p:sp>
        <p:nvSpPr>
          <p:cNvPr id="3" name="灯片编号占位符 2"/>
          <p:cNvSpPr>
            <a:spLocks noGrp="1"/>
          </p:cNvSpPr>
          <p:nvPr>
            <p:ph type="sldNum" sz="quarter" idx="12"/>
          </p:nvPr>
        </p:nvSpPr>
        <p:spPr/>
        <p:txBody>
          <a:bodyPr/>
          <a:p>
            <a:pPr>
              <a:defRPr/>
            </a:pPr>
            <a:fld id="{94984E60-CADE-4266-8DC7-A91C528B8A31}" type="slidenum">
              <a:rPr lang="en-US" altLang="zh-CN" smtClean="0"/>
            </a:fld>
            <a:r>
              <a:rPr lang="en-US" altLang="zh-CN" smtClean="0"/>
              <a:t>/13</a:t>
            </a:r>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93" name="Rectangle 2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3522" name="Rectangle 3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89480" name="Rectangle 4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90523" name="Rectangle 5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91537" name="Rectangle 4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91535" name="Oval 47"/>
          <p:cNvSpPr>
            <a:spLocks noChangeArrowheads="1"/>
          </p:cNvSpPr>
          <p:nvPr/>
        </p:nvSpPr>
        <p:spPr bwMode="auto">
          <a:xfrm>
            <a:off x="688619" y="1598511"/>
            <a:ext cx="377169" cy="365573"/>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11</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1534" name="Oval 46"/>
          <p:cNvSpPr>
            <a:spLocks noChangeArrowheads="1"/>
          </p:cNvSpPr>
          <p:nvPr/>
        </p:nvSpPr>
        <p:spPr bwMode="auto">
          <a:xfrm>
            <a:off x="4531749" y="1755492"/>
            <a:ext cx="377169" cy="365573"/>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14</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1533" name="Text Box 45"/>
          <p:cNvSpPr txBox="1">
            <a:spLocks noChangeArrowheads="1"/>
          </p:cNvSpPr>
          <p:nvPr/>
        </p:nvSpPr>
        <p:spPr bwMode="auto">
          <a:xfrm>
            <a:off x="1066897" y="2474811"/>
            <a:ext cx="1047199" cy="262352"/>
          </a:xfrm>
          <a:prstGeom prst="rect">
            <a:avLst/>
          </a:prstGeom>
          <a:noFill/>
          <a:ln w="9525">
            <a:noFill/>
            <a:miter lim="800000"/>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(a)</a:t>
            </a:r>
            <a:r>
              <a:rPr kumimoji="0" lang="zh-CN" altLang="en-US"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插入</a:t>
            </a: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11</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1532" name="Oval 44"/>
          <p:cNvSpPr>
            <a:spLocks noChangeArrowheads="1"/>
          </p:cNvSpPr>
          <p:nvPr/>
        </p:nvSpPr>
        <p:spPr bwMode="auto">
          <a:xfrm>
            <a:off x="2109659" y="1598511"/>
            <a:ext cx="377169" cy="365573"/>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11</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1531" name="AutoShape 43"/>
          <p:cNvSpPr>
            <a:spLocks noChangeShapeType="1"/>
          </p:cNvSpPr>
          <p:nvPr/>
        </p:nvSpPr>
        <p:spPr bwMode="auto">
          <a:xfrm>
            <a:off x="1176523" y="1845501"/>
            <a:ext cx="817570" cy="1075"/>
          </a:xfrm>
          <a:prstGeom prst="straightConnector1">
            <a:avLst/>
          </a:prstGeom>
          <a:noFill/>
          <a:ln w="38100">
            <a:solidFill>
              <a:srgbClr val="000000"/>
            </a:solidFill>
            <a:round/>
            <a:headEnd type="none" w="med" len="med"/>
            <a:tailEnd type="arrow"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1530" name="Text Box 42"/>
          <p:cNvSpPr txBox="1">
            <a:spLocks noChangeArrowheads="1"/>
          </p:cNvSpPr>
          <p:nvPr/>
        </p:nvSpPr>
        <p:spPr bwMode="auto">
          <a:xfrm>
            <a:off x="1127910" y="1512493"/>
            <a:ext cx="943761" cy="262352"/>
          </a:xfrm>
          <a:prstGeom prst="rect">
            <a:avLst/>
          </a:prstGeom>
          <a:noFill/>
          <a:ln w="9525">
            <a:noFill/>
            <a:miter lim="800000"/>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改变颜色</a:t>
            </a:r>
            <a:endParaRPr kumimoji="0" 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1529" name="Text Box 41"/>
          <p:cNvSpPr txBox="1">
            <a:spLocks noChangeArrowheads="1"/>
          </p:cNvSpPr>
          <p:nvPr/>
        </p:nvSpPr>
        <p:spPr bwMode="auto">
          <a:xfrm>
            <a:off x="4145705" y="2474811"/>
            <a:ext cx="1047199" cy="262352"/>
          </a:xfrm>
          <a:prstGeom prst="rect">
            <a:avLst/>
          </a:prstGeom>
          <a:noFill/>
          <a:ln w="9525">
            <a:noFill/>
            <a:miter lim="800000"/>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(b)</a:t>
            </a:r>
            <a:r>
              <a:rPr kumimoji="0" lang="zh-CN" altLang="en-US"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插入</a:t>
            </a: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14</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1528" name="Oval 40"/>
          <p:cNvSpPr>
            <a:spLocks noChangeArrowheads="1"/>
          </p:cNvSpPr>
          <p:nvPr/>
        </p:nvSpPr>
        <p:spPr bwMode="auto">
          <a:xfrm>
            <a:off x="4190078" y="1143695"/>
            <a:ext cx="377169" cy="365573"/>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11</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1527" name="AutoShape 39"/>
          <p:cNvSpPr>
            <a:spLocks noChangeShapeType="1"/>
          </p:cNvSpPr>
          <p:nvPr/>
        </p:nvSpPr>
        <p:spPr bwMode="auto">
          <a:xfrm>
            <a:off x="4511781" y="1455507"/>
            <a:ext cx="208552" cy="299985"/>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ln w="19050">
                <a:solidFill>
                  <a:schemeClr val="tx1"/>
                </a:solidFill>
              </a:ln>
              <a:solidFill>
                <a:srgbClr val="0000FF"/>
              </a:solidFill>
              <a:ea typeface="仿宋" panose="02010609060101010101" pitchFamily="49" charset="-122"/>
              <a:cs typeface="Times New Roman" panose="02020603050405020304" pitchFamily="18" charset="0"/>
            </a:endParaRPr>
          </a:p>
        </p:txBody>
      </p:sp>
      <p:sp>
        <p:nvSpPr>
          <p:cNvPr id="191526" name="Oval 38"/>
          <p:cNvSpPr>
            <a:spLocks noChangeArrowheads="1"/>
          </p:cNvSpPr>
          <p:nvPr/>
        </p:nvSpPr>
        <p:spPr bwMode="auto">
          <a:xfrm>
            <a:off x="7368939" y="1776996"/>
            <a:ext cx="377169" cy="365573"/>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14</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1525" name="Text Box 37"/>
          <p:cNvSpPr txBox="1">
            <a:spLocks noChangeArrowheads="1"/>
          </p:cNvSpPr>
          <p:nvPr/>
        </p:nvSpPr>
        <p:spPr bwMode="auto">
          <a:xfrm>
            <a:off x="6783218" y="2474811"/>
            <a:ext cx="914081" cy="262352"/>
          </a:xfrm>
          <a:prstGeom prst="rect">
            <a:avLst/>
          </a:prstGeom>
          <a:noFill/>
          <a:ln w="9525">
            <a:noFill/>
            <a:miter lim="800000"/>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(c)</a:t>
            </a:r>
            <a:r>
              <a:rPr kumimoji="0" lang="zh-CN" altLang="en-US"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插入</a:t>
            </a: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1524" name="Oval 36"/>
          <p:cNvSpPr>
            <a:spLocks noChangeArrowheads="1"/>
          </p:cNvSpPr>
          <p:nvPr/>
        </p:nvSpPr>
        <p:spPr bwMode="auto">
          <a:xfrm>
            <a:off x="7027268" y="1165199"/>
            <a:ext cx="377169" cy="365573"/>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11</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1523" name="AutoShape 35"/>
          <p:cNvSpPr>
            <a:spLocks noChangeShapeType="1"/>
          </p:cNvSpPr>
          <p:nvPr/>
        </p:nvSpPr>
        <p:spPr bwMode="auto">
          <a:xfrm>
            <a:off x="7350081" y="1503892"/>
            <a:ext cx="208552" cy="273105"/>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ln w="19050">
                <a:solidFill>
                  <a:schemeClr val="tx1"/>
                </a:solidFill>
              </a:ln>
              <a:solidFill>
                <a:srgbClr val="0000FF"/>
              </a:solidFill>
              <a:ea typeface="仿宋" panose="02010609060101010101" pitchFamily="49" charset="-122"/>
              <a:cs typeface="Times New Roman" panose="02020603050405020304" pitchFamily="18" charset="0"/>
            </a:endParaRPr>
          </a:p>
        </p:txBody>
      </p:sp>
      <p:sp>
        <p:nvSpPr>
          <p:cNvPr id="191522" name="Oval 34"/>
          <p:cNvSpPr>
            <a:spLocks noChangeArrowheads="1"/>
          </p:cNvSpPr>
          <p:nvPr/>
        </p:nvSpPr>
        <p:spPr bwMode="auto">
          <a:xfrm>
            <a:off x="6658974" y="1776996"/>
            <a:ext cx="377169" cy="365573"/>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1521" name="AutoShape 33"/>
          <p:cNvSpPr>
            <a:spLocks noChangeShapeType="1"/>
          </p:cNvSpPr>
          <p:nvPr/>
        </p:nvSpPr>
        <p:spPr bwMode="auto">
          <a:xfrm flipH="1">
            <a:off x="6847558" y="1477011"/>
            <a:ext cx="235176" cy="299985"/>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ln w="19050">
                <a:solidFill>
                  <a:schemeClr val="tx1"/>
                </a:solidFill>
              </a:ln>
              <a:solidFill>
                <a:srgbClr val="0000FF"/>
              </a:solidFill>
              <a:ea typeface="仿宋" panose="02010609060101010101" pitchFamily="49" charset="-122"/>
              <a:cs typeface="Times New Roman" panose="02020603050405020304" pitchFamily="18" charset="0"/>
            </a:endParaRPr>
          </a:p>
        </p:txBody>
      </p:sp>
      <p:sp>
        <p:nvSpPr>
          <p:cNvPr id="191520" name="Oval 32"/>
          <p:cNvSpPr>
            <a:spLocks noChangeArrowheads="1"/>
          </p:cNvSpPr>
          <p:nvPr/>
        </p:nvSpPr>
        <p:spPr bwMode="auto">
          <a:xfrm>
            <a:off x="1398584" y="4024906"/>
            <a:ext cx="377169" cy="365573"/>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14</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1519" name="Text Box 31"/>
          <p:cNvSpPr txBox="1">
            <a:spLocks noChangeArrowheads="1"/>
          </p:cNvSpPr>
          <p:nvPr/>
        </p:nvSpPr>
        <p:spPr bwMode="auto">
          <a:xfrm>
            <a:off x="4042538" y="5309788"/>
            <a:ext cx="914081" cy="262352"/>
          </a:xfrm>
          <a:prstGeom prst="rect">
            <a:avLst/>
          </a:prstGeom>
          <a:noFill/>
          <a:ln w="9525">
            <a:noFill/>
            <a:miter lim="800000"/>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(d)</a:t>
            </a:r>
            <a:r>
              <a:rPr kumimoji="0" lang="zh-CN" altLang="en-US"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插入</a:t>
            </a: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7</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1518" name="Oval 30"/>
          <p:cNvSpPr>
            <a:spLocks noChangeArrowheads="1"/>
          </p:cNvSpPr>
          <p:nvPr/>
        </p:nvSpPr>
        <p:spPr bwMode="auto">
          <a:xfrm>
            <a:off x="1056913" y="3413109"/>
            <a:ext cx="377169" cy="365573"/>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11</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1517" name="AutoShape 29"/>
          <p:cNvSpPr>
            <a:spLocks noChangeShapeType="1"/>
          </p:cNvSpPr>
          <p:nvPr/>
        </p:nvSpPr>
        <p:spPr bwMode="auto">
          <a:xfrm>
            <a:off x="1378616" y="3724921"/>
            <a:ext cx="208552" cy="299985"/>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ln w="19050">
                <a:solidFill>
                  <a:schemeClr val="tx1"/>
                </a:solidFill>
              </a:ln>
              <a:solidFill>
                <a:srgbClr val="0000FF"/>
              </a:solidFill>
              <a:ea typeface="仿宋" panose="02010609060101010101" pitchFamily="49" charset="-122"/>
              <a:cs typeface="Times New Roman" panose="02020603050405020304" pitchFamily="18" charset="0"/>
            </a:endParaRPr>
          </a:p>
        </p:txBody>
      </p:sp>
      <p:sp>
        <p:nvSpPr>
          <p:cNvPr id="191516" name="Oval 28"/>
          <p:cNvSpPr>
            <a:spLocks noChangeArrowheads="1"/>
          </p:cNvSpPr>
          <p:nvPr/>
        </p:nvSpPr>
        <p:spPr bwMode="auto">
          <a:xfrm>
            <a:off x="688619" y="4024906"/>
            <a:ext cx="377169" cy="365573"/>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1515" name="AutoShape 27"/>
          <p:cNvSpPr>
            <a:spLocks noChangeShapeType="1"/>
          </p:cNvSpPr>
          <p:nvPr/>
        </p:nvSpPr>
        <p:spPr bwMode="auto">
          <a:xfrm flipH="1">
            <a:off x="877203" y="3724921"/>
            <a:ext cx="235176" cy="299985"/>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ln w="19050">
                <a:solidFill>
                  <a:schemeClr val="tx1"/>
                </a:solidFill>
              </a:ln>
              <a:solidFill>
                <a:srgbClr val="0000FF"/>
              </a:solidFill>
              <a:ea typeface="仿宋" panose="02010609060101010101" pitchFamily="49" charset="-122"/>
              <a:cs typeface="Times New Roman" panose="02020603050405020304" pitchFamily="18" charset="0"/>
            </a:endParaRPr>
          </a:p>
        </p:txBody>
      </p:sp>
      <p:sp>
        <p:nvSpPr>
          <p:cNvPr id="191514" name="Oval 26"/>
          <p:cNvSpPr>
            <a:spLocks noChangeArrowheads="1"/>
          </p:cNvSpPr>
          <p:nvPr/>
        </p:nvSpPr>
        <p:spPr bwMode="auto">
          <a:xfrm>
            <a:off x="1019196" y="4679712"/>
            <a:ext cx="377169" cy="365573"/>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7</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1513" name="AutoShape 25"/>
          <p:cNvSpPr>
            <a:spLocks noChangeShapeType="1"/>
          </p:cNvSpPr>
          <p:nvPr/>
        </p:nvSpPr>
        <p:spPr bwMode="auto">
          <a:xfrm>
            <a:off x="1010322" y="4336718"/>
            <a:ext cx="197459" cy="342994"/>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ln w="19050">
                <a:solidFill>
                  <a:schemeClr val="tx1"/>
                </a:solidFill>
              </a:ln>
              <a:solidFill>
                <a:srgbClr val="0000FF"/>
              </a:solidFill>
              <a:ea typeface="仿宋" panose="02010609060101010101" pitchFamily="49" charset="-122"/>
              <a:cs typeface="Times New Roman" panose="02020603050405020304" pitchFamily="18" charset="0"/>
            </a:endParaRPr>
          </a:p>
        </p:txBody>
      </p:sp>
      <p:sp>
        <p:nvSpPr>
          <p:cNvPr id="191512" name="Text Box 24"/>
          <p:cNvSpPr txBox="1">
            <a:spLocks noChangeArrowheads="1"/>
          </p:cNvSpPr>
          <p:nvPr/>
        </p:nvSpPr>
        <p:spPr bwMode="auto">
          <a:xfrm>
            <a:off x="1799049" y="3949641"/>
            <a:ext cx="244051" cy="262352"/>
          </a:xfrm>
          <a:prstGeom prst="rect">
            <a:avLst/>
          </a:prstGeom>
          <a:noFill/>
          <a:ln w="9525">
            <a:noFill/>
            <a:miter lim="800000"/>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U</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1511" name="Text Box 23"/>
          <p:cNvSpPr txBox="1">
            <a:spLocks noChangeArrowheads="1"/>
          </p:cNvSpPr>
          <p:nvPr/>
        </p:nvSpPr>
        <p:spPr bwMode="auto">
          <a:xfrm>
            <a:off x="500034" y="3938889"/>
            <a:ext cx="244051" cy="262352"/>
          </a:xfrm>
          <a:prstGeom prst="rect">
            <a:avLst/>
          </a:prstGeom>
          <a:noFill/>
          <a:ln w="9525">
            <a:noFill/>
            <a:miter lim="800000"/>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P</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1510" name="Text Box 22"/>
          <p:cNvSpPr txBox="1">
            <a:spLocks noChangeArrowheads="1"/>
          </p:cNvSpPr>
          <p:nvPr/>
        </p:nvSpPr>
        <p:spPr bwMode="auto">
          <a:xfrm>
            <a:off x="1435192" y="4679712"/>
            <a:ext cx="244051" cy="262352"/>
          </a:xfrm>
          <a:prstGeom prst="rect">
            <a:avLst/>
          </a:prstGeom>
          <a:noFill/>
          <a:ln w="9525">
            <a:noFill/>
            <a:miter lim="800000"/>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N</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1509" name="Oval 21"/>
          <p:cNvSpPr>
            <a:spLocks noChangeArrowheads="1"/>
          </p:cNvSpPr>
          <p:nvPr/>
        </p:nvSpPr>
        <p:spPr bwMode="auto">
          <a:xfrm>
            <a:off x="4499578" y="4057162"/>
            <a:ext cx="377169" cy="365573"/>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14</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1508" name="Oval 20"/>
          <p:cNvSpPr>
            <a:spLocks noChangeArrowheads="1"/>
          </p:cNvSpPr>
          <p:nvPr/>
        </p:nvSpPr>
        <p:spPr bwMode="auto">
          <a:xfrm>
            <a:off x="4157908" y="3445365"/>
            <a:ext cx="377169" cy="365573"/>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11</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1507" name="AutoShape 19"/>
          <p:cNvSpPr>
            <a:spLocks noChangeShapeType="1"/>
          </p:cNvSpPr>
          <p:nvPr/>
        </p:nvSpPr>
        <p:spPr bwMode="auto">
          <a:xfrm>
            <a:off x="4479611" y="3757177"/>
            <a:ext cx="208552" cy="299985"/>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ln w="19050">
                <a:solidFill>
                  <a:schemeClr val="tx1"/>
                </a:solidFill>
              </a:ln>
              <a:solidFill>
                <a:srgbClr val="0000FF"/>
              </a:solidFill>
              <a:ea typeface="仿宋" panose="02010609060101010101" pitchFamily="49" charset="-122"/>
              <a:cs typeface="Times New Roman" panose="02020603050405020304" pitchFamily="18" charset="0"/>
            </a:endParaRPr>
          </a:p>
        </p:txBody>
      </p:sp>
      <p:sp>
        <p:nvSpPr>
          <p:cNvPr id="191506" name="Oval 18"/>
          <p:cNvSpPr>
            <a:spLocks noChangeArrowheads="1"/>
          </p:cNvSpPr>
          <p:nvPr/>
        </p:nvSpPr>
        <p:spPr bwMode="auto">
          <a:xfrm>
            <a:off x="3789613" y="4057162"/>
            <a:ext cx="377169" cy="365573"/>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1505" name="AutoShape 17"/>
          <p:cNvSpPr>
            <a:spLocks noChangeShapeType="1"/>
          </p:cNvSpPr>
          <p:nvPr/>
        </p:nvSpPr>
        <p:spPr bwMode="auto">
          <a:xfrm flipH="1">
            <a:off x="3978198" y="3757177"/>
            <a:ext cx="235176" cy="299985"/>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ln w="19050">
                <a:solidFill>
                  <a:schemeClr val="tx1"/>
                </a:solidFill>
              </a:ln>
              <a:solidFill>
                <a:srgbClr val="0000FF"/>
              </a:solidFill>
              <a:ea typeface="仿宋" panose="02010609060101010101" pitchFamily="49" charset="-122"/>
              <a:cs typeface="Times New Roman" panose="02020603050405020304" pitchFamily="18" charset="0"/>
            </a:endParaRPr>
          </a:p>
        </p:txBody>
      </p:sp>
      <p:sp>
        <p:nvSpPr>
          <p:cNvPr id="191504" name="Oval 16"/>
          <p:cNvSpPr>
            <a:spLocks noChangeArrowheads="1"/>
          </p:cNvSpPr>
          <p:nvPr/>
        </p:nvSpPr>
        <p:spPr bwMode="auto">
          <a:xfrm>
            <a:off x="4120191" y="4711968"/>
            <a:ext cx="377169" cy="365573"/>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7</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1503" name="AutoShape 15"/>
          <p:cNvSpPr>
            <a:spLocks noChangeShapeType="1"/>
          </p:cNvSpPr>
          <p:nvPr/>
        </p:nvSpPr>
        <p:spPr bwMode="auto">
          <a:xfrm>
            <a:off x="4111316" y="4368975"/>
            <a:ext cx="197459" cy="342994"/>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ln w="19050">
                <a:solidFill>
                  <a:schemeClr val="tx1"/>
                </a:solidFill>
              </a:ln>
              <a:solidFill>
                <a:srgbClr val="0000FF"/>
              </a:solidFill>
              <a:ea typeface="仿宋" panose="02010609060101010101" pitchFamily="49" charset="-122"/>
              <a:cs typeface="Times New Roman" panose="02020603050405020304" pitchFamily="18" charset="0"/>
            </a:endParaRPr>
          </a:p>
        </p:txBody>
      </p:sp>
      <p:sp>
        <p:nvSpPr>
          <p:cNvPr id="191502" name="AutoShape 14"/>
          <p:cNvSpPr>
            <a:spLocks noChangeShapeType="1"/>
          </p:cNvSpPr>
          <p:nvPr/>
        </p:nvSpPr>
        <p:spPr bwMode="auto">
          <a:xfrm>
            <a:off x="2214547" y="4391592"/>
            <a:ext cx="817570" cy="1075"/>
          </a:xfrm>
          <a:prstGeom prst="straightConnector1">
            <a:avLst/>
          </a:prstGeom>
          <a:noFill/>
          <a:ln w="38100">
            <a:solidFill>
              <a:srgbClr val="000000"/>
            </a:solidFill>
            <a:round/>
            <a:headEnd type="none" w="med" len="med"/>
            <a:tailEnd type="arrow"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1501" name="Text Box 13"/>
          <p:cNvSpPr txBox="1">
            <a:spLocks noChangeArrowheads="1"/>
          </p:cNvSpPr>
          <p:nvPr/>
        </p:nvSpPr>
        <p:spPr bwMode="auto">
          <a:xfrm>
            <a:off x="2093019" y="4067915"/>
            <a:ext cx="1050222" cy="262352"/>
          </a:xfrm>
          <a:prstGeom prst="rect">
            <a:avLst/>
          </a:prstGeom>
          <a:noFill/>
          <a:ln w="9525">
            <a:noFill/>
            <a:miter lim="800000"/>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改变颜色</a:t>
            </a:r>
            <a:endParaRPr kumimoji="0" 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1500" name="Text Box 12"/>
          <p:cNvSpPr txBox="1">
            <a:spLocks noChangeArrowheads="1"/>
          </p:cNvSpPr>
          <p:nvPr/>
        </p:nvSpPr>
        <p:spPr bwMode="auto">
          <a:xfrm>
            <a:off x="4568356" y="3353972"/>
            <a:ext cx="244051" cy="262352"/>
          </a:xfrm>
          <a:prstGeom prst="rect">
            <a:avLst/>
          </a:prstGeom>
          <a:noFill/>
          <a:ln w="9525">
            <a:noFill/>
            <a:miter lim="800000"/>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N</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1499" name="Oval 11"/>
          <p:cNvSpPr>
            <a:spLocks noChangeArrowheads="1"/>
          </p:cNvSpPr>
          <p:nvPr/>
        </p:nvSpPr>
        <p:spPr bwMode="auto">
          <a:xfrm>
            <a:off x="7480980" y="4078667"/>
            <a:ext cx="377169" cy="365573"/>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14</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1498" name="Oval 10"/>
          <p:cNvSpPr>
            <a:spLocks noChangeArrowheads="1"/>
          </p:cNvSpPr>
          <p:nvPr/>
        </p:nvSpPr>
        <p:spPr bwMode="auto">
          <a:xfrm>
            <a:off x="7139310" y="3466869"/>
            <a:ext cx="377169" cy="365573"/>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11</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1497" name="AutoShape 9"/>
          <p:cNvSpPr>
            <a:spLocks noChangeShapeType="1"/>
          </p:cNvSpPr>
          <p:nvPr/>
        </p:nvSpPr>
        <p:spPr bwMode="auto">
          <a:xfrm>
            <a:off x="7462122" y="3805562"/>
            <a:ext cx="208552" cy="273105"/>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ln w="19050">
                <a:solidFill>
                  <a:schemeClr val="tx1"/>
                </a:solidFill>
              </a:ln>
              <a:solidFill>
                <a:srgbClr val="0000FF"/>
              </a:solidFill>
              <a:ea typeface="仿宋" panose="02010609060101010101" pitchFamily="49" charset="-122"/>
              <a:cs typeface="Times New Roman" panose="02020603050405020304" pitchFamily="18" charset="0"/>
            </a:endParaRPr>
          </a:p>
        </p:txBody>
      </p:sp>
      <p:sp>
        <p:nvSpPr>
          <p:cNvPr id="191496" name="Oval 8"/>
          <p:cNvSpPr>
            <a:spLocks noChangeArrowheads="1"/>
          </p:cNvSpPr>
          <p:nvPr/>
        </p:nvSpPr>
        <p:spPr bwMode="auto">
          <a:xfrm>
            <a:off x="6771015" y="4078667"/>
            <a:ext cx="377169" cy="365573"/>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1495" name="AutoShape 7"/>
          <p:cNvSpPr>
            <a:spLocks noChangeShapeType="1"/>
          </p:cNvSpPr>
          <p:nvPr/>
        </p:nvSpPr>
        <p:spPr bwMode="auto">
          <a:xfrm flipH="1">
            <a:off x="6960709" y="3805562"/>
            <a:ext cx="234067" cy="273105"/>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ln w="19050">
                <a:solidFill>
                  <a:schemeClr val="tx1"/>
                </a:solidFill>
              </a:ln>
              <a:solidFill>
                <a:srgbClr val="0000FF"/>
              </a:solidFill>
              <a:ea typeface="仿宋" panose="02010609060101010101" pitchFamily="49" charset="-122"/>
              <a:cs typeface="Times New Roman" panose="02020603050405020304" pitchFamily="18" charset="0"/>
            </a:endParaRPr>
          </a:p>
        </p:txBody>
      </p:sp>
      <p:sp>
        <p:nvSpPr>
          <p:cNvPr id="191494" name="Oval 6"/>
          <p:cNvSpPr>
            <a:spLocks noChangeArrowheads="1"/>
          </p:cNvSpPr>
          <p:nvPr/>
        </p:nvSpPr>
        <p:spPr bwMode="auto">
          <a:xfrm>
            <a:off x="7101593" y="4733472"/>
            <a:ext cx="377169" cy="365573"/>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7</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1493" name="AutoShape 5"/>
          <p:cNvSpPr>
            <a:spLocks noChangeShapeType="1"/>
          </p:cNvSpPr>
          <p:nvPr/>
        </p:nvSpPr>
        <p:spPr bwMode="auto">
          <a:xfrm>
            <a:off x="7094937" y="4417359"/>
            <a:ext cx="196350" cy="316113"/>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ln w="19050">
                <a:solidFill>
                  <a:schemeClr val="tx1"/>
                </a:solidFill>
              </a:ln>
              <a:solidFill>
                <a:srgbClr val="0000FF"/>
              </a:solidFill>
              <a:ea typeface="仿宋" panose="02010609060101010101" pitchFamily="49" charset="-122"/>
              <a:cs typeface="Times New Roman" panose="02020603050405020304" pitchFamily="18" charset="0"/>
            </a:endParaRPr>
          </a:p>
        </p:txBody>
      </p:sp>
      <p:sp>
        <p:nvSpPr>
          <p:cNvPr id="191492" name="AutoShape 4"/>
          <p:cNvSpPr>
            <a:spLocks noChangeShapeType="1"/>
          </p:cNvSpPr>
          <p:nvPr/>
        </p:nvSpPr>
        <p:spPr bwMode="auto">
          <a:xfrm>
            <a:off x="5659735" y="4431758"/>
            <a:ext cx="817570" cy="1075"/>
          </a:xfrm>
          <a:prstGeom prst="straightConnector1">
            <a:avLst/>
          </a:prstGeom>
          <a:noFill/>
          <a:ln w="38100">
            <a:solidFill>
              <a:srgbClr val="000000"/>
            </a:solidFill>
            <a:round/>
            <a:headEnd type="none" w="med" len="med"/>
            <a:tailEnd type="arrow"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1491" name="Text Box 3"/>
          <p:cNvSpPr txBox="1">
            <a:spLocks noChangeArrowheads="1"/>
          </p:cNvSpPr>
          <p:nvPr/>
        </p:nvSpPr>
        <p:spPr bwMode="auto">
          <a:xfrm>
            <a:off x="5601791" y="4089419"/>
            <a:ext cx="1023507" cy="262352"/>
          </a:xfrm>
          <a:prstGeom prst="rect">
            <a:avLst/>
          </a:prstGeom>
          <a:noFill/>
          <a:ln w="9525">
            <a:noFill/>
            <a:miter lim="800000"/>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改变颜色</a:t>
            </a:r>
            <a:endParaRPr kumimoji="0" 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1490" name="Text Box 2"/>
          <p:cNvSpPr txBox="1">
            <a:spLocks noChangeArrowheads="1"/>
          </p:cNvSpPr>
          <p:nvPr/>
        </p:nvSpPr>
        <p:spPr bwMode="auto">
          <a:xfrm>
            <a:off x="1435192" y="3349671"/>
            <a:ext cx="244051" cy="262352"/>
          </a:xfrm>
          <a:prstGeom prst="rect">
            <a:avLst/>
          </a:prstGeom>
          <a:noFill/>
          <a:ln w="9525">
            <a:noFill/>
            <a:miter lim="800000"/>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G</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pic>
        <p:nvPicPr>
          <p:cNvPr id="58" name="Picture 2"/>
          <p:cNvPicPr>
            <a:picLocks noChangeAspect="1" noChangeArrowheads="1"/>
          </p:cNvPicPr>
          <p:nvPr/>
        </p:nvPicPr>
        <p:blipFill>
          <a:blip r:embed="rId1" cstate="print"/>
          <a:srcRect/>
          <a:stretch>
            <a:fillRect/>
          </a:stretch>
        </p:blipFill>
        <p:spPr bwMode="auto">
          <a:xfrm>
            <a:off x="500034" y="214290"/>
            <a:ext cx="1643074" cy="796023"/>
          </a:xfrm>
          <a:prstGeom prst="rect">
            <a:avLst/>
          </a:prstGeom>
          <a:noFill/>
          <a:ln w="9525">
            <a:noFill/>
            <a:miter lim="800000"/>
            <a:headEnd/>
            <a:tailEnd/>
          </a:ln>
        </p:spPr>
      </p:pic>
      <p:sp>
        <p:nvSpPr>
          <p:cNvPr id="3" name="灯片编号占位符 2"/>
          <p:cNvSpPr>
            <a:spLocks noGrp="1"/>
          </p:cNvSpPr>
          <p:nvPr>
            <p:ph type="sldNum" sz="quarter" idx="12"/>
          </p:nvPr>
        </p:nvSpPr>
        <p:spPr/>
        <p:txBody>
          <a:bodyPr/>
          <a:p>
            <a:pPr>
              <a:defRPr/>
            </a:pPr>
            <a:fld id="{94984E60-CADE-4266-8DC7-A91C528B8A31}" type="slidenum">
              <a:rPr lang="en-US" altLang="zh-CN" smtClean="0"/>
            </a:fld>
            <a:r>
              <a:rPr lang="en-US" altLang="zh-CN" smtClean="0"/>
              <a:t>/13</a:t>
            </a:r>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93" name="Rectangle 2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3522" name="Rectangle 3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89480" name="Rectangle 4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90523" name="Rectangle 5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92593" name="Rectangle 8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92591" name="Text Box 79"/>
          <p:cNvSpPr txBox="1">
            <a:spLocks noChangeArrowheads="1"/>
          </p:cNvSpPr>
          <p:nvPr/>
        </p:nvSpPr>
        <p:spPr bwMode="auto">
          <a:xfrm>
            <a:off x="2347065" y="2451711"/>
            <a:ext cx="891835" cy="257162"/>
          </a:xfrm>
          <a:prstGeom prst="rect">
            <a:avLst/>
          </a:prstGeom>
          <a:noFill/>
          <a:ln w="9525">
            <a:noFill/>
            <a:miter lim="800000"/>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(e)</a:t>
            </a:r>
            <a:r>
              <a:rPr kumimoji="0" lang="zh-CN" altLang="en-US"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插入</a:t>
            </a: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2590" name="Oval 78"/>
          <p:cNvSpPr>
            <a:spLocks noChangeArrowheads="1"/>
          </p:cNvSpPr>
          <p:nvPr/>
        </p:nvSpPr>
        <p:spPr bwMode="auto">
          <a:xfrm>
            <a:off x="2872132" y="1220708"/>
            <a:ext cx="379030" cy="358340"/>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14</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2589" name="Oval 77"/>
          <p:cNvSpPr>
            <a:spLocks noChangeArrowheads="1"/>
          </p:cNvSpPr>
          <p:nvPr/>
        </p:nvSpPr>
        <p:spPr bwMode="auto">
          <a:xfrm>
            <a:off x="2528776" y="621015"/>
            <a:ext cx="379030" cy="358340"/>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11</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2588" name="AutoShape 76"/>
          <p:cNvSpPr>
            <a:spLocks noChangeShapeType="1"/>
          </p:cNvSpPr>
          <p:nvPr/>
        </p:nvSpPr>
        <p:spPr bwMode="auto">
          <a:xfrm>
            <a:off x="2853181" y="953007"/>
            <a:ext cx="209581" cy="267701"/>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2587" name="Oval 75"/>
          <p:cNvSpPr>
            <a:spLocks noChangeArrowheads="1"/>
          </p:cNvSpPr>
          <p:nvPr/>
        </p:nvSpPr>
        <p:spPr bwMode="auto">
          <a:xfrm>
            <a:off x="2158664" y="1220708"/>
            <a:ext cx="379030" cy="358340"/>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2586" name="AutoShape 74"/>
          <p:cNvSpPr>
            <a:spLocks noChangeShapeType="1"/>
          </p:cNvSpPr>
          <p:nvPr/>
        </p:nvSpPr>
        <p:spPr bwMode="auto">
          <a:xfrm flipH="1">
            <a:off x="2349294" y="953007"/>
            <a:ext cx="235221" cy="267701"/>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2585" name="Oval 73"/>
          <p:cNvSpPr>
            <a:spLocks noChangeArrowheads="1"/>
          </p:cNvSpPr>
          <p:nvPr/>
        </p:nvSpPr>
        <p:spPr bwMode="auto">
          <a:xfrm>
            <a:off x="2490873" y="1862558"/>
            <a:ext cx="379030" cy="358340"/>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7</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2584" name="AutoShape 72"/>
          <p:cNvSpPr>
            <a:spLocks noChangeShapeType="1"/>
          </p:cNvSpPr>
          <p:nvPr/>
        </p:nvSpPr>
        <p:spPr bwMode="auto">
          <a:xfrm>
            <a:off x="2484184" y="1552699"/>
            <a:ext cx="197318" cy="309859"/>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2583" name="Oval 71"/>
          <p:cNvSpPr>
            <a:spLocks noChangeArrowheads="1"/>
          </p:cNvSpPr>
          <p:nvPr/>
        </p:nvSpPr>
        <p:spPr bwMode="auto">
          <a:xfrm>
            <a:off x="1845407" y="1862558"/>
            <a:ext cx="379030" cy="358340"/>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2582" name="AutoShape 70"/>
          <p:cNvSpPr>
            <a:spLocks noChangeShapeType="1"/>
          </p:cNvSpPr>
          <p:nvPr/>
        </p:nvSpPr>
        <p:spPr bwMode="auto">
          <a:xfrm flipH="1">
            <a:off x="2034922" y="1526351"/>
            <a:ext cx="179482" cy="336207"/>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2581" name="Text Box 69"/>
          <p:cNvSpPr txBox="1">
            <a:spLocks noChangeArrowheads="1"/>
          </p:cNvSpPr>
          <p:nvPr/>
        </p:nvSpPr>
        <p:spPr bwMode="auto">
          <a:xfrm>
            <a:off x="5361466" y="2451711"/>
            <a:ext cx="1139360" cy="257162"/>
          </a:xfrm>
          <a:prstGeom prst="rect">
            <a:avLst/>
          </a:prstGeom>
          <a:noFill/>
          <a:ln w="9525">
            <a:noFill/>
            <a:miter lim="800000"/>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(f)</a:t>
            </a:r>
            <a:r>
              <a:rPr kumimoji="0" lang="zh-CN" altLang="en-US"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插入</a:t>
            </a: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15</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2580" name="Oval 68"/>
          <p:cNvSpPr>
            <a:spLocks noChangeArrowheads="1"/>
          </p:cNvSpPr>
          <p:nvPr/>
        </p:nvSpPr>
        <p:spPr bwMode="auto">
          <a:xfrm>
            <a:off x="5886534" y="1179604"/>
            <a:ext cx="379030" cy="358340"/>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14</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2579" name="Oval 67"/>
          <p:cNvSpPr>
            <a:spLocks noChangeArrowheads="1"/>
          </p:cNvSpPr>
          <p:nvPr/>
        </p:nvSpPr>
        <p:spPr bwMode="auto">
          <a:xfrm>
            <a:off x="5543178" y="579912"/>
            <a:ext cx="379030" cy="358340"/>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11</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2578" name="AutoShape 66"/>
          <p:cNvSpPr>
            <a:spLocks noChangeShapeType="1"/>
          </p:cNvSpPr>
          <p:nvPr/>
        </p:nvSpPr>
        <p:spPr bwMode="auto">
          <a:xfrm>
            <a:off x="5867583" y="911903"/>
            <a:ext cx="209581" cy="267701"/>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2577" name="Oval 65"/>
          <p:cNvSpPr>
            <a:spLocks noChangeArrowheads="1"/>
          </p:cNvSpPr>
          <p:nvPr/>
        </p:nvSpPr>
        <p:spPr bwMode="auto">
          <a:xfrm>
            <a:off x="5173066" y="1179604"/>
            <a:ext cx="379030" cy="358340"/>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2576" name="AutoShape 64"/>
          <p:cNvSpPr>
            <a:spLocks noChangeShapeType="1"/>
          </p:cNvSpPr>
          <p:nvPr/>
        </p:nvSpPr>
        <p:spPr bwMode="auto">
          <a:xfrm flipH="1">
            <a:off x="5363696" y="911903"/>
            <a:ext cx="235221" cy="267701"/>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2575" name="Oval 63"/>
          <p:cNvSpPr>
            <a:spLocks noChangeArrowheads="1"/>
          </p:cNvSpPr>
          <p:nvPr/>
        </p:nvSpPr>
        <p:spPr bwMode="auto">
          <a:xfrm>
            <a:off x="5505275" y="1821454"/>
            <a:ext cx="379030" cy="358340"/>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7</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2574" name="AutoShape 62"/>
          <p:cNvSpPr>
            <a:spLocks noChangeShapeType="1"/>
          </p:cNvSpPr>
          <p:nvPr/>
        </p:nvSpPr>
        <p:spPr bwMode="auto">
          <a:xfrm>
            <a:off x="5498586" y="1511595"/>
            <a:ext cx="197318" cy="309859"/>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2573" name="Oval 61"/>
          <p:cNvSpPr>
            <a:spLocks noChangeArrowheads="1"/>
          </p:cNvSpPr>
          <p:nvPr/>
        </p:nvSpPr>
        <p:spPr bwMode="auto">
          <a:xfrm>
            <a:off x="4859809" y="1821454"/>
            <a:ext cx="379030" cy="358340"/>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2572" name="AutoShape 60"/>
          <p:cNvSpPr>
            <a:spLocks noChangeShapeType="1"/>
          </p:cNvSpPr>
          <p:nvPr/>
        </p:nvSpPr>
        <p:spPr bwMode="auto">
          <a:xfrm flipH="1">
            <a:off x="5050439" y="1511595"/>
            <a:ext cx="178367" cy="309859"/>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2571" name="Oval 59"/>
          <p:cNvSpPr>
            <a:spLocks noChangeArrowheads="1"/>
          </p:cNvSpPr>
          <p:nvPr/>
        </p:nvSpPr>
        <p:spPr bwMode="auto">
          <a:xfrm>
            <a:off x="6196447" y="1821454"/>
            <a:ext cx="379030" cy="358340"/>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15</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2570" name="AutoShape 58"/>
          <p:cNvSpPr>
            <a:spLocks noChangeShapeType="1"/>
          </p:cNvSpPr>
          <p:nvPr/>
        </p:nvSpPr>
        <p:spPr bwMode="auto">
          <a:xfrm>
            <a:off x="6209824" y="1485247"/>
            <a:ext cx="176137" cy="336207"/>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2569" name="Text Box 57"/>
          <p:cNvSpPr txBox="1">
            <a:spLocks noChangeArrowheads="1"/>
          </p:cNvSpPr>
          <p:nvPr/>
        </p:nvSpPr>
        <p:spPr bwMode="auto">
          <a:xfrm>
            <a:off x="2446281" y="5670446"/>
            <a:ext cx="891835" cy="257162"/>
          </a:xfrm>
          <a:prstGeom prst="rect">
            <a:avLst/>
          </a:prstGeom>
          <a:noFill/>
          <a:ln w="9525">
            <a:noFill/>
            <a:miter lim="800000"/>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(g)</a:t>
            </a:r>
            <a:r>
              <a:rPr kumimoji="0" lang="zh-CN" altLang="en-US"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插入</a:t>
            </a: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5</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2568" name="Oval 56"/>
          <p:cNvSpPr>
            <a:spLocks noChangeArrowheads="1"/>
          </p:cNvSpPr>
          <p:nvPr/>
        </p:nvSpPr>
        <p:spPr bwMode="auto">
          <a:xfrm>
            <a:off x="1528806" y="3672174"/>
            <a:ext cx="379030" cy="358340"/>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14</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2567" name="Oval 55"/>
          <p:cNvSpPr>
            <a:spLocks noChangeArrowheads="1"/>
          </p:cNvSpPr>
          <p:nvPr/>
        </p:nvSpPr>
        <p:spPr bwMode="auto">
          <a:xfrm>
            <a:off x="1185450" y="3072482"/>
            <a:ext cx="379030" cy="358340"/>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11</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2566" name="AutoShape 54"/>
          <p:cNvSpPr>
            <a:spLocks noChangeShapeType="1"/>
          </p:cNvSpPr>
          <p:nvPr/>
        </p:nvSpPr>
        <p:spPr bwMode="auto">
          <a:xfrm>
            <a:off x="1509855" y="3404473"/>
            <a:ext cx="209581" cy="267701"/>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2565" name="Oval 53"/>
          <p:cNvSpPr>
            <a:spLocks noChangeArrowheads="1"/>
          </p:cNvSpPr>
          <p:nvPr/>
        </p:nvSpPr>
        <p:spPr bwMode="auto">
          <a:xfrm>
            <a:off x="815338" y="3672174"/>
            <a:ext cx="379030" cy="358340"/>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2564" name="AutoShape 52"/>
          <p:cNvSpPr>
            <a:spLocks noChangeShapeType="1"/>
          </p:cNvSpPr>
          <p:nvPr/>
        </p:nvSpPr>
        <p:spPr bwMode="auto">
          <a:xfrm flipH="1">
            <a:off x="1005968" y="3404473"/>
            <a:ext cx="235221" cy="267701"/>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2563" name="Oval 51"/>
          <p:cNvSpPr>
            <a:spLocks noChangeArrowheads="1"/>
          </p:cNvSpPr>
          <p:nvPr/>
        </p:nvSpPr>
        <p:spPr bwMode="auto">
          <a:xfrm>
            <a:off x="1147547" y="4314024"/>
            <a:ext cx="379030" cy="358340"/>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7</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2562" name="AutoShape 50"/>
          <p:cNvSpPr>
            <a:spLocks noChangeShapeType="1"/>
          </p:cNvSpPr>
          <p:nvPr/>
        </p:nvSpPr>
        <p:spPr bwMode="auto">
          <a:xfrm>
            <a:off x="1140858" y="4004166"/>
            <a:ext cx="197318" cy="309859"/>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2561" name="Oval 49"/>
          <p:cNvSpPr>
            <a:spLocks noChangeArrowheads="1"/>
          </p:cNvSpPr>
          <p:nvPr/>
        </p:nvSpPr>
        <p:spPr bwMode="auto">
          <a:xfrm>
            <a:off x="502081" y="4314024"/>
            <a:ext cx="379030" cy="358340"/>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2560" name="AutoShape 48"/>
          <p:cNvSpPr>
            <a:spLocks noChangeShapeType="1"/>
          </p:cNvSpPr>
          <p:nvPr/>
        </p:nvSpPr>
        <p:spPr bwMode="auto">
          <a:xfrm flipH="1">
            <a:off x="692711" y="4004166"/>
            <a:ext cx="178367" cy="309859"/>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2559" name="Oval 47"/>
          <p:cNvSpPr>
            <a:spLocks noChangeArrowheads="1"/>
          </p:cNvSpPr>
          <p:nvPr/>
        </p:nvSpPr>
        <p:spPr bwMode="auto">
          <a:xfrm>
            <a:off x="1838719" y="4314024"/>
            <a:ext cx="379030" cy="358340"/>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15</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2558" name="AutoShape 46"/>
          <p:cNvSpPr>
            <a:spLocks noChangeShapeType="1"/>
          </p:cNvSpPr>
          <p:nvPr/>
        </p:nvSpPr>
        <p:spPr bwMode="auto">
          <a:xfrm>
            <a:off x="1854326" y="4004166"/>
            <a:ext cx="175023" cy="309859"/>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2557" name="Oval 45"/>
          <p:cNvSpPr>
            <a:spLocks noChangeArrowheads="1"/>
          </p:cNvSpPr>
          <p:nvPr/>
        </p:nvSpPr>
        <p:spPr bwMode="auto">
          <a:xfrm>
            <a:off x="872193" y="4995924"/>
            <a:ext cx="379030" cy="358340"/>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5</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2556" name="AutoShape 44"/>
          <p:cNvSpPr>
            <a:spLocks noChangeShapeType="1"/>
          </p:cNvSpPr>
          <p:nvPr/>
        </p:nvSpPr>
        <p:spPr bwMode="auto">
          <a:xfrm flipH="1">
            <a:off x="1061708" y="4619667"/>
            <a:ext cx="141579" cy="376257"/>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2555" name="Text Box 43"/>
          <p:cNvSpPr txBox="1">
            <a:spLocks noChangeArrowheads="1"/>
          </p:cNvSpPr>
          <p:nvPr/>
        </p:nvSpPr>
        <p:spPr bwMode="auto">
          <a:xfrm>
            <a:off x="357158" y="4200199"/>
            <a:ext cx="245255" cy="257162"/>
          </a:xfrm>
          <a:prstGeom prst="rect">
            <a:avLst/>
          </a:prstGeom>
          <a:noFill/>
          <a:ln w="9525">
            <a:noFill/>
            <a:miter lim="800000"/>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U</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2554" name="Text Box 42"/>
          <p:cNvSpPr txBox="1">
            <a:spLocks noChangeArrowheads="1"/>
          </p:cNvSpPr>
          <p:nvPr/>
        </p:nvSpPr>
        <p:spPr bwMode="auto">
          <a:xfrm>
            <a:off x="1983642" y="1081587"/>
            <a:ext cx="245255" cy="257162"/>
          </a:xfrm>
          <a:prstGeom prst="rect">
            <a:avLst/>
          </a:prstGeom>
          <a:noFill/>
          <a:ln w="9525">
            <a:noFill/>
            <a:miter lim="800000"/>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P</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2553" name="Text Box 41"/>
          <p:cNvSpPr txBox="1">
            <a:spLocks noChangeArrowheads="1"/>
          </p:cNvSpPr>
          <p:nvPr/>
        </p:nvSpPr>
        <p:spPr bwMode="auto">
          <a:xfrm>
            <a:off x="651464" y="3494058"/>
            <a:ext cx="245255" cy="257162"/>
          </a:xfrm>
          <a:prstGeom prst="rect">
            <a:avLst/>
          </a:prstGeom>
          <a:noFill/>
          <a:ln w="9525">
            <a:noFill/>
            <a:miter lim="800000"/>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G</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2552" name="Text Box 40"/>
          <p:cNvSpPr txBox="1">
            <a:spLocks noChangeArrowheads="1"/>
          </p:cNvSpPr>
          <p:nvPr/>
        </p:nvSpPr>
        <p:spPr bwMode="auto">
          <a:xfrm>
            <a:off x="1264600" y="4995924"/>
            <a:ext cx="245255" cy="257162"/>
          </a:xfrm>
          <a:prstGeom prst="rect">
            <a:avLst/>
          </a:prstGeom>
          <a:noFill/>
          <a:ln w="9525">
            <a:noFill/>
            <a:miter lim="800000"/>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N</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2551" name="Oval 39"/>
          <p:cNvSpPr>
            <a:spLocks noChangeArrowheads="1"/>
          </p:cNvSpPr>
          <p:nvPr/>
        </p:nvSpPr>
        <p:spPr bwMode="auto">
          <a:xfrm>
            <a:off x="4795151" y="3672174"/>
            <a:ext cx="379030" cy="358340"/>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14</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2550" name="Oval 38"/>
          <p:cNvSpPr>
            <a:spLocks noChangeArrowheads="1"/>
          </p:cNvSpPr>
          <p:nvPr/>
        </p:nvSpPr>
        <p:spPr bwMode="auto">
          <a:xfrm>
            <a:off x="4451795" y="3072482"/>
            <a:ext cx="379030" cy="358340"/>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11</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2549" name="AutoShape 37"/>
          <p:cNvSpPr>
            <a:spLocks noChangeShapeType="1"/>
          </p:cNvSpPr>
          <p:nvPr/>
        </p:nvSpPr>
        <p:spPr bwMode="auto">
          <a:xfrm>
            <a:off x="4776200" y="3404473"/>
            <a:ext cx="209581" cy="267701"/>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2548" name="Oval 36"/>
          <p:cNvSpPr>
            <a:spLocks noChangeArrowheads="1"/>
          </p:cNvSpPr>
          <p:nvPr/>
        </p:nvSpPr>
        <p:spPr bwMode="auto">
          <a:xfrm>
            <a:off x="4081683" y="3672174"/>
            <a:ext cx="379030" cy="358340"/>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2547" name="AutoShape 35"/>
          <p:cNvSpPr>
            <a:spLocks noChangeShapeType="1"/>
          </p:cNvSpPr>
          <p:nvPr/>
        </p:nvSpPr>
        <p:spPr bwMode="auto">
          <a:xfrm flipH="1">
            <a:off x="4272313" y="3404473"/>
            <a:ext cx="235221" cy="267701"/>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2546" name="Oval 34"/>
          <p:cNvSpPr>
            <a:spLocks noChangeArrowheads="1"/>
          </p:cNvSpPr>
          <p:nvPr/>
        </p:nvSpPr>
        <p:spPr bwMode="auto">
          <a:xfrm>
            <a:off x="4413892" y="4314024"/>
            <a:ext cx="379030" cy="358340"/>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7</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2545" name="AutoShape 33"/>
          <p:cNvSpPr>
            <a:spLocks noChangeShapeType="1"/>
          </p:cNvSpPr>
          <p:nvPr/>
        </p:nvSpPr>
        <p:spPr bwMode="auto">
          <a:xfrm>
            <a:off x="4407203" y="4004166"/>
            <a:ext cx="197318" cy="309859"/>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2544" name="Oval 32"/>
          <p:cNvSpPr>
            <a:spLocks noChangeArrowheads="1"/>
          </p:cNvSpPr>
          <p:nvPr/>
        </p:nvSpPr>
        <p:spPr bwMode="auto">
          <a:xfrm>
            <a:off x="3768426" y="4314024"/>
            <a:ext cx="379030" cy="358340"/>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2543" name="AutoShape 31"/>
          <p:cNvSpPr>
            <a:spLocks noChangeShapeType="1"/>
          </p:cNvSpPr>
          <p:nvPr/>
        </p:nvSpPr>
        <p:spPr bwMode="auto">
          <a:xfrm flipH="1">
            <a:off x="3959056" y="4004166"/>
            <a:ext cx="178367" cy="309859"/>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2542" name="Oval 30"/>
          <p:cNvSpPr>
            <a:spLocks noChangeArrowheads="1"/>
          </p:cNvSpPr>
          <p:nvPr/>
        </p:nvSpPr>
        <p:spPr bwMode="auto">
          <a:xfrm>
            <a:off x="5105064" y="4314024"/>
            <a:ext cx="379030" cy="358340"/>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15</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2541" name="AutoShape 29"/>
          <p:cNvSpPr>
            <a:spLocks noChangeShapeType="1"/>
          </p:cNvSpPr>
          <p:nvPr/>
        </p:nvSpPr>
        <p:spPr bwMode="auto">
          <a:xfrm>
            <a:off x="5120671" y="4004166"/>
            <a:ext cx="175023" cy="309859"/>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2540" name="Oval 28"/>
          <p:cNvSpPr>
            <a:spLocks noChangeArrowheads="1"/>
          </p:cNvSpPr>
          <p:nvPr/>
        </p:nvSpPr>
        <p:spPr bwMode="auto">
          <a:xfrm>
            <a:off x="4138538" y="4995924"/>
            <a:ext cx="379030" cy="358340"/>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5</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2539" name="AutoShape 27"/>
          <p:cNvSpPr>
            <a:spLocks noChangeShapeType="1"/>
          </p:cNvSpPr>
          <p:nvPr/>
        </p:nvSpPr>
        <p:spPr bwMode="auto">
          <a:xfrm flipH="1">
            <a:off x="4329168" y="4646016"/>
            <a:ext cx="140464" cy="349908"/>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2538" name="Text Box 26"/>
          <p:cNvSpPr txBox="1">
            <a:spLocks noChangeArrowheads="1"/>
          </p:cNvSpPr>
          <p:nvPr/>
        </p:nvSpPr>
        <p:spPr bwMode="auto">
          <a:xfrm>
            <a:off x="3917809" y="3494058"/>
            <a:ext cx="245255" cy="257162"/>
          </a:xfrm>
          <a:prstGeom prst="rect">
            <a:avLst/>
          </a:prstGeom>
          <a:noFill/>
          <a:ln w="9525">
            <a:noFill/>
            <a:miter lim="800000"/>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N</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2536" name="Text Box 24"/>
          <p:cNvSpPr txBox="1">
            <a:spLocks noChangeArrowheads="1"/>
          </p:cNvSpPr>
          <p:nvPr/>
        </p:nvSpPr>
        <p:spPr bwMode="auto">
          <a:xfrm>
            <a:off x="2468576" y="4024191"/>
            <a:ext cx="960415" cy="257162"/>
          </a:xfrm>
          <a:prstGeom prst="rect">
            <a:avLst/>
          </a:prstGeom>
          <a:noFill/>
          <a:ln w="9525">
            <a:noFill/>
            <a:miter lim="800000"/>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改变颜色</a:t>
            </a:r>
            <a:endParaRPr kumimoji="0" 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2535" name="Oval 23"/>
          <p:cNvSpPr>
            <a:spLocks noChangeArrowheads="1"/>
          </p:cNvSpPr>
          <p:nvPr/>
        </p:nvSpPr>
        <p:spPr bwMode="auto">
          <a:xfrm>
            <a:off x="7515248" y="3682714"/>
            <a:ext cx="379030" cy="358340"/>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14</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2534" name="Oval 22"/>
          <p:cNvSpPr>
            <a:spLocks noChangeArrowheads="1"/>
          </p:cNvSpPr>
          <p:nvPr/>
        </p:nvSpPr>
        <p:spPr bwMode="auto">
          <a:xfrm>
            <a:off x="7171891" y="3083021"/>
            <a:ext cx="379030" cy="358340"/>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11</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2533" name="AutoShape 21"/>
          <p:cNvSpPr>
            <a:spLocks noChangeShapeType="1"/>
          </p:cNvSpPr>
          <p:nvPr/>
        </p:nvSpPr>
        <p:spPr bwMode="auto">
          <a:xfrm>
            <a:off x="7496296" y="3415013"/>
            <a:ext cx="209581" cy="267701"/>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2532" name="Oval 20"/>
          <p:cNvSpPr>
            <a:spLocks noChangeArrowheads="1"/>
          </p:cNvSpPr>
          <p:nvPr/>
        </p:nvSpPr>
        <p:spPr bwMode="auto">
          <a:xfrm>
            <a:off x="6801780" y="3682714"/>
            <a:ext cx="379030" cy="358340"/>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2531" name="AutoShape 19"/>
          <p:cNvSpPr>
            <a:spLocks noChangeShapeType="1"/>
          </p:cNvSpPr>
          <p:nvPr/>
        </p:nvSpPr>
        <p:spPr bwMode="auto">
          <a:xfrm flipH="1">
            <a:off x="6992409" y="3415013"/>
            <a:ext cx="235221" cy="267701"/>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2530" name="Oval 18"/>
          <p:cNvSpPr>
            <a:spLocks noChangeArrowheads="1"/>
          </p:cNvSpPr>
          <p:nvPr/>
        </p:nvSpPr>
        <p:spPr bwMode="auto">
          <a:xfrm>
            <a:off x="7133988" y="4324564"/>
            <a:ext cx="379030" cy="358340"/>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7</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2529" name="AutoShape 17"/>
          <p:cNvSpPr>
            <a:spLocks noChangeShapeType="1"/>
          </p:cNvSpPr>
          <p:nvPr/>
        </p:nvSpPr>
        <p:spPr bwMode="auto">
          <a:xfrm>
            <a:off x="7127299" y="4014705"/>
            <a:ext cx="197318" cy="309859"/>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2528" name="Oval 16"/>
          <p:cNvSpPr>
            <a:spLocks noChangeArrowheads="1"/>
          </p:cNvSpPr>
          <p:nvPr/>
        </p:nvSpPr>
        <p:spPr bwMode="auto">
          <a:xfrm>
            <a:off x="6488523" y="4324564"/>
            <a:ext cx="379030" cy="358340"/>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2527" name="AutoShape 15"/>
          <p:cNvSpPr>
            <a:spLocks noChangeShapeType="1"/>
          </p:cNvSpPr>
          <p:nvPr/>
        </p:nvSpPr>
        <p:spPr bwMode="auto">
          <a:xfrm flipH="1">
            <a:off x="6679152" y="4014705"/>
            <a:ext cx="178367" cy="309859"/>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2526" name="Oval 14"/>
          <p:cNvSpPr>
            <a:spLocks noChangeArrowheads="1"/>
          </p:cNvSpPr>
          <p:nvPr/>
        </p:nvSpPr>
        <p:spPr bwMode="auto">
          <a:xfrm>
            <a:off x="7825160" y="4324564"/>
            <a:ext cx="379030" cy="358340"/>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15</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2525" name="AutoShape 13"/>
          <p:cNvSpPr>
            <a:spLocks noChangeShapeType="1"/>
          </p:cNvSpPr>
          <p:nvPr/>
        </p:nvSpPr>
        <p:spPr bwMode="auto">
          <a:xfrm>
            <a:off x="7840767" y="4014705"/>
            <a:ext cx="175023" cy="309859"/>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2524" name="Oval 12"/>
          <p:cNvSpPr>
            <a:spLocks noChangeArrowheads="1"/>
          </p:cNvSpPr>
          <p:nvPr/>
        </p:nvSpPr>
        <p:spPr bwMode="auto">
          <a:xfrm>
            <a:off x="6858634" y="5006464"/>
            <a:ext cx="379030" cy="358340"/>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5</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2523" name="AutoShape 11"/>
          <p:cNvSpPr>
            <a:spLocks noChangeShapeType="1"/>
          </p:cNvSpPr>
          <p:nvPr/>
        </p:nvSpPr>
        <p:spPr bwMode="auto">
          <a:xfrm flipH="1">
            <a:off x="7049264" y="4656555"/>
            <a:ext cx="140464" cy="349908"/>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2522" name="Text Box 10"/>
          <p:cNvSpPr txBox="1">
            <a:spLocks noChangeArrowheads="1"/>
          </p:cNvSpPr>
          <p:nvPr/>
        </p:nvSpPr>
        <p:spPr bwMode="auto">
          <a:xfrm>
            <a:off x="7503933" y="4158041"/>
            <a:ext cx="245255" cy="257162"/>
          </a:xfrm>
          <a:prstGeom prst="rect">
            <a:avLst/>
          </a:prstGeom>
          <a:noFill/>
          <a:ln w="9525">
            <a:noFill/>
            <a:miter lim="800000"/>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P</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2521" name="Text Box 9"/>
          <p:cNvSpPr txBox="1">
            <a:spLocks noChangeArrowheads="1"/>
          </p:cNvSpPr>
          <p:nvPr/>
        </p:nvSpPr>
        <p:spPr bwMode="auto">
          <a:xfrm>
            <a:off x="7864178" y="5006464"/>
            <a:ext cx="245255" cy="257162"/>
          </a:xfrm>
          <a:prstGeom prst="rect">
            <a:avLst/>
          </a:prstGeom>
          <a:noFill/>
          <a:ln w="9525">
            <a:noFill/>
            <a:miter lim="800000"/>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N</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2520" name="Text Box 8"/>
          <p:cNvSpPr txBox="1">
            <a:spLocks noChangeArrowheads="1"/>
          </p:cNvSpPr>
          <p:nvPr/>
        </p:nvSpPr>
        <p:spPr bwMode="auto">
          <a:xfrm>
            <a:off x="6911030" y="5670446"/>
            <a:ext cx="891835" cy="257162"/>
          </a:xfrm>
          <a:prstGeom prst="rect">
            <a:avLst/>
          </a:prstGeom>
          <a:noFill/>
          <a:ln w="9525">
            <a:noFill/>
            <a:miter lim="800000"/>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(h)</a:t>
            </a:r>
            <a:r>
              <a:rPr kumimoji="0" lang="zh-CN" altLang="en-US"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插入</a:t>
            </a: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8</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2519" name="Oval 7"/>
          <p:cNvSpPr>
            <a:spLocks noChangeArrowheads="1"/>
          </p:cNvSpPr>
          <p:nvPr/>
        </p:nvSpPr>
        <p:spPr bwMode="auto">
          <a:xfrm>
            <a:off x="7449475" y="4995924"/>
            <a:ext cx="379030" cy="358340"/>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8</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2518" name="AutoShape 6"/>
          <p:cNvSpPr>
            <a:spLocks noChangeShapeType="1"/>
          </p:cNvSpPr>
          <p:nvPr/>
        </p:nvSpPr>
        <p:spPr bwMode="auto">
          <a:xfrm>
            <a:off x="7457278" y="4630207"/>
            <a:ext cx="181711" cy="365718"/>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2517" name="Text Box 5"/>
          <p:cNvSpPr txBox="1">
            <a:spLocks noChangeArrowheads="1"/>
          </p:cNvSpPr>
          <p:nvPr/>
        </p:nvSpPr>
        <p:spPr bwMode="auto">
          <a:xfrm>
            <a:off x="1609071" y="1821454"/>
            <a:ext cx="245255" cy="257162"/>
          </a:xfrm>
          <a:prstGeom prst="rect">
            <a:avLst/>
          </a:prstGeom>
          <a:noFill/>
          <a:ln w="9525">
            <a:noFill/>
            <a:miter lim="800000"/>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N</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2516" name="Text Box 4"/>
          <p:cNvSpPr txBox="1">
            <a:spLocks noChangeArrowheads="1"/>
          </p:cNvSpPr>
          <p:nvPr/>
        </p:nvSpPr>
        <p:spPr bwMode="auto">
          <a:xfrm>
            <a:off x="6312385" y="1179604"/>
            <a:ext cx="245255" cy="257162"/>
          </a:xfrm>
          <a:prstGeom prst="rect">
            <a:avLst/>
          </a:prstGeom>
          <a:noFill/>
          <a:ln w="9525">
            <a:noFill/>
            <a:miter lim="800000"/>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P</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2515" name="Text Box 3"/>
          <p:cNvSpPr txBox="1">
            <a:spLocks noChangeArrowheads="1"/>
          </p:cNvSpPr>
          <p:nvPr/>
        </p:nvSpPr>
        <p:spPr bwMode="auto">
          <a:xfrm>
            <a:off x="6612265" y="1862558"/>
            <a:ext cx="245255" cy="257162"/>
          </a:xfrm>
          <a:prstGeom prst="rect">
            <a:avLst/>
          </a:prstGeom>
          <a:noFill/>
          <a:ln w="9525">
            <a:noFill/>
            <a:miter lim="800000"/>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N</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2514" name="Text Box 2"/>
          <p:cNvSpPr txBox="1">
            <a:spLocks noChangeArrowheads="1"/>
          </p:cNvSpPr>
          <p:nvPr/>
        </p:nvSpPr>
        <p:spPr bwMode="auto">
          <a:xfrm>
            <a:off x="1554693" y="4210738"/>
            <a:ext cx="245255" cy="257162"/>
          </a:xfrm>
          <a:prstGeom prst="rect">
            <a:avLst/>
          </a:prstGeom>
          <a:noFill/>
          <a:ln w="9525">
            <a:noFill/>
            <a:miter lim="800000"/>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P</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91" name="AutoShape 43"/>
          <p:cNvSpPr>
            <a:spLocks noChangeShapeType="1"/>
          </p:cNvSpPr>
          <p:nvPr/>
        </p:nvSpPr>
        <p:spPr bwMode="auto">
          <a:xfrm>
            <a:off x="2500298" y="4429132"/>
            <a:ext cx="817570" cy="1075"/>
          </a:xfrm>
          <a:prstGeom prst="straightConnector1">
            <a:avLst/>
          </a:prstGeom>
          <a:noFill/>
          <a:ln w="38100">
            <a:solidFill>
              <a:srgbClr val="000000"/>
            </a:solidFill>
            <a:round/>
            <a:headEnd type="none" w="med" len="med"/>
            <a:tailEnd type="arrow"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3" name="灯片编号占位符 2"/>
          <p:cNvSpPr>
            <a:spLocks noGrp="1"/>
          </p:cNvSpPr>
          <p:nvPr>
            <p:ph type="sldNum" sz="quarter" idx="12"/>
          </p:nvPr>
        </p:nvSpPr>
        <p:spPr/>
        <p:txBody>
          <a:bodyPr/>
          <a:p>
            <a:pPr>
              <a:defRPr/>
            </a:pPr>
            <a:fld id="{94984E60-CADE-4266-8DC7-A91C528B8A31}" type="slidenum">
              <a:rPr lang="en-US" altLang="zh-CN" smtClean="0"/>
            </a:fld>
            <a:r>
              <a:rPr lang="en-US" altLang="zh-CN" smtClean="0"/>
              <a:t>/13</a:t>
            </a:r>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93" name="Rectangle 25"/>
          <p:cNvSpPr>
            <a:spLocks noChangeArrowheads="1"/>
          </p:cNvSpPr>
          <p:nvPr/>
        </p:nvSpPr>
        <p:spPr bwMode="auto">
          <a:xfrm>
            <a:off x="4417060" y="-260985"/>
            <a:ext cx="309880" cy="52197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3522" name="Rectangle 34"/>
          <p:cNvSpPr>
            <a:spLocks noChangeArrowheads="1"/>
          </p:cNvSpPr>
          <p:nvPr/>
        </p:nvSpPr>
        <p:spPr bwMode="auto">
          <a:xfrm>
            <a:off x="4417060" y="-260985"/>
            <a:ext cx="309880" cy="52197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89480" name="Rectangle 40"/>
          <p:cNvSpPr>
            <a:spLocks noChangeArrowheads="1"/>
          </p:cNvSpPr>
          <p:nvPr/>
        </p:nvSpPr>
        <p:spPr bwMode="auto">
          <a:xfrm>
            <a:off x="4417060" y="-260985"/>
            <a:ext cx="309880" cy="52197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90523" name="Rectangle 59"/>
          <p:cNvSpPr>
            <a:spLocks noChangeArrowheads="1"/>
          </p:cNvSpPr>
          <p:nvPr/>
        </p:nvSpPr>
        <p:spPr bwMode="auto">
          <a:xfrm>
            <a:off x="4417060" y="-260985"/>
            <a:ext cx="309880" cy="52197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95694" name="Rectangle 110"/>
          <p:cNvSpPr>
            <a:spLocks noChangeArrowheads="1"/>
          </p:cNvSpPr>
          <p:nvPr/>
        </p:nvSpPr>
        <p:spPr bwMode="auto">
          <a:xfrm>
            <a:off x="4417060" y="-260985"/>
            <a:ext cx="309880" cy="52197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95692" name="Oval 108"/>
          <p:cNvSpPr>
            <a:spLocks noChangeArrowheads="1"/>
          </p:cNvSpPr>
          <p:nvPr/>
        </p:nvSpPr>
        <p:spPr bwMode="auto">
          <a:xfrm>
            <a:off x="1382401" y="1353690"/>
            <a:ext cx="352111" cy="334635"/>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14</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5691" name="Oval 107"/>
          <p:cNvSpPr>
            <a:spLocks noChangeArrowheads="1"/>
          </p:cNvSpPr>
          <p:nvPr/>
        </p:nvSpPr>
        <p:spPr bwMode="auto">
          <a:xfrm>
            <a:off x="1063431" y="793668"/>
            <a:ext cx="352111" cy="334635"/>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11</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5690" name="AutoShape 106"/>
          <p:cNvSpPr>
            <a:spLocks noChangeShapeType="1"/>
          </p:cNvSpPr>
          <p:nvPr/>
        </p:nvSpPr>
        <p:spPr bwMode="auto">
          <a:xfrm>
            <a:off x="1364796" y="1103698"/>
            <a:ext cx="194696" cy="249992"/>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5689" name="Oval 105"/>
          <p:cNvSpPr>
            <a:spLocks noChangeArrowheads="1"/>
          </p:cNvSpPr>
          <p:nvPr/>
        </p:nvSpPr>
        <p:spPr bwMode="auto">
          <a:xfrm>
            <a:off x="719605" y="1353690"/>
            <a:ext cx="352111" cy="334635"/>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5688" name="AutoShape 104"/>
          <p:cNvSpPr>
            <a:spLocks noChangeShapeType="1"/>
          </p:cNvSpPr>
          <p:nvPr/>
        </p:nvSpPr>
        <p:spPr bwMode="auto">
          <a:xfrm flipH="1">
            <a:off x="896696" y="1103698"/>
            <a:ext cx="218516" cy="249992"/>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5687" name="Oval 103"/>
          <p:cNvSpPr>
            <a:spLocks noChangeArrowheads="1"/>
          </p:cNvSpPr>
          <p:nvPr/>
        </p:nvSpPr>
        <p:spPr bwMode="auto">
          <a:xfrm>
            <a:off x="1028220" y="1953081"/>
            <a:ext cx="352111" cy="334635"/>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7</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5686" name="AutoShape 102"/>
          <p:cNvSpPr>
            <a:spLocks noChangeShapeType="1"/>
          </p:cNvSpPr>
          <p:nvPr/>
        </p:nvSpPr>
        <p:spPr bwMode="auto">
          <a:xfrm>
            <a:off x="1022006" y="1663720"/>
            <a:ext cx="183305" cy="289361"/>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5685" name="Oval 101"/>
          <p:cNvSpPr>
            <a:spLocks noChangeArrowheads="1"/>
          </p:cNvSpPr>
          <p:nvPr/>
        </p:nvSpPr>
        <p:spPr bwMode="auto">
          <a:xfrm>
            <a:off x="428596" y="1953081"/>
            <a:ext cx="352111" cy="334635"/>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5684" name="AutoShape 100"/>
          <p:cNvSpPr>
            <a:spLocks noChangeShapeType="1"/>
          </p:cNvSpPr>
          <p:nvPr/>
        </p:nvSpPr>
        <p:spPr bwMode="auto">
          <a:xfrm flipH="1">
            <a:off x="605687" y="1663720"/>
            <a:ext cx="165699" cy="289361"/>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5683" name="Oval 99"/>
          <p:cNvSpPr>
            <a:spLocks noChangeArrowheads="1"/>
          </p:cNvSpPr>
          <p:nvPr/>
        </p:nvSpPr>
        <p:spPr bwMode="auto">
          <a:xfrm>
            <a:off x="1670303" y="1953081"/>
            <a:ext cx="352111" cy="334635"/>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15</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5682" name="AutoShape 98"/>
          <p:cNvSpPr>
            <a:spLocks noChangeShapeType="1"/>
          </p:cNvSpPr>
          <p:nvPr/>
        </p:nvSpPr>
        <p:spPr bwMode="auto">
          <a:xfrm>
            <a:off x="1684802" y="1663720"/>
            <a:ext cx="162592" cy="289361"/>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5681" name="Oval 97"/>
          <p:cNvSpPr>
            <a:spLocks noChangeArrowheads="1"/>
          </p:cNvSpPr>
          <p:nvPr/>
        </p:nvSpPr>
        <p:spPr bwMode="auto">
          <a:xfrm>
            <a:off x="772422" y="2589872"/>
            <a:ext cx="352111" cy="334635"/>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5</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5680" name="AutoShape 96"/>
          <p:cNvSpPr>
            <a:spLocks noChangeShapeType="1"/>
          </p:cNvSpPr>
          <p:nvPr/>
        </p:nvSpPr>
        <p:spPr bwMode="auto">
          <a:xfrm flipH="1">
            <a:off x="949513" y="2263111"/>
            <a:ext cx="130488" cy="326762"/>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5679" name="Text Box 95"/>
          <p:cNvSpPr txBox="1">
            <a:spLocks noChangeArrowheads="1"/>
          </p:cNvSpPr>
          <p:nvPr/>
        </p:nvSpPr>
        <p:spPr bwMode="auto">
          <a:xfrm>
            <a:off x="1684802" y="2589872"/>
            <a:ext cx="227836" cy="240150"/>
          </a:xfrm>
          <a:prstGeom prst="rect">
            <a:avLst/>
          </a:prstGeom>
          <a:noFill/>
          <a:ln w="9525">
            <a:noFill/>
            <a:miter lim="800000"/>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U</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5678" name="Text Box 94"/>
          <p:cNvSpPr txBox="1">
            <a:spLocks noChangeArrowheads="1"/>
          </p:cNvSpPr>
          <p:nvPr/>
        </p:nvSpPr>
        <p:spPr bwMode="auto">
          <a:xfrm>
            <a:off x="1354440" y="1876312"/>
            <a:ext cx="227836" cy="240150"/>
          </a:xfrm>
          <a:prstGeom prst="rect">
            <a:avLst/>
          </a:prstGeom>
          <a:noFill/>
          <a:ln w="9525">
            <a:noFill/>
            <a:miter lim="800000"/>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G</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5677" name="Text Box 93"/>
          <p:cNvSpPr txBox="1">
            <a:spLocks noChangeArrowheads="1"/>
          </p:cNvSpPr>
          <p:nvPr/>
        </p:nvSpPr>
        <p:spPr bwMode="auto">
          <a:xfrm>
            <a:off x="836630" y="3239458"/>
            <a:ext cx="227836" cy="240150"/>
          </a:xfrm>
          <a:prstGeom prst="rect">
            <a:avLst/>
          </a:prstGeom>
          <a:noFill/>
          <a:ln w="9525">
            <a:noFill/>
            <a:miter lim="800000"/>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N</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5676" name="Text Box 92"/>
          <p:cNvSpPr txBox="1">
            <a:spLocks noChangeArrowheads="1"/>
          </p:cNvSpPr>
          <p:nvPr/>
        </p:nvSpPr>
        <p:spPr bwMode="auto">
          <a:xfrm>
            <a:off x="618114" y="2506213"/>
            <a:ext cx="227836" cy="240150"/>
          </a:xfrm>
          <a:prstGeom prst="rect">
            <a:avLst/>
          </a:prstGeom>
          <a:noFill/>
          <a:ln w="9525">
            <a:noFill/>
            <a:miter lim="800000"/>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P</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5675" name="Oval 91"/>
          <p:cNvSpPr>
            <a:spLocks noChangeArrowheads="1"/>
          </p:cNvSpPr>
          <p:nvPr/>
        </p:nvSpPr>
        <p:spPr bwMode="auto">
          <a:xfrm>
            <a:off x="1326478" y="2589872"/>
            <a:ext cx="352111" cy="334635"/>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8</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5674" name="AutoShape 90"/>
          <p:cNvSpPr>
            <a:spLocks noChangeShapeType="1"/>
          </p:cNvSpPr>
          <p:nvPr/>
        </p:nvSpPr>
        <p:spPr bwMode="auto">
          <a:xfrm>
            <a:off x="1328549" y="2238505"/>
            <a:ext cx="173984" cy="351367"/>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5673" name="Oval 89"/>
          <p:cNvSpPr>
            <a:spLocks noChangeArrowheads="1"/>
          </p:cNvSpPr>
          <p:nvPr/>
        </p:nvSpPr>
        <p:spPr bwMode="auto">
          <a:xfrm>
            <a:off x="482448" y="3239458"/>
            <a:ext cx="352111" cy="334635"/>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4</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5672" name="AutoShape 88"/>
          <p:cNvSpPr>
            <a:spLocks noChangeShapeType="1"/>
          </p:cNvSpPr>
          <p:nvPr/>
        </p:nvSpPr>
        <p:spPr bwMode="auto">
          <a:xfrm flipH="1">
            <a:off x="658504" y="2875296"/>
            <a:ext cx="165699" cy="364162"/>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5670" name="Text Box 86"/>
          <p:cNvSpPr txBox="1">
            <a:spLocks noChangeArrowheads="1"/>
          </p:cNvSpPr>
          <p:nvPr/>
        </p:nvSpPr>
        <p:spPr bwMode="auto">
          <a:xfrm>
            <a:off x="2285984" y="1876312"/>
            <a:ext cx="920971" cy="240150"/>
          </a:xfrm>
          <a:prstGeom prst="rect">
            <a:avLst/>
          </a:prstGeom>
          <a:noFill/>
          <a:ln w="9525">
            <a:noFill/>
            <a:miter lim="800000"/>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改变颜色</a:t>
            </a:r>
            <a:endParaRPr kumimoji="0" 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5669" name="Oval 85"/>
          <p:cNvSpPr>
            <a:spLocks noChangeArrowheads="1"/>
          </p:cNvSpPr>
          <p:nvPr/>
        </p:nvSpPr>
        <p:spPr bwMode="auto">
          <a:xfrm>
            <a:off x="4375262" y="1384201"/>
            <a:ext cx="352111" cy="334635"/>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14</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5668" name="Oval 84"/>
          <p:cNvSpPr>
            <a:spLocks noChangeArrowheads="1"/>
          </p:cNvSpPr>
          <p:nvPr/>
        </p:nvSpPr>
        <p:spPr bwMode="auto">
          <a:xfrm>
            <a:off x="4056291" y="824179"/>
            <a:ext cx="352111" cy="334635"/>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11</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5667" name="AutoShape 83"/>
          <p:cNvSpPr>
            <a:spLocks noChangeShapeType="1"/>
          </p:cNvSpPr>
          <p:nvPr/>
        </p:nvSpPr>
        <p:spPr bwMode="auto">
          <a:xfrm>
            <a:off x="4357656" y="1134208"/>
            <a:ext cx="194696" cy="249992"/>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5666" name="Oval 82"/>
          <p:cNvSpPr>
            <a:spLocks noChangeArrowheads="1"/>
          </p:cNvSpPr>
          <p:nvPr/>
        </p:nvSpPr>
        <p:spPr bwMode="auto">
          <a:xfrm>
            <a:off x="3712466" y="1384201"/>
            <a:ext cx="352111" cy="334635"/>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5665" name="AutoShape 81"/>
          <p:cNvSpPr>
            <a:spLocks noChangeShapeType="1"/>
          </p:cNvSpPr>
          <p:nvPr/>
        </p:nvSpPr>
        <p:spPr bwMode="auto">
          <a:xfrm flipH="1">
            <a:off x="3889557" y="1134208"/>
            <a:ext cx="218516" cy="249992"/>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5664" name="Oval 80"/>
          <p:cNvSpPr>
            <a:spLocks noChangeArrowheads="1"/>
          </p:cNvSpPr>
          <p:nvPr/>
        </p:nvSpPr>
        <p:spPr bwMode="auto">
          <a:xfrm>
            <a:off x="4021080" y="1983592"/>
            <a:ext cx="352111" cy="334635"/>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7</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5663" name="AutoShape 79"/>
          <p:cNvSpPr>
            <a:spLocks noChangeShapeType="1"/>
          </p:cNvSpPr>
          <p:nvPr/>
        </p:nvSpPr>
        <p:spPr bwMode="auto">
          <a:xfrm>
            <a:off x="4014866" y="1694231"/>
            <a:ext cx="183305" cy="289361"/>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5662" name="Oval 78"/>
          <p:cNvSpPr>
            <a:spLocks noChangeArrowheads="1"/>
          </p:cNvSpPr>
          <p:nvPr/>
        </p:nvSpPr>
        <p:spPr bwMode="auto">
          <a:xfrm>
            <a:off x="3421457" y="1983592"/>
            <a:ext cx="352111" cy="334635"/>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5661" name="AutoShape 77"/>
          <p:cNvSpPr>
            <a:spLocks noChangeShapeType="1"/>
          </p:cNvSpPr>
          <p:nvPr/>
        </p:nvSpPr>
        <p:spPr bwMode="auto">
          <a:xfrm flipH="1">
            <a:off x="3598548" y="1694231"/>
            <a:ext cx="165699" cy="289361"/>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5660" name="Oval 76"/>
          <p:cNvSpPr>
            <a:spLocks noChangeArrowheads="1"/>
          </p:cNvSpPr>
          <p:nvPr/>
        </p:nvSpPr>
        <p:spPr bwMode="auto">
          <a:xfrm>
            <a:off x="4663164" y="1983592"/>
            <a:ext cx="352111" cy="334635"/>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15</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5659" name="AutoShape 75"/>
          <p:cNvSpPr>
            <a:spLocks noChangeShapeType="1"/>
          </p:cNvSpPr>
          <p:nvPr/>
        </p:nvSpPr>
        <p:spPr bwMode="auto">
          <a:xfrm>
            <a:off x="4677663" y="1694231"/>
            <a:ext cx="162592" cy="289361"/>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5658" name="Oval 74"/>
          <p:cNvSpPr>
            <a:spLocks noChangeArrowheads="1"/>
          </p:cNvSpPr>
          <p:nvPr/>
        </p:nvSpPr>
        <p:spPr bwMode="auto">
          <a:xfrm>
            <a:off x="3765282" y="2620383"/>
            <a:ext cx="352111" cy="334635"/>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5</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5657" name="AutoShape 73"/>
          <p:cNvSpPr>
            <a:spLocks noChangeShapeType="1"/>
          </p:cNvSpPr>
          <p:nvPr/>
        </p:nvSpPr>
        <p:spPr bwMode="auto">
          <a:xfrm flipH="1">
            <a:off x="3942373" y="2293621"/>
            <a:ext cx="130488" cy="326762"/>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5656" name="Text Box 72"/>
          <p:cNvSpPr txBox="1">
            <a:spLocks noChangeArrowheads="1"/>
          </p:cNvSpPr>
          <p:nvPr/>
        </p:nvSpPr>
        <p:spPr bwMode="auto">
          <a:xfrm>
            <a:off x="4357686" y="1906822"/>
            <a:ext cx="227836" cy="240150"/>
          </a:xfrm>
          <a:prstGeom prst="rect">
            <a:avLst/>
          </a:prstGeom>
          <a:noFill/>
          <a:ln w="9525">
            <a:noFill/>
            <a:miter lim="800000"/>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N</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5655" name="Text Box 71"/>
          <p:cNvSpPr txBox="1">
            <a:spLocks noChangeArrowheads="1"/>
          </p:cNvSpPr>
          <p:nvPr/>
        </p:nvSpPr>
        <p:spPr bwMode="auto">
          <a:xfrm>
            <a:off x="4444648" y="824179"/>
            <a:ext cx="227836" cy="240150"/>
          </a:xfrm>
          <a:prstGeom prst="rect">
            <a:avLst/>
          </a:prstGeom>
          <a:noFill/>
          <a:ln w="9525">
            <a:noFill/>
            <a:miter lim="800000"/>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G</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5654" name="Text Box 70"/>
          <p:cNvSpPr txBox="1">
            <a:spLocks noChangeArrowheads="1"/>
          </p:cNvSpPr>
          <p:nvPr/>
        </p:nvSpPr>
        <p:spPr bwMode="auto">
          <a:xfrm>
            <a:off x="3589227" y="1226725"/>
            <a:ext cx="227836" cy="240150"/>
          </a:xfrm>
          <a:prstGeom prst="rect">
            <a:avLst/>
          </a:prstGeom>
          <a:noFill/>
          <a:ln w="9525">
            <a:noFill/>
            <a:miter lim="800000"/>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P</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5653" name="Oval 69"/>
          <p:cNvSpPr>
            <a:spLocks noChangeArrowheads="1"/>
          </p:cNvSpPr>
          <p:nvPr/>
        </p:nvSpPr>
        <p:spPr bwMode="auto">
          <a:xfrm>
            <a:off x="4319338" y="2620383"/>
            <a:ext cx="352111" cy="334635"/>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8</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5652" name="AutoShape 68"/>
          <p:cNvSpPr>
            <a:spLocks noChangeShapeType="1"/>
          </p:cNvSpPr>
          <p:nvPr/>
        </p:nvSpPr>
        <p:spPr bwMode="auto">
          <a:xfrm>
            <a:off x="4323481" y="2293621"/>
            <a:ext cx="172948" cy="326762"/>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5651" name="Oval 67"/>
          <p:cNvSpPr>
            <a:spLocks noChangeArrowheads="1"/>
          </p:cNvSpPr>
          <p:nvPr/>
        </p:nvSpPr>
        <p:spPr bwMode="auto">
          <a:xfrm>
            <a:off x="3475309" y="3269969"/>
            <a:ext cx="352111" cy="334635"/>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4</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5650" name="AutoShape 66"/>
          <p:cNvSpPr>
            <a:spLocks noChangeShapeType="1"/>
          </p:cNvSpPr>
          <p:nvPr/>
        </p:nvSpPr>
        <p:spPr bwMode="auto">
          <a:xfrm flipH="1">
            <a:off x="3652400" y="2930413"/>
            <a:ext cx="164663" cy="339556"/>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5648" name="Text Box 64"/>
          <p:cNvSpPr txBox="1">
            <a:spLocks noChangeArrowheads="1"/>
          </p:cNvSpPr>
          <p:nvPr/>
        </p:nvSpPr>
        <p:spPr bwMode="auto">
          <a:xfrm>
            <a:off x="5467762" y="1886154"/>
            <a:ext cx="1176976" cy="240150"/>
          </a:xfrm>
          <a:prstGeom prst="rect">
            <a:avLst/>
          </a:prstGeom>
          <a:noFill/>
          <a:ln w="9525">
            <a:noFill/>
            <a:miter lim="800000"/>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子树</a:t>
            </a: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P</a:t>
            </a:r>
            <a:r>
              <a:rPr kumimoji="0" lang="zh-CN" altLang="en-US"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左旋</a:t>
            </a:r>
            <a:endParaRPr kumimoji="0" lang="zh-CN" altLang="en-US"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5647" name="Text Box 63"/>
          <p:cNvSpPr txBox="1">
            <a:spLocks noChangeArrowheads="1"/>
          </p:cNvSpPr>
          <p:nvPr/>
        </p:nvSpPr>
        <p:spPr bwMode="auto">
          <a:xfrm>
            <a:off x="4796759" y="1355658"/>
            <a:ext cx="227836" cy="240150"/>
          </a:xfrm>
          <a:prstGeom prst="rect">
            <a:avLst/>
          </a:prstGeom>
          <a:noFill/>
          <a:ln w="9525">
            <a:noFill/>
            <a:miter lim="800000"/>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U</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5646" name="Oval 62"/>
          <p:cNvSpPr>
            <a:spLocks noChangeArrowheads="1"/>
          </p:cNvSpPr>
          <p:nvPr/>
        </p:nvSpPr>
        <p:spPr bwMode="auto">
          <a:xfrm>
            <a:off x="7851757" y="1384201"/>
            <a:ext cx="352111" cy="334635"/>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14</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5645" name="Oval 61"/>
          <p:cNvSpPr>
            <a:spLocks noChangeArrowheads="1"/>
          </p:cNvSpPr>
          <p:nvPr/>
        </p:nvSpPr>
        <p:spPr bwMode="auto">
          <a:xfrm>
            <a:off x="7532786" y="824179"/>
            <a:ext cx="352111" cy="334635"/>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11</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5644" name="AutoShape 60"/>
          <p:cNvSpPr>
            <a:spLocks noChangeShapeType="1"/>
          </p:cNvSpPr>
          <p:nvPr/>
        </p:nvSpPr>
        <p:spPr bwMode="auto">
          <a:xfrm>
            <a:off x="7834152" y="1134208"/>
            <a:ext cx="194696" cy="249992"/>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5643" name="Oval 59"/>
          <p:cNvSpPr>
            <a:spLocks noChangeArrowheads="1"/>
          </p:cNvSpPr>
          <p:nvPr/>
        </p:nvSpPr>
        <p:spPr bwMode="auto">
          <a:xfrm>
            <a:off x="7188961" y="1384201"/>
            <a:ext cx="352111" cy="334635"/>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7</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5642" name="AutoShape 58"/>
          <p:cNvSpPr>
            <a:spLocks noChangeShapeType="1"/>
          </p:cNvSpPr>
          <p:nvPr/>
        </p:nvSpPr>
        <p:spPr bwMode="auto">
          <a:xfrm flipH="1">
            <a:off x="7366052" y="1134208"/>
            <a:ext cx="218516" cy="249992"/>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5641" name="Oval 57"/>
          <p:cNvSpPr>
            <a:spLocks noChangeArrowheads="1"/>
          </p:cNvSpPr>
          <p:nvPr/>
        </p:nvSpPr>
        <p:spPr bwMode="auto">
          <a:xfrm>
            <a:off x="7497575" y="1983592"/>
            <a:ext cx="352111" cy="334635"/>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8</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5640" name="AutoShape 56"/>
          <p:cNvSpPr>
            <a:spLocks noChangeShapeType="1"/>
          </p:cNvSpPr>
          <p:nvPr/>
        </p:nvSpPr>
        <p:spPr bwMode="auto">
          <a:xfrm>
            <a:off x="7491362" y="1694231"/>
            <a:ext cx="183305" cy="289361"/>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5639" name="Oval 55"/>
          <p:cNvSpPr>
            <a:spLocks noChangeArrowheads="1"/>
          </p:cNvSpPr>
          <p:nvPr/>
        </p:nvSpPr>
        <p:spPr bwMode="auto">
          <a:xfrm>
            <a:off x="6897952" y="1983592"/>
            <a:ext cx="352111" cy="334635"/>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5638" name="AutoShape 54"/>
          <p:cNvSpPr>
            <a:spLocks noChangeShapeType="1"/>
          </p:cNvSpPr>
          <p:nvPr/>
        </p:nvSpPr>
        <p:spPr bwMode="auto">
          <a:xfrm flipH="1">
            <a:off x="7075043" y="1694231"/>
            <a:ext cx="165699" cy="289361"/>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5637" name="Oval 53"/>
          <p:cNvSpPr>
            <a:spLocks noChangeArrowheads="1"/>
          </p:cNvSpPr>
          <p:nvPr/>
        </p:nvSpPr>
        <p:spPr bwMode="auto">
          <a:xfrm>
            <a:off x="8139659" y="1983592"/>
            <a:ext cx="352111" cy="334635"/>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15</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5636" name="AutoShape 52"/>
          <p:cNvSpPr>
            <a:spLocks noChangeShapeType="1"/>
          </p:cNvSpPr>
          <p:nvPr/>
        </p:nvSpPr>
        <p:spPr bwMode="auto">
          <a:xfrm>
            <a:off x="8154158" y="1694231"/>
            <a:ext cx="162592" cy="289361"/>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5635" name="Oval 51"/>
          <p:cNvSpPr>
            <a:spLocks noChangeArrowheads="1"/>
          </p:cNvSpPr>
          <p:nvPr/>
        </p:nvSpPr>
        <p:spPr bwMode="auto">
          <a:xfrm>
            <a:off x="7241777" y="2620383"/>
            <a:ext cx="352111" cy="334635"/>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5</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5634" name="Text Box 50"/>
          <p:cNvSpPr txBox="1">
            <a:spLocks noChangeArrowheads="1"/>
          </p:cNvSpPr>
          <p:nvPr/>
        </p:nvSpPr>
        <p:spPr bwMode="auto">
          <a:xfrm>
            <a:off x="6701618" y="1906822"/>
            <a:ext cx="227836" cy="240150"/>
          </a:xfrm>
          <a:prstGeom prst="rect">
            <a:avLst/>
          </a:prstGeom>
          <a:noFill/>
          <a:ln w="9525">
            <a:noFill/>
            <a:miter lim="800000"/>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N</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5633" name="Text Box 49"/>
          <p:cNvSpPr txBox="1">
            <a:spLocks noChangeArrowheads="1"/>
          </p:cNvSpPr>
          <p:nvPr/>
        </p:nvSpPr>
        <p:spPr bwMode="auto">
          <a:xfrm>
            <a:off x="7921144" y="824179"/>
            <a:ext cx="227836" cy="240150"/>
          </a:xfrm>
          <a:prstGeom prst="rect">
            <a:avLst/>
          </a:prstGeom>
          <a:noFill/>
          <a:ln w="9525">
            <a:noFill/>
            <a:miter lim="800000"/>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G</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5632" name="Text Box 48"/>
          <p:cNvSpPr txBox="1">
            <a:spLocks noChangeArrowheads="1"/>
          </p:cNvSpPr>
          <p:nvPr/>
        </p:nvSpPr>
        <p:spPr bwMode="auto">
          <a:xfrm>
            <a:off x="7065722" y="1226725"/>
            <a:ext cx="227836" cy="240150"/>
          </a:xfrm>
          <a:prstGeom prst="rect">
            <a:avLst/>
          </a:prstGeom>
          <a:noFill/>
          <a:ln w="9525">
            <a:noFill/>
            <a:miter lim="800000"/>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P</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5631" name="Oval 47"/>
          <p:cNvSpPr>
            <a:spLocks noChangeArrowheads="1"/>
          </p:cNvSpPr>
          <p:nvPr/>
        </p:nvSpPr>
        <p:spPr bwMode="auto">
          <a:xfrm>
            <a:off x="6951804" y="3269969"/>
            <a:ext cx="352111" cy="334635"/>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4</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5630" name="AutoShape 46"/>
          <p:cNvSpPr>
            <a:spLocks noChangeShapeType="1"/>
          </p:cNvSpPr>
          <p:nvPr/>
        </p:nvSpPr>
        <p:spPr bwMode="auto">
          <a:xfrm flipH="1">
            <a:off x="7128895" y="2930413"/>
            <a:ext cx="164663" cy="339556"/>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5629" name="Text Box 45"/>
          <p:cNvSpPr txBox="1">
            <a:spLocks noChangeArrowheads="1"/>
          </p:cNvSpPr>
          <p:nvPr/>
        </p:nvSpPr>
        <p:spPr bwMode="auto">
          <a:xfrm>
            <a:off x="8273254" y="1355658"/>
            <a:ext cx="227836" cy="240150"/>
          </a:xfrm>
          <a:prstGeom prst="rect">
            <a:avLst/>
          </a:prstGeom>
          <a:noFill/>
          <a:ln w="9525">
            <a:noFill/>
            <a:miter lim="800000"/>
          </a:ln>
        </p:spPr>
        <p:txBody>
          <a:bodyPr vert="horz" wrap="square" lIns="0" tIns="0" rIns="0" bIns="0" numCol="1" anchor="t" anchorCtr="0" compatLnSpc="1"/>
          <a:lstStyle/>
          <a:p>
            <a:pPr marL="0" marR="0" lvl="0" indent="0"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U</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5628" name="AutoShape 44"/>
          <p:cNvSpPr>
            <a:spLocks noChangeShapeType="1"/>
          </p:cNvSpPr>
          <p:nvPr/>
        </p:nvSpPr>
        <p:spPr bwMode="auto">
          <a:xfrm>
            <a:off x="7198281" y="2269016"/>
            <a:ext cx="219551" cy="351367"/>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5626" name="Text Box 42"/>
          <p:cNvSpPr txBox="1">
            <a:spLocks noChangeArrowheads="1"/>
          </p:cNvSpPr>
          <p:nvPr/>
        </p:nvSpPr>
        <p:spPr bwMode="auto">
          <a:xfrm>
            <a:off x="725740" y="4951020"/>
            <a:ext cx="1203054" cy="240150"/>
          </a:xfrm>
          <a:prstGeom prst="rect">
            <a:avLst/>
          </a:prstGeom>
          <a:noFill/>
          <a:ln w="9525">
            <a:noFill/>
            <a:miter lim="800000"/>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子树</a:t>
            </a: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G</a:t>
            </a:r>
            <a:r>
              <a:rPr kumimoji="0" lang="zh-CN" altLang="en-US"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右旋</a:t>
            </a:r>
            <a:endParaRPr kumimoji="0" lang="zh-CN" altLang="en-US"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5625" name="Oval 41"/>
          <p:cNvSpPr>
            <a:spLocks noChangeArrowheads="1"/>
          </p:cNvSpPr>
          <p:nvPr/>
        </p:nvSpPr>
        <p:spPr bwMode="auto">
          <a:xfrm>
            <a:off x="3676219" y="5427383"/>
            <a:ext cx="352111" cy="334635"/>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14</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5624" name="Oval 40"/>
          <p:cNvSpPr>
            <a:spLocks noChangeArrowheads="1"/>
          </p:cNvSpPr>
          <p:nvPr/>
        </p:nvSpPr>
        <p:spPr bwMode="auto">
          <a:xfrm>
            <a:off x="3333429" y="4735475"/>
            <a:ext cx="352111" cy="334635"/>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11</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5623" name="Oval 39"/>
          <p:cNvSpPr>
            <a:spLocks noChangeArrowheads="1"/>
          </p:cNvSpPr>
          <p:nvPr/>
        </p:nvSpPr>
        <p:spPr bwMode="auto">
          <a:xfrm>
            <a:off x="2779373" y="4184311"/>
            <a:ext cx="352111" cy="334635"/>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7</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5622" name="Oval 38"/>
          <p:cNvSpPr>
            <a:spLocks noChangeArrowheads="1"/>
          </p:cNvSpPr>
          <p:nvPr/>
        </p:nvSpPr>
        <p:spPr bwMode="auto">
          <a:xfrm>
            <a:off x="3084880" y="5427383"/>
            <a:ext cx="352111" cy="334635"/>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8</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5621" name="Oval 37"/>
          <p:cNvSpPr>
            <a:spLocks noChangeArrowheads="1"/>
          </p:cNvSpPr>
          <p:nvPr/>
        </p:nvSpPr>
        <p:spPr bwMode="auto">
          <a:xfrm>
            <a:off x="2307130" y="4787639"/>
            <a:ext cx="352111" cy="334635"/>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5620" name="Oval 36"/>
          <p:cNvSpPr>
            <a:spLocks noChangeArrowheads="1"/>
          </p:cNvSpPr>
          <p:nvPr/>
        </p:nvSpPr>
        <p:spPr bwMode="auto">
          <a:xfrm>
            <a:off x="3954801" y="6069095"/>
            <a:ext cx="352111" cy="334635"/>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15</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5619" name="Oval 35"/>
          <p:cNvSpPr>
            <a:spLocks noChangeArrowheads="1"/>
          </p:cNvSpPr>
          <p:nvPr/>
        </p:nvSpPr>
        <p:spPr bwMode="auto">
          <a:xfrm>
            <a:off x="2590890" y="5427383"/>
            <a:ext cx="352111" cy="334635"/>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5</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5618" name="Text Box 34"/>
          <p:cNvSpPr txBox="1">
            <a:spLocks noChangeArrowheads="1"/>
          </p:cNvSpPr>
          <p:nvPr/>
        </p:nvSpPr>
        <p:spPr bwMode="auto">
          <a:xfrm>
            <a:off x="3676219" y="4655753"/>
            <a:ext cx="227836" cy="240150"/>
          </a:xfrm>
          <a:prstGeom prst="rect">
            <a:avLst/>
          </a:prstGeom>
          <a:noFill/>
          <a:ln w="9525">
            <a:noFill/>
            <a:miter lim="800000"/>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G</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5617" name="Text Box 33"/>
          <p:cNvSpPr txBox="1">
            <a:spLocks noChangeArrowheads="1"/>
          </p:cNvSpPr>
          <p:nvPr/>
        </p:nvSpPr>
        <p:spPr bwMode="auto">
          <a:xfrm>
            <a:off x="3198799" y="4178406"/>
            <a:ext cx="227836" cy="240150"/>
          </a:xfrm>
          <a:prstGeom prst="rect">
            <a:avLst/>
          </a:prstGeom>
          <a:noFill/>
          <a:ln w="9525">
            <a:noFill/>
            <a:miter lim="800000"/>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P</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5616" name="Oval 32"/>
          <p:cNvSpPr>
            <a:spLocks noChangeArrowheads="1"/>
          </p:cNvSpPr>
          <p:nvPr/>
        </p:nvSpPr>
        <p:spPr bwMode="auto">
          <a:xfrm>
            <a:off x="2348555" y="6069095"/>
            <a:ext cx="352111" cy="334635"/>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4</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5615" name="Oval 31"/>
          <p:cNvSpPr>
            <a:spLocks noChangeArrowheads="1"/>
          </p:cNvSpPr>
          <p:nvPr/>
        </p:nvSpPr>
        <p:spPr bwMode="auto">
          <a:xfrm>
            <a:off x="6595551" y="2620383"/>
            <a:ext cx="352111" cy="334635"/>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5614" name="AutoShape 30"/>
          <p:cNvSpPr>
            <a:spLocks noChangeShapeType="1"/>
          </p:cNvSpPr>
          <p:nvPr/>
        </p:nvSpPr>
        <p:spPr bwMode="auto">
          <a:xfrm flipH="1">
            <a:off x="6771606" y="2269016"/>
            <a:ext cx="178127" cy="351367"/>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5613" name="Oval 29"/>
          <p:cNvSpPr>
            <a:spLocks noChangeArrowheads="1"/>
          </p:cNvSpPr>
          <p:nvPr/>
        </p:nvSpPr>
        <p:spPr bwMode="auto">
          <a:xfrm>
            <a:off x="2015086" y="5427383"/>
            <a:ext cx="352111" cy="334635"/>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5612" name="AutoShape 28"/>
          <p:cNvSpPr>
            <a:spLocks noChangeShapeType="1"/>
          </p:cNvSpPr>
          <p:nvPr/>
        </p:nvSpPr>
        <p:spPr bwMode="auto">
          <a:xfrm flipH="1">
            <a:off x="2483186" y="4469735"/>
            <a:ext cx="347968" cy="317904"/>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5611" name="AutoShape 27"/>
          <p:cNvSpPr>
            <a:spLocks noChangeShapeType="1"/>
          </p:cNvSpPr>
          <p:nvPr/>
        </p:nvSpPr>
        <p:spPr bwMode="auto">
          <a:xfrm>
            <a:off x="3079702" y="4469735"/>
            <a:ext cx="305508" cy="314951"/>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5610" name="AutoShape 26"/>
          <p:cNvSpPr>
            <a:spLocks noChangeShapeType="1"/>
          </p:cNvSpPr>
          <p:nvPr/>
        </p:nvSpPr>
        <p:spPr bwMode="auto">
          <a:xfrm flipH="1">
            <a:off x="2191141" y="5073063"/>
            <a:ext cx="167770" cy="354320"/>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5609" name="AutoShape 25"/>
          <p:cNvSpPr>
            <a:spLocks noChangeShapeType="1"/>
          </p:cNvSpPr>
          <p:nvPr/>
        </p:nvSpPr>
        <p:spPr bwMode="auto">
          <a:xfrm>
            <a:off x="2607460" y="5073063"/>
            <a:ext cx="159485" cy="354320"/>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5608" name="AutoShape 24"/>
          <p:cNvSpPr>
            <a:spLocks noChangeShapeType="1"/>
          </p:cNvSpPr>
          <p:nvPr/>
        </p:nvSpPr>
        <p:spPr bwMode="auto">
          <a:xfrm flipH="1">
            <a:off x="2524610" y="5712807"/>
            <a:ext cx="118061" cy="356288"/>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5607" name="AutoShape 23"/>
          <p:cNvSpPr>
            <a:spLocks noChangeShapeType="1"/>
          </p:cNvSpPr>
          <p:nvPr/>
        </p:nvSpPr>
        <p:spPr bwMode="auto">
          <a:xfrm flipH="1">
            <a:off x="3260936" y="5020899"/>
            <a:ext cx="124274" cy="406484"/>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5606" name="AutoShape 22"/>
          <p:cNvSpPr>
            <a:spLocks noChangeShapeType="1"/>
          </p:cNvSpPr>
          <p:nvPr/>
        </p:nvSpPr>
        <p:spPr bwMode="auto">
          <a:xfrm>
            <a:off x="3633759" y="5020899"/>
            <a:ext cx="218516" cy="406484"/>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5605" name="AutoShape 21"/>
          <p:cNvSpPr>
            <a:spLocks noChangeShapeType="1"/>
          </p:cNvSpPr>
          <p:nvPr/>
        </p:nvSpPr>
        <p:spPr bwMode="auto">
          <a:xfrm>
            <a:off x="3976549" y="5712807"/>
            <a:ext cx="154307" cy="356288"/>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5603" name="Text Box 19"/>
          <p:cNvSpPr txBox="1">
            <a:spLocks noChangeArrowheads="1"/>
          </p:cNvSpPr>
          <p:nvPr/>
        </p:nvSpPr>
        <p:spPr bwMode="auto">
          <a:xfrm>
            <a:off x="4602062" y="5067158"/>
            <a:ext cx="970069" cy="240150"/>
          </a:xfrm>
          <a:prstGeom prst="rect">
            <a:avLst/>
          </a:prstGeom>
          <a:noFill/>
          <a:ln w="9525">
            <a:noFill/>
            <a:miter lim="800000"/>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改变颜色</a:t>
            </a:r>
            <a:endParaRPr kumimoji="0" 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5602" name="Oval 18"/>
          <p:cNvSpPr>
            <a:spLocks noChangeArrowheads="1"/>
          </p:cNvSpPr>
          <p:nvPr/>
        </p:nvSpPr>
        <p:spPr bwMode="auto">
          <a:xfrm>
            <a:off x="7327812" y="5426399"/>
            <a:ext cx="352111" cy="334635"/>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14</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5601" name="Oval 17"/>
          <p:cNvSpPr>
            <a:spLocks noChangeArrowheads="1"/>
          </p:cNvSpPr>
          <p:nvPr/>
        </p:nvSpPr>
        <p:spPr bwMode="auto">
          <a:xfrm>
            <a:off x="6985022" y="4734491"/>
            <a:ext cx="352111" cy="334635"/>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11</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5600" name="Oval 16"/>
          <p:cNvSpPr>
            <a:spLocks noChangeArrowheads="1"/>
          </p:cNvSpPr>
          <p:nvPr/>
        </p:nvSpPr>
        <p:spPr bwMode="auto">
          <a:xfrm>
            <a:off x="6430966" y="4183327"/>
            <a:ext cx="352111" cy="334635"/>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7</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5599" name="Oval 15"/>
          <p:cNvSpPr>
            <a:spLocks noChangeArrowheads="1"/>
          </p:cNvSpPr>
          <p:nvPr/>
        </p:nvSpPr>
        <p:spPr bwMode="auto">
          <a:xfrm>
            <a:off x="6736474" y="5426399"/>
            <a:ext cx="352111" cy="334635"/>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8</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5598" name="Oval 14"/>
          <p:cNvSpPr>
            <a:spLocks noChangeArrowheads="1"/>
          </p:cNvSpPr>
          <p:nvPr/>
        </p:nvSpPr>
        <p:spPr bwMode="auto">
          <a:xfrm>
            <a:off x="5958724" y="4786655"/>
            <a:ext cx="352111" cy="334635"/>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5597" name="Oval 13"/>
          <p:cNvSpPr>
            <a:spLocks noChangeArrowheads="1"/>
          </p:cNvSpPr>
          <p:nvPr/>
        </p:nvSpPr>
        <p:spPr bwMode="auto">
          <a:xfrm>
            <a:off x="7606394" y="6069095"/>
            <a:ext cx="352111" cy="334635"/>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15</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5596" name="Oval 12"/>
          <p:cNvSpPr>
            <a:spLocks noChangeArrowheads="1"/>
          </p:cNvSpPr>
          <p:nvPr/>
        </p:nvSpPr>
        <p:spPr bwMode="auto">
          <a:xfrm>
            <a:off x="6242483" y="5426399"/>
            <a:ext cx="352111" cy="334635"/>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5</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5595" name="Oval 11"/>
          <p:cNvSpPr>
            <a:spLocks noChangeArrowheads="1"/>
          </p:cNvSpPr>
          <p:nvPr/>
        </p:nvSpPr>
        <p:spPr bwMode="auto">
          <a:xfrm>
            <a:off x="6000148" y="6069095"/>
            <a:ext cx="352111" cy="334635"/>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4</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5594" name="Oval 10"/>
          <p:cNvSpPr>
            <a:spLocks noChangeArrowheads="1"/>
          </p:cNvSpPr>
          <p:nvPr/>
        </p:nvSpPr>
        <p:spPr bwMode="auto">
          <a:xfrm>
            <a:off x="5666679" y="5426399"/>
            <a:ext cx="352111" cy="334635"/>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5593" name="AutoShape 9"/>
          <p:cNvSpPr>
            <a:spLocks noChangeShapeType="1"/>
          </p:cNvSpPr>
          <p:nvPr/>
        </p:nvSpPr>
        <p:spPr bwMode="auto">
          <a:xfrm flipH="1">
            <a:off x="6135815" y="4493357"/>
            <a:ext cx="346932" cy="293298"/>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5592" name="AutoShape 8"/>
          <p:cNvSpPr>
            <a:spLocks noChangeShapeType="1"/>
          </p:cNvSpPr>
          <p:nvPr/>
        </p:nvSpPr>
        <p:spPr bwMode="auto">
          <a:xfrm>
            <a:off x="6733367" y="4493357"/>
            <a:ext cx="303436" cy="294282"/>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5591" name="AutoShape 7"/>
          <p:cNvSpPr>
            <a:spLocks noChangeShapeType="1"/>
          </p:cNvSpPr>
          <p:nvPr/>
        </p:nvSpPr>
        <p:spPr bwMode="auto">
          <a:xfrm flipH="1">
            <a:off x="5843770" y="5096685"/>
            <a:ext cx="166735" cy="329714"/>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5590" name="AutoShape 6"/>
          <p:cNvSpPr>
            <a:spLocks noChangeShapeType="1"/>
          </p:cNvSpPr>
          <p:nvPr/>
        </p:nvSpPr>
        <p:spPr bwMode="auto">
          <a:xfrm>
            <a:off x="6261125" y="5096685"/>
            <a:ext cx="158450" cy="329714"/>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5589" name="AutoShape 5"/>
          <p:cNvSpPr>
            <a:spLocks noChangeShapeType="1"/>
          </p:cNvSpPr>
          <p:nvPr/>
        </p:nvSpPr>
        <p:spPr bwMode="auto">
          <a:xfrm flipH="1">
            <a:off x="6177239" y="5736429"/>
            <a:ext cx="117025" cy="331683"/>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5588" name="AutoShape 4"/>
          <p:cNvSpPr>
            <a:spLocks noChangeShapeType="1"/>
          </p:cNvSpPr>
          <p:nvPr/>
        </p:nvSpPr>
        <p:spPr bwMode="auto">
          <a:xfrm flipH="1">
            <a:off x="6913565" y="5044521"/>
            <a:ext cx="123239" cy="381878"/>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5587" name="AutoShape 3"/>
          <p:cNvSpPr>
            <a:spLocks noChangeShapeType="1"/>
          </p:cNvSpPr>
          <p:nvPr/>
        </p:nvSpPr>
        <p:spPr bwMode="auto">
          <a:xfrm>
            <a:off x="7286388" y="5044521"/>
            <a:ext cx="218516" cy="381878"/>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95586" name="AutoShape 2"/>
          <p:cNvSpPr>
            <a:spLocks noChangeShapeType="1"/>
          </p:cNvSpPr>
          <p:nvPr/>
        </p:nvSpPr>
        <p:spPr bwMode="auto">
          <a:xfrm>
            <a:off x="7630213" y="5736429"/>
            <a:ext cx="153272" cy="331683"/>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17" name="TextBox 116"/>
          <p:cNvSpPr txBox="1"/>
          <p:nvPr/>
        </p:nvSpPr>
        <p:spPr>
          <a:xfrm>
            <a:off x="357158" y="142852"/>
            <a:ext cx="1928826" cy="398780"/>
          </a:xfrm>
          <a:prstGeom prst="rect">
            <a:avLst/>
          </a:prstGeom>
          <a:noFill/>
        </p:spPr>
        <p:txBody>
          <a:bodyPr wrap="square" rtlCol="0">
            <a:spAutoFit/>
          </a:bodyPr>
          <a:lstStyle/>
          <a:p>
            <a:pPr algn="l"/>
            <a:r>
              <a:rPr lang="zh-CN" altLang="zh-CN" sz="2000" b="1" smtClean="0">
                <a:solidFill>
                  <a:srgbClr val="0000FF"/>
                </a:solidFill>
                <a:ea typeface="仿宋" panose="02010609060101010101" pitchFamily="49" charset="-122"/>
                <a:cs typeface="Times New Roman" panose="02020603050405020304" pitchFamily="18" charset="0"/>
              </a:rPr>
              <a:t>插入关键字</a:t>
            </a:r>
            <a:r>
              <a:rPr lang="en-US" altLang="zh-CN" sz="2000" b="1" smtClean="0">
                <a:solidFill>
                  <a:srgbClr val="0000FF"/>
                </a:solidFill>
                <a:ea typeface="仿宋" panose="02010609060101010101" pitchFamily="49" charset="-122"/>
                <a:cs typeface="Times New Roman" panose="02020603050405020304" pitchFamily="18" charset="0"/>
              </a:rPr>
              <a:t>4</a:t>
            </a:r>
            <a:endParaRPr lang="zh-CN" altLang="en-US" sz="2000" b="1" smtClean="0">
              <a:solidFill>
                <a:srgbClr val="0000FF"/>
              </a:solidFill>
              <a:ea typeface="仿宋" panose="02010609060101010101" pitchFamily="49" charset="-122"/>
              <a:cs typeface="Times New Roman" panose="02020603050405020304" pitchFamily="18" charset="0"/>
            </a:endParaRPr>
          </a:p>
        </p:txBody>
      </p:sp>
      <p:sp>
        <p:nvSpPr>
          <p:cNvPr id="118" name="AutoShape 43"/>
          <p:cNvSpPr>
            <a:spLocks noChangeShapeType="1"/>
          </p:cNvSpPr>
          <p:nvPr/>
        </p:nvSpPr>
        <p:spPr bwMode="auto">
          <a:xfrm>
            <a:off x="2357422" y="2214554"/>
            <a:ext cx="817570" cy="1075"/>
          </a:xfrm>
          <a:prstGeom prst="straightConnector1">
            <a:avLst/>
          </a:prstGeom>
          <a:noFill/>
          <a:ln w="38100">
            <a:solidFill>
              <a:srgbClr val="000000"/>
            </a:solidFill>
            <a:round/>
            <a:headEnd type="none" w="med" len="med"/>
            <a:tailEnd type="arrow"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19" name="AutoShape 43"/>
          <p:cNvSpPr>
            <a:spLocks noChangeShapeType="1"/>
          </p:cNvSpPr>
          <p:nvPr/>
        </p:nvSpPr>
        <p:spPr bwMode="auto">
          <a:xfrm>
            <a:off x="4714876" y="5429264"/>
            <a:ext cx="817570" cy="1075"/>
          </a:xfrm>
          <a:prstGeom prst="straightConnector1">
            <a:avLst/>
          </a:prstGeom>
          <a:noFill/>
          <a:ln w="38100">
            <a:solidFill>
              <a:srgbClr val="000000"/>
            </a:solidFill>
            <a:round/>
            <a:headEnd type="none" w="med" len="med"/>
            <a:tailEnd type="arrow"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20" name="AutoShape 43"/>
          <p:cNvSpPr>
            <a:spLocks noChangeShapeType="1"/>
          </p:cNvSpPr>
          <p:nvPr/>
        </p:nvSpPr>
        <p:spPr bwMode="auto">
          <a:xfrm>
            <a:off x="928662" y="5357826"/>
            <a:ext cx="817570" cy="1075"/>
          </a:xfrm>
          <a:prstGeom prst="straightConnector1">
            <a:avLst/>
          </a:prstGeom>
          <a:noFill/>
          <a:ln w="38100">
            <a:solidFill>
              <a:srgbClr val="000000"/>
            </a:solidFill>
            <a:round/>
            <a:headEnd type="none" w="med" len="med"/>
            <a:tailEnd type="arrow"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21" name="AutoShape 43"/>
          <p:cNvSpPr>
            <a:spLocks noChangeShapeType="1"/>
          </p:cNvSpPr>
          <p:nvPr/>
        </p:nvSpPr>
        <p:spPr bwMode="auto">
          <a:xfrm>
            <a:off x="5716044" y="2285992"/>
            <a:ext cx="817570" cy="1075"/>
          </a:xfrm>
          <a:prstGeom prst="straightConnector1">
            <a:avLst/>
          </a:prstGeom>
          <a:noFill/>
          <a:ln w="38100">
            <a:solidFill>
              <a:srgbClr val="000000"/>
            </a:solidFill>
            <a:round/>
            <a:headEnd type="none" w="med" len="med"/>
            <a:tailEnd type="arrow" w="sm" len="sm"/>
          </a:ln>
        </p:spPr>
        <p:txBody>
          <a:bodyPr vert="horz" wrap="square" lIns="91440" tIns="45720" rIns="91440" bIns="45720" numCol="1" anchor="t" anchorCtr="0" compatLnSpc="1"/>
          <a:lstStyle/>
          <a:p>
            <a:pPr>
              <a:lnSpc>
                <a:spcPts val="20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3" name="灯片编号占位符 2"/>
          <p:cNvSpPr>
            <a:spLocks noGrp="1"/>
          </p:cNvSpPr>
          <p:nvPr>
            <p:ph type="sldNum" sz="quarter" idx="12"/>
          </p:nvPr>
        </p:nvSpPr>
        <p:spPr/>
        <p:txBody>
          <a:bodyPr/>
          <a:p>
            <a:pPr>
              <a:defRPr/>
            </a:pPr>
            <a:fld id="{94984E60-CADE-4266-8DC7-A91C528B8A31}" type="slidenum">
              <a:rPr lang="en-US" altLang="zh-CN" smtClean="0"/>
            </a:fld>
            <a:r>
              <a:rPr lang="en-US" altLang="zh-CN" smtClean="0"/>
              <a:t>/13</a:t>
            </a:r>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2910" y="571480"/>
            <a:ext cx="2928958" cy="400110"/>
          </a:xfrm>
          <a:prstGeom prst="rect">
            <a:avLst/>
          </a:prstGeom>
          <a:noFill/>
        </p:spPr>
        <p:txBody>
          <a:bodyPr wrap="square" rtlCol="0">
            <a:spAutoFit/>
          </a:bodyPr>
          <a:lstStyle/>
          <a:p>
            <a:pPr algn="l"/>
            <a:r>
              <a:rPr lang="zh-CN" altLang="zh-CN" sz="2000" b="1" smtClean="0">
                <a:solidFill>
                  <a:srgbClr val="0000FF"/>
                </a:solidFill>
                <a:latin typeface="楷体" panose="02010609060101010101" pitchFamily="49" charset="-122"/>
                <a:ea typeface="楷体" panose="02010609060101010101" pitchFamily="49" charset="-122"/>
              </a:rPr>
              <a:t>一棵红黑树</a:t>
            </a:r>
            <a:endParaRPr lang="zh-CN" altLang="en-US" sz="20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3128" name="Rectangle 5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66" name="组合 65"/>
          <p:cNvGrpSpPr/>
          <p:nvPr/>
        </p:nvGrpSpPr>
        <p:grpSpPr>
          <a:xfrm>
            <a:off x="1302104" y="1357298"/>
            <a:ext cx="5627350" cy="3712280"/>
            <a:chOff x="1079664" y="1722616"/>
            <a:chExt cx="5627350" cy="3712280"/>
          </a:xfrm>
        </p:grpSpPr>
        <p:sp>
          <p:nvSpPr>
            <p:cNvPr id="3126" name="Oval 54"/>
            <p:cNvSpPr>
              <a:spLocks noChangeArrowheads="1"/>
            </p:cNvSpPr>
            <p:nvPr/>
          </p:nvSpPr>
          <p:spPr bwMode="auto">
            <a:xfrm>
              <a:off x="3918733" y="1722616"/>
              <a:ext cx="345361" cy="345423"/>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cs typeface="Times New Roman" panose="02020603050405020304" pitchFamily="18" charset="0"/>
                </a:rPr>
                <a:t>12</a:t>
              </a:r>
              <a:endParaRPr kumimoji="0" lang="en-US" altLang="zh-CN" sz="1800" b="1" i="0" u="none" strike="noStrike" cap="none" normalizeH="0" baseline="0" smtClean="0">
                <a:ln>
                  <a:noFill/>
                </a:ln>
                <a:solidFill>
                  <a:schemeClr val="bg1"/>
                </a:solidFill>
                <a:effectLst/>
                <a:cs typeface="Times New Roman" panose="02020603050405020304" pitchFamily="18" charset="0"/>
              </a:endParaRPr>
            </a:p>
          </p:txBody>
        </p:sp>
        <p:sp>
          <p:nvSpPr>
            <p:cNvPr id="3125" name="Oval 53"/>
            <p:cNvSpPr>
              <a:spLocks noChangeArrowheads="1"/>
            </p:cNvSpPr>
            <p:nvPr/>
          </p:nvSpPr>
          <p:spPr bwMode="auto">
            <a:xfrm>
              <a:off x="2273190" y="2657289"/>
              <a:ext cx="345361" cy="345423"/>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cs typeface="Times New Roman" panose="02020603050405020304" pitchFamily="18" charset="0"/>
                </a:rPr>
                <a:t>5</a:t>
              </a:r>
              <a:endParaRPr kumimoji="0" lang="en-US" altLang="zh-CN" sz="1800" b="1" i="0" u="none" strike="noStrike" cap="none" normalizeH="0" baseline="0" smtClean="0">
                <a:ln>
                  <a:noFill/>
                </a:ln>
                <a:solidFill>
                  <a:schemeClr val="bg1"/>
                </a:solidFill>
                <a:effectLst/>
                <a:cs typeface="Times New Roman" panose="02020603050405020304" pitchFamily="18" charset="0"/>
              </a:endParaRPr>
            </a:p>
          </p:txBody>
        </p:sp>
        <p:sp>
          <p:nvSpPr>
            <p:cNvPr id="3124" name="Oval 52"/>
            <p:cNvSpPr>
              <a:spLocks noChangeArrowheads="1"/>
            </p:cNvSpPr>
            <p:nvPr/>
          </p:nvSpPr>
          <p:spPr bwMode="auto">
            <a:xfrm>
              <a:off x="1338685" y="3270923"/>
              <a:ext cx="345361" cy="345423"/>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cs typeface="Times New Roman" panose="02020603050405020304" pitchFamily="18" charset="0"/>
                </a:rPr>
                <a:t>3</a:t>
              </a:r>
              <a:endParaRPr kumimoji="0" lang="en-US" altLang="zh-CN" sz="1800" b="1" i="0" u="none" strike="noStrike" cap="none" normalizeH="0" baseline="0" smtClean="0">
                <a:ln>
                  <a:noFill/>
                </a:ln>
                <a:solidFill>
                  <a:schemeClr val="bg1"/>
                </a:solidFill>
                <a:effectLst/>
                <a:cs typeface="Times New Roman" panose="02020603050405020304" pitchFamily="18" charset="0"/>
              </a:endParaRPr>
            </a:p>
          </p:txBody>
        </p:sp>
        <p:sp>
          <p:nvSpPr>
            <p:cNvPr id="3123" name="Oval 51"/>
            <p:cNvSpPr>
              <a:spLocks noChangeArrowheads="1"/>
            </p:cNvSpPr>
            <p:nvPr/>
          </p:nvSpPr>
          <p:spPr bwMode="auto">
            <a:xfrm>
              <a:off x="1744992" y="3850015"/>
              <a:ext cx="345361" cy="345423"/>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cs typeface="Times New Roman" panose="02020603050405020304" pitchFamily="18" charset="0"/>
                </a:rPr>
                <a:t>4</a:t>
              </a:r>
              <a:endParaRPr kumimoji="0" lang="en-US" altLang="zh-CN" sz="1800" b="1" i="0" u="none" strike="noStrike" cap="none" normalizeH="0" baseline="0" smtClean="0">
                <a:ln>
                  <a:noFill/>
                </a:ln>
                <a:solidFill>
                  <a:schemeClr val="bg1"/>
                </a:solidFill>
                <a:effectLst/>
                <a:cs typeface="Times New Roman" panose="02020603050405020304" pitchFamily="18" charset="0"/>
              </a:endParaRPr>
            </a:p>
          </p:txBody>
        </p:sp>
        <p:sp>
          <p:nvSpPr>
            <p:cNvPr id="3122" name="Oval 50"/>
            <p:cNvSpPr>
              <a:spLocks noChangeArrowheads="1"/>
            </p:cNvSpPr>
            <p:nvPr/>
          </p:nvSpPr>
          <p:spPr bwMode="auto">
            <a:xfrm>
              <a:off x="3370219" y="3271939"/>
              <a:ext cx="345361" cy="345423"/>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cs typeface="Times New Roman" panose="02020603050405020304" pitchFamily="18" charset="0"/>
                </a:rPr>
                <a:t>10</a:t>
              </a:r>
              <a:endParaRPr kumimoji="0" lang="en-US" altLang="zh-CN" sz="1800" b="1" i="0" u="none" strike="noStrike" cap="none" normalizeH="0" baseline="0" smtClean="0">
                <a:ln>
                  <a:noFill/>
                </a:ln>
                <a:solidFill>
                  <a:schemeClr val="bg1"/>
                </a:solidFill>
                <a:effectLst/>
                <a:cs typeface="Times New Roman" panose="02020603050405020304" pitchFamily="18" charset="0"/>
              </a:endParaRPr>
            </a:p>
          </p:txBody>
        </p:sp>
        <p:sp>
          <p:nvSpPr>
            <p:cNvPr id="3121" name="Oval 49"/>
            <p:cNvSpPr>
              <a:spLocks noChangeArrowheads="1"/>
            </p:cNvSpPr>
            <p:nvPr/>
          </p:nvSpPr>
          <p:spPr bwMode="auto">
            <a:xfrm>
              <a:off x="2728254" y="3850015"/>
              <a:ext cx="345361" cy="345423"/>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cs typeface="Times New Roman" panose="02020603050405020304" pitchFamily="18" charset="0"/>
                </a:rPr>
                <a:t>7</a:t>
              </a:r>
              <a:endParaRPr kumimoji="0" lang="en-US" altLang="zh-CN" sz="1800" b="1" i="0" u="none" strike="noStrike" cap="none" normalizeH="0" baseline="0" smtClean="0">
                <a:ln>
                  <a:noFill/>
                </a:ln>
                <a:solidFill>
                  <a:schemeClr val="bg1"/>
                </a:solidFill>
                <a:effectLst/>
                <a:cs typeface="Times New Roman" panose="02020603050405020304" pitchFamily="18" charset="0"/>
              </a:endParaRPr>
            </a:p>
          </p:txBody>
        </p:sp>
        <p:sp>
          <p:nvSpPr>
            <p:cNvPr id="3120" name="Oval 48"/>
            <p:cNvSpPr>
              <a:spLocks noChangeArrowheads="1"/>
            </p:cNvSpPr>
            <p:nvPr/>
          </p:nvSpPr>
          <p:spPr bwMode="auto">
            <a:xfrm>
              <a:off x="2425556" y="4530701"/>
              <a:ext cx="345361" cy="345423"/>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cs typeface="Times New Roman" panose="02020603050405020304" pitchFamily="18" charset="0"/>
                </a:rPr>
                <a:t>6</a:t>
              </a:r>
              <a:endParaRPr kumimoji="0" lang="en-US" altLang="zh-CN" sz="1800" b="1" i="0" u="none" strike="noStrike" cap="none" normalizeH="0" baseline="0" smtClean="0">
                <a:ln>
                  <a:noFill/>
                </a:ln>
                <a:solidFill>
                  <a:schemeClr val="bg1"/>
                </a:solidFill>
                <a:effectLst/>
                <a:cs typeface="Times New Roman" panose="02020603050405020304" pitchFamily="18" charset="0"/>
              </a:endParaRPr>
            </a:p>
          </p:txBody>
        </p:sp>
        <p:sp>
          <p:nvSpPr>
            <p:cNvPr id="3119" name="Oval 47"/>
            <p:cNvSpPr>
              <a:spLocks noChangeArrowheads="1"/>
            </p:cNvSpPr>
            <p:nvPr/>
          </p:nvSpPr>
          <p:spPr bwMode="auto">
            <a:xfrm>
              <a:off x="3085804" y="4530701"/>
              <a:ext cx="345361" cy="345423"/>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cs typeface="Times New Roman" panose="02020603050405020304" pitchFamily="18" charset="0"/>
                </a:rPr>
                <a:t>8</a:t>
              </a:r>
              <a:endParaRPr kumimoji="0" lang="en-US" altLang="zh-CN" sz="1800" b="1" i="0" u="none" strike="noStrike" cap="none" normalizeH="0" baseline="0" smtClean="0">
                <a:ln>
                  <a:noFill/>
                </a:ln>
                <a:solidFill>
                  <a:schemeClr val="bg1"/>
                </a:solidFill>
                <a:effectLst/>
                <a:cs typeface="Times New Roman" panose="02020603050405020304" pitchFamily="18" charset="0"/>
              </a:endParaRPr>
            </a:p>
          </p:txBody>
        </p:sp>
        <p:sp>
          <p:nvSpPr>
            <p:cNvPr id="3118" name="Oval 46"/>
            <p:cNvSpPr>
              <a:spLocks noChangeArrowheads="1"/>
            </p:cNvSpPr>
            <p:nvPr/>
          </p:nvSpPr>
          <p:spPr bwMode="auto">
            <a:xfrm>
              <a:off x="4081256" y="3850015"/>
              <a:ext cx="345361" cy="345423"/>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cs typeface="Times New Roman" panose="02020603050405020304" pitchFamily="18" charset="0"/>
                </a:rPr>
                <a:t>11</a:t>
              </a:r>
              <a:endParaRPr kumimoji="0" lang="en-US" altLang="zh-CN" sz="1800" b="1" i="0" u="none" strike="noStrike" cap="none" normalizeH="0" baseline="0" smtClean="0">
                <a:ln>
                  <a:noFill/>
                </a:ln>
                <a:solidFill>
                  <a:schemeClr val="bg1"/>
                </a:solidFill>
                <a:effectLst/>
                <a:cs typeface="Times New Roman" panose="02020603050405020304" pitchFamily="18" charset="0"/>
              </a:endParaRPr>
            </a:p>
          </p:txBody>
        </p:sp>
        <p:sp>
          <p:nvSpPr>
            <p:cNvPr id="3117" name="Oval 45"/>
            <p:cNvSpPr>
              <a:spLocks noChangeArrowheads="1"/>
            </p:cNvSpPr>
            <p:nvPr/>
          </p:nvSpPr>
          <p:spPr bwMode="auto">
            <a:xfrm>
              <a:off x="5584591" y="2576013"/>
              <a:ext cx="345361" cy="345423"/>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cs typeface="Times New Roman" panose="02020603050405020304" pitchFamily="18" charset="0"/>
                </a:rPr>
                <a:t>15</a:t>
              </a:r>
              <a:endParaRPr kumimoji="0" lang="en-US" altLang="zh-CN" sz="1800" b="1" i="0" u="none" strike="noStrike" cap="none" normalizeH="0" baseline="0" smtClean="0">
                <a:ln>
                  <a:noFill/>
                </a:ln>
                <a:solidFill>
                  <a:schemeClr val="bg1"/>
                </a:solidFill>
                <a:effectLst/>
                <a:cs typeface="Times New Roman" panose="02020603050405020304" pitchFamily="18" charset="0"/>
              </a:endParaRPr>
            </a:p>
          </p:txBody>
        </p:sp>
        <p:sp>
          <p:nvSpPr>
            <p:cNvPr id="3116" name="Oval 44"/>
            <p:cNvSpPr>
              <a:spLocks noChangeArrowheads="1"/>
            </p:cNvSpPr>
            <p:nvPr/>
          </p:nvSpPr>
          <p:spPr bwMode="auto">
            <a:xfrm>
              <a:off x="4995446" y="3271939"/>
              <a:ext cx="345361" cy="345423"/>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cs typeface="Times New Roman" panose="02020603050405020304" pitchFamily="18" charset="0"/>
                </a:rPr>
                <a:t>13</a:t>
              </a:r>
              <a:endParaRPr kumimoji="0" lang="en-US" altLang="zh-CN" sz="1800" b="1" i="0" u="none" strike="noStrike" cap="none" normalizeH="0" baseline="0" smtClean="0">
                <a:ln>
                  <a:noFill/>
                </a:ln>
                <a:solidFill>
                  <a:schemeClr val="bg1"/>
                </a:solidFill>
                <a:effectLst/>
                <a:cs typeface="Times New Roman" panose="02020603050405020304" pitchFamily="18" charset="0"/>
              </a:endParaRPr>
            </a:p>
          </p:txBody>
        </p:sp>
        <p:sp>
          <p:nvSpPr>
            <p:cNvPr id="3115" name="Oval 43"/>
            <p:cNvSpPr>
              <a:spLocks noChangeArrowheads="1"/>
            </p:cNvSpPr>
            <p:nvPr/>
          </p:nvSpPr>
          <p:spPr bwMode="auto">
            <a:xfrm>
              <a:off x="5432226" y="3850015"/>
              <a:ext cx="345361" cy="345423"/>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cs typeface="Times New Roman" panose="02020603050405020304" pitchFamily="18" charset="0"/>
                </a:rPr>
                <a:t>14</a:t>
              </a:r>
              <a:endParaRPr kumimoji="0" lang="en-US" altLang="zh-CN" sz="1800" b="1" i="0" u="none" strike="noStrike" cap="none" normalizeH="0" baseline="0" smtClean="0">
                <a:ln>
                  <a:noFill/>
                </a:ln>
                <a:solidFill>
                  <a:schemeClr val="bg1"/>
                </a:solidFill>
                <a:effectLst/>
                <a:cs typeface="Times New Roman" panose="02020603050405020304" pitchFamily="18" charset="0"/>
              </a:endParaRPr>
            </a:p>
          </p:txBody>
        </p:sp>
        <p:sp>
          <p:nvSpPr>
            <p:cNvPr id="3114" name="Oval 42"/>
            <p:cNvSpPr>
              <a:spLocks noChangeArrowheads="1"/>
            </p:cNvSpPr>
            <p:nvPr/>
          </p:nvSpPr>
          <p:spPr bwMode="auto">
            <a:xfrm>
              <a:off x="6254998" y="3271939"/>
              <a:ext cx="345361" cy="345423"/>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cs typeface="Times New Roman" panose="02020603050405020304" pitchFamily="18" charset="0"/>
                </a:rPr>
                <a:t>17</a:t>
              </a:r>
              <a:endParaRPr kumimoji="0" lang="en-US" altLang="zh-CN" sz="1800" b="1" i="0" u="none" strike="noStrike" cap="none" normalizeH="0" baseline="0" smtClean="0">
                <a:ln>
                  <a:noFill/>
                </a:ln>
                <a:solidFill>
                  <a:schemeClr val="bg1"/>
                </a:solidFill>
                <a:effectLst/>
                <a:cs typeface="Times New Roman" panose="02020603050405020304" pitchFamily="18" charset="0"/>
              </a:endParaRPr>
            </a:p>
          </p:txBody>
        </p:sp>
        <p:sp>
          <p:nvSpPr>
            <p:cNvPr id="3113" name="AutoShape 41"/>
            <p:cNvSpPr>
              <a:spLocks noChangeShapeType="1"/>
            </p:cNvSpPr>
            <p:nvPr/>
          </p:nvSpPr>
          <p:spPr bwMode="auto">
            <a:xfrm flipH="1">
              <a:off x="2567763" y="2017241"/>
              <a:ext cx="1401759" cy="690846"/>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cs typeface="Times New Roman" panose="02020603050405020304" pitchFamily="18" charset="0"/>
              </a:endParaRPr>
            </a:p>
          </p:txBody>
        </p:sp>
        <p:sp>
          <p:nvSpPr>
            <p:cNvPr id="3112" name="AutoShape 40"/>
            <p:cNvSpPr>
              <a:spLocks noChangeShapeType="1"/>
            </p:cNvSpPr>
            <p:nvPr/>
          </p:nvSpPr>
          <p:spPr bwMode="auto">
            <a:xfrm>
              <a:off x="4213306" y="2017241"/>
              <a:ext cx="1422074" cy="609570"/>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cs typeface="Times New Roman" panose="02020603050405020304" pitchFamily="18" charset="0"/>
              </a:endParaRPr>
            </a:p>
          </p:txBody>
        </p:sp>
        <p:sp>
          <p:nvSpPr>
            <p:cNvPr id="3111" name="AutoShape 39"/>
            <p:cNvSpPr>
              <a:spLocks noChangeShapeType="1"/>
            </p:cNvSpPr>
            <p:nvPr/>
          </p:nvSpPr>
          <p:spPr bwMode="auto">
            <a:xfrm flipH="1">
              <a:off x="1633257" y="2951915"/>
              <a:ext cx="690722" cy="369806"/>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cs typeface="Times New Roman" panose="02020603050405020304" pitchFamily="18" charset="0"/>
              </a:endParaRPr>
            </a:p>
          </p:txBody>
        </p:sp>
        <p:sp>
          <p:nvSpPr>
            <p:cNvPr id="3110" name="AutoShape 38"/>
            <p:cNvSpPr>
              <a:spLocks noChangeShapeType="1"/>
            </p:cNvSpPr>
            <p:nvPr/>
          </p:nvSpPr>
          <p:spPr bwMode="auto">
            <a:xfrm>
              <a:off x="1633257" y="3565549"/>
              <a:ext cx="162523" cy="335263"/>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cs typeface="Times New Roman" panose="02020603050405020304" pitchFamily="18" charset="0"/>
              </a:endParaRPr>
            </a:p>
          </p:txBody>
        </p:sp>
        <p:sp>
          <p:nvSpPr>
            <p:cNvPr id="3109" name="AutoShape 37"/>
            <p:cNvSpPr>
              <a:spLocks noChangeShapeType="1"/>
            </p:cNvSpPr>
            <p:nvPr/>
          </p:nvSpPr>
          <p:spPr bwMode="auto">
            <a:xfrm flipH="1">
              <a:off x="3022827" y="3566565"/>
              <a:ext cx="398181" cy="334248"/>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cs typeface="Times New Roman" panose="02020603050405020304" pitchFamily="18" charset="0"/>
              </a:endParaRPr>
            </a:p>
          </p:txBody>
        </p:sp>
        <p:sp>
          <p:nvSpPr>
            <p:cNvPr id="3108" name="AutoShape 36"/>
            <p:cNvSpPr>
              <a:spLocks noChangeShapeType="1"/>
            </p:cNvSpPr>
            <p:nvPr/>
          </p:nvSpPr>
          <p:spPr bwMode="auto">
            <a:xfrm>
              <a:off x="3664791" y="3566565"/>
              <a:ext cx="467253" cy="334248"/>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cs typeface="Times New Roman" panose="02020603050405020304" pitchFamily="18" charset="0"/>
              </a:endParaRPr>
            </a:p>
          </p:txBody>
        </p:sp>
        <p:sp>
          <p:nvSpPr>
            <p:cNvPr id="3107" name="AutoShape 35"/>
            <p:cNvSpPr>
              <a:spLocks noChangeShapeType="1"/>
            </p:cNvSpPr>
            <p:nvPr/>
          </p:nvSpPr>
          <p:spPr bwMode="auto">
            <a:xfrm flipH="1">
              <a:off x="2598236" y="4144640"/>
              <a:ext cx="180807" cy="386061"/>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cs typeface="Times New Roman" panose="02020603050405020304" pitchFamily="18" charset="0"/>
              </a:endParaRPr>
            </a:p>
          </p:txBody>
        </p:sp>
        <p:sp>
          <p:nvSpPr>
            <p:cNvPr id="3106" name="AutoShape 34"/>
            <p:cNvSpPr>
              <a:spLocks noChangeShapeType="1"/>
            </p:cNvSpPr>
            <p:nvPr/>
          </p:nvSpPr>
          <p:spPr bwMode="auto">
            <a:xfrm>
              <a:off x="3022827" y="4144640"/>
              <a:ext cx="235658" cy="386061"/>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cs typeface="Times New Roman" panose="02020603050405020304" pitchFamily="18" charset="0"/>
              </a:endParaRPr>
            </a:p>
          </p:txBody>
        </p:sp>
        <p:sp>
          <p:nvSpPr>
            <p:cNvPr id="3105" name="AutoShape 33"/>
            <p:cNvSpPr>
              <a:spLocks noChangeShapeType="1"/>
            </p:cNvSpPr>
            <p:nvPr/>
          </p:nvSpPr>
          <p:spPr bwMode="auto">
            <a:xfrm flipH="1">
              <a:off x="5290019" y="2870639"/>
              <a:ext cx="345361" cy="452098"/>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cs typeface="Times New Roman" panose="02020603050405020304" pitchFamily="18" charset="0"/>
              </a:endParaRPr>
            </a:p>
          </p:txBody>
        </p:sp>
        <p:sp>
          <p:nvSpPr>
            <p:cNvPr id="3104" name="AutoShape 32"/>
            <p:cNvSpPr>
              <a:spLocks noChangeShapeType="1"/>
            </p:cNvSpPr>
            <p:nvPr/>
          </p:nvSpPr>
          <p:spPr bwMode="auto">
            <a:xfrm>
              <a:off x="5879164" y="2870639"/>
              <a:ext cx="426622" cy="452098"/>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cs typeface="Times New Roman" panose="02020603050405020304" pitchFamily="18" charset="0"/>
              </a:endParaRPr>
            </a:p>
          </p:txBody>
        </p:sp>
        <p:sp>
          <p:nvSpPr>
            <p:cNvPr id="3103" name="AutoShape 31"/>
            <p:cNvSpPr>
              <a:spLocks noChangeShapeType="1"/>
            </p:cNvSpPr>
            <p:nvPr/>
          </p:nvSpPr>
          <p:spPr bwMode="auto">
            <a:xfrm>
              <a:off x="5290019" y="3566565"/>
              <a:ext cx="192996" cy="334248"/>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cs typeface="Times New Roman" panose="02020603050405020304" pitchFamily="18" charset="0"/>
              </a:endParaRPr>
            </a:p>
          </p:txBody>
        </p:sp>
        <p:sp>
          <p:nvSpPr>
            <p:cNvPr id="3102" name="AutoShape 30"/>
            <p:cNvSpPr>
              <a:spLocks noChangeShapeType="1"/>
            </p:cNvSpPr>
            <p:nvPr/>
          </p:nvSpPr>
          <p:spPr bwMode="auto">
            <a:xfrm>
              <a:off x="2567763" y="2951915"/>
              <a:ext cx="853244" cy="370822"/>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cs typeface="Times New Roman" panose="02020603050405020304" pitchFamily="18" charset="0"/>
              </a:endParaRPr>
            </a:p>
          </p:txBody>
        </p:sp>
        <p:sp>
          <p:nvSpPr>
            <p:cNvPr id="3101" name="Rectangle 29"/>
            <p:cNvSpPr>
              <a:spLocks noChangeArrowheads="1"/>
            </p:cNvSpPr>
            <p:nvPr/>
          </p:nvSpPr>
          <p:spPr bwMode="auto">
            <a:xfrm>
              <a:off x="1079664" y="3850015"/>
              <a:ext cx="152365" cy="253987"/>
            </a:xfrm>
            <a:prstGeom prst="rect">
              <a:avLst/>
            </a:prstGeom>
            <a:solidFill>
              <a:schemeClr val="tx1"/>
            </a:solidFill>
            <a:ln w="9525">
              <a:solidFill>
                <a:srgbClr val="000000"/>
              </a:solidFill>
              <a:miter lim="800000"/>
              <a:tailEnd type="none" w="sm" len="sm"/>
            </a:ln>
          </p:spPr>
          <p:txBody>
            <a:bodyPr vert="horz" wrap="square" lIns="91440" tIns="45720" rIns="91440" bIns="45720" numCol="1" anchor="t" anchorCtr="0" compatLnSpc="1"/>
            <a:lstStyle/>
            <a:p>
              <a:endParaRPr lang="zh-CN" altLang="en-US" sz="1800" b="1">
                <a:solidFill>
                  <a:schemeClr val="bg1"/>
                </a:solidFill>
                <a:cs typeface="Times New Roman" panose="02020603050405020304" pitchFamily="18" charset="0"/>
              </a:endParaRPr>
            </a:p>
          </p:txBody>
        </p:sp>
        <p:sp>
          <p:nvSpPr>
            <p:cNvPr id="3100" name="Rectangle 28"/>
            <p:cNvSpPr>
              <a:spLocks noChangeArrowheads="1"/>
            </p:cNvSpPr>
            <p:nvPr/>
          </p:nvSpPr>
          <p:spPr bwMode="auto">
            <a:xfrm>
              <a:off x="1648494" y="4530701"/>
              <a:ext cx="152365" cy="253987"/>
            </a:xfrm>
            <a:prstGeom prst="rect">
              <a:avLst/>
            </a:prstGeom>
            <a:solidFill>
              <a:schemeClr val="tx1"/>
            </a:solidFill>
            <a:ln w="9525">
              <a:solidFill>
                <a:srgbClr val="000000"/>
              </a:solidFill>
              <a:miter lim="800000"/>
              <a:tailEnd type="none" w="sm" len="sm"/>
            </a:ln>
          </p:spPr>
          <p:txBody>
            <a:bodyPr vert="horz" wrap="square" lIns="91440" tIns="45720" rIns="91440" bIns="45720" numCol="1" anchor="t" anchorCtr="0" compatLnSpc="1"/>
            <a:lstStyle/>
            <a:p>
              <a:endParaRPr lang="zh-CN" altLang="en-US" sz="1800" b="1">
                <a:solidFill>
                  <a:schemeClr val="bg1"/>
                </a:solidFill>
                <a:cs typeface="Times New Roman" panose="02020603050405020304" pitchFamily="18" charset="0"/>
              </a:endParaRPr>
            </a:p>
          </p:txBody>
        </p:sp>
        <p:sp>
          <p:nvSpPr>
            <p:cNvPr id="3099" name="Rectangle 27"/>
            <p:cNvSpPr>
              <a:spLocks noChangeArrowheads="1"/>
            </p:cNvSpPr>
            <p:nvPr/>
          </p:nvSpPr>
          <p:spPr bwMode="auto">
            <a:xfrm>
              <a:off x="2044643" y="4530701"/>
              <a:ext cx="152365" cy="253987"/>
            </a:xfrm>
            <a:prstGeom prst="rect">
              <a:avLst/>
            </a:prstGeom>
            <a:solidFill>
              <a:schemeClr val="tx1"/>
            </a:solidFill>
            <a:ln w="9525">
              <a:solidFill>
                <a:srgbClr val="000000"/>
              </a:solidFill>
              <a:miter lim="800000"/>
              <a:tailEnd type="none" w="sm" len="sm"/>
            </a:ln>
          </p:spPr>
          <p:txBody>
            <a:bodyPr vert="horz" wrap="square" lIns="91440" tIns="45720" rIns="91440" bIns="45720" numCol="1" anchor="t" anchorCtr="0" compatLnSpc="1"/>
            <a:lstStyle/>
            <a:p>
              <a:endParaRPr lang="zh-CN" altLang="en-US" sz="1800" b="1">
                <a:solidFill>
                  <a:schemeClr val="bg1"/>
                </a:solidFill>
                <a:cs typeface="Times New Roman" panose="02020603050405020304" pitchFamily="18" charset="0"/>
              </a:endParaRPr>
            </a:p>
          </p:txBody>
        </p:sp>
        <p:sp>
          <p:nvSpPr>
            <p:cNvPr id="3098" name="Rectangle 26"/>
            <p:cNvSpPr>
              <a:spLocks noChangeArrowheads="1"/>
            </p:cNvSpPr>
            <p:nvPr/>
          </p:nvSpPr>
          <p:spPr bwMode="auto">
            <a:xfrm>
              <a:off x="2339215" y="5180909"/>
              <a:ext cx="152365" cy="253987"/>
            </a:xfrm>
            <a:prstGeom prst="rect">
              <a:avLst/>
            </a:prstGeom>
            <a:solidFill>
              <a:schemeClr val="tx1"/>
            </a:solidFill>
            <a:ln w="9525">
              <a:solidFill>
                <a:srgbClr val="000000"/>
              </a:solidFill>
              <a:miter lim="800000"/>
              <a:tailEnd type="none" w="sm" len="sm"/>
            </a:ln>
          </p:spPr>
          <p:txBody>
            <a:bodyPr vert="horz" wrap="square" lIns="91440" tIns="45720" rIns="91440" bIns="45720" numCol="1" anchor="t" anchorCtr="0" compatLnSpc="1"/>
            <a:lstStyle/>
            <a:p>
              <a:endParaRPr lang="zh-CN" altLang="en-US" sz="1800" b="1">
                <a:solidFill>
                  <a:schemeClr val="bg1"/>
                </a:solidFill>
                <a:cs typeface="Times New Roman" panose="02020603050405020304" pitchFamily="18" charset="0"/>
              </a:endParaRPr>
            </a:p>
          </p:txBody>
        </p:sp>
        <p:sp>
          <p:nvSpPr>
            <p:cNvPr id="3097" name="Rectangle 25"/>
            <p:cNvSpPr>
              <a:spLocks noChangeArrowheads="1"/>
            </p:cNvSpPr>
            <p:nvPr/>
          </p:nvSpPr>
          <p:spPr bwMode="auto">
            <a:xfrm>
              <a:off x="2715049" y="5180909"/>
              <a:ext cx="152365" cy="253987"/>
            </a:xfrm>
            <a:prstGeom prst="rect">
              <a:avLst/>
            </a:prstGeom>
            <a:solidFill>
              <a:schemeClr val="tx1"/>
            </a:solidFill>
            <a:ln w="9525">
              <a:solidFill>
                <a:srgbClr val="000000"/>
              </a:solidFill>
              <a:miter lim="800000"/>
              <a:tailEnd type="none" w="sm" len="sm"/>
            </a:ln>
          </p:spPr>
          <p:txBody>
            <a:bodyPr vert="horz" wrap="square" lIns="91440" tIns="45720" rIns="91440" bIns="45720" numCol="1" anchor="t" anchorCtr="0" compatLnSpc="1"/>
            <a:lstStyle/>
            <a:p>
              <a:endParaRPr lang="zh-CN" altLang="en-US" sz="1800" b="1">
                <a:solidFill>
                  <a:schemeClr val="bg1"/>
                </a:solidFill>
                <a:cs typeface="Times New Roman" panose="02020603050405020304" pitchFamily="18" charset="0"/>
              </a:endParaRPr>
            </a:p>
          </p:txBody>
        </p:sp>
        <p:sp>
          <p:nvSpPr>
            <p:cNvPr id="3096" name="Rectangle 24"/>
            <p:cNvSpPr>
              <a:spLocks noChangeArrowheads="1"/>
            </p:cNvSpPr>
            <p:nvPr/>
          </p:nvSpPr>
          <p:spPr bwMode="auto">
            <a:xfrm>
              <a:off x="3009622" y="5180909"/>
              <a:ext cx="152365" cy="253987"/>
            </a:xfrm>
            <a:prstGeom prst="rect">
              <a:avLst/>
            </a:prstGeom>
            <a:solidFill>
              <a:schemeClr val="tx1"/>
            </a:solidFill>
            <a:ln w="9525">
              <a:solidFill>
                <a:srgbClr val="000000"/>
              </a:solidFill>
              <a:miter lim="800000"/>
              <a:tailEnd type="none" w="sm" len="sm"/>
            </a:ln>
          </p:spPr>
          <p:txBody>
            <a:bodyPr vert="horz" wrap="square" lIns="91440" tIns="45720" rIns="91440" bIns="45720" numCol="1" anchor="t" anchorCtr="0" compatLnSpc="1"/>
            <a:lstStyle/>
            <a:p>
              <a:endParaRPr lang="zh-CN" altLang="en-US" sz="1800" b="1">
                <a:solidFill>
                  <a:schemeClr val="bg1"/>
                </a:solidFill>
                <a:cs typeface="Times New Roman" panose="02020603050405020304" pitchFamily="18" charset="0"/>
              </a:endParaRPr>
            </a:p>
          </p:txBody>
        </p:sp>
        <p:sp>
          <p:nvSpPr>
            <p:cNvPr id="3095" name="Rectangle 23"/>
            <p:cNvSpPr>
              <a:spLocks noChangeArrowheads="1"/>
            </p:cNvSpPr>
            <p:nvPr/>
          </p:nvSpPr>
          <p:spPr bwMode="auto">
            <a:xfrm>
              <a:off x="3375298" y="5180909"/>
              <a:ext cx="152365" cy="253987"/>
            </a:xfrm>
            <a:prstGeom prst="rect">
              <a:avLst/>
            </a:prstGeom>
            <a:solidFill>
              <a:schemeClr val="tx1"/>
            </a:solidFill>
            <a:ln w="9525">
              <a:solidFill>
                <a:srgbClr val="000000"/>
              </a:solidFill>
              <a:miter lim="800000"/>
              <a:tailEnd type="none" w="sm" len="sm"/>
            </a:ln>
          </p:spPr>
          <p:txBody>
            <a:bodyPr vert="horz" wrap="square" lIns="91440" tIns="45720" rIns="91440" bIns="45720" numCol="1" anchor="t" anchorCtr="0" compatLnSpc="1"/>
            <a:lstStyle/>
            <a:p>
              <a:endParaRPr lang="zh-CN" altLang="en-US" sz="1800" b="1">
                <a:solidFill>
                  <a:schemeClr val="bg1"/>
                </a:solidFill>
                <a:cs typeface="Times New Roman" panose="02020603050405020304" pitchFamily="18" charset="0"/>
              </a:endParaRPr>
            </a:p>
          </p:txBody>
        </p:sp>
        <p:sp>
          <p:nvSpPr>
            <p:cNvPr id="3094" name="Rectangle 22"/>
            <p:cNvSpPr>
              <a:spLocks noChangeArrowheads="1"/>
            </p:cNvSpPr>
            <p:nvPr/>
          </p:nvSpPr>
          <p:spPr bwMode="auto">
            <a:xfrm>
              <a:off x="4005073" y="4530701"/>
              <a:ext cx="152365" cy="253987"/>
            </a:xfrm>
            <a:prstGeom prst="rect">
              <a:avLst/>
            </a:prstGeom>
            <a:solidFill>
              <a:schemeClr val="tx1"/>
            </a:solidFill>
            <a:ln w="9525">
              <a:solidFill>
                <a:srgbClr val="000000"/>
              </a:solidFill>
              <a:miter lim="800000"/>
              <a:tailEnd type="none" w="sm" len="sm"/>
            </a:ln>
          </p:spPr>
          <p:txBody>
            <a:bodyPr vert="horz" wrap="square" lIns="91440" tIns="45720" rIns="91440" bIns="45720" numCol="1" anchor="t" anchorCtr="0" compatLnSpc="1"/>
            <a:lstStyle/>
            <a:p>
              <a:endParaRPr lang="zh-CN" altLang="en-US" sz="1800" b="1">
                <a:solidFill>
                  <a:schemeClr val="bg1"/>
                </a:solidFill>
                <a:cs typeface="Times New Roman" panose="02020603050405020304" pitchFamily="18" charset="0"/>
              </a:endParaRPr>
            </a:p>
          </p:txBody>
        </p:sp>
        <p:sp>
          <p:nvSpPr>
            <p:cNvPr id="3093" name="Rectangle 21"/>
            <p:cNvSpPr>
              <a:spLocks noChangeArrowheads="1"/>
            </p:cNvSpPr>
            <p:nvPr/>
          </p:nvSpPr>
          <p:spPr bwMode="auto">
            <a:xfrm>
              <a:off x="4370750" y="4530701"/>
              <a:ext cx="152365" cy="253987"/>
            </a:xfrm>
            <a:prstGeom prst="rect">
              <a:avLst/>
            </a:prstGeom>
            <a:solidFill>
              <a:schemeClr val="tx1"/>
            </a:solidFill>
            <a:ln w="9525">
              <a:solidFill>
                <a:srgbClr val="000000"/>
              </a:solidFill>
              <a:miter lim="800000"/>
              <a:tailEnd type="none" w="sm" len="sm"/>
            </a:ln>
          </p:spPr>
          <p:txBody>
            <a:bodyPr vert="horz" wrap="square" lIns="91440" tIns="45720" rIns="91440" bIns="45720" numCol="1" anchor="t" anchorCtr="0" compatLnSpc="1"/>
            <a:lstStyle/>
            <a:p>
              <a:endParaRPr lang="zh-CN" altLang="en-US" sz="1800" b="1">
                <a:solidFill>
                  <a:schemeClr val="bg1"/>
                </a:solidFill>
                <a:cs typeface="Times New Roman" panose="02020603050405020304" pitchFamily="18" charset="0"/>
              </a:endParaRPr>
            </a:p>
          </p:txBody>
        </p:sp>
        <p:sp>
          <p:nvSpPr>
            <p:cNvPr id="3092" name="Rectangle 20"/>
            <p:cNvSpPr>
              <a:spLocks noChangeArrowheads="1"/>
            </p:cNvSpPr>
            <p:nvPr/>
          </p:nvSpPr>
          <p:spPr bwMode="auto">
            <a:xfrm>
              <a:off x="5335728" y="4530701"/>
              <a:ext cx="152365" cy="253987"/>
            </a:xfrm>
            <a:prstGeom prst="rect">
              <a:avLst/>
            </a:prstGeom>
            <a:solidFill>
              <a:schemeClr val="tx1"/>
            </a:solidFill>
            <a:ln w="9525">
              <a:solidFill>
                <a:srgbClr val="000000"/>
              </a:solidFill>
              <a:miter lim="800000"/>
              <a:tailEnd type="none" w="sm" len="sm"/>
            </a:ln>
          </p:spPr>
          <p:txBody>
            <a:bodyPr vert="horz" wrap="square" lIns="91440" tIns="45720" rIns="91440" bIns="45720" numCol="1" anchor="t" anchorCtr="0" compatLnSpc="1"/>
            <a:lstStyle/>
            <a:p>
              <a:endParaRPr lang="zh-CN" altLang="en-US" sz="1800" b="1">
                <a:solidFill>
                  <a:schemeClr val="bg1"/>
                </a:solidFill>
                <a:cs typeface="Times New Roman" panose="02020603050405020304" pitchFamily="18" charset="0"/>
              </a:endParaRPr>
            </a:p>
          </p:txBody>
        </p:sp>
        <p:sp>
          <p:nvSpPr>
            <p:cNvPr id="3091" name="Rectangle 19"/>
            <p:cNvSpPr>
              <a:spLocks noChangeArrowheads="1"/>
            </p:cNvSpPr>
            <p:nvPr/>
          </p:nvSpPr>
          <p:spPr bwMode="auto">
            <a:xfrm>
              <a:off x="5721720" y="4530701"/>
              <a:ext cx="152365" cy="253987"/>
            </a:xfrm>
            <a:prstGeom prst="rect">
              <a:avLst/>
            </a:prstGeom>
            <a:solidFill>
              <a:schemeClr val="tx1"/>
            </a:solidFill>
            <a:ln w="9525">
              <a:solidFill>
                <a:srgbClr val="000000"/>
              </a:solidFill>
              <a:miter lim="800000"/>
              <a:tailEnd type="none" w="sm" len="sm"/>
            </a:ln>
          </p:spPr>
          <p:txBody>
            <a:bodyPr vert="horz" wrap="square" lIns="91440" tIns="45720" rIns="91440" bIns="45720" numCol="1" anchor="t" anchorCtr="0" compatLnSpc="1"/>
            <a:lstStyle/>
            <a:p>
              <a:endParaRPr lang="zh-CN" altLang="en-US" sz="1800" b="1">
                <a:solidFill>
                  <a:schemeClr val="bg1"/>
                </a:solidFill>
                <a:cs typeface="Times New Roman" panose="02020603050405020304" pitchFamily="18" charset="0"/>
              </a:endParaRPr>
            </a:p>
          </p:txBody>
        </p:sp>
        <p:sp>
          <p:nvSpPr>
            <p:cNvPr id="3090" name="Rectangle 18"/>
            <p:cNvSpPr>
              <a:spLocks noChangeArrowheads="1"/>
            </p:cNvSpPr>
            <p:nvPr/>
          </p:nvSpPr>
          <p:spPr bwMode="auto">
            <a:xfrm>
              <a:off x="6188973" y="3850015"/>
              <a:ext cx="152365" cy="253987"/>
            </a:xfrm>
            <a:prstGeom prst="rect">
              <a:avLst/>
            </a:prstGeom>
            <a:solidFill>
              <a:schemeClr val="tx1"/>
            </a:solidFill>
            <a:ln w="9525">
              <a:solidFill>
                <a:srgbClr val="000000"/>
              </a:solidFill>
              <a:miter lim="800000"/>
              <a:tailEnd type="none" w="sm" len="sm"/>
            </a:ln>
          </p:spPr>
          <p:txBody>
            <a:bodyPr vert="horz" wrap="square" lIns="91440" tIns="45720" rIns="91440" bIns="45720" numCol="1" anchor="t" anchorCtr="0" compatLnSpc="1"/>
            <a:lstStyle/>
            <a:p>
              <a:endParaRPr lang="zh-CN" altLang="en-US" sz="1800" b="1">
                <a:solidFill>
                  <a:schemeClr val="bg1"/>
                </a:solidFill>
                <a:cs typeface="Times New Roman" panose="02020603050405020304" pitchFamily="18" charset="0"/>
              </a:endParaRPr>
            </a:p>
          </p:txBody>
        </p:sp>
        <p:sp>
          <p:nvSpPr>
            <p:cNvPr id="3089" name="Rectangle 17"/>
            <p:cNvSpPr>
              <a:spLocks noChangeArrowheads="1"/>
            </p:cNvSpPr>
            <p:nvPr/>
          </p:nvSpPr>
          <p:spPr bwMode="auto">
            <a:xfrm>
              <a:off x="6554649" y="3850015"/>
              <a:ext cx="152365" cy="253987"/>
            </a:xfrm>
            <a:prstGeom prst="rect">
              <a:avLst/>
            </a:prstGeom>
            <a:solidFill>
              <a:schemeClr val="tx1"/>
            </a:solidFill>
            <a:ln w="9525">
              <a:solidFill>
                <a:srgbClr val="000000"/>
              </a:solidFill>
              <a:miter lim="800000"/>
              <a:tailEnd type="none" w="sm" len="sm"/>
            </a:ln>
          </p:spPr>
          <p:txBody>
            <a:bodyPr vert="horz" wrap="square" lIns="91440" tIns="45720" rIns="91440" bIns="45720" numCol="1" anchor="t" anchorCtr="0" compatLnSpc="1"/>
            <a:lstStyle/>
            <a:p>
              <a:endParaRPr lang="zh-CN" altLang="en-US" sz="1800" b="1">
                <a:solidFill>
                  <a:schemeClr val="bg1"/>
                </a:solidFill>
                <a:cs typeface="Times New Roman" panose="02020603050405020304" pitchFamily="18" charset="0"/>
              </a:endParaRPr>
            </a:p>
          </p:txBody>
        </p:sp>
        <p:sp>
          <p:nvSpPr>
            <p:cNvPr id="3088" name="Rectangle 16"/>
            <p:cNvSpPr>
              <a:spLocks noChangeArrowheads="1"/>
            </p:cNvSpPr>
            <p:nvPr/>
          </p:nvSpPr>
          <p:spPr bwMode="auto">
            <a:xfrm>
              <a:off x="4756741" y="3850015"/>
              <a:ext cx="152365" cy="253987"/>
            </a:xfrm>
            <a:prstGeom prst="rect">
              <a:avLst/>
            </a:prstGeom>
            <a:solidFill>
              <a:schemeClr val="tx1"/>
            </a:solidFill>
            <a:ln w="9525">
              <a:solidFill>
                <a:srgbClr val="000000"/>
              </a:solidFill>
              <a:miter lim="800000"/>
              <a:tailEnd type="none" w="sm" len="sm"/>
            </a:ln>
          </p:spPr>
          <p:txBody>
            <a:bodyPr vert="horz" wrap="square" lIns="91440" tIns="45720" rIns="91440" bIns="45720" numCol="1" anchor="t" anchorCtr="0" compatLnSpc="1"/>
            <a:lstStyle/>
            <a:p>
              <a:endParaRPr lang="zh-CN" altLang="en-US" sz="1800" b="1">
                <a:solidFill>
                  <a:schemeClr val="bg1"/>
                </a:solidFill>
                <a:cs typeface="Times New Roman" panose="02020603050405020304" pitchFamily="18" charset="0"/>
              </a:endParaRPr>
            </a:p>
          </p:txBody>
        </p:sp>
        <p:sp>
          <p:nvSpPr>
            <p:cNvPr id="3087" name="AutoShape 15"/>
            <p:cNvSpPr>
              <a:spLocks noChangeShapeType="1"/>
            </p:cNvSpPr>
            <p:nvPr/>
          </p:nvSpPr>
          <p:spPr bwMode="auto">
            <a:xfrm flipH="1">
              <a:off x="1155847" y="3565549"/>
              <a:ext cx="233626" cy="284466"/>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cs typeface="Times New Roman" panose="02020603050405020304" pitchFamily="18" charset="0"/>
              </a:endParaRPr>
            </a:p>
          </p:txBody>
        </p:sp>
        <p:sp>
          <p:nvSpPr>
            <p:cNvPr id="3086" name="AutoShape 14"/>
            <p:cNvSpPr>
              <a:spLocks noChangeShapeType="1"/>
            </p:cNvSpPr>
            <p:nvPr/>
          </p:nvSpPr>
          <p:spPr bwMode="auto">
            <a:xfrm flipH="1">
              <a:off x="1724676" y="4144640"/>
              <a:ext cx="71104" cy="386061"/>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cs typeface="Times New Roman" panose="02020603050405020304" pitchFamily="18" charset="0"/>
              </a:endParaRPr>
            </a:p>
          </p:txBody>
        </p:sp>
        <p:sp>
          <p:nvSpPr>
            <p:cNvPr id="3085" name="AutoShape 13"/>
            <p:cNvSpPr>
              <a:spLocks noChangeShapeType="1"/>
            </p:cNvSpPr>
            <p:nvPr/>
          </p:nvSpPr>
          <p:spPr bwMode="auto">
            <a:xfrm>
              <a:off x="2039564" y="4144640"/>
              <a:ext cx="81261" cy="386061"/>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cs typeface="Times New Roman" panose="02020603050405020304" pitchFamily="18" charset="0"/>
              </a:endParaRPr>
            </a:p>
          </p:txBody>
        </p:sp>
        <p:sp>
          <p:nvSpPr>
            <p:cNvPr id="3084" name="AutoShape 12"/>
            <p:cNvSpPr>
              <a:spLocks noChangeShapeType="1"/>
            </p:cNvSpPr>
            <p:nvPr/>
          </p:nvSpPr>
          <p:spPr bwMode="auto">
            <a:xfrm flipH="1">
              <a:off x="2415398" y="4825326"/>
              <a:ext cx="60946" cy="355582"/>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cs typeface="Times New Roman" panose="02020603050405020304" pitchFamily="18" charset="0"/>
              </a:endParaRPr>
            </a:p>
          </p:txBody>
        </p:sp>
        <p:sp>
          <p:nvSpPr>
            <p:cNvPr id="3083" name="AutoShape 11"/>
            <p:cNvSpPr>
              <a:spLocks noChangeShapeType="1"/>
            </p:cNvSpPr>
            <p:nvPr/>
          </p:nvSpPr>
          <p:spPr bwMode="auto">
            <a:xfrm>
              <a:off x="2720128" y="4825326"/>
              <a:ext cx="71104" cy="355582"/>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cs typeface="Times New Roman" panose="02020603050405020304" pitchFamily="18" charset="0"/>
              </a:endParaRPr>
            </a:p>
          </p:txBody>
        </p:sp>
        <p:sp>
          <p:nvSpPr>
            <p:cNvPr id="3082" name="AutoShape 10"/>
            <p:cNvSpPr>
              <a:spLocks noChangeShapeType="1"/>
            </p:cNvSpPr>
            <p:nvPr/>
          </p:nvSpPr>
          <p:spPr bwMode="auto">
            <a:xfrm flipH="1">
              <a:off x="3085804" y="4825326"/>
              <a:ext cx="50788" cy="355582"/>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cs typeface="Times New Roman" panose="02020603050405020304" pitchFamily="18" charset="0"/>
              </a:endParaRPr>
            </a:p>
          </p:txBody>
        </p:sp>
        <p:sp>
          <p:nvSpPr>
            <p:cNvPr id="3081" name="AutoShape 9"/>
            <p:cNvSpPr>
              <a:spLocks noChangeShapeType="1"/>
            </p:cNvSpPr>
            <p:nvPr/>
          </p:nvSpPr>
          <p:spPr bwMode="auto">
            <a:xfrm>
              <a:off x="3380377" y="4825326"/>
              <a:ext cx="71104" cy="355582"/>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cs typeface="Times New Roman" panose="02020603050405020304" pitchFamily="18" charset="0"/>
              </a:endParaRPr>
            </a:p>
          </p:txBody>
        </p:sp>
        <p:sp>
          <p:nvSpPr>
            <p:cNvPr id="3080" name="AutoShape 8"/>
            <p:cNvSpPr>
              <a:spLocks noChangeShapeType="1"/>
            </p:cNvSpPr>
            <p:nvPr/>
          </p:nvSpPr>
          <p:spPr bwMode="auto">
            <a:xfrm flipH="1">
              <a:off x="4081256" y="4144640"/>
              <a:ext cx="50788" cy="386061"/>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cs typeface="Times New Roman" panose="02020603050405020304" pitchFamily="18" charset="0"/>
              </a:endParaRPr>
            </a:p>
          </p:txBody>
        </p:sp>
        <p:sp>
          <p:nvSpPr>
            <p:cNvPr id="3079" name="AutoShape 7"/>
            <p:cNvSpPr>
              <a:spLocks noChangeShapeType="1"/>
            </p:cNvSpPr>
            <p:nvPr/>
          </p:nvSpPr>
          <p:spPr bwMode="auto">
            <a:xfrm>
              <a:off x="4375828" y="4144640"/>
              <a:ext cx="71104" cy="386061"/>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cs typeface="Times New Roman" panose="02020603050405020304" pitchFamily="18" charset="0"/>
              </a:endParaRPr>
            </a:p>
          </p:txBody>
        </p:sp>
        <p:sp>
          <p:nvSpPr>
            <p:cNvPr id="3078" name="AutoShape 6"/>
            <p:cNvSpPr>
              <a:spLocks noChangeShapeType="1"/>
            </p:cNvSpPr>
            <p:nvPr/>
          </p:nvSpPr>
          <p:spPr bwMode="auto">
            <a:xfrm flipH="1">
              <a:off x="4832924" y="3566565"/>
              <a:ext cx="213311" cy="283450"/>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cs typeface="Times New Roman" panose="02020603050405020304" pitchFamily="18" charset="0"/>
              </a:endParaRPr>
            </a:p>
          </p:txBody>
        </p:sp>
        <p:sp>
          <p:nvSpPr>
            <p:cNvPr id="3077" name="AutoShape 5"/>
            <p:cNvSpPr>
              <a:spLocks noChangeShapeType="1"/>
            </p:cNvSpPr>
            <p:nvPr/>
          </p:nvSpPr>
          <p:spPr bwMode="auto">
            <a:xfrm flipH="1">
              <a:off x="5411911" y="4144640"/>
              <a:ext cx="71104" cy="386061"/>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cs typeface="Times New Roman" panose="02020603050405020304" pitchFamily="18" charset="0"/>
              </a:endParaRPr>
            </a:p>
          </p:txBody>
        </p:sp>
        <p:sp>
          <p:nvSpPr>
            <p:cNvPr id="3076" name="AutoShape 4"/>
            <p:cNvSpPr>
              <a:spLocks noChangeShapeType="1"/>
            </p:cNvSpPr>
            <p:nvPr/>
          </p:nvSpPr>
          <p:spPr bwMode="auto">
            <a:xfrm>
              <a:off x="5726799" y="4144640"/>
              <a:ext cx="71104" cy="386061"/>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cs typeface="Times New Roman" panose="02020603050405020304" pitchFamily="18" charset="0"/>
              </a:endParaRPr>
            </a:p>
          </p:txBody>
        </p:sp>
        <p:sp>
          <p:nvSpPr>
            <p:cNvPr id="3075" name="AutoShape 3"/>
            <p:cNvSpPr>
              <a:spLocks noChangeShapeType="1"/>
            </p:cNvSpPr>
            <p:nvPr/>
          </p:nvSpPr>
          <p:spPr bwMode="auto">
            <a:xfrm flipH="1">
              <a:off x="6265155" y="3566565"/>
              <a:ext cx="40631" cy="283450"/>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cs typeface="Times New Roman" panose="02020603050405020304" pitchFamily="18" charset="0"/>
              </a:endParaRPr>
            </a:p>
          </p:txBody>
        </p:sp>
        <p:sp>
          <p:nvSpPr>
            <p:cNvPr id="3074" name="AutoShape 2"/>
            <p:cNvSpPr>
              <a:spLocks noChangeShapeType="1"/>
            </p:cNvSpPr>
            <p:nvPr/>
          </p:nvSpPr>
          <p:spPr bwMode="auto">
            <a:xfrm>
              <a:off x="6549570" y="3566565"/>
              <a:ext cx="81261" cy="283450"/>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cs typeface="Times New Roman" panose="02020603050405020304" pitchFamily="18" charset="0"/>
              </a:endParaRPr>
            </a:p>
          </p:txBody>
        </p:sp>
      </p:grpSp>
      <p:sp>
        <p:nvSpPr>
          <p:cNvPr id="3" name="灯片编号占位符 2"/>
          <p:cNvSpPr>
            <a:spLocks noGrp="1"/>
          </p:cNvSpPr>
          <p:nvPr>
            <p:ph type="sldNum" sz="quarter" idx="12"/>
          </p:nvPr>
        </p:nvSpPr>
        <p:spPr/>
        <p:txBody>
          <a:bodyPr/>
          <a:p>
            <a:pPr>
              <a:defRPr/>
            </a:pPr>
            <a:fld id="{94984E60-CADE-4266-8DC7-A91C528B8A31}" type="slidenum">
              <a:rPr lang="en-US" altLang="zh-CN" smtClean="0"/>
            </a:fld>
            <a:r>
              <a:rPr lang="en-US" altLang="zh-CN" smtClean="0"/>
              <a:t>/13</a:t>
            </a:r>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1428736"/>
            <a:ext cx="8143932" cy="101566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r>
              <a:rPr lang="zh-CN" altLang="zh-CN" sz="2000" b="1" smtClean="0">
                <a:solidFill>
                  <a:srgbClr val="0000FF"/>
                </a:solidFill>
                <a:latin typeface="Consolas" panose="020B0609020204030204" pitchFamily="49" charset="0"/>
                <a:ea typeface="仿宋" panose="02010609060101010101" pitchFamily="49" charset="-122"/>
                <a:cs typeface="Consolas" panose="020B0609020204030204" pitchFamily="49" charset="0"/>
              </a:rPr>
              <a:t>第</a:t>
            </a:r>
            <a:r>
              <a:rPr lang="en-US" altLang="zh-CN" sz="2000" b="1" smtClean="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zh-CN" sz="2000" b="1" smtClean="0">
                <a:solidFill>
                  <a:srgbClr val="0000FF"/>
                </a:solidFill>
                <a:latin typeface="Consolas" panose="020B0609020204030204" pitchFamily="49" charset="0"/>
                <a:ea typeface="仿宋" panose="02010609060101010101" pitchFamily="49" charset="-122"/>
                <a:cs typeface="Consolas" panose="020B0609020204030204" pitchFamily="49" charset="0"/>
              </a:rPr>
              <a:t>条性质</a:t>
            </a:r>
            <a:r>
              <a:rPr lang="zh-CN" altLang="en-US" sz="2000" b="1"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b="1" smtClean="0">
                <a:solidFill>
                  <a:srgbClr val="0000FF"/>
                </a:solidFill>
                <a:latin typeface="Consolas" panose="020B0609020204030204" pitchFamily="49" charset="0"/>
                <a:ea typeface="仿宋" panose="02010609060101010101" pitchFamily="49" charset="-122"/>
                <a:cs typeface="Consolas" panose="020B0609020204030204" pitchFamily="49" charset="0"/>
              </a:rPr>
              <a:t>如果一个结点是红色，则它的所有孩子结点为黑色</a:t>
            </a:r>
            <a:r>
              <a:rPr lang="zh-CN" altLang="en-US" sz="2000" b="1"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latin typeface="Consolas" panose="020B0609020204030204" pitchFamily="49" charset="0"/>
                <a:cs typeface="Consolas" panose="020B0609020204030204" pitchFamily="49" charset="0"/>
                <a:sym typeface="Wingdings" panose="05000000000000000000"/>
              </a:rPr>
              <a:t>  </a:t>
            </a:r>
            <a:r>
              <a:rPr lang="zh-CN" altLang="zh-CN" sz="2000" b="1" smtClean="0">
                <a:solidFill>
                  <a:srgbClr val="0000FF"/>
                </a:solidFill>
                <a:latin typeface="Consolas" panose="020B0609020204030204" pitchFamily="49" charset="0"/>
                <a:ea typeface="仿宋" panose="02010609060101010101" pitchFamily="49" charset="-122"/>
                <a:cs typeface="Consolas" panose="020B0609020204030204" pitchFamily="49" charset="0"/>
              </a:rPr>
              <a:t>任何一条路径上不能有两个相邻的红色结点，这样最短的可能路径均由黑色结点构成，最长的可能路径由交替的红色和黑色结点构成</a:t>
            </a:r>
            <a:r>
              <a:rPr lang="zh-CN" altLang="en-US" sz="2000" b="1"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b="1"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TextBox 3"/>
          <p:cNvSpPr txBox="1"/>
          <p:nvPr/>
        </p:nvSpPr>
        <p:spPr>
          <a:xfrm>
            <a:off x="928662" y="357166"/>
            <a:ext cx="6357982" cy="40011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r>
              <a:rPr lang="zh-CN" altLang="zh-CN" sz="2000" b="1" smtClean="0">
                <a:solidFill>
                  <a:srgbClr val="FF0000"/>
                </a:solidFill>
                <a:latin typeface="Consolas" panose="020B0609020204030204" pitchFamily="49" charset="0"/>
                <a:ea typeface="楷体" panose="02010609060101010101" pitchFamily="49" charset="-122"/>
                <a:cs typeface="Consolas" panose="020B0609020204030204" pitchFamily="49" charset="0"/>
              </a:rPr>
              <a:t>红黑树</a:t>
            </a:r>
            <a:r>
              <a:rPr lang="zh-CN" altLang="en-US" sz="2000" b="1" smtClean="0">
                <a:solidFill>
                  <a:srgbClr val="FF0000"/>
                </a:solidFill>
                <a:latin typeface="Consolas" panose="020B0609020204030204" pitchFamily="49" charset="0"/>
                <a:ea typeface="楷体" panose="02010609060101010101" pitchFamily="49" charset="-122"/>
                <a:cs typeface="Consolas" panose="020B0609020204030204" pitchFamily="49" charset="0"/>
              </a:rPr>
              <a:t>是一种弱平衡二叉树，查找性能为</a:t>
            </a:r>
            <a:r>
              <a:rPr lang="en-US" altLang="zh-CN" sz="2000" b="1" smtClean="0">
                <a:solidFill>
                  <a:srgbClr val="FF0000"/>
                </a:solidFill>
                <a:latin typeface="Consolas" panose="020B0609020204030204" pitchFamily="49" charset="0"/>
                <a:ea typeface="楷体" panose="02010609060101010101" pitchFamily="49" charset="-122"/>
                <a:cs typeface="Consolas" panose="020B0609020204030204" pitchFamily="49" charset="0"/>
              </a:rPr>
              <a:t>O(log</a:t>
            </a:r>
            <a:r>
              <a:rPr lang="en-US" altLang="zh-CN" sz="2000" b="1" baseline="-25000" smtClean="0">
                <a:solidFill>
                  <a:srgbClr val="FF0000"/>
                </a:solidFill>
                <a:latin typeface="Consolas" panose="020B0609020204030204" pitchFamily="49" charset="0"/>
                <a:ea typeface="楷体" panose="02010609060101010101" pitchFamily="49" charset="-122"/>
                <a:cs typeface="Consolas" panose="020B0609020204030204" pitchFamily="49" charset="0"/>
              </a:rPr>
              <a:t>2</a:t>
            </a:r>
            <a:r>
              <a:rPr lang="en-US" altLang="zh-CN" sz="2000" b="1" i="1" smtClean="0">
                <a:solidFill>
                  <a:srgbClr val="FF0000"/>
                </a:solidFill>
                <a:latin typeface="Consolas" panose="020B0609020204030204" pitchFamily="49" charset="0"/>
                <a:ea typeface="楷体" panose="02010609060101010101" pitchFamily="49" charset="-122"/>
                <a:cs typeface="Consolas" panose="020B0609020204030204" pitchFamily="49" charset="0"/>
              </a:rPr>
              <a:t>n</a:t>
            </a:r>
            <a:r>
              <a:rPr lang="en-US" altLang="zh-CN" sz="2000" b="1"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b="1" smtClean="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下箭头 4"/>
          <p:cNvSpPr/>
          <p:nvPr/>
        </p:nvSpPr>
        <p:spPr>
          <a:xfrm>
            <a:off x="3857620" y="4000504"/>
            <a:ext cx="214314" cy="35719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 name="TextBox 5"/>
          <p:cNvSpPr txBox="1"/>
          <p:nvPr/>
        </p:nvSpPr>
        <p:spPr>
          <a:xfrm>
            <a:off x="571472" y="3078304"/>
            <a:ext cx="8143932" cy="70788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r>
              <a:rPr lang="zh-CN" altLang="zh-CN" sz="2000" b="1" smtClean="0">
                <a:solidFill>
                  <a:srgbClr val="0000FF"/>
                </a:solidFill>
                <a:latin typeface="Consolas" panose="020B0609020204030204" pitchFamily="49" charset="0"/>
                <a:ea typeface="仿宋" panose="02010609060101010101" pitchFamily="49" charset="-122"/>
                <a:cs typeface="Consolas" panose="020B0609020204030204" pitchFamily="49" charset="0"/>
              </a:rPr>
              <a:t>第</a:t>
            </a:r>
            <a:r>
              <a:rPr lang="en-US" altLang="zh-CN" sz="2000" b="1" smtClean="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zh-CN" sz="2000" b="1" smtClean="0">
                <a:solidFill>
                  <a:srgbClr val="0000FF"/>
                </a:solidFill>
                <a:latin typeface="Consolas" panose="020B0609020204030204" pitchFamily="49" charset="0"/>
                <a:ea typeface="仿宋" panose="02010609060101010101" pitchFamily="49" charset="-122"/>
                <a:cs typeface="Consolas" panose="020B0609020204030204" pitchFamily="49" charset="0"/>
              </a:rPr>
              <a:t>条性质</a:t>
            </a:r>
            <a:r>
              <a:rPr lang="zh-CN" altLang="en-US" sz="2000" b="1"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b="1" smtClean="0">
                <a:solidFill>
                  <a:srgbClr val="0000FF"/>
                </a:solidFill>
                <a:latin typeface="Consolas" panose="020B0609020204030204" pitchFamily="49" charset="0"/>
                <a:ea typeface="仿宋" panose="02010609060101010101" pitchFamily="49" charset="-122"/>
                <a:cs typeface="Consolas" panose="020B0609020204030204" pitchFamily="49" charset="0"/>
              </a:rPr>
              <a:t>从</a:t>
            </a:r>
            <a:r>
              <a:rPr lang="zh-CN" altLang="en-US" sz="2000" b="1" smtClean="0">
                <a:solidFill>
                  <a:srgbClr val="0000FF"/>
                </a:solidFill>
                <a:latin typeface="Consolas" panose="020B0609020204030204" pitchFamily="49" charset="0"/>
                <a:ea typeface="仿宋" panose="02010609060101010101" pitchFamily="49" charset="-122"/>
                <a:cs typeface="Consolas" panose="020B0609020204030204" pitchFamily="49" charset="0"/>
              </a:rPr>
              <a:t>每个</a:t>
            </a:r>
            <a:r>
              <a:rPr lang="zh-CN" altLang="zh-CN" sz="2000" b="1" smtClean="0">
                <a:solidFill>
                  <a:srgbClr val="0000FF"/>
                </a:solidFill>
                <a:latin typeface="Consolas" panose="020B0609020204030204" pitchFamily="49" charset="0"/>
                <a:ea typeface="仿宋" panose="02010609060101010101" pitchFamily="49" charset="-122"/>
                <a:cs typeface="Consolas" panose="020B0609020204030204" pitchFamily="49" charset="0"/>
              </a:rPr>
              <a:t>结点出发的所有路径上包含相同个数的黑色结点</a:t>
            </a:r>
            <a:r>
              <a:rPr lang="zh-CN" altLang="en-US" sz="2000" b="1"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1"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 </a:t>
            </a:r>
            <a:r>
              <a:rPr lang="en-US" altLang="zh-CN" sz="2000" b="1" smtClean="0">
                <a:solidFill>
                  <a:schemeClr val="tx1"/>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a:t>
            </a:r>
            <a:r>
              <a:rPr lang="en-US" altLang="zh-CN" sz="2000" b="1"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 </a:t>
            </a:r>
            <a:r>
              <a:rPr lang="zh-CN" altLang="zh-CN" sz="2000" b="1" smtClean="0">
                <a:solidFill>
                  <a:srgbClr val="0000FF"/>
                </a:solidFill>
                <a:latin typeface="Consolas" panose="020B0609020204030204" pitchFamily="49" charset="0"/>
                <a:ea typeface="仿宋" panose="02010609060101010101" pitchFamily="49" charset="-122"/>
                <a:cs typeface="Consolas" panose="020B0609020204030204" pitchFamily="49" charset="0"/>
              </a:rPr>
              <a:t>所有最长的路径都有相同个数的黑色结点</a:t>
            </a:r>
            <a:r>
              <a:rPr lang="zh-CN" altLang="en-US" sz="2000" b="1"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b="1"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TextBox 6"/>
          <p:cNvSpPr txBox="1"/>
          <p:nvPr/>
        </p:nvSpPr>
        <p:spPr>
          <a:xfrm>
            <a:off x="3786182" y="2500306"/>
            <a:ext cx="500066" cy="523220"/>
          </a:xfrm>
          <a:prstGeom prst="rect">
            <a:avLst/>
          </a:prstGeom>
          <a:noFill/>
        </p:spPr>
        <p:txBody>
          <a:bodyPr wrap="square" rtlCol="0">
            <a:spAutoFit/>
          </a:bodyPr>
          <a:lstStyle/>
          <a:p>
            <a:pPr algn="l"/>
            <a:r>
              <a:rPr lang="en-US" altLang="zh-CN" b="1"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b="1"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8" name="TextBox 7"/>
          <p:cNvSpPr txBox="1"/>
          <p:nvPr/>
        </p:nvSpPr>
        <p:spPr>
          <a:xfrm>
            <a:off x="571472" y="4572008"/>
            <a:ext cx="8358246" cy="1218383"/>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wrap="square" lIns="144000" tIns="108000" bIns="108000" rtlCol="0">
            <a:spAutoFit/>
          </a:bodyPr>
          <a:lstStyle/>
          <a:p>
            <a:pPr marL="457200" indent="-457200" algn="l">
              <a:spcBef>
                <a:spcPts val="600"/>
              </a:spcBef>
              <a:buBlip>
                <a:blip r:embed="rId1"/>
              </a:buBlip>
            </a:pPr>
            <a:r>
              <a:rPr lang="zh-CN" altLang="zh-CN" sz="2000" b="1" smtClean="0">
                <a:solidFill>
                  <a:srgbClr val="0000FF"/>
                </a:solidFill>
                <a:latin typeface="Consolas" panose="020B0609020204030204" pitchFamily="49" charset="0"/>
                <a:ea typeface="楷体" panose="02010609060101010101" pitchFamily="49" charset="-122"/>
                <a:cs typeface="Consolas" panose="020B0609020204030204" pitchFamily="49" charset="0"/>
              </a:rPr>
              <a:t>从根结点到叶子结点的最长路径的长度不大于最短路径长度的两倍。</a:t>
            </a:r>
            <a:endParaRPr lang="en-US" altLang="zh-CN" sz="2000" b="1"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gn="l">
              <a:spcBef>
                <a:spcPts val="600"/>
              </a:spcBef>
              <a:buBlip>
                <a:blip r:embed="rId1"/>
              </a:buBlip>
            </a:pPr>
            <a:r>
              <a:rPr lang="zh-CN" altLang="zh-CN" sz="2000" b="1" smtClean="0">
                <a:solidFill>
                  <a:srgbClr val="0000FF"/>
                </a:solidFill>
                <a:latin typeface="Consolas" panose="020B0609020204030204" pitchFamily="49" charset="0"/>
                <a:ea typeface="楷体" panose="02010609060101010101" pitchFamily="49" charset="-122"/>
                <a:cs typeface="Consolas" panose="020B0609020204030204" pitchFamily="49" charset="0"/>
              </a:rPr>
              <a:t>含</a:t>
            </a:r>
            <a:r>
              <a:rPr lang="en-US" altLang="zh-CN" sz="2000" b="1"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b="1" smtClean="0">
                <a:solidFill>
                  <a:srgbClr val="0000FF"/>
                </a:solidFill>
                <a:latin typeface="Consolas" panose="020B0609020204030204" pitchFamily="49" charset="0"/>
                <a:ea typeface="楷体" panose="02010609060101010101" pitchFamily="49" charset="-122"/>
                <a:cs typeface="Consolas" panose="020B0609020204030204" pitchFamily="49" charset="0"/>
              </a:rPr>
              <a:t>个结点的红黑树的高度至多为</a:t>
            </a:r>
            <a:r>
              <a:rPr lang="en-US" altLang="zh-CN" sz="2000" b="1" smtClean="0">
                <a:solidFill>
                  <a:srgbClr val="0000FF"/>
                </a:solidFill>
                <a:latin typeface="Consolas" panose="020B0609020204030204" pitchFamily="49" charset="0"/>
                <a:ea typeface="楷体" panose="02010609060101010101" pitchFamily="49" charset="-122"/>
                <a:cs typeface="Consolas" panose="020B0609020204030204" pitchFamily="49" charset="0"/>
              </a:rPr>
              <a:t>2log</a:t>
            </a:r>
            <a:r>
              <a:rPr lang="en-US" altLang="zh-CN" sz="2000" b="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b="1"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b="1"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1"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b="1" smtClean="0">
                <a:solidFill>
                  <a:srgbClr val="0000FF"/>
                </a:solidFill>
                <a:latin typeface="Consolas" panose="020B0609020204030204" pitchFamily="49" charset="0"/>
                <a:ea typeface="楷体" panose="02010609060101010101" pitchFamily="49" charset="-122"/>
                <a:cs typeface="Consolas" panose="020B0609020204030204" pitchFamily="49" charset="0"/>
              </a:rPr>
              <a:t>，因此红黑树查找算法的平均时间复杂度为</a:t>
            </a:r>
            <a:r>
              <a:rPr lang="en-US" altLang="zh-CN" sz="2000" b="1" smtClean="0">
                <a:solidFill>
                  <a:srgbClr val="0000FF"/>
                </a:solidFill>
                <a:latin typeface="Consolas" panose="020B0609020204030204" pitchFamily="49" charset="0"/>
                <a:ea typeface="楷体" panose="02010609060101010101" pitchFamily="49" charset="-122"/>
                <a:cs typeface="Consolas" panose="020B0609020204030204" pitchFamily="49" charset="0"/>
              </a:rPr>
              <a:t>O(log</a:t>
            </a:r>
            <a:r>
              <a:rPr lang="en-US" altLang="zh-CN" sz="2000" b="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b="1"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1"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b="1"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b="1"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0" name="灯片编号占位符 9"/>
          <p:cNvSpPr>
            <a:spLocks noGrp="1"/>
          </p:cNvSpPr>
          <p:nvPr>
            <p:ph type="sldNum" sz="quarter" idx="12"/>
          </p:nvPr>
        </p:nvSpPr>
        <p:spPr/>
        <p:txBody>
          <a:bodyPr/>
          <a:p>
            <a:pPr>
              <a:defRPr/>
            </a:pPr>
            <a:fld id="{94984E60-CADE-4266-8DC7-A91C528B8A31}" type="slidenum">
              <a:rPr lang="en-US" altLang="zh-CN" smtClean="0"/>
            </a:fld>
            <a:r>
              <a:rPr lang="en-US" altLang="zh-CN" smtClean="0"/>
              <a:t>/13</a:t>
            </a:r>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285720" y="285728"/>
            <a:ext cx="2214578" cy="430887"/>
          </a:xfrm>
          <a:prstGeom prst="rect">
            <a:avLst/>
          </a:prstGeom>
          <a:solidFill>
            <a:srgbClr val="9900FF"/>
          </a:solidFill>
          <a:ln w="28575" algn="ctr">
            <a:noFill/>
            <a:miter lim="800000"/>
          </a:ln>
        </p:spPr>
        <p:txBody>
          <a:bodyPr wrap="square">
            <a:spAutoFit/>
          </a:bodyPr>
          <a:lstStyle/>
          <a:p>
            <a:pPr>
              <a:spcBef>
                <a:spcPct val="50000"/>
              </a:spcBef>
            </a:pPr>
            <a:r>
              <a:rPr kumimoji="0" lang="en-US" altLang="zh-CN" sz="2200" b="1" smtClean="0">
                <a:solidFill>
                  <a:schemeClr val="bg1"/>
                </a:solidFill>
                <a:latin typeface="Consolas" panose="020B0609020204030204" pitchFamily="49" charset="0"/>
                <a:ea typeface="华文中宋" panose="02010600040101010101" pitchFamily="2" charset="-122"/>
                <a:cs typeface="Consolas" panose="020B0609020204030204" pitchFamily="49" charset="0"/>
              </a:rPr>
              <a:t>2</a:t>
            </a:r>
            <a:r>
              <a:rPr kumimoji="0" lang="zh-CN" altLang="en-US" sz="2200" b="1" smtClean="0">
                <a:solidFill>
                  <a:schemeClr val="bg1"/>
                </a:solidFill>
                <a:latin typeface="Consolas" panose="020B0609020204030204" pitchFamily="49" charset="0"/>
                <a:ea typeface="华文中宋" panose="02010600040101010101" pitchFamily="2" charset="-122"/>
                <a:cs typeface="Consolas" panose="020B0609020204030204" pitchFamily="49" charset="0"/>
              </a:rPr>
              <a:t>、</a:t>
            </a:r>
            <a:r>
              <a:rPr lang="zh-CN" altLang="zh-CN" sz="2200" b="1" smtClean="0">
                <a:solidFill>
                  <a:schemeClr val="bg1"/>
                </a:solidFill>
                <a:latin typeface="Consolas" panose="020B0609020204030204" pitchFamily="49" charset="0"/>
                <a:ea typeface="华文中宋" panose="02010600040101010101" pitchFamily="2" charset="-122"/>
                <a:cs typeface="Consolas" panose="020B0609020204030204" pitchFamily="49" charset="0"/>
              </a:rPr>
              <a:t>旋转操作</a:t>
            </a:r>
            <a:endParaRPr kumimoji="0" lang="zh-CN" altLang="en-US" sz="2200" b="1" dirty="0">
              <a:solidFill>
                <a:schemeClr val="bg1"/>
              </a:solidFill>
              <a:latin typeface="Consolas" panose="020B0609020204030204" pitchFamily="49" charset="0"/>
              <a:ea typeface="华文中宋" panose="02010600040101010101" pitchFamily="2" charset="-122"/>
              <a:cs typeface="Consolas" panose="020B0609020204030204" pitchFamily="49" charset="0"/>
            </a:endParaRPr>
          </a:p>
        </p:txBody>
      </p:sp>
      <p:sp>
        <p:nvSpPr>
          <p:cNvPr id="186393" name="Rectangle 2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86391" name="Oval 23"/>
          <p:cNvSpPr>
            <a:spLocks noChangeArrowheads="1"/>
          </p:cNvSpPr>
          <p:nvPr/>
        </p:nvSpPr>
        <p:spPr bwMode="auto">
          <a:xfrm>
            <a:off x="1575780" y="1438126"/>
            <a:ext cx="399310" cy="399072"/>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x</a:t>
            </a:r>
            <a:endPar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86390" name="Oval 22"/>
          <p:cNvSpPr>
            <a:spLocks noChangeArrowheads="1"/>
          </p:cNvSpPr>
          <p:nvPr/>
        </p:nvSpPr>
        <p:spPr bwMode="auto">
          <a:xfrm>
            <a:off x="2105453" y="2279699"/>
            <a:ext cx="399310" cy="399072"/>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y</a:t>
            </a:r>
            <a:endPar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86389" name="Text Box 21"/>
          <p:cNvSpPr txBox="1">
            <a:spLocks noChangeArrowheads="1"/>
          </p:cNvSpPr>
          <p:nvPr/>
        </p:nvSpPr>
        <p:spPr bwMode="auto">
          <a:xfrm>
            <a:off x="938058" y="2343081"/>
            <a:ext cx="447463" cy="63969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2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a</a:t>
            </a:r>
            <a:endPar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86388" name="Text Box 20"/>
          <p:cNvSpPr txBox="1">
            <a:spLocks noChangeArrowheads="1"/>
          </p:cNvSpPr>
          <p:nvPr/>
        </p:nvSpPr>
        <p:spPr bwMode="auto">
          <a:xfrm>
            <a:off x="1611013" y="3151790"/>
            <a:ext cx="447463" cy="63969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2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b</a:t>
            </a:r>
            <a:endPar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86387" name="Text Box 19"/>
          <p:cNvSpPr txBox="1">
            <a:spLocks noChangeArrowheads="1"/>
          </p:cNvSpPr>
          <p:nvPr/>
        </p:nvSpPr>
        <p:spPr bwMode="auto">
          <a:xfrm>
            <a:off x="2491845" y="3149442"/>
            <a:ext cx="447463" cy="64203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2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c</a:t>
            </a:r>
            <a:endPar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a:p>
            <a:pPr marL="0" marR="0" lvl="0" indent="0" algn="l" defTabSz="914400" rtl="0" eaLnBrk="0" fontAlgn="base" latinLnBrk="0" hangingPunct="0">
              <a:lnSpc>
                <a:spcPct val="200000"/>
              </a:lnSpc>
              <a:spcBef>
                <a:spcPct val="0"/>
              </a:spcBef>
              <a:spcAft>
                <a:spcPct val="0"/>
              </a:spcAft>
              <a:buClrTx/>
              <a:buSzTx/>
              <a:buFontTx/>
              <a:buNone/>
            </a:pPr>
            <a:endPar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86386" name="AutoShape 18"/>
          <p:cNvSpPr>
            <a:spLocks noChangeShapeType="1"/>
          </p:cNvSpPr>
          <p:nvPr/>
        </p:nvSpPr>
        <p:spPr bwMode="auto">
          <a:xfrm>
            <a:off x="1916368" y="1778511"/>
            <a:ext cx="388740" cy="501188"/>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186385" name="AutoShape 17"/>
          <p:cNvSpPr>
            <a:spLocks noChangeShapeType="1"/>
          </p:cNvSpPr>
          <p:nvPr/>
        </p:nvSpPr>
        <p:spPr bwMode="auto">
          <a:xfrm flipH="1">
            <a:off x="1162376" y="1778511"/>
            <a:ext cx="472126" cy="564570"/>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186384" name="AutoShape 16"/>
          <p:cNvSpPr>
            <a:spLocks noChangeShapeType="1"/>
          </p:cNvSpPr>
          <p:nvPr/>
        </p:nvSpPr>
        <p:spPr bwMode="auto">
          <a:xfrm flipH="1">
            <a:off x="1835332" y="2620084"/>
            <a:ext cx="328844" cy="531705"/>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186383" name="AutoShape 15"/>
          <p:cNvSpPr>
            <a:spLocks noChangeShapeType="1"/>
          </p:cNvSpPr>
          <p:nvPr/>
        </p:nvSpPr>
        <p:spPr bwMode="auto">
          <a:xfrm>
            <a:off x="2446042" y="2620084"/>
            <a:ext cx="270122" cy="529358"/>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186382" name="AutoShape 14"/>
          <p:cNvSpPr>
            <a:spLocks noChangeShapeType="1"/>
          </p:cNvSpPr>
          <p:nvPr/>
        </p:nvSpPr>
        <p:spPr bwMode="auto">
          <a:xfrm>
            <a:off x="3256407" y="2002696"/>
            <a:ext cx="1280142" cy="1174"/>
          </a:xfrm>
          <a:prstGeom prst="straightConnector1">
            <a:avLst/>
          </a:prstGeom>
          <a:noFill/>
          <a:ln w="28575">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186381" name="Oval 13"/>
          <p:cNvSpPr>
            <a:spLocks noChangeArrowheads="1"/>
          </p:cNvSpPr>
          <p:nvPr/>
        </p:nvSpPr>
        <p:spPr bwMode="auto">
          <a:xfrm>
            <a:off x="5780284" y="1438126"/>
            <a:ext cx="399310" cy="399072"/>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y</a:t>
            </a:r>
            <a:endPar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86380" name="Oval 12"/>
          <p:cNvSpPr>
            <a:spLocks noChangeArrowheads="1"/>
          </p:cNvSpPr>
          <p:nvPr/>
        </p:nvSpPr>
        <p:spPr bwMode="auto">
          <a:xfrm>
            <a:off x="5182493" y="2279699"/>
            <a:ext cx="399310" cy="399072"/>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x</a:t>
            </a:r>
            <a:endPar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86379" name="Text Box 11"/>
          <p:cNvSpPr txBox="1">
            <a:spLocks noChangeArrowheads="1"/>
          </p:cNvSpPr>
          <p:nvPr/>
        </p:nvSpPr>
        <p:spPr bwMode="auto">
          <a:xfrm>
            <a:off x="6258282" y="2343081"/>
            <a:ext cx="447463" cy="63969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2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c</a:t>
            </a:r>
            <a:endPar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86378" name="Text Box 10"/>
          <p:cNvSpPr txBox="1">
            <a:spLocks noChangeArrowheads="1"/>
          </p:cNvSpPr>
          <p:nvPr/>
        </p:nvSpPr>
        <p:spPr bwMode="auto">
          <a:xfrm>
            <a:off x="4688052" y="3151790"/>
            <a:ext cx="447463" cy="63969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2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a</a:t>
            </a:r>
            <a:endPar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86377" name="Text Box 9"/>
          <p:cNvSpPr txBox="1">
            <a:spLocks noChangeArrowheads="1"/>
          </p:cNvSpPr>
          <p:nvPr/>
        </p:nvSpPr>
        <p:spPr bwMode="auto">
          <a:xfrm>
            <a:off x="5568884" y="3149442"/>
            <a:ext cx="447463" cy="64203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2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b</a:t>
            </a:r>
            <a:endPar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a:p>
            <a:pPr marL="0" marR="0" lvl="0" indent="0" algn="l" defTabSz="914400" rtl="0" eaLnBrk="0" fontAlgn="base" latinLnBrk="0" hangingPunct="0">
              <a:lnSpc>
                <a:spcPct val="200000"/>
              </a:lnSpc>
              <a:spcBef>
                <a:spcPct val="0"/>
              </a:spcBef>
              <a:spcAft>
                <a:spcPct val="0"/>
              </a:spcAft>
              <a:buClrTx/>
              <a:buSzTx/>
              <a:buFontTx/>
              <a:buNone/>
            </a:pPr>
            <a:endPar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86376" name="AutoShape 8"/>
          <p:cNvSpPr>
            <a:spLocks noChangeShapeType="1"/>
          </p:cNvSpPr>
          <p:nvPr/>
        </p:nvSpPr>
        <p:spPr bwMode="auto">
          <a:xfrm>
            <a:off x="6120872" y="1778511"/>
            <a:ext cx="361728" cy="564570"/>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186375" name="AutoShape 7"/>
          <p:cNvSpPr>
            <a:spLocks noChangeShapeType="1"/>
          </p:cNvSpPr>
          <p:nvPr/>
        </p:nvSpPr>
        <p:spPr bwMode="auto">
          <a:xfrm flipH="1">
            <a:off x="5382148" y="1778511"/>
            <a:ext cx="456858" cy="501188"/>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186374" name="AutoShape 6"/>
          <p:cNvSpPr>
            <a:spLocks noChangeShapeType="1"/>
          </p:cNvSpPr>
          <p:nvPr/>
        </p:nvSpPr>
        <p:spPr bwMode="auto">
          <a:xfrm flipH="1">
            <a:off x="4912371" y="2620084"/>
            <a:ext cx="328844" cy="531705"/>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186373" name="AutoShape 5"/>
          <p:cNvSpPr>
            <a:spLocks noChangeShapeType="1"/>
          </p:cNvSpPr>
          <p:nvPr/>
        </p:nvSpPr>
        <p:spPr bwMode="auto">
          <a:xfrm>
            <a:off x="5523081" y="2620084"/>
            <a:ext cx="270122" cy="529358"/>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186372" name="Text Box 4"/>
          <p:cNvSpPr txBox="1">
            <a:spLocks noChangeArrowheads="1"/>
          </p:cNvSpPr>
          <p:nvPr/>
        </p:nvSpPr>
        <p:spPr bwMode="auto">
          <a:xfrm>
            <a:off x="3635752" y="1679917"/>
            <a:ext cx="586047" cy="286393"/>
          </a:xfrm>
          <a:prstGeom prst="rect">
            <a:avLst/>
          </a:prstGeom>
          <a:no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左旋</a:t>
            </a:r>
            <a:endParaRPr kumimoji="0" 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86371" name="AutoShape 3"/>
          <p:cNvSpPr>
            <a:spLocks noChangeShapeType="1"/>
          </p:cNvSpPr>
          <p:nvPr/>
        </p:nvSpPr>
        <p:spPr bwMode="auto">
          <a:xfrm flipH="1">
            <a:off x="3256407" y="2279699"/>
            <a:ext cx="1280142" cy="0"/>
          </a:xfrm>
          <a:prstGeom prst="straightConnector1">
            <a:avLst/>
          </a:prstGeom>
          <a:noFill/>
          <a:ln w="28575">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186370" name="Text Box 2"/>
          <p:cNvSpPr txBox="1">
            <a:spLocks noChangeArrowheads="1"/>
          </p:cNvSpPr>
          <p:nvPr/>
        </p:nvSpPr>
        <p:spPr bwMode="auto">
          <a:xfrm>
            <a:off x="3635752" y="2372425"/>
            <a:ext cx="586047" cy="286393"/>
          </a:xfrm>
          <a:prstGeom prst="rect">
            <a:avLst/>
          </a:prstGeom>
          <a:no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右旋</a:t>
            </a:r>
            <a:endParaRPr kumimoji="0" 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28" name="TextBox 27"/>
          <p:cNvSpPr txBox="1"/>
          <p:nvPr/>
        </p:nvSpPr>
        <p:spPr>
          <a:xfrm>
            <a:off x="428596" y="4857760"/>
            <a:ext cx="8143932" cy="1323439"/>
          </a:xfrm>
          <a:prstGeom prst="rect">
            <a:avLst/>
          </a:prstGeom>
          <a:solidFill>
            <a:schemeClr val="accent6">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rtlCol="0">
            <a:spAutoFit/>
          </a:bodyPr>
          <a:lstStyle/>
          <a:p>
            <a:pPr algn="l"/>
            <a:r>
              <a:rPr lang="zh-CN" altLang="zh-CN" sz="2000" b="1"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实际上</a:t>
            </a:r>
            <a:r>
              <a:rPr lang="en-US" altLang="zh-CN" sz="2000" b="1"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AVL</a:t>
            </a:r>
            <a:r>
              <a:rPr lang="zh-CN" altLang="zh-CN" sz="2000" b="1"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树中的各种调整可以通过上述旋转操作实现</a:t>
            </a:r>
            <a:r>
              <a:rPr lang="zh-CN" altLang="en-US" sz="2000" b="1"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a:t>
            </a:r>
            <a:r>
              <a:rPr lang="en-US" altLang="zh-CN" sz="2000" b="1"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LL</a:t>
            </a:r>
            <a:r>
              <a:rPr lang="zh-CN" altLang="zh-CN" sz="2000" b="1"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型调整就是对结点</a:t>
            </a:r>
            <a:r>
              <a:rPr lang="en-US" altLang="zh-CN" sz="2000" b="1"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A</a:t>
            </a:r>
            <a:r>
              <a:rPr lang="zh-CN" altLang="zh-CN" sz="2000" b="1"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做右旋操作，</a:t>
            </a:r>
            <a:r>
              <a:rPr lang="en-US" altLang="zh-CN" sz="2000" b="1"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RR</a:t>
            </a:r>
            <a:r>
              <a:rPr lang="zh-CN" altLang="zh-CN" sz="2000" b="1"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型调整就是对结点</a:t>
            </a:r>
            <a:r>
              <a:rPr lang="en-US" altLang="zh-CN" sz="2000" b="1"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A</a:t>
            </a:r>
            <a:r>
              <a:rPr lang="zh-CN" altLang="zh-CN" sz="2000" b="1"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做左旋操作，</a:t>
            </a:r>
            <a:r>
              <a:rPr lang="en-US" altLang="zh-CN" sz="2000" b="1"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LR</a:t>
            </a:r>
            <a:r>
              <a:rPr lang="zh-CN" altLang="zh-CN" sz="2000" b="1"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型调整就是先对结点</a:t>
            </a:r>
            <a:r>
              <a:rPr lang="en-US" altLang="zh-CN" sz="2000" b="1"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B</a:t>
            </a:r>
            <a:r>
              <a:rPr lang="zh-CN" altLang="zh-CN" sz="2000" b="1"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做左旋操作再对结点</a:t>
            </a:r>
            <a:r>
              <a:rPr lang="en-US" altLang="zh-CN" sz="2000" b="1"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A</a:t>
            </a:r>
            <a:r>
              <a:rPr lang="zh-CN" altLang="zh-CN" sz="2000" b="1"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做右旋操作，而</a:t>
            </a:r>
            <a:r>
              <a:rPr lang="en-US" altLang="zh-CN" sz="2000" b="1"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RL</a:t>
            </a:r>
            <a:r>
              <a:rPr lang="zh-CN" altLang="zh-CN" sz="2000" b="1"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型调整就是先对结点</a:t>
            </a:r>
            <a:r>
              <a:rPr lang="en-US" altLang="zh-CN" sz="2000" b="1"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B</a:t>
            </a:r>
            <a:r>
              <a:rPr lang="zh-CN" altLang="zh-CN" sz="2000" b="1"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做右旋操作再对结点</a:t>
            </a:r>
            <a:r>
              <a:rPr lang="en-US" altLang="zh-CN" sz="2000" b="1"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A</a:t>
            </a:r>
            <a:r>
              <a:rPr lang="zh-CN" altLang="zh-CN" sz="2000" b="1"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做左旋操作。</a:t>
            </a:r>
            <a:endParaRPr lang="zh-CN" altLang="en-US" sz="2000" b="1"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p:txBody>
      </p:sp>
      <p:sp>
        <p:nvSpPr>
          <p:cNvPr id="3" name="灯片编号占位符 2"/>
          <p:cNvSpPr>
            <a:spLocks noGrp="1"/>
          </p:cNvSpPr>
          <p:nvPr>
            <p:ph type="sldNum" sz="quarter" idx="12"/>
          </p:nvPr>
        </p:nvSpPr>
        <p:spPr/>
        <p:txBody>
          <a:bodyPr/>
          <a:p>
            <a:pPr>
              <a:defRPr/>
            </a:pPr>
            <a:fld id="{94984E60-CADE-4266-8DC7-A91C528B8A31}" type="slidenum">
              <a:rPr lang="en-US" altLang="zh-CN" smtClean="0"/>
            </a:fld>
            <a:r>
              <a:rPr lang="en-US" altLang="zh-CN" smtClean="0"/>
              <a:t>/13</a:t>
            </a:r>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285720" y="142852"/>
            <a:ext cx="3857652" cy="430887"/>
          </a:xfrm>
          <a:prstGeom prst="rect">
            <a:avLst/>
          </a:prstGeom>
          <a:solidFill>
            <a:srgbClr val="9900FF"/>
          </a:solidFill>
          <a:ln w="28575" algn="ctr">
            <a:noFill/>
            <a:miter lim="800000"/>
          </a:ln>
        </p:spPr>
        <p:txBody>
          <a:bodyPr wrap="square">
            <a:spAutoFit/>
          </a:bodyPr>
          <a:lstStyle/>
          <a:p>
            <a:pPr>
              <a:spcBef>
                <a:spcPct val="50000"/>
              </a:spcBef>
            </a:pPr>
            <a:r>
              <a:rPr kumimoji="0" lang="en-US" altLang="zh-CN" sz="2200" b="1" smtClean="0">
                <a:solidFill>
                  <a:schemeClr val="bg1"/>
                </a:solidFill>
                <a:latin typeface="Consolas" panose="020B0609020204030204" pitchFamily="49" charset="0"/>
                <a:ea typeface="华文中宋" panose="02010600040101010101" pitchFamily="2" charset="-122"/>
                <a:cs typeface="Consolas" panose="020B0609020204030204" pitchFamily="49" charset="0"/>
              </a:rPr>
              <a:t>3</a:t>
            </a:r>
            <a:r>
              <a:rPr kumimoji="0" lang="zh-CN" altLang="en-US" sz="2200" b="1" smtClean="0">
                <a:solidFill>
                  <a:schemeClr val="bg1"/>
                </a:solidFill>
                <a:latin typeface="Consolas" panose="020B0609020204030204" pitchFamily="49" charset="0"/>
                <a:ea typeface="华文中宋" panose="02010600040101010101" pitchFamily="2" charset="-122"/>
                <a:cs typeface="Consolas" panose="020B0609020204030204" pitchFamily="49" charset="0"/>
              </a:rPr>
              <a:t>、</a:t>
            </a:r>
            <a:r>
              <a:rPr lang="zh-CN" altLang="zh-CN" sz="2200" b="1" smtClean="0">
                <a:solidFill>
                  <a:schemeClr val="bg1"/>
                </a:solidFill>
                <a:latin typeface="Consolas" panose="020B0609020204030204" pitchFamily="49" charset="0"/>
                <a:ea typeface="华文中宋" panose="02010600040101010101" pitchFamily="2" charset="-122"/>
                <a:cs typeface="Consolas" panose="020B0609020204030204" pitchFamily="49" charset="0"/>
              </a:rPr>
              <a:t>红黑树中插入新结点</a:t>
            </a:r>
            <a:endParaRPr kumimoji="0" lang="zh-CN" altLang="en-US" sz="2200" b="1" dirty="0">
              <a:solidFill>
                <a:schemeClr val="bg1"/>
              </a:solidFill>
              <a:latin typeface="Consolas" panose="020B0609020204030204" pitchFamily="49" charset="0"/>
              <a:ea typeface="华文中宋" panose="02010600040101010101" pitchFamily="2" charset="-122"/>
              <a:cs typeface="Consolas" panose="020B0609020204030204" pitchFamily="49" charset="0"/>
            </a:endParaRPr>
          </a:p>
        </p:txBody>
      </p:sp>
      <p:sp>
        <p:nvSpPr>
          <p:cNvPr id="186393" name="Rectangle 2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8" name="TextBox 27"/>
          <p:cNvSpPr txBox="1"/>
          <p:nvPr/>
        </p:nvSpPr>
        <p:spPr>
          <a:xfrm>
            <a:off x="357158" y="1447558"/>
            <a:ext cx="8572560" cy="4272965"/>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800"/>
              </a:lnSpc>
              <a:spcBef>
                <a:spcPts val="600"/>
              </a:spcBef>
            </a:pPr>
            <a:r>
              <a:rPr lang="en-US"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）红黑树是一棵二叉排序树，按照二叉排序树插入结点的方法找到新结点插入的位置。</a:t>
            </a:r>
            <a:endParaRPr lang="zh-CN"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800"/>
              </a:lnSpc>
              <a:spcBef>
                <a:spcPts val="600"/>
              </a:spcBef>
            </a:pPr>
            <a:r>
              <a:rPr lang="en-US"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）将新结点的颜色设置为</a:t>
            </a:r>
            <a:r>
              <a:rPr lang="zh-CN" altLang="zh-CN" sz="2000" b="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红色</a:t>
            </a:r>
            <a:r>
              <a:rPr lang="zh-CN"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后插入到指定位置（插入红色结点不会破坏红黑树的第</a:t>
            </a:r>
            <a:r>
              <a:rPr lang="en-US"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5</a:t>
            </a:r>
            <a:r>
              <a:rPr lang="zh-CN"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条性质）。以新插入结点作为当前结点</a:t>
            </a:r>
            <a:r>
              <a:rPr lang="en-US"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执行步骤（</a:t>
            </a:r>
            <a:r>
              <a:rPr lang="en-US"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800"/>
              </a:lnSpc>
              <a:spcBef>
                <a:spcPts val="600"/>
              </a:spcBef>
            </a:pPr>
            <a:r>
              <a:rPr lang="en-US"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）对当前结点</a:t>
            </a:r>
            <a:r>
              <a:rPr lang="en-US"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进行判断和调整。</a:t>
            </a:r>
            <a:endParaRPr lang="en-US"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539750" lvl="1" indent="-360045" algn="l">
              <a:lnSpc>
                <a:spcPts val="2800"/>
              </a:lnSpc>
              <a:spcBef>
                <a:spcPts val="600"/>
              </a:spcBef>
              <a:buBlip>
                <a:blip r:embed="rId1"/>
              </a:buBlip>
            </a:pPr>
            <a:r>
              <a:rPr lang="zh-CN"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若结点</a:t>
            </a:r>
            <a:r>
              <a:rPr lang="en-US"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为整棵树的</a:t>
            </a:r>
            <a:r>
              <a:rPr lang="zh-CN" altLang="zh-CN" sz="2000" b="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根结点</a:t>
            </a:r>
            <a:r>
              <a:rPr lang="zh-CN"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，只需要将结点</a:t>
            </a:r>
            <a:r>
              <a:rPr lang="en-US"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的颜色改为黑色即可。</a:t>
            </a:r>
            <a:endParaRPr lang="en-US"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539750" lvl="1" indent="-360045" algn="l">
              <a:lnSpc>
                <a:spcPts val="2800"/>
              </a:lnSpc>
              <a:spcBef>
                <a:spcPts val="0"/>
              </a:spcBef>
              <a:buBlip>
                <a:blip r:embed="rId1"/>
              </a:buBlip>
            </a:pPr>
            <a:r>
              <a:rPr lang="zh-CN"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若结点</a:t>
            </a:r>
            <a:r>
              <a:rPr lang="en-US"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的双亲结点</a:t>
            </a:r>
            <a:r>
              <a:rPr lang="en-US"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的颜色为</a:t>
            </a:r>
            <a:r>
              <a:rPr lang="zh-CN" altLang="zh-CN" sz="2000" b="1"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黑色</a:t>
            </a:r>
            <a:r>
              <a:rPr lang="zh-CN"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，此时仍然满足红黑树性质，不需要做任何调整。</a:t>
            </a:r>
            <a:endParaRPr lang="en-US"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539750" lvl="1" indent="-360045" algn="l">
              <a:lnSpc>
                <a:spcPts val="2800"/>
              </a:lnSpc>
              <a:spcBef>
                <a:spcPts val="0"/>
              </a:spcBef>
              <a:buBlip>
                <a:blip r:embed="rId1"/>
              </a:buBlip>
            </a:pPr>
            <a:r>
              <a:rPr lang="zh-CN"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若结点</a:t>
            </a:r>
            <a:r>
              <a:rPr lang="en-US"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的双亲结点</a:t>
            </a:r>
            <a:r>
              <a:rPr lang="en-US"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的颜色为</a:t>
            </a:r>
            <a:r>
              <a:rPr lang="zh-CN" altLang="zh-CN" sz="2000" b="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红色</a:t>
            </a:r>
            <a:r>
              <a:rPr lang="zh-CN"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，由于结点</a:t>
            </a:r>
            <a:r>
              <a:rPr lang="en-US"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和</a:t>
            </a:r>
            <a:r>
              <a:rPr lang="en-US"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都是红色，破坏了红黑树的第</a:t>
            </a:r>
            <a:r>
              <a:rPr lang="en-US"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条性质，此时需要调整，假设其祖父为结点</a:t>
            </a:r>
            <a:r>
              <a:rPr lang="en-US"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a:t>
            </a:r>
            <a:r>
              <a:rPr lang="zh-CN"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，祖父结点的另一个孩子即叔叔为结点</a:t>
            </a:r>
            <a:r>
              <a:rPr lang="en-US"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a:t>
            </a:r>
            <a:r>
              <a:rPr lang="zh-CN"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，将调整分为</a:t>
            </a:r>
            <a:r>
              <a:rPr lang="en-US"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种情况。</a:t>
            </a:r>
            <a:endParaRPr lang="zh-CN" altLang="en-US"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TextBox 5"/>
          <p:cNvSpPr txBox="1"/>
          <p:nvPr/>
        </p:nvSpPr>
        <p:spPr>
          <a:xfrm>
            <a:off x="500034" y="885750"/>
            <a:ext cx="2500330" cy="400110"/>
          </a:xfrm>
          <a:prstGeom prst="rect">
            <a:avLst/>
          </a:prstGeom>
          <a:noFill/>
        </p:spPr>
        <p:txBody>
          <a:bodyPr wrap="square" rtlCol="0">
            <a:spAutoFit/>
          </a:bodyPr>
          <a:lstStyle/>
          <a:p>
            <a:pPr algn="l"/>
            <a:r>
              <a:rPr lang="zh-CN" altLang="en-US" sz="2000" b="1" smtClean="0">
                <a:solidFill>
                  <a:srgbClr val="0000FF"/>
                </a:solidFill>
                <a:latin typeface="楷体" panose="02010609060101010101" pitchFamily="49" charset="-122"/>
                <a:ea typeface="楷体" panose="02010609060101010101" pitchFamily="49" charset="-122"/>
              </a:rPr>
              <a:t>插入过程：</a:t>
            </a:r>
            <a:endParaRPr lang="zh-CN" altLang="en-US" sz="2000" b="1" smtClean="0">
              <a:solidFill>
                <a:srgbClr val="0000FF"/>
              </a:solidFill>
              <a:latin typeface="楷体" panose="02010609060101010101" pitchFamily="49" charset="-122"/>
              <a:ea typeface="楷体" panose="02010609060101010101" pitchFamily="49" charset="-122"/>
            </a:endParaRPr>
          </a:p>
        </p:txBody>
      </p:sp>
      <p:sp>
        <p:nvSpPr>
          <p:cNvPr id="3" name="灯片编号占位符 2"/>
          <p:cNvSpPr>
            <a:spLocks noGrp="1"/>
          </p:cNvSpPr>
          <p:nvPr>
            <p:ph type="sldNum" sz="quarter" idx="12"/>
          </p:nvPr>
        </p:nvSpPr>
        <p:spPr/>
        <p:txBody>
          <a:bodyPr/>
          <a:p>
            <a:pPr>
              <a:defRPr/>
            </a:pPr>
            <a:fld id="{94984E60-CADE-4266-8DC7-A91C528B8A31}" type="slidenum">
              <a:rPr lang="en-US" altLang="zh-CN" smtClean="0"/>
            </a:fld>
            <a:r>
              <a:rPr lang="en-US" altLang="zh-CN" smtClean="0"/>
              <a:t>/13</a:t>
            </a:r>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93" name="Rectangle 2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8" name="TextBox 27"/>
          <p:cNvSpPr txBox="1"/>
          <p:nvPr/>
        </p:nvSpPr>
        <p:spPr>
          <a:xfrm>
            <a:off x="357158" y="428604"/>
            <a:ext cx="8286808" cy="1862048"/>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spcBef>
                <a:spcPts val="600"/>
              </a:spcBef>
            </a:pPr>
            <a:r>
              <a:rPr lang="zh-CN"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① 当前结点</a:t>
            </a:r>
            <a:r>
              <a:rPr lang="en-US"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的叔叔结点</a:t>
            </a:r>
            <a:r>
              <a:rPr lang="en-US"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a:t>
            </a:r>
            <a:r>
              <a:rPr lang="zh-CN"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是</a:t>
            </a:r>
            <a:r>
              <a:rPr lang="zh-CN" altLang="zh-CN" sz="2000" b="1" smtClean="0">
                <a:latin typeface="Times New Roman" panose="02020603050405020304" pitchFamily="18" charset="0"/>
                <a:ea typeface="楷体" panose="02010609060101010101" pitchFamily="49" charset="-122"/>
                <a:cs typeface="Times New Roman" panose="02020603050405020304" pitchFamily="18" charset="0"/>
              </a:rPr>
              <a:t>红色</a:t>
            </a:r>
            <a:r>
              <a:rPr lang="zh-CN"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600"/>
              </a:spcBef>
            </a:pPr>
            <a:r>
              <a:rPr lang="zh-CN" altLang="zh-CN" sz="2000" b="1"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调整方式</a:t>
            </a:r>
            <a:r>
              <a:rPr lang="zh-CN" altLang="en-US" sz="2000" b="1"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是</a:t>
            </a:r>
            <a:r>
              <a:rPr lang="zh-CN" altLang="zh-CN" sz="2000" b="1"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采用改变结点颜色的操作</a:t>
            </a:r>
            <a:r>
              <a:rPr lang="zh-CN" altLang="en-US" sz="2000" b="1"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a:t>
            </a:r>
            <a:endParaRPr lang="en-US" altLang="zh-CN" sz="2000" b="1"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p>
            <a:pPr marL="539750" lvl="1" indent="-360045" algn="l">
              <a:spcBef>
                <a:spcPts val="600"/>
              </a:spcBef>
              <a:buBlip>
                <a:blip r:embed="rId1"/>
              </a:buBlip>
            </a:pPr>
            <a:r>
              <a:rPr lang="zh-CN" altLang="zh-CN" sz="2000" b="1"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将双亲结点</a:t>
            </a:r>
            <a:r>
              <a:rPr lang="en-US" altLang="zh-CN" sz="2000" b="1"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P</a:t>
            </a:r>
            <a:r>
              <a:rPr lang="zh-CN" altLang="zh-CN" sz="2000" b="1"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和叔叔结点</a:t>
            </a:r>
            <a:r>
              <a:rPr lang="en-US" altLang="zh-CN" sz="2000" b="1"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U</a:t>
            </a:r>
            <a:r>
              <a:rPr lang="zh-CN" altLang="zh-CN" sz="2000" b="1"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的颜色改为</a:t>
            </a:r>
            <a:r>
              <a:rPr lang="zh-CN" altLang="zh-CN" sz="2000" b="1" smtClean="0">
                <a:solidFill>
                  <a:schemeClr val="tx1"/>
                </a:solidFill>
                <a:latin typeface="Times New Roman" panose="02020603050405020304" pitchFamily="18" charset="0"/>
                <a:ea typeface="仿宋" panose="02010609060101010101" pitchFamily="49" charset="-122"/>
                <a:cs typeface="Times New Roman" panose="02020603050405020304" pitchFamily="18" charset="0"/>
              </a:rPr>
              <a:t>黑色</a:t>
            </a:r>
            <a:r>
              <a:rPr lang="zh-CN" altLang="zh-CN" sz="2000" b="1"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，祖父结点</a:t>
            </a:r>
            <a:r>
              <a:rPr lang="en-US" altLang="zh-CN" sz="2000" b="1"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G</a:t>
            </a:r>
            <a:r>
              <a:rPr lang="zh-CN" altLang="zh-CN" sz="2000" b="1"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的颜色改为</a:t>
            </a:r>
            <a:r>
              <a:rPr lang="zh-CN" altLang="zh-CN" sz="2000" b="1" smtClean="0">
                <a:latin typeface="Times New Roman" panose="02020603050405020304" pitchFamily="18" charset="0"/>
                <a:ea typeface="仿宋" panose="02010609060101010101" pitchFamily="49" charset="-122"/>
                <a:cs typeface="Times New Roman" panose="02020603050405020304" pitchFamily="18" charset="0"/>
              </a:rPr>
              <a:t>红色</a:t>
            </a:r>
            <a:r>
              <a:rPr lang="zh-CN" altLang="zh-CN" sz="2000" b="1"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（用来维护第</a:t>
            </a:r>
            <a:r>
              <a:rPr lang="en-US" altLang="zh-CN" sz="2000" b="1"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5</a:t>
            </a:r>
            <a:r>
              <a:rPr lang="zh-CN" altLang="zh-CN" sz="2000" b="1"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条性质）。</a:t>
            </a:r>
            <a:endParaRPr lang="en-US" altLang="zh-CN" sz="2000" b="1"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p>
            <a:pPr marL="539750" lvl="1" indent="-360045" algn="l">
              <a:spcBef>
                <a:spcPts val="600"/>
              </a:spcBef>
              <a:buBlip>
                <a:blip r:embed="rId1"/>
              </a:buBlip>
            </a:pPr>
            <a:r>
              <a:rPr lang="zh-CN" altLang="zh-CN" sz="2000" b="1"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以祖父结点</a:t>
            </a:r>
            <a:r>
              <a:rPr lang="en-US" altLang="zh-CN" sz="2000" b="1"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G</a:t>
            </a:r>
            <a:r>
              <a:rPr lang="zh-CN" altLang="zh-CN" sz="2000" b="1"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为当前结点继续进行调整。</a:t>
            </a:r>
            <a:endParaRPr lang="zh-CN" altLang="zh-CN" sz="2000" b="1">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p:txBody>
      </p:sp>
      <p:sp>
        <p:nvSpPr>
          <p:cNvPr id="63522" name="Rectangle 3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40" name="组合 39"/>
          <p:cNvGrpSpPr/>
          <p:nvPr/>
        </p:nvGrpSpPr>
        <p:grpSpPr>
          <a:xfrm>
            <a:off x="928662" y="2865769"/>
            <a:ext cx="5655075" cy="1769404"/>
            <a:chOff x="928662" y="2865769"/>
            <a:chExt cx="5655075" cy="1769404"/>
          </a:xfrm>
        </p:grpSpPr>
        <p:sp>
          <p:nvSpPr>
            <p:cNvPr id="63520" name="Oval 32"/>
            <p:cNvSpPr>
              <a:spLocks noChangeArrowheads="1"/>
            </p:cNvSpPr>
            <p:nvPr/>
          </p:nvSpPr>
          <p:spPr bwMode="auto">
            <a:xfrm>
              <a:off x="1818956" y="2865769"/>
              <a:ext cx="351568" cy="351606"/>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G</a:t>
              </a:r>
              <a:endParaRPr kumimoji="0" lang="en-US" altLang="zh-CN" sz="1800" b="1"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63519" name="Oval 31"/>
            <p:cNvSpPr>
              <a:spLocks noChangeArrowheads="1"/>
            </p:cNvSpPr>
            <p:nvPr/>
          </p:nvSpPr>
          <p:spPr bwMode="auto">
            <a:xfrm>
              <a:off x="1270924" y="3538991"/>
              <a:ext cx="351568" cy="351606"/>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P</a:t>
              </a:r>
              <a:endParaRPr kumimoji="0" lang="en-US" altLang="zh-CN" sz="1800" b="1"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63518" name="Oval 30"/>
            <p:cNvSpPr>
              <a:spLocks noChangeArrowheads="1"/>
            </p:cNvSpPr>
            <p:nvPr/>
          </p:nvSpPr>
          <p:spPr bwMode="auto">
            <a:xfrm>
              <a:off x="1581131" y="4211178"/>
              <a:ext cx="351568" cy="351606"/>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N</a:t>
              </a:r>
              <a:endParaRPr kumimoji="0" lang="en-US" altLang="zh-CN" sz="1800" b="1"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63517" name="Oval 29"/>
            <p:cNvSpPr>
              <a:spLocks noChangeArrowheads="1"/>
            </p:cNvSpPr>
            <p:nvPr/>
          </p:nvSpPr>
          <p:spPr bwMode="auto">
            <a:xfrm>
              <a:off x="2398010" y="3537956"/>
              <a:ext cx="351568" cy="351606"/>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U</a:t>
              </a:r>
              <a:endParaRPr kumimoji="0" lang="en-US" altLang="zh-CN" sz="1800" b="1"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63516" name="Text Box 28"/>
            <p:cNvSpPr txBox="1">
              <a:spLocks noChangeArrowheads="1"/>
            </p:cNvSpPr>
            <p:nvPr/>
          </p:nvSpPr>
          <p:spPr bwMode="auto">
            <a:xfrm>
              <a:off x="984499" y="4341479"/>
              <a:ext cx="181988" cy="252329"/>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a</a:t>
              </a:r>
              <a:endPar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63515" name="Text Box 27"/>
            <p:cNvSpPr txBox="1">
              <a:spLocks noChangeArrowheads="1"/>
            </p:cNvSpPr>
            <p:nvPr/>
          </p:nvSpPr>
          <p:spPr bwMode="auto">
            <a:xfrm>
              <a:off x="2781632" y="4341479"/>
              <a:ext cx="183022" cy="252329"/>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c</a:t>
              </a:r>
              <a:endPar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63514" name="Text Box 26"/>
            <p:cNvSpPr txBox="1">
              <a:spLocks noChangeArrowheads="1"/>
            </p:cNvSpPr>
            <p:nvPr/>
          </p:nvSpPr>
          <p:spPr bwMode="auto">
            <a:xfrm>
              <a:off x="2191205" y="4341479"/>
              <a:ext cx="181988" cy="252329"/>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b</a:t>
              </a:r>
              <a:endPar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63513" name="AutoShape 25"/>
            <p:cNvSpPr>
              <a:spLocks noChangeShapeType="1"/>
            </p:cNvSpPr>
            <p:nvPr/>
          </p:nvSpPr>
          <p:spPr bwMode="auto">
            <a:xfrm flipH="1">
              <a:off x="1570791" y="3165668"/>
              <a:ext cx="299867" cy="425029"/>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63512" name="AutoShape 24"/>
            <p:cNvSpPr>
              <a:spLocks noChangeShapeType="1"/>
            </p:cNvSpPr>
            <p:nvPr/>
          </p:nvSpPr>
          <p:spPr bwMode="auto">
            <a:xfrm>
              <a:off x="2118823" y="3165668"/>
              <a:ext cx="330888" cy="423995"/>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63511" name="AutoShape 23"/>
            <p:cNvSpPr>
              <a:spLocks noChangeShapeType="1"/>
            </p:cNvSpPr>
            <p:nvPr/>
          </p:nvSpPr>
          <p:spPr bwMode="auto">
            <a:xfrm>
              <a:off x="1570791" y="3838889"/>
              <a:ext cx="186124" cy="372288"/>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63510" name="AutoShape 22"/>
            <p:cNvSpPr>
              <a:spLocks noChangeShapeType="1"/>
            </p:cNvSpPr>
            <p:nvPr/>
          </p:nvSpPr>
          <p:spPr bwMode="auto">
            <a:xfrm flipH="1">
              <a:off x="1075493" y="3838889"/>
              <a:ext cx="247132" cy="502589"/>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63509" name="AutoShape 21"/>
            <p:cNvSpPr>
              <a:spLocks noChangeShapeType="1"/>
            </p:cNvSpPr>
            <p:nvPr/>
          </p:nvSpPr>
          <p:spPr bwMode="auto">
            <a:xfrm flipH="1">
              <a:off x="2282199" y="3837855"/>
              <a:ext cx="167512" cy="503623"/>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63508" name="AutoShape 20"/>
            <p:cNvSpPr>
              <a:spLocks noChangeShapeType="1"/>
            </p:cNvSpPr>
            <p:nvPr/>
          </p:nvSpPr>
          <p:spPr bwMode="auto">
            <a:xfrm>
              <a:off x="2697876" y="3837855"/>
              <a:ext cx="175784" cy="503623"/>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63507" name="Text Box 19"/>
            <p:cNvSpPr txBox="1">
              <a:spLocks noChangeArrowheads="1"/>
            </p:cNvSpPr>
            <p:nvPr/>
          </p:nvSpPr>
          <p:spPr bwMode="auto">
            <a:xfrm>
              <a:off x="928662" y="3328027"/>
              <a:ext cx="515978" cy="252329"/>
            </a:xfrm>
            <a:prstGeom prst="rect">
              <a:avLst/>
            </a:prstGeom>
            <a:no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双亲</a:t>
              </a:r>
              <a:endParaRPr kumimoji="0" 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63506" name="Text Box 18"/>
            <p:cNvSpPr txBox="1">
              <a:spLocks noChangeArrowheads="1"/>
            </p:cNvSpPr>
            <p:nvPr/>
          </p:nvSpPr>
          <p:spPr bwMode="auto">
            <a:xfrm>
              <a:off x="2676162" y="3338368"/>
              <a:ext cx="515978" cy="252329"/>
            </a:xfrm>
            <a:prstGeom prst="rect">
              <a:avLst/>
            </a:prstGeom>
            <a:no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叔叔</a:t>
              </a:r>
              <a:endParaRPr kumimoji="0" 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63505" name="Oval 17"/>
            <p:cNvSpPr>
              <a:spLocks noChangeArrowheads="1"/>
            </p:cNvSpPr>
            <p:nvPr/>
          </p:nvSpPr>
          <p:spPr bwMode="auto">
            <a:xfrm>
              <a:off x="5210554" y="2907134"/>
              <a:ext cx="351568" cy="351606"/>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G</a:t>
              </a:r>
              <a:endParaRPr kumimoji="0" lang="en-US" altLang="zh-CN" sz="1800" b="1"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63504" name="Oval 16"/>
            <p:cNvSpPr>
              <a:spLocks noChangeArrowheads="1"/>
            </p:cNvSpPr>
            <p:nvPr/>
          </p:nvSpPr>
          <p:spPr bwMode="auto">
            <a:xfrm>
              <a:off x="4662521" y="3580356"/>
              <a:ext cx="351568" cy="351606"/>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P</a:t>
              </a:r>
              <a:endParaRPr kumimoji="0" lang="en-US" altLang="zh-CN" sz="1800" b="1"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63503" name="Oval 15"/>
            <p:cNvSpPr>
              <a:spLocks noChangeArrowheads="1"/>
            </p:cNvSpPr>
            <p:nvPr/>
          </p:nvSpPr>
          <p:spPr bwMode="auto">
            <a:xfrm>
              <a:off x="4972728" y="4252543"/>
              <a:ext cx="351568" cy="351606"/>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N</a:t>
              </a:r>
              <a:endParaRPr kumimoji="0" lang="en-US" altLang="zh-CN" sz="1800" b="1"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63502" name="Oval 14"/>
            <p:cNvSpPr>
              <a:spLocks noChangeArrowheads="1"/>
            </p:cNvSpPr>
            <p:nvPr/>
          </p:nvSpPr>
          <p:spPr bwMode="auto">
            <a:xfrm>
              <a:off x="5789607" y="3579322"/>
              <a:ext cx="351568" cy="351606"/>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U</a:t>
              </a:r>
              <a:endParaRPr kumimoji="0" lang="en-US" altLang="zh-CN" sz="1800" b="1"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63501" name="Text Box 13"/>
            <p:cNvSpPr txBox="1">
              <a:spLocks noChangeArrowheads="1"/>
            </p:cNvSpPr>
            <p:nvPr/>
          </p:nvSpPr>
          <p:spPr bwMode="auto">
            <a:xfrm>
              <a:off x="4376097" y="4382844"/>
              <a:ext cx="181988" cy="252329"/>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a</a:t>
              </a:r>
              <a:endPar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63500" name="Text Box 12"/>
            <p:cNvSpPr txBox="1">
              <a:spLocks noChangeArrowheads="1"/>
            </p:cNvSpPr>
            <p:nvPr/>
          </p:nvSpPr>
          <p:spPr bwMode="auto">
            <a:xfrm>
              <a:off x="6173230" y="4382844"/>
              <a:ext cx="183022" cy="252329"/>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c</a:t>
              </a:r>
              <a:endPar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63499" name="Text Box 11"/>
            <p:cNvSpPr txBox="1">
              <a:spLocks noChangeArrowheads="1"/>
            </p:cNvSpPr>
            <p:nvPr/>
          </p:nvSpPr>
          <p:spPr bwMode="auto">
            <a:xfrm>
              <a:off x="5582802" y="4382844"/>
              <a:ext cx="181988" cy="252329"/>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b</a:t>
              </a:r>
              <a:endPar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63498" name="AutoShape 10"/>
            <p:cNvSpPr>
              <a:spLocks noChangeShapeType="1"/>
            </p:cNvSpPr>
            <p:nvPr/>
          </p:nvSpPr>
          <p:spPr bwMode="auto">
            <a:xfrm flipH="1">
              <a:off x="4964456" y="3232887"/>
              <a:ext cx="297799" cy="403312"/>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63497" name="AutoShape 9"/>
            <p:cNvSpPr>
              <a:spLocks noChangeShapeType="1"/>
            </p:cNvSpPr>
            <p:nvPr/>
          </p:nvSpPr>
          <p:spPr bwMode="auto">
            <a:xfrm>
              <a:off x="5511455" y="3232887"/>
              <a:ext cx="329854" cy="402278"/>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63496" name="AutoShape 8"/>
            <p:cNvSpPr>
              <a:spLocks noChangeShapeType="1"/>
            </p:cNvSpPr>
            <p:nvPr/>
          </p:nvSpPr>
          <p:spPr bwMode="auto">
            <a:xfrm>
              <a:off x="4964456" y="3905074"/>
              <a:ext cx="185090" cy="347469"/>
            </a:xfrm>
            <a:prstGeom prst="straightConnector1">
              <a:avLst/>
            </a:prstGeom>
            <a:noFill/>
            <a:ln w="9525">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63495" name="AutoShape 7"/>
            <p:cNvSpPr>
              <a:spLocks noChangeShapeType="1"/>
            </p:cNvSpPr>
            <p:nvPr/>
          </p:nvSpPr>
          <p:spPr bwMode="auto">
            <a:xfrm flipH="1">
              <a:off x="4467091" y="3905074"/>
              <a:ext cx="247132" cy="477770"/>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63494" name="AutoShape 6"/>
            <p:cNvSpPr>
              <a:spLocks noChangeShapeType="1"/>
            </p:cNvSpPr>
            <p:nvPr/>
          </p:nvSpPr>
          <p:spPr bwMode="auto">
            <a:xfrm flipH="1">
              <a:off x="5673796" y="3905074"/>
              <a:ext cx="167512" cy="477770"/>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63493" name="AutoShape 5"/>
            <p:cNvSpPr>
              <a:spLocks noChangeShapeType="1"/>
            </p:cNvSpPr>
            <p:nvPr/>
          </p:nvSpPr>
          <p:spPr bwMode="auto">
            <a:xfrm>
              <a:off x="6090508" y="3905074"/>
              <a:ext cx="174750" cy="477770"/>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63492" name="Text Box 4"/>
            <p:cNvSpPr txBox="1">
              <a:spLocks noChangeArrowheads="1"/>
            </p:cNvSpPr>
            <p:nvPr/>
          </p:nvSpPr>
          <p:spPr bwMode="auto">
            <a:xfrm>
              <a:off x="4320259" y="3369392"/>
              <a:ext cx="515978" cy="252329"/>
            </a:xfrm>
            <a:prstGeom prst="rect">
              <a:avLst/>
            </a:prstGeom>
            <a:no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双亲</a:t>
              </a:r>
              <a:endParaRPr kumimoji="0" 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63491" name="Text Box 3"/>
            <p:cNvSpPr txBox="1">
              <a:spLocks noChangeArrowheads="1"/>
            </p:cNvSpPr>
            <p:nvPr/>
          </p:nvSpPr>
          <p:spPr bwMode="auto">
            <a:xfrm>
              <a:off x="6067759" y="3379734"/>
              <a:ext cx="515978" cy="252329"/>
            </a:xfrm>
            <a:prstGeom prst="rect">
              <a:avLst/>
            </a:prstGeom>
            <a:no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叔叔</a:t>
              </a:r>
              <a:endParaRPr kumimoji="0" 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9" name="右箭头 38"/>
            <p:cNvSpPr/>
            <p:nvPr/>
          </p:nvSpPr>
          <p:spPr>
            <a:xfrm>
              <a:off x="3500430" y="3571876"/>
              <a:ext cx="428628" cy="214314"/>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sp>
        <p:nvSpPr>
          <p:cNvPr id="3" name="灯片编号占位符 2"/>
          <p:cNvSpPr>
            <a:spLocks noGrp="1"/>
          </p:cNvSpPr>
          <p:nvPr>
            <p:ph type="sldNum" sz="quarter" idx="12"/>
          </p:nvPr>
        </p:nvSpPr>
        <p:spPr/>
        <p:txBody>
          <a:bodyPr/>
          <a:p>
            <a:pPr>
              <a:defRPr/>
            </a:pPr>
            <a:fld id="{94984E60-CADE-4266-8DC7-A91C528B8A31}" type="slidenum">
              <a:rPr lang="en-US" altLang="zh-CN" smtClean="0"/>
            </a:fld>
            <a:r>
              <a:rPr lang="en-US" altLang="zh-CN" smtClean="0"/>
              <a:t>/13</a:t>
            </a:r>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93" name="Rectangle 2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8" name="TextBox 27"/>
          <p:cNvSpPr txBox="1"/>
          <p:nvPr/>
        </p:nvSpPr>
        <p:spPr>
          <a:xfrm>
            <a:off x="642910" y="642918"/>
            <a:ext cx="7858180" cy="1553210"/>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spcBef>
                <a:spcPts val="600"/>
              </a:spcBef>
            </a:pPr>
            <a:r>
              <a:rPr lang="zh-CN" altLang="zh-CN" sz="2000" b="1" smtClean="0">
                <a:solidFill>
                  <a:srgbClr val="0000FF"/>
                </a:solidFill>
                <a:ea typeface="楷体" panose="02010609060101010101" pitchFamily="49" charset="-122"/>
                <a:cs typeface="Times New Roman" panose="02020603050405020304" pitchFamily="18" charset="0"/>
              </a:rPr>
              <a:t>② 当前结点</a:t>
            </a:r>
            <a:r>
              <a:rPr lang="en-US" altLang="zh-CN" sz="2000" b="1" smtClean="0">
                <a:solidFill>
                  <a:srgbClr val="0000FF"/>
                </a:solidFill>
                <a:ea typeface="楷体" panose="02010609060101010101" pitchFamily="49" charset="-122"/>
                <a:cs typeface="Times New Roman" panose="02020603050405020304" pitchFamily="18" charset="0"/>
              </a:rPr>
              <a:t>N</a:t>
            </a:r>
            <a:r>
              <a:rPr lang="zh-CN" altLang="zh-CN" sz="2000" b="1" smtClean="0">
                <a:solidFill>
                  <a:srgbClr val="0000FF"/>
                </a:solidFill>
                <a:ea typeface="楷体" panose="02010609060101010101" pitchFamily="49" charset="-122"/>
                <a:cs typeface="Times New Roman" panose="02020603050405020304" pitchFamily="18" charset="0"/>
              </a:rPr>
              <a:t>的叔叔结点</a:t>
            </a:r>
            <a:r>
              <a:rPr lang="en-US" altLang="zh-CN" sz="2000" b="1" smtClean="0">
                <a:solidFill>
                  <a:srgbClr val="0000FF"/>
                </a:solidFill>
                <a:ea typeface="楷体" panose="02010609060101010101" pitchFamily="49" charset="-122"/>
                <a:cs typeface="Times New Roman" panose="02020603050405020304" pitchFamily="18" charset="0"/>
              </a:rPr>
              <a:t>U</a:t>
            </a:r>
            <a:r>
              <a:rPr lang="zh-CN" altLang="zh-CN" sz="2000" b="1" smtClean="0">
                <a:solidFill>
                  <a:srgbClr val="0000FF"/>
                </a:solidFill>
                <a:ea typeface="楷体" panose="02010609060101010101" pitchFamily="49" charset="-122"/>
                <a:cs typeface="Times New Roman" panose="02020603050405020304" pitchFamily="18" charset="0"/>
              </a:rPr>
              <a:t>是</a:t>
            </a:r>
            <a:r>
              <a:rPr lang="zh-CN" altLang="zh-CN" sz="2000" b="1" smtClean="0">
                <a:solidFill>
                  <a:schemeClr val="tx1"/>
                </a:solidFill>
                <a:ea typeface="楷体" panose="02010609060101010101" pitchFamily="49" charset="-122"/>
                <a:cs typeface="Times New Roman" panose="02020603050405020304" pitchFamily="18" charset="0"/>
              </a:rPr>
              <a:t>黑色</a:t>
            </a:r>
            <a:r>
              <a:rPr lang="zh-CN" altLang="zh-CN" sz="2000" b="1" smtClean="0">
                <a:solidFill>
                  <a:srgbClr val="0000FF"/>
                </a:solidFill>
                <a:ea typeface="楷体" panose="02010609060101010101" pitchFamily="49" charset="-122"/>
                <a:cs typeface="Times New Roman" panose="02020603050405020304" pitchFamily="18" charset="0"/>
              </a:rPr>
              <a:t>或空，并且结点</a:t>
            </a:r>
            <a:r>
              <a:rPr lang="en-US" altLang="zh-CN" sz="2000" b="1" smtClean="0">
                <a:solidFill>
                  <a:srgbClr val="0000FF"/>
                </a:solidFill>
                <a:ea typeface="楷体" panose="02010609060101010101" pitchFamily="49" charset="-122"/>
                <a:cs typeface="Times New Roman" panose="02020603050405020304" pitchFamily="18" charset="0"/>
              </a:rPr>
              <a:t>N</a:t>
            </a:r>
            <a:r>
              <a:rPr lang="zh-CN" altLang="zh-CN" sz="2000" b="1" smtClean="0">
                <a:solidFill>
                  <a:srgbClr val="0000FF"/>
                </a:solidFill>
                <a:ea typeface="楷体" panose="02010609060101010101" pitchFamily="49" charset="-122"/>
                <a:cs typeface="Times New Roman" panose="02020603050405020304" pitchFamily="18" charset="0"/>
              </a:rPr>
              <a:t>是右孩子。</a:t>
            </a:r>
            <a:endParaRPr lang="en-US" altLang="zh-CN" sz="2000" b="1" smtClean="0">
              <a:solidFill>
                <a:srgbClr val="0000FF"/>
              </a:solidFill>
              <a:ea typeface="楷体" panose="02010609060101010101" pitchFamily="49" charset="-122"/>
              <a:cs typeface="Times New Roman" panose="02020603050405020304" pitchFamily="18" charset="0"/>
            </a:endParaRPr>
          </a:p>
          <a:p>
            <a:pPr algn="l">
              <a:spcBef>
                <a:spcPts val="600"/>
              </a:spcBef>
            </a:pPr>
            <a:r>
              <a:rPr lang="zh-CN" altLang="zh-CN" sz="2000" b="1" smtClean="0">
                <a:solidFill>
                  <a:srgbClr val="0000FF"/>
                </a:solidFill>
                <a:ea typeface="仿宋" panose="02010609060101010101" pitchFamily="49" charset="-122"/>
                <a:cs typeface="Times New Roman" panose="02020603050405020304" pitchFamily="18" charset="0"/>
              </a:rPr>
              <a:t>调整方式</a:t>
            </a:r>
            <a:r>
              <a:rPr lang="zh-CN" altLang="en-US" sz="2000" b="1" smtClean="0">
                <a:solidFill>
                  <a:srgbClr val="0000FF"/>
                </a:solidFill>
                <a:ea typeface="仿宋" panose="02010609060101010101" pitchFamily="49" charset="-122"/>
                <a:cs typeface="Times New Roman" panose="02020603050405020304" pitchFamily="18" charset="0"/>
              </a:rPr>
              <a:t>：</a:t>
            </a:r>
            <a:endParaRPr lang="en-US" altLang="zh-CN" sz="2000" b="1" smtClean="0">
              <a:solidFill>
                <a:srgbClr val="0000FF"/>
              </a:solidFill>
              <a:ea typeface="仿宋" panose="02010609060101010101" pitchFamily="49" charset="-122"/>
              <a:cs typeface="Times New Roman" panose="02020603050405020304" pitchFamily="18" charset="0"/>
            </a:endParaRPr>
          </a:p>
          <a:p>
            <a:pPr marL="539750" indent="-360045" algn="l">
              <a:spcBef>
                <a:spcPts val="600"/>
              </a:spcBef>
              <a:buBlip>
                <a:blip r:embed="rId1"/>
              </a:buBlip>
            </a:pPr>
            <a:r>
              <a:rPr lang="zh-CN" altLang="zh-CN" sz="2000" b="1" smtClean="0">
                <a:solidFill>
                  <a:srgbClr val="0000FF"/>
                </a:solidFill>
                <a:ea typeface="仿宋" panose="02010609060101010101" pitchFamily="49" charset="-122"/>
                <a:cs typeface="Times New Roman" panose="02020603050405020304" pitchFamily="18" charset="0"/>
              </a:rPr>
              <a:t>左旋以双亲结点</a:t>
            </a:r>
            <a:r>
              <a:rPr lang="en-US" altLang="zh-CN" sz="2000" b="1" smtClean="0">
                <a:solidFill>
                  <a:srgbClr val="0000FF"/>
                </a:solidFill>
                <a:ea typeface="仿宋" panose="02010609060101010101" pitchFamily="49" charset="-122"/>
                <a:cs typeface="Times New Roman" panose="02020603050405020304" pitchFamily="18" charset="0"/>
              </a:rPr>
              <a:t>P</a:t>
            </a:r>
            <a:r>
              <a:rPr lang="zh-CN" altLang="zh-CN" sz="2000" b="1" smtClean="0">
                <a:solidFill>
                  <a:srgbClr val="0000FF"/>
                </a:solidFill>
                <a:ea typeface="仿宋" panose="02010609060101010101" pitchFamily="49" charset="-122"/>
                <a:cs typeface="Times New Roman" panose="02020603050405020304" pitchFamily="18" charset="0"/>
              </a:rPr>
              <a:t>为根的子树。</a:t>
            </a:r>
            <a:endParaRPr lang="en-US" altLang="zh-CN" sz="2000" b="1" smtClean="0">
              <a:solidFill>
                <a:srgbClr val="0000FF"/>
              </a:solidFill>
              <a:ea typeface="仿宋" panose="02010609060101010101" pitchFamily="49" charset="-122"/>
              <a:cs typeface="Times New Roman" panose="02020603050405020304" pitchFamily="18" charset="0"/>
            </a:endParaRPr>
          </a:p>
          <a:p>
            <a:pPr marL="539750" indent="-360045" algn="l">
              <a:spcBef>
                <a:spcPts val="600"/>
              </a:spcBef>
              <a:buBlip>
                <a:blip r:embed="rId1"/>
              </a:buBlip>
            </a:pPr>
            <a:r>
              <a:rPr lang="zh-CN" altLang="zh-CN" sz="2000" b="1" smtClean="0">
                <a:solidFill>
                  <a:srgbClr val="0000FF"/>
                </a:solidFill>
                <a:ea typeface="仿宋" panose="02010609060101010101" pitchFamily="49" charset="-122"/>
                <a:cs typeface="Times New Roman" panose="02020603050405020304" pitchFamily="18" charset="0"/>
              </a:rPr>
              <a:t>再以结点</a:t>
            </a:r>
            <a:r>
              <a:rPr lang="en-US" altLang="zh-CN" sz="2000" b="1" smtClean="0">
                <a:solidFill>
                  <a:srgbClr val="0000FF"/>
                </a:solidFill>
                <a:ea typeface="仿宋" panose="02010609060101010101" pitchFamily="49" charset="-122"/>
                <a:cs typeface="Times New Roman" panose="02020603050405020304" pitchFamily="18" charset="0"/>
              </a:rPr>
              <a:t>P</a:t>
            </a:r>
            <a:r>
              <a:rPr lang="zh-CN" altLang="zh-CN" sz="2000" b="1" smtClean="0">
                <a:solidFill>
                  <a:srgbClr val="0000FF"/>
                </a:solidFill>
                <a:ea typeface="仿宋" panose="02010609060101010101" pitchFamily="49" charset="-122"/>
                <a:cs typeface="Times New Roman" panose="02020603050405020304" pitchFamily="18" charset="0"/>
              </a:rPr>
              <a:t>为当前结点按情况③继续进行调整。</a:t>
            </a:r>
            <a:endParaRPr lang="zh-CN" altLang="zh-CN" sz="2000" b="1">
              <a:solidFill>
                <a:srgbClr val="0000FF"/>
              </a:solidFill>
              <a:ea typeface="仿宋" panose="02010609060101010101" pitchFamily="49" charset="-122"/>
              <a:cs typeface="Times New Roman" panose="02020603050405020304" pitchFamily="18" charset="0"/>
            </a:endParaRPr>
          </a:p>
        </p:txBody>
      </p:sp>
      <p:sp>
        <p:nvSpPr>
          <p:cNvPr id="63522" name="Rectangle 3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89480" name="Rectangle 4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79" name="组合 78"/>
          <p:cNvGrpSpPr/>
          <p:nvPr/>
        </p:nvGrpSpPr>
        <p:grpSpPr>
          <a:xfrm>
            <a:off x="1159511" y="2650964"/>
            <a:ext cx="5769943" cy="2278234"/>
            <a:chOff x="1159511" y="2650964"/>
            <a:chExt cx="5769943" cy="2278234"/>
          </a:xfrm>
        </p:grpSpPr>
        <p:sp>
          <p:nvSpPr>
            <p:cNvPr id="189478" name="Oval 38"/>
            <p:cNvSpPr>
              <a:spLocks noChangeArrowheads="1"/>
            </p:cNvSpPr>
            <p:nvPr/>
          </p:nvSpPr>
          <p:spPr bwMode="auto">
            <a:xfrm>
              <a:off x="2105937" y="2650964"/>
              <a:ext cx="330714" cy="330743"/>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G</a:t>
              </a:r>
              <a:endParaRPr kumimoji="0" lang="en-US" altLang="zh-CN" sz="1800" b="1"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89477" name="Oval 37"/>
            <p:cNvSpPr>
              <a:spLocks noChangeArrowheads="1"/>
            </p:cNvSpPr>
            <p:nvPr/>
          </p:nvSpPr>
          <p:spPr bwMode="auto">
            <a:xfrm>
              <a:off x="1590412" y="3284239"/>
              <a:ext cx="330714" cy="330743"/>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P</a:t>
              </a:r>
              <a:endParaRPr kumimoji="0" lang="en-US" altLang="zh-CN" sz="1800" b="1"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89476" name="Oval 36"/>
            <p:cNvSpPr>
              <a:spLocks noChangeArrowheads="1"/>
            </p:cNvSpPr>
            <p:nvPr/>
          </p:nvSpPr>
          <p:spPr bwMode="auto">
            <a:xfrm>
              <a:off x="1882218" y="3916542"/>
              <a:ext cx="330714" cy="330743"/>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N</a:t>
              </a:r>
              <a:endParaRPr kumimoji="0" lang="en-US" altLang="zh-CN" sz="1800" b="1"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89475" name="Oval 35"/>
            <p:cNvSpPr>
              <a:spLocks noChangeArrowheads="1"/>
            </p:cNvSpPr>
            <p:nvPr/>
          </p:nvSpPr>
          <p:spPr bwMode="auto">
            <a:xfrm>
              <a:off x="2650642" y="3283266"/>
              <a:ext cx="330714" cy="330743"/>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U</a:t>
              </a:r>
              <a:endParaRPr kumimoji="0" lang="en-US" altLang="zh-CN" sz="1800" b="1"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89474" name="Text Box 34"/>
            <p:cNvSpPr txBox="1">
              <a:spLocks noChangeArrowheads="1"/>
            </p:cNvSpPr>
            <p:nvPr/>
          </p:nvSpPr>
          <p:spPr bwMode="auto">
            <a:xfrm>
              <a:off x="1320977" y="4000200"/>
              <a:ext cx="171193" cy="237357"/>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a</a:t>
              </a:r>
              <a:endPar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89473" name="Text Box 33"/>
            <p:cNvSpPr txBox="1">
              <a:spLocks noChangeArrowheads="1"/>
            </p:cNvSpPr>
            <p:nvPr/>
          </p:nvSpPr>
          <p:spPr bwMode="auto">
            <a:xfrm>
              <a:off x="3011510" y="3980745"/>
              <a:ext cx="172166" cy="237357"/>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e</a:t>
              </a:r>
              <a:endPar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89472" name="Text Box 32"/>
            <p:cNvSpPr txBox="1">
              <a:spLocks noChangeArrowheads="1"/>
            </p:cNvSpPr>
            <p:nvPr/>
          </p:nvSpPr>
          <p:spPr bwMode="auto">
            <a:xfrm>
              <a:off x="2456104" y="3980745"/>
              <a:ext cx="171193" cy="237357"/>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d</a:t>
              </a:r>
              <a:endPar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89471" name="AutoShape 31"/>
            <p:cNvSpPr>
              <a:spLocks noChangeShapeType="1"/>
            </p:cNvSpPr>
            <p:nvPr/>
          </p:nvSpPr>
          <p:spPr bwMode="auto">
            <a:xfrm flipH="1">
              <a:off x="1872491" y="2933068"/>
              <a:ext cx="282080" cy="399810"/>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189470" name="AutoShape 30"/>
            <p:cNvSpPr>
              <a:spLocks noChangeShapeType="1"/>
            </p:cNvSpPr>
            <p:nvPr/>
          </p:nvSpPr>
          <p:spPr bwMode="auto">
            <a:xfrm>
              <a:off x="2388016" y="2933068"/>
              <a:ext cx="311260" cy="398837"/>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189469" name="AutoShape 29"/>
            <p:cNvSpPr>
              <a:spLocks noChangeShapeType="1"/>
            </p:cNvSpPr>
            <p:nvPr/>
          </p:nvSpPr>
          <p:spPr bwMode="auto">
            <a:xfrm>
              <a:off x="1872491" y="3566343"/>
              <a:ext cx="175084" cy="350198"/>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189468" name="AutoShape 28"/>
            <p:cNvSpPr>
              <a:spLocks noChangeShapeType="1"/>
            </p:cNvSpPr>
            <p:nvPr/>
          </p:nvSpPr>
          <p:spPr bwMode="auto">
            <a:xfrm flipH="1">
              <a:off x="1406574" y="3566343"/>
              <a:ext cx="232473" cy="433857"/>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189467" name="AutoShape 27"/>
            <p:cNvSpPr>
              <a:spLocks noChangeShapeType="1"/>
            </p:cNvSpPr>
            <p:nvPr/>
          </p:nvSpPr>
          <p:spPr bwMode="auto">
            <a:xfrm flipH="1">
              <a:off x="2541701" y="3565371"/>
              <a:ext cx="157576" cy="415374"/>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189466" name="AutoShape 26"/>
            <p:cNvSpPr>
              <a:spLocks noChangeShapeType="1"/>
            </p:cNvSpPr>
            <p:nvPr/>
          </p:nvSpPr>
          <p:spPr bwMode="auto">
            <a:xfrm>
              <a:off x="2932722" y="3565371"/>
              <a:ext cx="165357" cy="415374"/>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189465" name="Text Box 25"/>
            <p:cNvSpPr txBox="1">
              <a:spLocks noChangeArrowheads="1"/>
            </p:cNvSpPr>
            <p:nvPr/>
          </p:nvSpPr>
          <p:spPr bwMode="auto">
            <a:xfrm>
              <a:off x="1661418" y="4652931"/>
              <a:ext cx="171193" cy="237357"/>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b</a:t>
              </a:r>
              <a:endPar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89464" name="Text Box 24"/>
            <p:cNvSpPr txBox="1">
              <a:spLocks noChangeArrowheads="1"/>
            </p:cNvSpPr>
            <p:nvPr/>
          </p:nvSpPr>
          <p:spPr bwMode="auto">
            <a:xfrm>
              <a:off x="2272266" y="4652931"/>
              <a:ext cx="171193" cy="237357"/>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c</a:t>
              </a:r>
              <a:endPar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89463" name="AutoShape 23"/>
            <p:cNvSpPr>
              <a:spLocks noChangeShapeType="1"/>
            </p:cNvSpPr>
            <p:nvPr/>
          </p:nvSpPr>
          <p:spPr bwMode="auto">
            <a:xfrm flipH="1">
              <a:off x="1747015" y="4198646"/>
              <a:ext cx="183838" cy="454285"/>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189462" name="AutoShape 22"/>
            <p:cNvSpPr>
              <a:spLocks noChangeShapeType="1"/>
            </p:cNvSpPr>
            <p:nvPr/>
          </p:nvSpPr>
          <p:spPr bwMode="auto">
            <a:xfrm>
              <a:off x="2164298" y="4198646"/>
              <a:ext cx="193565" cy="454285"/>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189460" name="Text Box 20"/>
            <p:cNvSpPr txBox="1">
              <a:spLocks noChangeArrowheads="1"/>
            </p:cNvSpPr>
            <p:nvPr/>
          </p:nvSpPr>
          <p:spPr bwMode="auto">
            <a:xfrm>
              <a:off x="3541625" y="3277430"/>
              <a:ext cx="1173251" cy="237357"/>
            </a:xfrm>
            <a:prstGeom prst="rect">
              <a:avLst/>
            </a:prstGeom>
            <a:no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左旋子树</a:t>
              </a:r>
              <a:r>
                <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P</a:t>
              </a:r>
              <a:endPar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89459" name="Oval 19"/>
            <p:cNvSpPr>
              <a:spLocks noChangeArrowheads="1"/>
            </p:cNvSpPr>
            <p:nvPr/>
          </p:nvSpPr>
          <p:spPr bwMode="auto">
            <a:xfrm>
              <a:off x="5851715" y="2689875"/>
              <a:ext cx="330714" cy="330743"/>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G</a:t>
              </a:r>
              <a:endParaRPr kumimoji="0" lang="en-US" altLang="zh-CN" sz="1800" b="1"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89458" name="Oval 18"/>
            <p:cNvSpPr>
              <a:spLocks noChangeArrowheads="1"/>
            </p:cNvSpPr>
            <p:nvPr/>
          </p:nvSpPr>
          <p:spPr bwMode="auto">
            <a:xfrm>
              <a:off x="5336190" y="3323150"/>
              <a:ext cx="330714" cy="330743"/>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N</a:t>
              </a:r>
              <a:endParaRPr kumimoji="0" lang="en-US" altLang="zh-CN" sz="1800" b="1"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89457" name="Oval 17"/>
            <p:cNvSpPr>
              <a:spLocks noChangeArrowheads="1"/>
            </p:cNvSpPr>
            <p:nvPr/>
          </p:nvSpPr>
          <p:spPr bwMode="auto">
            <a:xfrm>
              <a:off x="5054111" y="3955452"/>
              <a:ext cx="330714" cy="330743"/>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P</a:t>
              </a:r>
              <a:endParaRPr kumimoji="0" lang="en-US" altLang="zh-CN" sz="1800" b="1"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89456" name="Oval 16"/>
            <p:cNvSpPr>
              <a:spLocks noChangeArrowheads="1"/>
            </p:cNvSpPr>
            <p:nvPr/>
          </p:nvSpPr>
          <p:spPr bwMode="auto">
            <a:xfrm>
              <a:off x="6396421" y="3322177"/>
              <a:ext cx="330714" cy="330743"/>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U</a:t>
              </a:r>
              <a:endParaRPr kumimoji="0" lang="en-US" altLang="zh-CN" sz="1800" b="1"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89455" name="Text Box 15"/>
            <p:cNvSpPr txBox="1">
              <a:spLocks noChangeArrowheads="1"/>
            </p:cNvSpPr>
            <p:nvPr/>
          </p:nvSpPr>
          <p:spPr bwMode="auto">
            <a:xfrm>
              <a:off x="5738883" y="4039111"/>
              <a:ext cx="171193" cy="237357"/>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c</a:t>
              </a:r>
              <a:endPar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89454" name="Text Box 14"/>
            <p:cNvSpPr txBox="1">
              <a:spLocks noChangeArrowheads="1"/>
            </p:cNvSpPr>
            <p:nvPr/>
          </p:nvSpPr>
          <p:spPr bwMode="auto">
            <a:xfrm>
              <a:off x="6757288" y="4039111"/>
              <a:ext cx="172166" cy="237357"/>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e</a:t>
              </a:r>
              <a:endPar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89453" name="Text Box 13"/>
            <p:cNvSpPr txBox="1">
              <a:spLocks noChangeArrowheads="1"/>
            </p:cNvSpPr>
            <p:nvPr/>
          </p:nvSpPr>
          <p:spPr bwMode="auto">
            <a:xfrm>
              <a:off x="6201883" y="4039111"/>
              <a:ext cx="171193" cy="237357"/>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d</a:t>
              </a:r>
              <a:endPar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89452" name="AutoShape 12"/>
            <p:cNvSpPr>
              <a:spLocks noChangeShapeType="1"/>
            </p:cNvSpPr>
            <p:nvPr/>
          </p:nvSpPr>
          <p:spPr bwMode="auto">
            <a:xfrm flipH="1">
              <a:off x="5620215" y="2996299"/>
              <a:ext cx="280134" cy="379381"/>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189451" name="AutoShape 11"/>
            <p:cNvSpPr>
              <a:spLocks noChangeShapeType="1"/>
            </p:cNvSpPr>
            <p:nvPr/>
          </p:nvSpPr>
          <p:spPr bwMode="auto">
            <a:xfrm>
              <a:off x="6134768" y="2996299"/>
              <a:ext cx="310288" cy="378409"/>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189450" name="AutoShape 10"/>
            <p:cNvSpPr>
              <a:spLocks noChangeShapeType="1"/>
            </p:cNvSpPr>
            <p:nvPr/>
          </p:nvSpPr>
          <p:spPr bwMode="auto">
            <a:xfrm>
              <a:off x="5618270" y="3605254"/>
              <a:ext cx="206210" cy="433857"/>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189449" name="AutoShape 9"/>
            <p:cNvSpPr>
              <a:spLocks noChangeShapeType="1"/>
            </p:cNvSpPr>
            <p:nvPr/>
          </p:nvSpPr>
          <p:spPr bwMode="auto">
            <a:xfrm flipH="1">
              <a:off x="6287480" y="3604281"/>
              <a:ext cx="157576" cy="434829"/>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189448" name="AutoShape 8"/>
            <p:cNvSpPr>
              <a:spLocks noChangeShapeType="1"/>
            </p:cNvSpPr>
            <p:nvPr/>
          </p:nvSpPr>
          <p:spPr bwMode="auto">
            <a:xfrm>
              <a:off x="6678500" y="3604281"/>
              <a:ext cx="165357" cy="434829"/>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189447" name="Text Box 7"/>
            <p:cNvSpPr txBox="1">
              <a:spLocks noChangeArrowheads="1"/>
            </p:cNvSpPr>
            <p:nvPr/>
          </p:nvSpPr>
          <p:spPr bwMode="auto">
            <a:xfrm>
              <a:off x="4833310" y="4691841"/>
              <a:ext cx="171193" cy="237357"/>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a</a:t>
              </a:r>
              <a:endPar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89446" name="Text Box 6"/>
            <p:cNvSpPr txBox="1">
              <a:spLocks noChangeArrowheads="1"/>
            </p:cNvSpPr>
            <p:nvPr/>
          </p:nvSpPr>
          <p:spPr bwMode="auto">
            <a:xfrm>
              <a:off x="5444159" y="4691841"/>
              <a:ext cx="171193" cy="237357"/>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b</a:t>
              </a:r>
              <a:endPar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89445" name="AutoShape 5"/>
            <p:cNvSpPr>
              <a:spLocks noChangeShapeType="1"/>
            </p:cNvSpPr>
            <p:nvPr/>
          </p:nvSpPr>
          <p:spPr bwMode="auto">
            <a:xfrm flipH="1">
              <a:off x="4918907" y="4262849"/>
              <a:ext cx="183838" cy="428993"/>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189444" name="AutoShape 4"/>
            <p:cNvSpPr>
              <a:spLocks noChangeShapeType="1"/>
            </p:cNvSpPr>
            <p:nvPr/>
          </p:nvSpPr>
          <p:spPr bwMode="auto">
            <a:xfrm>
              <a:off x="5337163" y="4262849"/>
              <a:ext cx="192592" cy="428993"/>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189443" name="AutoShape 3"/>
            <p:cNvSpPr>
              <a:spLocks noChangeShapeType="1"/>
            </p:cNvSpPr>
            <p:nvPr/>
          </p:nvSpPr>
          <p:spPr bwMode="auto">
            <a:xfrm flipH="1">
              <a:off x="5219468" y="3605254"/>
              <a:ext cx="165357" cy="350198"/>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189442" name="AutoShape 2"/>
            <p:cNvSpPr>
              <a:spLocks noChangeShapeType="1"/>
            </p:cNvSpPr>
            <p:nvPr/>
          </p:nvSpPr>
          <p:spPr bwMode="auto">
            <a:xfrm flipH="1">
              <a:off x="1159511" y="3453502"/>
              <a:ext cx="430901" cy="973"/>
            </a:xfrm>
            <a:prstGeom prst="straightConnector1">
              <a:avLst/>
            </a:prstGeom>
            <a:noFill/>
            <a:ln w="38100">
              <a:solidFill>
                <a:srgbClr val="FF00FF"/>
              </a:solidFill>
              <a:prstDash val="sysDot"/>
              <a:round/>
              <a:tailEnd type="triangl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78" name="右箭头 77"/>
            <p:cNvSpPr/>
            <p:nvPr/>
          </p:nvSpPr>
          <p:spPr>
            <a:xfrm>
              <a:off x="3590530" y="3643314"/>
              <a:ext cx="1000132" cy="214314"/>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sp>
        <p:nvSpPr>
          <p:cNvPr id="3" name="灯片编号占位符 2"/>
          <p:cNvSpPr>
            <a:spLocks noGrp="1"/>
          </p:cNvSpPr>
          <p:nvPr>
            <p:ph type="sldNum" sz="quarter" idx="12"/>
          </p:nvPr>
        </p:nvSpPr>
        <p:spPr/>
        <p:txBody>
          <a:bodyPr/>
          <a:p>
            <a:pPr>
              <a:defRPr/>
            </a:pPr>
            <a:fld id="{94984E60-CADE-4266-8DC7-A91C528B8A31}" type="slidenum">
              <a:rPr lang="en-US" altLang="zh-CN" smtClean="0"/>
            </a:fld>
            <a:r>
              <a:rPr lang="en-US" altLang="zh-CN" smtClean="0"/>
              <a:t>/13</a:t>
            </a:r>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93" name="Rectangle 2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8" name="TextBox 27"/>
          <p:cNvSpPr txBox="1"/>
          <p:nvPr/>
        </p:nvSpPr>
        <p:spPr>
          <a:xfrm>
            <a:off x="571472" y="428604"/>
            <a:ext cx="7858180" cy="1553210"/>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spcBef>
                <a:spcPts val="600"/>
              </a:spcBef>
            </a:pPr>
            <a:r>
              <a:rPr lang="zh-CN" altLang="zh-CN" sz="2000" b="1" smtClean="0">
                <a:solidFill>
                  <a:srgbClr val="0000FF"/>
                </a:solidFill>
                <a:ea typeface="楷体" panose="02010609060101010101" pitchFamily="49" charset="-122"/>
                <a:cs typeface="Times New Roman" panose="02020603050405020304" pitchFamily="18" charset="0"/>
              </a:rPr>
              <a:t>③ 当前结点</a:t>
            </a:r>
            <a:r>
              <a:rPr lang="en-US" altLang="zh-CN" sz="2000" b="1" smtClean="0">
                <a:solidFill>
                  <a:srgbClr val="0000FF"/>
                </a:solidFill>
                <a:ea typeface="楷体" panose="02010609060101010101" pitchFamily="49" charset="-122"/>
                <a:cs typeface="Times New Roman" panose="02020603050405020304" pitchFamily="18" charset="0"/>
              </a:rPr>
              <a:t>N</a:t>
            </a:r>
            <a:r>
              <a:rPr lang="zh-CN" altLang="zh-CN" sz="2000" b="1" smtClean="0">
                <a:solidFill>
                  <a:srgbClr val="0000FF"/>
                </a:solidFill>
                <a:ea typeface="楷体" panose="02010609060101010101" pitchFamily="49" charset="-122"/>
                <a:cs typeface="Times New Roman" panose="02020603050405020304" pitchFamily="18" charset="0"/>
              </a:rPr>
              <a:t>的叔叔结点</a:t>
            </a:r>
            <a:r>
              <a:rPr lang="en-US" altLang="zh-CN" sz="2000" b="1" smtClean="0">
                <a:solidFill>
                  <a:srgbClr val="0000FF"/>
                </a:solidFill>
                <a:ea typeface="楷体" panose="02010609060101010101" pitchFamily="49" charset="-122"/>
                <a:cs typeface="Times New Roman" panose="02020603050405020304" pitchFamily="18" charset="0"/>
              </a:rPr>
              <a:t>U</a:t>
            </a:r>
            <a:r>
              <a:rPr lang="zh-CN" altLang="zh-CN" sz="2000" b="1" smtClean="0">
                <a:solidFill>
                  <a:srgbClr val="0000FF"/>
                </a:solidFill>
                <a:ea typeface="楷体" panose="02010609060101010101" pitchFamily="49" charset="-122"/>
                <a:cs typeface="Times New Roman" panose="02020603050405020304" pitchFamily="18" charset="0"/>
              </a:rPr>
              <a:t>是黑色</a:t>
            </a:r>
            <a:r>
              <a:rPr lang="zh-CN" altLang="zh-CN" sz="2000" b="1" smtClean="0">
                <a:solidFill>
                  <a:srgbClr val="0000FF"/>
                </a:solidFill>
                <a:ea typeface="楷体" panose="02010609060101010101" pitchFamily="49" charset="-122"/>
                <a:cs typeface="Times New Roman" panose="02020603050405020304" pitchFamily="18" charset="0"/>
                <a:sym typeface="+mn-ea"/>
              </a:rPr>
              <a:t>或空</a:t>
            </a:r>
            <a:r>
              <a:rPr lang="zh-CN" altLang="zh-CN" sz="2000" b="1" smtClean="0">
                <a:solidFill>
                  <a:srgbClr val="0000FF"/>
                </a:solidFill>
                <a:ea typeface="楷体" panose="02010609060101010101" pitchFamily="49" charset="-122"/>
                <a:cs typeface="Times New Roman" panose="02020603050405020304" pitchFamily="18" charset="0"/>
              </a:rPr>
              <a:t>，并且结点</a:t>
            </a:r>
            <a:r>
              <a:rPr lang="en-US" altLang="zh-CN" sz="2000" b="1" smtClean="0">
                <a:solidFill>
                  <a:srgbClr val="0000FF"/>
                </a:solidFill>
                <a:ea typeface="楷体" panose="02010609060101010101" pitchFamily="49" charset="-122"/>
                <a:cs typeface="Times New Roman" panose="02020603050405020304" pitchFamily="18" charset="0"/>
              </a:rPr>
              <a:t>N</a:t>
            </a:r>
            <a:r>
              <a:rPr lang="zh-CN" altLang="zh-CN" sz="2000" b="1" smtClean="0">
                <a:solidFill>
                  <a:srgbClr val="0000FF"/>
                </a:solidFill>
                <a:ea typeface="楷体" panose="02010609060101010101" pitchFamily="49" charset="-122"/>
                <a:cs typeface="Times New Roman" panose="02020603050405020304" pitchFamily="18" charset="0"/>
              </a:rPr>
              <a:t>是左孩子。</a:t>
            </a:r>
            <a:endParaRPr lang="en-US" altLang="zh-CN" sz="2000" b="1" smtClean="0">
              <a:solidFill>
                <a:srgbClr val="0000FF"/>
              </a:solidFill>
              <a:ea typeface="楷体" panose="02010609060101010101" pitchFamily="49" charset="-122"/>
              <a:cs typeface="Times New Roman" panose="02020603050405020304" pitchFamily="18" charset="0"/>
            </a:endParaRPr>
          </a:p>
          <a:p>
            <a:pPr algn="l">
              <a:spcBef>
                <a:spcPts val="600"/>
              </a:spcBef>
            </a:pPr>
            <a:r>
              <a:rPr lang="zh-CN" altLang="zh-CN" sz="2000" b="1" smtClean="0">
                <a:solidFill>
                  <a:srgbClr val="0000FF"/>
                </a:solidFill>
                <a:ea typeface="仿宋" panose="02010609060101010101" pitchFamily="49" charset="-122"/>
                <a:cs typeface="Times New Roman" panose="02020603050405020304" pitchFamily="18" charset="0"/>
              </a:rPr>
              <a:t>调整方式</a:t>
            </a:r>
            <a:r>
              <a:rPr lang="zh-CN" altLang="en-US" sz="2000" b="1" smtClean="0">
                <a:solidFill>
                  <a:srgbClr val="0000FF"/>
                </a:solidFill>
                <a:ea typeface="仿宋" panose="02010609060101010101" pitchFamily="49" charset="-122"/>
                <a:cs typeface="Times New Roman" panose="02020603050405020304" pitchFamily="18" charset="0"/>
              </a:rPr>
              <a:t>：</a:t>
            </a:r>
            <a:endParaRPr lang="en-US" altLang="zh-CN" sz="2000" b="1" smtClean="0">
              <a:solidFill>
                <a:srgbClr val="0000FF"/>
              </a:solidFill>
              <a:ea typeface="仿宋" panose="02010609060101010101" pitchFamily="49" charset="-122"/>
              <a:cs typeface="Times New Roman" panose="02020603050405020304" pitchFamily="18" charset="0"/>
            </a:endParaRPr>
          </a:p>
          <a:p>
            <a:pPr marL="539750" indent="-360045" algn="l">
              <a:spcBef>
                <a:spcPts val="600"/>
              </a:spcBef>
              <a:buBlip>
                <a:blip r:embed="rId1"/>
              </a:buBlip>
            </a:pPr>
            <a:r>
              <a:rPr lang="zh-CN" altLang="zh-CN" sz="2000" b="1" smtClean="0">
                <a:solidFill>
                  <a:srgbClr val="0000FF"/>
                </a:solidFill>
                <a:ea typeface="仿宋" panose="02010609060101010101" pitchFamily="49" charset="-122"/>
                <a:cs typeface="Times New Roman" panose="02020603050405020304" pitchFamily="18" charset="0"/>
              </a:rPr>
              <a:t>先右旋以祖父结点</a:t>
            </a:r>
            <a:r>
              <a:rPr lang="en-US" altLang="zh-CN" sz="2000" b="1" smtClean="0">
                <a:solidFill>
                  <a:srgbClr val="0000FF"/>
                </a:solidFill>
                <a:ea typeface="仿宋" panose="02010609060101010101" pitchFamily="49" charset="-122"/>
                <a:cs typeface="Times New Roman" panose="02020603050405020304" pitchFamily="18" charset="0"/>
              </a:rPr>
              <a:t>G</a:t>
            </a:r>
            <a:r>
              <a:rPr lang="zh-CN" altLang="zh-CN" sz="2000" b="1" smtClean="0">
                <a:solidFill>
                  <a:srgbClr val="0000FF"/>
                </a:solidFill>
                <a:ea typeface="仿宋" panose="02010609060101010101" pitchFamily="49" charset="-122"/>
                <a:cs typeface="Times New Roman" panose="02020603050405020304" pitchFamily="18" charset="0"/>
              </a:rPr>
              <a:t>为根的子树</a:t>
            </a:r>
            <a:r>
              <a:rPr lang="zh-CN" altLang="en-US" sz="2000" b="1" smtClean="0">
                <a:solidFill>
                  <a:srgbClr val="0000FF"/>
                </a:solidFill>
                <a:ea typeface="仿宋" panose="02010609060101010101" pitchFamily="49" charset="-122"/>
                <a:cs typeface="Times New Roman" panose="02020603050405020304" pitchFamily="18" charset="0"/>
              </a:rPr>
              <a:t>。</a:t>
            </a:r>
            <a:endParaRPr lang="en-US" altLang="zh-CN" sz="2000" b="1" smtClean="0">
              <a:solidFill>
                <a:srgbClr val="0000FF"/>
              </a:solidFill>
              <a:ea typeface="仿宋" panose="02010609060101010101" pitchFamily="49" charset="-122"/>
              <a:cs typeface="Times New Roman" panose="02020603050405020304" pitchFamily="18" charset="0"/>
            </a:endParaRPr>
          </a:p>
          <a:p>
            <a:pPr marL="539750" indent="-360045" algn="l">
              <a:spcBef>
                <a:spcPts val="600"/>
              </a:spcBef>
              <a:buBlip>
                <a:blip r:embed="rId1"/>
              </a:buBlip>
            </a:pPr>
            <a:r>
              <a:rPr lang="zh-CN" altLang="zh-CN" sz="2000" b="1" smtClean="0">
                <a:solidFill>
                  <a:srgbClr val="0000FF"/>
                </a:solidFill>
                <a:ea typeface="仿宋" panose="02010609060101010101" pitchFamily="49" charset="-122"/>
                <a:cs typeface="Times New Roman" panose="02020603050405020304" pitchFamily="18" charset="0"/>
              </a:rPr>
              <a:t>然后交换以前的双亲结点</a:t>
            </a:r>
            <a:r>
              <a:rPr lang="en-US" altLang="zh-CN" sz="2000" b="1" smtClean="0">
                <a:solidFill>
                  <a:srgbClr val="0000FF"/>
                </a:solidFill>
                <a:ea typeface="仿宋" panose="02010609060101010101" pitchFamily="49" charset="-122"/>
                <a:cs typeface="Times New Roman" panose="02020603050405020304" pitchFamily="18" charset="0"/>
              </a:rPr>
              <a:t>P</a:t>
            </a:r>
            <a:r>
              <a:rPr lang="zh-CN" altLang="zh-CN" sz="2000" b="1" smtClean="0">
                <a:solidFill>
                  <a:srgbClr val="0000FF"/>
                </a:solidFill>
                <a:ea typeface="仿宋" panose="02010609060101010101" pitchFamily="49" charset="-122"/>
                <a:cs typeface="Times New Roman" panose="02020603050405020304" pitchFamily="18" charset="0"/>
              </a:rPr>
              <a:t>和祖父结点</a:t>
            </a:r>
            <a:r>
              <a:rPr lang="en-US" altLang="zh-CN" sz="2000" b="1" smtClean="0">
                <a:solidFill>
                  <a:srgbClr val="0000FF"/>
                </a:solidFill>
                <a:ea typeface="仿宋" panose="02010609060101010101" pitchFamily="49" charset="-122"/>
                <a:cs typeface="Times New Roman" panose="02020603050405020304" pitchFamily="18" charset="0"/>
              </a:rPr>
              <a:t>G</a:t>
            </a:r>
            <a:r>
              <a:rPr lang="zh-CN" altLang="zh-CN" sz="2000" b="1" smtClean="0">
                <a:solidFill>
                  <a:srgbClr val="0000FF"/>
                </a:solidFill>
                <a:ea typeface="仿宋" panose="02010609060101010101" pitchFamily="49" charset="-122"/>
                <a:cs typeface="Times New Roman" panose="02020603050405020304" pitchFamily="18" charset="0"/>
              </a:rPr>
              <a:t>的颜色。</a:t>
            </a:r>
            <a:endParaRPr lang="en-US" altLang="zh-CN" sz="2000" b="1" smtClean="0">
              <a:solidFill>
                <a:srgbClr val="0000FF"/>
              </a:solidFill>
              <a:ea typeface="仿宋" panose="02010609060101010101" pitchFamily="49" charset="-122"/>
              <a:cs typeface="Times New Roman" panose="02020603050405020304" pitchFamily="18" charset="0"/>
            </a:endParaRPr>
          </a:p>
        </p:txBody>
      </p:sp>
      <p:sp>
        <p:nvSpPr>
          <p:cNvPr id="63522" name="Rectangle 3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89480" name="Rectangle 4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90523" name="Rectangle 5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106" name="组合 105"/>
          <p:cNvGrpSpPr/>
          <p:nvPr/>
        </p:nvGrpSpPr>
        <p:grpSpPr>
          <a:xfrm>
            <a:off x="357158" y="2651143"/>
            <a:ext cx="8501122" cy="2349493"/>
            <a:chOff x="357158" y="2651143"/>
            <a:chExt cx="8501122" cy="2349493"/>
          </a:xfrm>
        </p:grpSpPr>
        <p:sp>
          <p:nvSpPr>
            <p:cNvPr id="190520" name="Text Box 56"/>
            <p:cNvSpPr txBox="1">
              <a:spLocks noChangeArrowheads="1"/>
            </p:cNvSpPr>
            <p:nvPr/>
          </p:nvSpPr>
          <p:spPr bwMode="auto">
            <a:xfrm>
              <a:off x="2647967" y="3252199"/>
              <a:ext cx="1209653" cy="242811"/>
            </a:xfrm>
            <a:prstGeom prst="rect">
              <a:avLst/>
            </a:prstGeom>
            <a:no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右旋子树</a:t>
              </a:r>
              <a:r>
                <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G</a:t>
              </a:r>
              <a:endPar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0519" name="Oval 55"/>
            <p:cNvSpPr>
              <a:spLocks noChangeArrowheads="1"/>
            </p:cNvSpPr>
            <p:nvPr/>
          </p:nvSpPr>
          <p:spPr bwMode="auto">
            <a:xfrm>
              <a:off x="1398616" y="2651143"/>
              <a:ext cx="338200" cy="338343"/>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G</a:t>
              </a:r>
              <a:endParaRPr kumimoji="0" lang="en-US" altLang="zh-CN" sz="1800" b="1"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0518" name="Oval 54"/>
            <p:cNvSpPr>
              <a:spLocks noChangeArrowheads="1"/>
            </p:cNvSpPr>
            <p:nvPr/>
          </p:nvSpPr>
          <p:spPr bwMode="auto">
            <a:xfrm>
              <a:off x="871421" y="3298970"/>
              <a:ext cx="338200" cy="338343"/>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P</a:t>
              </a:r>
              <a:endParaRPr kumimoji="0" lang="en-US" altLang="zh-CN" sz="1800" b="1"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0517" name="Oval 53"/>
            <p:cNvSpPr>
              <a:spLocks noChangeArrowheads="1"/>
            </p:cNvSpPr>
            <p:nvPr/>
          </p:nvSpPr>
          <p:spPr bwMode="auto">
            <a:xfrm>
              <a:off x="582956" y="3945802"/>
              <a:ext cx="338200" cy="338343"/>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N</a:t>
              </a:r>
              <a:endParaRPr kumimoji="0" lang="en-US" altLang="zh-CN" sz="1800" b="1"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0516" name="Oval 52"/>
            <p:cNvSpPr>
              <a:spLocks noChangeArrowheads="1"/>
            </p:cNvSpPr>
            <p:nvPr/>
          </p:nvSpPr>
          <p:spPr bwMode="auto">
            <a:xfrm>
              <a:off x="1955651" y="3297975"/>
              <a:ext cx="338200" cy="338343"/>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U</a:t>
              </a:r>
              <a:endParaRPr kumimoji="0" lang="en-US" altLang="zh-CN" sz="1800" b="1"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0515" name="Text Box 51"/>
            <p:cNvSpPr txBox="1">
              <a:spLocks noChangeArrowheads="1"/>
            </p:cNvSpPr>
            <p:nvPr/>
          </p:nvSpPr>
          <p:spPr bwMode="auto">
            <a:xfrm>
              <a:off x="1283230" y="4031383"/>
              <a:ext cx="175068" cy="242811"/>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c</a:t>
              </a:r>
              <a:endPar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0514" name="Text Box 50"/>
            <p:cNvSpPr txBox="1">
              <a:spLocks noChangeArrowheads="1"/>
            </p:cNvSpPr>
            <p:nvPr/>
          </p:nvSpPr>
          <p:spPr bwMode="auto">
            <a:xfrm>
              <a:off x="2324687" y="4031383"/>
              <a:ext cx="176063" cy="242811"/>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e</a:t>
              </a:r>
              <a:endPar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0513" name="Text Box 49"/>
            <p:cNvSpPr txBox="1">
              <a:spLocks noChangeArrowheads="1"/>
            </p:cNvSpPr>
            <p:nvPr/>
          </p:nvSpPr>
          <p:spPr bwMode="auto">
            <a:xfrm>
              <a:off x="1756710" y="4031383"/>
              <a:ext cx="175068" cy="242811"/>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d</a:t>
              </a:r>
              <a:endPar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0512" name="AutoShape 48"/>
            <p:cNvSpPr>
              <a:spLocks noChangeShapeType="1"/>
            </p:cNvSpPr>
            <p:nvPr/>
          </p:nvSpPr>
          <p:spPr bwMode="auto">
            <a:xfrm flipH="1">
              <a:off x="1161875" y="2964608"/>
              <a:ext cx="286475" cy="388099"/>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190511" name="AutoShape 47"/>
            <p:cNvSpPr>
              <a:spLocks noChangeShapeType="1"/>
            </p:cNvSpPr>
            <p:nvPr/>
          </p:nvSpPr>
          <p:spPr bwMode="auto">
            <a:xfrm>
              <a:off x="1688075" y="2964608"/>
              <a:ext cx="317311" cy="387104"/>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190510" name="AutoShape 46"/>
            <p:cNvSpPr>
              <a:spLocks noChangeShapeType="1"/>
            </p:cNvSpPr>
            <p:nvPr/>
          </p:nvSpPr>
          <p:spPr bwMode="auto">
            <a:xfrm>
              <a:off x="1159886" y="3587557"/>
              <a:ext cx="210878" cy="443826"/>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190509" name="AutoShape 45"/>
            <p:cNvSpPr>
              <a:spLocks noChangeShapeType="1"/>
            </p:cNvSpPr>
            <p:nvPr/>
          </p:nvSpPr>
          <p:spPr bwMode="auto">
            <a:xfrm flipH="1">
              <a:off x="1844244" y="3586562"/>
              <a:ext cx="161142" cy="444821"/>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190508" name="AutoShape 44"/>
            <p:cNvSpPr>
              <a:spLocks noChangeShapeType="1"/>
            </p:cNvSpPr>
            <p:nvPr/>
          </p:nvSpPr>
          <p:spPr bwMode="auto">
            <a:xfrm>
              <a:off x="2244116" y="3586562"/>
              <a:ext cx="169100" cy="444821"/>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190507" name="Text Box 43"/>
            <p:cNvSpPr txBox="1">
              <a:spLocks noChangeArrowheads="1"/>
            </p:cNvSpPr>
            <p:nvPr/>
          </p:nvSpPr>
          <p:spPr bwMode="auto">
            <a:xfrm>
              <a:off x="357158" y="4699113"/>
              <a:ext cx="175068" cy="242811"/>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a</a:t>
              </a:r>
              <a:endPar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0506" name="Text Box 42"/>
            <p:cNvSpPr txBox="1">
              <a:spLocks noChangeArrowheads="1"/>
            </p:cNvSpPr>
            <p:nvPr/>
          </p:nvSpPr>
          <p:spPr bwMode="auto">
            <a:xfrm>
              <a:off x="981834" y="4699113"/>
              <a:ext cx="175068" cy="242811"/>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b</a:t>
              </a:r>
              <a:endPar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0505" name="AutoShape 41"/>
            <p:cNvSpPr>
              <a:spLocks noChangeShapeType="1"/>
            </p:cNvSpPr>
            <p:nvPr/>
          </p:nvSpPr>
          <p:spPr bwMode="auto">
            <a:xfrm flipH="1">
              <a:off x="444692" y="4260262"/>
              <a:ext cx="187999" cy="438851"/>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190504" name="AutoShape 40"/>
            <p:cNvSpPr>
              <a:spLocks noChangeShapeType="1"/>
            </p:cNvSpPr>
            <p:nvPr/>
          </p:nvSpPr>
          <p:spPr bwMode="auto">
            <a:xfrm>
              <a:off x="872416" y="4260262"/>
              <a:ext cx="196952" cy="438851"/>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190503" name="AutoShape 39"/>
            <p:cNvSpPr>
              <a:spLocks noChangeShapeType="1"/>
            </p:cNvSpPr>
            <p:nvPr/>
          </p:nvSpPr>
          <p:spPr bwMode="auto">
            <a:xfrm flipH="1">
              <a:off x="752056" y="3587557"/>
              <a:ext cx="169100" cy="358245"/>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190502" name="Oval 38"/>
            <p:cNvSpPr>
              <a:spLocks noChangeArrowheads="1"/>
            </p:cNvSpPr>
            <p:nvPr/>
          </p:nvSpPr>
          <p:spPr bwMode="auto">
            <a:xfrm>
              <a:off x="4548670" y="2671046"/>
              <a:ext cx="338200" cy="338343"/>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P</a:t>
              </a:r>
              <a:endParaRPr kumimoji="0" lang="en-US" altLang="zh-CN" sz="1800" b="1"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0501" name="Oval 37"/>
            <p:cNvSpPr>
              <a:spLocks noChangeArrowheads="1"/>
            </p:cNvSpPr>
            <p:nvPr/>
          </p:nvSpPr>
          <p:spPr bwMode="auto">
            <a:xfrm>
              <a:off x="4051316" y="3358678"/>
              <a:ext cx="338200" cy="338343"/>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N</a:t>
              </a:r>
              <a:endParaRPr kumimoji="0" lang="en-US" altLang="zh-CN" sz="1800" b="1"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0500" name="Oval 36"/>
            <p:cNvSpPr>
              <a:spLocks noChangeArrowheads="1"/>
            </p:cNvSpPr>
            <p:nvPr/>
          </p:nvSpPr>
          <p:spPr bwMode="auto">
            <a:xfrm>
              <a:off x="5384223" y="4024417"/>
              <a:ext cx="338200" cy="338343"/>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U</a:t>
              </a:r>
              <a:endParaRPr kumimoji="0" lang="en-US" altLang="zh-CN" sz="1800" b="1"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0499" name="Text Box 35"/>
            <p:cNvSpPr txBox="1">
              <a:spLocks noChangeArrowheads="1"/>
            </p:cNvSpPr>
            <p:nvPr/>
          </p:nvSpPr>
          <p:spPr bwMode="auto">
            <a:xfrm>
              <a:off x="4781431" y="4111988"/>
              <a:ext cx="175068" cy="242811"/>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c</a:t>
              </a:r>
              <a:endPar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0498" name="Text Box 34"/>
            <p:cNvSpPr txBox="1">
              <a:spLocks noChangeArrowheads="1"/>
            </p:cNvSpPr>
            <p:nvPr/>
          </p:nvSpPr>
          <p:spPr bwMode="auto">
            <a:xfrm>
              <a:off x="5753259" y="4757825"/>
              <a:ext cx="176063" cy="242811"/>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e</a:t>
              </a:r>
              <a:endPar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0497" name="Text Box 33"/>
            <p:cNvSpPr txBox="1">
              <a:spLocks noChangeArrowheads="1"/>
            </p:cNvSpPr>
            <p:nvPr/>
          </p:nvSpPr>
          <p:spPr bwMode="auto">
            <a:xfrm>
              <a:off x="5185282" y="4757825"/>
              <a:ext cx="175068" cy="242811"/>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d</a:t>
              </a:r>
              <a:endPar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0496" name="AutoShape 32"/>
            <p:cNvSpPr>
              <a:spLocks noChangeShapeType="1"/>
            </p:cNvSpPr>
            <p:nvPr/>
          </p:nvSpPr>
          <p:spPr bwMode="auto">
            <a:xfrm flipH="1">
              <a:off x="4311930" y="2984510"/>
              <a:ext cx="286475" cy="388099"/>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190495" name="AutoShape 31"/>
            <p:cNvSpPr>
              <a:spLocks noChangeShapeType="1"/>
            </p:cNvSpPr>
            <p:nvPr/>
          </p:nvSpPr>
          <p:spPr bwMode="auto">
            <a:xfrm>
              <a:off x="4838129" y="2984510"/>
              <a:ext cx="317311" cy="387104"/>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190494" name="AutoShape 30"/>
            <p:cNvSpPr>
              <a:spLocks noChangeShapeType="1"/>
            </p:cNvSpPr>
            <p:nvPr/>
          </p:nvSpPr>
          <p:spPr bwMode="auto">
            <a:xfrm flipH="1">
              <a:off x="4868965" y="3647264"/>
              <a:ext cx="196952" cy="464724"/>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190493" name="AutoShape 29"/>
            <p:cNvSpPr>
              <a:spLocks noChangeShapeType="1"/>
            </p:cNvSpPr>
            <p:nvPr/>
          </p:nvSpPr>
          <p:spPr bwMode="auto">
            <a:xfrm flipH="1">
              <a:off x="5272816" y="4337882"/>
              <a:ext cx="161142" cy="419943"/>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190492" name="AutoShape 28"/>
            <p:cNvSpPr>
              <a:spLocks noChangeShapeType="1"/>
            </p:cNvSpPr>
            <p:nvPr/>
          </p:nvSpPr>
          <p:spPr bwMode="auto">
            <a:xfrm>
              <a:off x="5673683" y="4337882"/>
              <a:ext cx="168105" cy="419943"/>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190491" name="Text Box 27"/>
            <p:cNvSpPr txBox="1">
              <a:spLocks noChangeArrowheads="1"/>
            </p:cNvSpPr>
            <p:nvPr/>
          </p:nvSpPr>
          <p:spPr bwMode="auto">
            <a:xfrm>
              <a:off x="3825518" y="4111988"/>
              <a:ext cx="175068" cy="242811"/>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a</a:t>
              </a:r>
              <a:endPar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0490" name="Text Box 26"/>
            <p:cNvSpPr txBox="1">
              <a:spLocks noChangeArrowheads="1"/>
            </p:cNvSpPr>
            <p:nvPr/>
          </p:nvSpPr>
          <p:spPr bwMode="auto">
            <a:xfrm>
              <a:off x="4450194" y="4111988"/>
              <a:ext cx="175068" cy="242811"/>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b</a:t>
              </a:r>
              <a:endPar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0489" name="AutoShape 25"/>
            <p:cNvSpPr>
              <a:spLocks noChangeShapeType="1"/>
            </p:cNvSpPr>
            <p:nvPr/>
          </p:nvSpPr>
          <p:spPr bwMode="auto">
            <a:xfrm flipH="1">
              <a:off x="3913052" y="3673138"/>
              <a:ext cx="187999" cy="438851"/>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190488" name="AutoShape 24"/>
            <p:cNvSpPr>
              <a:spLocks noChangeShapeType="1"/>
            </p:cNvSpPr>
            <p:nvPr/>
          </p:nvSpPr>
          <p:spPr bwMode="auto">
            <a:xfrm>
              <a:off x="4340776" y="3673138"/>
              <a:ext cx="196952" cy="438851"/>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190487" name="Oval 23"/>
            <p:cNvSpPr>
              <a:spLocks noChangeArrowheads="1"/>
            </p:cNvSpPr>
            <p:nvPr/>
          </p:nvSpPr>
          <p:spPr bwMode="auto">
            <a:xfrm>
              <a:off x="5016182" y="3358678"/>
              <a:ext cx="338200" cy="338343"/>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G</a:t>
              </a:r>
              <a:endParaRPr kumimoji="0" lang="en-US" altLang="zh-CN" sz="1800" b="1"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0486" name="AutoShape 22"/>
            <p:cNvSpPr>
              <a:spLocks noChangeShapeType="1"/>
            </p:cNvSpPr>
            <p:nvPr/>
          </p:nvSpPr>
          <p:spPr bwMode="auto">
            <a:xfrm>
              <a:off x="5304646" y="3647264"/>
              <a:ext cx="248677" cy="377153"/>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190485" name="AutoShape 21"/>
            <p:cNvSpPr>
              <a:spLocks noChangeShapeType="1"/>
            </p:cNvSpPr>
            <p:nvPr/>
          </p:nvSpPr>
          <p:spPr bwMode="auto">
            <a:xfrm flipV="1">
              <a:off x="1756710" y="2804392"/>
              <a:ext cx="507300" cy="995"/>
            </a:xfrm>
            <a:prstGeom prst="straightConnector1">
              <a:avLst/>
            </a:prstGeom>
            <a:noFill/>
            <a:ln w="38100">
              <a:solidFill>
                <a:srgbClr val="000000"/>
              </a:solidFill>
              <a:prstDash val="sysDot"/>
              <a:round/>
              <a:tailEnd type="triangl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190483" name="Text Box 19"/>
            <p:cNvSpPr txBox="1">
              <a:spLocks noChangeArrowheads="1"/>
            </p:cNvSpPr>
            <p:nvPr/>
          </p:nvSpPr>
          <p:spPr bwMode="auto">
            <a:xfrm>
              <a:off x="5778579" y="3286124"/>
              <a:ext cx="1079437" cy="242811"/>
            </a:xfrm>
            <a:prstGeom prst="rect">
              <a:avLst/>
            </a:prstGeom>
            <a:no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改变颜色</a:t>
              </a:r>
              <a:endParaRPr kumimoji="0" 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0482" name="Oval 18"/>
            <p:cNvSpPr>
              <a:spLocks noChangeArrowheads="1"/>
            </p:cNvSpPr>
            <p:nvPr/>
          </p:nvSpPr>
          <p:spPr bwMode="auto">
            <a:xfrm>
              <a:off x="7477628" y="2671046"/>
              <a:ext cx="338200" cy="338343"/>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P</a:t>
              </a:r>
              <a:endParaRPr kumimoji="0" lang="en-US" altLang="zh-CN" sz="1800" b="1"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0481" name="Oval 17"/>
            <p:cNvSpPr>
              <a:spLocks noChangeArrowheads="1"/>
            </p:cNvSpPr>
            <p:nvPr/>
          </p:nvSpPr>
          <p:spPr bwMode="auto">
            <a:xfrm>
              <a:off x="6980274" y="3358678"/>
              <a:ext cx="338200" cy="338343"/>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N</a:t>
              </a:r>
              <a:endParaRPr kumimoji="0" lang="en-US" altLang="zh-CN" sz="1800" b="1"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0480" name="Oval 16"/>
            <p:cNvSpPr>
              <a:spLocks noChangeArrowheads="1"/>
            </p:cNvSpPr>
            <p:nvPr/>
          </p:nvSpPr>
          <p:spPr bwMode="auto">
            <a:xfrm>
              <a:off x="8313181" y="4024417"/>
              <a:ext cx="338200" cy="338343"/>
            </a:xfrm>
            <a:prstGeom prst="ellipse">
              <a:avLst/>
            </a:prstGeom>
            <a:solidFill>
              <a:schemeClr val="tx1"/>
            </a:solidFill>
            <a:ln w="9525">
              <a:solidFill>
                <a:srgbClr val="000000"/>
              </a:solidFill>
              <a:round/>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U</a:t>
              </a:r>
              <a:endParaRPr kumimoji="0" lang="en-US" altLang="zh-CN" sz="1800" b="1"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0479" name="Text Box 15"/>
            <p:cNvSpPr txBox="1">
              <a:spLocks noChangeArrowheads="1"/>
            </p:cNvSpPr>
            <p:nvPr/>
          </p:nvSpPr>
          <p:spPr bwMode="auto">
            <a:xfrm>
              <a:off x="7710389" y="4111988"/>
              <a:ext cx="175068" cy="242811"/>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c</a:t>
              </a:r>
              <a:endPar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0478" name="Text Box 14"/>
            <p:cNvSpPr txBox="1">
              <a:spLocks noChangeArrowheads="1"/>
            </p:cNvSpPr>
            <p:nvPr/>
          </p:nvSpPr>
          <p:spPr bwMode="auto">
            <a:xfrm>
              <a:off x="8682217" y="4757825"/>
              <a:ext cx="176063" cy="242811"/>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e</a:t>
              </a:r>
              <a:endPar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0477" name="Text Box 13"/>
            <p:cNvSpPr txBox="1">
              <a:spLocks noChangeArrowheads="1"/>
            </p:cNvSpPr>
            <p:nvPr/>
          </p:nvSpPr>
          <p:spPr bwMode="auto">
            <a:xfrm>
              <a:off x="8114240" y="4757825"/>
              <a:ext cx="175068" cy="242811"/>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d</a:t>
              </a:r>
              <a:endPar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0476" name="AutoShape 12"/>
            <p:cNvSpPr>
              <a:spLocks noChangeShapeType="1"/>
            </p:cNvSpPr>
            <p:nvPr/>
          </p:nvSpPr>
          <p:spPr bwMode="auto">
            <a:xfrm flipH="1">
              <a:off x="7240887" y="2984510"/>
              <a:ext cx="286475" cy="388099"/>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190475" name="AutoShape 11"/>
            <p:cNvSpPr>
              <a:spLocks noChangeShapeType="1"/>
            </p:cNvSpPr>
            <p:nvPr/>
          </p:nvSpPr>
          <p:spPr bwMode="auto">
            <a:xfrm>
              <a:off x="7767087" y="2984510"/>
              <a:ext cx="317311" cy="387104"/>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190474" name="AutoShape 10"/>
            <p:cNvSpPr>
              <a:spLocks noChangeShapeType="1"/>
            </p:cNvSpPr>
            <p:nvPr/>
          </p:nvSpPr>
          <p:spPr bwMode="auto">
            <a:xfrm flipH="1">
              <a:off x="7797923" y="3671147"/>
              <a:ext cx="196952" cy="380138"/>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190473" name="AutoShape 9"/>
            <p:cNvSpPr>
              <a:spLocks noChangeShapeType="1"/>
            </p:cNvSpPr>
            <p:nvPr/>
          </p:nvSpPr>
          <p:spPr bwMode="auto">
            <a:xfrm flipH="1">
              <a:off x="8201774" y="4337882"/>
              <a:ext cx="161142" cy="419943"/>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190472" name="AutoShape 8"/>
            <p:cNvSpPr>
              <a:spLocks noChangeShapeType="1"/>
            </p:cNvSpPr>
            <p:nvPr/>
          </p:nvSpPr>
          <p:spPr bwMode="auto">
            <a:xfrm>
              <a:off x="8602640" y="4337882"/>
              <a:ext cx="168105" cy="419943"/>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190471" name="Text Box 7"/>
            <p:cNvSpPr txBox="1">
              <a:spLocks noChangeArrowheads="1"/>
            </p:cNvSpPr>
            <p:nvPr/>
          </p:nvSpPr>
          <p:spPr bwMode="auto">
            <a:xfrm>
              <a:off x="6754476" y="4111988"/>
              <a:ext cx="175068" cy="242811"/>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a</a:t>
              </a:r>
              <a:endPar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0470" name="Text Box 6"/>
            <p:cNvSpPr txBox="1">
              <a:spLocks noChangeArrowheads="1"/>
            </p:cNvSpPr>
            <p:nvPr/>
          </p:nvSpPr>
          <p:spPr bwMode="auto">
            <a:xfrm>
              <a:off x="7379152" y="4111988"/>
              <a:ext cx="175068" cy="242811"/>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b</a:t>
              </a:r>
              <a:endParaRPr kumimoji="0" lang="en-US" altLang="zh-CN" sz="1800" b="1"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0469" name="AutoShape 5"/>
            <p:cNvSpPr>
              <a:spLocks noChangeShapeType="1"/>
            </p:cNvSpPr>
            <p:nvPr/>
          </p:nvSpPr>
          <p:spPr bwMode="auto">
            <a:xfrm flipH="1">
              <a:off x="6842010" y="3673138"/>
              <a:ext cx="187999" cy="438851"/>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190468" name="AutoShape 4"/>
            <p:cNvSpPr>
              <a:spLocks noChangeShapeType="1"/>
            </p:cNvSpPr>
            <p:nvPr/>
          </p:nvSpPr>
          <p:spPr bwMode="auto">
            <a:xfrm>
              <a:off x="7269734" y="3673138"/>
              <a:ext cx="196952" cy="438851"/>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190467" name="Oval 3"/>
            <p:cNvSpPr>
              <a:spLocks noChangeArrowheads="1"/>
            </p:cNvSpPr>
            <p:nvPr/>
          </p:nvSpPr>
          <p:spPr bwMode="auto">
            <a:xfrm>
              <a:off x="7945140" y="3358678"/>
              <a:ext cx="338200" cy="338343"/>
            </a:xfrm>
            <a:prstGeom prst="ellipse">
              <a:avLst/>
            </a:prstGeom>
            <a:solidFill>
              <a:srgbClr val="FF0000"/>
            </a:solidFill>
            <a:ln w="9525">
              <a:solidFill>
                <a:srgbClr val="000000"/>
              </a:solidFill>
              <a:round/>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rPr>
                <a:t>G</a:t>
              </a:r>
              <a:endParaRPr kumimoji="0" lang="en-US" altLang="zh-CN" sz="1800" b="1" i="0" u="none" strike="noStrike" cap="none" normalizeH="0" baseline="0" smtClean="0">
                <a:ln>
                  <a:noFill/>
                </a:ln>
                <a:solidFill>
                  <a:schemeClr val="bg1"/>
                </a:solidFill>
                <a:effectLst/>
                <a:ea typeface="仿宋" panose="02010609060101010101" pitchFamily="49" charset="-122"/>
                <a:cs typeface="Times New Roman" panose="02020603050405020304" pitchFamily="18" charset="0"/>
              </a:endParaRPr>
            </a:p>
          </p:txBody>
        </p:sp>
        <p:sp>
          <p:nvSpPr>
            <p:cNvPr id="190466" name="AutoShape 2"/>
            <p:cNvSpPr>
              <a:spLocks noChangeShapeType="1"/>
            </p:cNvSpPr>
            <p:nvPr/>
          </p:nvSpPr>
          <p:spPr bwMode="auto">
            <a:xfrm>
              <a:off x="8235594" y="3671147"/>
              <a:ext cx="247682" cy="353270"/>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b="1">
                <a:solidFill>
                  <a:srgbClr val="0000FF"/>
                </a:solidFill>
                <a:ea typeface="仿宋" panose="02010609060101010101" pitchFamily="49" charset="-122"/>
                <a:cs typeface="Times New Roman" panose="02020603050405020304" pitchFamily="18" charset="0"/>
              </a:endParaRPr>
            </a:p>
          </p:txBody>
        </p:sp>
        <p:sp>
          <p:nvSpPr>
            <p:cNvPr id="104" name="右箭头 103"/>
            <p:cNvSpPr/>
            <p:nvPr/>
          </p:nvSpPr>
          <p:spPr>
            <a:xfrm>
              <a:off x="5850017" y="3643314"/>
              <a:ext cx="785818" cy="214314"/>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05" name="右箭头 104"/>
            <p:cNvSpPr/>
            <p:nvPr/>
          </p:nvSpPr>
          <p:spPr>
            <a:xfrm>
              <a:off x="2786050" y="3571876"/>
              <a:ext cx="785818" cy="214314"/>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sp>
        <p:nvSpPr>
          <p:cNvPr id="3" name="灯片编号占位符 2"/>
          <p:cNvSpPr>
            <a:spLocks noGrp="1"/>
          </p:cNvSpPr>
          <p:nvPr>
            <p:ph type="sldNum" sz="quarter" idx="12"/>
          </p:nvPr>
        </p:nvSpPr>
        <p:spPr/>
        <p:txBody>
          <a:bodyPr/>
          <a:p>
            <a:pPr>
              <a:defRPr/>
            </a:pPr>
            <a:fld id="{94984E60-CADE-4266-8DC7-A91C528B8A31}" type="slidenum">
              <a:rPr lang="en-US" altLang="zh-CN" smtClean="0"/>
            </a:fld>
            <a:r>
              <a:rPr lang="en-US" altLang="zh-CN" smtClean="0"/>
              <a:t>/13</a:t>
            </a:r>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93" name="Rectangle 2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8" name="TextBox 27"/>
          <p:cNvSpPr txBox="1"/>
          <p:nvPr/>
        </p:nvSpPr>
        <p:spPr>
          <a:xfrm>
            <a:off x="500034" y="1071546"/>
            <a:ext cx="7858180" cy="1931876"/>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spcBef>
                <a:spcPts val="600"/>
              </a:spcBef>
              <a:buBlip>
                <a:blip r:embed="rId1"/>
              </a:buBlip>
            </a:pPr>
            <a:r>
              <a:rPr lang="zh-CN"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上述插入过程的时间复杂度为</a:t>
            </a:r>
            <a:r>
              <a:rPr lang="en-US"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O(log</a:t>
            </a:r>
            <a:r>
              <a:rPr lang="en-US" altLang="zh-CN" sz="2000" b="1" baseline="-25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sz="2000" b="1"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，而且插入中的旋转操作不超过两次。</a:t>
            </a:r>
            <a:endParaRPr lang="zh-CN"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457200" indent="-457200" algn="l">
              <a:lnSpc>
                <a:spcPts val="2800"/>
              </a:lnSpc>
              <a:spcBef>
                <a:spcPts val="600"/>
              </a:spcBef>
              <a:buBlip>
                <a:blip r:embed="rId1"/>
              </a:buBlip>
            </a:pPr>
            <a:r>
              <a:rPr lang="zh-CN"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红黑树中删除结点的操作也是先按二叉排序树删除方法删除对应的结点，然后进行判断和调整使其满足红黑树的性质，这里不再详述。同样删除过程的时间复杂度为</a:t>
            </a:r>
            <a:r>
              <a:rPr lang="en-US"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O(log</a:t>
            </a:r>
            <a:r>
              <a:rPr lang="en-US" altLang="zh-CN" sz="2000" b="1" baseline="-25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sz="2000" b="1"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zh-CN" sz="2000"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zh-CN" sz="2000" b="1">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3522" name="Rectangle 3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89480" name="Rectangle 4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90523" name="Rectangle 5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 name="灯片编号占位符 2"/>
          <p:cNvSpPr>
            <a:spLocks noGrp="1"/>
          </p:cNvSpPr>
          <p:nvPr>
            <p:ph type="sldNum" sz="quarter" idx="12"/>
          </p:nvPr>
        </p:nvSpPr>
        <p:spPr/>
        <p:txBody>
          <a:bodyPr/>
          <a:p>
            <a:pPr>
              <a:defRPr/>
            </a:pPr>
            <a:fld id="{94984E60-CADE-4266-8DC7-A91C528B8A31}" type="slidenum">
              <a:rPr lang="en-US" altLang="zh-CN" smtClean="0"/>
            </a:fld>
            <a:r>
              <a:rPr lang="en-US" altLang="zh-CN" smtClean="0"/>
              <a:t>/13</a:t>
            </a:r>
            <a:endParaRPr lang="en-US" altLang="zh-CN"/>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commondata" val="eyJoZGlkIjoiM2UyYzQ1YTg4NTg2NzExOTZhODg0YjMwYzlkMzRiNWI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none"/>
        </a:ln>
      </a:spPr>
      <a:bodyPr/>
      <a:lstStyle/>
      <a:style>
        <a:lnRef idx="2">
          <a:schemeClr val="accent5"/>
        </a:lnRef>
        <a:fillRef idx="0">
          <a:schemeClr val="accent5"/>
        </a:fillRef>
        <a:effectRef idx="1">
          <a:schemeClr val="accent5"/>
        </a:effectRef>
        <a:fontRef idx="minor">
          <a:schemeClr val="tx1"/>
        </a:fontRef>
      </a:style>
    </a:lnDef>
    <a:txDef>
      <a:spPr>
        <a:noFill/>
      </a:spPr>
      <a:bodyPr wrap="square" rtlCol="0">
        <a:spAutoFit/>
      </a:bodyPr>
      <a:lstStyle>
        <a:defPPr algn="l">
          <a:defRPr sz="2000" b="1" smtClean="0">
            <a:solidFill>
              <a:srgbClr val="0000FF"/>
            </a:solidFill>
            <a:latin typeface="楷体" panose="02010609060101010101" pitchFamily="49" charset="-122"/>
            <a:ea typeface="楷体" panose="02010609060101010101" pitchFamily="49"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1731</Words>
  <Application>WPS 演示</Application>
  <PresentationFormat>全屏显示(4:3)</PresentationFormat>
  <Paragraphs>562</Paragraphs>
  <Slides>13</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13</vt:i4>
      </vt:variant>
    </vt:vector>
  </HeadingPairs>
  <TitlesOfParts>
    <vt:vector size="27" baseType="lpstr">
      <vt:lpstr>Arial</vt:lpstr>
      <vt:lpstr>宋体</vt:lpstr>
      <vt:lpstr>Wingdings</vt:lpstr>
      <vt:lpstr>Times New Roman</vt:lpstr>
      <vt:lpstr>楷体</vt:lpstr>
      <vt:lpstr>Consolas</vt:lpstr>
      <vt:lpstr>微软雅黑</vt:lpstr>
      <vt:lpstr>华文中宋</vt:lpstr>
      <vt:lpstr>仿宋</vt:lpstr>
      <vt:lpstr>Wingdings</vt:lpstr>
      <vt:lpstr>Calibri</vt:lpstr>
      <vt:lpstr>方正启体简体</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dandan</cp:lastModifiedBy>
  <cp:revision>868</cp:revision>
  <dcterms:created xsi:type="dcterms:W3CDTF">2004-04-11T01:33:00Z</dcterms:created>
  <dcterms:modified xsi:type="dcterms:W3CDTF">2023-12-12T06:43:19Z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C2C7F78C36AF4CB0BB07C646E33C771E_13</vt:lpwstr>
  </property>
  <property fmtid="{D5CDD505-2E9C-101B-9397-08002B2CF9AE}" pid="3" name="KSOProductBuildVer">
    <vt:lpwstr>2052-12.1.0.15946</vt:lpwstr>
  </property>
</Properties>
</file>