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6"/>
  </p:notesMasterIdLst>
  <p:handoutMasterIdLst>
    <p:handoutMasterId r:id="rId54"/>
  </p:handoutMasterIdLst>
  <p:sldIdLst>
    <p:sldId id="256" r:id="rId5"/>
    <p:sldId id="257" r:id="rId7"/>
    <p:sldId id="449" r:id="rId8"/>
    <p:sldId id="258" r:id="rId9"/>
    <p:sldId id="568" r:id="rId10"/>
    <p:sldId id="569" r:id="rId11"/>
    <p:sldId id="570" r:id="rId12"/>
    <p:sldId id="571" r:id="rId13"/>
    <p:sldId id="572" r:id="rId14"/>
    <p:sldId id="573" r:id="rId15"/>
    <p:sldId id="574" r:id="rId16"/>
    <p:sldId id="575" r:id="rId17"/>
    <p:sldId id="576" r:id="rId18"/>
    <p:sldId id="577" r:id="rId19"/>
    <p:sldId id="578" r:id="rId20"/>
    <p:sldId id="579" r:id="rId21"/>
    <p:sldId id="580" r:id="rId22"/>
    <p:sldId id="581" r:id="rId23"/>
    <p:sldId id="582" r:id="rId24"/>
    <p:sldId id="583" r:id="rId25"/>
    <p:sldId id="584" r:id="rId26"/>
    <p:sldId id="585" r:id="rId27"/>
    <p:sldId id="586" r:id="rId28"/>
    <p:sldId id="587" r:id="rId29"/>
    <p:sldId id="588" r:id="rId30"/>
    <p:sldId id="589" r:id="rId31"/>
    <p:sldId id="590" r:id="rId32"/>
    <p:sldId id="591" r:id="rId33"/>
    <p:sldId id="592" r:id="rId34"/>
    <p:sldId id="593" r:id="rId35"/>
    <p:sldId id="594" r:id="rId36"/>
    <p:sldId id="595" r:id="rId37"/>
    <p:sldId id="605" r:id="rId38"/>
    <p:sldId id="606" r:id="rId39"/>
    <p:sldId id="607" r:id="rId40"/>
    <p:sldId id="608" r:id="rId41"/>
    <p:sldId id="609" r:id="rId42"/>
    <p:sldId id="610" r:id="rId43"/>
    <p:sldId id="596" r:id="rId44"/>
    <p:sldId id="597" r:id="rId45"/>
    <p:sldId id="598" r:id="rId46"/>
    <p:sldId id="599" r:id="rId47"/>
    <p:sldId id="600" r:id="rId48"/>
    <p:sldId id="601" r:id="rId49"/>
    <p:sldId id="602" r:id="rId50"/>
    <p:sldId id="618" r:id="rId51"/>
    <p:sldId id="619" r:id="rId52"/>
    <p:sldId id="621" r:id="rId53"/>
  </p:sldIdLst>
  <p:sldSz cx="9144000" cy="6858000" type="screen4x3"/>
  <p:notesSz cx="6858000" cy="9144000"/>
  <p:custDataLst>
    <p:tags r:id="rId59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b="1" kern="120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b="1" kern="120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b="1" kern="120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b="1" kern="120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b="1" kern="120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b="1" kern="120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b="1" kern="120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b="1" kern="120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b="1" kern="120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51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FF3300"/>
    <a:srgbClr val="33993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632" autoAdjust="0"/>
  </p:normalViewPr>
  <p:slideViewPr>
    <p:cSldViewPr showGuides="1">
      <p:cViewPr varScale="1">
        <p:scale>
          <a:sx n="63" d="100"/>
          <a:sy n="63" d="100"/>
        </p:scale>
        <p:origin x="1380" y="48"/>
      </p:cViewPr>
      <p:guideLst>
        <p:guide orient="horz" pos="2160"/>
        <p:guide pos="45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400"/>
    </p:cViewPr>
  </p:sorterViewPr>
  <p:notesViewPr>
    <p:cSldViewPr>
      <p:cViewPr varScale="1">
        <p:scale>
          <a:sx n="62" d="100"/>
          <a:sy n="62" d="100"/>
        </p:scale>
        <p:origin x="-2606" y="-101"/>
      </p:cViewPr>
      <p:guideLst>
        <p:guide orient="horz" pos="2880"/>
        <p:guide pos="215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9" Type="http://schemas.openxmlformats.org/officeDocument/2006/relationships/tags" Target="tags/tag63.xml"/><Relationship Id="rId58" Type="http://schemas.openxmlformats.org/officeDocument/2006/relationships/commentAuthors" Target="commentAuthors.xml"/><Relationship Id="rId57" Type="http://schemas.openxmlformats.org/officeDocument/2006/relationships/tableStyles" Target="tableStyles.xml"/><Relationship Id="rId56" Type="http://schemas.openxmlformats.org/officeDocument/2006/relationships/viewProps" Target="viewProps.xml"/><Relationship Id="rId55" Type="http://schemas.openxmlformats.org/officeDocument/2006/relationships/presProps" Target="presProps.xml"/><Relationship Id="rId54" Type="http://schemas.openxmlformats.org/officeDocument/2006/relationships/handoutMaster" Target="handoutMasters/handoutMaster1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" Type="http://schemas.openxmlformats.org/officeDocument/2006/relationships/slide" Target="slides/slide1.xml"/><Relationship Id="rId49" Type="http://schemas.openxmlformats.org/officeDocument/2006/relationships/slide" Target="slides/slide4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50000"/>
              </a:spcBef>
              <a:defRPr sz="1200">
                <a:ea typeface="楷体_GB2312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50000"/>
              </a:spcBef>
              <a:defRPr sz="1200">
                <a:ea typeface="楷体_GB2312" pitchFamily="49" charset="-122"/>
              </a:defRPr>
            </a:lvl1pPr>
          </a:lstStyle>
          <a:p>
            <a:fld id="{9C739925-0F22-41CB-9AC1-624AEB84717F}" type="datetimeFigureOut">
              <a:rPr lang="zh-CN" altLang="en-US"/>
            </a:fld>
            <a:endParaRPr lang="en-US" altLang="zh-CN"/>
          </a:p>
        </p:txBody>
      </p:sp>
      <p:sp>
        <p:nvSpPr>
          <p:cNvPr id="140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50000"/>
              </a:spcBef>
              <a:defRPr sz="1200">
                <a:ea typeface="楷体_GB2312" pitchFamily="49" charset="-122"/>
              </a:defRPr>
            </a:lvl1pPr>
          </a:lstStyle>
          <a:p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spcBef>
                <a:spcPct val="0"/>
              </a:spcBef>
              <a:defRPr kumimoji="1"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defRPr kumimoji="1"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7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67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spcBef>
                <a:spcPct val="0"/>
              </a:spcBef>
              <a:defRPr kumimoji="1"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7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1" sz="1200" b="0">
                <a:solidFill>
                  <a:schemeClr val="tx1"/>
                </a:solidFill>
              </a:defRPr>
            </a:lvl1pPr>
          </a:lstStyle>
          <a:p>
            <a:fld id="{31DDA0D7-D6A0-4E29-80B6-0A7D786A2FE0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r">
              <a:spcBef>
                <a:spcPct val="0"/>
              </a:spcBef>
            </a:pPr>
            <a:fld id="{C5DD5753-DAF5-462A-9F7F-57489881549D}" type="slidenum">
              <a:rPr lang="en-US" altLang="zh-CN" sz="1200" b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en-US" altLang="zh-CN" sz="12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r">
              <a:spcBef>
                <a:spcPct val="0"/>
              </a:spcBef>
            </a:pPr>
            <a:fld id="{3B9AA036-0322-44EB-854B-41B5EA950878}" type="slidenum">
              <a:rPr lang="en-US" altLang="zh-CN" sz="1200" b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en-US" altLang="zh-CN" sz="12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r">
              <a:spcBef>
                <a:spcPct val="0"/>
              </a:spcBef>
            </a:pPr>
            <a:fld id="{074A122F-E611-423A-889A-566E604FBBD2}" type="slidenum">
              <a:rPr lang="en-US" altLang="zh-CN" sz="1200" b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en-US" altLang="zh-CN" sz="12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r">
              <a:spcBef>
                <a:spcPct val="0"/>
              </a:spcBef>
            </a:pPr>
            <a:fld id="{F1537039-FEAC-4D0C-AA1C-6C57528B0016}" type="slidenum">
              <a:rPr lang="en-US" altLang="zh-CN" sz="1200" b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en-US" altLang="zh-CN" sz="12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06EC0C8-6032-4B87-B5D7-16BD8EF43BE8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B7E10F-F19F-41A2-80F8-33C4C60EAE5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5D9762C-4C61-432D-8ACA-FAC882A33856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DF3AD1-8707-4A4F-8A6E-B61733F1D39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D9322E-A4CE-4970-A033-15AAAC0B9C34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3E5A68-9D7D-4B44-B2E4-2313A5B4F99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899100" y="914400"/>
            <a:ext cx="73494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45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899100" y="3560400"/>
            <a:ext cx="73494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1800" spc="2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6300" y="608400"/>
            <a:ext cx="82269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6300" y="1490400"/>
            <a:ext cx="82269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493100" y="3848400"/>
            <a:ext cx="58266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33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493100" y="4615200"/>
            <a:ext cx="58266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6300" y="608400"/>
            <a:ext cx="82269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456300" y="1501200"/>
            <a:ext cx="38826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808700" y="1501200"/>
            <a:ext cx="38826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6300" y="608400"/>
            <a:ext cx="82269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56300" y="1429200"/>
            <a:ext cx="40068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5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56300" y="1854000"/>
            <a:ext cx="40068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4676813" y="1421729"/>
            <a:ext cx="40068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5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4676813" y="1854000"/>
            <a:ext cx="40068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6300" y="608400"/>
            <a:ext cx="82269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456300" y="1555200"/>
            <a:ext cx="3924808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2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762800" y="1555200"/>
            <a:ext cx="39204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D735A93-4B7C-4147-A0BE-947511DD85FE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FBFBFA-C02E-4A28-ABB7-B7846151A9B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7676100" y="914400"/>
            <a:ext cx="783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1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85800" y="914400"/>
            <a:ext cx="6876900" cy="5029200"/>
          </a:xfrm>
        </p:spPr>
        <p:txBody>
          <a:bodyPr vert="eaVert" lIns="46800" tIns="46800" rIns="46800" bIns="46800"/>
          <a:lstStyle>
            <a:lvl1pPr marL="171450" indent="-171450">
              <a:spcAft>
                <a:spcPts val="1000"/>
              </a:spcAft>
              <a:defRPr spc="300"/>
            </a:lvl1pPr>
            <a:lvl2pPr marL="514350" indent="-171450">
              <a:defRPr spc="300"/>
            </a:lvl2pPr>
            <a:lvl3pPr marL="857250" indent="-171450">
              <a:defRPr spc="300"/>
            </a:lvl3pPr>
            <a:lvl4pPr marL="1200150" indent="-171450">
              <a:defRPr spc="300"/>
            </a:lvl4pPr>
            <a:lvl5pPr marL="1543050" indent="-17145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456300" y="774000"/>
            <a:ext cx="82296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899100" y="2484000"/>
            <a:ext cx="73494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45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899100" y="3560400"/>
            <a:ext cx="73494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18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5E4F15-1E3F-422B-9CA3-209FF14165EC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2B7460-9E02-4AEA-8DE7-5493533225B1}" type="slidenum">
              <a:rPr lang="zh-CN" altLang="en-US"/>
            </a:fld>
            <a:r>
              <a:rPr lang="en-US" altLang="zh-CN"/>
              <a:t>103</a:t>
            </a:r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79FCE0-0849-4A15-9EC8-C8743E1B61DA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375E96-CFB2-42A9-B71A-205FEBD325C3}" type="slidenum">
              <a:rPr lang="zh-CN" altLang="en-US"/>
            </a:fld>
            <a:r>
              <a:rPr lang="en-US" altLang="zh-CN"/>
              <a:t>103</a:t>
            </a:r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55C075-EF3F-4FCE-87E5-F4AFA475C353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F68D92-FE58-471C-9251-CFDC69731EC3}" type="slidenum">
              <a:rPr lang="zh-CN" altLang="en-US"/>
            </a:fld>
            <a:r>
              <a:rPr lang="en-US" altLang="zh-CN"/>
              <a:t>103</a:t>
            </a:r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D216BC-53E7-4365-96EF-28E5918181CD}" type="datetime1">
              <a:rPr lang="zh-CN" altLang="en-US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DA0613-D0D9-4A74-97FF-BC7BFC9F40BF}" type="slidenum">
              <a:rPr lang="zh-CN" altLang="en-US"/>
            </a:fld>
            <a:r>
              <a:rPr lang="en-US" altLang="zh-CN"/>
              <a:t>103</a:t>
            </a:r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340DB3-5607-484C-B373-CB1E7058C824}" type="datetime1">
              <a:rPr lang="zh-CN" altLang="en-US"/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284B56-DAC7-42BE-A9BF-CB72F03ED054}" type="slidenum">
              <a:rPr lang="zh-CN" altLang="en-US"/>
            </a:fld>
            <a:r>
              <a:rPr lang="en-US" altLang="zh-CN"/>
              <a:t>103</a:t>
            </a:r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00063C-4663-4898-9FCD-E93048A5AD96}" type="datetime1">
              <a:rPr lang="zh-CN" altLang="en-US"/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74121F-A9FD-4083-8F48-2A96B96DF099}" type="slidenum">
              <a:rPr lang="zh-CN" altLang="en-US"/>
            </a:fld>
            <a:r>
              <a:rPr lang="en-US" altLang="zh-CN"/>
              <a:t>103</a:t>
            </a:r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984488-85DF-4F36-B720-4749F4331E12}" type="datetime1">
              <a:rPr lang="zh-CN" altLang="en-US"/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2F5F4D-1600-447D-8AE8-64EB268B7BD3}" type="slidenum">
              <a:rPr lang="zh-CN" altLang="en-US"/>
            </a:fld>
            <a:r>
              <a:rPr lang="en-US" altLang="zh-CN"/>
              <a:t>103</a:t>
            </a:r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005D99-C202-4CCA-A0D2-725B8FCE62DE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ECAB36-A491-4D95-9980-9AD7BFFEC24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62F8F1-D5E9-4FCA-8251-19FBC33CC6A9}" type="datetime1">
              <a:rPr lang="zh-CN" altLang="en-US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C6E4DC-40D5-4D9F-9C33-9A7F0D8778B1}" type="slidenum">
              <a:rPr lang="zh-CN" altLang="en-US"/>
            </a:fld>
            <a:r>
              <a:rPr lang="en-US" altLang="zh-CN"/>
              <a:t>103</a:t>
            </a:r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F9AE1B-CCD8-450C-A818-2739D409FB1F}" type="datetime1">
              <a:rPr lang="zh-CN" altLang="en-US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0225DA-EA92-46AD-B294-D2DA15971C42}" type="slidenum">
              <a:rPr lang="zh-CN" altLang="en-US"/>
            </a:fld>
            <a:r>
              <a:rPr lang="en-US" altLang="zh-CN"/>
              <a:t>103</a:t>
            </a:r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779EB0-B903-4D36-A294-9E5D5221F7CB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1EDF56-5269-432A-ABE5-82096A478F81}" type="slidenum">
              <a:rPr lang="zh-CN" altLang="en-US"/>
            </a:fld>
            <a:r>
              <a:rPr lang="en-US" altLang="zh-CN"/>
              <a:t>103</a:t>
            </a:r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6F5C2C-E16F-4FC7-96D4-E3A95885CD0A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2AC50E-FF9C-4631-AA6B-8C876A934E86}" type="slidenum">
              <a:rPr lang="zh-CN" altLang="en-US"/>
            </a:fld>
            <a:r>
              <a:rPr lang="en-US" altLang="zh-CN"/>
              <a:t>103</a:t>
            </a:r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2D25C5-FBBE-43A3-9F8E-0D30A384300A}" type="datetime1">
              <a:rPr lang="zh-CN" altLang="en-US"/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3207C8-DAB9-4293-919B-C916431B1BF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C3EA98-980B-4951-B61F-55AA04CC504A}" type="datetime1">
              <a:rPr lang="zh-CN" altLang="en-US"/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EA78E6-7750-4128-8390-2F47B206A4F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5E8BF14-B91F-448B-95DD-5B3A917D3F84}" type="datetime1">
              <a:rPr lang="zh-CN" altLang="en-US"/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6DA05F-B776-401E-8F97-963A466BD4F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PhAnim="0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128DBC-C0B3-46AF-82E3-750B254C3C50}" type="datetime1">
              <a:rPr lang="zh-CN" altLang="en-US"/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88125" y="6237288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defRPr sz="1800">
                <a:solidFill>
                  <a:srgbClr val="FF3300"/>
                </a:solidFill>
              </a:defRPr>
            </a:lvl1pPr>
          </a:lstStyle>
          <a:p>
            <a:fld id="{120FCC18-053A-4F51-A40A-23CB901E7394}" type="slidenum">
              <a:rPr lang="zh-CN" altLang="en-US"/>
            </a:fld>
            <a:r>
              <a:rPr lang="en-US" altLang="zh-CN"/>
              <a:t>/48</a:t>
            </a:r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CED0ED-5673-42BA-AD78-43D1240D4D38}" type="datetime1">
              <a:rPr lang="zh-CN" altLang="en-US"/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010EF9-6DF3-4DB4-877D-2A8CE2B94CE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59FE51-BE65-4576-8DC7-1EFB3D7EBB0A}" type="datetime1">
              <a:rPr lang="zh-CN" altLang="en-US"/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CDF7DD-7FCD-446B-87BF-B3BE31A6D9C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8" Type="http://schemas.openxmlformats.org/officeDocument/2006/relationships/theme" Target="../theme/theme2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spcBef>
                <a:spcPct val="50000"/>
              </a:spcBef>
              <a:defRPr sz="1200">
                <a:solidFill>
                  <a:srgbClr val="898989"/>
                </a:solidFill>
                <a:ea typeface="楷体_GB2312" pitchFamily="49" charset="-122"/>
              </a:defRPr>
            </a:lvl1pPr>
          </a:lstStyle>
          <a:p>
            <a:fld id="{6A022FAE-AD0B-45D4-842E-7233F12140E2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>
              <a:spcBef>
                <a:spcPct val="50000"/>
              </a:spcBef>
              <a:defRPr sz="1200">
                <a:solidFill>
                  <a:srgbClr val="898989"/>
                </a:solidFill>
                <a:ea typeface="楷体_GB2312" pitchFamily="49" charset="-122"/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spcBef>
                <a:spcPct val="50000"/>
              </a:spcBef>
              <a:defRPr sz="1200">
                <a:solidFill>
                  <a:srgbClr val="898989"/>
                </a:solidFill>
                <a:ea typeface="楷体_GB2312" pitchFamily="49" charset="-122"/>
              </a:defRPr>
            </a:lvl1pPr>
          </a:lstStyle>
          <a:p>
            <a:fld id="{D4975DDB-7364-4556-821C-DD86D3039A83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456300" y="608400"/>
            <a:ext cx="82269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456300" y="1490400"/>
            <a:ext cx="82269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459000" y="6314400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7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3087000" y="6314400"/>
            <a:ext cx="297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6658200" y="6314400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7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27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35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5143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207135" algn="l"/>
          <a:tab pos="1207135" algn="l"/>
          <a:tab pos="1207135" algn="l"/>
          <a:tab pos="1207135" algn="l"/>
        </a:tabLst>
        <a:defRPr sz="12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8572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2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2001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05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15430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05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42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50000"/>
              </a:spcBef>
              <a:defRPr sz="1400">
                <a:ea typeface="楷体_GB2312" pitchFamily="49" charset="-122"/>
              </a:defRPr>
            </a:lvl1pPr>
          </a:lstStyle>
          <a:p>
            <a:fld id="{64314AA3-D095-4E30-A59B-4E68F623CB13}" type="datetime1">
              <a:rPr lang="zh-CN" altLang="en-US"/>
            </a:fld>
            <a:endParaRPr lang="en-US" altLang="zh-CN"/>
          </a:p>
        </p:txBody>
      </p:sp>
      <p:sp>
        <p:nvSpPr>
          <p:cNvPr id="142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spcBef>
                <a:spcPct val="50000"/>
              </a:spcBef>
              <a:defRPr sz="1400">
                <a:ea typeface="楷体_GB2312" pitchFamily="49" charset="-122"/>
              </a:defRPr>
            </a:lvl1pPr>
          </a:lstStyle>
          <a:p>
            <a:endParaRPr lang="en-US" altLang="zh-CN"/>
          </a:p>
        </p:txBody>
      </p:sp>
      <p:sp>
        <p:nvSpPr>
          <p:cNvPr id="142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50000"/>
              </a:spcBef>
              <a:defRPr sz="1400">
                <a:ea typeface="楷体_GB2312" pitchFamily="49" charset="-122"/>
              </a:defRPr>
            </a:lvl1pPr>
          </a:lstStyle>
          <a:p>
            <a:fld id="{528E34B5-1D87-45C1-BEBE-BC68F5A8FAF5}" type="slidenum">
              <a:rPr lang="zh-CN" altLang="en-US"/>
            </a:fld>
            <a:r>
              <a:rPr lang="en-US" altLang="zh-CN"/>
              <a:t>103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slide" Target="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GI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GI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GI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GI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GI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GI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2555875" y="404813"/>
            <a:ext cx="4230688" cy="701675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zh-CN" altLang="en-US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第</a:t>
            </a:r>
            <a:r>
              <a:rPr kumimoji="1" lang="en-US" altLang="zh-CN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2</a:t>
            </a:r>
            <a:r>
              <a:rPr kumimoji="1" lang="zh-CN" altLang="en-US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章   线性表</a:t>
            </a:r>
            <a:r>
              <a:rPr kumimoji="1" lang="zh-CN" altLang="en-US" sz="4000" b="0" dirty="0">
                <a:solidFill>
                  <a:schemeClr val="tx1"/>
                </a:solidFill>
                <a:ea typeface="隶书" panose="02010509060101010101" pitchFamily="49" charset="-122"/>
              </a:rPr>
              <a:t> </a:t>
            </a:r>
            <a:endParaRPr kumimoji="1" lang="zh-CN" altLang="en-US" sz="4000" b="0" dirty="0">
              <a:solidFill>
                <a:schemeClr val="tx1"/>
              </a:solidFill>
              <a:ea typeface="隶书" panose="02010509060101010101" pitchFamily="49" charset="-122"/>
            </a:endParaRPr>
          </a:p>
        </p:txBody>
      </p:sp>
      <p:sp>
        <p:nvSpPr>
          <p:cNvPr id="44036" name="Text Box 1028" descr="纸莎草纸"/>
          <p:cNvSpPr txBox="1">
            <a:spLocks noChangeArrowheads="1"/>
          </p:cNvSpPr>
          <p:nvPr/>
        </p:nvSpPr>
        <p:spPr bwMode="auto">
          <a:xfrm>
            <a:off x="1785918" y="1554163"/>
            <a:ext cx="5357850" cy="5794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2.1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线性表的基本概念 </a:t>
            </a:r>
            <a:endParaRPr kumimoji="1"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 Box 4" descr="画布">
            <a:hlinkClick r:id="rId1" action="ppaction://hlinksldjump"/>
          </p:cNvPr>
          <p:cNvSpPr txBox="1">
            <a:spLocks noChangeArrowheads="1"/>
          </p:cNvSpPr>
          <p:nvPr/>
        </p:nvSpPr>
        <p:spPr bwMode="auto">
          <a:xfrm>
            <a:off x="1785918" y="2357430"/>
            <a:ext cx="5357850" cy="5794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2.2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线性表的顺序存储结构</a:t>
            </a:r>
            <a:endParaRPr kumimoji="1"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 Box 1028" descr="蓝色面巾纸"/>
          <p:cNvSpPr txBox="1">
            <a:spLocks noChangeArrowheads="1"/>
          </p:cNvSpPr>
          <p:nvPr/>
        </p:nvSpPr>
        <p:spPr bwMode="auto">
          <a:xfrm>
            <a:off x="1790681" y="4868877"/>
            <a:ext cx="5357849" cy="5794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2.5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有序表</a:t>
            </a:r>
            <a:endParaRPr kumimoji="1"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 Box 5" descr="25%">
            <a:hlinkClick r:id="rId1" action="ppaction://hlinksldjump"/>
          </p:cNvPr>
          <p:cNvSpPr txBox="1">
            <a:spLocks noChangeArrowheads="1"/>
          </p:cNvSpPr>
          <p:nvPr/>
        </p:nvSpPr>
        <p:spPr bwMode="auto">
          <a:xfrm>
            <a:off x="1785918" y="3214686"/>
            <a:ext cx="5357850" cy="5794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2.3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线性表的链式存储结构</a:t>
            </a:r>
            <a:endParaRPr kumimoji="1"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Text Box 6" descr="花束"/>
          <p:cNvSpPr txBox="1">
            <a:spLocks noChangeArrowheads="1"/>
          </p:cNvSpPr>
          <p:nvPr/>
        </p:nvSpPr>
        <p:spPr bwMode="auto">
          <a:xfrm>
            <a:off x="1785918" y="4064009"/>
            <a:ext cx="5357850" cy="5794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2.4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线性表的应用 </a:t>
            </a:r>
            <a:endParaRPr kumimoji="1"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20FCC18-053A-4F51-A40A-23CB901E7394}" type="slidenum">
              <a:rPr lang="zh-CN" altLang="en-US"/>
            </a:fld>
            <a:r>
              <a:rPr lang="en-US" altLang="zh-CN"/>
              <a:t>/48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0034" y="1857364"/>
            <a:ext cx="8001056" cy="298809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SqList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(const SqList&lt;T&gt;&amp; s)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初始化复制构造函数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capacity=s.capacity;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复制容量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length=s.length;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复制长度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data=new T[capacity];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为当前顺序表分配空间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for (int i=0;i&lt;length;i++)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元素复制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data[i]=s-&gt;data[i];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34" y="1000108"/>
            <a:ext cx="4429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初始化复制</a:t>
            </a:r>
            <a:r>
              <a:rPr lang="zh-CN" altLang="zh-CN" sz="200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构造函数</a:t>
            </a:r>
            <a:r>
              <a:rPr lang="zh-CN" altLang="en-US" sz="200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（拷贝构造函数）</a:t>
            </a:r>
            <a:endParaRPr lang="zh-CN" altLang="en-US" sz="2000" smtClean="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20FCC18-053A-4F51-A40A-23CB901E7394}" type="slidenum">
              <a:rPr lang="zh-CN" altLang="en-US"/>
            </a:fld>
            <a:r>
              <a:rPr lang="en-US" altLang="zh-CN"/>
              <a:t>/48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7224" y="1643050"/>
            <a:ext cx="6357982" cy="150051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~SqList()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析构函数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delete []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data;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释放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data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指向的空间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5786" y="928670"/>
            <a:ext cx="1285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析</a:t>
            </a:r>
            <a:r>
              <a:rPr lang="zh-CN" altLang="zh-CN" sz="200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构函数</a:t>
            </a:r>
            <a:endParaRPr lang="zh-CN" altLang="en-US" sz="2000" smtClean="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20FCC18-053A-4F51-A40A-23CB901E7394}" type="slidenum">
              <a:rPr lang="zh-CN" altLang="en-US"/>
            </a:fld>
            <a:r>
              <a:rPr lang="en-US" altLang="zh-CN"/>
              <a:t>/48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571480"/>
            <a:ext cx="4786346" cy="40382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>
              <a:lnSpc>
                <a:spcPts val="2600"/>
              </a:lnSpc>
            </a:pPr>
            <a:r>
              <a:rPr lang="zh-CN" altLang="en-US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）将元素</a:t>
            </a:r>
            <a:r>
              <a:rPr lang="en-US" altLang="zh-CN" sz="2000" i="1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</a:t>
            </a:r>
            <a:r>
              <a:rPr lang="zh-CN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添加的线性表末尾</a:t>
            </a:r>
            <a:r>
              <a:rPr lang="en-US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Add(</a:t>
            </a:r>
            <a:r>
              <a:rPr lang="en-US" altLang="zh-CN" sz="2000" i="1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</a:t>
            </a:r>
            <a:r>
              <a:rPr lang="en-US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</a:t>
            </a:r>
            <a:endParaRPr lang="zh-CN" altLang="zh-CN" sz="2000" smtClean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2910" y="1214422"/>
            <a:ext cx="8072494" cy="206476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Add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(T e)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在线性表的末尾添加一个元素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if (length==capacity)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顺序表空间满时倍增容量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recap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(2*length);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data[length]=e;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添加元素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length++;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长度增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5984" y="4214818"/>
            <a:ext cx="2571768" cy="403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6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华文中宋" panose="02010600040101010101" pitchFamily="2" charset="-122"/>
                <a:cs typeface="Consolas" panose="020B0609020204030204" pitchFamily="49" charset="0"/>
              </a:rPr>
              <a:t>时间复杂度是多少？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华文中宋" panose="02010600040101010101" pitchFamily="2" charset="-122"/>
              <a:cs typeface="Consolas" panose="020B0609020204030204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42976" y="3714752"/>
            <a:ext cx="952770" cy="1514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20FCC18-053A-4F51-A40A-23CB901E7394}" type="slidenum">
              <a:rPr lang="zh-CN" altLang="en-US"/>
            </a:fld>
            <a:r>
              <a:rPr lang="en-US" altLang="zh-CN"/>
              <a:t>/48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2910" y="1428736"/>
            <a:ext cx="7358114" cy="174160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</a:t>
            </a:r>
            <a:r>
              <a:rPr lang="nb-NO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Getlength()</a:t>
            </a:r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</a:t>
            </a:r>
            <a:r>
              <a:rPr lang="nb-NO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求顺序表的长度 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return length;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nb-NO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034" y="642918"/>
            <a:ext cx="4357718" cy="40382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>
              <a:lnSpc>
                <a:spcPts val="2600"/>
              </a:lnSpc>
            </a:pPr>
            <a:r>
              <a:rPr lang="zh-CN" altLang="en-US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）求线性表的长度</a:t>
            </a:r>
            <a:r>
              <a:rPr lang="en-US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getlength()</a:t>
            </a:r>
            <a:endParaRPr lang="zh-CN" altLang="zh-CN" sz="2000" smtClean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20FCC18-053A-4F51-A40A-23CB901E7394}" type="slidenum">
              <a:rPr lang="zh-CN" altLang="en-US"/>
            </a:fld>
            <a:r>
              <a:rPr lang="en-US" altLang="zh-CN"/>
              <a:t>/48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1357298"/>
            <a:ext cx="7786742" cy="2415891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9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bool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GetElem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(int i, T&amp; e)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求序号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的元素值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9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if (i&lt;0 || i&gt;=length)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9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return false;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参数错误时返回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false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9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e=data[i];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取元素值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9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return true;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成功找到元素时返回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true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9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500042"/>
            <a:ext cx="5786478" cy="42575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>
              <a:lnSpc>
                <a:spcPts val="2600"/>
              </a:lnSpc>
            </a:pPr>
            <a:r>
              <a:rPr lang="zh-CN" altLang="en-US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zh-CN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）求线性表中序号为</a:t>
            </a:r>
            <a:r>
              <a:rPr lang="en-US" altLang="zh-CN" sz="2000" i="1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的元素</a:t>
            </a:r>
            <a:r>
              <a:rPr lang="en-US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GetElem(</a:t>
            </a:r>
            <a:r>
              <a:rPr lang="en-US" altLang="zh-CN" sz="2000" i="1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,&amp;</a:t>
            </a:r>
            <a:r>
              <a:rPr lang="en-US" altLang="zh-CN" sz="2000" i="1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</a:t>
            </a:r>
            <a:r>
              <a:rPr lang="en-US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</a:t>
            </a:r>
            <a:endParaRPr lang="zh-CN" altLang="zh-CN" sz="2000" smtClean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20FCC18-053A-4F51-A40A-23CB901E7394}" type="slidenum">
              <a:rPr lang="zh-CN" altLang="en-US"/>
            </a:fld>
            <a:r>
              <a:rPr lang="en-US" altLang="zh-CN"/>
              <a:t>/48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1142984"/>
            <a:ext cx="7786742" cy="2268414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bool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SetElem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(int i,T e)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设置序号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的元素值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if (i&lt;=0 || i&gt;=length)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参数错误时返回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false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return false; 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data[i]=e;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return true;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472" y="428604"/>
            <a:ext cx="6215106" cy="40382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>
              <a:lnSpc>
                <a:spcPts val="2600"/>
              </a:lnSpc>
            </a:pPr>
            <a:r>
              <a:rPr lang="zh-CN" altLang="en-US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5</a:t>
            </a:r>
            <a:r>
              <a:rPr lang="zh-CN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）设置线性表中序号为</a:t>
            </a:r>
            <a:r>
              <a:rPr lang="en-US" altLang="zh-CN" sz="2000" i="1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的元素</a:t>
            </a:r>
            <a:r>
              <a:rPr lang="en-US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SetElem(</a:t>
            </a:r>
            <a:r>
              <a:rPr lang="en-US" altLang="zh-CN" sz="2000" i="1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2000" i="1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</a:t>
            </a:r>
            <a:r>
              <a:rPr lang="en-US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</a:t>
            </a:r>
            <a:endParaRPr lang="zh-CN" altLang="zh-CN" sz="2000" smtClean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20FCC18-053A-4F51-A40A-23CB901E7394}" type="slidenum">
              <a:rPr lang="zh-CN" altLang="en-US"/>
            </a:fld>
            <a:r>
              <a:rPr lang="en-US" altLang="zh-CN"/>
              <a:t>/48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1142984"/>
            <a:ext cx="8286808" cy="3307160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GetNo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(T e)	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查找第一个为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的元素的序号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int i=0;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while(i&lt;length &amp;&amp; data[i]!=e)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i++;	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查找元素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if (i&gt;=length)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未找到时返回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return -1;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else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return i;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找到后返回其序号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034" y="357166"/>
            <a:ext cx="7358114" cy="40382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>
              <a:lnSpc>
                <a:spcPts val="2600"/>
              </a:lnSpc>
            </a:pPr>
            <a:r>
              <a:rPr lang="zh-CN" altLang="en-US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6</a:t>
            </a:r>
            <a:r>
              <a:rPr lang="zh-CN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）求线性表中第一个值为</a:t>
            </a:r>
            <a:r>
              <a:rPr lang="en-US" altLang="zh-CN" sz="2000" i="1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</a:t>
            </a:r>
            <a:r>
              <a:rPr lang="zh-CN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的元素的逻辑序号</a:t>
            </a:r>
            <a:r>
              <a:rPr lang="en-US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GetNo(e)</a:t>
            </a:r>
            <a:endParaRPr lang="zh-CN" altLang="zh-CN" sz="2000" smtClean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20FCC18-053A-4F51-A40A-23CB901E7394}" type="slidenum">
              <a:rPr lang="zh-CN" altLang="en-US"/>
            </a:fld>
            <a:r>
              <a:rPr lang="en-US" altLang="zh-CN"/>
              <a:t>/48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857232"/>
            <a:ext cx="8501122" cy="3665207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bool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Insert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(int i, T e)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在线性表中序号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位置插入元素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if (i&lt;0 || i&gt;length)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参数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错误返回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false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return false;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if (length==capacity)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满时倍增容量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recap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(2*length);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for (int j=length;j&gt;i;j--)	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//data[i]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及后元素后移一个位置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data[j]=data[j-1];</a:t>
            </a:r>
            <a:endParaRPr lang="zh-CN" altLang="zh-CN" sz="1800" smtClean="0">
              <a:solidFill>
                <a:srgbClr val="0066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6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data[i]=e;	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插入元素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length++;	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长度增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endParaRPr lang="en-US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return true;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472" y="285728"/>
            <a:ext cx="6786610" cy="42575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>
              <a:lnSpc>
                <a:spcPts val="2600"/>
              </a:lnSpc>
            </a:pPr>
            <a:r>
              <a:rPr lang="zh-CN" altLang="en-US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7</a:t>
            </a:r>
            <a:r>
              <a:rPr lang="zh-CN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）在线性表中插入</a:t>
            </a:r>
            <a:r>
              <a:rPr lang="en-US" altLang="zh-CN" sz="2000" i="1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</a:t>
            </a:r>
            <a:r>
              <a:rPr lang="zh-CN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作为第</a:t>
            </a:r>
            <a:r>
              <a:rPr lang="en-US" altLang="zh-CN" sz="2000" i="1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个元素</a:t>
            </a:r>
            <a:r>
              <a:rPr lang="en-US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Insert(</a:t>
            </a:r>
            <a:r>
              <a:rPr lang="en-US" altLang="zh-CN" sz="2000" i="1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</a:t>
            </a:r>
            <a:r>
              <a:rPr lang="en-US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</a:t>
            </a:r>
            <a:endParaRPr lang="zh-CN" altLang="zh-CN" sz="2000" smtClean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9952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1579045" y="4286256"/>
            <a:ext cx="4435716" cy="1652599"/>
            <a:chOff x="1579045" y="4633921"/>
            <a:chExt cx="4435716" cy="1652599"/>
          </a:xfrm>
        </p:grpSpPr>
        <p:sp>
          <p:nvSpPr>
            <p:cNvPr id="39950" name="Rectangle 14"/>
            <p:cNvSpPr>
              <a:spLocks noChangeArrowheads="1"/>
            </p:cNvSpPr>
            <p:nvPr/>
          </p:nvSpPr>
          <p:spPr bwMode="auto">
            <a:xfrm>
              <a:off x="1579045" y="5008074"/>
              <a:ext cx="422272" cy="36819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0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9949" name="Rectangle 13"/>
            <p:cNvSpPr>
              <a:spLocks noChangeArrowheads="1"/>
            </p:cNvSpPr>
            <p:nvPr/>
          </p:nvSpPr>
          <p:spPr bwMode="auto">
            <a:xfrm>
              <a:off x="2003177" y="5008074"/>
              <a:ext cx="422272" cy="36819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1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9948" name="Rectangle 12"/>
            <p:cNvSpPr>
              <a:spLocks noChangeArrowheads="1"/>
            </p:cNvSpPr>
            <p:nvPr/>
          </p:nvSpPr>
          <p:spPr bwMode="auto">
            <a:xfrm>
              <a:off x="2420799" y="5008074"/>
              <a:ext cx="567370" cy="36819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n-ea"/>
                  <a:cs typeface="Consolas" panose="020B0609020204030204" pitchFamily="49" charset="0"/>
                </a:rPr>
                <a:t>…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cs typeface="Consolas" panose="020B0609020204030204" pitchFamily="49" charset="0"/>
              </a:endParaRPr>
            </a:p>
          </p:txBody>
        </p:sp>
        <p:sp>
          <p:nvSpPr>
            <p:cNvPr id="39947" name="Rectangle 11"/>
            <p:cNvSpPr>
              <a:spLocks noChangeArrowheads="1"/>
            </p:cNvSpPr>
            <p:nvPr/>
          </p:nvSpPr>
          <p:spPr bwMode="auto">
            <a:xfrm>
              <a:off x="2988168" y="5008074"/>
              <a:ext cx="422272" cy="36819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9946" name="Rectangle 10"/>
            <p:cNvSpPr>
              <a:spLocks noChangeArrowheads="1"/>
            </p:cNvSpPr>
            <p:nvPr/>
          </p:nvSpPr>
          <p:spPr bwMode="auto">
            <a:xfrm>
              <a:off x="3410440" y="5008074"/>
              <a:ext cx="422272" cy="36819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</a:t>
              </a:r>
              <a:r>
                <a:rPr kumimoji="0" lang="en-US" altLang="zh-CN" sz="160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+1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9945" name="Rectangle 9"/>
            <p:cNvSpPr>
              <a:spLocks noChangeArrowheads="1"/>
            </p:cNvSpPr>
            <p:nvPr/>
          </p:nvSpPr>
          <p:spPr bwMode="auto">
            <a:xfrm>
              <a:off x="3829922" y="5008074"/>
              <a:ext cx="567370" cy="36819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n-ea"/>
                  <a:cs typeface="Consolas" panose="020B0609020204030204" pitchFamily="49" charset="0"/>
                </a:rPr>
                <a:t>…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cs typeface="Consolas" panose="020B0609020204030204" pitchFamily="49" charset="0"/>
              </a:endParaRPr>
            </a:p>
          </p:txBody>
        </p:sp>
        <p:sp>
          <p:nvSpPr>
            <p:cNvPr id="39944" name="Rectangle 8"/>
            <p:cNvSpPr>
              <a:spLocks noChangeArrowheads="1"/>
            </p:cNvSpPr>
            <p:nvPr/>
          </p:nvSpPr>
          <p:spPr bwMode="auto">
            <a:xfrm>
              <a:off x="4393571" y="5008074"/>
              <a:ext cx="422272" cy="36819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n</a:t>
              </a:r>
              <a:r>
                <a:rPr kumimoji="0" lang="en-US" altLang="zh-CN" sz="160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-1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9943" name="Rectangle 7"/>
            <p:cNvSpPr>
              <a:spLocks noChangeArrowheads="1"/>
            </p:cNvSpPr>
            <p:nvPr/>
          </p:nvSpPr>
          <p:spPr bwMode="auto">
            <a:xfrm>
              <a:off x="4815843" y="5008074"/>
              <a:ext cx="1198918" cy="36819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n-ea"/>
                  <a:cs typeface="Consolas" panose="020B0609020204030204" pitchFamily="49" charset="0"/>
                </a:rPr>
                <a:t>…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cs typeface="Consolas" panose="020B0609020204030204" pitchFamily="49" charset="0"/>
              </a:endParaRPr>
            </a:p>
          </p:txBody>
        </p:sp>
        <p:sp>
          <p:nvSpPr>
            <p:cNvPr id="39942" name="Freeform 6"/>
            <p:cNvSpPr/>
            <p:nvPr/>
          </p:nvSpPr>
          <p:spPr bwMode="auto">
            <a:xfrm>
              <a:off x="3191864" y="5421826"/>
              <a:ext cx="300427" cy="297529"/>
            </a:xfrm>
            <a:custGeom>
              <a:avLst/>
              <a:gdLst/>
              <a:ahLst/>
              <a:cxnLst>
                <a:cxn ang="0">
                  <a:pos x="323" y="0"/>
                </a:cxn>
                <a:cxn ang="0">
                  <a:pos x="276" y="253"/>
                </a:cxn>
                <a:cxn ang="0">
                  <a:pos x="108" y="281"/>
                </a:cxn>
                <a:cxn ang="0">
                  <a:pos x="0" y="21"/>
                </a:cxn>
              </a:cxnLst>
              <a:rect l="0" t="0" r="r" b="b"/>
              <a:pathLst>
                <a:path w="323" h="320">
                  <a:moveTo>
                    <a:pt x="323" y="0"/>
                  </a:moveTo>
                  <a:cubicBezTo>
                    <a:pt x="315" y="42"/>
                    <a:pt x="312" y="206"/>
                    <a:pt x="276" y="253"/>
                  </a:cubicBezTo>
                  <a:cubicBezTo>
                    <a:pt x="240" y="300"/>
                    <a:pt x="154" y="320"/>
                    <a:pt x="108" y="281"/>
                  </a:cubicBezTo>
                  <a:cubicBezTo>
                    <a:pt x="62" y="242"/>
                    <a:pt x="23" y="75"/>
                    <a:pt x="0" y="21"/>
                  </a:cubicBezTo>
                </a:path>
              </a:pathLst>
            </a:custGeom>
            <a:ln w="19050">
              <a:head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9941" name="Rectangle 5"/>
            <p:cNvSpPr>
              <a:spLocks noChangeArrowheads="1"/>
            </p:cNvSpPr>
            <p:nvPr/>
          </p:nvSpPr>
          <p:spPr bwMode="auto">
            <a:xfrm>
              <a:off x="2890506" y="5918328"/>
              <a:ext cx="2167167" cy="368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从</a:t>
              </a: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n</a:t>
              </a:r>
              <a:r>
                <a:rPr kumimoji="0" lang="en-US" altLang="zh-CN" sz="160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-1</a:t>
              </a:r>
              <a:r>
                <a:rPr kumimoji="0" lang="zh-CN" altLang="en-US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元素开始移动起</a:t>
              </a:r>
              <a:endParaRPr kumimoji="0" lang="zh-CN" altLang="en-US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9940" name="AutoShape 4"/>
            <p:cNvSpPr>
              <a:spLocks noChangeShapeType="1"/>
            </p:cNvSpPr>
            <p:nvPr/>
          </p:nvSpPr>
          <p:spPr bwMode="auto">
            <a:xfrm>
              <a:off x="3070018" y="5874628"/>
              <a:ext cx="1879761" cy="930"/>
            </a:xfrm>
            <a:prstGeom prst="straightConnector1">
              <a:avLst/>
            </a:prstGeom>
            <a:noFill/>
            <a:ln w="38100">
              <a:solidFill>
                <a:srgbClr val="C00000"/>
              </a:solidFill>
              <a:round/>
              <a:head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9939" name="Freeform 3"/>
            <p:cNvSpPr/>
            <p:nvPr/>
          </p:nvSpPr>
          <p:spPr bwMode="auto">
            <a:xfrm>
              <a:off x="3716448" y="5452508"/>
              <a:ext cx="300427" cy="297529"/>
            </a:xfrm>
            <a:custGeom>
              <a:avLst/>
              <a:gdLst/>
              <a:ahLst/>
              <a:cxnLst>
                <a:cxn ang="0">
                  <a:pos x="323" y="0"/>
                </a:cxn>
                <a:cxn ang="0">
                  <a:pos x="276" y="253"/>
                </a:cxn>
                <a:cxn ang="0">
                  <a:pos x="108" y="281"/>
                </a:cxn>
                <a:cxn ang="0">
                  <a:pos x="0" y="21"/>
                </a:cxn>
              </a:cxnLst>
              <a:rect l="0" t="0" r="r" b="b"/>
              <a:pathLst>
                <a:path w="323" h="320">
                  <a:moveTo>
                    <a:pt x="323" y="0"/>
                  </a:moveTo>
                  <a:cubicBezTo>
                    <a:pt x="315" y="42"/>
                    <a:pt x="312" y="206"/>
                    <a:pt x="276" y="253"/>
                  </a:cubicBezTo>
                  <a:cubicBezTo>
                    <a:pt x="240" y="300"/>
                    <a:pt x="154" y="320"/>
                    <a:pt x="108" y="281"/>
                  </a:cubicBezTo>
                  <a:cubicBezTo>
                    <a:pt x="62" y="242"/>
                    <a:pt x="23" y="75"/>
                    <a:pt x="0" y="21"/>
                  </a:cubicBezTo>
                </a:path>
              </a:pathLst>
            </a:custGeom>
            <a:ln w="19050">
              <a:head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9938" name="Freeform 2"/>
            <p:cNvSpPr/>
            <p:nvPr/>
          </p:nvSpPr>
          <p:spPr bwMode="auto">
            <a:xfrm>
              <a:off x="4617729" y="5449719"/>
              <a:ext cx="300427" cy="297529"/>
            </a:xfrm>
            <a:custGeom>
              <a:avLst/>
              <a:gdLst/>
              <a:ahLst/>
              <a:cxnLst>
                <a:cxn ang="0">
                  <a:pos x="323" y="0"/>
                </a:cxn>
                <a:cxn ang="0">
                  <a:pos x="276" y="253"/>
                </a:cxn>
                <a:cxn ang="0">
                  <a:pos x="108" y="281"/>
                </a:cxn>
                <a:cxn ang="0">
                  <a:pos x="0" y="21"/>
                </a:cxn>
              </a:cxnLst>
              <a:rect l="0" t="0" r="r" b="b"/>
              <a:pathLst>
                <a:path w="323" h="320">
                  <a:moveTo>
                    <a:pt x="323" y="0"/>
                  </a:moveTo>
                  <a:cubicBezTo>
                    <a:pt x="315" y="42"/>
                    <a:pt x="312" y="206"/>
                    <a:pt x="276" y="253"/>
                  </a:cubicBezTo>
                  <a:cubicBezTo>
                    <a:pt x="240" y="300"/>
                    <a:pt x="154" y="320"/>
                    <a:pt x="108" y="281"/>
                  </a:cubicBezTo>
                  <a:cubicBezTo>
                    <a:pt x="62" y="242"/>
                    <a:pt x="23" y="75"/>
                    <a:pt x="0" y="21"/>
                  </a:cubicBezTo>
                </a:path>
              </a:pathLst>
            </a:custGeom>
            <a:ln w="19050">
              <a:head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cxnSp>
          <p:nvCxnSpPr>
            <p:cNvPr id="22" name="直接箭头连接符 21"/>
            <p:cNvCxnSpPr/>
            <p:nvPr/>
          </p:nvCxnSpPr>
          <p:spPr>
            <a:xfrm rot="16200000" flipH="1">
              <a:off x="2960926" y="4816235"/>
              <a:ext cx="364628" cy="0"/>
            </a:xfrm>
            <a:prstGeom prst="straightConnector1">
              <a:avLst/>
            </a:prstGeom>
            <a:ln w="38100"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20FCC18-053A-4F51-A40A-23CB901E7394}" type="slidenum">
              <a:rPr lang="zh-CN" altLang="en-US"/>
            </a:fld>
            <a:r>
              <a:rPr lang="en-US" altLang="zh-CN"/>
              <a:t>/48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1228539"/>
            <a:ext cx="8572560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主要时间花在元素移动上。有效插入位置</a:t>
            </a:r>
            <a:r>
              <a:rPr lang="zh-CN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的取值是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～</a:t>
            </a:r>
            <a:r>
              <a:rPr lang="zh-CN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，共有</a:t>
            </a:r>
            <a:r>
              <a:rPr lang="zh-CN" altLang="zh-CN" sz="2000" i="1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+1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个位置可以插入元素：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282" y="2336974"/>
            <a:ext cx="8786874" cy="1449216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342900" indent="-342900" algn="l">
              <a:lnSpc>
                <a:spcPct val="100000"/>
              </a:lnSpc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当</a:t>
            </a:r>
            <a:r>
              <a:rPr lang="zh-CN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0时，移动次数为</a:t>
            </a:r>
            <a:r>
              <a:rPr lang="zh-CN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，达到最大值。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342900" indent="-342900" algn="l">
              <a:lnSpc>
                <a:spcPct val="100000"/>
              </a:lnSpc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当</a:t>
            </a:r>
            <a:r>
              <a:rPr lang="zh-CN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</a:t>
            </a:r>
            <a:r>
              <a:rPr lang="zh-CN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时，移动次数为0，达到最小值。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342900" indent="-342900" algn="l">
              <a:lnSpc>
                <a:spcPct val="100000"/>
              </a:lnSpc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其他情况，需要移动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data[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..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的元素，移动次数为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-1)-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+1=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28662" y="571480"/>
            <a:ext cx="4435716" cy="368192"/>
            <a:chOff x="1549516" y="571480"/>
            <a:chExt cx="4435716" cy="368192"/>
          </a:xfrm>
        </p:grpSpPr>
        <p:sp>
          <p:nvSpPr>
            <p:cNvPr id="6" name="Rectangle 14"/>
            <p:cNvSpPr>
              <a:spLocks noChangeArrowheads="1"/>
            </p:cNvSpPr>
            <p:nvPr/>
          </p:nvSpPr>
          <p:spPr bwMode="auto">
            <a:xfrm>
              <a:off x="1549516" y="571480"/>
              <a:ext cx="422272" cy="36819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0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7" name="Rectangle 13"/>
            <p:cNvSpPr>
              <a:spLocks noChangeArrowheads="1"/>
            </p:cNvSpPr>
            <p:nvPr/>
          </p:nvSpPr>
          <p:spPr bwMode="auto">
            <a:xfrm>
              <a:off x="1973648" y="571480"/>
              <a:ext cx="422272" cy="36819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1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8" name="Rectangle 12"/>
            <p:cNvSpPr>
              <a:spLocks noChangeArrowheads="1"/>
            </p:cNvSpPr>
            <p:nvPr/>
          </p:nvSpPr>
          <p:spPr bwMode="auto">
            <a:xfrm>
              <a:off x="2391270" y="571480"/>
              <a:ext cx="567370" cy="36819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Consolas" panose="020B0609020204030204" pitchFamily="49" charset="0"/>
                </a:rPr>
                <a:t>…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  <a:cs typeface="Consolas" panose="020B0609020204030204" pitchFamily="49" charset="0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2958639" y="571480"/>
              <a:ext cx="422272" cy="36819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3380911" y="571480"/>
              <a:ext cx="422272" cy="36819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</a:t>
              </a:r>
              <a:r>
                <a:rPr kumimoji="0" lang="en-US" altLang="zh-CN" sz="160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+1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3800393" y="571480"/>
              <a:ext cx="567370" cy="36819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Consolas" panose="020B0609020204030204" pitchFamily="49" charset="0"/>
                </a:rPr>
                <a:t>…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  <a:cs typeface="Consolas" panose="020B0609020204030204" pitchFamily="49" charset="0"/>
              </a:endParaRP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4364042" y="571480"/>
              <a:ext cx="422272" cy="36819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n</a:t>
              </a:r>
              <a:r>
                <a:rPr kumimoji="0" lang="en-US" altLang="zh-CN" sz="160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-1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4786314" y="571480"/>
              <a:ext cx="1198918" cy="36819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Consolas" panose="020B0609020204030204" pitchFamily="49" charset="0"/>
                </a:rPr>
                <a:t>…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  <a:cs typeface="Consolas" panose="020B0609020204030204" pitchFamily="49" charset="0"/>
              </a:endParaRPr>
            </a:p>
          </p:txBody>
        </p:sp>
      </p:grpSp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1142976" y="3993635"/>
            <a:ext cx="5738816" cy="2361453"/>
            <a:chOff x="1142976" y="3850759"/>
            <a:chExt cx="5738816" cy="2361453"/>
          </a:xfrm>
        </p:grpSpPr>
        <p:pic>
          <p:nvPicPr>
            <p:cNvPr id="6144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43042" y="4643446"/>
              <a:ext cx="5238750" cy="809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445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42976" y="3850759"/>
              <a:ext cx="1071570" cy="721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TextBox 18"/>
            <p:cNvSpPr txBox="1"/>
            <p:nvPr/>
          </p:nvSpPr>
          <p:spPr>
            <a:xfrm>
              <a:off x="2357422" y="3993635"/>
              <a:ext cx="3714776" cy="425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2600"/>
                </a:lnSpc>
              </a:pPr>
              <a:r>
                <a:rPr lang="zh-CN" altLang="zh-CN" sz="2000" smtClean="0">
                  <a:solidFill>
                    <a:srgbClr val="0000FF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所需移动元素的平均次数为</a:t>
              </a:r>
              <a:r>
                <a:rPr lang="zh-CN" altLang="en-US" sz="2000" smtClean="0">
                  <a:solidFill>
                    <a:srgbClr val="0000FF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：</a:t>
              </a:r>
              <a:endParaRPr lang="zh-CN" altLang="en-US" sz="200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214546" y="5786454"/>
              <a:ext cx="4429156" cy="425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2600"/>
                </a:lnSpc>
              </a:pPr>
              <a:r>
                <a:rPr lang="zh-CN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华文中宋" panose="02010600040101010101" pitchFamily="2" charset="-122"/>
                  <a:cs typeface="Consolas" panose="020B0609020204030204" pitchFamily="49" charset="0"/>
                </a:rPr>
                <a:t>插入算法的平均时间复杂度为O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华文中宋" panose="02010600040101010101" pitchFamily="2" charset="-122"/>
                  <a:cs typeface="Consolas" panose="020B0609020204030204" pitchFamily="49" charset="0"/>
                </a:rPr>
                <a:t>(</a:t>
              </a:r>
              <a:r>
                <a:rPr lang="zh-CN" altLang="zh-CN" sz="2000" i="1" smtClean="0">
                  <a:solidFill>
                    <a:srgbClr val="0000FF"/>
                  </a:solidFill>
                  <a:latin typeface="Consolas" panose="020B0609020204030204" pitchFamily="49" charset="0"/>
                  <a:ea typeface="华文中宋" panose="02010600040101010101" pitchFamily="2" charset="-122"/>
                  <a:cs typeface="Consolas" panose="020B0609020204030204" pitchFamily="49" charset="0"/>
                </a:rPr>
                <a:t>n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华文中宋" panose="02010600040101010101" pitchFamily="2" charset="-122"/>
                  <a:cs typeface="Consolas" panose="020B0609020204030204" pitchFamily="49" charset="0"/>
                </a:rPr>
                <a:t>)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华文中宋" panose="02010600040101010101" pitchFamily="2" charset="-122"/>
                  <a:cs typeface="Consolas" panose="020B0609020204030204" pitchFamily="49" charset="0"/>
                </a:rPr>
                <a:t>。</a:t>
              </a:r>
              <a:endPara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华文中宋" panose="02010600040101010101" pitchFamily="2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20FCC18-053A-4F51-A40A-23CB901E7394}" type="slidenum">
              <a:rPr lang="zh-CN" altLang="en-US"/>
            </a:fld>
            <a:r>
              <a:rPr lang="en-US" altLang="zh-CN"/>
              <a:t>/48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2976" y="1643050"/>
            <a:ext cx="6929486" cy="9362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扩容运算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recap()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在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次插入中仅仅调用一次，其</a:t>
            </a: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平摊时间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O(1)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，上述算法时间分析中可以忽略它。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00100" y="500042"/>
            <a:ext cx="896901" cy="896901"/>
            <a:chOff x="388951" y="5103867"/>
            <a:chExt cx="896901" cy="896901"/>
          </a:xfrm>
        </p:grpSpPr>
        <p:sp>
          <p:nvSpPr>
            <p:cNvPr id="5" name="椭圆 4"/>
            <p:cNvSpPr/>
            <p:nvPr/>
          </p:nvSpPr>
          <p:spPr>
            <a:xfrm>
              <a:off x="388951" y="5103867"/>
              <a:ext cx="896901" cy="896901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4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4200000" scaled="0"/>
              </a:gradFill>
            </a:ln>
            <a:effectLst>
              <a:outerShdw blurRad="254000" dist="127000" dir="42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6" name="椭圆 5"/>
            <p:cNvSpPr/>
            <p:nvPr/>
          </p:nvSpPr>
          <p:spPr>
            <a:xfrm>
              <a:off x="479938" y="5204902"/>
              <a:ext cx="714380" cy="714380"/>
            </a:xfrm>
            <a:prstGeom prst="ellipse">
              <a:avLst/>
            </a:prstGeom>
            <a:solidFill>
              <a:srgbClr val="E3BF42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7" name="文本框 14"/>
            <p:cNvSpPr txBox="1"/>
            <p:nvPr/>
          </p:nvSpPr>
          <p:spPr>
            <a:xfrm>
              <a:off x="525185" y="5431228"/>
              <a:ext cx="646332" cy="313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 b="1" smtClean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说明</a:t>
              </a:r>
              <a:endParaRPr lang="zh-CN" altLang="en-US" sz="1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20FCC18-053A-4F51-A40A-23CB901E7394}" type="slidenum">
              <a:rPr lang="zh-CN" altLang="en-US"/>
            </a:fld>
            <a:r>
              <a:rPr lang="en-US" altLang="zh-CN"/>
              <a:t>/48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2"/>
          <p:cNvSpPr txBox="1">
            <a:spLocks noChangeArrowheads="1"/>
          </p:cNvSpPr>
          <p:nvPr/>
        </p:nvSpPr>
        <p:spPr bwMode="auto">
          <a:xfrm>
            <a:off x="785813" y="1928813"/>
            <a:ext cx="7177087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/>
            <a:r>
              <a:rPr kumimoji="1" lang="zh-CN" altLang="en-US" sz="2200">
                <a:ea typeface="楷体" panose="02010609060101010101" pitchFamily="49" charset="-122"/>
                <a:cs typeface="Times New Roman" panose="02020603050405020304" pitchFamily="18" charset="0"/>
              </a:rPr>
              <a:t>线性表是一个具有相同特性的数据元素的</a:t>
            </a:r>
            <a:r>
              <a:rPr kumimoji="1" lang="zh-CN" altLang="en-US" sz="220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有限序列</a:t>
            </a:r>
            <a:r>
              <a:rPr kumimoji="1" lang="zh-CN" altLang="en-US" sz="220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zh-CN" altLang="en-US" sz="220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5652" name="Text Box 4" descr="粉色面巾纸"/>
          <p:cNvSpPr txBox="1">
            <a:spLocks noChangeArrowheads="1"/>
          </p:cNvSpPr>
          <p:nvPr/>
        </p:nvSpPr>
        <p:spPr bwMode="auto">
          <a:xfrm>
            <a:off x="323851" y="1214422"/>
            <a:ext cx="3748084" cy="52322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2.1.1  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线性表的定义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Text Box 1028" descr="纸莎草纸"/>
          <p:cNvSpPr txBox="1">
            <a:spLocks noChangeArrowheads="1"/>
          </p:cNvSpPr>
          <p:nvPr/>
        </p:nvSpPr>
        <p:spPr bwMode="auto">
          <a:xfrm>
            <a:off x="1928794" y="285728"/>
            <a:ext cx="5019675" cy="5794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2.1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线性表的基本概念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5750" y="4786313"/>
            <a:ext cx="8643938" cy="8064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>
              <a:lnSpc>
                <a:spcPct val="110000"/>
              </a:lnSpc>
            </a:pPr>
            <a:r>
              <a:rPr kumimoji="1" lang="zh-CN" altLang="en-US" sz="2200">
                <a:ea typeface="楷体" panose="02010609060101010101" pitchFamily="49" charset="-122"/>
                <a:cs typeface="Times New Roman" panose="02020603050405020304" pitchFamily="18" charset="0"/>
              </a:rPr>
              <a:t>       线性表中所含元素的个数叫做</a:t>
            </a:r>
            <a:r>
              <a:rPr kumimoji="1" lang="zh-CN" altLang="en-US" sz="2200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线性表的长度</a:t>
            </a:r>
            <a:r>
              <a:rPr kumimoji="1" lang="zh-CN" altLang="en-US" sz="2200">
                <a:ea typeface="楷体" panose="02010609060101010101" pitchFamily="49" charset="-122"/>
                <a:cs typeface="Times New Roman" panose="02020603050405020304" pitchFamily="18" charset="0"/>
              </a:rPr>
              <a:t>，用</a:t>
            </a:r>
            <a:r>
              <a:rPr kumimoji="1" lang="en-US" altLang="zh-CN" sz="2200" i="1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200">
                <a:ea typeface="楷体" panose="02010609060101010101" pitchFamily="49" charset="-122"/>
                <a:cs typeface="Times New Roman" panose="02020603050405020304" pitchFamily="18" charset="0"/>
              </a:rPr>
              <a:t>表示，</a:t>
            </a:r>
            <a:r>
              <a:rPr kumimoji="1" lang="en-US" altLang="zh-CN" sz="2200" i="1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200">
                <a:latin typeface="宋体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≥</a:t>
            </a:r>
            <a:r>
              <a:rPr kumimoji="1" lang="en-US" altLang="zh-CN" sz="2200"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20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kumimoji="1" lang="en-US" altLang="zh-CN" sz="2200" i="1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200">
                <a:ea typeface="楷体" panose="02010609060101010101" pitchFamily="49" charset="-122"/>
                <a:cs typeface="Times New Roman" panose="02020603050405020304" pitchFamily="18" charset="0"/>
              </a:rPr>
              <a:t>=0</a:t>
            </a:r>
            <a:r>
              <a:rPr kumimoji="1" lang="zh-CN" altLang="en-US" sz="2200">
                <a:ea typeface="楷体" panose="02010609060101010101" pitchFamily="49" charset="-122"/>
                <a:cs typeface="Times New Roman" panose="02020603050405020304" pitchFamily="18" charset="0"/>
              </a:rPr>
              <a:t>时，表示线性表是一个空表，即表中不包含任何元素。</a:t>
            </a:r>
            <a:endParaRPr kumimoji="1" lang="en-US" altLang="zh-CN" sz="220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2" name="组合 11"/>
          <p:cNvGrpSpPr/>
          <p:nvPr/>
        </p:nvGrpSpPr>
        <p:grpSpPr bwMode="auto">
          <a:xfrm>
            <a:off x="785813" y="2428875"/>
            <a:ext cx="7643812" cy="2143125"/>
            <a:chOff x="785754" y="2428868"/>
            <a:chExt cx="7643898" cy="2143140"/>
          </a:xfrm>
        </p:grpSpPr>
        <p:sp>
          <p:nvSpPr>
            <p:cNvPr id="8" name="TextBox 7"/>
            <p:cNvSpPr txBox="1"/>
            <p:nvPr/>
          </p:nvSpPr>
          <p:spPr>
            <a:xfrm>
              <a:off x="785754" y="2840034"/>
              <a:ext cx="7643898" cy="173197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marL="457200" indent="-457200">
                <a:lnSpc>
                  <a:spcPct val="110000"/>
                </a:lnSpc>
                <a:spcBef>
                  <a:spcPct val="50000"/>
                </a:spcBef>
                <a:buFontTx/>
                <a:buBlip>
                  <a:blip r:embed="rId1"/>
                </a:buBlip>
                <a:defRPr/>
              </a:pPr>
              <a:r>
                <a:rPr kumimoji="1" lang="zh-CN" altLang="en-US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相同特性</a:t>
              </a:r>
              <a:r>
                <a:rPr kumimoji="1" lang="zh-CN" altLang="en-US">
                  <a:ea typeface="楷体" panose="02010609060101010101" pitchFamily="49" charset="-122"/>
                  <a:cs typeface="Times New Roman" panose="02020603050405020304" pitchFamily="18" charset="0"/>
                </a:rPr>
                <a:t>：所有元素属于同一数据类型。</a:t>
              </a:r>
              <a:endParaRPr kumimoji="1" lang="en-US" altLang="zh-CN"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marL="457200" indent="-457200">
                <a:lnSpc>
                  <a:spcPct val="110000"/>
                </a:lnSpc>
                <a:spcBef>
                  <a:spcPct val="50000"/>
                </a:spcBef>
                <a:buFontTx/>
                <a:buBlip>
                  <a:blip r:embed="rId1"/>
                </a:buBlip>
                <a:defRPr/>
              </a:pPr>
              <a:r>
                <a:rPr kumimoji="1" lang="zh-CN" altLang="en-US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有限</a:t>
              </a:r>
              <a:r>
                <a:rPr kumimoji="1" lang="zh-CN" altLang="en-US">
                  <a:ea typeface="楷体" panose="02010609060101010101" pitchFamily="49" charset="-122"/>
                  <a:cs typeface="Times New Roman" panose="02020603050405020304" pitchFamily="18" charset="0"/>
                </a:rPr>
                <a:t>：数据元素个数是有限的。</a:t>
              </a:r>
              <a:endParaRPr kumimoji="1" lang="en-US" altLang="zh-CN"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marL="457200" indent="-457200">
                <a:lnSpc>
                  <a:spcPct val="110000"/>
                </a:lnSpc>
                <a:spcBef>
                  <a:spcPct val="50000"/>
                </a:spcBef>
                <a:buFontTx/>
                <a:buBlip>
                  <a:blip r:embed="rId1"/>
                </a:buBlip>
                <a:defRPr/>
              </a:pPr>
              <a:r>
                <a:rPr kumimoji="1" lang="zh-CN" altLang="en-US">
                  <a:solidFill>
                    <a:srgbClr val="FF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序列</a:t>
              </a:r>
              <a:r>
                <a:rPr kumimoji="1" lang="zh-CN" altLang="en-US">
                  <a:ea typeface="楷体" panose="02010609060101010101" pitchFamily="49" charset="-122"/>
                  <a:cs typeface="Times New Roman" panose="02020603050405020304" pitchFamily="18" charset="0"/>
                </a:rPr>
                <a:t>：数据元素由逻辑序号唯一确定。一个线性表中可以有相同值的元素。</a:t>
              </a:r>
              <a:endParaRPr lang="zh-CN" altLang="en-US" dirty="0"/>
            </a:p>
          </p:txBody>
        </p:sp>
        <p:sp>
          <p:nvSpPr>
            <p:cNvPr id="10" name="下箭头 9"/>
            <p:cNvSpPr/>
            <p:nvPr/>
          </p:nvSpPr>
          <p:spPr>
            <a:xfrm>
              <a:off x="3857620" y="2428868"/>
              <a:ext cx="214314" cy="285752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  <a:defRPr/>
              </a:pPr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20FCC18-053A-4F51-A40A-23CB901E7394}" type="slidenum">
              <a:rPr lang="zh-CN" altLang="en-US"/>
            </a:fld>
            <a:r>
              <a:rPr lang="en-US" altLang="zh-CN"/>
              <a:t>/48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1142984"/>
            <a:ext cx="8572560" cy="340334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bool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Delete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(int i) 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在线性表中删除序号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的元素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if (i&lt;0 || i&gt;=length)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参数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错误返回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false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return false;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for(int j=i;j&lt;length-1;j++)</a:t>
            </a:r>
            <a:endParaRPr lang="zh-CN" altLang="zh-CN" sz="1800" smtClean="0">
              <a:solidFill>
                <a:srgbClr val="0066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data[j]=data[j+1];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将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data[i]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之后元素前移一个位置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length--; 	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长度减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if (capacity&gt;initcap &amp;&amp; length&lt;=capacity/4)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recap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(capacity/2);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满足缩容条件则容量减半</a:t>
            </a:r>
            <a:endParaRPr lang="en-US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return true;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5720" y="428604"/>
            <a:ext cx="6572296" cy="40382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>
              <a:lnSpc>
                <a:spcPts val="2600"/>
              </a:lnSpc>
            </a:pPr>
            <a:r>
              <a:rPr lang="zh-CN" altLang="en-US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8</a:t>
            </a:r>
            <a:r>
              <a:rPr lang="zh-CN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）在线性表中删除第</a:t>
            </a:r>
            <a:r>
              <a:rPr lang="en-US" altLang="zh-CN" sz="2000" i="1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个数据元素</a:t>
            </a:r>
            <a:r>
              <a:rPr lang="en-US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Delete(</a:t>
            </a:r>
            <a:r>
              <a:rPr lang="en-US" altLang="zh-CN" sz="2000" i="1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)</a:t>
            </a:r>
            <a:endParaRPr lang="zh-CN" altLang="zh-CN" sz="2000" smtClean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8928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1508646" y="4580485"/>
            <a:ext cx="5055138" cy="1491721"/>
            <a:chOff x="1508646" y="4580485"/>
            <a:chExt cx="5055138" cy="1491721"/>
          </a:xfrm>
        </p:grpSpPr>
        <p:sp>
          <p:nvSpPr>
            <p:cNvPr id="38926" name="Rectangle 14"/>
            <p:cNvSpPr>
              <a:spLocks noChangeArrowheads="1"/>
            </p:cNvSpPr>
            <p:nvPr/>
          </p:nvSpPr>
          <p:spPr bwMode="auto">
            <a:xfrm>
              <a:off x="1508646" y="4580485"/>
              <a:ext cx="481240" cy="41960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0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8925" name="Rectangle 13"/>
            <p:cNvSpPr>
              <a:spLocks noChangeArrowheads="1"/>
            </p:cNvSpPr>
            <p:nvPr/>
          </p:nvSpPr>
          <p:spPr bwMode="auto">
            <a:xfrm>
              <a:off x="1992006" y="4580485"/>
              <a:ext cx="481240" cy="41960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1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8924" name="Rectangle 12"/>
            <p:cNvSpPr>
              <a:spLocks noChangeArrowheads="1"/>
            </p:cNvSpPr>
            <p:nvPr/>
          </p:nvSpPr>
          <p:spPr bwMode="auto">
            <a:xfrm>
              <a:off x="2467946" y="4580485"/>
              <a:ext cx="646600" cy="41960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Consolas" panose="020B0609020204030204" pitchFamily="49" charset="0"/>
                </a:rPr>
                <a:t>…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  <a:cs typeface="Consolas" panose="020B0609020204030204" pitchFamily="49" charset="0"/>
              </a:endParaRPr>
            </a:p>
          </p:txBody>
        </p:sp>
        <p:sp>
          <p:nvSpPr>
            <p:cNvPr id="38923" name="Rectangle 11"/>
            <p:cNvSpPr>
              <a:spLocks noChangeArrowheads="1"/>
            </p:cNvSpPr>
            <p:nvPr/>
          </p:nvSpPr>
          <p:spPr bwMode="auto">
            <a:xfrm>
              <a:off x="3114545" y="4580485"/>
              <a:ext cx="481240" cy="41960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8922" name="Rectangle 10"/>
            <p:cNvSpPr>
              <a:spLocks noChangeArrowheads="1"/>
            </p:cNvSpPr>
            <p:nvPr/>
          </p:nvSpPr>
          <p:spPr bwMode="auto">
            <a:xfrm>
              <a:off x="3595785" y="4580485"/>
              <a:ext cx="481240" cy="41960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</a:t>
              </a:r>
              <a:r>
                <a:rPr kumimoji="0" lang="en-US" altLang="zh-CN" sz="160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+1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8921" name="Rectangle 9"/>
            <p:cNvSpPr>
              <a:spLocks noChangeArrowheads="1"/>
            </p:cNvSpPr>
            <p:nvPr/>
          </p:nvSpPr>
          <p:spPr bwMode="auto">
            <a:xfrm>
              <a:off x="4073845" y="4580485"/>
              <a:ext cx="646600" cy="41960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Consolas" panose="020B0609020204030204" pitchFamily="49" charset="0"/>
                </a:rPr>
                <a:t>…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  <a:cs typeface="Consolas" panose="020B0609020204030204" pitchFamily="49" charset="0"/>
              </a:endParaRPr>
            </a:p>
          </p:txBody>
        </p:sp>
        <p:sp>
          <p:nvSpPr>
            <p:cNvPr id="38920" name="Rectangle 8"/>
            <p:cNvSpPr>
              <a:spLocks noChangeArrowheads="1"/>
            </p:cNvSpPr>
            <p:nvPr/>
          </p:nvSpPr>
          <p:spPr bwMode="auto">
            <a:xfrm>
              <a:off x="4716205" y="4580485"/>
              <a:ext cx="481240" cy="41960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n</a:t>
              </a:r>
              <a:r>
                <a:rPr kumimoji="0" lang="en-US" altLang="zh-CN" sz="160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-1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8919" name="Rectangle 7"/>
            <p:cNvSpPr>
              <a:spLocks noChangeArrowheads="1"/>
            </p:cNvSpPr>
            <p:nvPr/>
          </p:nvSpPr>
          <p:spPr bwMode="auto">
            <a:xfrm>
              <a:off x="5197445" y="4580485"/>
              <a:ext cx="1366339" cy="41960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Consolas" panose="020B0609020204030204" pitchFamily="49" charset="0"/>
                </a:rPr>
                <a:t>…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  <a:cs typeface="Consolas" panose="020B0609020204030204" pitchFamily="49" charset="0"/>
              </a:endParaRPr>
            </a:p>
          </p:txBody>
        </p:sp>
        <p:sp>
          <p:nvSpPr>
            <p:cNvPr id="38918" name="Freeform 6"/>
            <p:cNvSpPr/>
            <p:nvPr/>
          </p:nvSpPr>
          <p:spPr bwMode="auto">
            <a:xfrm>
              <a:off x="3322305" y="5052014"/>
              <a:ext cx="366760" cy="342256"/>
            </a:xfrm>
            <a:custGeom>
              <a:avLst/>
              <a:gdLst/>
              <a:ahLst/>
              <a:cxnLst>
                <a:cxn ang="0">
                  <a:pos x="346" y="0"/>
                </a:cxn>
                <a:cxn ang="0">
                  <a:pos x="299" y="253"/>
                </a:cxn>
                <a:cxn ang="0">
                  <a:pos x="131" y="281"/>
                </a:cxn>
                <a:cxn ang="0">
                  <a:pos x="0" y="0"/>
                </a:cxn>
              </a:cxnLst>
              <a:rect l="0" t="0" r="r" b="b"/>
              <a:pathLst>
                <a:path w="346" h="323">
                  <a:moveTo>
                    <a:pt x="346" y="0"/>
                  </a:moveTo>
                  <a:cubicBezTo>
                    <a:pt x="338" y="42"/>
                    <a:pt x="335" y="206"/>
                    <a:pt x="299" y="253"/>
                  </a:cubicBezTo>
                  <a:cubicBezTo>
                    <a:pt x="263" y="300"/>
                    <a:pt x="181" y="323"/>
                    <a:pt x="131" y="281"/>
                  </a:cubicBezTo>
                  <a:cubicBezTo>
                    <a:pt x="81" y="239"/>
                    <a:pt x="27" y="59"/>
                    <a:pt x="0" y="0"/>
                  </a:cubicBezTo>
                </a:path>
              </a:pathLst>
            </a:custGeom>
            <a:ln w="19050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8917" name="Freeform 5"/>
            <p:cNvSpPr/>
            <p:nvPr/>
          </p:nvSpPr>
          <p:spPr bwMode="auto">
            <a:xfrm>
              <a:off x="3872445" y="5048836"/>
              <a:ext cx="366760" cy="342256"/>
            </a:xfrm>
            <a:custGeom>
              <a:avLst/>
              <a:gdLst/>
              <a:ahLst/>
              <a:cxnLst>
                <a:cxn ang="0">
                  <a:pos x="346" y="0"/>
                </a:cxn>
                <a:cxn ang="0">
                  <a:pos x="299" y="253"/>
                </a:cxn>
                <a:cxn ang="0">
                  <a:pos x="131" y="281"/>
                </a:cxn>
                <a:cxn ang="0">
                  <a:pos x="0" y="0"/>
                </a:cxn>
              </a:cxnLst>
              <a:rect l="0" t="0" r="r" b="b"/>
              <a:pathLst>
                <a:path w="346" h="323">
                  <a:moveTo>
                    <a:pt x="346" y="0"/>
                  </a:moveTo>
                  <a:cubicBezTo>
                    <a:pt x="338" y="42"/>
                    <a:pt x="335" y="206"/>
                    <a:pt x="299" y="253"/>
                  </a:cubicBezTo>
                  <a:cubicBezTo>
                    <a:pt x="263" y="300"/>
                    <a:pt x="181" y="323"/>
                    <a:pt x="131" y="281"/>
                  </a:cubicBezTo>
                  <a:cubicBezTo>
                    <a:pt x="81" y="239"/>
                    <a:pt x="27" y="59"/>
                    <a:pt x="0" y="0"/>
                  </a:cubicBezTo>
                </a:path>
              </a:pathLst>
            </a:custGeom>
            <a:ln w="19050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8916" name="Freeform 4"/>
            <p:cNvSpPr/>
            <p:nvPr/>
          </p:nvSpPr>
          <p:spPr bwMode="auto">
            <a:xfrm>
              <a:off x="4556145" y="5064730"/>
              <a:ext cx="366760" cy="342256"/>
            </a:xfrm>
            <a:custGeom>
              <a:avLst/>
              <a:gdLst/>
              <a:ahLst/>
              <a:cxnLst>
                <a:cxn ang="0">
                  <a:pos x="346" y="0"/>
                </a:cxn>
                <a:cxn ang="0">
                  <a:pos x="299" y="253"/>
                </a:cxn>
                <a:cxn ang="0">
                  <a:pos x="131" y="281"/>
                </a:cxn>
                <a:cxn ang="0">
                  <a:pos x="0" y="0"/>
                </a:cxn>
              </a:cxnLst>
              <a:rect l="0" t="0" r="r" b="b"/>
              <a:pathLst>
                <a:path w="346" h="323">
                  <a:moveTo>
                    <a:pt x="346" y="0"/>
                  </a:moveTo>
                  <a:cubicBezTo>
                    <a:pt x="338" y="42"/>
                    <a:pt x="335" y="206"/>
                    <a:pt x="299" y="253"/>
                  </a:cubicBezTo>
                  <a:cubicBezTo>
                    <a:pt x="263" y="300"/>
                    <a:pt x="181" y="323"/>
                    <a:pt x="131" y="281"/>
                  </a:cubicBezTo>
                  <a:cubicBezTo>
                    <a:pt x="81" y="239"/>
                    <a:pt x="27" y="59"/>
                    <a:pt x="0" y="0"/>
                  </a:cubicBezTo>
                </a:path>
              </a:pathLst>
            </a:custGeom>
            <a:ln w="19050"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8915" name="Rectangle 3"/>
            <p:cNvSpPr>
              <a:spLocks noChangeArrowheads="1"/>
            </p:cNvSpPr>
            <p:nvPr/>
          </p:nvSpPr>
          <p:spPr bwMode="auto">
            <a:xfrm>
              <a:off x="2850605" y="5652598"/>
              <a:ext cx="2469799" cy="41960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从</a:t>
              </a: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</a:t>
              </a:r>
              <a:r>
                <a:rPr kumimoji="0" lang="en-US" altLang="zh-CN" sz="160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+1</a:t>
              </a:r>
              <a:r>
                <a:rPr kumimoji="0" lang="zh-CN" altLang="en-US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元素开始移动起</a:t>
              </a:r>
              <a:endParaRPr kumimoji="0" lang="zh-CN" altLang="en-US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8914" name="AutoShape 2"/>
            <p:cNvSpPr>
              <a:spLocks noChangeShapeType="1"/>
            </p:cNvSpPr>
            <p:nvPr/>
          </p:nvSpPr>
          <p:spPr bwMode="auto">
            <a:xfrm>
              <a:off x="3055185" y="5568048"/>
              <a:ext cx="2142259" cy="0"/>
            </a:xfrm>
            <a:prstGeom prst="straightConnector1">
              <a:avLst/>
            </a:prstGeom>
            <a:noFill/>
            <a:ln w="38100">
              <a:solidFill>
                <a:srgbClr val="C00000"/>
              </a:solidFill>
              <a:round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20FCC18-053A-4F51-A40A-23CB901E7394}" type="slidenum">
              <a:rPr lang="zh-CN" altLang="en-US"/>
            </a:fld>
            <a:r>
              <a:rPr lang="en-US" altLang="zh-CN"/>
              <a:t>/48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549516" y="428604"/>
            <a:ext cx="4435716" cy="368192"/>
            <a:chOff x="1549516" y="571480"/>
            <a:chExt cx="4435716" cy="368192"/>
          </a:xfrm>
        </p:grpSpPr>
        <p:sp>
          <p:nvSpPr>
            <p:cNvPr id="4" name="Rectangle 14"/>
            <p:cNvSpPr>
              <a:spLocks noChangeArrowheads="1"/>
            </p:cNvSpPr>
            <p:nvPr/>
          </p:nvSpPr>
          <p:spPr bwMode="auto">
            <a:xfrm>
              <a:off x="1549516" y="571480"/>
              <a:ext cx="422272" cy="36819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0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" name="Rectangle 13"/>
            <p:cNvSpPr>
              <a:spLocks noChangeArrowheads="1"/>
            </p:cNvSpPr>
            <p:nvPr/>
          </p:nvSpPr>
          <p:spPr bwMode="auto">
            <a:xfrm>
              <a:off x="1973648" y="571480"/>
              <a:ext cx="422272" cy="36819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1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" name="Rectangle 12"/>
            <p:cNvSpPr>
              <a:spLocks noChangeArrowheads="1"/>
            </p:cNvSpPr>
            <p:nvPr/>
          </p:nvSpPr>
          <p:spPr bwMode="auto">
            <a:xfrm>
              <a:off x="2391270" y="571480"/>
              <a:ext cx="567370" cy="36819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…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7" name="Rectangle 11"/>
            <p:cNvSpPr>
              <a:spLocks noChangeArrowheads="1"/>
            </p:cNvSpPr>
            <p:nvPr/>
          </p:nvSpPr>
          <p:spPr bwMode="auto">
            <a:xfrm>
              <a:off x="2958639" y="571480"/>
              <a:ext cx="422272" cy="36819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3380911" y="571480"/>
              <a:ext cx="422272" cy="36819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</a:t>
              </a:r>
              <a:r>
                <a:rPr kumimoji="0" lang="en-US" altLang="zh-CN" sz="160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+1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3800393" y="571480"/>
              <a:ext cx="567370" cy="36819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…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4364042" y="571480"/>
              <a:ext cx="422272" cy="36819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n</a:t>
              </a:r>
              <a:r>
                <a:rPr kumimoji="0" lang="en-US" altLang="zh-CN" sz="160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-1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4786314" y="571480"/>
              <a:ext cx="1198918" cy="36819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…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28596" y="1071546"/>
            <a:ext cx="8286808" cy="731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主要时间花在元素移动上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有效删除位置</a:t>
            </a:r>
            <a:r>
              <a:rPr lang="zh-CN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的取值是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～</a:t>
            </a:r>
            <a:r>
              <a:rPr lang="zh-CN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，共有</a:t>
            </a:r>
            <a:r>
              <a:rPr lang="zh-CN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个位置可以删除元素：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2910" y="1928802"/>
            <a:ext cx="7358114" cy="1808288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当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=0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时，移动次数为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，达到最大值。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当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时，移动次数为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，达到最小值。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其他情况，需要移动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data[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+1..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的元素，移动次数为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-1)-(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+1)+1=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214414" y="4041797"/>
            <a:ext cx="5962652" cy="2241853"/>
            <a:chOff x="1214414" y="4041797"/>
            <a:chExt cx="5962652" cy="2241853"/>
          </a:xfrm>
        </p:grpSpPr>
        <p:pic>
          <p:nvPicPr>
            <p:cNvPr id="37889" name="Picture 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00166" y="4786322"/>
              <a:ext cx="5676900" cy="857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TextBox 15"/>
            <p:cNvSpPr txBox="1"/>
            <p:nvPr/>
          </p:nvSpPr>
          <p:spPr>
            <a:xfrm>
              <a:off x="2143108" y="4071942"/>
              <a:ext cx="3714776" cy="385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2600"/>
                </a:lnSpc>
              </a:pPr>
              <a:r>
                <a:rPr lang="zh-CN" altLang="zh-CN" sz="2000" smtClean="0">
                  <a:solidFill>
                    <a:srgbClr val="0000FF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所需移动元素的平均次数为</a:t>
              </a:r>
              <a:r>
                <a:rPr lang="zh-CN" altLang="en-US" sz="2000" smtClean="0">
                  <a:solidFill>
                    <a:srgbClr val="0000FF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：</a:t>
              </a:r>
              <a:endParaRPr lang="zh-CN" altLang="en-US" sz="200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00232" y="5857892"/>
              <a:ext cx="4429156" cy="425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2600"/>
                </a:lnSpc>
              </a:pPr>
              <a:r>
                <a:rPr lang="zh-CN" altLang="en-US" sz="2000" smtClean="0">
                  <a:solidFill>
                    <a:srgbClr val="0000FF"/>
                  </a:solidFill>
                  <a:latin typeface="Consolas" panose="020B0609020204030204" pitchFamily="49" charset="0"/>
                  <a:ea typeface="华文中宋" panose="02010600040101010101" pitchFamily="2" charset="-122"/>
                  <a:cs typeface="Consolas" panose="020B0609020204030204" pitchFamily="49" charset="0"/>
                </a:rPr>
                <a:t>删除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华文中宋" panose="02010600040101010101" pitchFamily="2" charset="-122"/>
                  <a:cs typeface="Consolas" panose="020B0609020204030204" pitchFamily="49" charset="0"/>
                </a:rPr>
                <a:t>算法的平均时间复杂度为O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华文中宋" panose="02010600040101010101" pitchFamily="2" charset="-122"/>
                  <a:cs typeface="Consolas" panose="020B0609020204030204" pitchFamily="49" charset="0"/>
                </a:rPr>
                <a:t>(</a:t>
              </a:r>
              <a:r>
                <a:rPr lang="zh-CN" altLang="zh-CN" sz="2000" i="1" smtClean="0">
                  <a:solidFill>
                    <a:srgbClr val="0000FF"/>
                  </a:solidFill>
                  <a:latin typeface="Consolas" panose="020B0609020204030204" pitchFamily="49" charset="0"/>
                  <a:ea typeface="华文中宋" panose="02010600040101010101" pitchFamily="2" charset="-122"/>
                  <a:cs typeface="Consolas" panose="020B0609020204030204" pitchFamily="49" charset="0"/>
                </a:rPr>
                <a:t>n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华文中宋" panose="02010600040101010101" pitchFamily="2" charset="-122"/>
                  <a:cs typeface="Consolas" panose="020B0609020204030204" pitchFamily="49" charset="0"/>
                </a:rPr>
                <a:t>)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华文中宋" panose="02010600040101010101" pitchFamily="2" charset="-122"/>
                  <a:cs typeface="Consolas" panose="020B0609020204030204" pitchFamily="49" charset="0"/>
                </a:rPr>
                <a:t>。</a:t>
              </a:r>
              <a:endPara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华文中宋" panose="02010600040101010101" pitchFamily="2" charset="-122"/>
                <a:cs typeface="Consolas" panose="020B0609020204030204" pitchFamily="49" charset="0"/>
              </a:endParaRPr>
            </a:p>
          </p:txBody>
        </p:sp>
        <p:pic>
          <p:nvPicPr>
            <p:cNvPr id="3789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14414" y="4041797"/>
              <a:ext cx="953453" cy="597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20FCC18-053A-4F51-A40A-23CB901E7394}" type="slidenum">
              <a:rPr lang="zh-CN" altLang="en-US"/>
            </a:fld>
            <a:r>
              <a:rPr lang="en-US" altLang="zh-CN"/>
              <a:t>/48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1357298"/>
            <a:ext cx="7786742" cy="192216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DispList()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输出顺序表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中所有元素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for (int i=0;i&lt;length;i++)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遍历顺序表中各元素值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cout &lt;&lt; data[i] &lt;&lt; " ";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cout &lt;&lt; endl;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034" y="571480"/>
            <a:ext cx="5143536" cy="38568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>
              <a:lnSpc>
                <a:spcPts val="2600"/>
              </a:lnSpc>
            </a:pPr>
            <a:r>
              <a:rPr lang="zh-CN" altLang="en-US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rPr>
              <a:t>9</a:t>
            </a:r>
            <a:r>
              <a:rPr lang="zh-CN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rPr>
              <a:t>）</a:t>
            </a:r>
            <a:r>
              <a:rPr lang="zh-CN" altLang="zh-CN" sz="200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输出线性表所有元素</a:t>
            </a:r>
            <a:r>
              <a:rPr lang="en-US" altLang="zh-CN" sz="200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DispList()</a:t>
            </a:r>
            <a:endParaRPr lang="zh-CN" altLang="zh-CN" sz="2000" smtClean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20FCC18-053A-4F51-A40A-23CB901E7394}" type="slidenum">
              <a:rPr lang="zh-CN" altLang="en-US"/>
            </a:fld>
            <a:r>
              <a:rPr lang="en-US" altLang="zh-CN"/>
              <a:t>/48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1054288"/>
            <a:ext cx="6000792" cy="506559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#include "SqList.cpp"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引用顺序表类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endParaRPr lang="zh-CN" altLang="en-US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main()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int i,e;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SqList&lt;int&gt; L;  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建立类型为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</a:t>
            </a:r>
            <a:r>
              <a:rPr lang="zh-CN" altLang="en-US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的顺序表对象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</a:t>
            </a:r>
            <a:endParaRPr lang="en-US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cout &lt;&lt; "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创建整数顺序表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L" &lt;&lt; endl;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L.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Insert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(0,2);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插入元素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endParaRPr lang="en-US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L.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Insert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(1,3);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插入元素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3</a:t>
            </a:r>
            <a:endParaRPr lang="en-US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L.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Insert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(2,1);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插入元素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endParaRPr lang="en-US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L.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Insert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(3,5);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插入元素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5</a:t>
            </a:r>
            <a:endParaRPr lang="en-US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L.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Insert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(4,4);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插入元素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4</a:t>
            </a:r>
            <a:endParaRPr lang="en-US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L.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Insert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(5,1);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插入元素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endParaRPr lang="en-US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L.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Add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(8);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添加整数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8 </a:t>
            </a:r>
            <a:endParaRPr lang="en-US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cout &lt;&lt; "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顺序表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L:"; L.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DispList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();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cout &lt;&lt; "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长度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:" &lt;&lt; L.length &lt;&lt; "  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容量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:" 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&lt;&lt; L.capacity &lt;&lt; endl;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i=3; L.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GetElem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(i,e);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cout &lt;&lt; "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序号为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" &lt;&lt; i &lt;&lt; "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的元素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:" &lt;&lt; e &lt;&lt; endl;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5857884" y="3000372"/>
            <a:ext cx="428628" cy="35719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5"/>
          <p:cNvSpPr txBox="1"/>
          <p:nvPr/>
        </p:nvSpPr>
        <p:spPr>
          <a:xfrm>
            <a:off x="214282" y="142852"/>
            <a:ext cx="714380" cy="646331"/>
          </a:xfrm>
          <a:prstGeom prst="rect">
            <a:avLst/>
          </a:prstGeom>
          <a:blipFill>
            <a:blip r:embed="rId1" cstate="print"/>
            <a:tile tx="0" ty="0" sx="100000" sy="100000" flip="none" algn="tl"/>
          </a:blip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>
            <a:defPPr>
              <a:defRPr lang="zh-CN"/>
            </a:defPPr>
            <a:lvl1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1800" b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程序验证</a:t>
            </a:r>
            <a:endParaRPr lang="zh-CN" altLang="en-US" sz="1800" b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00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8" y="1000108"/>
            <a:ext cx="25527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20FCC18-053A-4F51-A40A-23CB901E7394}" type="slidenum">
              <a:rPr lang="zh-CN" altLang="en-US"/>
            </a:fld>
            <a:r>
              <a:rPr lang="en-US" altLang="zh-CN"/>
              <a:t>/48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406" y="785794"/>
            <a:ext cx="6143636" cy="548108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e=1;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cout &lt;&lt; "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第一个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" &lt;&lt; e &lt;&lt; "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的元素序号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=" &lt;&lt; 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L.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GetNo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(e) &lt;&lt; "\n";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i=2; cout &lt;&lt; "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删除序号为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" &lt;&lt; i &lt;&lt; "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的元素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\n";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L.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Delete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(i);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cout &lt;&lt; "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顺序表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L:";L.DispList();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cout &lt;&lt; "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长度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:" &lt;&lt; L.length &lt;&lt; "  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容量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:" 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&lt;&lt; L.capacity &lt;&lt; endl;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int b[]={0,1,1,0,1};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for (int i=0;i&lt;5;i++)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{  cout &lt;&lt; "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删除序号为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" &lt;&lt; b[i] &lt;&lt; "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的元素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\n";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L.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Delete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(b[i]);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cout &lt;&lt; "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顺序表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L:";L.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DispList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();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cout &lt;&lt; "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长度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:" &lt;&lt; L.length &lt;&lt; "  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容量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:" 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&lt;&lt; L.capacity &lt;&lt; endl;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}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cout &lt;&lt; "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销毁顺序表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L" &lt;&lt; endl;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return 0;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6000760" y="3071810"/>
            <a:ext cx="428628" cy="35719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5"/>
          <p:cNvSpPr txBox="1"/>
          <p:nvPr/>
        </p:nvSpPr>
        <p:spPr>
          <a:xfrm>
            <a:off x="214282" y="142852"/>
            <a:ext cx="714380" cy="646331"/>
          </a:xfrm>
          <a:prstGeom prst="rect">
            <a:avLst/>
          </a:prstGeom>
          <a:blipFill>
            <a:blip r:embed="rId1" cstate="print"/>
            <a:tile tx="0" ty="0" sx="100000" sy="100000" flip="none" algn="tl"/>
          </a:blip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>
            <a:defPPr>
              <a:defRPr lang="zh-CN"/>
            </a:defPPr>
            <a:lvl1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1800" b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程序验证</a:t>
            </a:r>
            <a:endParaRPr lang="zh-CN" altLang="en-US" sz="1800" b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00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8" y="1000108"/>
            <a:ext cx="25527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20FCC18-053A-4F51-A40A-23CB901E7394}" type="slidenum">
              <a:rPr lang="zh-CN" altLang="en-US"/>
            </a:fld>
            <a:r>
              <a:rPr lang="en-US" altLang="zh-CN"/>
              <a:t>/48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1802032"/>
            <a:ext cx="5072098" cy="48396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20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2.</a:t>
            </a:r>
            <a:r>
              <a:rPr lang="zh-CN" altLang="zh-CN" sz="2200" smtClean="0">
                <a:latin typeface="微软雅黑" panose="020B0503020204020204" charset="-122"/>
                <a:ea typeface="微软雅黑" panose="020B0503020204020204" charset="-122"/>
              </a:rPr>
              <a:t>基于整体建立顺序表的算法设计</a:t>
            </a:r>
            <a:endParaRPr lang="zh-CN" altLang="zh-CN" sz="220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571736" y="2788928"/>
            <a:ext cx="2857520" cy="50006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给定的顺序表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571736" y="4360564"/>
            <a:ext cx="2857520" cy="50006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结果顺序表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endParaRPr lang="zh-CN" altLang="en-US" sz="2000" baseline="-25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cxnSp>
        <p:nvCxnSpPr>
          <p:cNvPr id="8" name="直接箭头连接符 7"/>
          <p:cNvCxnSpPr>
            <a:stCxn id="5" idx="2"/>
            <a:endCxn id="6" idx="0"/>
          </p:cNvCxnSpPr>
          <p:nvPr/>
        </p:nvCxnSpPr>
        <p:spPr>
          <a:xfrm rot="5400000">
            <a:off x="3464711" y="3824779"/>
            <a:ext cx="1071570" cy="1588"/>
          </a:xfrm>
          <a:prstGeom prst="straightConnector1">
            <a:avLst/>
          </a:prstGeom>
          <a:ln w="38100">
            <a:solidFill>
              <a:srgbClr val="00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71934" y="3574746"/>
            <a:ext cx="2000264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6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按要求插入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57290" y="5217820"/>
            <a:ext cx="6072230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6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华文中宋" panose="02010600040101010101" pitchFamily="2" charset="-122"/>
                <a:cs typeface="Consolas" panose="020B0609020204030204" pitchFamily="49" charset="0"/>
              </a:rPr>
              <a:t>如果两者可以共享，直接在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华文中宋" panose="02010600040101010101" pitchFamily="2" charset="-122"/>
                <a:cs typeface="Consolas" panose="020B0609020204030204" pitchFamily="49" charset="0"/>
              </a:rPr>
              <a:t>L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华文中宋" panose="02010600040101010101" pitchFamily="2" charset="-122"/>
                <a:cs typeface="Consolas" panose="020B0609020204030204" pitchFamily="49" charset="0"/>
              </a:rPr>
              <a:t>中操作产生结果顺序表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华文中宋" panose="0201060004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4282" y="285728"/>
            <a:ext cx="5143536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2.2.3  </a:t>
            </a:r>
            <a:r>
              <a:rPr lang="zh-CN" altLang="zh-CN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顺序表的应用算法设计示例</a:t>
            </a:r>
            <a:endParaRPr lang="zh-CN" altLang="zh-CN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8120" y="1000108"/>
            <a:ext cx="5705515" cy="48396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20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1.</a:t>
            </a:r>
            <a:r>
              <a:rPr lang="zh-CN" altLang="zh-CN" sz="2200" smtClean="0">
                <a:latin typeface="微软雅黑" panose="020B0503020204020204" charset="-122"/>
                <a:ea typeface="微软雅黑" panose="020B0503020204020204" charset="-122"/>
              </a:rPr>
              <a:t>基于顺序表基本操作的算法设</a:t>
            </a:r>
            <a:r>
              <a:rPr lang="zh-CN" altLang="zh-CN" sz="2200" smtClean="0">
                <a:latin typeface="微软雅黑" panose="020B0503020204020204" charset="-122"/>
                <a:ea typeface="微软雅黑" panose="020B0503020204020204" charset="-122"/>
              </a:rPr>
              <a:t>计</a:t>
            </a:r>
            <a:r>
              <a:rPr lang="zh-CN" altLang="en-US" sz="2200" smtClean="0">
                <a:latin typeface="微软雅黑" panose="020B0503020204020204" charset="-122"/>
                <a:ea typeface="微软雅黑" panose="020B0503020204020204" charset="-122"/>
              </a:rPr>
              <a:t>（自学）</a:t>
            </a:r>
            <a:endParaRPr lang="zh-CN" altLang="zh-CN" sz="220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20FCC18-053A-4F51-A40A-23CB901E7394}" type="slidenum">
              <a:rPr lang="zh-CN" altLang="en-US"/>
            </a:fld>
            <a:r>
              <a:rPr lang="en-US" altLang="zh-CN"/>
              <a:t>/48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472" y="714356"/>
            <a:ext cx="7572428" cy="1667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【例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2.3</a:t>
            </a: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】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对于含有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个整数元素的顺序表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L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，设计一个算法用于</a:t>
            </a:r>
            <a:r>
              <a:rPr lang="zh-CN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删除其中所有值为</a:t>
            </a:r>
            <a:r>
              <a:rPr lang="en-US" altLang="zh-CN" sz="2000" i="1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的元素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8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例如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L=(1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5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，若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，删除后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L=(2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5)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。并给出算法的时间复杂度和空间复杂度。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20FCC18-053A-4F51-A40A-23CB901E7394}" type="slidenum">
              <a:rPr lang="zh-CN" altLang="en-US"/>
            </a:fld>
            <a:r>
              <a:rPr lang="en-US" altLang="zh-CN"/>
              <a:t>/48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472" y="428604"/>
            <a:ext cx="7858180" cy="810478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00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解法</a:t>
            </a:r>
            <a:r>
              <a:rPr lang="en-US" altLang="zh-CN" sz="200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1</a:t>
            </a:r>
            <a:r>
              <a:rPr lang="zh-CN" altLang="zh-CN" sz="200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：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对于整数顺序表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，删除其中所有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元素后得到的结果顺序表可以与原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共享，所以求解问题转化为新建结果顺序表。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073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1142976" y="1714488"/>
            <a:ext cx="6357982" cy="1928826"/>
            <a:chOff x="1142976" y="1714488"/>
            <a:chExt cx="6357982" cy="1928826"/>
          </a:xfrm>
        </p:grpSpPr>
        <p:sp>
          <p:nvSpPr>
            <p:cNvPr id="30737" name="Rectangle 17"/>
            <p:cNvSpPr>
              <a:spLocks noChangeArrowheads="1"/>
            </p:cNvSpPr>
            <p:nvPr/>
          </p:nvSpPr>
          <p:spPr bwMode="auto">
            <a:xfrm>
              <a:off x="1142976" y="1714488"/>
              <a:ext cx="2429727" cy="4174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结果顺序表中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k</a:t>
              </a:r>
              <a:r>
                <a:rPr kumimoji="0" lang="zh-CN" altLang="en-US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个元素</a:t>
              </a:r>
              <a:endParaRPr kumimoji="0" lang="zh-CN" altLang="en-US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0735" name="Rectangle 15"/>
            <p:cNvSpPr>
              <a:spLocks noChangeArrowheads="1"/>
            </p:cNvSpPr>
            <p:nvPr/>
          </p:nvSpPr>
          <p:spPr bwMode="auto">
            <a:xfrm>
              <a:off x="1551060" y="2426568"/>
              <a:ext cx="478783" cy="41741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0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0734" name="Rectangle 14"/>
            <p:cNvSpPr>
              <a:spLocks noChangeArrowheads="1"/>
            </p:cNvSpPr>
            <p:nvPr/>
          </p:nvSpPr>
          <p:spPr bwMode="auto">
            <a:xfrm>
              <a:off x="2022461" y="2426568"/>
              <a:ext cx="947019" cy="41741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Consolas" panose="020B0609020204030204" pitchFamily="49" charset="0"/>
                </a:rPr>
                <a:t>…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  <a:cs typeface="Consolas" panose="020B0609020204030204" pitchFamily="49" charset="0"/>
              </a:endParaRPr>
            </a:p>
          </p:txBody>
        </p:sp>
        <p:sp>
          <p:nvSpPr>
            <p:cNvPr id="30733" name="Rectangle 13"/>
            <p:cNvSpPr>
              <a:spLocks noChangeArrowheads="1"/>
            </p:cNvSpPr>
            <p:nvPr/>
          </p:nvSpPr>
          <p:spPr bwMode="auto">
            <a:xfrm>
              <a:off x="2961043" y="2426568"/>
              <a:ext cx="478783" cy="41741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k</a:t>
              </a:r>
              <a:r>
                <a:rPr kumimoji="0" lang="en-US" altLang="zh-CN" sz="160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-1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0732" name="Rectangle 12" descr="浅色下对角线"/>
            <p:cNvSpPr>
              <a:spLocks noChangeArrowheads="1"/>
            </p:cNvSpPr>
            <p:nvPr/>
          </p:nvSpPr>
          <p:spPr bwMode="auto">
            <a:xfrm>
              <a:off x="3439825" y="2426568"/>
              <a:ext cx="478783" cy="41741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0731" name="Rectangle 11" descr="浅色下对角线"/>
            <p:cNvSpPr>
              <a:spLocks noChangeArrowheads="1"/>
            </p:cNvSpPr>
            <p:nvPr/>
          </p:nvSpPr>
          <p:spPr bwMode="auto">
            <a:xfrm>
              <a:off x="3915444" y="2426568"/>
              <a:ext cx="643298" cy="41741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Consolas" panose="020B0609020204030204" pitchFamily="49" charset="0"/>
                </a:rPr>
                <a:t>…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  <a:cs typeface="Consolas" panose="020B0609020204030204" pitchFamily="49" charset="0"/>
              </a:endParaRPr>
            </a:p>
          </p:txBody>
        </p:sp>
        <p:sp>
          <p:nvSpPr>
            <p:cNvPr id="30730" name="Rectangle 10"/>
            <p:cNvSpPr>
              <a:spLocks noChangeArrowheads="1"/>
            </p:cNvSpPr>
            <p:nvPr/>
          </p:nvSpPr>
          <p:spPr bwMode="auto">
            <a:xfrm>
              <a:off x="5668168" y="2426568"/>
              <a:ext cx="478783" cy="41741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n</a:t>
              </a:r>
              <a:r>
                <a:rPr kumimoji="0" lang="en-US" altLang="zh-CN" sz="160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-1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0729" name="Rectangle 9"/>
            <p:cNvSpPr>
              <a:spLocks noChangeArrowheads="1"/>
            </p:cNvSpPr>
            <p:nvPr/>
          </p:nvSpPr>
          <p:spPr bwMode="auto">
            <a:xfrm>
              <a:off x="4725367" y="1770354"/>
              <a:ext cx="2775591" cy="4174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80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≠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x</a:t>
              </a:r>
              <a:r>
                <a:rPr kumimoji="0" lang="zh-CN" altLang="en-US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时插入到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80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k</a:t>
              </a:r>
              <a:r>
                <a:rPr kumimoji="0" lang="en-US" altLang="zh-CN" sz="180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-1</a:t>
              </a:r>
              <a:r>
                <a:rPr kumimoji="0" lang="zh-CN" altLang="en-US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的后面</a:t>
              </a:r>
              <a:endParaRPr kumimoji="0" lang="zh-CN" altLang="en-US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0728" name="Rectangle 8"/>
            <p:cNvSpPr>
              <a:spLocks noChangeArrowheads="1"/>
            </p:cNvSpPr>
            <p:nvPr/>
          </p:nvSpPr>
          <p:spPr bwMode="auto">
            <a:xfrm>
              <a:off x="4556633" y="2426568"/>
              <a:ext cx="478783" cy="41741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0727" name="Rectangle 7"/>
            <p:cNvSpPr>
              <a:spLocks noChangeArrowheads="1"/>
            </p:cNvSpPr>
            <p:nvPr/>
          </p:nvSpPr>
          <p:spPr bwMode="auto">
            <a:xfrm>
              <a:off x="5026979" y="2426568"/>
              <a:ext cx="643298" cy="41741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Consolas" panose="020B0609020204030204" pitchFamily="49" charset="0"/>
                </a:rPr>
                <a:t>…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  <a:cs typeface="Consolas" panose="020B0609020204030204" pitchFamily="49" charset="0"/>
              </a:endParaRPr>
            </a:p>
          </p:txBody>
        </p:sp>
        <p:sp>
          <p:nvSpPr>
            <p:cNvPr id="30726" name="AutoShape 6"/>
            <p:cNvSpPr/>
            <p:nvPr/>
          </p:nvSpPr>
          <p:spPr bwMode="auto">
            <a:xfrm rot="5400000">
              <a:off x="2348393" y="1350966"/>
              <a:ext cx="269845" cy="1829709"/>
            </a:xfrm>
            <a:prstGeom prst="leftBrace">
              <a:avLst>
                <a:gd name="adj1" fmla="val 56478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0724" name="AutoShape 4"/>
            <p:cNvSpPr>
              <a:spLocks noChangeShapeType="1"/>
            </p:cNvSpPr>
            <p:nvPr/>
          </p:nvSpPr>
          <p:spPr bwMode="auto">
            <a:xfrm flipV="1">
              <a:off x="4818171" y="2836606"/>
              <a:ext cx="1055" cy="358388"/>
            </a:xfrm>
            <a:prstGeom prst="straightConnector1">
              <a:avLst/>
            </a:prstGeom>
            <a:ln w="19050"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0723" name="Freeform 3"/>
            <p:cNvSpPr/>
            <p:nvPr/>
          </p:nvSpPr>
          <p:spPr bwMode="auto">
            <a:xfrm>
              <a:off x="3618051" y="1893203"/>
              <a:ext cx="1218048" cy="529149"/>
            </a:xfrm>
            <a:custGeom>
              <a:avLst/>
              <a:gdLst/>
              <a:ahLst/>
              <a:cxnLst>
                <a:cxn ang="0">
                  <a:pos x="1155" y="502"/>
                </a:cxn>
                <a:cxn ang="0">
                  <a:pos x="1008" y="195"/>
                </a:cxn>
                <a:cxn ang="0">
                  <a:pos x="690" y="45"/>
                </a:cxn>
                <a:cxn ang="0">
                  <a:pos x="232" y="73"/>
                </a:cxn>
                <a:cxn ang="0">
                  <a:pos x="0" y="481"/>
                </a:cxn>
              </a:cxnLst>
              <a:rect l="0" t="0" r="r" b="b"/>
              <a:pathLst>
                <a:path w="1155" h="502">
                  <a:moveTo>
                    <a:pt x="1155" y="502"/>
                  </a:moveTo>
                  <a:cubicBezTo>
                    <a:pt x="1131" y="451"/>
                    <a:pt x="1086" y="271"/>
                    <a:pt x="1008" y="195"/>
                  </a:cubicBezTo>
                  <a:cubicBezTo>
                    <a:pt x="930" y="119"/>
                    <a:pt x="819" y="65"/>
                    <a:pt x="690" y="45"/>
                  </a:cubicBezTo>
                  <a:cubicBezTo>
                    <a:pt x="561" y="25"/>
                    <a:pt x="347" y="0"/>
                    <a:pt x="232" y="73"/>
                  </a:cubicBezTo>
                  <a:cubicBezTo>
                    <a:pt x="117" y="146"/>
                    <a:pt x="48" y="396"/>
                    <a:pt x="0" y="481"/>
                  </a:cubicBezTo>
                </a:path>
              </a:pathLst>
            </a:custGeom>
            <a:noFill/>
            <a:ln w="28575">
              <a:solidFill>
                <a:srgbClr val="FF3399"/>
              </a:solidFill>
              <a:round/>
              <a:tailEnd type="arrow" w="sm" len="sm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0722" name="Rectangle 2"/>
            <p:cNvSpPr>
              <a:spLocks noChangeArrowheads="1"/>
            </p:cNvSpPr>
            <p:nvPr/>
          </p:nvSpPr>
          <p:spPr bwMode="auto">
            <a:xfrm>
              <a:off x="4666310" y="3354496"/>
              <a:ext cx="310049" cy="28881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20FCC18-053A-4F51-A40A-23CB901E7394}" type="slidenum">
              <a:rPr lang="zh-CN" altLang="en-US"/>
            </a:fld>
            <a:r>
              <a:rPr lang="en-US" altLang="zh-CN"/>
              <a:t>/48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3000372"/>
            <a:ext cx="8358246" cy="316763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template &lt;typename T&gt;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Deletex1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(SqList&lt;T&gt;&amp; L, int x)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求解算法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int k=0;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for (int i=0;i&lt;L.length;i++)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if (L.data[i]!=x)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将不为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的元素插入到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data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{  L.data[k]=L.data[i];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k++;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L.length=k;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重置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的长度为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000100" y="571480"/>
            <a:ext cx="6357982" cy="1928826"/>
            <a:chOff x="1071538" y="1714488"/>
            <a:chExt cx="6357982" cy="1928826"/>
          </a:xfrm>
        </p:grpSpPr>
        <p:sp>
          <p:nvSpPr>
            <p:cNvPr id="7" name="Rectangle 17"/>
            <p:cNvSpPr>
              <a:spLocks noChangeArrowheads="1"/>
            </p:cNvSpPr>
            <p:nvPr/>
          </p:nvSpPr>
          <p:spPr bwMode="auto">
            <a:xfrm>
              <a:off x="1071538" y="1714488"/>
              <a:ext cx="2501165" cy="4174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结果顺序表中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k</a:t>
              </a:r>
              <a:r>
                <a:rPr kumimoji="0" lang="zh-CN" altLang="en-US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个元素</a:t>
              </a:r>
              <a:endParaRPr kumimoji="0" lang="zh-CN" altLang="en-US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9" name="Rectangle 15"/>
            <p:cNvSpPr>
              <a:spLocks noChangeArrowheads="1"/>
            </p:cNvSpPr>
            <p:nvPr/>
          </p:nvSpPr>
          <p:spPr bwMode="auto">
            <a:xfrm>
              <a:off x="1551060" y="2426568"/>
              <a:ext cx="478783" cy="41741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0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0" name="Rectangle 14"/>
            <p:cNvSpPr>
              <a:spLocks noChangeArrowheads="1"/>
            </p:cNvSpPr>
            <p:nvPr/>
          </p:nvSpPr>
          <p:spPr bwMode="auto">
            <a:xfrm>
              <a:off x="2022461" y="2426568"/>
              <a:ext cx="947019" cy="41741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Consolas" panose="020B0609020204030204" pitchFamily="49" charset="0"/>
                </a:rPr>
                <a:t>…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  <a:cs typeface="Consolas" panose="020B0609020204030204" pitchFamily="49" charset="0"/>
              </a:endParaRPr>
            </a:p>
          </p:txBody>
        </p:sp>
        <p:sp>
          <p:nvSpPr>
            <p:cNvPr id="11" name="Rectangle 13"/>
            <p:cNvSpPr>
              <a:spLocks noChangeArrowheads="1"/>
            </p:cNvSpPr>
            <p:nvPr/>
          </p:nvSpPr>
          <p:spPr bwMode="auto">
            <a:xfrm>
              <a:off x="2961043" y="2426568"/>
              <a:ext cx="478783" cy="41741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k</a:t>
              </a:r>
              <a:r>
                <a:rPr kumimoji="0" lang="en-US" altLang="zh-CN" sz="160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-1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2" name="Rectangle 12" descr="浅色下对角线"/>
            <p:cNvSpPr>
              <a:spLocks noChangeArrowheads="1"/>
            </p:cNvSpPr>
            <p:nvPr/>
          </p:nvSpPr>
          <p:spPr bwMode="auto">
            <a:xfrm>
              <a:off x="3439825" y="2426568"/>
              <a:ext cx="478783" cy="41741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3" name="Rectangle 11" descr="浅色下对角线"/>
            <p:cNvSpPr>
              <a:spLocks noChangeArrowheads="1"/>
            </p:cNvSpPr>
            <p:nvPr/>
          </p:nvSpPr>
          <p:spPr bwMode="auto">
            <a:xfrm>
              <a:off x="3915444" y="2426568"/>
              <a:ext cx="643298" cy="41741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Consolas" panose="020B0609020204030204" pitchFamily="49" charset="0"/>
                </a:rPr>
                <a:t>…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  <a:cs typeface="Consolas" panose="020B0609020204030204" pitchFamily="49" charset="0"/>
              </a:endParaRPr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5668168" y="2426568"/>
              <a:ext cx="478783" cy="41741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n</a:t>
              </a:r>
              <a:r>
                <a:rPr kumimoji="0" lang="en-US" altLang="zh-CN" sz="160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-1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4725367" y="1770354"/>
              <a:ext cx="2704153" cy="4174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80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≠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x</a:t>
              </a:r>
              <a:r>
                <a:rPr kumimoji="0" lang="zh-CN" altLang="en-US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时插入到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80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k</a:t>
              </a:r>
              <a:r>
                <a:rPr kumimoji="0" lang="en-US" altLang="zh-CN" sz="180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-1</a:t>
              </a:r>
              <a:r>
                <a:rPr kumimoji="0" lang="zh-CN" altLang="en-US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的后面</a:t>
              </a:r>
              <a:endParaRPr kumimoji="0" lang="zh-CN" altLang="en-US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6" name="Rectangle 8"/>
            <p:cNvSpPr>
              <a:spLocks noChangeArrowheads="1"/>
            </p:cNvSpPr>
            <p:nvPr/>
          </p:nvSpPr>
          <p:spPr bwMode="auto">
            <a:xfrm>
              <a:off x="4556633" y="2426568"/>
              <a:ext cx="478783" cy="41741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7" name="Rectangle 7"/>
            <p:cNvSpPr>
              <a:spLocks noChangeArrowheads="1"/>
            </p:cNvSpPr>
            <p:nvPr/>
          </p:nvSpPr>
          <p:spPr bwMode="auto">
            <a:xfrm>
              <a:off x="5026979" y="2426568"/>
              <a:ext cx="643298" cy="41741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Consolas" panose="020B0609020204030204" pitchFamily="49" charset="0"/>
                </a:rPr>
                <a:t>…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  <a:cs typeface="Consolas" panose="020B0609020204030204" pitchFamily="49" charset="0"/>
              </a:endParaRPr>
            </a:p>
          </p:txBody>
        </p:sp>
        <p:sp>
          <p:nvSpPr>
            <p:cNvPr id="18" name="AutoShape 6"/>
            <p:cNvSpPr/>
            <p:nvPr/>
          </p:nvSpPr>
          <p:spPr bwMode="auto">
            <a:xfrm rot="5400000">
              <a:off x="2348393" y="1350966"/>
              <a:ext cx="269845" cy="1829709"/>
            </a:xfrm>
            <a:prstGeom prst="leftBrace">
              <a:avLst>
                <a:gd name="adj1" fmla="val 56478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0" name="AutoShape 4"/>
            <p:cNvSpPr>
              <a:spLocks noChangeShapeType="1"/>
            </p:cNvSpPr>
            <p:nvPr/>
          </p:nvSpPr>
          <p:spPr bwMode="auto">
            <a:xfrm flipV="1">
              <a:off x="4818171" y="2836606"/>
              <a:ext cx="1055" cy="358388"/>
            </a:xfrm>
            <a:prstGeom prst="straightConnector1">
              <a:avLst/>
            </a:prstGeom>
            <a:ln w="19050"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1" name="Freeform 3"/>
            <p:cNvSpPr/>
            <p:nvPr/>
          </p:nvSpPr>
          <p:spPr bwMode="auto">
            <a:xfrm>
              <a:off x="3618051" y="1893203"/>
              <a:ext cx="1218048" cy="529149"/>
            </a:xfrm>
            <a:custGeom>
              <a:avLst/>
              <a:gdLst/>
              <a:ahLst/>
              <a:cxnLst>
                <a:cxn ang="0">
                  <a:pos x="1155" y="502"/>
                </a:cxn>
                <a:cxn ang="0">
                  <a:pos x="1008" y="195"/>
                </a:cxn>
                <a:cxn ang="0">
                  <a:pos x="690" y="45"/>
                </a:cxn>
                <a:cxn ang="0">
                  <a:pos x="232" y="73"/>
                </a:cxn>
                <a:cxn ang="0">
                  <a:pos x="0" y="481"/>
                </a:cxn>
              </a:cxnLst>
              <a:rect l="0" t="0" r="r" b="b"/>
              <a:pathLst>
                <a:path w="1155" h="502">
                  <a:moveTo>
                    <a:pt x="1155" y="502"/>
                  </a:moveTo>
                  <a:cubicBezTo>
                    <a:pt x="1131" y="451"/>
                    <a:pt x="1086" y="271"/>
                    <a:pt x="1008" y="195"/>
                  </a:cubicBezTo>
                  <a:cubicBezTo>
                    <a:pt x="930" y="119"/>
                    <a:pt x="819" y="65"/>
                    <a:pt x="690" y="45"/>
                  </a:cubicBezTo>
                  <a:cubicBezTo>
                    <a:pt x="561" y="25"/>
                    <a:pt x="347" y="0"/>
                    <a:pt x="232" y="73"/>
                  </a:cubicBezTo>
                  <a:cubicBezTo>
                    <a:pt x="117" y="146"/>
                    <a:pt x="48" y="396"/>
                    <a:pt x="0" y="481"/>
                  </a:cubicBezTo>
                </a:path>
              </a:pathLst>
            </a:custGeom>
            <a:noFill/>
            <a:ln w="28575">
              <a:solidFill>
                <a:srgbClr val="FF3399"/>
              </a:solidFill>
              <a:round/>
              <a:tailEnd type="arrow" w="sm" len="sm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2" name="Rectangle 2"/>
            <p:cNvSpPr>
              <a:spLocks noChangeArrowheads="1"/>
            </p:cNvSpPr>
            <p:nvPr/>
          </p:nvSpPr>
          <p:spPr bwMode="auto">
            <a:xfrm>
              <a:off x="4666310" y="3354496"/>
              <a:ext cx="310049" cy="28881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23" name="下箭头 22"/>
          <p:cNvSpPr/>
          <p:nvPr/>
        </p:nvSpPr>
        <p:spPr>
          <a:xfrm>
            <a:off x="3929058" y="2500306"/>
            <a:ext cx="214314" cy="35719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20FCC18-053A-4F51-A40A-23CB901E7394}" type="slidenum">
              <a:rPr lang="zh-CN" altLang="en-US"/>
            </a:fld>
            <a:r>
              <a:rPr lang="en-US" altLang="zh-CN"/>
              <a:t>/48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472" y="285728"/>
            <a:ext cx="8215370" cy="2477601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00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解法</a:t>
            </a:r>
            <a:r>
              <a:rPr lang="en-US" altLang="zh-CN" sz="200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2</a:t>
            </a:r>
            <a:r>
              <a:rPr lang="zh-CN" altLang="zh-CN" sz="200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：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前移法，对于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整数顺序表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，从头开始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遍历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，用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累计当前为止值为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的元素个数（初始值为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），处理当前序号为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的元素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：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）若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是不为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的元素，此时前面有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个为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的元素，将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前移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个位置，继续处理下一个元素。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）若是为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的元素，置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++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，继续处理下一个元素。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最后将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的长度减少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9715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1643042" y="3143248"/>
            <a:ext cx="5857916" cy="1643074"/>
            <a:chOff x="1643042" y="3143248"/>
            <a:chExt cx="5857916" cy="1643074"/>
          </a:xfrm>
        </p:grpSpPr>
        <p:sp>
          <p:nvSpPr>
            <p:cNvPr id="29713" name="Rectangle 17"/>
            <p:cNvSpPr>
              <a:spLocks noChangeArrowheads="1"/>
            </p:cNvSpPr>
            <p:nvPr/>
          </p:nvSpPr>
          <p:spPr bwMode="auto">
            <a:xfrm>
              <a:off x="1643042" y="3143248"/>
              <a:ext cx="2375847" cy="41896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结果顺序表中的元素</a:t>
              </a:r>
              <a:endParaRPr kumimoji="0" 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9712" name="Rectangle 16"/>
            <p:cNvSpPr>
              <a:spLocks noChangeArrowheads="1"/>
            </p:cNvSpPr>
            <p:nvPr/>
          </p:nvSpPr>
          <p:spPr bwMode="auto">
            <a:xfrm>
              <a:off x="2123024" y="3743134"/>
              <a:ext cx="480582" cy="41896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0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9711" name="Rectangle 15"/>
            <p:cNvSpPr>
              <a:spLocks noChangeArrowheads="1"/>
            </p:cNvSpPr>
            <p:nvPr/>
          </p:nvSpPr>
          <p:spPr bwMode="auto">
            <a:xfrm>
              <a:off x="2596197" y="3743134"/>
              <a:ext cx="832796" cy="41896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n-ea"/>
                  <a:ea typeface="+mn-ea"/>
                  <a:cs typeface="Consolas" panose="020B0609020204030204" pitchFamily="49" charset="0"/>
                </a:rPr>
                <a:t>…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ea typeface="+mn-ea"/>
                <a:cs typeface="Consolas" panose="020B0609020204030204" pitchFamily="49" charset="0"/>
              </a:endParaRPr>
            </a:p>
          </p:txBody>
        </p:sp>
        <p:sp>
          <p:nvSpPr>
            <p:cNvPr id="29710" name="Rectangle 14"/>
            <p:cNvSpPr>
              <a:spLocks noChangeArrowheads="1"/>
            </p:cNvSpPr>
            <p:nvPr/>
          </p:nvSpPr>
          <p:spPr bwMode="auto">
            <a:xfrm>
              <a:off x="3428992" y="3743134"/>
              <a:ext cx="589897" cy="41896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</a:t>
              </a:r>
              <a:r>
                <a:rPr kumimoji="0" lang="en-US" altLang="zh-CN" sz="160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-</a:t>
              </a:r>
              <a:r>
                <a:rPr kumimoji="0" lang="en-US" altLang="zh-CN" sz="160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k</a:t>
              </a:r>
              <a:r>
                <a:rPr kumimoji="0" lang="en-US" altLang="zh-CN" sz="160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-1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9709" name="Rectangle 13" descr="浅色下对角线"/>
            <p:cNvSpPr>
              <a:spLocks noChangeArrowheads="1"/>
            </p:cNvSpPr>
            <p:nvPr/>
          </p:nvSpPr>
          <p:spPr bwMode="auto">
            <a:xfrm>
              <a:off x="4018889" y="3743134"/>
              <a:ext cx="480582" cy="41896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9708" name="Rectangle 12" descr="浅色下对角线"/>
            <p:cNvSpPr>
              <a:spLocks noChangeArrowheads="1"/>
            </p:cNvSpPr>
            <p:nvPr/>
          </p:nvSpPr>
          <p:spPr bwMode="auto">
            <a:xfrm>
              <a:off x="4496295" y="3743134"/>
              <a:ext cx="645716" cy="41896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n-ea"/>
                  <a:ea typeface="+mn-ea"/>
                  <a:cs typeface="Consolas" panose="020B0609020204030204" pitchFamily="49" charset="0"/>
                </a:rPr>
                <a:t>…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ea typeface="+mn-ea"/>
                <a:cs typeface="Consolas" panose="020B0609020204030204" pitchFamily="49" charset="0"/>
              </a:endParaRP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6255607" y="3743134"/>
              <a:ext cx="480582" cy="41896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n</a:t>
              </a:r>
              <a:r>
                <a:rPr kumimoji="0" lang="en-US" altLang="zh-CN" sz="160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-1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5264803" y="3180278"/>
              <a:ext cx="2236155" cy="41896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80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≠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x</a:t>
              </a:r>
              <a:r>
                <a:rPr kumimoji="0" lang="zh-CN" altLang="en-US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时前移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k</a:t>
              </a:r>
              <a:r>
                <a:rPr kumimoji="0" lang="zh-CN" altLang="en-US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个位置</a:t>
              </a:r>
              <a:endParaRPr kumimoji="0" lang="zh-CN" altLang="en-US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5139894" y="3743134"/>
              <a:ext cx="480582" cy="41896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9704" name="Rectangle 8"/>
            <p:cNvSpPr>
              <a:spLocks noChangeArrowheads="1"/>
            </p:cNvSpPr>
            <p:nvPr/>
          </p:nvSpPr>
          <p:spPr bwMode="auto">
            <a:xfrm>
              <a:off x="5612008" y="3743134"/>
              <a:ext cx="645716" cy="41896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n-ea"/>
                  <a:ea typeface="+mn-ea"/>
                  <a:cs typeface="Consolas" panose="020B0609020204030204" pitchFamily="49" charset="0"/>
                </a:rPr>
                <a:t>…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ea typeface="+mn-ea"/>
                <a:cs typeface="Consolas" panose="020B0609020204030204" pitchFamily="49" charset="0"/>
              </a:endParaRPr>
            </a:p>
          </p:txBody>
        </p:sp>
        <p:sp>
          <p:nvSpPr>
            <p:cNvPr id="29703" name="AutoShape 7"/>
            <p:cNvSpPr/>
            <p:nvPr/>
          </p:nvSpPr>
          <p:spPr bwMode="auto">
            <a:xfrm rot="5400000">
              <a:off x="2923359" y="2663496"/>
              <a:ext cx="270848" cy="1836586"/>
            </a:xfrm>
            <a:prstGeom prst="leftBrace">
              <a:avLst>
                <a:gd name="adj1" fmla="val 5647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9702" name="AutoShape 6"/>
            <p:cNvSpPr/>
            <p:nvPr/>
          </p:nvSpPr>
          <p:spPr bwMode="auto">
            <a:xfrm rot="16200000">
              <a:off x="4529137" y="3750248"/>
              <a:ext cx="101568" cy="1121005"/>
            </a:xfrm>
            <a:prstGeom prst="leftBrace">
              <a:avLst>
                <a:gd name="adj1" fmla="val 91927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9701" name="AutoShape 5"/>
            <p:cNvSpPr>
              <a:spLocks noChangeShapeType="1"/>
            </p:cNvSpPr>
            <p:nvPr/>
          </p:nvSpPr>
          <p:spPr bwMode="auto">
            <a:xfrm flipV="1">
              <a:off x="5402415" y="4154696"/>
              <a:ext cx="1059" cy="35972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sm" len="sm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9700" name="Rectangle 4"/>
            <p:cNvSpPr>
              <a:spLocks noChangeArrowheads="1"/>
            </p:cNvSpPr>
            <p:nvPr/>
          </p:nvSpPr>
          <p:spPr bwMode="auto">
            <a:xfrm>
              <a:off x="5281740" y="4389572"/>
              <a:ext cx="248759" cy="2761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9699" name="Freeform 3"/>
            <p:cNvSpPr/>
            <p:nvPr/>
          </p:nvSpPr>
          <p:spPr bwMode="auto">
            <a:xfrm>
              <a:off x="4229540" y="3180278"/>
              <a:ext cx="1190870" cy="558624"/>
            </a:xfrm>
            <a:custGeom>
              <a:avLst/>
              <a:gdLst/>
              <a:ahLst/>
              <a:cxnLst>
                <a:cxn ang="0">
                  <a:pos x="1125" y="528"/>
                </a:cxn>
                <a:cxn ang="0">
                  <a:pos x="1041" y="199"/>
                </a:cxn>
                <a:cxn ang="0">
                  <a:pos x="658" y="14"/>
                </a:cxn>
                <a:cxn ang="0">
                  <a:pos x="172" y="117"/>
                </a:cxn>
                <a:cxn ang="0">
                  <a:pos x="0" y="495"/>
                </a:cxn>
              </a:cxnLst>
              <a:rect l="0" t="0" r="r" b="b"/>
              <a:pathLst>
                <a:path w="1125" h="528">
                  <a:moveTo>
                    <a:pt x="1125" y="528"/>
                  </a:moveTo>
                  <a:cubicBezTo>
                    <a:pt x="1111" y="473"/>
                    <a:pt x="1119" y="285"/>
                    <a:pt x="1041" y="199"/>
                  </a:cubicBezTo>
                  <a:cubicBezTo>
                    <a:pt x="963" y="113"/>
                    <a:pt x="803" y="28"/>
                    <a:pt x="658" y="14"/>
                  </a:cubicBezTo>
                  <a:cubicBezTo>
                    <a:pt x="513" y="0"/>
                    <a:pt x="282" y="37"/>
                    <a:pt x="172" y="117"/>
                  </a:cubicBezTo>
                  <a:cubicBezTo>
                    <a:pt x="62" y="197"/>
                    <a:pt x="36" y="416"/>
                    <a:pt x="0" y="495"/>
                  </a:cubicBezTo>
                </a:path>
              </a:pathLst>
            </a:custGeom>
            <a:noFill/>
            <a:ln w="28575">
              <a:solidFill>
                <a:srgbClr val="FF00FF"/>
              </a:solidFill>
              <a:round/>
              <a:tailEnd type="arrow" w="sm" len="sm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9698" name="Rectangle 2"/>
            <p:cNvSpPr>
              <a:spLocks noChangeArrowheads="1"/>
            </p:cNvSpPr>
            <p:nvPr/>
          </p:nvSpPr>
          <p:spPr bwMode="auto">
            <a:xfrm>
              <a:off x="3214678" y="4367354"/>
              <a:ext cx="2032129" cy="41896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k</a:t>
              </a:r>
              <a:r>
                <a:rPr kumimoji="0" lang="zh-CN" altLang="en-US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个要删除的元素</a:t>
              </a:r>
              <a:endParaRPr kumimoji="0" lang="zh-CN" altLang="en-US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20FCC18-053A-4F51-A40A-23CB901E7394}" type="slidenum">
              <a:rPr lang="zh-CN" altLang="en-US"/>
            </a:fld>
            <a:r>
              <a:rPr lang="en-US" altLang="zh-CN"/>
              <a:t>/48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Box 7"/>
          <p:cNvSpPr txBox="1">
            <a:spLocks noChangeArrowheads="1"/>
          </p:cNvSpPr>
          <p:nvPr/>
        </p:nvSpPr>
        <p:spPr bwMode="auto">
          <a:xfrm>
            <a:off x="571500" y="571500"/>
            <a:ext cx="3571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/>
            <a:r>
              <a:rPr kumimoji="1" lang="zh-CN" altLang="en-US" sz="2400">
                <a:ea typeface="楷体" panose="02010609060101010101" pitchFamily="49" charset="-122"/>
                <a:cs typeface="Times New Roman" panose="02020603050405020304" pitchFamily="18" charset="0"/>
              </a:rPr>
              <a:t>线性表的逻辑表示为：</a:t>
            </a:r>
            <a:r>
              <a:rPr kumimoji="1" lang="en-US" altLang="zh-CN" sz="2400"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endParaRPr lang="zh-CN" altLang="en-US" sz="240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71625" y="1285875"/>
            <a:ext cx="3500438" cy="48895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44000" tIns="72000" rIns="144000" bIns="1080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baseline="-30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baseline="-30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baseline="-30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baseline="-30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kumimoji="1"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i="1" baseline="-300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i="1" baseline="-30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i="1" baseline="-30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baseline="-30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+1</a:t>
            </a:r>
            <a:r>
              <a:rPr kumimoji="1" lang="zh-CN" altLang="en-US" baseline="-30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kumimoji="1"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i="1" baseline="-300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0063" y="2071688"/>
            <a:ext cx="6572250" cy="46196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/>
            <a:r>
              <a:rPr kumimoji="1" lang="en-US" altLang="zh-CN" sz="2400" i="1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i="1" baseline="-3000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40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>
                <a:latin typeface="宋体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≤</a:t>
            </a:r>
            <a:r>
              <a:rPr kumimoji="1" lang="en-US" altLang="zh-CN" sz="2400" i="1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>
                <a:latin typeface="宋体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≤</a:t>
            </a:r>
            <a:r>
              <a:rPr kumimoji="1" lang="en-US" altLang="zh-CN" sz="2400" i="1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400">
                <a:ea typeface="楷体" panose="02010609060101010101" pitchFamily="49" charset="-122"/>
                <a:cs typeface="Times New Roman" panose="02020603050405020304" pitchFamily="18" charset="0"/>
              </a:rPr>
              <a:t>）表示第</a:t>
            </a:r>
            <a:r>
              <a:rPr kumimoji="1" lang="en-US" altLang="zh-CN" sz="2400" i="1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40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i="1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400">
                <a:ea typeface="楷体" panose="02010609060101010101" pitchFamily="49" charset="-122"/>
                <a:cs typeface="Times New Roman" panose="02020603050405020304" pitchFamily="18" charset="0"/>
              </a:rPr>
              <a:t>表示</a:t>
            </a:r>
            <a:r>
              <a:rPr kumimoji="1" lang="zh-CN" altLang="en-US" sz="240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逻辑位序</a:t>
            </a:r>
            <a:r>
              <a:rPr kumimoji="1" lang="zh-CN" altLang="en-US" sz="2400">
                <a:ea typeface="楷体" panose="02010609060101010101" pitchFamily="49" charset="-122"/>
                <a:cs typeface="Times New Roman" panose="02020603050405020304" pitchFamily="18" charset="0"/>
              </a:rPr>
              <a:t>）个元素。</a:t>
            </a:r>
            <a:endParaRPr lang="zh-CN" altLang="en-US" sz="240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1" name="组合 20"/>
          <p:cNvGrpSpPr/>
          <p:nvPr/>
        </p:nvGrpSpPr>
        <p:grpSpPr bwMode="auto">
          <a:xfrm>
            <a:off x="1214438" y="3049588"/>
            <a:ext cx="4143375" cy="1450975"/>
            <a:chOff x="1857356" y="2834991"/>
            <a:chExt cx="4143404" cy="1451265"/>
          </a:xfrm>
        </p:grpSpPr>
        <p:grpSp>
          <p:nvGrpSpPr>
            <p:cNvPr id="18438" name="组合 15"/>
            <p:cNvGrpSpPr/>
            <p:nvPr/>
          </p:nvGrpSpPr>
          <p:grpSpPr bwMode="auto">
            <a:xfrm>
              <a:off x="1857356" y="2834991"/>
              <a:ext cx="4143404" cy="928694"/>
              <a:chOff x="1857356" y="2071678"/>
              <a:chExt cx="4143404" cy="928694"/>
            </a:xfrm>
          </p:grpSpPr>
          <p:sp>
            <p:nvSpPr>
              <p:cNvPr id="18440" name="TextBox 11"/>
              <p:cNvSpPr txBox="1">
                <a:spLocks noChangeArrowheads="1"/>
              </p:cNvSpPr>
              <p:nvPr/>
            </p:nvSpPr>
            <p:spPr bwMode="auto">
              <a:xfrm>
                <a:off x="1857356" y="2071678"/>
                <a:ext cx="171451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>
                  <a:spcBef>
                    <a:spcPct val="50000"/>
                  </a:spcBef>
                  <a:defRPr sz="20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algn="ctr">
                  <a:spcBef>
                    <a:spcPct val="50000"/>
                  </a:spcBef>
                  <a:defRPr sz="20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sz="20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sz="20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sz="20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fontAlgn="base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fontAlgn="base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fontAlgn="base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fontAlgn="base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r>
                  <a:rPr kumimoji="1" lang="zh-CN" altLang="en-US">
                    <a:solidFill>
                      <a:srgbClr val="FF00FF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表头元素</a:t>
                </a:r>
                <a:endParaRPr lang="zh-CN" altLang="en-US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441" name="TextBox 12"/>
              <p:cNvSpPr txBox="1">
                <a:spLocks noChangeArrowheads="1"/>
              </p:cNvSpPr>
              <p:nvPr/>
            </p:nvSpPr>
            <p:spPr bwMode="auto">
              <a:xfrm>
                <a:off x="4214810" y="2071678"/>
                <a:ext cx="178595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>
                  <a:spcBef>
                    <a:spcPct val="50000"/>
                  </a:spcBef>
                  <a:defRPr sz="20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algn="ctr">
                  <a:spcBef>
                    <a:spcPct val="50000"/>
                  </a:spcBef>
                  <a:defRPr sz="20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algn="ctr">
                  <a:spcBef>
                    <a:spcPct val="50000"/>
                  </a:spcBef>
                  <a:defRPr sz="20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algn="ctr">
                  <a:spcBef>
                    <a:spcPct val="50000"/>
                  </a:spcBef>
                  <a:defRPr sz="20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algn="ctr">
                  <a:spcBef>
                    <a:spcPct val="50000"/>
                  </a:spcBef>
                  <a:defRPr sz="20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fontAlgn="base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fontAlgn="base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fontAlgn="base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fontAlgn="base">
                  <a:spcBef>
                    <a:spcPct val="50000"/>
                  </a:spcBef>
                  <a:spcAft>
                    <a:spcPct val="0"/>
                  </a:spcAft>
                  <a:defRPr sz="20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r>
                  <a:rPr kumimoji="1" lang="zh-CN" altLang="en-US">
                    <a:solidFill>
                      <a:srgbClr val="FF00FF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表尾元素</a:t>
                </a:r>
                <a:endParaRPr lang="zh-CN" altLang="en-US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4" name="直接箭头连接符 13"/>
              <p:cNvCxnSpPr>
                <a:stCxn id="18440" idx="2"/>
              </p:cNvCxnSpPr>
              <p:nvPr/>
            </p:nvCxnSpPr>
            <p:spPr>
              <a:xfrm rot="5400000">
                <a:off x="2414521" y="2700461"/>
                <a:ext cx="528743" cy="71439"/>
              </a:xfrm>
              <a:prstGeom prst="straightConnector1">
                <a:avLst/>
              </a:prstGeom>
              <a:ln w="28575">
                <a:solidFill>
                  <a:srgbClr val="FF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>
                <a:stCxn id="18441" idx="2"/>
              </p:cNvCxnSpPr>
              <p:nvPr/>
            </p:nvCxnSpPr>
            <p:spPr>
              <a:xfrm rot="16200000" flipH="1">
                <a:off x="4932320" y="2646479"/>
                <a:ext cx="457292" cy="107951"/>
              </a:xfrm>
              <a:prstGeom prst="straightConnector1">
                <a:avLst/>
              </a:prstGeom>
              <a:ln w="28575">
                <a:solidFill>
                  <a:srgbClr val="FF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2214545" y="3797208"/>
              <a:ext cx="3500463" cy="489048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144000" tIns="72000" rIns="144000" bIns="108000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1" lang="en-US" altLang="zh-CN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i="1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kumimoji="1" lang="en-US" altLang="zh-CN" baseline="-3000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zh-CN" altLang="en-US" baseline="-3000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kumimoji="1" lang="en-US" altLang="zh-CN" i="1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kumimoji="1" lang="en-US" altLang="zh-CN" baseline="-3000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kumimoji="1" lang="zh-CN" altLang="en-US" baseline="-3000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kumimoji="1" lang="en-US" altLang="zh-CN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…</a:t>
              </a:r>
              <a:r>
                <a:rPr kumimoji="1" lang="zh-CN" altLang="en-US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kumimoji="1" lang="en-US" altLang="zh-CN" i="1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kumimoji="1" lang="en-US" altLang="zh-CN" i="1" baseline="-3000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kumimoji="1" lang="zh-CN" altLang="en-US" i="1" baseline="-3000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kumimoji="1" lang="en-US" altLang="zh-CN" i="1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kumimoji="1" lang="en-US" altLang="zh-CN" i="1" baseline="-3000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baseline="-3000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+1</a:t>
              </a:r>
              <a:r>
                <a:rPr kumimoji="1" lang="zh-CN" altLang="en-US" baseline="-3000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kumimoji="1" lang="en-US" altLang="zh-CN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…</a:t>
              </a:r>
              <a:r>
                <a:rPr kumimoji="1" lang="zh-CN" altLang="en-US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kumimoji="1" lang="en-US" altLang="zh-CN" i="1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kumimoji="1" lang="en-US" altLang="zh-CN" i="1" baseline="-3000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)</a:t>
              </a:r>
              <a:endParaRPr lang="zh-CN" alt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20FCC18-053A-4F51-A40A-23CB901E7394}" type="slidenum">
              <a:rPr lang="zh-CN" altLang="en-US"/>
            </a:fld>
            <a:r>
              <a:rPr lang="en-US" altLang="zh-CN"/>
              <a:t>/48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2665362"/>
            <a:ext cx="8429684" cy="316763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template &lt;typename T&gt;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Deletex2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(SqList&lt;T&gt;&amp; L, int x)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求解算法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int k=0;	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累计等于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的元素个数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for (int i=0;i&lt;L.length;i++)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if (L.data[i]!=x)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将不为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的元素前移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个位置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L.data[i-k]=L.data[i];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else	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累计删除的元素个数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k++;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L.length-=k;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将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的长度减少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3" name="下箭头 22"/>
          <p:cNvSpPr/>
          <p:nvPr/>
        </p:nvSpPr>
        <p:spPr>
          <a:xfrm>
            <a:off x="4000496" y="2143116"/>
            <a:ext cx="214314" cy="35719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1000100" y="285728"/>
            <a:ext cx="5857916" cy="1643074"/>
            <a:chOff x="1643042" y="3143248"/>
            <a:chExt cx="5857916" cy="1643074"/>
          </a:xfrm>
        </p:grpSpPr>
        <p:sp>
          <p:nvSpPr>
            <p:cNvPr id="43" name="Rectangle 17"/>
            <p:cNvSpPr>
              <a:spLocks noChangeArrowheads="1"/>
            </p:cNvSpPr>
            <p:nvPr/>
          </p:nvSpPr>
          <p:spPr bwMode="auto">
            <a:xfrm>
              <a:off x="1643042" y="3143248"/>
              <a:ext cx="2375847" cy="41896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结果顺序表中的元素</a:t>
              </a:r>
              <a:endParaRPr kumimoji="0" 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4" name="Rectangle 16"/>
            <p:cNvSpPr>
              <a:spLocks noChangeArrowheads="1"/>
            </p:cNvSpPr>
            <p:nvPr/>
          </p:nvSpPr>
          <p:spPr bwMode="auto">
            <a:xfrm>
              <a:off x="2123024" y="3743134"/>
              <a:ext cx="480582" cy="41896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0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5" name="Rectangle 15"/>
            <p:cNvSpPr>
              <a:spLocks noChangeArrowheads="1"/>
            </p:cNvSpPr>
            <p:nvPr/>
          </p:nvSpPr>
          <p:spPr bwMode="auto">
            <a:xfrm>
              <a:off x="2596197" y="3743134"/>
              <a:ext cx="832796" cy="41896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n-ea"/>
                  <a:ea typeface="+mn-ea"/>
                  <a:cs typeface="Consolas" panose="020B0609020204030204" pitchFamily="49" charset="0"/>
                </a:rPr>
                <a:t>…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ea typeface="+mn-ea"/>
                <a:cs typeface="Consolas" panose="020B0609020204030204" pitchFamily="49" charset="0"/>
              </a:endParaRPr>
            </a:p>
          </p:txBody>
        </p:sp>
        <p:sp>
          <p:nvSpPr>
            <p:cNvPr id="46" name="Rectangle 14"/>
            <p:cNvSpPr>
              <a:spLocks noChangeArrowheads="1"/>
            </p:cNvSpPr>
            <p:nvPr/>
          </p:nvSpPr>
          <p:spPr bwMode="auto">
            <a:xfrm>
              <a:off x="3428992" y="3743134"/>
              <a:ext cx="589897" cy="41896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</a:t>
              </a:r>
              <a:r>
                <a:rPr kumimoji="0" lang="en-US" altLang="zh-CN" sz="160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-</a:t>
              </a:r>
              <a:r>
                <a:rPr kumimoji="0" lang="en-US" altLang="zh-CN" sz="160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k</a:t>
              </a:r>
              <a:r>
                <a:rPr kumimoji="0" lang="en-US" altLang="zh-CN" sz="160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-1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7" name="Rectangle 13" descr="浅色下对角线"/>
            <p:cNvSpPr>
              <a:spLocks noChangeArrowheads="1"/>
            </p:cNvSpPr>
            <p:nvPr/>
          </p:nvSpPr>
          <p:spPr bwMode="auto">
            <a:xfrm>
              <a:off x="4018889" y="3743134"/>
              <a:ext cx="480582" cy="41896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8" name="Rectangle 12" descr="浅色下对角线"/>
            <p:cNvSpPr>
              <a:spLocks noChangeArrowheads="1"/>
            </p:cNvSpPr>
            <p:nvPr/>
          </p:nvSpPr>
          <p:spPr bwMode="auto">
            <a:xfrm>
              <a:off x="4496295" y="3743134"/>
              <a:ext cx="645716" cy="41896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n-ea"/>
                  <a:ea typeface="+mn-ea"/>
                  <a:cs typeface="Consolas" panose="020B0609020204030204" pitchFamily="49" charset="0"/>
                </a:rPr>
                <a:t>…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ea typeface="+mn-ea"/>
                <a:cs typeface="Consolas" panose="020B0609020204030204" pitchFamily="49" charset="0"/>
              </a:endParaRPr>
            </a:p>
          </p:txBody>
        </p:sp>
        <p:sp>
          <p:nvSpPr>
            <p:cNvPr id="49" name="Rectangle 11"/>
            <p:cNvSpPr>
              <a:spLocks noChangeArrowheads="1"/>
            </p:cNvSpPr>
            <p:nvPr/>
          </p:nvSpPr>
          <p:spPr bwMode="auto">
            <a:xfrm>
              <a:off x="6255607" y="3743134"/>
              <a:ext cx="480582" cy="41896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n</a:t>
              </a:r>
              <a:r>
                <a:rPr kumimoji="0" lang="en-US" altLang="zh-CN" sz="160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-1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0" name="Rectangle 10"/>
            <p:cNvSpPr>
              <a:spLocks noChangeArrowheads="1"/>
            </p:cNvSpPr>
            <p:nvPr/>
          </p:nvSpPr>
          <p:spPr bwMode="auto">
            <a:xfrm>
              <a:off x="5264803" y="3180278"/>
              <a:ext cx="2236155" cy="41896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80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≠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x</a:t>
              </a:r>
              <a:r>
                <a:rPr kumimoji="0" lang="zh-CN" altLang="en-US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时前移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k</a:t>
              </a:r>
              <a:r>
                <a:rPr kumimoji="0" lang="zh-CN" altLang="en-US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个位置</a:t>
              </a:r>
              <a:endParaRPr kumimoji="0" lang="zh-CN" altLang="en-US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1" name="Rectangle 9"/>
            <p:cNvSpPr>
              <a:spLocks noChangeArrowheads="1"/>
            </p:cNvSpPr>
            <p:nvPr/>
          </p:nvSpPr>
          <p:spPr bwMode="auto">
            <a:xfrm>
              <a:off x="5139894" y="3743134"/>
              <a:ext cx="480582" cy="41896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2" name="Rectangle 8"/>
            <p:cNvSpPr>
              <a:spLocks noChangeArrowheads="1"/>
            </p:cNvSpPr>
            <p:nvPr/>
          </p:nvSpPr>
          <p:spPr bwMode="auto">
            <a:xfrm>
              <a:off x="5612008" y="3743134"/>
              <a:ext cx="645716" cy="41896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n-ea"/>
                  <a:ea typeface="+mn-ea"/>
                  <a:cs typeface="Consolas" panose="020B0609020204030204" pitchFamily="49" charset="0"/>
                </a:rPr>
                <a:t>…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ea typeface="+mn-ea"/>
                <a:cs typeface="Consolas" panose="020B0609020204030204" pitchFamily="49" charset="0"/>
              </a:endParaRPr>
            </a:p>
          </p:txBody>
        </p:sp>
        <p:sp>
          <p:nvSpPr>
            <p:cNvPr id="53" name="AutoShape 7"/>
            <p:cNvSpPr/>
            <p:nvPr/>
          </p:nvSpPr>
          <p:spPr bwMode="auto">
            <a:xfrm rot="5400000">
              <a:off x="2923359" y="2663496"/>
              <a:ext cx="270848" cy="1836586"/>
            </a:xfrm>
            <a:prstGeom prst="leftBrace">
              <a:avLst>
                <a:gd name="adj1" fmla="val 5647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4" name="AutoShape 6"/>
            <p:cNvSpPr/>
            <p:nvPr/>
          </p:nvSpPr>
          <p:spPr bwMode="auto">
            <a:xfrm rot="16200000">
              <a:off x="4529137" y="3750248"/>
              <a:ext cx="101568" cy="1121005"/>
            </a:xfrm>
            <a:prstGeom prst="leftBrace">
              <a:avLst>
                <a:gd name="adj1" fmla="val 91927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5" name="AutoShape 5"/>
            <p:cNvSpPr>
              <a:spLocks noChangeShapeType="1"/>
            </p:cNvSpPr>
            <p:nvPr/>
          </p:nvSpPr>
          <p:spPr bwMode="auto">
            <a:xfrm flipV="1">
              <a:off x="5402415" y="4154696"/>
              <a:ext cx="1059" cy="35972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sm" len="sm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6" name="Rectangle 4"/>
            <p:cNvSpPr>
              <a:spLocks noChangeArrowheads="1"/>
            </p:cNvSpPr>
            <p:nvPr/>
          </p:nvSpPr>
          <p:spPr bwMode="auto">
            <a:xfrm>
              <a:off x="5281740" y="4389572"/>
              <a:ext cx="248759" cy="2761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7" name="Freeform 3"/>
            <p:cNvSpPr/>
            <p:nvPr/>
          </p:nvSpPr>
          <p:spPr bwMode="auto">
            <a:xfrm>
              <a:off x="4229540" y="3180278"/>
              <a:ext cx="1190870" cy="558624"/>
            </a:xfrm>
            <a:custGeom>
              <a:avLst/>
              <a:gdLst/>
              <a:ahLst/>
              <a:cxnLst>
                <a:cxn ang="0">
                  <a:pos x="1125" y="528"/>
                </a:cxn>
                <a:cxn ang="0">
                  <a:pos x="1041" y="199"/>
                </a:cxn>
                <a:cxn ang="0">
                  <a:pos x="658" y="14"/>
                </a:cxn>
                <a:cxn ang="0">
                  <a:pos x="172" y="117"/>
                </a:cxn>
                <a:cxn ang="0">
                  <a:pos x="0" y="495"/>
                </a:cxn>
              </a:cxnLst>
              <a:rect l="0" t="0" r="r" b="b"/>
              <a:pathLst>
                <a:path w="1125" h="528">
                  <a:moveTo>
                    <a:pt x="1125" y="528"/>
                  </a:moveTo>
                  <a:cubicBezTo>
                    <a:pt x="1111" y="473"/>
                    <a:pt x="1119" y="285"/>
                    <a:pt x="1041" y="199"/>
                  </a:cubicBezTo>
                  <a:cubicBezTo>
                    <a:pt x="963" y="113"/>
                    <a:pt x="803" y="28"/>
                    <a:pt x="658" y="14"/>
                  </a:cubicBezTo>
                  <a:cubicBezTo>
                    <a:pt x="513" y="0"/>
                    <a:pt x="282" y="37"/>
                    <a:pt x="172" y="117"/>
                  </a:cubicBezTo>
                  <a:cubicBezTo>
                    <a:pt x="62" y="197"/>
                    <a:pt x="36" y="416"/>
                    <a:pt x="0" y="495"/>
                  </a:cubicBezTo>
                </a:path>
              </a:pathLst>
            </a:custGeom>
            <a:noFill/>
            <a:ln w="28575">
              <a:solidFill>
                <a:srgbClr val="FF00FF"/>
              </a:solidFill>
              <a:round/>
              <a:tailEnd type="arrow" w="sm" len="sm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8" name="Rectangle 2"/>
            <p:cNvSpPr>
              <a:spLocks noChangeArrowheads="1"/>
            </p:cNvSpPr>
            <p:nvPr/>
          </p:nvSpPr>
          <p:spPr bwMode="auto">
            <a:xfrm>
              <a:off x="3214678" y="4367354"/>
              <a:ext cx="2032129" cy="41896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k</a:t>
              </a:r>
              <a:r>
                <a:rPr kumimoji="0" lang="zh-CN" altLang="en-US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个要删除的元素</a:t>
              </a:r>
              <a:endParaRPr kumimoji="0" lang="zh-CN" altLang="en-US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20FCC18-053A-4F51-A40A-23CB901E7394}" type="slidenum">
              <a:rPr lang="zh-CN" altLang="en-US"/>
            </a:fld>
            <a:r>
              <a:rPr lang="en-US" altLang="zh-CN"/>
              <a:t>/48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472" y="285728"/>
            <a:ext cx="6929486" cy="400110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zh-CN" sz="200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解法</a:t>
            </a:r>
            <a:r>
              <a:rPr lang="en-US" altLang="zh-CN" sz="200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3</a:t>
            </a:r>
            <a:r>
              <a:rPr lang="zh-CN" altLang="zh-CN" sz="200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：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由解法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延伸出区间划分法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2910" y="3214686"/>
            <a:ext cx="7572428" cy="759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初始时，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“不为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区间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”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为空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  <a:sym typeface="Wingdings" panose="05000000000000000000"/>
              </a:rPr>
              <a:t> 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=-1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从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开始遍历，“为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区间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”是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+1..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-1]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0100" y="4214818"/>
            <a:ext cx="7000924" cy="1295327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rIns="144000" bIns="108000" rtlCol="0">
            <a:spAutoFit/>
          </a:bodyPr>
          <a:lstStyle/>
          <a:p>
            <a:pPr marL="342900" indent="-342900" algn="l">
              <a:lnSpc>
                <a:spcPts val="2400"/>
              </a:lnSpc>
              <a:spcBef>
                <a:spcPts val="120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若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]=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，跳过，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++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342900" indent="-342900" algn="l">
              <a:lnSpc>
                <a:spcPts val="2400"/>
              </a:lnSpc>
              <a:spcBef>
                <a:spcPts val="120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若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≠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，操作是，先执行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++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，将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与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进行交换，再执行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++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继续遍历其余元素。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8691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8722" name="Rectangle 5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52" name="组合 51"/>
          <p:cNvGrpSpPr/>
          <p:nvPr/>
        </p:nvGrpSpPr>
        <p:grpSpPr>
          <a:xfrm>
            <a:off x="1509422" y="1071546"/>
            <a:ext cx="5042124" cy="1780593"/>
            <a:chOff x="1509422" y="1148341"/>
            <a:chExt cx="5042124" cy="1780593"/>
          </a:xfrm>
        </p:grpSpPr>
        <p:sp>
          <p:nvSpPr>
            <p:cNvPr id="28720" name="Rectangle 48"/>
            <p:cNvSpPr>
              <a:spLocks noChangeArrowheads="1"/>
            </p:cNvSpPr>
            <p:nvPr/>
          </p:nvSpPr>
          <p:spPr bwMode="auto">
            <a:xfrm>
              <a:off x="1509422" y="1872577"/>
              <a:ext cx="525269" cy="42425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b="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0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8719" name="Rectangle 47"/>
            <p:cNvSpPr>
              <a:spLocks noChangeArrowheads="1"/>
            </p:cNvSpPr>
            <p:nvPr/>
          </p:nvSpPr>
          <p:spPr bwMode="auto">
            <a:xfrm>
              <a:off x="2026592" y="1872577"/>
              <a:ext cx="1038969" cy="42425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Consolas" panose="020B0609020204030204" pitchFamily="49" charset="0"/>
                </a:rPr>
                <a:t>…</a:t>
              </a:r>
              <a:endPara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  <a:cs typeface="Consolas" panose="020B0609020204030204" pitchFamily="49" charset="0"/>
              </a:endParaRPr>
            </a:p>
          </p:txBody>
        </p:sp>
        <p:sp>
          <p:nvSpPr>
            <p:cNvPr id="28718" name="Rectangle 46"/>
            <p:cNvSpPr>
              <a:spLocks noChangeArrowheads="1"/>
            </p:cNvSpPr>
            <p:nvPr/>
          </p:nvSpPr>
          <p:spPr bwMode="auto">
            <a:xfrm>
              <a:off x="3056306" y="1872577"/>
              <a:ext cx="525269" cy="42425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b="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8717" name="Rectangle 45"/>
            <p:cNvSpPr>
              <a:spLocks noChangeArrowheads="1"/>
            </p:cNvSpPr>
            <p:nvPr/>
          </p:nvSpPr>
          <p:spPr bwMode="auto">
            <a:xfrm>
              <a:off x="3581575" y="1872577"/>
              <a:ext cx="525269" cy="42425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b="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</a:t>
              </a:r>
              <a:r>
                <a:rPr kumimoji="0" lang="en-US" altLang="zh-CN" sz="1600" b="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+1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8716" name="Rectangle 44"/>
            <p:cNvSpPr>
              <a:spLocks noChangeArrowheads="1"/>
            </p:cNvSpPr>
            <p:nvPr/>
          </p:nvSpPr>
          <p:spPr bwMode="auto">
            <a:xfrm>
              <a:off x="4103374" y="1872577"/>
              <a:ext cx="705759" cy="42425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Consolas" panose="020B0609020204030204" pitchFamily="49" charset="0"/>
                </a:rPr>
                <a:t>…</a:t>
              </a:r>
              <a:endPara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  <a:cs typeface="Consolas" panose="020B0609020204030204" pitchFamily="49" charset="0"/>
              </a:endParaRPr>
            </a:p>
          </p:txBody>
        </p:sp>
        <p:sp>
          <p:nvSpPr>
            <p:cNvPr id="28715" name="Rectangle 43"/>
            <p:cNvSpPr>
              <a:spLocks noChangeArrowheads="1"/>
            </p:cNvSpPr>
            <p:nvPr/>
          </p:nvSpPr>
          <p:spPr bwMode="auto">
            <a:xfrm>
              <a:off x="6026277" y="1872577"/>
              <a:ext cx="525269" cy="42425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b="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n</a:t>
              </a:r>
              <a:r>
                <a:rPr kumimoji="0" lang="en-US" altLang="zh-CN" sz="1600" b="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-1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8714" name="Rectangle 42"/>
            <p:cNvSpPr>
              <a:spLocks noChangeArrowheads="1"/>
            </p:cNvSpPr>
            <p:nvPr/>
          </p:nvSpPr>
          <p:spPr bwMode="auto">
            <a:xfrm>
              <a:off x="5109948" y="1148341"/>
              <a:ext cx="1357139" cy="42425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800" b="0" i="1" baseline="-30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j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≠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x</a:t>
              </a:r>
              <a:r>
                <a: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时交换</a:t>
              </a: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8713" name="Rectangle 41"/>
            <p:cNvSpPr>
              <a:spLocks noChangeArrowheads="1"/>
            </p:cNvSpPr>
            <p:nvPr/>
          </p:nvSpPr>
          <p:spPr bwMode="auto">
            <a:xfrm>
              <a:off x="4806818" y="1872577"/>
              <a:ext cx="525269" cy="42425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b="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j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8712" name="Rectangle 40"/>
            <p:cNvSpPr>
              <a:spLocks noChangeArrowheads="1"/>
            </p:cNvSpPr>
            <p:nvPr/>
          </p:nvSpPr>
          <p:spPr bwMode="auto">
            <a:xfrm>
              <a:off x="5322832" y="1872577"/>
              <a:ext cx="705759" cy="42425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…</a:t>
              </a:r>
              <a:endPara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8711" name="AutoShape 39"/>
            <p:cNvSpPr/>
            <p:nvPr/>
          </p:nvSpPr>
          <p:spPr bwMode="auto">
            <a:xfrm rot="5400000">
              <a:off x="2395060" y="705514"/>
              <a:ext cx="274267" cy="2007362"/>
            </a:xfrm>
            <a:prstGeom prst="leftBrace">
              <a:avLst>
                <a:gd name="adj1" fmla="val 56478"/>
                <a:gd name="adj2" fmla="val 50000"/>
              </a:avLst>
            </a:prstGeom>
            <a:ln w="12700"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8710" name="Rectangle 38"/>
            <p:cNvSpPr>
              <a:spLocks noChangeArrowheads="1"/>
            </p:cNvSpPr>
            <p:nvPr/>
          </p:nvSpPr>
          <p:spPr bwMode="auto">
            <a:xfrm>
              <a:off x="1875028" y="1178339"/>
              <a:ext cx="1522587" cy="42425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不为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x</a:t>
              </a:r>
              <a:r>
                <a:rPr kumimoji="0" lang="zh-CN" altLang="en-US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元素区间</a:t>
              </a:r>
              <a:endParaRPr kumimoji="0" lang="zh-CN" altLang="en-US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8709" name="AutoShape 37"/>
            <p:cNvSpPr/>
            <p:nvPr/>
          </p:nvSpPr>
          <p:spPr bwMode="auto">
            <a:xfrm rot="16200000">
              <a:off x="4143350" y="1834738"/>
              <a:ext cx="102850" cy="1225243"/>
            </a:xfrm>
            <a:prstGeom prst="leftBrace">
              <a:avLst>
                <a:gd name="adj1" fmla="val 91927"/>
                <a:gd name="adj2" fmla="val 50000"/>
              </a:avLst>
            </a:prstGeom>
            <a:ln w="12700"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2300"/>
                </a:lnSpc>
              </a:pP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8708" name="AutoShape 36"/>
            <p:cNvSpPr>
              <a:spLocks noChangeShapeType="1"/>
            </p:cNvSpPr>
            <p:nvPr/>
          </p:nvSpPr>
          <p:spPr bwMode="auto">
            <a:xfrm flipV="1">
              <a:off x="5093750" y="2327435"/>
              <a:ext cx="1157" cy="364261"/>
            </a:xfrm>
            <a:prstGeom prst="straightConnector1">
              <a:avLst/>
            </a:prstGeom>
            <a:ln w="19050"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8707" name="Rectangle 35"/>
            <p:cNvSpPr>
              <a:spLocks noChangeArrowheads="1"/>
            </p:cNvSpPr>
            <p:nvPr/>
          </p:nvSpPr>
          <p:spPr bwMode="auto">
            <a:xfrm>
              <a:off x="4857726" y="2498249"/>
              <a:ext cx="462793" cy="42425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j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8706" name="Freeform 34"/>
            <p:cNvSpPr/>
            <p:nvPr/>
          </p:nvSpPr>
          <p:spPr bwMode="auto">
            <a:xfrm>
              <a:off x="3811815" y="1151555"/>
              <a:ext cx="1382593" cy="716737"/>
            </a:xfrm>
            <a:custGeom>
              <a:avLst/>
              <a:gdLst/>
              <a:ahLst/>
              <a:cxnLst>
                <a:cxn ang="0">
                  <a:pos x="1125" y="669"/>
                </a:cxn>
                <a:cxn ang="0">
                  <a:pos x="1118" y="187"/>
                </a:cxn>
                <a:cxn ang="0">
                  <a:pos x="660" y="0"/>
                </a:cxn>
                <a:cxn ang="0">
                  <a:pos x="111" y="184"/>
                </a:cxn>
                <a:cxn ang="0">
                  <a:pos x="0" y="636"/>
                </a:cxn>
              </a:cxnLst>
              <a:rect l="0" t="0" r="r" b="b"/>
              <a:pathLst>
                <a:path w="1195" h="669">
                  <a:moveTo>
                    <a:pt x="1125" y="669"/>
                  </a:moveTo>
                  <a:cubicBezTo>
                    <a:pt x="1124" y="589"/>
                    <a:pt x="1195" y="298"/>
                    <a:pt x="1118" y="187"/>
                  </a:cubicBezTo>
                  <a:cubicBezTo>
                    <a:pt x="1041" y="76"/>
                    <a:pt x="828" y="0"/>
                    <a:pt x="660" y="0"/>
                  </a:cubicBezTo>
                  <a:cubicBezTo>
                    <a:pt x="492" y="0"/>
                    <a:pt x="221" y="78"/>
                    <a:pt x="111" y="184"/>
                  </a:cubicBezTo>
                  <a:cubicBezTo>
                    <a:pt x="1" y="290"/>
                    <a:pt x="23" y="542"/>
                    <a:pt x="0" y="636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 type="arrow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8705" name="Rectangle 33"/>
            <p:cNvSpPr>
              <a:spLocks noChangeArrowheads="1"/>
            </p:cNvSpPr>
            <p:nvPr/>
          </p:nvSpPr>
          <p:spPr bwMode="auto">
            <a:xfrm>
              <a:off x="3461249" y="2504677"/>
              <a:ext cx="1345569" cy="42425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为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x</a:t>
              </a:r>
              <a:r>
                <a:rPr kumimoji="0" lang="zh-CN" altLang="en-US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元素区间</a:t>
              </a:r>
              <a:endParaRPr kumimoji="0" lang="zh-CN" altLang="en-US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20FCC18-053A-4F51-A40A-23CB901E7394}" type="slidenum">
              <a:rPr lang="zh-CN" altLang="en-US"/>
            </a:fld>
            <a:r>
              <a:rPr lang="en-US" altLang="zh-CN"/>
              <a:t>/48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2571744"/>
            <a:ext cx="8643998" cy="388578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template &lt;typename T&gt;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Deletex3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(SqList&lt;T&gt;&amp; L, int x)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求解算法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3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int i=-1,j=0;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while (j&lt;L.length)	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//j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遍历所有元素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{  if (L.data[j]!=x)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找到不为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的元素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a[j]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{  i++;   	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扩大不为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的区间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if (i!=j)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   swap(L.data[i],L.data[j]);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序号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的两个元素交换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j++;		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继续</a:t>
            </a:r>
            <a:r>
              <a:rPr lang="zh-CN" altLang="en-US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遍历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L.length=i+1;	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将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的长度置为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i+1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0" name="下箭头 29"/>
          <p:cNvSpPr/>
          <p:nvPr/>
        </p:nvSpPr>
        <p:spPr>
          <a:xfrm>
            <a:off x="4143372" y="2143116"/>
            <a:ext cx="214314" cy="35719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" name="组合 31"/>
          <p:cNvGrpSpPr/>
          <p:nvPr/>
        </p:nvGrpSpPr>
        <p:grpSpPr>
          <a:xfrm>
            <a:off x="1285852" y="285728"/>
            <a:ext cx="5042124" cy="1780593"/>
            <a:chOff x="1509422" y="1148341"/>
            <a:chExt cx="5042124" cy="1780593"/>
          </a:xfrm>
        </p:grpSpPr>
        <p:sp>
          <p:nvSpPr>
            <p:cNvPr id="33" name="Rectangle 48"/>
            <p:cNvSpPr>
              <a:spLocks noChangeArrowheads="1"/>
            </p:cNvSpPr>
            <p:nvPr/>
          </p:nvSpPr>
          <p:spPr bwMode="auto">
            <a:xfrm>
              <a:off x="1509422" y="1872577"/>
              <a:ext cx="525269" cy="42425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b="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0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4" name="Rectangle 47"/>
            <p:cNvSpPr>
              <a:spLocks noChangeArrowheads="1"/>
            </p:cNvSpPr>
            <p:nvPr/>
          </p:nvSpPr>
          <p:spPr bwMode="auto">
            <a:xfrm>
              <a:off x="2026592" y="1872577"/>
              <a:ext cx="1038969" cy="42425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Consolas" panose="020B0609020204030204" pitchFamily="49" charset="0"/>
                </a:rPr>
                <a:t>…</a:t>
              </a:r>
              <a:endPara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  <a:cs typeface="Consolas" panose="020B0609020204030204" pitchFamily="49" charset="0"/>
              </a:endParaRPr>
            </a:p>
          </p:txBody>
        </p:sp>
        <p:sp>
          <p:nvSpPr>
            <p:cNvPr id="35" name="Rectangle 46"/>
            <p:cNvSpPr>
              <a:spLocks noChangeArrowheads="1"/>
            </p:cNvSpPr>
            <p:nvPr/>
          </p:nvSpPr>
          <p:spPr bwMode="auto">
            <a:xfrm>
              <a:off x="3056306" y="1872577"/>
              <a:ext cx="525269" cy="42425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b="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6" name="Rectangle 45"/>
            <p:cNvSpPr>
              <a:spLocks noChangeArrowheads="1"/>
            </p:cNvSpPr>
            <p:nvPr/>
          </p:nvSpPr>
          <p:spPr bwMode="auto">
            <a:xfrm>
              <a:off x="3581575" y="1872577"/>
              <a:ext cx="525269" cy="42425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b="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</a:t>
              </a:r>
              <a:r>
                <a:rPr kumimoji="0" lang="en-US" altLang="zh-CN" sz="1600" b="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+1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7" name="Rectangle 44"/>
            <p:cNvSpPr>
              <a:spLocks noChangeArrowheads="1"/>
            </p:cNvSpPr>
            <p:nvPr/>
          </p:nvSpPr>
          <p:spPr bwMode="auto">
            <a:xfrm>
              <a:off x="4103374" y="1872577"/>
              <a:ext cx="705759" cy="42425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Consolas" panose="020B0609020204030204" pitchFamily="49" charset="0"/>
                </a:rPr>
                <a:t>…</a:t>
              </a:r>
              <a:endPara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  <a:cs typeface="Consolas" panose="020B0609020204030204" pitchFamily="49" charset="0"/>
              </a:endParaRPr>
            </a:p>
          </p:txBody>
        </p:sp>
        <p:sp>
          <p:nvSpPr>
            <p:cNvPr id="38" name="Rectangle 43"/>
            <p:cNvSpPr>
              <a:spLocks noChangeArrowheads="1"/>
            </p:cNvSpPr>
            <p:nvPr/>
          </p:nvSpPr>
          <p:spPr bwMode="auto">
            <a:xfrm>
              <a:off x="6026277" y="1872577"/>
              <a:ext cx="525269" cy="42425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b="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n</a:t>
              </a:r>
              <a:r>
                <a:rPr kumimoji="0" lang="en-US" altLang="zh-CN" sz="1600" b="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-1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9" name="Rectangle 42"/>
            <p:cNvSpPr>
              <a:spLocks noChangeArrowheads="1"/>
            </p:cNvSpPr>
            <p:nvPr/>
          </p:nvSpPr>
          <p:spPr bwMode="auto">
            <a:xfrm>
              <a:off x="5109948" y="1148341"/>
              <a:ext cx="1357139" cy="42425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800" b="0" i="1" baseline="-30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j</a:t>
              </a:r>
              <a:r>
                <a:rPr kumimoji="0" lang="en-US" altLang="zh-CN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≠</a:t>
              </a: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x</a:t>
              </a:r>
              <a:r>
                <a: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时交换</a:t>
              </a: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0" name="Rectangle 41"/>
            <p:cNvSpPr>
              <a:spLocks noChangeArrowheads="1"/>
            </p:cNvSpPr>
            <p:nvPr/>
          </p:nvSpPr>
          <p:spPr bwMode="auto">
            <a:xfrm>
              <a:off x="4806818" y="1872577"/>
              <a:ext cx="525269" cy="42425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b="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j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5322832" y="1872577"/>
              <a:ext cx="705759" cy="42425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…</a:t>
              </a:r>
              <a:endPara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2" name="AutoShape 39"/>
            <p:cNvSpPr/>
            <p:nvPr/>
          </p:nvSpPr>
          <p:spPr bwMode="auto">
            <a:xfrm rot="5400000">
              <a:off x="2395060" y="705514"/>
              <a:ext cx="274267" cy="2007362"/>
            </a:xfrm>
            <a:prstGeom prst="leftBrace">
              <a:avLst>
                <a:gd name="adj1" fmla="val 56478"/>
                <a:gd name="adj2" fmla="val 50000"/>
              </a:avLst>
            </a:prstGeom>
            <a:ln w="12700"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3" name="Rectangle 38"/>
            <p:cNvSpPr>
              <a:spLocks noChangeArrowheads="1"/>
            </p:cNvSpPr>
            <p:nvPr/>
          </p:nvSpPr>
          <p:spPr bwMode="auto">
            <a:xfrm>
              <a:off x="1875028" y="1178339"/>
              <a:ext cx="1522587" cy="42425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不为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x</a:t>
              </a:r>
              <a:r>
                <a:rPr kumimoji="0" lang="zh-CN" altLang="en-US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元素区间</a:t>
              </a:r>
              <a:endParaRPr kumimoji="0" lang="zh-CN" altLang="en-US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4" name="AutoShape 37"/>
            <p:cNvSpPr/>
            <p:nvPr/>
          </p:nvSpPr>
          <p:spPr bwMode="auto">
            <a:xfrm rot="16200000">
              <a:off x="4143350" y="1834738"/>
              <a:ext cx="102850" cy="1225243"/>
            </a:xfrm>
            <a:prstGeom prst="leftBrace">
              <a:avLst>
                <a:gd name="adj1" fmla="val 91927"/>
                <a:gd name="adj2" fmla="val 50000"/>
              </a:avLst>
            </a:prstGeom>
            <a:ln w="12700"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2300"/>
                </a:lnSpc>
              </a:pPr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5" name="AutoShape 36"/>
            <p:cNvSpPr>
              <a:spLocks noChangeShapeType="1"/>
            </p:cNvSpPr>
            <p:nvPr/>
          </p:nvSpPr>
          <p:spPr bwMode="auto">
            <a:xfrm flipV="1">
              <a:off x="5093750" y="2327435"/>
              <a:ext cx="1157" cy="364261"/>
            </a:xfrm>
            <a:prstGeom prst="straightConnector1">
              <a:avLst/>
            </a:prstGeom>
            <a:ln w="19050"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6" name="Rectangle 35"/>
            <p:cNvSpPr>
              <a:spLocks noChangeArrowheads="1"/>
            </p:cNvSpPr>
            <p:nvPr/>
          </p:nvSpPr>
          <p:spPr bwMode="auto">
            <a:xfrm>
              <a:off x="4857726" y="2498249"/>
              <a:ext cx="462793" cy="42425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j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7" name="Freeform 34"/>
            <p:cNvSpPr/>
            <p:nvPr/>
          </p:nvSpPr>
          <p:spPr bwMode="auto">
            <a:xfrm>
              <a:off x="3811815" y="1151555"/>
              <a:ext cx="1382593" cy="716737"/>
            </a:xfrm>
            <a:custGeom>
              <a:avLst/>
              <a:gdLst/>
              <a:ahLst/>
              <a:cxnLst>
                <a:cxn ang="0">
                  <a:pos x="1125" y="669"/>
                </a:cxn>
                <a:cxn ang="0">
                  <a:pos x="1118" y="187"/>
                </a:cxn>
                <a:cxn ang="0">
                  <a:pos x="660" y="0"/>
                </a:cxn>
                <a:cxn ang="0">
                  <a:pos x="111" y="184"/>
                </a:cxn>
                <a:cxn ang="0">
                  <a:pos x="0" y="636"/>
                </a:cxn>
              </a:cxnLst>
              <a:rect l="0" t="0" r="r" b="b"/>
              <a:pathLst>
                <a:path w="1195" h="669">
                  <a:moveTo>
                    <a:pt x="1125" y="669"/>
                  </a:moveTo>
                  <a:cubicBezTo>
                    <a:pt x="1124" y="589"/>
                    <a:pt x="1195" y="298"/>
                    <a:pt x="1118" y="187"/>
                  </a:cubicBezTo>
                  <a:cubicBezTo>
                    <a:pt x="1041" y="76"/>
                    <a:pt x="828" y="0"/>
                    <a:pt x="660" y="0"/>
                  </a:cubicBezTo>
                  <a:cubicBezTo>
                    <a:pt x="492" y="0"/>
                    <a:pt x="221" y="78"/>
                    <a:pt x="111" y="184"/>
                  </a:cubicBezTo>
                  <a:cubicBezTo>
                    <a:pt x="1" y="290"/>
                    <a:pt x="23" y="542"/>
                    <a:pt x="0" y="636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 type="arrow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8" name="Rectangle 33"/>
            <p:cNvSpPr>
              <a:spLocks noChangeArrowheads="1"/>
            </p:cNvSpPr>
            <p:nvPr/>
          </p:nvSpPr>
          <p:spPr bwMode="auto">
            <a:xfrm>
              <a:off x="3461249" y="2504677"/>
              <a:ext cx="1345569" cy="42425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为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x</a:t>
              </a:r>
              <a:r>
                <a:rPr kumimoji="0" lang="zh-CN" altLang="en-US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元素区间</a:t>
              </a:r>
              <a:endParaRPr kumimoji="0" lang="zh-CN" altLang="en-US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20FCC18-053A-4F51-A40A-23CB901E7394}" type="slidenum">
              <a:rPr lang="zh-CN" altLang="en-US"/>
            </a:fld>
            <a:r>
              <a:rPr lang="en-US" altLang="zh-CN"/>
              <a:t>/48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3"/>
          <p:cNvSpPr txBox="1">
            <a:spLocks noChangeArrowheads="1"/>
          </p:cNvSpPr>
          <p:nvPr/>
        </p:nvSpPr>
        <p:spPr bwMode="auto">
          <a:xfrm>
            <a:off x="323850" y="620713"/>
            <a:ext cx="84582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>
              <a:lnSpc>
                <a:spcPct val="140000"/>
              </a:lnSpc>
            </a:pPr>
            <a:r>
              <a:rPr kumimoji="1" lang="en-US" altLang="zh-CN" sz="2400"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+mn-ea"/>
              </a:rPr>
              <a:t>【例2.4】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设顺序表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有</a:t>
            </a:r>
            <a:r>
              <a:rPr kumimoji="1"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个整数。设计一个算法，以第一个元素为分界线（</a:t>
            </a:r>
            <a:r>
              <a:rPr lang="zh-CN" altLang="en-US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基准</a:t>
            </a:r>
            <a:r>
              <a:rPr kumimoji="1"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），将所有小于等于它的元素移到该元素的前面，将所有大于它的元素移到该元素的后面。</a:t>
            </a:r>
            <a:endParaRPr kumimoji="1"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0659" name="Rectangle 4"/>
          <p:cNvSpPr>
            <a:spLocks noChangeArrowheads="1"/>
          </p:cNvSpPr>
          <p:nvPr/>
        </p:nvSpPr>
        <p:spPr bwMode="auto">
          <a:xfrm>
            <a:off x="2914650" y="2476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 bwMode="auto">
          <a:xfrm>
            <a:off x="1835150" y="2924175"/>
            <a:ext cx="4752975" cy="504825"/>
            <a:chOff x="1835150" y="2924175"/>
            <a:chExt cx="4752976" cy="504825"/>
          </a:xfrm>
        </p:grpSpPr>
        <p:sp>
          <p:nvSpPr>
            <p:cNvPr id="165894" name="Oval 6"/>
            <p:cNvSpPr>
              <a:spLocks noChangeArrowheads="1"/>
            </p:cNvSpPr>
            <p:nvPr/>
          </p:nvSpPr>
          <p:spPr bwMode="auto">
            <a:xfrm>
              <a:off x="1835150" y="2997200"/>
              <a:ext cx="360363" cy="4318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i="1">
                  <a:solidFill>
                    <a:srgbClr val="FF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i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5895" name="Rectangle 7"/>
            <p:cNvSpPr>
              <a:spLocks noChangeArrowheads="1"/>
            </p:cNvSpPr>
            <p:nvPr/>
          </p:nvSpPr>
          <p:spPr bwMode="auto">
            <a:xfrm>
              <a:off x="2411413" y="2924175"/>
              <a:ext cx="4176713" cy="5048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>
                  <a:solidFill>
                    <a:srgbClr val="FF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无序整数序列</a:t>
              </a:r>
              <a:endParaRPr lang="zh-CN" altLang="en-US">
                <a:solidFill>
                  <a:srgbClr val="FF00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 bwMode="auto">
          <a:xfrm>
            <a:off x="1908175" y="3644900"/>
            <a:ext cx="4654550" cy="1296988"/>
            <a:chOff x="1908175" y="3644900"/>
            <a:chExt cx="4654550" cy="1296988"/>
          </a:xfrm>
        </p:grpSpPr>
        <p:sp>
          <p:nvSpPr>
            <p:cNvPr id="165896" name="AutoShape 8"/>
            <p:cNvSpPr>
              <a:spLocks noChangeArrowheads="1"/>
            </p:cNvSpPr>
            <p:nvPr/>
          </p:nvSpPr>
          <p:spPr bwMode="auto">
            <a:xfrm>
              <a:off x="3851275" y="3644900"/>
              <a:ext cx="363538" cy="498475"/>
            </a:xfrm>
            <a:prstGeom prst="downArrow">
              <a:avLst>
                <a:gd name="adj1" fmla="val 50000"/>
                <a:gd name="adj2" fmla="val 25000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zh-CN" altLang="en-US"/>
            </a:p>
          </p:txBody>
        </p:sp>
        <p:sp>
          <p:nvSpPr>
            <p:cNvPr id="165897" name="Rectangle 9"/>
            <p:cNvSpPr>
              <a:spLocks noChangeArrowheads="1"/>
            </p:cNvSpPr>
            <p:nvPr/>
          </p:nvSpPr>
          <p:spPr bwMode="auto">
            <a:xfrm>
              <a:off x="1908175" y="4437063"/>
              <a:ext cx="1655763" cy="5048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>
                  <a:solidFill>
                    <a:srgbClr val="FF00FF"/>
                  </a:solidFill>
                  <a:latin typeface="+mn-ea"/>
                  <a:cs typeface="Times New Roman" panose="02020603050405020304" pitchFamily="18" charset="0"/>
                </a:rPr>
                <a:t>≤</a:t>
              </a:r>
              <a:r>
                <a:rPr lang="en-US" altLang="zh-CN" i="1">
                  <a:solidFill>
                    <a:srgbClr val="FF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i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5898" name="Oval 10"/>
            <p:cNvSpPr>
              <a:spLocks noChangeArrowheads="1"/>
            </p:cNvSpPr>
            <p:nvPr/>
          </p:nvSpPr>
          <p:spPr bwMode="auto">
            <a:xfrm>
              <a:off x="3779838" y="4437063"/>
              <a:ext cx="360362" cy="4318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i="1">
                  <a:solidFill>
                    <a:srgbClr val="FF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i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5899" name="Rectangle 11"/>
            <p:cNvSpPr>
              <a:spLocks noChangeArrowheads="1"/>
            </p:cNvSpPr>
            <p:nvPr/>
          </p:nvSpPr>
          <p:spPr bwMode="auto">
            <a:xfrm>
              <a:off x="4330700" y="4429125"/>
              <a:ext cx="2232025" cy="5048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>
                  <a:solidFill>
                    <a:srgbClr val="FF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&gt;</a:t>
              </a:r>
              <a:r>
                <a:rPr lang="en-US" altLang="zh-CN" i="1">
                  <a:solidFill>
                    <a:srgbClr val="FF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i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20FCC18-053A-4F51-A40A-23CB901E7394}" type="slidenum">
              <a:rPr lang="zh-CN" altLang="en-US"/>
            </a:fld>
            <a:r>
              <a:rPr lang="en-US" altLang="zh-CN"/>
              <a:t>/48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33"/>
          <p:cNvSpPr>
            <a:spLocks noChangeArrowheads="1"/>
          </p:cNvSpPr>
          <p:nvPr/>
        </p:nvSpPr>
        <p:spPr bwMode="auto">
          <a:xfrm>
            <a:off x="792163" y="3168650"/>
            <a:ext cx="863600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71683" name="Rectangle 5"/>
          <p:cNvSpPr>
            <a:spLocks noChangeArrowheads="1"/>
          </p:cNvSpPr>
          <p:nvPr/>
        </p:nvSpPr>
        <p:spPr bwMode="auto">
          <a:xfrm>
            <a:off x="-539750" y="30305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71684" name="Text Box 7"/>
          <p:cNvSpPr txBox="1">
            <a:spLocks noChangeArrowheads="1"/>
          </p:cNvSpPr>
          <p:nvPr/>
        </p:nvSpPr>
        <p:spPr bwMode="auto">
          <a:xfrm>
            <a:off x="2230438" y="2808288"/>
            <a:ext cx="360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/>
            <a:r>
              <a:rPr lang="en-US" altLang="zh-CN">
                <a:solidFill>
                  <a:srgbClr val="C00000"/>
                </a:solidFill>
              </a:rPr>
              <a:t>0</a:t>
            </a:r>
            <a:endParaRPr lang="en-US" altLang="zh-CN">
              <a:solidFill>
                <a:srgbClr val="C00000"/>
              </a:solidFill>
            </a:endParaRPr>
          </a:p>
        </p:txBody>
      </p:sp>
      <p:sp>
        <p:nvSpPr>
          <p:cNvPr id="166920" name="Text Box 8"/>
          <p:cNvSpPr txBox="1">
            <a:spLocks noChangeArrowheads="1"/>
          </p:cNvSpPr>
          <p:nvPr/>
        </p:nvSpPr>
        <p:spPr bwMode="auto">
          <a:xfrm>
            <a:off x="2735263" y="3238500"/>
            <a:ext cx="360362" cy="40005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>
            <a:lvl1pPr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en-US" altLang="zh-CN">
                <a:solidFill>
                  <a:srgbClr val="FFFF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endParaRPr lang="en-US" altLang="zh-CN">
              <a:solidFill>
                <a:srgbClr val="FFFF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1686" name="Text Box 9"/>
          <p:cNvSpPr txBox="1">
            <a:spLocks noChangeArrowheads="1"/>
          </p:cNvSpPr>
          <p:nvPr/>
        </p:nvSpPr>
        <p:spPr bwMode="auto">
          <a:xfrm>
            <a:off x="2735263" y="2808288"/>
            <a:ext cx="360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/>
            <a:r>
              <a:rPr lang="en-US" altLang="zh-CN">
                <a:solidFill>
                  <a:srgbClr val="C00000"/>
                </a:solidFill>
              </a:rPr>
              <a:t>1</a:t>
            </a:r>
            <a:endParaRPr lang="en-US" altLang="zh-CN">
              <a:solidFill>
                <a:srgbClr val="C00000"/>
              </a:solidFill>
            </a:endParaRPr>
          </a:p>
        </p:txBody>
      </p:sp>
      <p:sp>
        <p:nvSpPr>
          <p:cNvPr id="166922" name="Text Box 10"/>
          <p:cNvSpPr txBox="1">
            <a:spLocks noChangeArrowheads="1"/>
          </p:cNvSpPr>
          <p:nvPr/>
        </p:nvSpPr>
        <p:spPr bwMode="auto">
          <a:xfrm>
            <a:off x="3167063" y="3238500"/>
            <a:ext cx="360362" cy="40005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>
            <a:lvl1pPr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en-US" altLang="zh-CN">
                <a:solidFill>
                  <a:srgbClr val="FFFF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en-US" altLang="zh-CN">
              <a:solidFill>
                <a:srgbClr val="FFFF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1688" name="Text Box 11"/>
          <p:cNvSpPr txBox="1">
            <a:spLocks noChangeArrowheads="1"/>
          </p:cNvSpPr>
          <p:nvPr/>
        </p:nvSpPr>
        <p:spPr bwMode="auto">
          <a:xfrm>
            <a:off x="3167063" y="2808288"/>
            <a:ext cx="360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/>
            <a:r>
              <a:rPr lang="en-US" altLang="zh-CN">
                <a:solidFill>
                  <a:srgbClr val="C00000"/>
                </a:solidFill>
              </a:rPr>
              <a:t>2</a:t>
            </a:r>
            <a:endParaRPr lang="en-US" altLang="zh-CN">
              <a:solidFill>
                <a:srgbClr val="C00000"/>
              </a:solidFill>
            </a:endParaRPr>
          </a:p>
        </p:txBody>
      </p:sp>
      <p:sp>
        <p:nvSpPr>
          <p:cNvPr id="166924" name="Text Box 12"/>
          <p:cNvSpPr txBox="1">
            <a:spLocks noChangeArrowheads="1"/>
          </p:cNvSpPr>
          <p:nvPr/>
        </p:nvSpPr>
        <p:spPr bwMode="auto">
          <a:xfrm>
            <a:off x="3671888" y="3238500"/>
            <a:ext cx="360362" cy="40005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>
            <a:lvl1pPr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en-US" altLang="zh-CN">
                <a:solidFill>
                  <a:srgbClr val="FFFF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endParaRPr lang="en-US" altLang="zh-CN">
              <a:solidFill>
                <a:srgbClr val="FFFF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1690" name="Text Box 13"/>
          <p:cNvSpPr txBox="1">
            <a:spLocks noChangeArrowheads="1"/>
          </p:cNvSpPr>
          <p:nvPr/>
        </p:nvSpPr>
        <p:spPr bwMode="auto">
          <a:xfrm>
            <a:off x="3671888" y="2808288"/>
            <a:ext cx="360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/>
            <a:r>
              <a:rPr lang="en-US" altLang="zh-CN">
                <a:solidFill>
                  <a:srgbClr val="C00000"/>
                </a:solidFill>
              </a:rPr>
              <a:t>3</a:t>
            </a:r>
            <a:endParaRPr lang="en-US" altLang="zh-CN">
              <a:solidFill>
                <a:srgbClr val="C00000"/>
              </a:solidFill>
            </a:endParaRPr>
          </a:p>
        </p:txBody>
      </p:sp>
      <p:sp>
        <p:nvSpPr>
          <p:cNvPr id="166926" name="Text Box 14"/>
          <p:cNvSpPr txBox="1">
            <a:spLocks noChangeArrowheads="1"/>
          </p:cNvSpPr>
          <p:nvPr/>
        </p:nvSpPr>
        <p:spPr bwMode="auto">
          <a:xfrm>
            <a:off x="4103688" y="3238500"/>
            <a:ext cx="360362" cy="40005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>
            <a:lvl1pPr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en-US" altLang="zh-CN">
                <a:solidFill>
                  <a:srgbClr val="FFFF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altLang="zh-CN">
              <a:solidFill>
                <a:srgbClr val="FFFF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1692" name="Text Box 15"/>
          <p:cNvSpPr txBox="1">
            <a:spLocks noChangeArrowheads="1"/>
          </p:cNvSpPr>
          <p:nvPr/>
        </p:nvSpPr>
        <p:spPr bwMode="auto">
          <a:xfrm>
            <a:off x="4103688" y="2808288"/>
            <a:ext cx="360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/>
            <a:r>
              <a:rPr lang="en-US" altLang="zh-CN">
                <a:solidFill>
                  <a:srgbClr val="C00000"/>
                </a:solidFill>
              </a:rPr>
              <a:t>4</a:t>
            </a:r>
            <a:endParaRPr lang="en-US" altLang="zh-CN">
              <a:solidFill>
                <a:srgbClr val="C00000"/>
              </a:solidFill>
            </a:endParaRPr>
          </a:p>
        </p:txBody>
      </p:sp>
      <p:sp>
        <p:nvSpPr>
          <p:cNvPr id="166928" name="Text Box 16"/>
          <p:cNvSpPr txBox="1">
            <a:spLocks noChangeArrowheads="1"/>
          </p:cNvSpPr>
          <p:nvPr/>
        </p:nvSpPr>
        <p:spPr bwMode="auto">
          <a:xfrm>
            <a:off x="4608513" y="3238500"/>
            <a:ext cx="360362" cy="40005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>
            <a:lvl1pPr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en-US" altLang="zh-CN">
                <a:solidFill>
                  <a:srgbClr val="FFFF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lang="en-US" altLang="zh-CN">
              <a:solidFill>
                <a:srgbClr val="FFFF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1694" name="Text Box 17"/>
          <p:cNvSpPr txBox="1">
            <a:spLocks noChangeArrowheads="1"/>
          </p:cNvSpPr>
          <p:nvPr/>
        </p:nvSpPr>
        <p:spPr bwMode="auto">
          <a:xfrm>
            <a:off x="4608513" y="2808288"/>
            <a:ext cx="360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/>
            <a:r>
              <a:rPr lang="en-US" altLang="zh-CN">
                <a:solidFill>
                  <a:srgbClr val="C00000"/>
                </a:solidFill>
              </a:rPr>
              <a:t>5</a:t>
            </a:r>
            <a:endParaRPr lang="en-US" altLang="zh-CN">
              <a:solidFill>
                <a:srgbClr val="C00000"/>
              </a:solidFill>
            </a:endParaRPr>
          </a:p>
        </p:txBody>
      </p:sp>
      <p:sp>
        <p:nvSpPr>
          <p:cNvPr id="166930" name="Text Box 18"/>
          <p:cNvSpPr txBox="1">
            <a:spLocks noChangeArrowheads="1"/>
          </p:cNvSpPr>
          <p:nvPr/>
        </p:nvSpPr>
        <p:spPr bwMode="auto">
          <a:xfrm>
            <a:off x="5040313" y="3238500"/>
            <a:ext cx="360362" cy="40005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>
            <a:lvl1pPr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en-US" altLang="zh-CN">
                <a:solidFill>
                  <a:srgbClr val="FFFF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en-US" altLang="zh-CN">
              <a:solidFill>
                <a:srgbClr val="FFFF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1696" name="Text Box 19"/>
          <p:cNvSpPr txBox="1">
            <a:spLocks noChangeArrowheads="1"/>
          </p:cNvSpPr>
          <p:nvPr/>
        </p:nvSpPr>
        <p:spPr bwMode="auto">
          <a:xfrm>
            <a:off x="5040313" y="2808288"/>
            <a:ext cx="360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/>
            <a:r>
              <a:rPr lang="en-US" altLang="zh-CN">
                <a:solidFill>
                  <a:srgbClr val="C00000"/>
                </a:solidFill>
              </a:rPr>
              <a:t>6</a:t>
            </a:r>
            <a:endParaRPr lang="en-US" altLang="zh-CN">
              <a:solidFill>
                <a:srgbClr val="C00000"/>
              </a:solidFill>
            </a:endParaRPr>
          </a:p>
        </p:txBody>
      </p:sp>
      <p:sp>
        <p:nvSpPr>
          <p:cNvPr id="166932" name="Text Box 20"/>
          <p:cNvSpPr txBox="1">
            <a:spLocks noChangeArrowheads="1"/>
          </p:cNvSpPr>
          <p:nvPr/>
        </p:nvSpPr>
        <p:spPr bwMode="auto">
          <a:xfrm>
            <a:off x="5545138" y="3238500"/>
            <a:ext cx="360362" cy="40005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>
            <a:lvl1pPr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en-US" altLang="zh-CN">
                <a:solidFill>
                  <a:srgbClr val="FFFF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lang="en-US" altLang="zh-CN">
              <a:solidFill>
                <a:srgbClr val="FFFF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1698" name="Text Box 21"/>
          <p:cNvSpPr txBox="1">
            <a:spLocks noChangeArrowheads="1"/>
          </p:cNvSpPr>
          <p:nvPr/>
        </p:nvSpPr>
        <p:spPr bwMode="auto">
          <a:xfrm>
            <a:off x="5545138" y="2808288"/>
            <a:ext cx="360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/>
            <a:r>
              <a:rPr lang="en-US" altLang="zh-CN">
                <a:solidFill>
                  <a:srgbClr val="C00000"/>
                </a:solidFill>
              </a:rPr>
              <a:t>7</a:t>
            </a:r>
            <a:endParaRPr lang="en-US" altLang="zh-CN">
              <a:solidFill>
                <a:srgbClr val="C00000"/>
              </a:solidFill>
            </a:endParaRPr>
          </a:p>
        </p:txBody>
      </p:sp>
      <p:sp>
        <p:nvSpPr>
          <p:cNvPr id="166934" name="Text Box 22"/>
          <p:cNvSpPr txBox="1">
            <a:spLocks noChangeArrowheads="1"/>
          </p:cNvSpPr>
          <p:nvPr/>
        </p:nvSpPr>
        <p:spPr bwMode="auto">
          <a:xfrm>
            <a:off x="5975350" y="3238500"/>
            <a:ext cx="360363" cy="40005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>
            <a:lvl1pPr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en-US" altLang="zh-CN">
                <a:solidFill>
                  <a:srgbClr val="FFFF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endParaRPr lang="en-US" altLang="zh-CN">
              <a:solidFill>
                <a:srgbClr val="FFFF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1700" name="Text Box 23"/>
          <p:cNvSpPr txBox="1">
            <a:spLocks noChangeArrowheads="1"/>
          </p:cNvSpPr>
          <p:nvPr/>
        </p:nvSpPr>
        <p:spPr bwMode="auto">
          <a:xfrm>
            <a:off x="5975350" y="2808288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/>
            <a:r>
              <a:rPr lang="en-US" altLang="zh-CN">
                <a:solidFill>
                  <a:srgbClr val="C00000"/>
                </a:solidFill>
              </a:rPr>
              <a:t>8</a:t>
            </a:r>
            <a:endParaRPr lang="en-US" altLang="zh-CN">
              <a:solidFill>
                <a:srgbClr val="C00000"/>
              </a:solidFill>
            </a:endParaRPr>
          </a:p>
        </p:txBody>
      </p:sp>
      <p:sp>
        <p:nvSpPr>
          <p:cNvPr id="166936" name="Text Box 24"/>
          <p:cNvSpPr txBox="1">
            <a:spLocks noChangeArrowheads="1"/>
          </p:cNvSpPr>
          <p:nvPr/>
        </p:nvSpPr>
        <p:spPr bwMode="auto">
          <a:xfrm>
            <a:off x="6480175" y="3238500"/>
            <a:ext cx="360363" cy="40005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>
            <a:lvl1pPr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en-US" altLang="zh-CN">
                <a:solidFill>
                  <a:srgbClr val="FFFF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en-US" altLang="zh-CN">
              <a:solidFill>
                <a:srgbClr val="FFFF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1702" name="Text Box 25"/>
          <p:cNvSpPr txBox="1">
            <a:spLocks noChangeArrowheads="1"/>
          </p:cNvSpPr>
          <p:nvPr/>
        </p:nvSpPr>
        <p:spPr bwMode="auto">
          <a:xfrm>
            <a:off x="6480175" y="2808288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/>
            <a:r>
              <a:rPr lang="en-US" altLang="zh-CN">
                <a:solidFill>
                  <a:srgbClr val="C00000"/>
                </a:solidFill>
              </a:rPr>
              <a:t>9</a:t>
            </a:r>
            <a:endParaRPr lang="en-US" altLang="zh-CN">
              <a:solidFill>
                <a:srgbClr val="C00000"/>
              </a:solidFill>
            </a:endParaRPr>
          </a:p>
        </p:txBody>
      </p:sp>
      <p:sp>
        <p:nvSpPr>
          <p:cNvPr id="71703" name="Text Box 29"/>
          <p:cNvSpPr txBox="1">
            <a:spLocks noChangeArrowheads="1"/>
          </p:cNvSpPr>
          <p:nvPr/>
        </p:nvSpPr>
        <p:spPr bwMode="auto">
          <a:xfrm>
            <a:off x="863600" y="2659063"/>
            <a:ext cx="792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/>
            <a:r>
              <a:rPr lang="en-US" altLang="zh-CN">
                <a:solidFill>
                  <a:srgbClr val="339933"/>
                </a:solidFill>
              </a:rPr>
              <a:t>pivot</a:t>
            </a:r>
            <a:endParaRPr lang="en-US" altLang="zh-CN">
              <a:solidFill>
                <a:srgbClr val="339933"/>
              </a:solidFill>
            </a:endParaRPr>
          </a:p>
        </p:txBody>
      </p:sp>
      <p:grpSp>
        <p:nvGrpSpPr>
          <p:cNvPr id="2" name="Group 34"/>
          <p:cNvGrpSpPr/>
          <p:nvPr/>
        </p:nvGrpSpPr>
        <p:grpSpPr bwMode="auto">
          <a:xfrm>
            <a:off x="2232025" y="3663950"/>
            <a:ext cx="360363" cy="765175"/>
            <a:chOff x="1746" y="1174"/>
            <a:chExt cx="227" cy="482"/>
          </a:xfrm>
        </p:grpSpPr>
        <p:sp>
          <p:nvSpPr>
            <p:cNvPr id="71705" name="Text Box 27"/>
            <p:cNvSpPr txBox="1">
              <a:spLocks noChangeArrowheads="1"/>
            </p:cNvSpPr>
            <p:nvPr/>
          </p:nvSpPr>
          <p:spPr bwMode="auto">
            <a:xfrm>
              <a:off x="1746" y="1406"/>
              <a:ext cx="2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spcBef>
                  <a:spcPct val="50000"/>
                </a:spcBef>
                <a:defRPr sz="2000" b="1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algn="ctr">
                <a:spcBef>
                  <a:spcPct val="50000"/>
                </a:spcBef>
                <a:defRPr sz="2000" b="1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algn="ctr">
                <a:spcBef>
                  <a:spcPct val="50000"/>
                </a:spcBef>
                <a:defRPr sz="2000" b="1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algn="ctr">
                <a:spcBef>
                  <a:spcPct val="50000"/>
                </a:spcBef>
                <a:defRPr sz="2000" b="1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algn="ctr">
                <a:spcBef>
                  <a:spcPct val="50000"/>
                </a:spcBef>
                <a:defRPr sz="2000" b="1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fontAlgn="base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fontAlgn="base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fontAlgn="base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fontAlgn="base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/>
              <a:r>
                <a:rPr lang="en-US" altLang="zh-CN" i="1">
                  <a:solidFill>
                    <a:srgbClr val="339933"/>
                  </a:solidFill>
                </a:rPr>
                <a:t>i</a:t>
              </a:r>
              <a:endParaRPr lang="en-US" altLang="zh-CN" i="1">
                <a:solidFill>
                  <a:srgbClr val="339933"/>
                </a:solidFill>
              </a:endParaRPr>
            </a:p>
          </p:txBody>
        </p:sp>
        <p:sp>
          <p:nvSpPr>
            <p:cNvPr id="71706" name="Line 30"/>
            <p:cNvSpPr>
              <a:spLocks noChangeShapeType="1"/>
            </p:cNvSpPr>
            <p:nvPr/>
          </p:nvSpPr>
          <p:spPr bwMode="auto">
            <a:xfrm flipV="1">
              <a:off x="1837" y="1174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35"/>
          <p:cNvGrpSpPr/>
          <p:nvPr/>
        </p:nvGrpSpPr>
        <p:grpSpPr bwMode="auto">
          <a:xfrm>
            <a:off x="6480175" y="3671888"/>
            <a:ext cx="360363" cy="765175"/>
            <a:chOff x="4422" y="1179"/>
            <a:chExt cx="227" cy="482"/>
          </a:xfrm>
        </p:grpSpPr>
        <p:sp>
          <p:nvSpPr>
            <p:cNvPr id="71708" name="Text Box 31"/>
            <p:cNvSpPr txBox="1">
              <a:spLocks noChangeArrowheads="1"/>
            </p:cNvSpPr>
            <p:nvPr/>
          </p:nvSpPr>
          <p:spPr bwMode="auto">
            <a:xfrm>
              <a:off x="4422" y="1411"/>
              <a:ext cx="2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spcBef>
                  <a:spcPct val="50000"/>
                </a:spcBef>
                <a:defRPr sz="2000" b="1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algn="ctr">
                <a:spcBef>
                  <a:spcPct val="50000"/>
                </a:spcBef>
                <a:defRPr sz="2000" b="1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algn="ctr">
                <a:spcBef>
                  <a:spcPct val="50000"/>
                </a:spcBef>
                <a:defRPr sz="2000" b="1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algn="ctr">
                <a:spcBef>
                  <a:spcPct val="50000"/>
                </a:spcBef>
                <a:defRPr sz="2000" b="1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algn="ctr">
                <a:spcBef>
                  <a:spcPct val="50000"/>
                </a:spcBef>
                <a:defRPr sz="2000" b="1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fontAlgn="base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fontAlgn="base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fontAlgn="base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fontAlgn="base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/>
              <a:r>
                <a:rPr lang="en-US" altLang="zh-CN" i="1">
                  <a:solidFill>
                    <a:srgbClr val="339933"/>
                  </a:solidFill>
                </a:rPr>
                <a:t>j</a:t>
              </a:r>
              <a:endParaRPr lang="en-US" altLang="zh-CN" i="1">
                <a:solidFill>
                  <a:srgbClr val="339933"/>
                </a:solidFill>
              </a:endParaRPr>
            </a:p>
          </p:txBody>
        </p:sp>
        <p:sp>
          <p:nvSpPr>
            <p:cNvPr id="71709" name="Line 32"/>
            <p:cNvSpPr>
              <a:spLocks noChangeShapeType="1"/>
            </p:cNvSpPr>
            <p:nvPr/>
          </p:nvSpPr>
          <p:spPr bwMode="auto">
            <a:xfrm flipV="1">
              <a:off x="4513" y="1179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66948" name="Text Box 36"/>
          <p:cNvSpPr txBox="1">
            <a:spLocks noChangeArrowheads="1"/>
          </p:cNvSpPr>
          <p:nvPr/>
        </p:nvSpPr>
        <p:spPr bwMode="auto">
          <a:xfrm>
            <a:off x="1533525" y="982663"/>
            <a:ext cx="4895850" cy="14462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20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pivot</a:t>
            </a:r>
            <a:r>
              <a:rPr lang="en-US" altLang="zh-CN" sz="2200">
                <a:ea typeface="楷体" panose="02010609060101010101" pitchFamily="49" charset="-122"/>
                <a:cs typeface="Times New Roman" panose="02020603050405020304" pitchFamily="18" charset="0"/>
              </a:rPr>
              <a:t>=L</a:t>
            </a:r>
            <a:r>
              <a:rPr lang="en-US" altLang="zh-CN" sz="2200"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lang="en-US" altLang="zh-CN" sz="2200">
                <a:ea typeface="楷体" panose="02010609060101010101" pitchFamily="49" charset="-122"/>
                <a:cs typeface="Times New Roman" panose="02020603050405020304" pitchFamily="18" charset="0"/>
              </a:rPr>
              <a:t>&gt;data[0]</a:t>
            </a:r>
            <a:r>
              <a:rPr lang="zh-CN" altLang="en-US" sz="2200">
                <a:ea typeface="楷体" panose="02010609060101010101" pitchFamily="49" charset="-122"/>
                <a:cs typeface="Times New Roman" panose="02020603050405020304" pitchFamily="18" charset="0"/>
              </a:rPr>
              <a:t>（基准）</a:t>
            </a:r>
            <a:endParaRPr lang="en-US" altLang="zh-CN" sz="220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sz="2200" i="1"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zh-CN" altLang="en-US" sz="2200">
                <a:ea typeface="楷体" panose="02010609060101010101" pitchFamily="49" charset="-122"/>
                <a:cs typeface="Times New Roman" panose="02020603050405020304" pitchFamily="18" charset="0"/>
              </a:rPr>
              <a:t>从后向前找</a:t>
            </a:r>
            <a:r>
              <a:rPr lang="zh-CN" altLang="en-US" sz="2200">
                <a:latin typeface="+mn-ea"/>
                <a:ea typeface="+mn-ea"/>
                <a:cs typeface="Times New Roman" panose="02020603050405020304" pitchFamily="18" charset="0"/>
              </a:rPr>
              <a:t>≤</a:t>
            </a:r>
            <a:r>
              <a:rPr lang="en-US" altLang="zh-CN" sz="2200">
                <a:ea typeface="楷体" panose="02010609060101010101" pitchFamily="49" charset="-122"/>
                <a:cs typeface="Times New Roman" panose="02020603050405020304" pitchFamily="18" charset="0"/>
              </a:rPr>
              <a:t>pivot</a:t>
            </a:r>
            <a:r>
              <a:rPr lang="zh-CN" altLang="en-US" sz="2200">
                <a:ea typeface="楷体" panose="02010609060101010101" pitchFamily="49" charset="-122"/>
                <a:cs typeface="Times New Roman" panose="02020603050405020304" pitchFamily="18" charset="0"/>
              </a:rPr>
              <a:t>的元素</a:t>
            </a:r>
            <a:endParaRPr lang="zh-CN" altLang="en-US" sz="220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sz="2200" i="1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200">
                <a:ea typeface="楷体" panose="02010609060101010101" pitchFamily="49" charset="-122"/>
                <a:cs typeface="Times New Roman" panose="02020603050405020304" pitchFamily="18" charset="0"/>
              </a:rPr>
              <a:t>从前向后找</a:t>
            </a:r>
            <a:r>
              <a:rPr lang="en-US" altLang="zh-CN" sz="2200">
                <a:ea typeface="楷体" panose="02010609060101010101" pitchFamily="49" charset="-122"/>
                <a:cs typeface="Times New Roman" panose="02020603050405020304" pitchFamily="18" charset="0"/>
              </a:rPr>
              <a:t>&gt;pivot</a:t>
            </a:r>
            <a:r>
              <a:rPr lang="zh-CN" altLang="en-US" sz="2200">
                <a:ea typeface="楷体" panose="02010609060101010101" pitchFamily="49" charset="-122"/>
                <a:cs typeface="Times New Roman" panose="02020603050405020304" pitchFamily="18" charset="0"/>
              </a:rPr>
              <a:t>的元素</a:t>
            </a:r>
            <a:endParaRPr lang="zh-CN" altLang="en-US" sz="220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6949" name="Text Box 37"/>
          <p:cNvSpPr txBox="1">
            <a:spLocks noChangeArrowheads="1"/>
          </p:cNvSpPr>
          <p:nvPr/>
        </p:nvSpPr>
        <p:spPr bwMode="auto">
          <a:xfrm>
            <a:off x="2160588" y="3238500"/>
            <a:ext cx="360362" cy="40005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>
            <a:lvl1pPr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en-US" altLang="zh-CN">
                <a:solidFill>
                  <a:srgbClr val="FFFF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en-US" altLang="zh-CN">
              <a:solidFill>
                <a:srgbClr val="FFFF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6951" name="AutoShape 39"/>
          <p:cNvSpPr>
            <a:spLocks noChangeArrowheads="1"/>
          </p:cNvSpPr>
          <p:nvPr/>
        </p:nvSpPr>
        <p:spPr bwMode="auto">
          <a:xfrm>
            <a:off x="5643570" y="1571612"/>
            <a:ext cx="503237" cy="287337"/>
          </a:xfrm>
          <a:prstGeom prst="rightArrow">
            <a:avLst>
              <a:gd name="adj1" fmla="val 50000"/>
              <a:gd name="adj2" fmla="val 43785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zh-CN" altLang="en-US"/>
          </a:p>
        </p:txBody>
      </p:sp>
      <p:sp>
        <p:nvSpPr>
          <p:cNvPr id="71715" name="Text Box 40"/>
          <p:cNvSpPr txBox="1">
            <a:spLocks noChangeArrowheads="1"/>
          </p:cNvSpPr>
          <p:nvPr/>
        </p:nvSpPr>
        <p:spPr bwMode="auto">
          <a:xfrm>
            <a:off x="6357938" y="1500188"/>
            <a:ext cx="180022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/>
            <a:r>
              <a:rPr lang="zh-CN" altLang="en-US" sz="2200">
                <a:ea typeface="楷体" panose="02010609060101010101" pitchFamily="49" charset="-122"/>
                <a:cs typeface="Times New Roman" panose="02020603050405020304" pitchFamily="18" charset="0"/>
              </a:rPr>
              <a:t>两者交换</a:t>
            </a:r>
            <a:endParaRPr lang="zh-CN" altLang="en-US" sz="220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6953" name="Text Box 41"/>
          <p:cNvSpPr txBox="1">
            <a:spLocks noChangeArrowheads="1"/>
          </p:cNvSpPr>
          <p:nvPr/>
        </p:nvSpPr>
        <p:spPr bwMode="auto">
          <a:xfrm>
            <a:off x="2155825" y="3238500"/>
            <a:ext cx="360363" cy="40005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>
            <a:lvl1pPr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en-US" altLang="zh-CN">
                <a:solidFill>
                  <a:srgbClr val="FFFF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en-US" altLang="zh-CN">
              <a:solidFill>
                <a:srgbClr val="FFFF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4" name="Group 45"/>
          <p:cNvGrpSpPr/>
          <p:nvPr/>
        </p:nvGrpSpPr>
        <p:grpSpPr bwMode="auto">
          <a:xfrm>
            <a:off x="2195513" y="4508500"/>
            <a:ext cx="4376737" cy="1239838"/>
            <a:chOff x="1383" y="2840"/>
            <a:chExt cx="2757" cy="781"/>
          </a:xfrm>
        </p:grpSpPr>
        <p:sp>
          <p:nvSpPr>
            <p:cNvPr id="166955" name="AutoShape 43"/>
            <p:cNvSpPr>
              <a:spLocks noChangeArrowheads="1"/>
            </p:cNvSpPr>
            <p:nvPr/>
          </p:nvSpPr>
          <p:spPr bwMode="auto">
            <a:xfrm>
              <a:off x="2585" y="2840"/>
              <a:ext cx="227" cy="363"/>
            </a:xfrm>
            <a:prstGeom prst="downArrow">
              <a:avLst>
                <a:gd name="adj1" fmla="val 50000"/>
                <a:gd name="adj2" fmla="val 25000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zh-CN" altLang="en-US"/>
            </a:p>
          </p:txBody>
        </p:sp>
        <p:sp>
          <p:nvSpPr>
            <p:cNvPr id="71721" name="Text Box 44"/>
            <p:cNvSpPr txBox="1">
              <a:spLocks noChangeArrowheads="1"/>
            </p:cNvSpPr>
            <p:nvPr/>
          </p:nvSpPr>
          <p:spPr bwMode="auto">
            <a:xfrm>
              <a:off x="1383" y="3294"/>
              <a:ext cx="275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spcBef>
                  <a:spcPct val="50000"/>
                </a:spcBef>
                <a:defRPr sz="2000" b="1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algn="ctr">
                <a:spcBef>
                  <a:spcPct val="50000"/>
                </a:spcBef>
                <a:defRPr sz="2000" b="1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algn="ctr">
                <a:spcBef>
                  <a:spcPct val="50000"/>
                </a:spcBef>
                <a:defRPr sz="2000" b="1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algn="ctr">
                <a:spcBef>
                  <a:spcPct val="50000"/>
                </a:spcBef>
                <a:defRPr sz="2000" b="1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algn="ctr">
                <a:spcBef>
                  <a:spcPct val="50000"/>
                </a:spcBef>
                <a:defRPr sz="2000" b="1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fontAlgn="base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fontAlgn="base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fontAlgn="base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fontAlgn="base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r>
                <a:rPr lang="en-US" altLang="zh-CN"/>
                <a:t>1</a:t>
              </a:r>
              <a:r>
                <a:rPr lang="zh-CN" altLang="en-US"/>
                <a:t>　</a:t>
              </a:r>
              <a:r>
                <a:rPr lang="en-US" altLang="zh-CN"/>
                <a:t>0</a:t>
              </a:r>
              <a:r>
                <a:rPr lang="zh-CN" altLang="en-US"/>
                <a:t>　</a:t>
              </a:r>
              <a:r>
                <a:rPr lang="en-US" altLang="zh-CN"/>
                <a:t>2</a:t>
              </a:r>
              <a:r>
                <a:rPr lang="zh-CN" altLang="en-US"/>
                <a:t>　</a:t>
              </a:r>
              <a:r>
                <a:rPr lang="en-US" altLang="zh-CN"/>
                <a:t>3</a:t>
              </a:r>
              <a:r>
                <a:rPr lang="zh-CN" altLang="en-US"/>
                <a:t>　</a:t>
              </a:r>
              <a:r>
                <a:rPr lang="en-US" altLang="zh-CN" sz="2800">
                  <a:solidFill>
                    <a:srgbClr val="FF3300"/>
                  </a:solidFill>
                </a:rPr>
                <a:t>3</a:t>
              </a:r>
              <a:r>
                <a:rPr lang="zh-CN" altLang="en-US"/>
                <a:t>　</a:t>
              </a:r>
              <a:r>
                <a:rPr lang="en-US" altLang="zh-CN"/>
                <a:t>5</a:t>
              </a:r>
              <a:r>
                <a:rPr lang="zh-CN" altLang="en-US"/>
                <a:t>　</a:t>
              </a:r>
              <a:r>
                <a:rPr lang="en-US" altLang="zh-CN"/>
                <a:t>7</a:t>
              </a:r>
              <a:r>
                <a:rPr lang="zh-CN" altLang="en-US"/>
                <a:t>　</a:t>
              </a:r>
              <a:r>
                <a:rPr lang="en-US" altLang="zh-CN"/>
                <a:t>4</a:t>
              </a:r>
              <a:r>
                <a:rPr lang="zh-CN" altLang="en-US"/>
                <a:t>　</a:t>
              </a:r>
              <a:r>
                <a:rPr lang="en-US" altLang="zh-CN"/>
                <a:t>6</a:t>
              </a:r>
              <a:r>
                <a:rPr lang="zh-CN" altLang="en-US"/>
                <a:t>　</a:t>
              </a:r>
              <a:r>
                <a:rPr lang="en-US" altLang="zh-CN"/>
                <a:t>8</a:t>
              </a:r>
              <a:endParaRPr lang="en-US" altLang="zh-CN"/>
            </a:p>
          </p:txBody>
        </p:sp>
      </p:grpSp>
      <p:sp>
        <p:nvSpPr>
          <p:cNvPr id="39" name="Text Box 38"/>
          <p:cNvSpPr txBox="1">
            <a:spLocks noChangeArrowheads="1"/>
          </p:cNvSpPr>
          <p:nvPr/>
        </p:nvSpPr>
        <p:spPr bwMode="auto">
          <a:xfrm>
            <a:off x="285750" y="142875"/>
            <a:ext cx="3714750" cy="5873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62000" tIns="108000" rIns="162000" bIns="1080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解法</a:t>
            </a:r>
            <a:r>
              <a:rPr lang="en-US" altLang="zh-CN" sz="240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1</a:t>
            </a:r>
            <a:r>
              <a:rPr lang="zh-CN" altLang="en-US" sz="240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（前后交换法）：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20FCC18-053A-4F51-A40A-23CB901E7394}" type="slidenum">
              <a:rPr lang="zh-CN" altLang="en-US"/>
            </a:fld>
            <a:r>
              <a:rPr lang="en-US" altLang="zh-CN"/>
              <a:t>/48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4.44444E-6 L -0.12205 4.44444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69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94444E-6 -6.93889E-18 L 0.05521 -6.93889E-18 " pathEditMode="relative" ptsTypes="AA">
                                      <p:cBhvr>
                                        <p:cTn id="1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2.96296E-6 C -0.00243 -0.02153 -0.00469 -0.04283 0.02083 -0.05741 C 0.04635 -0.07199 0.10139 -0.08357 0.15278 -0.08704 C 0.20416 -0.09051 0.28698 -0.0926 0.32916 -0.07778 C 0.37135 -0.06297 0.38958 -0.01482 0.40555 0.00162 " pathEditMode="fixed" rAng="0" ptsTypes="aaaaa">
                                      <p:cBhvr>
                                        <p:cTn id="22" dur="2000" fill="hold"/>
                                        <p:tgtEl>
                                          <p:spTgt spid="1669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00" y="-4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95 0.01852 C -0.01459 0.03657 -0.02205 0.05463 -0.04723 0.06666 C -0.0724 0.0787 -0.11302 0.08981 -0.15834 0.09074 C -0.20365 0.09166 -0.27709 0.08703 -0.31945 0.07222 C -0.36181 0.0574 -0.39705 0.01389 -0.4125 0.00185 " pathEditMode="fixed" rAng="0" ptsTypes="aaaaA">
                                      <p:cBhvr>
                                        <p:cTn id="26" dur="2000" fill="hold"/>
                                        <p:tgtEl>
                                          <p:spTgt spid="1669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00" y="2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3.7037E-6 L -0.15677 -0.00046 " pathEditMode="fixed" rAng="0" ptsTypes="AA">
                                      <p:cBhvr>
                                        <p:cTn id="3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21 -1.48148E-6 L 0.15764 -1.48148E-6 " pathEditMode="relative" ptsTypes="AA">
                                      <p:cBhvr>
                                        <p:cTn id="3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0394 C 0.0026 -0.01343 0.00538 -0.04861 0.02083 -0.05926 C 0.03628 -0.06991 0.07361 -0.07107 0.09167 -0.06852 C 0.10972 -0.06598 0.11979 -0.05648 0.12917 -0.04445 C 0.13854 -0.03241 0.14375 -0.00648 0.14757 0.00347 " pathEditMode="fixed" rAng="0" ptsTypes="aaaaa">
                                      <p:cBhvr>
                                        <p:cTn id="38" dur="2000" fill="hold"/>
                                        <p:tgtEl>
                                          <p:spTgt spid="1669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00" y="-3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7 0.00555 C -0.00104 0.02361 0.0007 0.0419 -0.01805 0.05 C -0.0368 0.0581 -0.09323 0.06157 -0.11527 0.0537 C -0.13732 0.04583 -0.1427 0.01296 -0.15 0.00231 " pathEditMode="fixed" rAng="0" ptsTypes="aaaa">
                                      <p:cBhvr>
                                        <p:cTn id="42" dur="2000" fill="hold"/>
                                        <p:tgtEl>
                                          <p:spTgt spid="1669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00" y="2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643 -0.00046 L -0.24844 -0.00231 " pathEditMode="fixed" rAng="0" ptsTypes="AA">
                                      <p:cBhvr>
                                        <p:cTn id="4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00" y="-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764 3.7037E-6 L 0.20643 0.00069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4.44444E-6 C 0.00139 -0.02871 0.00278 -0.05718 0.025 -0.07037 C 0.04722 -0.08357 0.10538 -0.08496 0.13333 -0.07963 C 0.16128 -0.07431 0.18003 -0.05255 0.19306 -0.03889 C 0.20608 -0.02524 0.20799 -0.00672 0.21198 0.00185 " pathEditMode="fixed" rAng="0" ptsTypes="aaaaa">
                                      <p:cBhvr>
                                        <p:cTn id="54" dur="2000" fill="hold"/>
                                        <p:tgtEl>
                                          <p:spTgt spid="1669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00" y="-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2.96296E-6 C -0.01545 0.01805 -0.03073 0.03634 -0.0625 0.03703 C -0.09427 0.03773 -0.1651 0.01018 -0.19028 0.0037 C -0.21545 -0.00278 -0.20868 -0.00093 -0.21354 -0.00209 " pathEditMode="fixed" rAng="0" ptsTypes="aaaa">
                                      <p:cBhvr>
                                        <p:cTn id="58" dur="2000" fill="hold"/>
                                        <p:tgtEl>
                                          <p:spTgt spid="1669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00" y="1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20" grpId="0" bldLvl="0" animBg="1"/>
      <p:bldP spid="166924" grpId="0" bldLvl="0" animBg="1"/>
      <p:bldP spid="166926" grpId="0" bldLvl="0" animBg="1"/>
      <p:bldP spid="166930" grpId="0" bldLvl="0" animBg="1"/>
      <p:bldP spid="166936" grpId="0" bldLvl="0" animBg="1"/>
      <p:bldP spid="166949" grpId="0" bldLvl="0" animBg="1"/>
      <p:bldP spid="166953" grpId="0" bldLvl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2" name="Text Box 4"/>
          <p:cNvSpPr txBox="1">
            <a:spLocks noChangeArrowheads="1"/>
          </p:cNvSpPr>
          <p:nvPr/>
        </p:nvSpPr>
        <p:spPr bwMode="auto">
          <a:xfrm>
            <a:off x="179705" y="44450"/>
            <a:ext cx="8586470" cy="6889115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72000" rIns="144000" bIns="72000">
            <a:spAutoFit/>
          </a:bodyPr>
          <a:lstStyle/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template &lt;typename T&gt;</a:t>
            </a:r>
            <a:endParaRPr lang="en-US" altLang="zh-CN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void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move1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(SqList&lt;T&gt;&amp; L, int x)</a:t>
            </a:r>
            <a:r>
              <a:rPr lang="en-US" altLang="zh-CN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  <a:sym typeface="+mn-ea"/>
              </a:rPr>
              <a:t>	</a:t>
            </a:r>
            <a:endParaRPr lang="en-US" altLang="zh-CN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spcBef>
                <a:spcPct val="50000"/>
              </a:spcBef>
              <a:defRPr/>
            </a:pP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  int i=0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j=L-&gt;length-1;  ElemType tmp;</a:t>
            </a:r>
            <a:endParaRPr lang="en-US" altLang="zh-CN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spcBef>
                <a:spcPct val="50000"/>
              </a:spcBef>
              <a:defRPr/>
            </a:pP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T pivot=L-&gt;data[0];	//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以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data[0]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为基准</a:t>
            </a:r>
            <a:endParaRPr lang="zh-CN" altLang="en-US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spcBef>
                <a:spcPct val="50000"/>
              </a:spcBef>
              <a:defRPr/>
            </a:pP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while (i&lt;j)</a:t>
            </a:r>
            <a:endParaRPr lang="zh-CN" altLang="en-US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spcBef>
                <a:spcPct val="50000"/>
              </a:spcBef>
              <a:defRPr/>
            </a:pP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	while (i&lt;j &amp;&amp; L-&gt;data[j]&gt;pivot)</a:t>
            </a:r>
            <a:endParaRPr lang="en-US" altLang="zh-CN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spcBef>
                <a:spcPct val="50000"/>
              </a:spcBef>
              <a:defRPr/>
            </a:pP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j--;	  	 	</a:t>
            </a:r>
            <a:r>
              <a:rPr lang="en-US" altLang="zh-CN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从后向前扫描，找一个</a:t>
            </a:r>
            <a:r>
              <a:rPr lang="zh-CN" altLang="en-US">
                <a:solidFill>
                  <a:srgbClr val="00B0F0"/>
                </a:solidFill>
                <a:latin typeface="+mn-ea"/>
                <a:cs typeface="Times New Roman" panose="02020603050405020304" pitchFamily="18" charset="0"/>
              </a:rPr>
              <a:t>≤</a:t>
            </a:r>
            <a:r>
              <a:rPr lang="en-US" altLang="zh-CN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pivot</a:t>
            </a:r>
            <a:r>
              <a:rPr lang="zh-CN" altLang="en-US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的元素</a:t>
            </a:r>
            <a:endParaRPr lang="zh-CN" altLang="en-US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spcBef>
                <a:spcPct val="50000"/>
              </a:spcBef>
              <a:defRPr/>
            </a:pP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while (i&lt;j &amp;&amp; L-&gt;data[i]&lt;=pivot)</a:t>
            </a:r>
            <a:endParaRPr lang="en-US" altLang="zh-CN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spcBef>
                <a:spcPct val="50000"/>
              </a:spcBef>
              <a:defRPr/>
            </a:pP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i++;			</a:t>
            </a:r>
            <a:r>
              <a:rPr lang="en-US" altLang="zh-CN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从前向后扫描，找一个</a:t>
            </a:r>
            <a:r>
              <a:rPr lang="en-US" altLang="zh-CN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&gt;pivot</a:t>
            </a:r>
            <a:r>
              <a:rPr lang="zh-CN" altLang="en-US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的元素</a:t>
            </a:r>
            <a:endParaRPr lang="zh-CN" altLang="en-US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spcBef>
                <a:spcPct val="50000"/>
              </a:spcBef>
              <a:defRPr/>
            </a:pP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if  (i&lt;j)</a:t>
            </a:r>
            <a:endParaRPr lang="en-US" altLang="zh-CN">
              <a:solidFill>
                <a:srgbClr val="FF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spcBef>
                <a:spcPct val="50000"/>
              </a:spcBef>
              <a:defRPr/>
            </a:pPr>
            <a:r>
              <a:rPr lang="en-US" altLang="zh-CN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{      tmp=L-&gt;data[i];	</a:t>
            </a:r>
            <a:r>
              <a:rPr lang="en-US" altLang="zh-CN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//L-&gt;data[i] </a:t>
            </a:r>
            <a:r>
              <a:rPr lang="en-US" altLang="zh-CN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 </a:t>
            </a:r>
            <a:r>
              <a:rPr lang="en-US" altLang="zh-CN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L-&gt;data[j]</a:t>
            </a:r>
            <a:endParaRPr lang="zh-CN" altLang="en-US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spcBef>
                <a:spcPct val="50000"/>
              </a:spcBef>
              <a:defRPr/>
            </a:pPr>
            <a:r>
              <a:rPr lang="zh-CN" altLang="en-US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 </a:t>
            </a:r>
            <a:r>
              <a:rPr lang="en-US" altLang="zh-CN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L-&gt;data[i]=L-&gt;data[j];</a:t>
            </a:r>
            <a:endParaRPr lang="en-US" altLang="zh-CN">
              <a:solidFill>
                <a:srgbClr val="FF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spcBef>
                <a:spcPct val="50000"/>
              </a:spcBef>
              <a:defRPr/>
            </a:pPr>
            <a:r>
              <a:rPr lang="en-US" altLang="zh-CN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   L-&gt;data[j]=tmp;</a:t>
            </a:r>
            <a:endParaRPr lang="en-US" altLang="zh-CN">
              <a:solidFill>
                <a:srgbClr val="FF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spcBef>
                <a:spcPct val="50000"/>
              </a:spcBef>
              <a:defRPr/>
            </a:pPr>
            <a:r>
              <a:rPr lang="en-US" altLang="zh-CN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}</a:t>
            </a:r>
            <a:endParaRPr lang="en-US" altLang="zh-CN">
              <a:solidFill>
                <a:srgbClr val="FF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spcBef>
                <a:spcPct val="50000"/>
              </a:spcBef>
              <a:defRPr/>
            </a:pP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}</a:t>
            </a:r>
            <a:endParaRPr lang="en-US" altLang="zh-CN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spcBef>
                <a:spcPct val="50000"/>
              </a:spcBef>
              <a:defRPr/>
            </a:pP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tmp=L-&gt;data[0];  		</a:t>
            </a:r>
            <a:r>
              <a:rPr lang="en-US" altLang="zh-CN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//L-&gt;data[0]</a:t>
            </a:r>
            <a:r>
              <a:rPr lang="en-US" altLang="zh-CN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  </a:t>
            </a:r>
            <a:r>
              <a:rPr lang="en-US" altLang="zh-CN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L-&gt;data[j]</a:t>
            </a:r>
            <a:endParaRPr lang="zh-CN" altLang="en-US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spcBef>
                <a:spcPct val="50000"/>
              </a:spcBef>
              <a:defRPr/>
            </a:pP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L-&gt;data[0]=L-&gt;data[j];   L-&gt;data[j]=tmp;</a:t>
            </a:r>
            <a:endParaRPr lang="en-US" altLang="zh-CN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spcBef>
                <a:spcPct val="50000"/>
              </a:spcBef>
              <a:defRPr/>
            </a:pP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en-US" altLang="zh-CN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20FCC18-053A-4F51-A40A-23CB901E7394}" type="slidenum">
              <a:rPr lang="zh-CN" altLang="en-US"/>
            </a:fld>
            <a:r>
              <a:rPr lang="en-US" altLang="zh-CN"/>
              <a:t>/48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ChangeArrowheads="1"/>
          </p:cNvSpPr>
          <p:nvPr/>
        </p:nvSpPr>
        <p:spPr bwMode="auto">
          <a:xfrm>
            <a:off x="1331913" y="3182938"/>
            <a:ext cx="863600" cy="5762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zh-CN" altLang="en-US"/>
          </a:p>
        </p:txBody>
      </p:sp>
      <p:sp>
        <p:nvSpPr>
          <p:cNvPr id="73731" name="Rectangle 4"/>
          <p:cNvSpPr>
            <a:spLocks noChangeArrowheads="1"/>
          </p:cNvSpPr>
          <p:nvPr/>
        </p:nvSpPr>
        <p:spPr bwMode="auto">
          <a:xfrm>
            <a:off x="0" y="2238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274437" name="Text Box 5"/>
          <p:cNvSpPr txBox="1">
            <a:spLocks noChangeArrowheads="1"/>
          </p:cNvSpPr>
          <p:nvPr/>
        </p:nvSpPr>
        <p:spPr bwMode="auto">
          <a:xfrm>
            <a:off x="2770188" y="3254375"/>
            <a:ext cx="360362" cy="4000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en-US" altLang="zh-CN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3733" name="Text Box 6"/>
          <p:cNvSpPr txBox="1">
            <a:spLocks noChangeArrowheads="1"/>
          </p:cNvSpPr>
          <p:nvPr/>
        </p:nvSpPr>
        <p:spPr bwMode="auto">
          <a:xfrm>
            <a:off x="2770188" y="2822575"/>
            <a:ext cx="360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/>
            <a:r>
              <a:rPr lang="en-US" altLang="zh-CN">
                <a:solidFill>
                  <a:srgbClr val="C00000"/>
                </a:solidFill>
              </a:rPr>
              <a:t>0</a:t>
            </a:r>
            <a:endParaRPr lang="en-US" altLang="zh-CN">
              <a:solidFill>
                <a:srgbClr val="C00000"/>
              </a:solidFill>
            </a:endParaRPr>
          </a:p>
        </p:txBody>
      </p:sp>
      <p:sp>
        <p:nvSpPr>
          <p:cNvPr id="274439" name="Text Box 7"/>
          <p:cNvSpPr txBox="1">
            <a:spLocks noChangeArrowheads="1"/>
          </p:cNvSpPr>
          <p:nvPr/>
        </p:nvSpPr>
        <p:spPr bwMode="auto">
          <a:xfrm>
            <a:off x="3275013" y="3254375"/>
            <a:ext cx="360362" cy="4000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endParaRPr lang="en-US" altLang="zh-CN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3735" name="Text Box 8"/>
          <p:cNvSpPr txBox="1">
            <a:spLocks noChangeArrowheads="1"/>
          </p:cNvSpPr>
          <p:nvPr/>
        </p:nvSpPr>
        <p:spPr bwMode="auto">
          <a:xfrm>
            <a:off x="3275013" y="2822575"/>
            <a:ext cx="360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/>
            <a:r>
              <a:rPr lang="en-US" altLang="zh-CN">
                <a:solidFill>
                  <a:srgbClr val="C00000"/>
                </a:solidFill>
              </a:rPr>
              <a:t>1</a:t>
            </a:r>
            <a:endParaRPr lang="en-US" altLang="zh-CN">
              <a:solidFill>
                <a:srgbClr val="C00000"/>
              </a:solidFill>
            </a:endParaRPr>
          </a:p>
        </p:txBody>
      </p:sp>
      <p:sp>
        <p:nvSpPr>
          <p:cNvPr id="274441" name="Text Box 9"/>
          <p:cNvSpPr txBox="1">
            <a:spLocks noChangeArrowheads="1"/>
          </p:cNvSpPr>
          <p:nvPr/>
        </p:nvSpPr>
        <p:spPr bwMode="auto">
          <a:xfrm>
            <a:off x="3706813" y="3254375"/>
            <a:ext cx="360362" cy="4000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en-US" altLang="zh-CN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3737" name="Text Box 10"/>
          <p:cNvSpPr txBox="1">
            <a:spLocks noChangeArrowheads="1"/>
          </p:cNvSpPr>
          <p:nvPr/>
        </p:nvSpPr>
        <p:spPr bwMode="auto">
          <a:xfrm>
            <a:off x="3706813" y="2822575"/>
            <a:ext cx="360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/>
            <a:r>
              <a:rPr lang="en-US" altLang="zh-CN">
                <a:solidFill>
                  <a:srgbClr val="C00000"/>
                </a:solidFill>
              </a:rPr>
              <a:t>2</a:t>
            </a:r>
            <a:endParaRPr lang="en-US" altLang="zh-CN">
              <a:solidFill>
                <a:srgbClr val="C00000"/>
              </a:solidFill>
            </a:endParaRPr>
          </a:p>
        </p:txBody>
      </p:sp>
      <p:sp>
        <p:nvSpPr>
          <p:cNvPr id="274443" name="Text Box 11"/>
          <p:cNvSpPr txBox="1">
            <a:spLocks noChangeArrowheads="1"/>
          </p:cNvSpPr>
          <p:nvPr/>
        </p:nvSpPr>
        <p:spPr bwMode="auto">
          <a:xfrm>
            <a:off x="4211638" y="3254375"/>
            <a:ext cx="360362" cy="4000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endParaRPr lang="en-US" altLang="zh-CN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3739" name="Text Box 12"/>
          <p:cNvSpPr txBox="1">
            <a:spLocks noChangeArrowheads="1"/>
          </p:cNvSpPr>
          <p:nvPr/>
        </p:nvSpPr>
        <p:spPr bwMode="auto">
          <a:xfrm>
            <a:off x="4211638" y="2822575"/>
            <a:ext cx="360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/>
            <a:r>
              <a:rPr lang="en-US" altLang="zh-CN">
                <a:solidFill>
                  <a:srgbClr val="C00000"/>
                </a:solidFill>
              </a:rPr>
              <a:t>3</a:t>
            </a:r>
            <a:endParaRPr lang="en-US" altLang="zh-CN">
              <a:solidFill>
                <a:srgbClr val="C00000"/>
              </a:solidFill>
            </a:endParaRPr>
          </a:p>
        </p:txBody>
      </p:sp>
      <p:sp>
        <p:nvSpPr>
          <p:cNvPr id="274445" name="Text Box 13"/>
          <p:cNvSpPr txBox="1">
            <a:spLocks noChangeArrowheads="1"/>
          </p:cNvSpPr>
          <p:nvPr/>
        </p:nvSpPr>
        <p:spPr bwMode="auto">
          <a:xfrm>
            <a:off x="4643438" y="3254375"/>
            <a:ext cx="360362" cy="4000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altLang="zh-CN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3741" name="Text Box 14"/>
          <p:cNvSpPr txBox="1">
            <a:spLocks noChangeArrowheads="1"/>
          </p:cNvSpPr>
          <p:nvPr/>
        </p:nvSpPr>
        <p:spPr bwMode="auto">
          <a:xfrm>
            <a:off x="4643438" y="2822575"/>
            <a:ext cx="360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/>
            <a:r>
              <a:rPr lang="en-US" altLang="zh-CN">
                <a:solidFill>
                  <a:srgbClr val="C00000"/>
                </a:solidFill>
              </a:rPr>
              <a:t>4</a:t>
            </a:r>
            <a:endParaRPr lang="en-US" altLang="zh-CN">
              <a:solidFill>
                <a:srgbClr val="C00000"/>
              </a:solidFill>
            </a:endParaRPr>
          </a:p>
        </p:txBody>
      </p:sp>
      <p:sp>
        <p:nvSpPr>
          <p:cNvPr id="274447" name="Text Box 15"/>
          <p:cNvSpPr txBox="1">
            <a:spLocks noChangeArrowheads="1"/>
          </p:cNvSpPr>
          <p:nvPr/>
        </p:nvSpPr>
        <p:spPr bwMode="auto">
          <a:xfrm>
            <a:off x="5148263" y="3254375"/>
            <a:ext cx="360362" cy="4000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lang="en-US" altLang="zh-CN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3743" name="Text Box 16"/>
          <p:cNvSpPr txBox="1">
            <a:spLocks noChangeArrowheads="1"/>
          </p:cNvSpPr>
          <p:nvPr/>
        </p:nvSpPr>
        <p:spPr bwMode="auto">
          <a:xfrm>
            <a:off x="5148263" y="2822575"/>
            <a:ext cx="360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/>
            <a:r>
              <a:rPr lang="en-US" altLang="zh-CN">
                <a:solidFill>
                  <a:srgbClr val="C00000"/>
                </a:solidFill>
              </a:rPr>
              <a:t>5</a:t>
            </a:r>
            <a:endParaRPr lang="en-US" altLang="zh-CN">
              <a:solidFill>
                <a:srgbClr val="C00000"/>
              </a:solidFill>
            </a:endParaRPr>
          </a:p>
        </p:txBody>
      </p:sp>
      <p:sp>
        <p:nvSpPr>
          <p:cNvPr id="274449" name="Text Box 17"/>
          <p:cNvSpPr txBox="1">
            <a:spLocks noChangeArrowheads="1"/>
          </p:cNvSpPr>
          <p:nvPr/>
        </p:nvSpPr>
        <p:spPr bwMode="auto">
          <a:xfrm>
            <a:off x="5580063" y="3254375"/>
            <a:ext cx="360362" cy="4000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en-US" altLang="zh-CN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3745" name="Text Box 18"/>
          <p:cNvSpPr txBox="1">
            <a:spLocks noChangeArrowheads="1"/>
          </p:cNvSpPr>
          <p:nvPr/>
        </p:nvSpPr>
        <p:spPr bwMode="auto">
          <a:xfrm>
            <a:off x="5580063" y="2822575"/>
            <a:ext cx="360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/>
            <a:r>
              <a:rPr lang="en-US" altLang="zh-CN">
                <a:solidFill>
                  <a:srgbClr val="C00000"/>
                </a:solidFill>
              </a:rPr>
              <a:t>6</a:t>
            </a:r>
            <a:endParaRPr lang="en-US" altLang="zh-CN">
              <a:solidFill>
                <a:srgbClr val="C00000"/>
              </a:solidFill>
            </a:endParaRPr>
          </a:p>
        </p:txBody>
      </p:sp>
      <p:sp>
        <p:nvSpPr>
          <p:cNvPr id="274451" name="Text Box 19"/>
          <p:cNvSpPr txBox="1">
            <a:spLocks noChangeArrowheads="1"/>
          </p:cNvSpPr>
          <p:nvPr/>
        </p:nvSpPr>
        <p:spPr bwMode="auto">
          <a:xfrm>
            <a:off x="6084888" y="3254375"/>
            <a:ext cx="360362" cy="4000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lang="en-US" altLang="zh-CN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3747" name="Text Box 20"/>
          <p:cNvSpPr txBox="1">
            <a:spLocks noChangeArrowheads="1"/>
          </p:cNvSpPr>
          <p:nvPr/>
        </p:nvSpPr>
        <p:spPr bwMode="auto">
          <a:xfrm>
            <a:off x="6084888" y="2822575"/>
            <a:ext cx="360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/>
            <a:r>
              <a:rPr lang="en-US" altLang="zh-CN">
                <a:solidFill>
                  <a:srgbClr val="C00000"/>
                </a:solidFill>
              </a:rPr>
              <a:t>7</a:t>
            </a:r>
            <a:endParaRPr lang="en-US" altLang="zh-CN">
              <a:solidFill>
                <a:srgbClr val="C00000"/>
              </a:solidFill>
            </a:endParaRPr>
          </a:p>
        </p:txBody>
      </p:sp>
      <p:sp>
        <p:nvSpPr>
          <p:cNvPr id="274453" name="Text Box 21"/>
          <p:cNvSpPr txBox="1">
            <a:spLocks noChangeArrowheads="1"/>
          </p:cNvSpPr>
          <p:nvPr/>
        </p:nvSpPr>
        <p:spPr bwMode="auto">
          <a:xfrm>
            <a:off x="6515100" y="3254375"/>
            <a:ext cx="360363" cy="4000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endParaRPr lang="en-US" altLang="zh-CN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3749" name="Text Box 22"/>
          <p:cNvSpPr txBox="1">
            <a:spLocks noChangeArrowheads="1"/>
          </p:cNvSpPr>
          <p:nvPr/>
        </p:nvSpPr>
        <p:spPr bwMode="auto">
          <a:xfrm>
            <a:off x="6515100" y="2822575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/>
            <a:r>
              <a:rPr lang="en-US" altLang="zh-CN">
                <a:solidFill>
                  <a:srgbClr val="C00000"/>
                </a:solidFill>
              </a:rPr>
              <a:t>8</a:t>
            </a:r>
            <a:endParaRPr lang="en-US" altLang="zh-CN">
              <a:solidFill>
                <a:srgbClr val="C00000"/>
              </a:solidFill>
            </a:endParaRPr>
          </a:p>
        </p:txBody>
      </p:sp>
      <p:sp>
        <p:nvSpPr>
          <p:cNvPr id="274455" name="Text Box 23"/>
          <p:cNvSpPr txBox="1">
            <a:spLocks noChangeArrowheads="1"/>
          </p:cNvSpPr>
          <p:nvPr/>
        </p:nvSpPr>
        <p:spPr bwMode="auto">
          <a:xfrm>
            <a:off x="7019925" y="3254375"/>
            <a:ext cx="360363" cy="4000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en-US" altLang="zh-CN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3751" name="Text Box 24"/>
          <p:cNvSpPr txBox="1">
            <a:spLocks noChangeArrowheads="1"/>
          </p:cNvSpPr>
          <p:nvPr/>
        </p:nvSpPr>
        <p:spPr bwMode="auto">
          <a:xfrm>
            <a:off x="7019925" y="2822575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/>
            <a:r>
              <a:rPr lang="en-US" altLang="zh-CN">
                <a:solidFill>
                  <a:srgbClr val="C00000"/>
                </a:solidFill>
              </a:rPr>
              <a:t>9</a:t>
            </a:r>
            <a:endParaRPr lang="en-US" altLang="zh-CN">
              <a:solidFill>
                <a:srgbClr val="C00000"/>
              </a:solidFill>
            </a:endParaRPr>
          </a:p>
        </p:txBody>
      </p:sp>
      <p:sp>
        <p:nvSpPr>
          <p:cNvPr id="73752" name="Text Box 25"/>
          <p:cNvSpPr txBox="1">
            <a:spLocks noChangeArrowheads="1"/>
          </p:cNvSpPr>
          <p:nvPr/>
        </p:nvSpPr>
        <p:spPr bwMode="auto">
          <a:xfrm>
            <a:off x="714375" y="2673350"/>
            <a:ext cx="1714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/>
            <a:r>
              <a:rPr lang="en-US" altLang="zh-CN">
                <a:solidFill>
                  <a:srgbClr val="339933"/>
                </a:solidFill>
              </a:rPr>
              <a:t>pivot</a:t>
            </a:r>
            <a:r>
              <a:rPr lang="zh-CN" altLang="en-US">
                <a:solidFill>
                  <a:srgbClr val="339933"/>
                </a:solidFill>
              </a:rPr>
              <a:t>（</a:t>
            </a:r>
            <a:r>
              <a:rPr lang="zh-CN" altLang="en-US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基准</a:t>
            </a:r>
            <a:r>
              <a:rPr lang="zh-CN" altLang="en-US">
                <a:solidFill>
                  <a:srgbClr val="339933"/>
                </a:solidFill>
              </a:rPr>
              <a:t>）</a:t>
            </a:r>
            <a:endParaRPr lang="en-US" altLang="zh-CN">
              <a:solidFill>
                <a:srgbClr val="339933"/>
              </a:solidFill>
            </a:endParaRPr>
          </a:p>
        </p:txBody>
      </p:sp>
      <p:grpSp>
        <p:nvGrpSpPr>
          <p:cNvPr id="2" name="Group 26"/>
          <p:cNvGrpSpPr/>
          <p:nvPr/>
        </p:nvGrpSpPr>
        <p:grpSpPr bwMode="auto">
          <a:xfrm>
            <a:off x="2771775" y="3678238"/>
            <a:ext cx="360363" cy="765175"/>
            <a:chOff x="1746" y="1174"/>
            <a:chExt cx="227" cy="482"/>
          </a:xfrm>
        </p:grpSpPr>
        <p:sp>
          <p:nvSpPr>
            <p:cNvPr id="73754" name="Text Box 27"/>
            <p:cNvSpPr txBox="1">
              <a:spLocks noChangeArrowheads="1"/>
            </p:cNvSpPr>
            <p:nvPr/>
          </p:nvSpPr>
          <p:spPr bwMode="auto">
            <a:xfrm>
              <a:off x="1746" y="1406"/>
              <a:ext cx="2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spcBef>
                  <a:spcPct val="50000"/>
                </a:spcBef>
                <a:defRPr sz="2000" b="1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algn="ctr">
                <a:spcBef>
                  <a:spcPct val="50000"/>
                </a:spcBef>
                <a:defRPr sz="2000" b="1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algn="ctr">
                <a:spcBef>
                  <a:spcPct val="50000"/>
                </a:spcBef>
                <a:defRPr sz="2000" b="1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algn="ctr">
                <a:spcBef>
                  <a:spcPct val="50000"/>
                </a:spcBef>
                <a:defRPr sz="2000" b="1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algn="ctr">
                <a:spcBef>
                  <a:spcPct val="50000"/>
                </a:spcBef>
                <a:defRPr sz="2000" b="1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fontAlgn="base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fontAlgn="base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fontAlgn="base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fontAlgn="base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/>
              <a:r>
                <a:rPr lang="en-US" altLang="zh-CN" i="1">
                  <a:solidFill>
                    <a:srgbClr val="339933"/>
                  </a:solidFill>
                </a:rPr>
                <a:t>i</a:t>
              </a:r>
              <a:endParaRPr lang="en-US" altLang="zh-CN" i="1">
                <a:solidFill>
                  <a:srgbClr val="339933"/>
                </a:solidFill>
              </a:endParaRPr>
            </a:p>
          </p:txBody>
        </p:sp>
        <p:sp>
          <p:nvSpPr>
            <p:cNvPr id="73755" name="Line 28"/>
            <p:cNvSpPr>
              <a:spLocks noChangeShapeType="1"/>
            </p:cNvSpPr>
            <p:nvPr/>
          </p:nvSpPr>
          <p:spPr bwMode="auto">
            <a:xfrm flipV="1">
              <a:off x="1837" y="1174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29"/>
          <p:cNvGrpSpPr/>
          <p:nvPr/>
        </p:nvGrpSpPr>
        <p:grpSpPr bwMode="auto">
          <a:xfrm>
            <a:off x="7019925" y="3686175"/>
            <a:ext cx="360363" cy="765175"/>
            <a:chOff x="4422" y="1179"/>
            <a:chExt cx="227" cy="482"/>
          </a:xfrm>
        </p:grpSpPr>
        <p:sp>
          <p:nvSpPr>
            <p:cNvPr id="73757" name="Text Box 30"/>
            <p:cNvSpPr txBox="1">
              <a:spLocks noChangeArrowheads="1"/>
            </p:cNvSpPr>
            <p:nvPr/>
          </p:nvSpPr>
          <p:spPr bwMode="auto">
            <a:xfrm>
              <a:off x="4422" y="1411"/>
              <a:ext cx="2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spcBef>
                  <a:spcPct val="50000"/>
                </a:spcBef>
                <a:defRPr sz="2000" b="1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algn="ctr">
                <a:spcBef>
                  <a:spcPct val="50000"/>
                </a:spcBef>
                <a:defRPr sz="2000" b="1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algn="ctr">
                <a:spcBef>
                  <a:spcPct val="50000"/>
                </a:spcBef>
                <a:defRPr sz="2000" b="1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algn="ctr">
                <a:spcBef>
                  <a:spcPct val="50000"/>
                </a:spcBef>
                <a:defRPr sz="2000" b="1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algn="ctr">
                <a:spcBef>
                  <a:spcPct val="50000"/>
                </a:spcBef>
                <a:defRPr sz="2000" b="1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fontAlgn="base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fontAlgn="base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fontAlgn="base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fontAlgn="base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/>
              <a:r>
                <a:rPr lang="en-US" altLang="zh-CN" i="1">
                  <a:solidFill>
                    <a:srgbClr val="339933"/>
                  </a:solidFill>
                </a:rPr>
                <a:t>j</a:t>
              </a:r>
              <a:endParaRPr lang="en-US" altLang="zh-CN" i="1">
                <a:solidFill>
                  <a:srgbClr val="339933"/>
                </a:solidFill>
              </a:endParaRPr>
            </a:p>
          </p:txBody>
        </p:sp>
        <p:sp>
          <p:nvSpPr>
            <p:cNvPr id="73758" name="Line 31"/>
            <p:cNvSpPr>
              <a:spLocks noChangeShapeType="1"/>
            </p:cNvSpPr>
            <p:nvPr/>
          </p:nvSpPr>
          <p:spPr bwMode="auto">
            <a:xfrm flipV="1">
              <a:off x="4513" y="1179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74464" name="Text Box 32"/>
          <p:cNvSpPr txBox="1">
            <a:spLocks noChangeArrowheads="1"/>
          </p:cNvSpPr>
          <p:nvPr/>
        </p:nvSpPr>
        <p:spPr bwMode="auto">
          <a:xfrm>
            <a:off x="1428750" y="911225"/>
            <a:ext cx="5551488" cy="14462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200">
                <a:solidFill>
                  <a:srgbClr val="FF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pivot</a:t>
            </a:r>
            <a:r>
              <a:rPr lang="en-US" altLang="zh-CN" sz="2200">
                <a:ea typeface="楷体" panose="02010609060101010101" pitchFamily="49" charset="-122"/>
                <a:cs typeface="Times New Roman" panose="02020603050405020304" pitchFamily="18" charset="0"/>
              </a:rPr>
              <a:t>=L</a:t>
            </a:r>
            <a:r>
              <a:rPr lang="en-US" altLang="zh-CN" sz="2200">
                <a:latin typeface="+mn-ea"/>
                <a:ea typeface="楷体_GB2312" pitchFamily="49" charset="-122"/>
                <a:cs typeface="Times New Roman" panose="02020603050405020304" pitchFamily="18" charset="0"/>
              </a:rPr>
              <a:t>-</a:t>
            </a:r>
            <a:r>
              <a:rPr lang="en-US" altLang="zh-CN" sz="2200">
                <a:ea typeface="楷体" panose="02010609060101010101" pitchFamily="49" charset="-122"/>
                <a:cs typeface="Times New Roman" panose="02020603050405020304" pitchFamily="18" charset="0"/>
              </a:rPr>
              <a:t>&gt;data[0]</a:t>
            </a:r>
            <a:r>
              <a:rPr lang="zh-CN" altLang="en-US" sz="2200">
                <a:ea typeface="楷体" panose="02010609060101010101" pitchFamily="49" charset="-122"/>
                <a:cs typeface="Times New Roman" panose="02020603050405020304" pitchFamily="18" charset="0"/>
              </a:rPr>
              <a:t>（基准）</a:t>
            </a:r>
            <a:endParaRPr lang="en-US" altLang="zh-CN" sz="220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sz="2200" i="1"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zh-CN" altLang="en-US" sz="2200">
                <a:ea typeface="楷体" panose="02010609060101010101" pitchFamily="49" charset="-122"/>
                <a:cs typeface="Times New Roman" panose="02020603050405020304" pitchFamily="18" charset="0"/>
              </a:rPr>
              <a:t>从后向前找</a:t>
            </a: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小于等于</a:t>
            </a:r>
            <a:r>
              <a:rPr lang="en-US" altLang="zh-CN" sz="2200" dirty="0">
                <a:ea typeface="楷体" panose="02010609060101010101" pitchFamily="49" charset="-122"/>
                <a:cs typeface="Times New Roman" panose="02020603050405020304" pitchFamily="18" charset="0"/>
              </a:rPr>
              <a:t>pivot</a:t>
            </a: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的元素：前移</a:t>
            </a:r>
            <a:endParaRPr lang="zh-CN" altLang="en-US" sz="2200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sz="2200" i="1" err="1"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200">
                <a:ea typeface="楷体" panose="02010609060101010101" pitchFamily="49" charset="-122"/>
                <a:cs typeface="Times New Roman" panose="02020603050405020304" pitchFamily="18" charset="0"/>
              </a:rPr>
              <a:t>从前向后找</a:t>
            </a: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大于</a:t>
            </a:r>
            <a:r>
              <a:rPr lang="en-US" altLang="zh-CN" sz="2200" dirty="0">
                <a:ea typeface="楷体" panose="02010609060101010101" pitchFamily="49" charset="-122"/>
                <a:cs typeface="Times New Roman" panose="02020603050405020304" pitchFamily="18" charset="0"/>
              </a:rPr>
              <a:t>pivot</a:t>
            </a:r>
            <a:r>
              <a:rPr lang="zh-CN" altLang="en-US" sz="2200" dirty="0">
                <a:ea typeface="楷体" panose="02010609060101010101" pitchFamily="49" charset="-122"/>
                <a:cs typeface="Times New Roman" panose="02020603050405020304" pitchFamily="18" charset="0"/>
              </a:rPr>
              <a:t>的元素：后移</a:t>
            </a:r>
            <a:endParaRPr lang="zh-CN" altLang="en-US" sz="22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4" name="Group 39"/>
          <p:cNvGrpSpPr/>
          <p:nvPr/>
        </p:nvGrpSpPr>
        <p:grpSpPr bwMode="auto">
          <a:xfrm>
            <a:off x="2747963" y="4545013"/>
            <a:ext cx="4824412" cy="1311275"/>
            <a:chOff x="1958" y="2704"/>
            <a:chExt cx="3039" cy="826"/>
          </a:xfrm>
        </p:grpSpPr>
        <p:sp>
          <p:nvSpPr>
            <p:cNvPr id="274468" name="AutoShape 36"/>
            <p:cNvSpPr>
              <a:spLocks noChangeArrowheads="1"/>
            </p:cNvSpPr>
            <p:nvPr/>
          </p:nvSpPr>
          <p:spPr bwMode="auto">
            <a:xfrm>
              <a:off x="3107" y="2704"/>
              <a:ext cx="227" cy="408"/>
            </a:xfrm>
            <a:prstGeom prst="downArrow">
              <a:avLst>
                <a:gd name="adj1" fmla="val 50000"/>
                <a:gd name="adj2" fmla="val 32075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zh-CN" altLang="en-US"/>
            </a:p>
          </p:txBody>
        </p:sp>
        <p:sp>
          <p:nvSpPr>
            <p:cNvPr id="73764" name="Text Box 37"/>
            <p:cNvSpPr txBox="1">
              <a:spLocks noChangeArrowheads="1"/>
            </p:cNvSpPr>
            <p:nvPr/>
          </p:nvSpPr>
          <p:spPr bwMode="auto">
            <a:xfrm>
              <a:off x="1958" y="3203"/>
              <a:ext cx="303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spcBef>
                  <a:spcPct val="50000"/>
                </a:spcBef>
                <a:defRPr sz="2000" b="1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algn="ctr">
                <a:spcBef>
                  <a:spcPct val="50000"/>
                </a:spcBef>
                <a:defRPr sz="2000" b="1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algn="ctr">
                <a:spcBef>
                  <a:spcPct val="50000"/>
                </a:spcBef>
                <a:defRPr sz="2000" b="1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algn="ctr">
                <a:spcBef>
                  <a:spcPct val="50000"/>
                </a:spcBef>
                <a:defRPr sz="2000" b="1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algn="ctr">
                <a:spcBef>
                  <a:spcPct val="50000"/>
                </a:spcBef>
                <a:defRPr sz="2000" b="1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fontAlgn="base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fontAlgn="base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fontAlgn="base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fontAlgn="base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/>
              <a:r>
                <a:rPr lang="en-US" altLang="zh-CN"/>
                <a:t>0</a:t>
              </a:r>
              <a:r>
                <a:rPr lang="zh-CN" altLang="en-US"/>
                <a:t>　</a:t>
              </a:r>
              <a:r>
                <a:rPr lang="en-US" altLang="zh-CN"/>
                <a:t>3</a:t>
              </a:r>
              <a:r>
                <a:rPr lang="zh-CN" altLang="en-US"/>
                <a:t>　</a:t>
              </a:r>
              <a:r>
                <a:rPr lang="en-US" altLang="zh-CN"/>
                <a:t>2</a:t>
              </a:r>
              <a:r>
                <a:rPr lang="zh-CN" altLang="en-US"/>
                <a:t>　</a:t>
              </a:r>
              <a:r>
                <a:rPr lang="en-US" altLang="zh-CN"/>
                <a:t>1</a:t>
              </a:r>
              <a:r>
                <a:rPr lang="zh-CN" altLang="en-US"/>
                <a:t>　</a:t>
              </a:r>
              <a:r>
                <a:rPr lang="en-US" altLang="zh-CN" sz="2800">
                  <a:solidFill>
                    <a:srgbClr val="FF3300"/>
                  </a:solidFill>
                </a:rPr>
                <a:t>3</a:t>
              </a:r>
              <a:r>
                <a:rPr lang="zh-CN" altLang="en-US"/>
                <a:t>　</a:t>
              </a:r>
              <a:r>
                <a:rPr lang="en-US" altLang="zh-CN"/>
                <a:t>5</a:t>
              </a:r>
              <a:r>
                <a:rPr lang="zh-CN" altLang="en-US"/>
                <a:t>　</a:t>
              </a:r>
              <a:r>
                <a:rPr lang="en-US" altLang="zh-CN"/>
                <a:t>7</a:t>
              </a:r>
              <a:r>
                <a:rPr lang="zh-CN" altLang="en-US"/>
                <a:t>　</a:t>
              </a:r>
              <a:r>
                <a:rPr lang="en-US" altLang="zh-CN"/>
                <a:t>4</a:t>
              </a:r>
              <a:r>
                <a:rPr lang="zh-CN" altLang="en-US"/>
                <a:t>　</a:t>
              </a:r>
              <a:r>
                <a:rPr lang="en-US" altLang="zh-CN"/>
                <a:t>6</a:t>
              </a:r>
              <a:r>
                <a:rPr lang="zh-CN" altLang="en-US"/>
                <a:t>　</a:t>
              </a:r>
              <a:r>
                <a:rPr lang="en-US" altLang="zh-CN"/>
                <a:t>8</a:t>
              </a:r>
              <a:endParaRPr lang="en-US" altLang="zh-CN"/>
            </a:p>
          </p:txBody>
        </p:sp>
      </p:grpSp>
      <p:sp>
        <p:nvSpPr>
          <p:cNvPr id="274470" name="Text Box 38"/>
          <p:cNvSpPr txBox="1">
            <a:spLocks noChangeArrowheads="1"/>
          </p:cNvSpPr>
          <p:nvPr/>
        </p:nvSpPr>
        <p:spPr bwMode="auto">
          <a:xfrm>
            <a:off x="142875" y="71438"/>
            <a:ext cx="3929063" cy="58483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62000" tIns="108000" rIns="162000" bIns="1080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解法</a:t>
            </a:r>
            <a:r>
              <a:rPr lang="en-US" altLang="zh-CN" sz="240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2</a:t>
            </a:r>
            <a:r>
              <a:rPr lang="zh-CN" altLang="en-US" sz="240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（前移后移法） ：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1214438" y="6110288"/>
            <a:ext cx="37861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/>
            <a:r>
              <a:rPr lang="zh-CN" altLang="en-US" sz="2400">
                <a:ea typeface="楷体" panose="02010609060101010101" pitchFamily="49" charset="-122"/>
                <a:cs typeface="Times New Roman" panose="02020603050405020304" pitchFamily="18" charset="0"/>
              </a:rPr>
              <a:t>算法时间复杂度为</a:t>
            </a:r>
            <a:r>
              <a:rPr lang="en-US" altLang="zh-CN" sz="2400">
                <a:ea typeface="楷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altLang="zh-CN" sz="2400" i="1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40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40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20FCC18-053A-4F51-A40A-23CB901E7394}" type="slidenum">
              <a:rPr lang="zh-CN" altLang="en-US"/>
            </a:fld>
            <a:r>
              <a:rPr lang="en-US" altLang="zh-CN"/>
              <a:t>/48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7 L -0.12604 3.7037E-7 " pathEditMode="relative" ptsTypes="AA">
                                      <p:cBhvr>
                                        <p:cTn id="6" dur="2000" fill="hold"/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3518 C -0.01789 -0.05763 -0.0342 -0.07986 -0.06945 -0.09074 C -0.10469 -0.10162 -0.15816 -0.09814 -0.2125 -0.1 C -0.26684 -0.10185 -0.3533 -0.11828 -0.39584 -0.10185 C -0.43837 -0.08541 -0.4533 -0.04375 -0.46806 -0.00185 " pathEditMode="fixed" rAng="0" ptsTypes="aaaaA">
                                      <p:cBhvr>
                                        <p:cTn id="14" dur="2000" fill="hold"/>
                                        <p:tgtEl>
                                          <p:spTgt spid="2744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300" y="-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94444E-6 5.92593E-6 L 0.05521 5.92593E-6 " pathEditMode="relative" ptsTypes="AA">
                                      <p:cBhvr>
                                        <p:cTn id="2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4.81481E-6 C 0.00555 0.01227 0.01111 0.02477 0.03055 0.03149 C 0.05 0.0382 0.06962 0.03774 0.11666 0.04075 C 0.16371 0.04375 0.26389 0.05695 0.3125 0.05 C 0.36111 0.04306 0.38837 0.00996 0.40833 -0.00069 " pathEditMode="fixed" rAng="0" ptsTypes="aaaaa">
                                      <p:cBhvr>
                                        <p:cTn id="26" dur="2000" fill="hold"/>
                                        <p:tgtEl>
                                          <p:spTgt spid="2744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00" y="2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05556E-6 5.18519E-6 L -0.15764 5.18519E-6 " pathEditMode="relative" ptsTypes="AA">
                                      <p:cBhvr>
                                        <p:cTn id="3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0.0037 C -0.00208 -0.01527 -0.00399 -0.02685 -0.01944 -0.03703 C -0.03489 -0.04722 -0.06337 -0.05995 -0.09305 -0.06481 C -0.12274 -0.06967 -0.17031 -0.07754 -0.19722 -0.06666 C -0.22413 -0.05578 -0.24288 -0.01296 -0.25486 0.00116 " pathEditMode="fixed" rAng="0" ptsTypes="aaaaa">
                                      <p:cBhvr>
                                        <p:cTn id="34" dur="2000" fill="hold"/>
                                        <p:tgtEl>
                                          <p:spTgt spid="2744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00" y="-3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21 7.77778E-6 L 0.16545 7.77778E-6 " pathEditMode="relative" ptsTypes="AA">
                                      <p:cBhvr>
                                        <p:cTn id="3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.01667 C 0.00243 0.03635 0.00503 0.05625 0.025 0.06297 C 0.04496 0.06968 0.09844 0.06783 0.11944 0.05741 C 0.14045 0.047 0.14583 0.02338 0.15139 -4.81481E-6 " pathEditMode="fixed" rAng="0" ptsTypes="aaaA">
                                      <p:cBhvr>
                                        <p:cTn id="42" dur="2000" fill="hold"/>
                                        <p:tgtEl>
                                          <p:spTgt spid="2744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00" y="1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747 -1.48148E-6 L -0.25261 -0.00092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0.00255 L -0.04722 -4.81481E-6 " pathEditMode="fixed" rAng="0" ptsTypes="AA">
                                      <p:cBhvr>
                                        <p:cTn id="50" dur="2000" fill="hold"/>
                                        <p:tgtEl>
                                          <p:spTgt spid="2744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0" y="-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545 7.77778E-6 L 0.19705 7.77778E-6 " pathEditMode="relative" ptsTypes="AA">
                                      <p:cBhvr>
                                        <p:cTn id="5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944 -4.81481E-6 C -0.11354 -0.04884 -0.10747 -0.09745 -0.07222 -0.11851 C -0.03698 -0.13958 0.05069 -0.13032 0.09167 -0.12592 C 0.13264 -0.12152 0.15486 -0.11412 0.17361 -0.09259 C 0.19236 -0.07106 0.19757 -0.01689 0.20382 0.00301 " pathEditMode="fixed" rAng="0" ptsTypes="aaaaa">
                                      <p:cBhvr>
                                        <p:cTn id="58" dur="2000" fill="hold"/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00" y="-6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7" grpId="0" bldLvl="0" animBg="1"/>
      <p:bldP spid="274437" grpId="1" bldLvl="0" animBg="1"/>
      <p:bldP spid="274439" grpId="0" bldLvl="0" animBg="1"/>
      <p:bldP spid="274443" grpId="0" bldLvl="0" animBg="1"/>
      <p:bldP spid="274445" grpId="0" bldLvl="0" animBg="1"/>
      <p:bldP spid="274449" grpId="0" bldLvl="0" animBg="1"/>
      <p:bldP spid="274455" grpId="0" bldLvl="0" animBg="1"/>
      <p:bldP spid="3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Text Box 2"/>
          <p:cNvSpPr txBox="1">
            <a:spLocks noChangeArrowheads="1"/>
          </p:cNvSpPr>
          <p:nvPr/>
        </p:nvSpPr>
        <p:spPr bwMode="auto">
          <a:xfrm>
            <a:off x="323850" y="260350"/>
            <a:ext cx="8569325" cy="5682615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template &lt;typename T&gt;</a:t>
            </a:r>
            <a:endParaRPr lang="en-US" altLang="zh-CN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void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move2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(SqList&lt;T&gt;&amp; L, int x)</a:t>
            </a:r>
            <a:r>
              <a:rPr lang="en-US" altLang="zh-CN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  <a:sym typeface="+mn-ea"/>
              </a:rPr>
              <a:t>	</a:t>
            </a:r>
            <a:endParaRPr lang="en-US" altLang="zh-CN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</a:t>
            </a:r>
            <a:endParaRPr lang="en-US" altLang="zh-CN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i=0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j=L-&gt;length-1;</a:t>
            </a:r>
            <a:endParaRPr lang="en-US" altLang="zh-CN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pivot=L-&gt;data[0];	  </a:t>
            </a:r>
            <a:r>
              <a:rPr lang="en-US" altLang="zh-CN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以</a:t>
            </a:r>
            <a:r>
              <a:rPr lang="en-US" altLang="zh-CN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data[0]</a:t>
            </a:r>
            <a:r>
              <a:rPr lang="zh-CN" altLang="en-US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为基准</a:t>
            </a:r>
            <a:endParaRPr lang="zh-CN" altLang="en-US" dirty="0">
              <a:solidFill>
                <a:srgbClr val="FF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while (</a:t>
            </a:r>
            <a:r>
              <a:rPr lang="en-US" altLang="zh-CN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&lt;j)</a:t>
            </a:r>
            <a:endParaRPr lang="zh-CN" altLang="en-US" dirty="0">
              <a:solidFill>
                <a:srgbClr val="FF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    while (j&gt;</a:t>
            </a:r>
            <a:r>
              <a:rPr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&amp;&amp; L-&gt;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data[j]&gt;pivot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en-US" altLang="zh-CN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 j--;       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</a:t>
            </a:r>
            <a:r>
              <a:rPr lang="en-US" altLang="zh-CN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从右</a:t>
            </a:r>
            <a:r>
              <a:rPr lang="zh-CN" altLang="en-US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向左扫描，找</a:t>
            </a:r>
            <a:r>
              <a:rPr lang="zh-CN" altLang="en-US">
                <a:solidFill>
                  <a:srgbClr val="FF00FF"/>
                </a:solidFill>
                <a:latin typeface="+mj-ea"/>
                <a:cs typeface="Times New Roman" panose="02020603050405020304" pitchFamily="18" charset="0"/>
              </a:rPr>
              <a:t>≤</a:t>
            </a:r>
            <a:r>
              <a:rPr lang="en-US" altLang="zh-CN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pivot</a:t>
            </a:r>
            <a:r>
              <a:rPr lang="zh-CN" altLang="en-US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data[j]</a:t>
            </a:r>
            <a:endParaRPr lang="en-US" altLang="zh-CN" dirty="0">
              <a:solidFill>
                <a:srgbClr val="FF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L-&gt;data[</a:t>
            </a:r>
            <a:r>
              <a:rPr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]=L-&gt;data[j];	 </a:t>
            </a:r>
            <a:r>
              <a:rPr lang="en-US" altLang="zh-CN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将其放入</a:t>
            </a:r>
            <a:r>
              <a:rPr lang="en-US" altLang="zh-CN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data[</a:t>
            </a:r>
            <a:r>
              <a:rPr lang="en-US" altLang="zh-CN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处</a:t>
            </a:r>
            <a:endParaRPr lang="zh-CN" altLang="en-US" dirty="0">
              <a:solidFill>
                <a:srgbClr val="FF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spcBef>
                <a:spcPct val="50000"/>
              </a:spcBef>
              <a:defRPr/>
            </a:pP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while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&lt;j &amp;&amp; L-&gt;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data[</a:t>
            </a:r>
            <a:r>
              <a:rPr lang="en-US" altLang="zh-CN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]&lt;=pivot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en-US" altLang="zh-CN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</a:t>
            </a:r>
            <a:r>
              <a:rPr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++;      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	</a:t>
            </a:r>
            <a:r>
              <a:rPr lang="en-US" altLang="zh-CN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从左</a:t>
            </a:r>
            <a:r>
              <a:rPr lang="zh-CN" altLang="en-US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向右扫描，找</a:t>
            </a:r>
            <a:r>
              <a:rPr lang="en-US" altLang="zh-CN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&gt;pivot</a:t>
            </a:r>
            <a:r>
              <a:rPr lang="zh-CN" altLang="en-US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的记录</a:t>
            </a:r>
            <a:r>
              <a:rPr lang="en-US" altLang="zh-CN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data[</a:t>
            </a:r>
            <a:r>
              <a:rPr lang="en-US" altLang="zh-CN" dirty="0" err="1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endParaRPr lang="en-US" altLang="zh-CN" dirty="0">
              <a:solidFill>
                <a:srgbClr val="FF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L-&gt;data[j]=L-&gt;data[</a:t>
            </a:r>
            <a:r>
              <a:rPr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];	</a:t>
            </a:r>
            <a:r>
              <a:rPr lang="en-US" altLang="zh-CN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将其放入</a:t>
            </a:r>
            <a:r>
              <a:rPr lang="en-US" altLang="zh-CN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data[j]</a:t>
            </a:r>
            <a:r>
              <a:rPr lang="zh-CN" altLang="en-US" dirty="0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处</a:t>
            </a:r>
            <a:endParaRPr lang="zh-CN" altLang="en-US" dirty="0">
              <a:solidFill>
                <a:srgbClr val="FF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spcBef>
                <a:spcPct val="50000"/>
              </a:spcBef>
              <a:defRPr/>
            </a:pP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}</a:t>
            </a:r>
            <a:endParaRPr lang="en-US" altLang="zh-CN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spcBef>
                <a:spcPct val="50000"/>
              </a:spcBef>
              <a:defRPr/>
            </a:pP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L-&gt;data[</a:t>
            </a:r>
            <a:r>
              <a:rPr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]=pivot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    		</a:t>
            </a:r>
            <a:r>
              <a:rPr lang="en-US" altLang="zh-CN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>
                <a:solidFill>
                  <a:srgbClr val="FF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放置基准</a:t>
            </a:r>
            <a:endParaRPr lang="en-US" altLang="zh-CN" dirty="0">
              <a:solidFill>
                <a:srgbClr val="FF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en-US" altLang="zh-CN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20FCC18-053A-4F51-A40A-23CB901E7394}" type="slidenum">
              <a:rPr lang="zh-CN" altLang="en-US"/>
            </a:fld>
            <a:r>
              <a:rPr lang="en-US" altLang="zh-CN"/>
              <a:t>/48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2411413" y="2133600"/>
            <a:ext cx="4143375" cy="10144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algn="ctr">
              <a:spcBef>
                <a:spcPct val="50000"/>
              </a:spcBef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sz="20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sz="240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思考：</a:t>
            </a:r>
            <a:endParaRPr lang="zh-CN" altLang="en-US" sz="2400">
              <a:solidFill>
                <a:srgbClr val="FF00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解法</a:t>
            </a:r>
            <a:r>
              <a:rPr lang="en-US" altLang="zh-CN" sz="240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好？还是解法</a:t>
            </a:r>
            <a:r>
              <a:rPr lang="en-US" altLang="zh-CN" sz="240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更好？</a:t>
            </a:r>
            <a:endParaRPr lang="zh-CN" altLang="en-US" sz="2400">
              <a:solidFill>
                <a:srgbClr val="FF00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20FCC18-053A-4F51-A40A-23CB901E7394}" type="slidenum">
              <a:rPr lang="zh-CN" altLang="en-US"/>
            </a:fld>
            <a:r>
              <a:rPr lang="en-US" altLang="zh-CN"/>
              <a:t>/48</a:t>
            </a:r>
            <a:endParaRPr lang="en-US" altLang="zh-CN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7224" y="1885599"/>
            <a:ext cx="7572428" cy="2347759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设计一个算法，从一给定的顺序表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中删除元素值在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到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y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zh-CN" sz="2000" smtClean="0">
                <a:solidFill>
                  <a:srgbClr val="0000FF"/>
                </a:solidFill>
                <a:latin typeface="+mn-ea"/>
                <a:ea typeface="+mn-ea"/>
                <a:cs typeface="Consolas" panose="020B0609020204030204" pitchFamily="49" charset="0"/>
              </a:rPr>
              <a:t>≤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y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）之间的所有元素，要求算法的时间复杂度为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，空间复杂度为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O(1)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设计一个算法从有序顺序表中删除重复的元素，并使剩余元素间的相对次序保持不变。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1"/>
              </a:buBlip>
            </a:pPr>
            <a:r>
              <a:rPr lang="en-US" altLang="zh-CN" sz="2000" smtClean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…</a:t>
            </a:r>
            <a:endParaRPr lang="zh-CN" altLang="en-US" sz="2000" smtClean="0">
              <a:solidFill>
                <a:srgbClr val="0000FF"/>
              </a:solidFill>
              <a:latin typeface="+mn-ea"/>
              <a:cs typeface="Consolas" panose="020B0609020204030204" pitchFamily="49" charset="0"/>
            </a:endParaRPr>
          </a:p>
        </p:txBody>
      </p:sp>
      <p:sp>
        <p:nvSpPr>
          <p:cNvPr id="4" name="Oval 11"/>
          <p:cNvSpPr>
            <a:spLocks noChangeArrowheads="1"/>
          </p:cNvSpPr>
          <p:nvPr/>
        </p:nvSpPr>
        <p:spPr bwMode="auto">
          <a:xfrm>
            <a:off x="285720" y="814029"/>
            <a:ext cx="857256" cy="785818"/>
          </a:xfrm>
          <a:prstGeom prst="ellipse">
            <a:avLst/>
          </a:prstGeom>
          <a:gradFill rotWithShape="0">
            <a:gsLst>
              <a:gs pos="0">
                <a:srgbClr val="9CE6DD"/>
              </a:gs>
              <a:gs pos="100000">
                <a:srgbClr val="9CE6DD">
                  <a:gamma/>
                  <a:shade val="36078"/>
                  <a:invGamma/>
                </a:srgbClr>
              </a:gs>
            </a:gsLst>
            <a:path path="rect">
              <a:fillToRect r="100000" b="100000"/>
            </a:path>
          </a:gradFill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algn="ctr" latinLnBrk="1"/>
            <a:r>
              <a:rPr kumimoji="1" lang="zh-CN" altLang="en-US" sz="1800" b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扩展</a:t>
            </a:r>
            <a:endParaRPr kumimoji="1" lang="en-US" altLang="ko-KR" sz="1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5852" y="1028343"/>
            <a:ext cx="4143404" cy="430887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各种顺序表的高效算法设计</a:t>
            </a:r>
            <a:endParaRPr lang="zh-CN" altLang="en-US" sz="2200" smtClean="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20FCC18-053A-4F51-A40A-23CB901E7394}" type="slidenum">
              <a:rPr lang="zh-CN" altLang="en-US"/>
            </a:fld>
            <a:r>
              <a:rPr lang="en-US" altLang="zh-CN"/>
              <a:t>/48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Text Box 2" descr="信纸"/>
          <p:cNvSpPr txBox="1">
            <a:spLocks noChangeArrowheads="1"/>
          </p:cNvSpPr>
          <p:nvPr/>
        </p:nvSpPr>
        <p:spPr bwMode="auto">
          <a:xfrm>
            <a:off x="250825" y="260350"/>
            <a:ext cx="5964555" cy="52197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2.1.2  </a:t>
            </a:r>
            <a:r>
              <a:rPr kumimoji="1" lang="en-US" altLang="zh-CN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  <a:sym typeface="+mn-ea"/>
              </a:rPr>
              <a:t>线性表的抽象数据类型描述</a:t>
            </a:r>
            <a:endParaRPr lang="zh-CN" altLang="en-US" sz="28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185" y="1052601"/>
            <a:ext cx="8358246" cy="528733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72000" bIns="0" rtlCol="0">
            <a:spAutoFit/>
          </a:bodyPr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ADT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List</a:t>
            </a:r>
            <a:endParaRPr lang="zh-CN" altLang="zh-CN" sz="1800" smtClean="0">
              <a:solidFill>
                <a:srgbClr val="FF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zh-CN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数据对象：</a:t>
            </a:r>
            <a:endParaRPr lang="zh-CN" altLang="zh-CN" sz="1800" smtClean="0">
              <a:solidFill>
                <a:srgbClr val="FF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={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i="1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| 0</a:t>
            </a:r>
            <a:r>
              <a:rPr lang="zh-CN" altLang="zh-CN" sz="1800" smtClean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≤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1800" smtClean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≤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1800" smtClean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≥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zh-CN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数据关系：</a:t>
            </a:r>
            <a:endParaRPr lang="zh-CN" altLang="zh-CN" sz="1800" smtClean="0">
              <a:solidFill>
                <a:srgbClr val="FF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r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={&lt;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i="1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i="1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+1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&gt; | 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i="1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i="1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+1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∈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=0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…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-2}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zh-CN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基本运算：</a:t>
            </a:r>
            <a:endParaRPr lang="zh-CN" altLang="zh-CN" sz="1800" smtClean="0">
              <a:solidFill>
                <a:srgbClr val="FF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CreateList( 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：由整数数组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中的全部元素建立线性表的相应存储结构。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Add(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：将元素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添加到线性表末尾。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getlength()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：求线性表的长度。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GetElem(int 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：求线性表中序号为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的元素。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SetElem(int 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 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：设置线性表中序号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的元素值为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GetNo(T 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：求线性表中第一个值为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的元素的序号。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Insert(int 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 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：在线性表中插入数据元素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作为第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个元素。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Delete(int 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：在线性表中删除第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个数据元素。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DispList()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：输出线性表的所有元素。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20FCC18-053A-4F51-A40A-23CB901E7394}" type="slidenum">
              <a:rPr lang="zh-CN" altLang="en-US"/>
            </a:fld>
            <a:r>
              <a:rPr lang="en-US" altLang="zh-CN"/>
              <a:t>/48</a:t>
            </a:r>
            <a:endParaRPr lang="en-US" altLang="zh-CN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618363"/>
            <a:ext cx="3500462" cy="48396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20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3.</a:t>
            </a:r>
            <a:r>
              <a:rPr lang="zh-CN" altLang="zh-CN" sz="2200" smtClean="0">
                <a:latin typeface="微软雅黑" panose="020B0503020204020204" charset="-122"/>
                <a:ea typeface="微软雅黑" panose="020B0503020204020204" charset="-122"/>
              </a:rPr>
              <a:t>有序顺序表的算法设计</a:t>
            </a:r>
            <a:endParaRPr lang="zh-CN" altLang="zh-CN" sz="220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7224" y="1500174"/>
            <a:ext cx="7072362" cy="223493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marL="342900" indent="-342900" algn="l">
              <a:lnSpc>
                <a:spcPts val="2600"/>
              </a:lnSpc>
              <a:buBlip>
                <a:blip r:embed="rId1"/>
              </a:buBlip>
            </a:pP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有序表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是指按元素值或者某属性值递增或者递减排列的线性表，有序表是线性表的一个子集。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342900" indent="-342900" algn="l">
              <a:lnSpc>
                <a:spcPts val="2600"/>
              </a:lnSpc>
              <a:buBlip>
                <a:blip r:embed="rId1"/>
              </a:buBlip>
            </a:pP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有序顺序表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是有序表的顺序存储结构。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342900" indent="-342900" algn="l">
              <a:lnSpc>
                <a:spcPts val="2600"/>
              </a:lnSpc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对于有序表可以利用其元素的有序性提高相关算法的效率，</a:t>
            </a: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二路归并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就是有序表的一种经典算法。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714480" y="4214818"/>
            <a:ext cx="3000396" cy="1257366"/>
            <a:chOff x="1714480" y="4214818"/>
            <a:chExt cx="3000396" cy="1257366"/>
          </a:xfrm>
        </p:grpSpPr>
        <p:sp>
          <p:nvSpPr>
            <p:cNvPr id="13" name="TextBox 12"/>
            <p:cNvSpPr txBox="1"/>
            <p:nvPr/>
          </p:nvSpPr>
          <p:spPr>
            <a:xfrm>
              <a:off x="1928794" y="4214818"/>
              <a:ext cx="22145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A=(1,3,8,23,30)</a:t>
              </a:r>
              <a:endPara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4" name="上箭头 13"/>
            <p:cNvSpPr/>
            <p:nvPr/>
          </p:nvSpPr>
          <p:spPr>
            <a:xfrm>
              <a:off x="3000364" y="4643446"/>
              <a:ext cx="142876" cy="285752"/>
            </a:xfrm>
            <a:prstGeom prst="up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714480" y="5072074"/>
              <a:ext cx="30003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一个递增有序整数顺序表</a:t>
              </a:r>
              <a:endPara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20FCC18-053A-4F51-A40A-23CB901E7394}" type="slidenum">
              <a:rPr lang="zh-CN" altLang="en-US"/>
            </a:fld>
            <a:r>
              <a:rPr lang="en-US" altLang="zh-CN"/>
              <a:t>/48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2910" y="785794"/>
            <a:ext cx="742955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【例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2.4</a:t>
            </a: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】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有两个按元素值递增有序的整数顺序表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，设计一个算法将顺序表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的全部元素合并到一个递增有序顺序表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C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中。并给出算法的时间复杂度和空间复杂度。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48" y="2500306"/>
            <a:ext cx="2357454" cy="873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A=(1,3,5,8)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B=(2,3,8,10,11)</a:t>
            </a:r>
            <a:endParaRPr lang="zh-CN" altLang="en-US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143240" y="2500306"/>
            <a:ext cx="1571636" cy="100013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>
                <a:latin typeface="仿宋" panose="02010609060101010101" pitchFamily="49" charset="-122"/>
                <a:ea typeface="仿宋" panose="02010609060101010101" pitchFamily="49" charset="-122"/>
              </a:rPr>
              <a:t>合并</a:t>
            </a:r>
            <a:endParaRPr lang="zh-CN" altLang="en-US" sz="200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87002" y="2705674"/>
            <a:ext cx="3429024" cy="401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C=(1,2,3,3,5,8,8,10,11)</a:t>
            </a:r>
            <a:endParaRPr lang="zh-CN" altLang="en-US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2714612" y="2857496"/>
            <a:ext cx="357190" cy="214314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4786314" y="2857496"/>
            <a:ext cx="357190" cy="214314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20FCC18-053A-4F51-A40A-23CB901E7394}" type="slidenum">
              <a:rPr lang="zh-CN" altLang="en-US"/>
            </a:fld>
            <a:r>
              <a:rPr lang="en-US" altLang="zh-CN"/>
              <a:t>/48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32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36" name="组合 35"/>
          <p:cNvGrpSpPr/>
          <p:nvPr/>
        </p:nvGrpSpPr>
        <p:grpSpPr>
          <a:xfrm>
            <a:off x="799572" y="1357298"/>
            <a:ext cx="7201452" cy="1857388"/>
            <a:chOff x="1013886" y="1785926"/>
            <a:chExt cx="7201452" cy="1857388"/>
          </a:xfrm>
        </p:grpSpPr>
        <p:sp>
          <p:nvSpPr>
            <p:cNvPr id="25630" name="Text Box 30"/>
            <p:cNvSpPr txBox="1">
              <a:spLocks noChangeArrowheads="1"/>
            </p:cNvSpPr>
            <p:nvPr/>
          </p:nvSpPr>
          <p:spPr bwMode="auto">
            <a:xfrm>
              <a:off x="2794154" y="2307298"/>
              <a:ext cx="288927" cy="3258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FF3399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5629" name="Text Box 29"/>
            <p:cNvSpPr txBox="1">
              <a:spLocks noChangeArrowheads="1"/>
            </p:cNvSpPr>
            <p:nvPr/>
          </p:nvSpPr>
          <p:spPr bwMode="auto">
            <a:xfrm>
              <a:off x="1018231" y="1792443"/>
              <a:ext cx="351926" cy="3258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zh-CN" altLang="en-US" sz="160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：</a:t>
              </a:r>
              <a:endParaRPr kumimoji="0" lang="zh-CN" altLang="en-US" sz="160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5628" name="Text Box 28"/>
            <p:cNvSpPr txBox="1">
              <a:spLocks noChangeArrowheads="1"/>
            </p:cNvSpPr>
            <p:nvPr/>
          </p:nvSpPr>
          <p:spPr bwMode="auto">
            <a:xfrm>
              <a:off x="1510276" y="1785926"/>
              <a:ext cx="288927" cy="3258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0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5627" name="Text Box 27"/>
            <p:cNvSpPr txBox="1">
              <a:spLocks noChangeArrowheads="1"/>
            </p:cNvSpPr>
            <p:nvPr/>
          </p:nvSpPr>
          <p:spPr bwMode="auto">
            <a:xfrm>
              <a:off x="1963218" y="1785926"/>
              <a:ext cx="288927" cy="3258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1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5626" name="Text Box 26"/>
            <p:cNvSpPr txBox="1">
              <a:spLocks noChangeArrowheads="1"/>
            </p:cNvSpPr>
            <p:nvPr/>
          </p:nvSpPr>
          <p:spPr bwMode="auto">
            <a:xfrm>
              <a:off x="2354247" y="1785926"/>
              <a:ext cx="288927" cy="3258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Consolas" panose="020B0609020204030204" pitchFamily="49" charset="0"/>
                </a:rPr>
                <a:t>…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  <a:cs typeface="Consolas" panose="020B0609020204030204" pitchFamily="49" charset="0"/>
              </a:endParaRPr>
            </a:p>
          </p:txBody>
        </p:sp>
        <p:sp>
          <p:nvSpPr>
            <p:cNvPr id="25625" name="Text Box 25"/>
            <p:cNvSpPr txBox="1">
              <a:spLocks noChangeArrowheads="1"/>
            </p:cNvSpPr>
            <p:nvPr/>
          </p:nvSpPr>
          <p:spPr bwMode="auto">
            <a:xfrm>
              <a:off x="2814792" y="1785926"/>
              <a:ext cx="288927" cy="3258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5624" name="Text Box 24"/>
            <p:cNvSpPr txBox="1">
              <a:spLocks noChangeArrowheads="1"/>
            </p:cNvSpPr>
            <p:nvPr/>
          </p:nvSpPr>
          <p:spPr bwMode="auto">
            <a:xfrm>
              <a:off x="3229717" y="1785926"/>
              <a:ext cx="288927" cy="3258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Consolas" panose="020B0609020204030204" pitchFamily="49" charset="0"/>
                </a:rPr>
                <a:t>…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  <a:cs typeface="Consolas" panose="020B0609020204030204" pitchFamily="49" charset="0"/>
              </a:endParaRPr>
            </a:p>
          </p:txBody>
        </p:sp>
        <p:sp>
          <p:nvSpPr>
            <p:cNvPr id="25623" name="Text Box 23"/>
            <p:cNvSpPr txBox="1">
              <a:spLocks noChangeArrowheads="1"/>
            </p:cNvSpPr>
            <p:nvPr/>
          </p:nvSpPr>
          <p:spPr bwMode="auto">
            <a:xfrm>
              <a:off x="3620746" y="1785926"/>
              <a:ext cx="451188" cy="3258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n</a:t>
              </a:r>
              <a:r>
                <a:rPr kumimoji="0" lang="en-US" altLang="zh-CN" sz="160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-1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5622" name="Line 22"/>
            <p:cNvSpPr>
              <a:spLocks noChangeShapeType="1"/>
            </p:cNvSpPr>
            <p:nvPr/>
          </p:nvSpPr>
          <p:spPr bwMode="auto">
            <a:xfrm flipV="1">
              <a:off x="2925584" y="2142197"/>
              <a:ext cx="0" cy="169446"/>
            </a:xfrm>
            <a:prstGeom prst="line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5621" name="Text Box 21"/>
            <p:cNvSpPr txBox="1">
              <a:spLocks noChangeArrowheads="1"/>
            </p:cNvSpPr>
            <p:nvPr/>
          </p:nvSpPr>
          <p:spPr bwMode="auto">
            <a:xfrm>
              <a:off x="2789810" y="2780878"/>
              <a:ext cx="288927" cy="3258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FF3399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j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5620" name="Text Box 20"/>
            <p:cNvSpPr txBox="1">
              <a:spLocks noChangeArrowheads="1"/>
            </p:cNvSpPr>
            <p:nvPr/>
          </p:nvSpPr>
          <p:spPr bwMode="auto">
            <a:xfrm>
              <a:off x="1013886" y="3317456"/>
              <a:ext cx="350840" cy="3258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B</a:t>
              </a:r>
              <a:r>
                <a:rPr kumimoji="0" lang="zh-CN" altLang="en-US" sz="160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：</a:t>
              </a:r>
              <a:endParaRPr kumimoji="0" lang="zh-CN" altLang="en-US" sz="160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5619" name="Text Box 19"/>
            <p:cNvSpPr txBox="1">
              <a:spLocks noChangeArrowheads="1"/>
            </p:cNvSpPr>
            <p:nvPr/>
          </p:nvSpPr>
          <p:spPr bwMode="auto">
            <a:xfrm>
              <a:off x="1504845" y="3310939"/>
              <a:ext cx="288927" cy="3258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b</a:t>
              </a:r>
              <a:r>
                <a:rPr kumimoji="0" lang="en-US" altLang="zh-CN" sz="160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0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5618" name="Text Box 18"/>
            <p:cNvSpPr txBox="1">
              <a:spLocks noChangeArrowheads="1"/>
            </p:cNvSpPr>
            <p:nvPr/>
          </p:nvSpPr>
          <p:spPr bwMode="auto">
            <a:xfrm>
              <a:off x="1957787" y="3310939"/>
              <a:ext cx="288927" cy="3258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b</a:t>
              </a:r>
              <a:r>
                <a:rPr kumimoji="0" lang="en-US" altLang="zh-CN" sz="160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1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5617" name="Text Box 17"/>
            <p:cNvSpPr txBox="1">
              <a:spLocks noChangeArrowheads="1"/>
            </p:cNvSpPr>
            <p:nvPr/>
          </p:nvSpPr>
          <p:spPr bwMode="auto">
            <a:xfrm>
              <a:off x="2349902" y="3310939"/>
              <a:ext cx="286755" cy="3258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Consolas" panose="020B0609020204030204" pitchFamily="49" charset="0"/>
                </a:rPr>
                <a:t>…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  <a:cs typeface="Consolas" panose="020B0609020204030204" pitchFamily="49" charset="0"/>
              </a:endParaRPr>
            </a:p>
          </p:txBody>
        </p:sp>
        <p:sp>
          <p:nvSpPr>
            <p:cNvPr id="25616" name="Text Box 16"/>
            <p:cNvSpPr txBox="1">
              <a:spLocks noChangeArrowheads="1"/>
            </p:cNvSpPr>
            <p:nvPr/>
          </p:nvSpPr>
          <p:spPr bwMode="auto">
            <a:xfrm>
              <a:off x="2809361" y="3310939"/>
              <a:ext cx="288927" cy="3258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b</a:t>
              </a:r>
              <a:r>
                <a:rPr kumimoji="0" lang="en-US" altLang="zh-CN" sz="160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j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5615" name="Text Box 15"/>
            <p:cNvSpPr txBox="1">
              <a:spLocks noChangeArrowheads="1"/>
            </p:cNvSpPr>
            <p:nvPr/>
          </p:nvSpPr>
          <p:spPr bwMode="auto">
            <a:xfrm>
              <a:off x="3224286" y="3310939"/>
              <a:ext cx="288927" cy="3258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Consolas" panose="020B0609020204030204" pitchFamily="49" charset="0"/>
                </a:rPr>
                <a:t>…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  <a:cs typeface="Consolas" panose="020B0609020204030204" pitchFamily="49" charset="0"/>
              </a:endParaRPr>
            </a:p>
          </p:txBody>
        </p:sp>
        <p:sp>
          <p:nvSpPr>
            <p:cNvPr id="25614" name="Text Box 14"/>
            <p:cNvSpPr txBox="1">
              <a:spLocks noChangeArrowheads="1"/>
            </p:cNvSpPr>
            <p:nvPr/>
          </p:nvSpPr>
          <p:spPr bwMode="auto">
            <a:xfrm>
              <a:off x="3615315" y="3310939"/>
              <a:ext cx="456619" cy="3258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b</a:t>
              </a:r>
              <a:r>
                <a:rPr kumimoji="0" lang="en-US" altLang="zh-CN" sz="160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m</a:t>
              </a:r>
              <a:r>
                <a:rPr kumimoji="0" lang="en-US" altLang="zh-CN" sz="160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-1</a:t>
              </a:r>
              <a:endParaRPr kumimoji="0" lang="en-US" altLang="zh-CN" sz="160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5613" name="Line 13"/>
            <p:cNvSpPr>
              <a:spLocks noChangeShapeType="1"/>
            </p:cNvSpPr>
            <p:nvPr/>
          </p:nvSpPr>
          <p:spPr bwMode="auto">
            <a:xfrm flipV="1">
              <a:off x="2920153" y="3141493"/>
              <a:ext cx="0" cy="169446"/>
            </a:xfrm>
            <a:prstGeom prst="line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5612" name="Text Box 12"/>
            <p:cNvSpPr txBox="1">
              <a:spLocks noChangeArrowheads="1"/>
            </p:cNvSpPr>
            <p:nvPr/>
          </p:nvSpPr>
          <p:spPr bwMode="auto">
            <a:xfrm>
              <a:off x="5268499" y="2721137"/>
              <a:ext cx="350840" cy="32694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C</a:t>
              </a:r>
              <a:r>
                <a:rPr kumimoji="0" lang="zh-CN" altLang="en-US" sz="160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：</a:t>
              </a:r>
              <a:endParaRPr kumimoji="0" lang="zh-CN" altLang="en-US" sz="160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5611" name="Text Box 11"/>
            <p:cNvSpPr txBox="1">
              <a:spLocks noChangeArrowheads="1"/>
            </p:cNvSpPr>
            <p:nvPr/>
          </p:nvSpPr>
          <p:spPr bwMode="auto">
            <a:xfrm>
              <a:off x="5620425" y="2698327"/>
              <a:ext cx="288927" cy="3258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c</a:t>
              </a:r>
              <a:r>
                <a:rPr kumimoji="0" lang="en-US" altLang="zh-CN" sz="160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0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5610" name="Text Box 10"/>
            <p:cNvSpPr txBox="1">
              <a:spLocks noChangeArrowheads="1"/>
            </p:cNvSpPr>
            <p:nvPr/>
          </p:nvSpPr>
          <p:spPr bwMode="auto">
            <a:xfrm>
              <a:off x="6072281" y="2698327"/>
              <a:ext cx="288927" cy="3258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c</a:t>
              </a:r>
              <a:r>
                <a:rPr kumimoji="0" lang="en-US" altLang="zh-CN" sz="160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1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5609" name="Text Box 9"/>
            <p:cNvSpPr txBox="1">
              <a:spLocks noChangeArrowheads="1"/>
            </p:cNvSpPr>
            <p:nvPr/>
          </p:nvSpPr>
          <p:spPr bwMode="auto">
            <a:xfrm>
              <a:off x="6464397" y="2698327"/>
              <a:ext cx="288927" cy="3258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Consolas" panose="020B0609020204030204" pitchFamily="49" charset="0"/>
                </a:rPr>
                <a:t>…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  <a:cs typeface="Consolas" panose="020B0609020204030204" pitchFamily="49" charset="0"/>
              </a:endParaRPr>
            </a:p>
          </p:txBody>
        </p:sp>
        <p:sp>
          <p:nvSpPr>
            <p:cNvPr id="25608" name="Text Box 8"/>
            <p:cNvSpPr txBox="1">
              <a:spLocks noChangeArrowheads="1"/>
            </p:cNvSpPr>
            <p:nvPr/>
          </p:nvSpPr>
          <p:spPr bwMode="auto">
            <a:xfrm>
              <a:off x="6924942" y="2698327"/>
              <a:ext cx="288927" cy="3258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c</a:t>
              </a:r>
              <a:r>
                <a:rPr kumimoji="0" lang="en-US" altLang="zh-CN" sz="160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k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5607" name="Text Box 7"/>
            <p:cNvSpPr txBox="1">
              <a:spLocks noChangeArrowheads="1"/>
            </p:cNvSpPr>
            <p:nvPr/>
          </p:nvSpPr>
          <p:spPr bwMode="auto">
            <a:xfrm>
              <a:off x="7339867" y="2698327"/>
              <a:ext cx="288927" cy="3258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j-ea"/>
                  <a:ea typeface="+mj-ea"/>
                  <a:cs typeface="Consolas" panose="020B0609020204030204" pitchFamily="49" charset="0"/>
                </a:rPr>
                <a:t>…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  <a:cs typeface="Consolas" panose="020B0609020204030204" pitchFamily="49" charset="0"/>
              </a:endParaRPr>
            </a:p>
          </p:txBody>
        </p:sp>
        <p:sp>
          <p:nvSpPr>
            <p:cNvPr id="25606" name="Text Box 6"/>
            <p:cNvSpPr txBox="1">
              <a:spLocks noChangeArrowheads="1"/>
            </p:cNvSpPr>
            <p:nvPr/>
          </p:nvSpPr>
          <p:spPr bwMode="auto">
            <a:xfrm>
              <a:off x="7730896" y="2698327"/>
              <a:ext cx="484442" cy="3258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c</a:t>
              </a:r>
              <a:r>
                <a:rPr kumimoji="0" lang="en-US" altLang="zh-CN" sz="160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n</a:t>
              </a:r>
              <a:r>
                <a:rPr kumimoji="0" lang="en-US" altLang="zh-CN" sz="160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+</a:t>
              </a:r>
              <a:r>
                <a:rPr kumimoji="0" lang="en-US" altLang="zh-CN" sz="160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m</a:t>
              </a:r>
              <a:r>
                <a:rPr kumimoji="0" lang="en-US" altLang="zh-CN" sz="160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-1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5605" name="Line 5"/>
            <p:cNvSpPr>
              <a:spLocks noChangeShapeType="1"/>
            </p:cNvSpPr>
            <p:nvPr/>
          </p:nvSpPr>
          <p:spPr bwMode="auto">
            <a:xfrm flipV="1">
              <a:off x="7034647" y="2528881"/>
              <a:ext cx="1086" cy="169446"/>
            </a:xfrm>
            <a:prstGeom prst="line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5604" name="Text Box 4"/>
            <p:cNvSpPr txBox="1">
              <a:spLocks noChangeArrowheads="1"/>
            </p:cNvSpPr>
            <p:nvPr/>
          </p:nvSpPr>
          <p:spPr bwMode="auto">
            <a:xfrm>
              <a:off x="6846736" y="2183472"/>
              <a:ext cx="288927" cy="32585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FF3399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k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5603" name="AutoShape 3"/>
            <p:cNvSpPr>
              <a:spLocks noChangeArrowheads="1"/>
            </p:cNvSpPr>
            <p:nvPr/>
          </p:nvSpPr>
          <p:spPr bwMode="auto">
            <a:xfrm>
              <a:off x="3369692" y="2764040"/>
              <a:ext cx="1797647" cy="169446"/>
            </a:xfrm>
            <a:prstGeom prst="rightArrow">
              <a:avLst>
                <a:gd name="adj1" fmla="val 50000"/>
                <a:gd name="adj2" fmla="val 265224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5602" name="Text Box 2"/>
            <p:cNvSpPr txBox="1">
              <a:spLocks noChangeArrowheads="1"/>
            </p:cNvSpPr>
            <p:nvPr/>
          </p:nvSpPr>
          <p:spPr bwMode="auto">
            <a:xfrm>
              <a:off x="3564121" y="2156859"/>
              <a:ext cx="1369688" cy="60392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两者比较将较小者添加到</a:t>
              </a:r>
              <a:r>
                <a:rPr kumimoji="0" lang="en-US" altLang="zh-CN" sz="160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C</a:t>
              </a:r>
              <a:r>
                <a:rPr kumimoji="0" lang="zh-CN" altLang="en-US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中</a:t>
              </a:r>
              <a:endParaRPr kumimoji="0" lang="zh-CN" altLang="en-US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714348" y="357166"/>
            <a:ext cx="1428760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600"/>
              </a:lnSpc>
            </a:pPr>
            <a:r>
              <a:rPr lang="zh-CN" altLang="en-US" sz="200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Consolas" panose="020B0609020204030204" pitchFamily="49" charset="0"/>
              </a:rPr>
              <a:t>二路归并：</a:t>
            </a:r>
            <a:endParaRPr lang="zh-CN" altLang="en-US" sz="2000" smtClean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42910" y="1071546"/>
            <a:ext cx="7572428" cy="2357454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85786" y="4071942"/>
            <a:ext cx="7500990" cy="204982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08000" rtlCol="0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遍历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遍历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，均从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开始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while 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,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都没有超界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6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与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比较：较小元素添加到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中，后移相应指针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600"/>
              </a:lnSpc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将没有遍历完的元素添加到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0" name="下箭头 39"/>
          <p:cNvSpPr/>
          <p:nvPr/>
        </p:nvSpPr>
        <p:spPr>
          <a:xfrm>
            <a:off x="4286248" y="3571876"/>
            <a:ext cx="214314" cy="35719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20FCC18-053A-4F51-A40A-23CB901E7394}" type="slidenum">
              <a:rPr lang="zh-CN" altLang="en-US"/>
            </a:fld>
            <a:r>
              <a:rPr lang="en-US" altLang="zh-CN"/>
              <a:t>/48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ldLvl="0" animBg="1"/>
      <p:bldP spid="40" grpId="0" bldLvl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2844" y="382621"/>
            <a:ext cx="8858312" cy="4760891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template &lt;typename T&gt;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Merge2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(SqList&lt;T&gt; A,SqList&lt;T&gt; B,SqList&lt;T&gt;&amp; C)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int i=0,j=0;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//i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用于遍历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A,j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用于遍历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while (i&lt;A.length &amp;&amp; j&lt;B.length)  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两个表均没有遍历完毕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{  if (A.data[i]&lt;B.data[j])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{  C.Add(A.data[i]);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归并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A[i]: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将较小的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A[i]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添加到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i++; 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else	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归并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B[j]: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将较小的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B[j]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添加到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{  C.Add(B.data[j]);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j++;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20FCC18-053A-4F51-A40A-23CB901E7394}" type="slidenum">
              <a:rPr lang="zh-CN" altLang="en-US"/>
            </a:fld>
            <a:r>
              <a:rPr lang="en-US" altLang="zh-CN"/>
              <a:t>/48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714356"/>
            <a:ext cx="8358246" cy="3117365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while (i&lt;A.length)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若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没有遍历完毕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{  C.Add(A.data[i]);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归并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中剩余元素 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i++;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2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while (j&lt;B.length)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若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没有遍历完毕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{  C.Add(B.data[j]);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归并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中剩余元素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j++;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20FCC18-053A-4F51-A40A-23CB901E7394}" type="slidenum">
              <a:rPr lang="zh-CN" altLang="en-US"/>
            </a:fld>
            <a:r>
              <a:rPr lang="en-US" altLang="zh-CN"/>
              <a:t>/48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4348" y="1000108"/>
            <a:ext cx="7715304" cy="17799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marL="457200" indent="-457200" algn="l">
              <a:lnSpc>
                <a:spcPts val="2800"/>
              </a:lnSpc>
              <a:spcBef>
                <a:spcPts val="120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算法中尽管有多个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while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循环语句，但恰好对顺序表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中每个元素均访问一次，所以时间复杂度为</a:t>
            </a:r>
            <a:r>
              <a:rPr lang="nb-NO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O(</a:t>
            </a:r>
            <a:r>
              <a:rPr lang="nb-NO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nb-NO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+</a:t>
            </a:r>
            <a:r>
              <a:rPr lang="nb-NO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</a:t>
            </a:r>
            <a:r>
              <a:rPr lang="nb-NO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457200" indent="-457200" algn="l">
              <a:lnSpc>
                <a:spcPts val="2800"/>
              </a:lnSpc>
              <a:spcBef>
                <a:spcPts val="120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算法中需要在临时顺序表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中添加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+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个元素，所以算法的空间复杂度也是</a:t>
            </a:r>
            <a:r>
              <a:rPr lang="nb-NO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O(</a:t>
            </a:r>
            <a:r>
              <a:rPr lang="nb-NO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nb-NO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+</a:t>
            </a:r>
            <a:r>
              <a:rPr lang="nb-NO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</a:t>
            </a:r>
            <a:r>
              <a:rPr lang="nb-NO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20FCC18-053A-4F51-A40A-23CB901E7394}" type="slidenum">
              <a:rPr lang="zh-CN" altLang="en-US"/>
            </a:fld>
            <a:r>
              <a:rPr lang="en-US" altLang="zh-CN"/>
              <a:t>/48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28728" y="571480"/>
            <a:ext cx="485778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2009</a:t>
            </a:r>
            <a:r>
              <a:rPr lang="zh-CN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年全国计算机学科考研题</a:t>
            </a:r>
            <a:endParaRPr lang="zh-CN" altLang="en-US" sz="1800" smtClean="0">
              <a:solidFill>
                <a:srgbClr val="FF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034" y="1142984"/>
            <a:ext cx="8286808" cy="462724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rIns="180000" bIns="108000" rtlCol="0">
            <a:spAutoFit/>
          </a:bodyPr>
          <a:lstStyle/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【例</a:t>
            </a:r>
            <a:r>
              <a:rPr lang="pt-BR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2.</a:t>
            </a:r>
            <a:r>
              <a:rPr lang="en-US" altLang="pt-BR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5</a:t>
            </a: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】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一个长度为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L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L</a:t>
            </a:r>
            <a:r>
              <a:rPr lang="en-US" altLang="zh-CN" sz="2000" smtClean="0">
                <a:solidFill>
                  <a:srgbClr val="0000FF"/>
                </a:solidFill>
                <a:latin typeface="+mj-ea"/>
                <a:ea typeface="+mj-ea"/>
                <a:cs typeface="Consolas" panose="020B0609020204030204" pitchFamily="49" charset="0"/>
              </a:rPr>
              <a:t>≥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）的升序序列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，处在第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Symbol" panose="05050102010706020507" pitchFamily="18" charset="2"/>
              </a:rPr>
              <a:t>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L/2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Symbol" panose="05050102010706020507" pitchFamily="18" charset="2"/>
              </a:rPr>
              <a:t>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个位置的数称为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</a:t>
            </a:r>
            <a:r>
              <a:rPr lang="zh-CN" altLang="en-US" sz="200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中位数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例如：若序列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=(11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13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15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17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19)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，则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的中位数是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15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两个序列的中位数是含它们所有元素的升序序列的中位数。例如，若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=(2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6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8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20)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，则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的中位数是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11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现有两个等长的升序序列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，试设计一个在时间和空间两方面都尽可能高效的算法，找出</a:t>
            </a:r>
            <a:r>
              <a:rPr lang="zh-CN" altLang="en-US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两个序列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en-US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zh-CN" altLang="en-US" sz="2000" smtClean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的中位数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。要求：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（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）给出算法的基本设计思想。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（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）根据设计思想，采用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C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C++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或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Java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语言描述算法，关键之处给出注释。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　　（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）说明你所设计算法的时间复杂度和空间复杂度。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20FCC18-053A-4F51-A40A-23CB901E7394}" type="slidenum">
              <a:rPr lang="zh-CN" altLang="en-US"/>
            </a:fld>
            <a:r>
              <a:rPr lang="en-US" altLang="zh-CN"/>
              <a:t>/48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52" y="1214422"/>
            <a:ext cx="3929058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800" dirty="0" err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en-US" altLang="zh-CN" sz="1800" baseline="-25000" dirty="0" err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=(11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13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15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17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19)</a:t>
            </a:r>
            <a:endParaRPr lang="zh-CN" altLang="en-US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00562" y="1214422"/>
            <a:ext cx="3500462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800" dirty="0" err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en-US" altLang="zh-CN" sz="1800" baseline="-25000" dirty="0" err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=(2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4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6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8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20)</a:t>
            </a:r>
            <a:endParaRPr lang="zh-CN" altLang="en-US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90382" y="2143116"/>
            <a:ext cx="1357322" cy="7858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二路归</a:t>
            </a:r>
            <a:r>
              <a:rPr lang="zh-CN" altLang="en-US" sz="20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并</a:t>
            </a:r>
            <a:endParaRPr lang="zh-CN" altLang="en-US" sz="2000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rot="16200000" flipH="1">
            <a:off x="3143240" y="1785926"/>
            <a:ext cx="428628" cy="285752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rot="5400000">
            <a:off x="4750595" y="1821645"/>
            <a:ext cx="428628" cy="214314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rot="5400000">
            <a:off x="3803865" y="3359975"/>
            <a:ext cx="720000" cy="794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714480" y="3786190"/>
            <a:ext cx="5500726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8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18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=(2</a:t>
            </a:r>
            <a:r>
              <a:rPr lang="zh-CN" altLang="en-US" sz="18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4</a:t>
            </a:r>
            <a:r>
              <a:rPr lang="zh-CN" altLang="en-US" sz="18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6</a:t>
            </a:r>
            <a:r>
              <a:rPr lang="zh-CN" altLang="en-US" sz="18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8</a:t>
            </a:r>
            <a:r>
              <a:rPr lang="zh-CN" altLang="en-US" sz="18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11</a:t>
            </a:r>
            <a:r>
              <a:rPr lang="zh-CN" altLang="en-US" sz="18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13</a:t>
            </a:r>
            <a:r>
              <a:rPr lang="zh-CN" altLang="en-US" sz="18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15</a:t>
            </a:r>
            <a:r>
              <a:rPr lang="zh-CN" altLang="en-US" sz="18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17</a:t>
            </a:r>
            <a:r>
              <a:rPr lang="zh-CN" altLang="en-US" sz="18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19</a:t>
            </a:r>
            <a:r>
              <a:rPr lang="zh-CN" altLang="en-US" sz="18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lang="en-US" altLang="zh-CN" sz="18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1800" dirty="0">
              <a:solidFill>
                <a:srgbClr val="0000FF"/>
              </a:solidFill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 rot="5400000" flipH="1" flipV="1">
            <a:off x="3907066" y="4428338"/>
            <a:ext cx="428628" cy="158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543236" y="4786322"/>
            <a:ext cx="121444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dirty="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中位数</a:t>
            </a:r>
            <a:endParaRPr lang="zh-CN" altLang="en-US" sz="1800" dirty="0">
              <a:solidFill>
                <a:srgbClr val="0066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14348" y="5286388"/>
            <a:ext cx="7715304" cy="731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实际上，不</a:t>
            </a:r>
            <a:r>
              <a:rPr lang="zh-CN" altLang="en-US" sz="2000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需要求出</a:t>
            </a:r>
            <a:r>
              <a:rPr lang="en-US" altLang="zh-CN" sz="2000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zh-CN" altLang="en-US" sz="2000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全部元素，用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记录</a:t>
            </a:r>
            <a:r>
              <a:rPr lang="zh-CN" altLang="en-US" sz="2000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当前归并的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元素个数，当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时，归并</a:t>
            </a:r>
            <a:r>
              <a:rPr lang="zh-CN" altLang="en-US" sz="2000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的那个元素就是</a:t>
            </a:r>
            <a:r>
              <a:rPr lang="zh-CN" altLang="en-US" sz="2000" dirty="0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中位数</a:t>
            </a:r>
            <a:r>
              <a:rPr lang="zh-CN" altLang="en-US" sz="2000" dirty="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4282" y="385684"/>
            <a:ext cx="1214446" cy="400110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  <a:buBlip>
                <a:blip r:embed="rId1"/>
              </a:buBlip>
            </a:pPr>
            <a:r>
              <a:rPr lang="en-US" altLang="zh-CN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  <a:sym typeface="Wingdings" panose="05000000000000000000"/>
              </a:rPr>
              <a:t>  </a:t>
            </a:r>
            <a:r>
              <a:rPr lang="zh-CN" altLang="en-US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方正细珊瑚简体" pitchFamily="65" charset="-122"/>
                <a:ea typeface="方正细珊瑚简体" pitchFamily="65" charset="-122"/>
                <a:cs typeface="Consolas" panose="020B0609020204030204" pitchFamily="49" charset="0"/>
                <a:sym typeface="Wingdings" panose="05000000000000000000"/>
              </a:rPr>
              <a:t>思路</a:t>
            </a:r>
            <a:endParaRPr lang="zh-CN" altLang="en-US" sz="2000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方正细珊瑚简体" pitchFamily="65" charset="-122"/>
              <a:ea typeface="方正细珊瑚简体" pitchFamily="65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20FCC18-053A-4F51-A40A-23CB901E7394}" type="slidenum">
              <a:rPr lang="zh-CN" altLang="en-US"/>
            </a:fld>
            <a:r>
              <a:rPr lang="en-US" altLang="zh-CN"/>
              <a:t>/48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2844" y="382621"/>
            <a:ext cx="8858312" cy="4093845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template &lt;typename T&gt;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Middle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(SqList&lt;T&gt; A,SqList&lt;T&gt; B)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int i=0,j=0;k=0;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//i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用于遍历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A,j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用于遍历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B,k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用于计数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while (i&lt;A.length &amp;&amp; j&lt;B.length)  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两个表均没有遍历完毕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{ 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k++;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if (A.data[i]&lt;B.data[j])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{  if (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  <a:sym typeface="+mn-ea"/>
              </a:rPr>
              <a:t>k==A.length) return(A.data[i]);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i++; 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else				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{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  <a:sym typeface="+mn-ea"/>
              </a:rPr>
              <a:t>if (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  <a:sym typeface="+mn-ea"/>
              </a:rPr>
              <a:t>k==B.length) return(B.data[j]);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j++;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TextBox 2"/>
          <p:cNvSpPr txBox="1"/>
          <p:nvPr/>
        </p:nvSpPr>
        <p:spPr>
          <a:xfrm>
            <a:off x="395893" y="4797406"/>
            <a:ext cx="8358246" cy="51054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时间复杂度为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:O(n)    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空间复杂度为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O(1)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20FCC18-053A-4F51-A40A-23CB901E7394}" type="slidenum">
              <a:rPr lang="zh-CN" altLang="en-US"/>
            </a:fld>
            <a:r>
              <a:rPr lang="en-US" altLang="zh-CN"/>
              <a:t>/48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57356" y="500042"/>
            <a:ext cx="464347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2.2  </a:t>
            </a:r>
            <a:r>
              <a:rPr lang="zh-CN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线性表的</a:t>
            </a:r>
            <a:r>
              <a:rPr lang="zh-CN" altLang="en-US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顺序存储结构</a:t>
            </a:r>
            <a:endParaRPr lang="zh-CN" altLang="en-US" sz="2800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596" y="1500174"/>
            <a:ext cx="5643602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2.2.1  </a:t>
            </a:r>
            <a:r>
              <a:rPr lang="zh-CN" altLang="zh-CN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线性表的顺序存储结构—顺序表</a:t>
            </a:r>
            <a:endParaRPr lang="zh-CN" altLang="zh-CN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4348" y="2428868"/>
            <a:ext cx="5357850" cy="403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600"/>
              </a:lnSpc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长度为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的线性表存放在顺序表中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1222" name="Rectangle 2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1220" name="Rectangle 20"/>
          <p:cNvSpPr>
            <a:spLocks noChangeArrowheads="1"/>
          </p:cNvSpPr>
          <p:nvPr/>
        </p:nvSpPr>
        <p:spPr bwMode="auto">
          <a:xfrm>
            <a:off x="1922444" y="3941276"/>
            <a:ext cx="468512" cy="4081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45720" rIns="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kumimoji="0" lang="en-US" altLang="zh-CN" sz="1600" i="0" u="none" strike="noStrike" cap="none" normalizeH="0" baseline="-3000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endParaRPr kumimoji="0" lang="en-US" altLang="zh-CN" sz="16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1219" name="Rectangle 19"/>
          <p:cNvSpPr>
            <a:spLocks noChangeArrowheads="1"/>
          </p:cNvSpPr>
          <p:nvPr/>
        </p:nvSpPr>
        <p:spPr bwMode="auto">
          <a:xfrm>
            <a:off x="2393020" y="3941276"/>
            <a:ext cx="468512" cy="4081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45720" rIns="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kumimoji="0" lang="en-US" altLang="zh-CN" sz="1600" i="0" u="none" strike="noStrike" cap="none" normalizeH="0" baseline="-3000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endParaRPr kumimoji="0" lang="en-US" altLang="zh-CN" sz="16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1218" name="Rectangle 18"/>
          <p:cNvSpPr>
            <a:spLocks noChangeArrowheads="1"/>
          </p:cNvSpPr>
          <p:nvPr/>
        </p:nvSpPr>
        <p:spPr bwMode="auto">
          <a:xfrm>
            <a:off x="2856373" y="3941276"/>
            <a:ext cx="629499" cy="4081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45720" rIns="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cs typeface="Consolas" panose="020B0609020204030204" pitchFamily="49" charset="0"/>
              </a:rPr>
              <a:t>…</a:t>
            </a:r>
            <a:endParaRPr kumimoji="0" lang="zh-CN" altLang="zh-CN" sz="16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+mn-ea"/>
              <a:cs typeface="Consolas" panose="020B0609020204030204" pitchFamily="49" charset="0"/>
            </a:endParaRPr>
          </a:p>
        </p:txBody>
      </p:sp>
      <p:sp>
        <p:nvSpPr>
          <p:cNvPr id="51217" name="Rectangle 17"/>
          <p:cNvSpPr>
            <a:spLocks noChangeArrowheads="1"/>
          </p:cNvSpPr>
          <p:nvPr/>
        </p:nvSpPr>
        <p:spPr bwMode="auto">
          <a:xfrm>
            <a:off x="3485872" y="3941276"/>
            <a:ext cx="468512" cy="4081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45720" rIns="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kumimoji="0" lang="en-US" altLang="zh-CN" sz="1600" i="1" u="none" strike="noStrike" cap="none" normalizeH="0" baseline="-3000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0" lang="en-US" altLang="zh-CN" sz="1600" i="0" u="none" strike="noStrike" cap="none" normalizeH="0" baseline="-3000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</a:t>
            </a:r>
            <a:endParaRPr kumimoji="0" lang="en-US" altLang="zh-CN" sz="16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1216" name="Rectangle 16"/>
          <p:cNvSpPr>
            <a:spLocks noChangeArrowheads="1"/>
          </p:cNvSpPr>
          <p:nvPr/>
        </p:nvSpPr>
        <p:spPr bwMode="auto">
          <a:xfrm>
            <a:off x="3954384" y="3941276"/>
            <a:ext cx="468512" cy="4081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45720" rIns="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i="1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kumimoji="0" lang="en-US" altLang="zh-CN" sz="1600" i="1" u="none" strike="noStrike" cap="none" normalizeH="0" baseline="-3000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endParaRPr kumimoji="0" lang="en-US" altLang="zh-CN" sz="160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1215" name="Rectangle 15"/>
          <p:cNvSpPr>
            <a:spLocks noChangeArrowheads="1"/>
          </p:cNvSpPr>
          <p:nvPr/>
        </p:nvSpPr>
        <p:spPr bwMode="auto">
          <a:xfrm>
            <a:off x="4419801" y="3941276"/>
            <a:ext cx="629499" cy="4081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45720" rIns="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cs typeface="Consolas" panose="020B0609020204030204" pitchFamily="49" charset="0"/>
              </a:rPr>
              <a:t>…</a:t>
            </a:r>
            <a:endParaRPr kumimoji="0" lang="zh-CN" altLang="zh-CN" sz="16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+mn-ea"/>
              <a:cs typeface="Consolas" panose="020B0609020204030204" pitchFamily="49" charset="0"/>
            </a:endParaRPr>
          </a:p>
        </p:txBody>
      </p:sp>
      <p:sp>
        <p:nvSpPr>
          <p:cNvPr id="51214" name="Rectangle 14"/>
          <p:cNvSpPr>
            <a:spLocks noChangeArrowheads="1"/>
          </p:cNvSpPr>
          <p:nvPr/>
        </p:nvSpPr>
        <p:spPr bwMode="auto">
          <a:xfrm>
            <a:off x="5045172" y="3941276"/>
            <a:ext cx="468512" cy="4081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45720" rIns="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kumimoji="0" lang="en-US" altLang="zh-CN" sz="1600" i="1" u="none" strike="noStrike" cap="none" normalizeH="0" baseline="-3000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kumimoji="0" lang="en-US" altLang="zh-CN" sz="1600" i="0" u="none" strike="noStrike" cap="none" normalizeH="0" baseline="-3000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</a:t>
            </a:r>
            <a:endParaRPr kumimoji="0" lang="en-US" altLang="zh-CN" sz="16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1213" name="Rectangle 13"/>
          <p:cNvSpPr>
            <a:spLocks noChangeArrowheads="1"/>
          </p:cNvSpPr>
          <p:nvPr/>
        </p:nvSpPr>
        <p:spPr bwMode="auto">
          <a:xfrm>
            <a:off x="5513684" y="3941276"/>
            <a:ext cx="1330204" cy="4081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45720" rIns="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cs typeface="Consolas" panose="020B0609020204030204" pitchFamily="49" charset="0"/>
              </a:rPr>
              <a:t>…</a:t>
            </a:r>
            <a:endParaRPr kumimoji="0" lang="zh-CN" altLang="zh-CN" sz="16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+mn-ea"/>
              <a:cs typeface="Consolas" panose="020B0609020204030204" pitchFamily="49" charset="0"/>
            </a:endParaRPr>
          </a:p>
        </p:txBody>
      </p:sp>
      <p:sp>
        <p:nvSpPr>
          <p:cNvPr id="51212" name="Text Box 12"/>
          <p:cNvSpPr txBox="1">
            <a:spLocks noChangeArrowheads="1"/>
          </p:cNvSpPr>
          <p:nvPr/>
        </p:nvSpPr>
        <p:spPr bwMode="auto">
          <a:xfrm>
            <a:off x="937949" y="4018582"/>
            <a:ext cx="924641" cy="32159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data</a:t>
            </a:r>
            <a:r>
              <a:rPr kumimoji="0" lang="zh-CN" altLang="en-US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数组</a:t>
            </a:r>
            <a:endParaRPr kumimoji="0" lang="zh-CN" altLang="en-US" sz="16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1211" name="Text Box 11"/>
          <p:cNvSpPr txBox="1">
            <a:spLocks noChangeArrowheads="1"/>
          </p:cNvSpPr>
          <p:nvPr/>
        </p:nvSpPr>
        <p:spPr bwMode="auto">
          <a:xfrm>
            <a:off x="928661" y="3457861"/>
            <a:ext cx="929801" cy="32055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数组下标</a:t>
            </a:r>
            <a:endParaRPr kumimoji="0" lang="zh-CN" sz="16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1210" name="Text Box 10"/>
          <p:cNvSpPr txBox="1">
            <a:spLocks noChangeArrowheads="1"/>
          </p:cNvSpPr>
          <p:nvPr/>
        </p:nvSpPr>
        <p:spPr bwMode="auto">
          <a:xfrm>
            <a:off x="1876005" y="3440338"/>
            <a:ext cx="573773" cy="32159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i="0" u="none" strike="noStrike" cap="none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endParaRPr kumimoji="0" lang="en-US" altLang="zh-CN" sz="1600" i="0" u="none" strike="noStrike" cap="none" normalizeH="0" baseline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1209" name="Text Box 9"/>
          <p:cNvSpPr txBox="1">
            <a:spLocks noChangeArrowheads="1"/>
          </p:cNvSpPr>
          <p:nvPr/>
        </p:nvSpPr>
        <p:spPr bwMode="auto">
          <a:xfrm>
            <a:off x="2335230" y="3435184"/>
            <a:ext cx="573773" cy="32159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i="0" u="none" strike="noStrike" cap="none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endParaRPr kumimoji="0" lang="en-US" altLang="zh-CN" sz="1600" i="0" u="none" strike="noStrike" cap="none" normalizeH="0" baseline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1208" name="Text Box 8"/>
          <p:cNvSpPr txBox="1">
            <a:spLocks noChangeArrowheads="1"/>
          </p:cNvSpPr>
          <p:nvPr/>
        </p:nvSpPr>
        <p:spPr bwMode="auto">
          <a:xfrm>
            <a:off x="2961633" y="3435184"/>
            <a:ext cx="422074" cy="32159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i="0" u="none" strike="noStrike" cap="none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n-ea"/>
                <a:ea typeface="+mn-ea"/>
                <a:cs typeface="Consolas" panose="020B0609020204030204" pitchFamily="49" charset="0"/>
              </a:rPr>
              <a:t>…</a:t>
            </a:r>
            <a:endParaRPr kumimoji="0" lang="zh-CN" altLang="zh-CN" sz="1600" i="0" u="none" strike="noStrike" cap="none" normalizeH="0" baseline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+mn-ea"/>
              <a:ea typeface="+mn-ea"/>
              <a:cs typeface="Consolas" panose="020B0609020204030204" pitchFamily="49" charset="0"/>
            </a:endParaRPr>
          </a:p>
        </p:txBody>
      </p:sp>
      <p:sp>
        <p:nvSpPr>
          <p:cNvPr id="51207" name="Text Box 7"/>
          <p:cNvSpPr txBox="1">
            <a:spLocks noChangeArrowheads="1"/>
          </p:cNvSpPr>
          <p:nvPr/>
        </p:nvSpPr>
        <p:spPr bwMode="auto">
          <a:xfrm>
            <a:off x="3453881" y="3437246"/>
            <a:ext cx="573773" cy="32055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i="1" u="none" strike="noStrike" cap="none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0" lang="en-US" altLang="zh-CN" sz="1600" i="0" u="none" strike="noStrike" cap="none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</a:t>
            </a:r>
            <a:endParaRPr kumimoji="0" lang="en-US" altLang="zh-CN" sz="1600" i="0" u="none" strike="noStrike" cap="none" normalizeH="0" baseline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4033845" y="3437246"/>
            <a:ext cx="303398" cy="32055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i="1" u="none" strike="noStrike" cap="none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endParaRPr kumimoji="0" lang="en-US" altLang="zh-CN" sz="1600" i="0" u="none" strike="noStrike" cap="none" normalizeH="0" baseline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4398129" y="3433123"/>
            <a:ext cx="573773" cy="32159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i="0" u="none" strike="noStrike" cap="none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n-ea"/>
                <a:ea typeface="+mn-ea"/>
                <a:cs typeface="Consolas" panose="020B0609020204030204" pitchFamily="49" charset="0"/>
              </a:rPr>
              <a:t>…</a:t>
            </a:r>
            <a:endParaRPr kumimoji="0" lang="zh-CN" altLang="zh-CN" sz="1600" i="0" u="none" strike="noStrike" cap="none" normalizeH="0" baseline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+mn-ea"/>
              <a:ea typeface="+mn-ea"/>
              <a:cs typeface="Consolas" panose="020B0609020204030204" pitchFamily="49" charset="0"/>
            </a:endParaRP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5023501" y="3429000"/>
            <a:ext cx="573773" cy="32055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i="1" u="none" strike="noStrike" cap="none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kumimoji="0" lang="en-US" altLang="zh-CN" sz="1600" i="0" u="none" strike="noStrike" cap="none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</a:t>
            </a:r>
            <a:endParaRPr kumimoji="0" lang="en-US" altLang="zh-CN" sz="1600" i="0" u="none" strike="noStrike" cap="none" normalizeH="0" baseline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5951238" y="3429000"/>
            <a:ext cx="1367354" cy="32055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i="0" u="none" strike="noStrike" cap="none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capacity-1</a:t>
            </a:r>
            <a:endParaRPr kumimoji="0" lang="en-US" altLang="zh-CN" sz="1600" i="0" u="none" strike="noStrike" cap="none" normalizeH="0" baseline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1202" name="AutoShape 2"/>
          <p:cNvSpPr>
            <a:spLocks noChangeShapeType="1"/>
          </p:cNvSpPr>
          <p:nvPr/>
        </p:nvSpPr>
        <p:spPr bwMode="auto">
          <a:xfrm>
            <a:off x="6746883" y="3749559"/>
            <a:ext cx="1032" cy="1752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20FCC18-053A-4F51-A40A-23CB901E7394}" type="slidenum">
              <a:rPr lang="zh-CN" altLang="en-US"/>
            </a:fld>
            <a:r>
              <a:rPr lang="en-US" altLang="zh-CN"/>
              <a:t>/48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2910" y="428604"/>
            <a:ext cx="7500990" cy="14492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marL="342900" indent="-342900" algn="l">
              <a:lnSpc>
                <a:spcPct val="100000"/>
              </a:lnSpc>
              <a:buBlip>
                <a:blip r:embed="rId1"/>
              </a:buBlip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data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数组存放线性表元素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342900" indent="-342900" algn="l">
              <a:lnSpc>
                <a:spcPct val="100000"/>
              </a:lnSpc>
              <a:buBlip>
                <a:blip r:embed="rId1"/>
              </a:buBlip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data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数组的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容量（存放最多的元素个数）为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capacity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342900" indent="-342900" algn="l">
              <a:lnSpc>
                <a:spcPct val="100000"/>
              </a:lnSpc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线性表中实际数据元素个数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length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472" y="2143116"/>
            <a:ext cx="7786742" cy="327170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const int initcap=5;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顺序表的初始容量（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5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template &lt;typename T&gt;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class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SqList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顺序表类模板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public: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T* data;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存放顺序表元素空间的指针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int capacity;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顺序表的容量 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int length;   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存放顺序表的长度</a:t>
            </a:r>
            <a:endParaRPr lang="en-US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线性表的基本运算算法</a:t>
            </a:r>
            <a:endParaRPr lang="zh-CN" altLang="zh-CN" sz="1800" smtClean="0">
              <a:solidFill>
                <a:srgbClr val="FF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20FCC18-053A-4F51-A40A-23CB901E7394}" type="slidenum">
              <a:rPr lang="zh-CN" altLang="en-US"/>
            </a:fld>
            <a:r>
              <a:rPr lang="en-US" altLang="zh-CN"/>
              <a:t>/48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357166"/>
            <a:ext cx="6500858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2.2.2  </a:t>
            </a:r>
            <a:r>
              <a:rPr lang="zh-CN" altLang="zh-CN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线性表基本运算算法在顺序表中的实现</a:t>
            </a:r>
            <a:endParaRPr lang="zh-CN" altLang="zh-CN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596" y="1214422"/>
            <a:ext cx="8143932" cy="737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在动态分配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顺序表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的空间时，初始容量设置为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initcapacity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，当添加或者插入元素可能需要扩大容量，在删除元素时可能需要减少容量。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158" y="2285992"/>
            <a:ext cx="8358246" cy="341937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recap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(int newcap)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改变顺序表的容量为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newcap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if (newcap&lt;=0) return;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T* olddata=data;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data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=new T[newcap];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分配新空间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capacity=newcap;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更新容量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for(int i=0;i&lt;length;i++)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元素复制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data[i]=olddata[i];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delete [] olddata;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释放原空间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20FCC18-053A-4F51-A40A-23CB901E7394}" type="slidenum">
              <a:rPr lang="zh-CN" altLang="en-US"/>
            </a:fld>
            <a:r>
              <a:rPr lang="en-US" altLang="zh-CN"/>
              <a:t>/48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428604"/>
            <a:ext cx="2500330" cy="48396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20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1.</a:t>
            </a:r>
            <a:r>
              <a:rPr lang="zh-CN" altLang="zh-CN" sz="2200" smtClean="0">
                <a:latin typeface="微软雅黑" panose="020B0503020204020204" charset="-122"/>
                <a:ea typeface="微软雅黑" panose="020B0503020204020204" charset="-122"/>
              </a:rPr>
              <a:t>整体建立顺序表</a:t>
            </a:r>
            <a:endParaRPr lang="zh-CN" altLang="zh-CN" sz="220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2500306"/>
            <a:ext cx="8429684" cy="298809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CreateList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(T a[],int n)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由数组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中元素整体建立顺序表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for (int i=0;i&lt;n;i++)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{  if (length&lt;capacity)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容量不够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时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	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recap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(2*length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);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扩大容量</a:t>
            </a:r>
            <a:endParaRPr lang="en-US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data[length]=a[i];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length++;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添加后元素个数增加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596" y="1142984"/>
            <a:ext cx="8429684" cy="1070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由含若干个元素的数组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的全部元素整体创建顺序表，即依次将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中的元素添加到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data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数组的末尾，当出现上溢出时按实际元素个数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length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的两倍扩大容量。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20FCC18-053A-4F51-A40A-23CB901E7394}" type="slidenum">
              <a:rPr lang="zh-CN" altLang="en-US"/>
            </a:fld>
            <a:r>
              <a:rPr lang="en-US" altLang="zh-CN"/>
              <a:t>/48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500042"/>
            <a:ext cx="3643338" cy="48396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200" smtClean="0">
                <a:solidFill>
                  <a:schemeClr val="bg1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2.</a:t>
            </a:r>
            <a:r>
              <a:rPr lang="zh-CN" altLang="zh-CN" sz="2200" smtClean="0">
                <a:latin typeface="微软雅黑" panose="020B0503020204020204" charset="-122"/>
                <a:ea typeface="微软雅黑" panose="020B0503020204020204" charset="-122"/>
              </a:rPr>
              <a:t>顺序表</a:t>
            </a:r>
            <a:r>
              <a:rPr lang="zh-CN" altLang="en-US" sz="2200" smtClean="0">
                <a:latin typeface="微软雅黑" panose="020B0503020204020204" charset="-122"/>
                <a:ea typeface="微软雅黑" panose="020B0503020204020204" charset="-122"/>
              </a:rPr>
              <a:t>基本运算算法</a:t>
            </a:r>
            <a:endParaRPr lang="zh-CN" altLang="zh-CN" sz="220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472" y="1285860"/>
            <a:ext cx="4786346" cy="40382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>
              <a:lnSpc>
                <a:spcPts val="2600"/>
              </a:lnSpc>
            </a:pPr>
            <a:r>
              <a:rPr lang="zh-CN" altLang="en-US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</a:t>
            </a: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顺序表的初始化和销毁</a:t>
            </a:r>
            <a:endParaRPr lang="zh-CN" altLang="zh-CN" sz="2000" smtClean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4348" y="2643182"/>
            <a:ext cx="8001056" cy="175699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SqList()	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构造函数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data=new T[initcap];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为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data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分配初始容量大小的空间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capacity=initcap;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初始化容量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length=0;		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初始时置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length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为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8662" y="1928802"/>
            <a:ext cx="1285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zh-CN" sz="200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构造函数</a:t>
            </a:r>
            <a:endParaRPr lang="zh-CN" altLang="en-US" sz="2000" smtClean="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20FCC18-053A-4F51-A40A-23CB901E7394}" type="slidenum">
              <a:rPr lang="zh-CN" altLang="en-US"/>
            </a:fld>
            <a:r>
              <a:rPr lang="en-US" altLang="zh-CN"/>
              <a:t>/48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COMMONDATA" val="eyJoZGlkIjoiM2UyYzQ1YTg4NTg2NzExOTZhODg0YjMwYzlkMzRiNWI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FF00FF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10185</Words>
  <Application>WPS 演示</Application>
  <PresentationFormat>全屏显示(4:3)</PresentationFormat>
  <Paragraphs>1000</Paragraphs>
  <Slides>48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48</vt:i4>
      </vt:variant>
    </vt:vector>
  </HeadingPairs>
  <TitlesOfParts>
    <vt:vector size="70" baseType="lpstr">
      <vt:lpstr>Arial</vt:lpstr>
      <vt:lpstr>宋体</vt:lpstr>
      <vt:lpstr>Wingdings</vt:lpstr>
      <vt:lpstr>Times New Roman</vt:lpstr>
      <vt:lpstr>楷体_GB2312</vt:lpstr>
      <vt:lpstr>新宋体</vt:lpstr>
      <vt:lpstr>Calibri</vt:lpstr>
      <vt:lpstr>Wingdings</vt:lpstr>
      <vt:lpstr>隶书</vt:lpstr>
      <vt:lpstr>楷体</vt:lpstr>
      <vt:lpstr>Consolas</vt:lpstr>
      <vt:lpstr>仿宋</vt:lpstr>
      <vt:lpstr>微软雅黑</vt:lpstr>
      <vt:lpstr>Arial Unicode MS</vt:lpstr>
      <vt:lpstr>华文中宋</vt:lpstr>
      <vt:lpstr>Wingdings</vt:lpstr>
      <vt:lpstr>Symbol</vt:lpstr>
      <vt:lpstr>Symbol</vt:lpstr>
      <vt:lpstr>方正细珊瑚简体</vt:lpstr>
      <vt:lpstr>Office 主题</vt:lpstr>
      <vt:lpstr>1_自定义设计方案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Administrator</cp:lastModifiedBy>
  <cp:revision>900</cp:revision>
  <dcterms:created xsi:type="dcterms:W3CDTF">2004-04-02T09:54:00Z</dcterms:created>
  <dcterms:modified xsi:type="dcterms:W3CDTF">2024-03-07T00:56:05Z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5990973358BB45838B12FFA6A5F2A287</vt:lpwstr>
  </property>
  <property fmtid="{D5CDD505-2E9C-101B-9397-08002B2CF9AE}" pid="3" name="KSOProductBuildVer">
    <vt:lpwstr>2052-12.1.0.16388</vt:lpwstr>
  </property>
</Properties>
</file>