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0"/>
  </p:handoutMasterIdLst>
  <p:sldIdLst>
    <p:sldId id="535" r:id="rId3"/>
    <p:sldId id="536" r:id="rId5"/>
    <p:sldId id="537" r:id="rId6"/>
    <p:sldId id="538" r:id="rId7"/>
    <p:sldId id="539" r:id="rId8"/>
    <p:sldId id="625" r:id="rId9"/>
    <p:sldId id="626" r:id="rId10"/>
    <p:sldId id="711" r:id="rId11"/>
    <p:sldId id="542" r:id="rId12"/>
    <p:sldId id="543" r:id="rId13"/>
    <p:sldId id="544" r:id="rId14"/>
    <p:sldId id="545" r:id="rId15"/>
    <p:sldId id="546"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59" r:id="rId29"/>
    <p:sldId id="713" r:id="rId30"/>
    <p:sldId id="714" r:id="rId31"/>
    <p:sldId id="471" r:id="rId32"/>
    <p:sldId id="472" r:id="rId33"/>
    <p:sldId id="473" r:id="rId34"/>
    <p:sldId id="474" r:id="rId35"/>
    <p:sldId id="475" r:id="rId36"/>
    <p:sldId id="715" r:id="rId37"/>
    <p:sldId id="716" r:id="rId38"/>
    <p:sldId id="717" r:id="rId39"/>
    <p:sldId id="718" r:id="rId40"/>
    <p:sldId id="476" r:id="rId41"/>
    <p:sldId id="477" r:id="rId42"/>
    <p:sldId id="478" r:id="rId43"/>
    <p:sldId id="479" r:id="rId44"/>
    <p:sldId id="480" r:id="rId45"/>
    <p:sldId id="481" r:id="rId46"/>
    <p:sldId id="388" r:id="rId47"/>
    <p:sldId id="389" r:id="rId48"/>
    <p:sldId id="719" r:id="rId49"/>
    <p:sldId id="720" r:id="rId50"/>
    <p:sldId id="426" r:id="rId51"/>
    <p:sldId id="427" r:id="rId52"/>
    <p:sldId id="429" r:id="rId53"/>
    <p:sldId id="423" r:id="rId54"/>
    <p:sldId id="424" r:id="rId55"/>
    <p:sldId id="431" r:id="rId56"/>
    <p:sldId id="391" r:id="rId57"/>
    <p:sldId id="462" r:id="rId58"/>
    <p:sldId id="394" r:id="rId59"/>
    <p:sldId id="395" r:id="rId60"/>
    <p:sldId id="396" r:id="rId61"/>
    <p:sldId id="437" r:id="rId62"/>
    <p:sldId id="438" r:id="rId63"/>
    <p:sldId id="440" r:id="rId64"/>
    <p:sldId id="439" r:id="rId65"/>
    <p:sldId id="441" r:id="rId66"/>
    <p:sldId id="442" r:id="rId67"/>
    <p:sldId id="444" r:id="rId68"/>
    <p:sldId id="445" r:id="rId69"/>
    <p:sldId id="436" r:id="rId70"/>
    <p:sldId id="397" r:id="rId71"/>
    <p:sldId id="446" r:id="rId72"/>
    <p:sldId id="447" r:id="rId73"/>
    <p:sldId id="448" r:id="rId74"/>
    <p:sldId id="449" r:id="rId75"/>
    <p:sldId id="452" r:id="rId76"/>
    <p:sldId id="455" r:id="rId77"/>
    <p:sldId id="454" r:id="rId78"/>
    <p:sldId id="501" r:id="rId79"/>
  </p:sldIdLst>
  <p:sldSz cx="9144000" cy="6858000" type="screen4x3"/>
  <p:notesSz cx="6858000" cy="9144000"/>
  <p:custDataLst>
    <p:tags r:id="rId84"/>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FF"/>
    <a:srgbClr val="0000FF"/>
    <a:srgbClr val="006600"/>
    <a:srgbClr val="33CCFF"/>
    <a:srgbClr val="FF0066"/>
    <a:srgbClr val="FF3399"/>
    <a:srgbClr val="EAEAEA"/>
    <a:srgbClr val="DDDDDD"/>
    <a:srgbClr val="33993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showGuides="1">
      <p:cViewPr varScale="1">
        <p:scale>
          <a:sx n="100" d="100"/>
          <a:sy n="100" d="100"/>
        </p:scale>
        <p:origin x="-498" y="-96"/>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4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tags" Target="tags/tag2.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8215338" y="6356350"/>
            <a:ext cx="828652" cy="365125"/>
          </a:xfrm>
        </p:spPr>
        <p:txBody>
          <a:bodyPr/>
          <a:lstStyle>
            <a:lvl1pPr>
              <a:defRPr sz="1400" b="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GI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GIF"/></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2000232" y="428604"/>
            <a:ext cx="4857784"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2.3  </a:t>
            </a:r>
            <a:r>
              <a:rPr lang="zh-CN" altLang="zh-CN" sz="2800" spc="50" smtClean="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线性表的链式存储结构</a:t>
            </a:r>
            <a:endParaRPr lang="zh-CN" altLang="en-US" sz="2800" spc="5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TextBox 4"/>
          <p:cNvSpPr txBox="1"/>
          <p:nvPr/>
        </p:nvSpPr>
        <p:spPr>
          <a:xfrm>
            <a:off x="428596" y="1571612"/>
            <a:ext cx="528641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2.3.1 </a:t>
            </a:r>
            <a:r>
              <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线性表的链式存储结构—链表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1142976" y="2500306"/>
            <a:ext cx="1285884"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楷体" panose="02010609060101010101" pitchFamily="49" charset="-122"/>
                <a:ea typeface="楷体" panose="02010609060101010101" pitchFamily="49" charset="-122"/>
              </a:rPr>
              <a:t>线性表</a:t>
            </a:r>
            <a:r>
              <a:rPr lang="zh-CN" altLang="en-US" sz="2000" smtClean="0">
                <a:solidFill>
                  <a:srgbClr val="0000FF"/>
                </a:solidFill>
                <a:latin typeface="楷体" panose="02010609060101010101" pitchFamily="49" charset="-122"/>
                <a:ea typeface="楷体" panose="02010609060101010101" pitchFamily="49" charset="-122"/>
              </a:rPr>
              <a:t>：</a:t>
            </a:r>
            <a:endParaRPr lang="en-US" altLang="zh-CN" sz="2000" smtClean="0">
              <a:solidFill>
                <a:srgbClr val="0000FF"/>
              </a:solidFill>
              <a:latin typeface="楷体" panose="02010609060101010101" pitchFamily="49" charset="-122"/>
              <a:ea typeface="楷体" panose="02010609060101010101" pitchFamily="49" charset="-122"/>
            </a:endParaRPr>
          </a:p>
        </p:txBody>
      </p:sp>
      <p:sp>
        <p:nvSpPr>
          <p:cNvPr id="9" name="TextBox 8"/>
          <p:cNvSpPr txBox="1"/>
          <p:nvPr/>
        </p:nvSpPr>
        <p:spPr>
          <a:xfrm>
            <a:off x="2143108" y="2857496"/>
            <a:ext cx="3786214"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a</a:t>
            </a:r>
            <a:r>
              <a:rPr lang="en-US" altLang="zh-CN" sz="1800" baseline="-25000" smtClean="0">
                <a:solidFill>
                  <a:srgbClr val="0000FF"/>
                </a:solidFill>
                <a:latin typeface="Consolas" panose="020B0609020204030204" pitchFamily="49" charset="0"/>
                <a:cs typeface="Consolas" panose="020B0609020204030204" pitchFamily="49" charset="0"/>
              </a:rPr>
              <a:t>0</a:t>
            </a:r>
            <a:r>
              <a:rPr lang="zh-CN"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a</a:t>
            </a:r>
            <a:r>
              <a:rPr lang="en-US" altLang="zh-CN" sz="1800" baseline="-25000" smtClean="0">
                <a:solidFill>
                  <a:srgbClr val="0000FF"/>
                </a:solidFill>
                <a:latin typeface="Consolas" panose="020B0609020204030204" pitchFamily="49" charset="0"/>
                <a:cs typeface="Consolas" panose="020B0609020204030204" pitchFamily="49" charset="0"/>
              </a:rPr>
              <a:t>1</a:t>
            </a:r>
            <a:r>
              <a:rPr lang="zh-CN" altLang="zh-CN"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mn-ea"/>
                <a:ea typeface="+mn-ea"/>
                <a:cs typeface="Consolas" panose="020B0609020204030204" pitchFamily="49" charset="0"/>
              </a:rPr>
              <a:t>…</a:t>
            </a:r>
            <a:r>
              <a:rPr lang="zh-CN"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FF0000"/>
                </a:solidFill>
                <a:latin typeface="Consolas" panose="020B0609020204030204" pitchFamily="49" charset="0"/>
                <a:cs typeface="Consolas" panose="020B0609020204030204" pitchFamily="49" charset="0"/>
              </a:rPr>
              <a:t>a</a:t>
            </a:r>
            <a:r>
              <a:rPr lang="en-US" altLang="zh-CN" sz="1800" i="1" baseline="-25000" smtClean="0">
                <a:solidFill>
                  <a:srgbClr val="FF0000"/>
                </a:solidFill>
                <a:latin typeface="Consolas" panose="020B0609020204030204" pitchFamily="49" charset="0"/>
                <a:cs typeface="Consolas" panose="020B0609020204030204" pitchFamily="49" charset="0"/>
              </a:rPr>
              <a:t>i</a:t>
            </a:r>
            <a:r>
              <a:rPr lang="zh-CN"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a</a:t>
            </a:r>
            <a:r>
              <a:rPr lang="en-US" altLang="zh-CN" sz="1800" i="1" baseline="-25000" smtClean="0">
                <a:solidFill>
                  <a:srgbClr val="0000FF"/>
                </a:solidFill>
                <a:latin typeface="Consolas" panose="020B0609020204030204" pitchFamily="49" charset="0"/>
                <a:cs typeface="Consolas" panose="020B0609020204030204" pitchFamily="49" charset="0"/>
              </a:rPr>
              <a:t>i</a:t>
            </a:r>
            <a:r>
              <a:rPr lang="en-US" altLang="zh-CN" sz="1800" baseline="-25000" smtClean="0">
                <a:solidFill>
                  <a:srgbClr val="0000FF"/>
                </a:solidFill>
                <a:latin typeface="Consolas" panose="020B0609020204030204" pitchFamily="49" charset="0"/>
                <a:cs typeface="Consolas" panose="020B0609020204030204" pitchFamily="49" charset="0"/>
              </a:rPr>
              <a:t>+1</a:t>
            </a:r>
            <a:r>
              <a:rPr lang="zh-CN" altLang="zh-CN"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0000FF"/>
                </a:solidFill>
                <a:latin typeface="+mj-ea"/>
                <a:ea typeface="+mj-ea"/>
                <a:cs typeface="Consolas" panose="020B0609020204030204" pitchFamily="49" charset="0"/>
              </a:rPr>
              <a:t>…</a:t>
            </a:r>
            <a:r>
              <a:rPr lang="zh-CN"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a</a:t>
            </a:r>
            <a:r>
              <a:rPr lang="en-US" altLang="zh-CN" sz="1800" i="1" baseline="-25000" smtClean="0">
                <a:solidFill>
                  <a:srgbClr val="0000FF"/>
                </a:solidFill>
                <a:latin typeface="Consolas" panose="020B0609020204030204" pitchFamily="49" charset="0"/>
                <a:cs typeface="Consolas" panose="020B0609020204030204" pitchFamily="49" charset="0"/>
              </a:rPr>
              <a:t>n</a:t>
            </a:r>
            <a:r>
              <a:rPr lang="en-US" altLang="zh-CN" sz="1800" baseline="-25000" smtClean="0">
                <a:solidFill>
                  <a:srgbClr val="0000FF"/>
                </a:solidFill>
                <a:latin typeface="Consolas" panose="020B0609020204030204" pitchFamily="49" charset="0"/>
                <a:cs typeface="Consolas" panose="020B0609020204030204" pitchFamily="49" charset="0"/>
              </a:rPr>
              <a:t>-1</a:t>
            </a:r>
            <a:r>
              <a:rPr lang="zh-CN" altLang="en-US" sz="1800" smtClean="0">
                <a:solidFill>
                  <a:srgbClr val="0000FF"/>
                </a:solidFill>
                <a:latin typeface="Consolas" panose="020B0609020204030204" pitchFamily="49" charset="0"/>
                <a:cs typeface="Consolas" panose="020B0609020204030204" pitchFamily="49" charset="0"/>
              </a:rPr>
              <a:t>）</a:t>
            </a:r>
            <a:endParaRPr lang="en-US" altLang="zh-CN" sz="1800" smtClean="0">
              <a:solidFill>
                <a:srgbClr val="0000FF"/>
              </a:solidFill>
              <a:latin typeface="Consolas" panose="020B0609020204030204" pitchFamily="49" charset="0"/>
              <a:cs typeface="Consolas" panose="020B0609020204030204" pitchFamily="49" charset="0"/>
            </a:endParaRPr>
          </a:p>
        </p:txBody>
      </p:sp>
      <p:sp>
        <p:nvSpPr>
          <p:cNvPr id="10" name="TextBox 9"/>
          <p:cNvSpPr txBox="1"/>
          <p:nvPr/>
        </p:nvSpPr>
        <p:spPr>
          <a:xfrm>
            <a:off x="1714480" y="4929198"/>
            <a:ext cx="507209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结点包含有元素</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值和前</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后继结点的地址信息</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下箭头 10"/>
          <p:cNvSpPr/>
          <p:nvPr/>
        </p:nvSpPr>
        <p:spPr>
          <a:xfrm>
            <a:off x="3786182" y="3500438"/>
            <a:ext cx="214314" cy="50006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矩形 11"/>
          <p:cNvSpPr/>
          <p:nvPr/>
        </p:nvSpPr>
        <p:spPr>
          <a:xfrm>
            <a:off x="3500430" y="4143380"/>
            <a:ext cx="785818" cy="5715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smtClean="0">
                <a:solidFill>
                  <a:srgbClr val="0000FF"/>
                </a:solidFill>
                <a:latin typeface="仿宋" panose="02010609060101010101" pitchFamily="49" charset="-122"/>
                <a:ea typeface="仿宋" panose="02010609060101010101" pitchFamily="49" charset="-122"/>
              </a:rPr>
              <a:t>结点</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13" name="TextBox 12"/>
          <p:cNvSpPr txBox="1"/>
          <p:nvPr/>
        </p:nvSpPr>
        <p:spPr>
          <a:xfrm>
            <a:off x="4071934" y="3510486"/>
            <a:ext cx="857256" cy="369332"/>
          </a:xfrm>
          <a:prstGeom prst="rect">
            <a:avLst/>
          </a:prstGeom>
          <a:noFill/>
        </p:spPr>
        <p:txBody>
          <a:bodyPr wrap="square" rtlCol="0">
            <a:spAutoFit/>
          </a:bodyPr>
          <a:lstStyle/>
          <a:p>
            <a:pPr algn="l">
              <a:lnSpc>
                <a:spcPct val="100000"/>
              </a:lnSpc>
            </a:pPr>
            <a:r>
              <a:rPr lang="zh-CN" altLang="en-US" sz="1800" smtClean="0">
                <a:solidFill>
                  <a:srgbClr val="C00000"/>
                </a:solidFill>
                <a:latin typeface="仿宋" panose="02010609060101010101" pitchFamily="49" charset="-122"/>
                <a:ea typeface="仿宋" panose="02010609060101010101" pitchFamily="49" charset="-122"/>
              </a:rPr>
              <a:t>映射</a:t>
            </a:r>
            <a:endParaRPr lang="zh-CN" altLang="en-US" sz="1800">
              <a:solidFill>
                <a:srgbClr val="C00000"/>
              </a:solidFill>
              <a:latin typeface="仿宋" panose="02010609060101010101" pitchFamily="49" charset="-122"/>
              <a:ea typeface="仿宋" panose="02010609060101010101" pitchFamily="49" charset="-122"/>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14159"/>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头插法建表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785786" y="1142984"/>
            <a:ext cx="728667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从一个空表开始，依次读取数组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中的元素</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生成新结点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，将读取的数据存放到新结点的数据成员中</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将新结点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插入到当前链表的</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表头</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上。</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92" name="Rectangle 2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TextBox 25"/>
          <p:cNvSpPr txBox="1"/>
          <p:nvPr/>
        </p:nvSpPr>
        <p:spPr>
          <a:xfrm>
            <a:off x="928662" y="3365191"/>
            <a:ext cx="2794433" cy="723275"/>
          </a:xfrm>
          <a:prstGeom prst="rect">
            <a:avLst/>
          </a:prstGeom>
          <a:noFill/>
        </p:spPr>
        <p:txBody>
          <a:bodyPr wrap="square" rtlCol="0">
            <a:spAutoFit/>
          </a:bodyPr>
          <a:lstStyle/>
          <a:p>
            <a:pPr algn="l">
              <a:lnSpc>
                <a:spcPct val="100000"/>
              </a:lnSpc>
              <a:spcBef>
                <a:spcPts val="600"/>
              </a:spcBef>
            </a:pPr>
            <a:r>
              <a:rPr lang="en-US" altLang="zh-CN" sz="1800" smtClean="0">
                <a:solidFill>
                  <a:srgbClr val="0000FF"/>
                </a:solidFill>
                <a:latin typeface="Consolas" panose="020B0609020204030204" pitchFamily="49" charset="0"/>
                <a:cs typeface="Consolas" panose="020B0609020204030204" pitchFamily="49" charset="0"/>
              </a:rPr>
              <a:t>s-&gt;next=head-&gt;next;</a:t>
            </a:r>
            <a:endParaRPr lang="en-US" altLang="zh-CN" sz="1800" smtClean="0">
              <a:solidFill>
                <a:srgbClr val="0000FF"/>
              </a:solidFill>
              <a:latin typeface="Consolas" panose="020B0609020204030204" pitchFamily="49" charset="0"/>
              <a:cs typeface="Consolas" panose="020B0609020204030204" pitchFamily="49" charset="0"/>
            </a:endParaRPr>
          </a:p>
          <a:p>
            <a:pPr algn="l">
              <a:lnSpc>
                <a:spcPct val="100000"/>
              </a:lnSpc>
              <a:spcBef>
                <a:spcPts val="600"/>
              </a:spcBef>
            </a:pPr>
            <a:r>
              <a:rPr lang="en-US" altLang="zh-CN" sz="1800" smtClean="0">
                <a:solidFill>
                  <a:srgbClr val="0000FF"/>
                </a:solidFill>
                <a:latin typeface="Consolas" panose="020B0609020204030204" pitchFamily="49" charset="0"/>
                <a:cs typeface="Consolas" panose="020B0609020204030204" pitchFamily="49" charset="0"/>
              </a:rPr>
              <a:t>head-&gt;next=s;</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2" name="组合 28"/>
          <p:cNvGrpSpPr/>
          <p:nvPr/>
        </p:nvGrpSpPr>
        <p:grpSpPr>
          <a:xfrm>
            <a:off x="1476317" y="2936563"/>
            <a:ext cx="4667319" cy="1778321"/>
            <a:chOff x="1476317" y="2936563"/>
            <a:chExt cx="4667319" cy="1778321"/>
          </a:xfrm>
        </p:grpSpPr>
        <p:sp>
          <p:nvSpPr>
            <p:cNvPr id="54290" name="Text Box 18" descr="浅色上对角线"/>
            <p:cNvSpPr txBox="1">
              <a:spLocks noChangeArrowheads="1"/>
            </p:cNvSpPr>
            <p:nvPr/>
          </p:nvSpPr>
          <p:spPr bwMode="auto">
            <a:xfrm>
              <a:off x="2397973" y="4389256"/>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9" name="Text Box 17"/>
            <p:cNvSpPr txBox="1">
              <a:spLocks noChangeArrowheads="1"/>
            </p:cNvSpPr>
            <p:nvPr/>
          </p:nvSpPr>
          <p:spPr bwMode="auto">
            <a:xfrm>
              <a:off x="2834341" y="4389256"/>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8" name="Text Box 16"/>
            <p:cNvSpPr txBox="1">
              <a:spLocks noChangeArrowheads="1"/>
            </p:cNvSpPr>
            <p:nvPr/>
          </p:nvSpPr>
          <p:spPr bwMode="auto">
            <a:xfrm>
              <a:off x="1476317" y="4436761"/>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6" name="Line 14"/>
            <p:cNvSpPr>
              <a:spLocks noChangeShapeType="1"/>
            </p:cNvSpPr>
            <p:nvPr/>
          </p:nvSpPr>
          <p:spPr bwMode="auto">
            <a:xfrm>
              <a:off x="3011680" y="4544764"/>
              <a:ext cx="54000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5" name="Text Box 13"/>
            <p:cNvSpPr txBox="1">
              <a:spLocks noChangeArrowheads="1"/>
            </p:cNvSpPr>
            <p:nvPr/>
          </p:nvSpPr>
          <p:spPr bwMode="auto">
            <a:xfrm>
              <a:off x="3554751" y="4381950"/>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4" name="Text Box 12"/>
            <p:cNvSpPr txBox="1">
              <a:spLocks noChangeArrowheads="1"/>
            </p:cNvSpPr>
            <p:nvPr/>
          </p:nvSpPr>
          <p:spPr bwMode="auto">
            <a:xfrm>
              <a:off x="3991118" y="4381950"/>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3" name="Text Box 11"/>
            <p:cNvSpPr txBox="1">
              <a:spLocks noChangeArrowheads="1"/>
            </p:cNvSpPr>
            <p:nvPr/>
          </p:nvSpPr>
          <p:spPr bwMode="auto">
            <a:xfrm>
              <a:off x="4568247" y="4406998"/>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54282" name="Line 10"/>
            <p:cNvSpPr>
              <a:spLocks noChangeShapeType="1"/>
            </p:cNvSpPr>
            <p:nvPr/>
          </p:nvSpPr>
          <p:spPr bwMode="auto">
            <a:xfrm>
              <a:off x="4133094" y="4544764"/>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1" name="Text Box 9"/>
            <p:cNvSpPr txBox="1">
              <a:spLocks noChangeArrowheads="1"/>
            </p:cNvSpPr>
            <p:nvPr/>
          </p:nvSpPr>
          <p:spPr bwMode="auto">
            <a:xfrm>
              <a:off x="5380514" y="4381950"/>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0" name="Text Box 8"/>
            <p:cNvSpPr txBox="1">
              <a:spLocks noChangeArrowheads="1"/>
            </p:cNvSpPr>
            <p:nvPr/>
          </p:nvSpPr>
          <p:spPr bwMode="auto">
            <a:xfrm>
              <a:off x="5816882" y="4381950"/>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9" name="Line 7"/>
            <p:cNvSpPr>
              <a:spLocks noChangeShapeType="1"/>
            </p:cNvSpPr>
            <p:nvPr/>
          </p:nvSpPr>
          <p:spPr bwMode="auto">
            <a:xfrm>
              <a:off x="5008871" y="4544764"/>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8" name="Text Box 6"/>
            <p:cNvSpPr txBox="1">
              <a:spLocks noChangeArrowheads="1"/>
            </p:cNvSpPr>
            <p:nvPr/>
          </p:nvSpPr>
          <p:spPr bwMode="auto">
            <a:xfrm>
              <a:off x="4032587" y="3425005"/>
              <a:ext cx="43200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7" name="Text Box 5"/>
            <p:cNvSpPr txBox="1">
              <a:spLocks noChangeArrowheads="1"/>
            </p:cNvSpPr>
            <p:nvPr/>
          </p:nvSpPr>
          <p:spPr bwMode="auto">
            <a:xfrm>
              <a:off x="4468955" y="3425005"/>
              <a:ext cx="32571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6" name="Text Box 4"/>
            <p:cNvSpPr txBox="1">
              <a:spLocks noChangeArrowheads="1"/>
            </p:cNvSpPr>
            <p:nvPr/>
          </p:nvSpPr>
          <p:spPr bwMode="auto">
            <a:xfrm>
              <a:off x="3855117" y="2936563"/>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5" name="Arc 3"/>
            <p:cNvSpPr/>
            <p:nvPr/>
          </p:nvSpPr>
          <p:spPr bwMode="auto">
            <a:xfrm>
              <a:off x="4056598" y="3098333"/>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4" name="Freeform 2"/>
            <p:cNvSpPr/>
            <p:nvPr/>
          </p:nvSpPr>
          <p:spPr bwMode="auto">
            <a:xfrm>
              <a:off x="3261313" y="3579524"/>
              <a:ext cx="747507" cy="843129"/>
            </a:xfrm>
            <a:custGeom>
              <a:avLst/>
              <a:gdLst>
                <a:gd name="connsiteX0" fmla="*/ 13359 w 13359"/>
                <a:gd name="connsiteY0" fmla="*/ 0 h 11759"/>
                <a:gd name="connsiteX1" fmla="*/ 8507 w 13359"/>
                <a:gd name="connsiteY1" fmla="*/ 1803 h 11759"/>
                <a:gd name="connsiteX2" fmla="*/ 7108 w 13359"/>
                <a:gd name="connsiteY2" fmla="*/ 2021 h 11759"/>
                <a:gd name="connsiteX3" fmla="*/ 4981 w 13359"/>
                <a:gd name="connsiteY3" fmla="*/ 2938 h 11759"/>
                <a:gd name="connsiteX4" fmla="*/ 3526 w 13359"/>
                <a:gd name="connsiteY4" fmla="*/ 3899 h 11759"/>
                <a:gd name="connsiteX5" fmla="*/ 2444 w 13359"/>
                <a:gd name="connsiteY5" fmla="*/ 5034 h 11759"/>
                <a:gd name="connsiteX6" fmla="*/ 1511 w 13359"/>
                <a:gd name="connsiteY6" fmla="*/ 6562 h 11759"/>
                <a:gd name="connsiteX7" fmla="*/ 951 w 13359"/>
                <a:gd name="connsiteY7" fmla="*/ 7960 h 11759"/>
                <a:gd name="connsiteX8" fmla="*/ 0 w 13359"/>
                <a:gd name="connsiteY8" fmla="*/ 11759 h 11759"/>
                <a:gd name="connsiteX0-1" fmla="*/ 13359 w 13359"/>
                <a:gd name="connsiteY0-2" fmla="*/ 0 h 11759"/>
                <a:gd name="connsiteX1-3" fmla="*/ 9529 w 13359"/>
                <a:gd name="connsiteY1-4" fmla="*/ 996 h 11759"/>
                <a:gd name="connsiteX2-5" fmla="*/ 7108 w 13359"/>
                <a:gd name="connsiteY2-6" fmla="*/ 2021 h 11759"/>
                <a:gd name="connsiteX3-7" fmla="*/ 4981 w 13359"/>
                <a:gd name="connsiteY3-8" fmla="*/ 2938 h 11759"/>
                <a:gd name="connsiteX4-9" fmla="*/ 3526 w 13359"/>
                <a:gd name="connsiteY4-10" fmla="*/ 3899 h 11759"/>
                <a:gd name="connsiteX5-11" fmla="*/ 2444 w 13359"/>
                <a:gd name="connsiteY5-12" fmla="*/ 5034 h 11759"/>
                <a:gd name="connsiteX6-13" fmla="*/ 1511 w 13359"/>
                <a:gd name="connsiteY6-14" fmla="*/ 6562 h 11759"/>
                <a:gd name="connsiteX7-15" fmla="*/ 951 w 13359"/>
                <a:gd name="connsiteY7-16" fmla="*/ 7960 h 11759"/>
                <a:gd name="connsiteX8-17" fmla="*/ 0 w 13359"/>
                <a:gd name="connsiteY8-18" fmla="*/ 11759 h 11759"/>
                <a:gd name="connsiteX0-19" fmla="*/ 13359 w 13359"/>
                <a:gd name="connsiteY0-20" fmla="*/ 0 h 11759"/>
                <a:gd name="connsiteX1-21" fmla="*/ 9529 w 13359"/>
                <a:gd name="connsiteY1-22" fmla="*/ 996 h 11759"/>
                <a:gd name="connsiteX2-23" fmla="*/ 6976 w 13359"/>
                <a:gd name="connsiteY2-24" fmla="*/ 1992 h 11759"/>
                <a:gd name="connsiteX3-25" fmla="*/ 4981 w 13359"/>
                <a:gd name="connsiteY3-26" fmla="*/ 2938 h 11759"/>
                <a:gd name="connsiteX4-27" fmla="*/ 3526 w 13359"/>
                <a:gd name="connsiteY4-28" fmla="*/ 3899 h 11759"/>
                <a:gd name="connsiteX5-29" fmla="*/ 2444 w 13359"/>
                <a:gd name="connsiteY5-30" fmla="*/ 5034 h 11759"/>
                <a:gd name="connsiteX6-31" fmla="*/ 1511 w 13359"/>
                <a:gd name="connsiteY6-32" fmla="*/ 6562 h 11759"/>
                <a:gd name="connsiteX7-33" fmla="*/ 951 w 13359"/>
                <a:gd name="connsiteY7-34" fmla="*/ 7960 h 11759"/>
                <a:gd name="connsiteX8-35" fmla="*/ 0 w 13359"/>
                <a:gd name="connsiteY8-36" fmla="*/ 11759 h 117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359" h="11759">
                  <a:moveTo>
                    <a:pt x="13359" y="0"/>
                  </a:moveTo>
                  <a:lnTo>
                    <a:pt x="9529" y="996"/>
                  </a:lnTo>
                  <a:cubicBezTo>
                    <a:pt x="9044" y="1039"/>
                    <a:pt x="7555" y="1803"/>
                    <a:pt x="6976" y="1992"/>
                  </a:cubicBezTo>
                  <a:lnTo>
                    <a:pt x="4981" y="2938"/>
                  </a:lnTo>
                  <a:lnTo>
                    <a:pt x="3526" y="3899"/>
                  </a:lnTo>
                  <a:lnTo>
                    <a:pt x="2444" y="5034"/>
                  </a:lnTo>
                  <a:lnTo>
                    <a:pt x="1511" y="6562"/>
                  </a:lnTo>
                  <a:lnTo>
                    <a:pt x="951" y="7960"/>
                  </a:lnTo>
                  <a:lnTo>
                    <a:pt x="0" y="11759"/>
                  </a:lnTo>
                </a:path>
              </a:pathLst>
            </a:custGeom>
            <a:ln w="19050">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8" name="直接箭头连接符 27"/>
            <p:cNvCxnSpPr>
              <a:endCxn id="54290" idx="1"/>
            </p:cNvCxnSpPr>
            <p:nvPr/>
          </p:nvCxnSpPr>
          <p:spPr>
            <a:xfrm flipV="1">
              <a:off x="2080021" y="4552070"/>
              <a:ext cx="31795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14" y="571480"/>
            <a:ext cx="8786842" cy="21930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 a[],int n)			</a:t>
            </a:r>
            <a:r>
              <a:rPr lang="en-US"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头插法建立单链表</a:t>
            </a:r>
            <a:endPar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循环建立数据结点</a:t>
            </a:r>
            <a:endPar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LinkNode&lt;T&gt;*  s=new LinkNode&lt;T&gt;(a[i]);</a:t>
            </a:r>
            <a:r>
              <a:rPr lang="en-US"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s-&gt;next=head-&gt;next;			</a:t>
            </a:r>
            <a:r>
              <a:rPr lang="en-US"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head</a:t>
            </a:r>
            <a:r>
              <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rPr>
              <a:t>结点之后 </a:t>
            </a:r>
            <a:endParaRPr lang="zh-CN" altLang="zh-CN" sz="1800" smtClean="0">
              <a:solidFill>
                <a:srgbClr val="33CC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head-&gt;next=s;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2928926" y="2773916"/>
            <a:ext cx="214314" cy="78581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TextBox 4"/>
          <p:cNvSpPr txBox="1"/>
          <p:nvPr/>
        </p:nvSpPr>
        <p:spPr>
          <a:xfrm>
            <a:off x="3214678" y="2988230"/>
            <a:ext cx="4357718" cy="369332"/>
          </a:xfrm>
          <a:prstGeom prst="rect">
            <a:avLst/>
          </a:prstGeom>
          <a:noFill/>
        </p:spPr>
        <p:txBody>
          <a:bodyPr wrap="square" rtlCol="0">
            <a:spAutoFit/>
          </a:bodyPr>
          <a:lstStyle/>
          <a:p>
            <a:pPr algn="l">
              <a:lnSpc>
                <a:spcPct val="10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=[1,2,3,4]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，调用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CreateListF(a,4)</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30"/>
          <p:cNvGrpSpPr/>
          <p:nvPr/>
        </p:nvGrpSpPr>
        <p:grpSpPr>
          <a:xfrm>
            <a:off x="857224" y="3702610"/>
            <a:ext cx="5335154" cy="821699"/>
            <a:chOff x="785786" y="5107631"/>
            <a:chExt cx="5335154" cy="821699"/>
          </a:xfrm>
        </p:grpSpPr>
        <p:sp>
          <p:nvSpPr>
            <p:cNvPr id="8" name="Text Box 18" descr="浅色上对角线"/>
            <p:cNvSpPr txBox="1">
              <a:spLocks noChangeArrowheads="1"/>
            </p:cNvSpPr>
            <p:nvPr/>
          </p:nvSpPr>
          <p:spPr bwMode="auto">
            <a:xfrm>
              <a:off x="1460928" y="5596073"/>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17"/>
            <p:cNvSpPr txBox="1">
              <a:spLocks noChangeArrowheads="1"/>
            </p:cNvSpPr>
            <p:nvPr/>
          </p:nvSpPr>
          <p:spPr bwMode="auto">
            <a:xfrm>
              <a:off x="1897296" y="5596073"/>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16"/>
            <p:cNvSpPr txBox="1">
              <a:spLocks noChangeArrowheads="1"/>
            </p:cNvSpPr>
            <p:nvPr/>
          </p:nvSpPr>
          <p:spPr bwMode="auto">
            <a:xfrm>
              <a:off x="785786" y="5107631"/>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Arc 15"/>
            <p:cNvSpPr/>
            <p:nvPr/>
          </p:nvSpPr>
          <p:spPr bwMode="auto">
            <a:xfrm>
              <a:off x="1460928" y="5270445"/>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14"/>
            <p:cNvSpPr>
              <a:spLocks noChangeShapeType="1"/>
            </p:cNvSpPr>
            <p:nvPr/>
          </p:nvSpPr>
          <p:spPr bwMode="auto">
            <a:xfrm>
              <a:off x="2044492" y="5751581"/>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13"/>
            <p:cNvSpPr txBox="1">
              <a:spLocks noChangeArrowheads="1"/>
            </p:cNvSpPr>
            <p:nvPr/>
          </p:nvSpPr>
          <p:spPr bwMode="auto">
            <a:xfrm>
              <a:off x="2422399"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12"/>
            <p:cNvSpPr txBox="1">
              <a:spLocks noChangeArrowheads="1"/>
            </p:cNvSpPr>
            <p:nvPr/>
          </p:nvSpPr>
          <p:spPr bwMode="auto">
            <a:xfrm>
              <a:off x="2858766" y="5603702"/>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Line 10"/>
            <p:cNvSpPr>
              <a:spLocks noChangeShapeType="1"/>
            </p:cNvSpPr>
            <p:nvPr/>
          </p:nvSpPr>
          <p:spPr bwMode="auto">
            <a:xfrm>
              <a:off x="3000742" y="5751581"/>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9"/>
            <p:cNvSpPr txBox="1">
              <a:spLocks noChangeArrowheads="1"/>
            </p:cNvSpPr>
            <p:nvPr/>
          </p:nvSpPr>
          <p:spPr bwMode="auto">
            <a:xfrm>
              <a:off x="5357818"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8"/>
            <p:cNvSpPr txBox="1">
              <a:spLocks noChangeArrowheads="1"/>
            </p:cNvSpPr>
            <p:nvPr/>
          </p:nvSpPr>
          <p:spPr bwMode="auto">
            <a:xfrm>
              <a:off x="5794186" y="5603702"/>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13"/>
            <p:cNvSpPr txBox="1">
              <a:spLocks noChangeArrowheads="1"/>
            </p:cNvSpPr>
            <p:nvPr/>
          </p:nvSpPr>
          <p:spPr bwMode="auto">
            <a:xfrm>
              <a:off x="3403524"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12"/>
            <p:cNvSpPr txBox="1">
              <a:spLocks noChangeArrowheads="1"/>
            </p:cNvSpPr>
            <p:nvPr/>
          </p:nvSpPr>
          <p:spPr bwMode="auto">
            <a:xfrm>
              <a:off x="3839891" y="5603702"/>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Line 10"/>
            <p:cNvSpPr>
              <a:spLocks noChangeShapeType="1"/>
            </p:cNvSpPr>
            <p:nvPr/>
          </p:nvSpPr>
          <p:spPr bwMode="auto">
            <a:xfrm>
              <a:off x="3981867" y="5766516"/>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 Box 13"/>
            <p:cNvSpPr txBox="1">
              <a:spLocks noChangeArrowheads="1"/>
            </p:cNvSpPr>
            <p:nvPr/>
          </p:nvSpPr>
          <p:spPr bwMode="auto">
            <a:xfrm>
              <a:off x="4377782"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12"/>
            <p:cNvSpPr txBox="1">
              <a:spLocks noChangeArrowheads="1"/>
            </p:cNvSpPr>
            <p:nvPr/>
          </p:nvSpPr>
          <p:spPr bwMode="auto">
            <a:xfrm>
              <a:off x="4814149" y="5603702"/>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Line 10"/>
            <p:cNvSpPr>
              <a:spLocks noChangeShapeType="1"/>
            </p:cNvSpPr>
            <p:nvPr/>
          </p:nvSpPr>
          <p:spPr bwMode="auto">
            <a:xfrm>
              <a:off x="4956125" y="5766516"/>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2" name="TextBox 31"/>
          <p:cNvSpPr txBox="1"/>
          <p:nvPr/>
        </p:nvSpPr>
        <p:spPr>
          <a:xfrm>
            <a:off x="1214414" y="5274247"/>
            <a:ext cx="7000924" cy="369332"/>
          </a:xfrm>
          <a:prstGeom prst="rect">
            <a:avLst/>
          </a:prstGeom>
          <a:noFill/>
        </p:spPr>
        <p:txBody>
          <a:bodyPr wrap="square" rtlCol="0">
            <a:spAutoFit/>
          </a:bodyPr>
          <a:lstStyle/>
          <a:p>
            <a:pPr algn="l">
              <a:lnSpc>
                <a:spcPct val="100000"/>
              </a:lnSpc>
            </a:pPr>
            <a:r>
              <a:rPr lang="zh-CN" altLang="zh-CN" sz="18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头插法建立的单链表中数据结点的次序与</a:t>
            </a:r>
            <a:r>
              <a:rPr lang="en-US" altLang="zh-CN" sz="18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a</a:t>
            </a:r>
            <a:r>
              <a:rPr lang="zh-CN" altLang="zh-CN" sz="18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数组中的次序正好</a:t>
            </a:r>
            <a:r>
              <a:rPr lang="zh-CN" altLang="zh-CN" sz="1800" smtClean="0">
                <a:solidFill>
                  <a:srgbClr val="FF3399"/>
                </a:solidFill>
                <a:latin typeface="Consolas" panose="020B0609020204030204" pitchFamily="49" charset="0"/>
                <a:ea typeface="华文中宋" panose="02010600040101010101" pitchFamily="2" charset="-122"/>
                <a:cs typeface="Consolas" panose="020B0609020204030204" pitchFamily="49" charset="0"/>
              </a:rPr>
              <a:t>相反</a:t>
            </a:r>
            <a:endParaRPr lang="zh-CN" altLang="en-US" sz="1800">
              <a:solidFill>
                <a:srgbClr val="FF3399"/>
              </a:solidFill>
              <a:latin typeface="Consolas" panose="020B0609020204030204" pitchFamily="49" charset="0"/>
              <a:ea typeface="华文中宋" panose="02010600040101010101" pitchFamily="2" charset="-122"/>
              <a:cs typeface="Consolas" panose="020B0609020204030204" pitchFamily="49" charset="0"/>
            </a:endParaRPr>
          </a:p>
        </p:txBody>
      </p:sp>
      <p:pic>
        <p:nvPicPr>
          <p:cNvPr id="24" name="Picture 5"/>
          <p:cNvPicPr>
            <a:picLocks noChangeAspect="1" noChangeArrowheads="1"/>
          </p:cNvPicPr>
          <p:nvPr/>
        </p:nvPicPr>
        <p:blipFill>
          <a:blip r:embed="rId1" cstate="print"/>
          <a:srcRect/>
          <a:stretch>
            <a:fillRect/>
          </a:stretch>
        </p:blipFill>
        <p:spPr bwMode="auto">
          <a:xfrm>
            <a:off x="285720" y="5072075"/>
            <a:ext cx="844695" cy="714379"/>
          </a:xfrm>
          <a:prstGeom prst="rect">
            <a:avLst/>
          </a:prstGeom>
          <a:noFill/>
          <a:ln w="9525">
            <a:noFill/>
            <a:miter lim="800000"/>
            <a:headEnd/>
            <a:tailEnd/>
          </a:ln>
        </p:spPr>
      </p:pic>
      <p:sp>
        <p:nvSpPr>
          <p:cNvPr id="7" name="灯片编号占位符 6"/>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14159"/>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尾</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1000100" y="1071546"/>
            <a:ext cx="728667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从一个空表开始，依次读取数组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中的元素</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生成新结点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，将读取的数据存放到新结点的数据成员中</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将新结点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插入到当前链表的</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表</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尾</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上。</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92" name="Rectangle 2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23"/>
          <p:cNvGrpSpPr/>
          <p:nvPr/>
        </p:nvGrpSpPr>
        <p:grpSpPr>
          <a:xfrm>
            <a:off x="1285852" y="2786058"/>
            <a:ext cx="5929354" cy="1635445"/>
            <a:chOff x="1571604" y="2857496"/>
            <a:chExt cx="5929354" cy="1635445"/>
          </a:xfrm>
        </p:grpSpPr>
        <p:sp>
          <p:nvSpPr>
            <p:cNvPr id="54290" name="Text Box 18" descr="浅色上对角线"/>
            <p:cNvSpPr txBox="1">
              <a:spLocks noChangeArrowheads="1"/>
            </p:cNvSpPr>
            <p:nvPr/>
          </p:nvSpPr>
          <p:spPr bwMode="auto">
            <a:xfrm>
              <a:off x="2246746" y="4167313"/>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9" name="Text Box 17"/>
            <p:cNvSpPr txBox="1">
              <a:spLocks noChangeArrowheads="1"/>
            </p:cNvSpPr>
            <p:nvPr/>
          </p:nvSpPr>
          <p:spPr bwMode="auto">
            <a:xfrm>
              <a:off x="2683114" y="4167313"/>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8" name="Text Box 16"/>
            <p:cNvSpPr txBox="1">
              <a:spLocks noChangeArrowheads="1"/>
            </p:cNvSpPr>
            <p:nvPr/>
          </p:nvSpPr>
          <p:spPr bwMode="auto">
            <a:xfrm>
              <a:off x="1571604" y="3678871"/>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7" name="Arc 15"/>
            <p:cNvSpPr/>
            <p:nvPr/>
          </p:nvSpPr>
          <p:spPr bwMode="auto">
            <a:xfrm>
              <a:off x="2246746" y="3841685"/>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6" name="Line 14"/>
            <p:cNvSpPr>
              <a:spLocks noChangeShapeType="1"/>
            </p:cNvSpPr>
            <p:nvPr/>
          </p:nvSpPr>
          <p:spPr bwMode="auto">
            <a:xfrm>
              <a:off x="2830310" y="4322821"/>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5" name="Text Box 13"/>
            <p:cNvSpPr txBox="1">
              <a:spLocks noChangeArrowheads="1"/>
            </p:cNvSpPr>
            <p:nvPr/>
          </p:nvSpPr>
          <p:spPr bwMode="auto">
            <a:xfrm>
              <a:off x="3208217" y="4160007"/>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4" name="Text Box 12"/>
            <p:cNvSpPr txBox="1">
              <a:spLocks noChangeArrowheads="1"/>
            </p:cNvSpPr>
            <p:nvPr/>
          </p:nvSpPr>
          <p:spPr bwMode="auto">
            <a:xfrm>
              <a:off x="3644584" y="4160007"/>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3" name="Text Box 11"/>
            <p:cNvSpPr txBox="1">
              <a:spLocks noChangeArrowheads="1"/>
            </p:cNvSpPr>
            <p:nvPr/>
          </p:nvSpPr>
          <p:spPr bwMode="auto">
            <a:xfrm>
              <a:off x="4364904" y="4185055"/>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54282" name="Line 10"/>
            <p:cNvSpPr>
              <a:spLocks noChangeShapeType="1"/>
            </p:cNvSpPr>
            <p:nvPr/>
          </p:nvSpPr>
          <p:spPr bwMode="auto">
            <a:xfrm>
              <a:off x="3786560" y="4322821"/>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1" name="Text Box 9"/>
            <p:cNvSpPr txBox="1">
              <a:spLocks noChangeArrowheads="1"/>
            </p:cNvSpPr>
            <p:nvPr/>
          </p:nvSpPr>
          <p:spPr bwMode="auto">
            <a:xfrm>
              <a:off x="5229287" y="4160007"/>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0" name="Text Box 8"/>
            <p:cNvSpPr txBox="1">
              <a:spLocks noChangeArrowheads="1"/>
            </p:cNvSpPr>
            <p:nvPr/>
          </p:nvSpPr>
          <p:spPr bwMode="auto">
            <a:xfrm>
              <a:off x="5665655" y="4160007"/>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9" name="Line 7"/>
            <p:cNvSpPr>
              <a:spLocks noChangeShapeType="1"/>
            </p:cNvSpPr>
            <p:nvPr/>
          </p:nvSpPr>
          <p:spPr bwMode="auto">
            <a:xfrm>
              <a:off x="4857644" y="4322821"/>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8" name="Text Box 6"/>
            <p:cNvSpPr txBox="1">
              <a:spLocks noChangeArrowheads="1"/>
            </p:cNvSpPr>
            <p:nvPr/>
          </p:nvSpPr>
          <p:spPr bwMode="auto">
            <a:xfrm>
              <a:off x="6738880" y="3345938"/>
              <a:ext cx="43200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7" name="Text Box 5"/>
            <p:cNvSpPr txBox="1">
              <a:spLocks noChangeArrowheads="1"/>
            </p:cNvSpPr>
            <p:nvPr/>
          </p:nvSpPr>
          <p:spPr bwMode="auto">
            <a:xfrm>
              <a:off x="7175248" y="3345938"/>
              <a:ext cx="32571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6" name="Text Box 4"/>
            <p:cNvSpPr txBox="1">
              <a:spLocks noChangeArrowheads="1"/>
            </p:cNvSpPr>
            <p:nvPr/>
          </p:nvSpPr>
          <p:spPr bwMode="auto">
            <a:xfrm>
              <a:off x="6585097" y="2857496"/>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5" name="Arc 3"/>
            <p:cNvSpPr/>
            <p:nvPr/>
          </p:nvSpPr>
          <p:spPr bwMode="auto">
            <a:xfrm>
              <a:off x="6762891" y="3019266"/>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4" name="Freeform 2"/>
            <p:cNvSpPr/>
            <p:nvPr/>
          </p:nvSpPr>
          <p:spPr bwMode="auto">
            <a:xfrm>
              <a:off x="6122955" y="3483703"/>
              <a:ext cx="559553" cy="717007"/>
            </a:xfrm>
            <a:custGeom>
              <a:avLst/>
              <a:gdLst/>
              <a:ahLst/>
              <a:cxnLst>
                <a:cxn ang="0">
                  <a:pos x="536" y="0"/>
                </a:cxn>
                <a:cxn ang="0">
                  <a:pos x="456" y="3"/>
                </a:cxn>
                <a:cxn ang="0">
                  <a:pos x="381" y="18"/>
                </a:cxn>
                <a:cxn ang="0">
                  <a:pos x="267" y="81"/>
                </a:cxn>
                <a:cxn ang="0">
                  <a:pos x="189" y="147"/>
                </a:cxn>
                <a:cxn ang="0">
                  <a:pos x="131" y="225"/>
                </a:cxn>
                <a:cxn ang="0">
                  <a:pos x="81" y="330"/>
                </a:cxn>
                <a:cxn ang="0">
                  <a:pos x="51" y="426"/>
                </a:cxn>
                <a:cxn ang="0">
                  <a:pos x="0" y="687"/>
                </a:cxn>
              </a:cxnLst>
              <a:rect l="0" t="0" r="r" b="b"/>
              <a:pathLst>
                <a:path w="536" h="687">
                  <a:moveTo>
                    <a:pt x="536" y="0"/>
                  </a:moveTo>
                  <a:lnTo>
                    <a:pt x="456" y="3"/>
                  </a:lnTo>
                  <a:cubicBezTo>
                    <a:pt x="430" y="6"/>
                    <a:pt x="412" y="5"/>
                    <a:pt x="381" y="18"/>
                  </a:cubicBezTo>
                  <a:lnTo>
                    <a:pt x="267" y="81"/>
                  </a:lnTo>
                  <a:lnTo>
                    <a:pt x="189" y="147"/>
                  </a:lnTo>
                  <a:lnTo>
                    <a:pt x="131" y="225"/>
                  </a:lnTo>
                  <a:lnTo>
                    <a:pt x="81" y="330"/>
                  </a:lnTo>
                  <a:lnTo>
                    <a:pt x="51" y="426"/>
                  </a:lnTo>
                  <a:lnTo>
                    <a:pt x="0" y="687"/>
                  </a:lnTo>
                </a:path>
              </a:pathLst>
            </a:custGeom>
            <a:ln>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5" name="组合 28"/>
          <p:cNvGrpSpPr/>
          <p:nvPr/>
        </p:nvGrpSpPr>
        <p:grpSpPr>
          <a:xfrm>
            <a:off x="4000496" y="4429132"/>
            <a:ext cx="2571768" cy="797960"/>
            <a:chOff x="4286248" y="5357826"/>
            <a:chExt cx="2571768" cy="797960"/>
          </a:xfrm>
        </p:grpSpPr>
        <p:cxnSp>
          <p:nvCxnSpPr>
            <p:cNvPr id="27" name="直接箭头连接符 26"/>
            <p:cNvCxnSpPr/>
            <p:nvPr/>
          </p:nvCxnSpPr>
          <p:spPr>
            <a:xfrm rot="5400000" flipH="1" flipV="1">
              <a:off x="5250661" y="5535627"/>
              <a:ext cx="357190" cy="1588"/>
            </a:xfrm>
            <a:prstGeom prst="straightConnector1">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286248" y="5786454"/>
              <a:ext cx="2571768" cy="369332"/>
            </a:xfrm>
            <a:prstGeom prst="rect">
              <a:avLst/>
            </a:prstGeom>
            <a:noFill/>
          </p:spPr>
          <p:txBody>
            <a:bodyPr wrap="square" rtlCol="0">
              <a:spAutoFit/>
            </a:bodyPr>
            <a:lstStyle/>
            <a:p>
              <a:pPr>
                <a:lnSpc>
                  <a:spcPct val="10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需要设置一个尾指针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57166"/>
            <a:ext cx="8429684" cy="291115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 a[],int 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尾插法建立单链表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s,*r;</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开始时指向头结点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循环建立数据结点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s=new LinkNode&lt;T&gt;(a[i]);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之后</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将尾结点的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2928926" y="3286124"/>
            <a:ext cx="214314" cy="78581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TextBox 4"/>
          <p:cNvSpPr txBox="1"/>
          <p:nvPr/>
        </p:nvSpPr>
        <p:spPr>
          <a:xfrm>
            <a:off x="3214678" y="3500438"/>
            <a:ext cx="5072098" cy="369332"/>
          </a:xfrm>
          <a:prstGeom prst="rect">
            <a:avLst/>
          </a:prstGeom>
          <a:noFill/>
        </p:spPr>
        <p:txBody>
          <a:bodyPr wrap="square" rtlCol="0">
            <a:spAutoFit/>
          </a:bodyPr>
          <a:lstStyle/>
          <a:p>
            <a:pPr algn="l">
              <a:lnSpc>
                <a:spcPct val="10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=[1,2,3,4]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，调用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CreateListR(a,4)</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30"/>
          <p:cNvGrpSpPr/>
          <p:nvPr/>
        </p:nvGrpSpPr>
        <p:grpSpPr>
          <a:xfrm>
            <a:off x="857224" y="3929066"/>
            <a:ext cx="5335154" cy="821699"/>
            <a:chOff x="785786" y="5107631"/>
            <a:chExt cx="5335154" cy="821699"/>
          </a:xfrm>
        </p:grpSpPr>
        <p:sp>
          <p:nvSpPr>
            <p:cNvPr id="8" name="Text Box 18" descr="浅色上对角线"/>
            <p:cNvSpPr txBox="1">
              <a:spLocks noChangeArrowheads="1"/>
            </p:cNvSpPr>
            <p:nvPr/>
          </p:nvSpPr>
          <p:spPr bwMode="auto">
            <a:xfrm>
              <a:off x="1460928" y="5596073"/>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17"/>
            <p:cNvSpPr txBox="1">
              <a:spLocks noChangeArrowheads="1"/>
            </p:cNvSpPr>
            <p:nvPr/>
          </p:nvSpPr>
          <p:spPr bwMode="auto">
            <a:xfrm>
              <a:off x="1897296" y="5596073"/>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16"/>
            <p:cNvSpPr txBox="1">
              <a:spLocks noChangeArrowheads="1"/>
            </p:cNvSpPr>
            <p:nvPr/>
          </p:nvSpPr>
          <p:spPr bwMode="auto">
            <a:xfrm>
              <a:off x="785786" y="5107631"/>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Arc 15"/>
            <p:cNvSpPr/>
            <p:nvPr/>
          </p:nvSpPr>
          <p:spPr bwMode="auto">
            <a:xfrm>
              <a:off x="1460928" y="5270445"/>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14"/>
            <p:cNvSpPr>
              <a:spLocks noChangeShapeType="1"/>
            </p:cNvSpPr>
            <p:nvPr/>
          </p:nvSpPr>
          <p:spPr bwMode="auto">
            <a:xfrm>
              <a:off x="2044492" y="5751581"/>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13"/>
            <p:cNvSpPr txBox="1">
              <a:spLocks noChangeArrowheads="1"/>
            </p:cNvSpPr>
            <p:nvPr/>
          </p:nvSpPr>
          <p:spPr bwMode="auto">
            <a:xfrm>
              <a:off x="2422399"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12"/>
            <p:cNvSpPr txBox="1">
              <a:spLocks noChangeArrowheads="1"/>
            </p:cNvSpPr>
            <p:nvPr/>
          </p:nvSpPr>
          <p:spPr bwMode="auto">
            <a:xfrm>
              <a:off x="2858766" y="5603702"/>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Line 10"/>
            <p:cNvSpPr>
              <a:spLocks noChangeShapeType="1"/>
            </p:cNvSpPr>
            <p:nvPr/>
          </p:nvSpPr>
          <p:spPr bwMode="auto">
            <a:xfrm>
              <a:off x="3000742" y="5751581"/>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9"/>
            <p:cNvSpPr txBox="1">
              <a:spLocks noChangeArrowheads="1"/>
            </p:cNvSpPr>
            <p:nvPr/>
          </p:nvSpPr>
          <p:spPr bwMode="auto">
            <a:xfrm>
              <a:off x="5357818"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8"/>
            <p:cNvSpPr txBox="1">
              <a:spLocks noChangeArrowheads="1"/>
            </p:cNvSpPr>
            <p:nvPr/>
          </p:nvSpPr>
          <p:spPr bwMode="auto">
            <a:xfrm>
              <a:off x="5794186" y="5603702"/>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13"/>
            <p:cNvSpPr txBox="1">
              <a:spLocks noChangeArrowheads="1"/>
            </p:cNvSpPr>
            <p:nvPr/>
          </p:nvSpPr>
          <p:spPr bwMode="auto">
            <a:xfrm>
              <a:off x="3403524"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12"/>
            <p:cNvSpPr txBox="1">
              <a:spLocks noChangeArrowheads="1"/>
            </p:cNvSpPr>
            <p:nvPr/>
          </p:nvSpPr>
          <p:spPr bwMode="auto">
            <a:xfrm>
              <a:off x="3839891" y="5603702"/>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Line 10"/>
            <p:cNvSpPr>
              <a:spLocks noChangeShapeType="1"/>
            </p:cNvSpPr>
            <p:nvPr/>
          </p:nvSpPr>
          <p:spPr bwMode="auto">
            <a:xfrm>
              <a:off x="3981867" y="5766516"/>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 Box 13"/>
            <p:cNvSpPr txBox="1">
              <a:spLocks noChangeArrowheads="1"/>
            </p:cNvSpPr>
            <p:nvPr/>
          </p:nvSpPr>
          <p:spPr bwMode="auto">
            <a:xfrm>
              <a:off x="4377782" y="560370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12"/>
            <p:cNvSpPr txBox="1">
              <a:spLocks noChangeArrowheads="1"/>
            </p:cNvSpPr>
            <p:nvPr/>
          </p:nvSpPr>
          <p:spPr bwMode="auto">
            <a:xfrm>
              <a:off x="4814149" y="5603702"/>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Line 10"/>
            <p:cNvSpPr>
              <a:spLocks noChangeShapeType="1"/>
            </p:cNvSpPr>
            <p:nvPr/>
          </p:nvSpPr>
          <p:spPr bwMode="auto">
            <a:xfrm>
              <a:off x="4956125" y="5766516"/>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2" name="TextBox 31"/>
          <p:cNvSpPr txBox="1"/>
          <p:nvPr/>
        </p:nvSpPr>
        <p:spPr>
          <a:xfrm>
            <a:off x="1071538" y="5214950"/>
            <a:ext cx="7000924"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尾</a:t>
            </a:r>
            <a:r>
              <a:rPr lang="zh-CN" altLang="zh-CN" sz="18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插法建立的单链表中数据结点的次序与</a:t>
            </a:r>
            <a:r>
              <a:rPr lang="en-US" altLang="zh-CN" sz="18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a</a:t>
            </a:r>
            <a:r>
              <a:rPr lang="zh-CN" altLang="zh-CN" sz="18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数组中的次序正好</a:t>
            </a:r>
            <a:r>
              <a:rPr lang="zh-CN" altLang="zh-CN" sz="1800" smtClean="0">
                <a:solidFill>
                  <a:srgbClr val="FF3399"/>
                </a:solidFill>
                <a:latin typeface="Consolas" panose="020B0609020204030204" pitchFamily="49" charset="0"/>
                <a:ea typeface="华文中宋" panose="02010600040101010101" pitchFamily="2" charset="-122"/>
                <a:cs typeface="Consolas" panose="020B0609020204030204" pitchFamily="49" charset="0"/>
              </a:rPr>
              <a:t>相</a:t>
            </a:r>
            <a:r>
              <a:rPr lang="zh-CN" altLang="en-US" sz="1800" smtClean="0">
                <a:solidFill>
                  <a:srgbClr val="FF3399"/>
                </a:solidFill>
                <a:latin typeface="Consolas" panose="020B0609020204030204" pitchFamily="49" charset="0"/>
                <a:ea typeface="华文中宋" panose="02010600040101010101" pitchFamily="2" charset="-122"/>
                <a:cs typeface="Consolas" panose="020B0609020204030204" pitchFamily="49" charset="0"/>
              </a:rPr>
              <a:t>同</a:t>
            </a:r>
            <a:endParaRPr lang="zh-CN" altLang="en-US" sz="1800">
              <a:solidFill>
                <a:srgbClr val="FF3399"/>
              </a:solidFill>
              <a:latin typeface="Consolas" panose="020B0609020204030204" pitchFamily="49" charset="0"/>
              <a:ea typeface="华文中宋" panose="02010600040101010101" pitchFamily="2" charset="-122"/>
              <a:cs typeface="Consolas" panose="020B0609020204030204" pitchFamily="49" charset="0"/>
            </a:endParaRPr>
          </a:p>
        </p:txBody>
      </p:sp>
      <p:pic>
        <p:nvPicPr>
          <p:cNvPr id="24" name="Picture 5"/>
          <p:cNvPicPr>
            <a:picLocks noChangeAspect="1" noChangeArrowheads="1"/>
          </p:cNvPicPr>
          <p:nvPr/>
        </p:nvPicPr>
        <p:blipFill>
          <a:blip r:embed="rId1" cstate="print"/>
          <a:srcRect/>
          <a:stretch>
            <a:fillRect/>
          </a:stretch>
        </p:blipFill>
        <p:spPr bwMode="auto">
          <a:xfrm>
            <a:off x="285720" y="5072075"/>
            <a:ext cx="844695" cy="714379"/>
          </a:xfrm>
          <a:prstGeom prst="rect">
            <a:avLst/>
          </a:prstGeom>
          <a:noFill/>
          <a:ln w="9525">
            <a:noFill/>
            <a:miter lim="800000"/>
            <a:headEnd/>
            <a:tailEnd/>
          </a:ln>
        </p:spPr>
      </p:pic>
      <p:sp>
        <p:nvSpPr>
          <p:cNvPr id="7" name="灯片编号占位符 6"/>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58958"/>
            <a:ext cx="521497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anose="020B0609020204030204" pitchFamily="49" charset="0"/>
                <a:ea typeface="微软雅黑" panose="020B0503020204020204" pitchFamily="34" charset="-122"/>
                <a:cs typeface="Consolas" panose="020B0609020204030204" pitchFamily="49" charset="0"/>
              </a:rPr>
              <a:t>3.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线性表基本运算在单链表中的实现</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428596" y="714356"/>
            <a:ext cx="7715304"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查找序号为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mn-ea"/>
                <a:ea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为单链表中数据结点个数）的结点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42844" y="1142984"/>
            <a:ext cx="8786842" cy="44243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序号</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的正确范围：</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6600"/>
                </a:solidFill>
                <a:latin typeface="+mj-ea"/>
                <a:ea typeface="+mj-ea"/>
                <a:cs typeface="Consolas" panose="020B0609020204030204" pitchFamily="49" charset="0"/>
              </a:rPr>
              <a:t>≤</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i&lt;n</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，超出范围返回</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时返回头结点</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head</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6600"/>
                </a:solidFill>
                <a:latin typeface="+mj-ea"/>
                <a:ea typeface="+mj-ea"/>
                <a:cs typeface="Consolas" panose="020B0609020204030204" pitchFamily="49" charset="0"/>
              </a:rPr>
              <a:t>≥</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并且</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i&lt;n</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时返回序号</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LinkNode&lt;T&gt;*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返回序号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(i&lt;-1) return 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//i&lt;-1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首先</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指向头结点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可以认为头结点序号为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(j&lt;i &amp;&amp;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指针</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移动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33"/>
          <p:cNvGrpSpPr/>
          <p:nvPr/>
        </p:nvGrpSpPr>
        <p:grpSpPr>
          <a:xfrm>
            <a:off x="1714480" y="5489641"/>
            <a:ext cx="5286412" cy="1368383"/>
            <a:chOff x="1643042" y="5214950"/>
            <a:chExt cx="5286412" cy="1368383"/>
          </a:xfrm>
        </p:grpSpPr>
        <p:sp>
          <p:nvSpPr>
            <p:cNvPr id="8" name="Text Box 18" descr="浅色上对角线"/>
            <p:cNvSpPr txBox="1">
              <a:spLocks noChangeArrowheads="1"/>
            </p:cNvSpPr>
            <p:nvPr/>
          </p:nvSpPr>
          <p:spPr bwMode="auto">
            <a:xfrm>
              <a:off x="2318184" y="5810387"/>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17"/>
            <p:cNvSpPr txBox="1">
              <a:spLocks noChangeArrowheads="1"/>
            </p:cNvSpPr>
            <p:nvPr/>
          </p:nvSpPr>
          <p:spPr bwMode="auto">
            <a:xfrm>
              <a:off x="2754552" y="5810387"/>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16"/>
            <p:cNvSpPr txBox="1">
              <a:spLocks noChangeArrowheads="1"/>
            </p:cNvSpPr>
            <p:nvPr/>
          </p:nvSpPr>
          <p:spPr bwMode="auto">
            <a:xfrm>
              <a:off x="1643042" y="5321945"/>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Arc 15"/>
            <p:cNvSpPr/>
            <p:nvPr/>
          </p:nvSpPr>
          <p:spPr bwMode="auto">
            <a:xfrm>
              <a:off x="2318184" y="5484759"/>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14"/>
            <p:cNvSpPr>
              <a:spLocks noChangeShapeType="1"/>
            </p:cNvSpPr>
            <p:nvPr/>
          </p:nvSpPr>
          <p:spPr bwMode="auto">
            <a:xfrm>
              <a:off x="2901748" y="5965895"/>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13"/>
            <p:cNvSpPr txBox="1">
              <a:spLocks noChangeArrowheads="1"/>
            </p:cNvSpPr>
            <p:nvPr/>
          </p:nvSpPr>
          <p:spPr bwMode="auto">
            <a:xfrm>
              <a:off x="3279655" y="5803081"/>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12"/>
            <p:cNvSpPr txBox="1">
              <a:spLocks noChangeArrowheads="1"/>
            </p:cNvSpPr>
            <p:nvPr/>
          </p:nvSpPr>
          <p:spPr bwMode="auto">
            <a:xfrm>
              <a:off x="3716022" y="5803081"/>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11"/>
            <p:cNvSpPr txBox="1">
              <a:spLocks noChangeArrowheads="1"/>
            </p:cNvSpPr>
            <p:nvPr/>
          </p:nvSpPr>
          <p:spPr bwMode="auto">
            <a:xfrm>
              <a:off x="4436342" y="5828129"/>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16" name="Line 10"/>
            <p:cNvSpPr>
              <a:spLocks noChangeShapeType="1"/>
            </p:cNvSpPr>
            <p:nvPr/>
          </p:nvSpPr>
          <p:spPr bwMode="auto">
            <a:xfrm>
              <a:off x="3857998" y="5965895"/>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9"/>
            <p:cNvSpPr txBox="1">
              <a:spLocks noChangeArrowheads="1"/>
            </p:cNvSpPr>
            <p:nvPr/>
          </p:nvSpPr>
          <p:spPr bwMode="auto">
            <a:xfrm>
              <a:off x="5300725" y="5803081"/>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25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i="1" u="none" strike="noStrike" cap="none" normalizeH="0" baseline="-25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8"/>
            <p:cNvSpPr txBox="1">
              <a:spLocks noChangeArrowheads="1"/>
            </p:cNvSpPr>
            <p:nvPr/>
          </p:nvSpPr>
          <p:spPr bwMode="auto">
            <a:xfrm>
              <a:off x="5737093" y="5803081"/>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Line 7"/>
            <p:cNvSpPr>
              <a:spLocks noChangeShapeType="1"/>
            </p:cNvSpPr>
            <p:nvPr/>
          </p:nvSpPr>
          <p:spPr bwMode="auto">
            <a:xfrm>
              <a:off x="4929082" y="5965895"/>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11"/>
            <p:cNvSpPr txBox="1">
              <a:spLocks noChangeArrowheads="1"/>
            </p:cNvSpPr>
            <p:nvPr/>
          </p:nvSpPr>
          <p:spPr bwMode="auto">
            <a:xfrm>
              <a:off x="6540064" y="5836212"/>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26" name="Line 10"/>
            <p:cNvSpPr>
              <a:spLocks noChangeShapeType="1"/>
            </p:cNvSpPr>
            <p:nvPr/>
          </p:nvSpPr>
          <p:spPr bwMode="auto">
            <a:xfrm>
              <a:off x="5961720" y="5973978"/>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8" name="直接箭头连接符 27"/>
            <p:cNvCxnSpPr/>
            <p:nvPr/>
          </p:nvCxnSpPr>
          <p:spPr>
            <a:xfrm rot="16200000" flipH="1">
              <a:off x="5288115" y="5580452"/>
              <a:ext cx="445255" cy="0"/>
            </a:xfrm>
            <a:prstGeom prst="straightConnector1">
              <a:avLst/>
            </a:prstGeom>
            <a:ln w="1905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29" name="Text Box 16"/>
            <p:cNvSpPr txBox="1">
              <a:spLocks noChangeArrowheads="1"/>
            </p:cNvSpPr>
            <p:nvPr/>
          </p:nvSpPr>
          <p:spPr bwMode="auto">
            <a:xfrm>
              <a:off x="5286380" y="5214950"/>
              <a:ext cx="28575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2428860" y="6290496"/>
              <a:ext cx="571504" cy="292837"/>
            </a:xfrm>
            <a:prstGeom prst="rect">
              <a:avLst/>
            </a:prstGeom>
            <a:noFill/>
          </p:spPr>
          <p:txBody>
            <a:bodyPr wrap="square" rtlCol="0">
              <a:spAutoFit/>
            </a:bodyPr>
            <a:lstStyle/>
            <a:p>
              <a:r>
                <a:rPr lang="en-US" altLang="zh-CN" sz="1600" smtClean="0">
                  <a:solidFill>
                    <a:srgbClr val="FF0066"/>
                  </a:solidFill>
                  <a:latin typeface="Consolas" panose="020B0609020204030204" pitchFamily="49" charset="0"/>
                  <a:cs typeface="Consolas" panose="020B0609020204030204" pitchFamily="49" charset="0"/>
                </a:rPr>
                <a:t>-1</a:t>
              </a:r>
              <a:endParaRPr lang="zh-CN" altLang="en-US" sz="1600">
                <a:solidFill>
                  <a:srgbClr val="FF0066"/>
                </a:solidFill>
                <a:latin typeface="Consolas" panose="020B0609020204030204" pitchFamily="49" charset="0"/>
                <a:cs typeface="Consolas" panose="020B0609020204030204" pitchFamily="49" charset="0"/>
              </a:endParaRPr>
            </a:p>
          </p:txBody>
        </p:sp>
        <p:sp>
          <p:nvSpPr>
            <p:cNvPr id="32" name="TextBox 31"/>
            <p:cNvSpPr txBox="1"/>
            <p:nvPr/>
          </p:nvSpPr>
          <p:spPr>
            <a:xfrm>
              <a:off x="3357554" y="6286520"/>
              <a:ext cx="571504" cy="292837"/>
            </a:xfrm>
            <a:prstGeom prst="rect">
              <a:avLst/>
            </a:prstGeom>
            <a:noFill/>
          </p:spPr>
          <p:txBody>
            <a:bodyPr wrap="square" rtlCol="0">
              <a:spAutoFit/>
            </a:bodyPr>
            <a:lstStyle/>
            <a:p>
              <a:r>
                <a:rPr lang="en-US" altLang="zh-CN" sz="1600" smtClean="0">
                  <a:solidFill>
                    <a:srgbClr val="FF0066"/>
                  </a:solidFill>
                  <a:latin typeface="Consolas" panose="020B0609020204030204" pitchFamily="49" charset="0"/>
                  <a:cs typeface="Consolas" panose="020B0609020204030204" pitchFamily="49" charset="0"/>
                </a:rPr>
                <a:t>0</a:t>
              </a:r>
              <a:endParaRPr lang="zh-CN" altLang="en-US" sz="1600">
                <a:solidFill>
                  <a:srgbClr val="FF0066"/>
                </a:solidFill>
                <a:latin typeface="Consolas" panose="020B0609020204030204" pitchFamily="49" charset="0"/>
                <a:cs typeface="Consolas" panose="020B0609020204030204" pitchFamily="49" charset="0"/>
              </a:endParaRPr>
            </a:p>
          </p:txBody>
        </p:sp>
        <p:sp>
          <p:nvSpPr>
            <p:cNvPr id="33" name="TextBox 32"/>
            <p:cNvSpPr txBox="1"/>
            <p:nvPr/>
          </p:nvSpPr>
          <p:spPr>
            <a:xfrm>
              <a:off x="5357818" y="6286520"/>
              <a:ext cx="571504" cy="292837"/>
            </a:xfrm>
            <a:prstGeom prst="rect">
              <a:avLst/>
            </a:prstGeom>
            <a:noFill/>
          </p:spPr>
          <p:txBody>
            <a:bodyPr wrap="square" rtlCol="0">
              <a:spAutoFit/>
            </a:bodyPr>
            <a:lstStyle/>
            <a:p>
              <a:r>
                <a:rPr lang="en-US" altLang="zh-CN" sz="1600" i="1" smtClean="0">
                  <a:solidFill>
                    <a:srgbClr val="FF0066"/>
                  </a:solidFill>
                  <a:latin typeface="Consolas" panose="020B0609020204030204" pitchFamily="49" charset="0"/>
                  <a:cs typeface="Consolas" panose="020B0609020204030204" pitchFamily="49" charset="0"/>
                </a:rPr>
                <a:t>i</a:t>
              </a:r>
              <a:endParaRPr lang="zh-CN" altLang="en-US" sz="1600" i="1">
                <a:solidFill>
                  <a:srgbClr val="FF0066"/>
                </a:solidFill>
                <a:latin typeface="Consolas" panose="020B0609020204030204" pitchFamily="49" charset="0"/>
                <a:cs typeface="Consolas" panose="020B0609020204030204" pitchFamily="49" charset="0"/>
              </a:endParaRPr>
            </a:p>
          </p:txBody>
        </p:sp>
      </p:grpSp>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471490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单链表的初始化和销毁</a:t>
            </a:r>
            <a:endPar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642910" y="1928802"/>
            <a:ext cx="7429552" cy="15239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LinkList()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构造函数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创建一个空单链表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head=new LinkNode&lt;T&gt;();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857224" y="1285860"/>
            <a:ext cx="1428760" cy="338554"/>
          </a:xfrm>
          <a:prstGeom prst="rect">
            <a:avLst/>
          </a:prstGeom>
          <a:noFill/>
        </p:spPr>
        <p:txBody>
          <a:bodyPr wrap="square" rtlCol="0">
            <a:spAutoFit/>
          </a:bodyPr>
          <a:lstStyle/>
          <a:p>
            <a:pPr algn="l"/>
            <a:r>
              <a:rPr lang="zh-CN" altLang="zh-CN" sz="2000" smtClean="0">
                <a:solidFill>
                  <a:srgbClr val="0000FF"/>
                </a:solidFill>
                <a:latin typeface="楷体" panose="02010609060101010101" pitchFamily="49" charset="-122"/>
                <a:ea typeface="楷体" panose="02010609060101010101" pitchFamily="49" charset="-122"/>
                <a:cs typeface="Consolas" panose="020B0609020204030204" pitchFamily="49" charset="0"/>
              </a:rPr>
              <a:t>构造函数</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928670"/>
            <a:ext cx="8358246" cy="26418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~LinkList()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析构函数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销毁单链表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pre,*p;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pre=head;p=pre-&gt;next;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遍历结点并释放其前驱结点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delete pre;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pre=p; p=p-&gt;next;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同步后移一个结点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delete pre;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为空时</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此时释放尾结点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642910" y="428604"/>
            <a:ext cx="1428760" cy="338554"/>
          </a:xfrm>
          <a:prstGeom prst="rect">
            <a:avLst/>
          </a:prstGeom>
          <a:noFill/>
        </p:spPr>
        <p:txBody>
          <a:bodyPr wrap="square" rtlCol="0">
            <a:spAutoFit/>
          </a:bodyPr>
          <a:lstStyle/>
          <a:p>
            <a:pPr algn="l"/>
            <a:r>
              <a:rPr lang="zh-CN" altLang="en-US" sz="2000" smtClean="0">
                <a:solidFill>
                  <a:srgbClr val="0000FF"/>
                </a:solidFill>
                <a:latin typeface="楷体" panose="02010609060101010101" pitchFamily="49" charset="-122"/>
                <a:ea typeface="楷体" panose="02010609060101010101" pitchFamily="49" charset="-122"/>
                <a:cs typeface="Consolas" panose="020B0609020204030204" pitchFamily="49" charset="0"/>
              </a:rPr>
              <a:t>析</a:t>
            </a:r>
            <a:r>
              <a:rPr lang="zh-CN" altLang="zh-CN" sz="2000" smtClean="0">
                <a:solidFill>
                  <a:srgbClr val="0000FF"/>
                </a:solidFill>
                <a:latin typeface="楷体" panose="02010609060101010101" pitchFamily="49" charset="-122"/>
                <a:ea typeface="楷体" panose="02010609060101010101" pitchFamily="49" charset="-122"/>
                <a:cs typeface="Consolas" panose="020B0609020204030204" pitchFamily="49" charset="0"/>
              </a:rPr>
              <a:t>构函数</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3104" name="Rectangle 3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102" name="Text Box 30"/>
          <p:cNvSpPr txBox="1">
            <a:spLocks noChangeArrowheads="1"/>
          </p:cNvSpPr>
          <p:nvPr/>
        </p:nvSpPr>
        <p:spPr bwMode="auto">
          <a:xfrm>
            <a:off x="5080941" y="4958490"/>
            <a:ext cx="2355525" cy="26868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循环结束条件是</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为空</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01" name="Text Box 29"/>
          <p:cNvSpPr txBox="1">
            <a:spLocks noChangeArrowheads="1"/>
          </p:cNvSpPr>
          <p:nvPr/>
        </p:nvSpPr>
        <p:spPr bwMode="auto">
          <a:xfrm>
            <a:off x="3295594" y="3994393"/>
            <a:ext cx="488562" cy="2191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pre</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00" name="Text Box 28" descr="浅色上对角线"/>
          <p:cNvSpPr txBox="1">
            <a:spLocks noChangeArrowheads="1"/>
          </p:cNvSpPr>
          <p:nvPr/>
        </p:nvSpPr>
        <p:spPr bwMode="auto">
          <a:xfrm>
            <a:off x="2994069" y="4421124"/>
            <a:ext cx="506361" cy="32979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99" name="Text Box 27"/>
          <p:cNvSpPr txBox="1">
            <a:spLocks noChangeArrowheads="1"/>
          </p:cNvSpPr>
          <p:nvPr/>
        </p:nvSpPr>
        <p:spPr bwMode="auto">
          <a:xfrm>
            <a:off x="3467895" y="4421124"/>
            <a:ext cx="354802" cy="329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98" name="Text Box 26"/>
          <p:cNvSpPr txBox="1">
            <a:spLocks noChangeArrowheads="1"/>
          </p:cNvSpPr>
          <p:nvPr/>
        </p:nvSpPr>
        <p:spPr bwMode="auto">
          <a:xfrm>
            <a:off x="2384121" y="3929066"/>
            <a:ext cx="687681" cy="26868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97" name="Arc 25"/>
          <p:cNvSpPr/>
          <p:nvPr/>
        </p:nvSpPr>
        <p:spPr bwMode="auto">
          <a:xfrm>
            <a:off x="2994069" y="4093437"/>
            <a:ext cx="204040" cy="3276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96" name="Line 24"/>
          <p:cNvSpPr>
            <a:spLocks noChangeShapeType="1"/>
          </p:cNvSpPr>
          <p:nvPr/>
        </p:nvSpPr>
        <p:spPr bwMode="auto">
          <a:xfrm>
            <a:off x="3627726" y="4579173"/>
            <a:ext cx="408079"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95" name="Text Box 23"/>
          <p:cNvSpPr txBox="1">
            <a:spLocks noChangeArrowheads="1"/>
          </p:cNvSpPr>
          <p:nvPr/>
        </p:nvSpPr>
        <p:spPr bwMode="auto">
          <a:xfrm>
            <a:off x="4038072" y="4414802"/>
            <a:ext cx="513500" cy="329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94" name="Text Box 22"/>
          <p:cNvSpPr txBox="1">
            <a:spLocks noChangeArrowheads="1"/>
          </p:cNvSpPr>
          <p:nvPr/>
        </p:nvSpPr>
        <p:spPr bwMode="auto">
          <a:xfrm>
            <a:off x="4511898" y="4414802"/>
            <a:ext cx="353669" cy="329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93" name="Text Box 21"/>
          <p:cNvSpPr txBox="1">
            <a:spLocks noChangeArrowheads="1"/>
          </p:cNvSpPr>
          <p:nvPr/>
        </p:nvSpPr>
        <p:spPr bwMode="auto">
          <a:xfrm>
            <a:off x="6259893" y="4437830"/>
            <a:ext cx="422816" cy="26868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3092" name="Line 20"/>
          <p:cNvSpPr>
            <a:spLocks noChangeShapeType="1"/>
          </p:cNvSpPr>
          <p:nvPr/>
        </p:nvSpPr>
        <p:spPr bwMode="auto">
          <a:xfrm>
            <a:off x="4594647" y="4579173"/>
            <a:ext cx="514633" cy="1054"/>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91" name="Text Box 19"/>
          <p:cNvSpPr txBox="1">
            <a:spLocks noChangeArrowheads="1"/>
          </p:cNvSpPr>
          <p:nvPr/>
        </p:nvSpPr>
        <p:spPr bwMode="auto">
          <a:xfrm>
            <a:off x="7021585" y="4414802"/>
            <a:ext cx="514633" cy="329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90" name="Text Box 18"/>
          <p:cNvSpPr txBox="1">
            <a:spLocks noChangeArrowheads="1"/>
          </p:cNvSpPr>
          <p:nvPr/>
        </p:nvSpPr>
        <p:spPr bwMode="auto">
          <a:xfrm>
            <a:off x="7495411" y="4414802"/>
            <a:ext cx="353669" cy="329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89" name="Line 17"/>
          <p:cNvSpPr>
            <a:spLocks noChangeShapeType="1"/>
          </p:cNvSpPr>
          <p:nvPr/>
        </p:nvSpPr>
        <p:spPr bwMode="auto">
          <a:xfrm>
            <a:off x="6581767" y="4579173"/>
            <a:ext cx="408079"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88" name="Text Box 16"/>
          <p:cNvSpPr txBox="1">
            <a:spLocks noChangeArrowheads="1"/>
          </p:cNvSpPr>
          <p:nvPr/>
        </p:nvSpPr>
        <p:spPr bwMode="auto">
          <a:xfrm>
            <a:off x="5126284" y="4414802"/>
            <a:ext cx="514633" cy="329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87" name="Text Box 15"/>
          <p:cNvSpPr txBox="1">
            <a:spLocks noChangeArrowheads="1"/>
          </p:cNvSpPr>
          <p:nvPr/>
        </p:nvSpPr>
        <p:spPr bwMode="auto">
          <a:xfrm>
            <a:off x="5600109" y="4414802"/>
            <a:ext cx="353669" cy="329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86" name="Line 14"/>
          <p:cNvSpPr>
            <a:spLocks noChangeShapeType="1"/>
          </p:cNvSpPr>
          <p:nvPr/>
        </p:nvSpPr>
        <p:spPr bwMode="auto">
          <a:xfrm>
            <a:off x="5754272" y="4579173"/>
            <a:ext cx="514633" cy="1054"/>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85" name="Text Box 13"/>
          <p:cNvSpPr txBox="1">
            <a:spLocks noChangeArrowheads="1"/>
          </p:cNvSpPr>
          <p:nvPr/>
        </p:nvSpPr>
        <p:spPr bwMode="auto">
          <a:xfrm>
            <a:off x="857224" y="4414802"/>
            <a:ext cx="1509990" cy="26868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while</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84" name="Text Box 12"/>
          <p:cNvSpPr txBox="1">
            <a:spLocks noChangeArrowheads="1"/>
          </p:cNvSpPr>
          <p:nvPr/>
        </p:nvSpPr>
        <p:spPr bwMode="auto">
          <a:xfrm>
            <a:off x="4142359" y="5735035"/>
            <a:ext cx="501079" cy="328741"/>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83" name="Text Box 11"/>
          <p:cNvSpPr txBox="1">
            <a:spLocks noChangeArrowheads="1"/>
          </p:cNvSpPr>
          <p:nvPr/>
        </p:nvSpPr>
        <p:spPr bwMode="auto">
          <a:xfrm>
            <a:off x="4616184" y="5735035"/>
            <a:ext cx="353669" cy="328741"/>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82" name="Text Box 10"/>
          <p:cNvSpPr txBox="1">
            <a:spLocks noChangeArrowheads="1"/>
          </p:cNvSpPr>
          <p:nvPr/>
        </p:nvSpPr>
        <p:spPr bwMode="auto">
          <a:xfrm>
            <a:off x="857224" y="5697104"/>
            <a:ext cx="1509990" cy="26868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while</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结束后：</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81" name="AutoShape 9"/>
          <p:cNvSpPr>
            <a:spLocks noChangeArrowheads="1"/>
          </p:cNvSpPr>
          <p:nvPr/>
        </p:nvSpPr>
        <p:spPr bwMode="auto">
          <a:xfrm>
            <a:off x="4815690" y="4901592"/>
            <a:ext cx="204040" cy="433053"/>
          </a:xfrm>
          <a:prstGeom prst="downArrow">
            <a:avLst>
              <a:gd name="adj1" fmla="val 50000"/>
              <a:gd name="adj2" fmla="val 57083"/>
            </a:avLst>
          </a:prstGeom>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80" name="Text Box 8"/>
          <p:cNvSpPr txBox="1">
            <a:spLocks noChangeArrowheads="1"/>
          </p:cNvSpPr>
          <p:nvPr/>
        </p:nvSpPr>
        <p:spPr bwMode="auto">
          <a:xfrm>
            <a:off x="4026737" y="3981749"/>
            <a:ext cx="298125" cy="2191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79" name="AutoShape 7"/>
          <p:cNvSpPr>
            <a:spLocks noChangeShapeType="1"/>
          </p:cNvSpPr>
          <p:nvPr/>
        </p:nvSpPr>
        <p:spPr bwMode="auto">
          <a:xfrm>
            <a:off x="3540442" y="4213554"/>
            <a:ext cx="105420" cy="207571"/>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8" name="AutoShape 6"/>
          <p:cNvSpPr>
            <a:spLocks noChangeShapeType="1"/>
          </p:cNvSpPr>
          <p:nvPr/>
        </p:nvSpPr>
        <p:spPr bwMode="auto">
          <a:xfrm>
            <a:off x="4176366" y="4200910"/>
            <a:ext cx="119023" cy="213893"/>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7" name="Text Box 5"/>
          <p:cNvSpPr txBox="1">
            <a:spLocks noChangeArrowheads="1"/>
          </p:cNvSpPr>
          <p:nvPr/>
        </p:nvSpPr>
        <p:spPr bwMode="auto">
          <a:xfrm>
            <a:off x="4370203" y="4074471"/>
            <a:ext cx="2959709" cy="26868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每次释放结点</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pre</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，再同步后移</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76" name="Text Box 4"/>
          <p:cNvSpPr txBox="1">
            <a:spLocks noChangeArrowheads="1"/>
          </p:cNvSpPr>
          <p:nvPr/>
        </p:nvSpPr>
        <p:spPr bwMode="auto">
          <a:xfrm>
            <a:off x="4035805" y="5308304"/>
            <a:ext cx="488562" cy="2191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pre</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75" name="AutoShape 3"/>
          <p:cNvSpPr>
            <a:spLocks noChangeShapeType="1"/>
          </p:cNvSpPr>
          <p:nvPr/>
        </p:nvSpPr>
        <p:spPr bwMode="auto">
          <a:xfrm>
            <a:off x="4280653" y="5527465"/>
            <a:ext cx="105420" cy="207571"/>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4" name="Text Box 2"/>
          <p:cNvSpPr txBox="1">
            <a:spLocks noChangeArrowheads="1"/>
          </p:cNvSpPr>
          <p:nvPr/>
        </p:nvSpPr>
        <p:spPr bwMode="auto">
          <a:xfrm>
            <a:off x="4880302" y="5346236"/>
            <a:ext cx="896641" cy="2191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p=NULL</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471490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2</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）将元素</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e</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添加的线性表末尾</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Add(</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e</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5720" y="1214422"/>
            <a:ext cx="8715436" cy="23549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Add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在单链表末尾添加一个值为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s=new LinkNode&lt;T&gt;(e);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新建结点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p=head;</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p-&gt;next=s;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在尾结点之后插入结点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8"/>
          <p:cNvGrpSpPr/>
          <p:nvPr/>
        </p:nvGrpSpPr>
        <p:grpSpPr>
          <a:xfrm>
            <a:off x="1142976" y="4071942"/>
            <a:ext cx="6215106" cy="824118"/>
            <a:chOff x="785786" y="4204770"/>
            <a:chExt cx="6215106" cy="824118"/>
          </a:xfrm>
        </p:grpSpPr>
        <p:sp>
          <p:nvSpPr>
            <p:cNvPr id="7" name="Text Box 18" descr="浅色上对角线"/>
            <p:cNvSpPr txBox="1">
              <a:spLocks noChangeArrowheads="1"/>
            </p:cNvSpPr>
            <p:nvPr/>
          </p:nvSpPr>
          <p:spPr bwMode="auto">
            <a:xfrm>
              <a:off x="1460928" y="4703260"/>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17"/>
            <p:cNvSpPr txBox="1">
              <a:spLocks noChangeArrowheads="1"/>
            </p:cNvSpPr>
            <p:nvPr/>
          </p:nvSpPr>
          <p:spPr bwMode="auto">
            <a:xfrm>
              <a:off x="1897296" y="4703260"/>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16"/>
            <p:cNvSpPr txBox="1">
              <a:spLocks noChangeArrowheads="1"/>
            </p:cNvSpPr>
            <p:nvPr/>
          </p:nvSpPr>
          <p:spPr bwMode="auto">
            <a:xfrm>
              <a:off x="785786" y="4214818"/>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Arc 15"/>
            <p:cNvSpPr/>
            <p:nvPr/>
          </p:nvSpPr>
          <p:spPr bwMode="auto">
            <a:xfrm>
              <a:off x="1460928" y="4377632"/>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14"/>
            <p:cNvSpPr>
              <a:spLocks noChangeShapeType="1"/>
            </p:cNvSpPr>
            <p:nvPr/>
          </p:nvSpPr>
          <p:spPr bwMode="auto">
            <a:xfrm>
              <a:off x="2044492" y="4858768"/>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3"/>
            <p:cNvSpPr txBox="1">
              <a:spLocks noChangeArrowheads="1"/>
            </p:cNvSpPr>
            <p:nvPr/>
          </p:nvSpPr>
          <p:spPr bwMode="auto">
            <a:xfrm>
              <a:off x="2422399" y="4695954"/>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12"/>
            <p:cNvSpPr txBox="1">
              <a:spLocks noChangeArrowheads="1"/>
            </p:cNvSpPr>
            <p:nvPr/>
          </p:nvSpPr>
          <p:spPr bwMode="auto">
            <a:xfrm>
              <a:off x="2858766" y="4695954"/>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11"/>
            <p:cNvSpPr txBox="1">
              <a:spLocks noChangeArrowheads="1"/>
            </p:cNvSpPr>
            <p:nvPr/>
          </p:nvSpPr>
          <p:spPr bwMode="auto">
            <a:xfrm>
              <a:off x="3579086" y="4721002"/>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15" name="Line 10"/>
            <p:cNvSpPr>
              <a:spLocks noChangeShapeType="1"/>
            </p:cNvSpPr>
            <p:nvPr/>
          </p:nvSpPr>
          <p:spPr bwMode="auto">
            <a:xfrm>
              <a:off x="3000742" y="4858768"/>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9"/>
            <p:cNvSpPr txBox="1">
              <a:spLocks noChangeArrowheads="1"/>
            </p:cNvSpPr>
            <p:nvPr/>
          </p:nvSpPr>
          <p:spPr bwMode="auto">
            <a:xfrm>
              <a:off x="4443469" y="4695954"/>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8"/>
            <p:cNvSpPr txBox="1">
              <a:spLocks noChangeArrowheads="1"/>
            </p:cNvSpPr>
            <p:nvPr/>
          </p:nvSpPr>
          <p:spPr bwMode="auto">
            <a:xfrm>
              <a:off x="4879837" y="4695954"/>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Line 7"/>
            <p:cNvSpPr>
              <a:spLocks noChangeShapeType="1"/>
            </p:cNvSpPr>
            <p:nvPr/>
          </p:nvSpPr>
          <p:spPr bwMode="auto">
            <a:xfrm>
              <a:off x="4071826" y="4858768"/>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6"/>
            <p:cNvSpPr txBox="1">
              <a:spLocks noChangeArrowheads="1"/>
            </p:cNvSpPr>
            <p:nvPr/>
          </p:nvSpPr>
          <p:spPr bwMode="auto">
            <a:xfrm>
              <a:off x="6238814" y="4693212"/>
              <a:ext cx="43200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5"/>
            <p:cNvSpPr txBox="1">
              <a:spLocks noChangeArrowheads="1"/>
            </p:cNvSpPr>
            <p:nvPr/>
          </p:nvSpPr>
          <p:spPr bwMode="auto">
            <a:xfrm>
              <a:off x="6675182" y="4693212"/>
              <a:ext cx="32571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4"/>
            <p:cNvSpPr txBox="1">
              <a:spLocks noChangeArrowheads="1"/>
            </p:cNvSpPr>
            <p:nvPr/>
          </p:nvSpPr>
          <p:spPr bwMode="auto">
            <a:xfrm>
              <a:off x="6085031" y="4204770"/>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2" name="Arc 3"/>
            <p:cNvSpPr/>
            <p:nvPr/>
          </p:nvSpPr>
          <p:spPr bwMode="auto">
            <a:xfrm>
              <a:off x="6262825" y="4366540"/>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 Box 4"/>
            <p:cNvSpPr txBox="1">
              <a:spLocks noChangeArrowheads="1"/>
            </p:cNvSpPr>
            <p:nvPr/>
          </p:nvSpPr>
          <p:spPr bwMode="auto">
            <a:xfrm>
              <a:off x="4286248" y="4226443"/>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5" name="Arc 3"/>
            <p:cNvSpPr/>
            <p:nvPr/>
          </p:nvSpPr>
          <p:spPr bwMode="auto">
            <a:xfrm>
              <a:off x="4464042" y="4388213"/>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7" name="直接箭头连接符 26"/>
            <p:cNvCxnSpPr>
              <a:stCxn id="17" idx="3"/>
              <a:endCxn id="19" idx="1"/>
            </p:cNvCxnSpPr>
            <p:nvPr/>
          </p:nvCxnSpPr>
          <p:spPr>
            <a:xfrm flipV="1">
              <a:off x="5206591" y="4856026"/>
              <a:ext cx="1032223" cy="2742"/>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57818" y="4500570"/>
              <a:ext cx="642942" cy="289310"/>
            </a:xfrm>
            <a:prstGeom prst="rect">
              <a:avLst/>
            </a:prstGeom>
            <a:noFill/>
          </p:spPr>
          <p:txBody>
            <a:bodyPr wrap="square" rtlCol="0">
              <a:spAutoFit/>
            </a:bodyPr>
            <a:lstStyle/>
            <a:p>
              <a:r>
                <a:rPr lang="zh-CN" altLang="en-US" sz="1600" smtClean="0">
                  <a:solidFill>
                    <a:srgbClr val="FF00FF"/>
                  </a:solidFill>
                  <a:latin typeface="仿宋" panose="02010609060101010101" pitchFamily="49" charset="-122"/>
                  <a:ea typeface="仿宋" panose="02010609060101010101" pitchFamily="49" charset="-122"/>
                </a:rPr>
                <a:t>添加</a:t>
              </a:r>
              <a:endParaRPr lang="zh-CN" altLang="en-US" sz="1600">
                <a:solidFill>
                  <a:srgbClr val="FF00FF"/>
                </a:solidFill>
                <a:latin typeface="仿宋" panose="02010609060101010101" pitchFamily="49" charset="-122"/>
                <a:ea typeface="仿宋" panose="02010609060101010101" pitchFamily="49" charset="-122"/>
              </a:endParaRPr>
            </a:p>
          </p:txBody>
        </p:sp>
      </p:gr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5214974"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3</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）求线性表的长度</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Getlength()</a:t>
            </a:r>
            <a:endPar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428596" y="1214422"/>
            <a:ext cx="8215370" cy="27572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Getlength</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求单链表中数据结点个数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p=head;</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cnt=0;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找到尾结点为止</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cnt++;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cnt;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214414" y="4540215"/>
            <a:ext cx="7715303" cy="810478"/>
          </a:xfrm>
          <a:prstGeom prst="rect">
            <a:avLst/>
          </a:prstGeom>
          <a:noFill/>
        </p:spPr>
        <p:txBody>
          <a:bodyPr wrap="square" rtlCol="0">
            <a:spAutoFit/>
          </a:bodyPr>
          <a:lstStyle/>
          <a:p>
            <a:pPr algn="l">
              <a:lnSpc>
                <a:spcPts val="2800"/>
              </a:lnSpc>
              <a:spcBef>
                <a:spcPts val="0"/>
              </a:spcBef>
            </a:pP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若像顺序表中一样，在单链表中设置一个长度</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length</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，插入时</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length++</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，删除时</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length--</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。那么求长度的时间复杂度为</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O(1)</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了。</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nvGrpSpPr>
          <p:cNvPr id="2" name="组合 12"/>
          <p:cNvGrpSpPr/>
          <p:nvPr/>
        </p:nvGrpSpPr>
        <p:grpSpPr>
          <a:xfrm>
            <a:off x="285720" y="4500570"/>
            <a:ext cx="896901" cy="896901"/>
            <a:chOff x="388951" y="5103867"/>
            <a:chExt cx="896901" cy="896901"/>
          </a:xfrm>
        </p:grpSpPr>
        <p:sp>
          <p:nvSpPr>
            <p:cNvPr id="11" name="椭圆 10"/>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椭圆 11"/>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6" y="5431228"/>
              <a:ext cx="646331" cy="313932"/>
            </a:xfrm>
            <a:prstGeom prst="rect">
              <a:avLst/>
            </a:prstGeom>
            <a:noFill/>
          </p:spPr>
          <p:txBody>
            <a:bodyPr wrap="none" rtlCol="0">
              <a:spAutoFit/>
            </a:bodyPr>
            <a:lstStyle/>
            <a:p>
              <a:r>
                <a:rPr lang="zh-CN" altLang="en-US" sz="1800" smtClean="0">
                  <a:solidFill>
                    <a:srgbClr val="FF0000"/>
                  </a:solidFill>
                  <a:latin typeface="微软雅黑" panose="020B0503020204020204" pitchFamily="34" charset="-122"/>
                  <a:ea typeface="微软雅黑" panose="020B0503020204020204" pitchFamily="34" charset="-122"/>
                </a:rPr>
                <a:t>思考</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614366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4</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）求线性表中序号为</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的元素</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GetElem(</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i,&amp;e</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endPar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500034" y="1142984"/>
            <a:ext cx="8215370" cy="3039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GetElem</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i,T&amp;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求单链表中序号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(i&lt;0)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找到了序号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e=p-&gt;data;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成功找到返回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true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不存在序号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42918"/>
            <a:ext cx="7429552" cy="7310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6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如果每个结点只设置一个指向其后继结点的指针成员，这样的链表称为线性单向链接表，简称</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单链表</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7"/>
          <p:cNvGrpSpPr/>
          <p:nvPr/>
        </p:nvGrpSpPr>
        <p:grpSpPr>
          <a:xfrm>
            <a:off x="1321515" y="1814696"/>
            <a:ext cx="5289358" cy="1114238"/>
            <a:chOff x="1321515" y="1814696"/>
            <a:chExt cx="5289358" cy="1114238"/>
          </a:xfrm>
        </p:grpSpPr>
        <p:sp>
          <p:nvSpPr>
            <p:cNvPr id="7" name="Text Box 47"/>
            <p:cNvSpPr txBox="1">
              <a:spLocks noChangeArrowheads="1"/>
            </p:cNvSpPr>
            <p:nvPr/>
          </p:nvSpPr>
          <p:spPr bwMode="auto">
            <a:xfrm>
              <a:off x="3132524" y="1814696"/>
              <a:ext cx="831657"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46"/>
            <p:cNvSpPr txBox="1">
              <a:spLocks noChangeArrowheads="1"/>
            </p:cNvSpPr>
            <p:nvPr/>
          </p:nvSpPr>
          <p:spPr bwMode="auto">
            <a:xfrm>
              <a:off x="5757175" y="1814696"/>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尾结点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45"/>
            <p:cNvSpPr txBox="1">
              <a:spLocks noChangeArrowheads="1"/>
            </p:cNvSpPr>
            <p:nvPr/>
          </p:nvSpPr>
          <p:spPr bwMode="auto">
            <a:xfrm>
              <a:off x="1951431" y="1814696"/>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44" descr="浅色上对角线"/>
            <p:cNvSpPr txBox="1">
              <a:spLocks noChangeArrowheads="1"/>
            </p:cNvSpPr>
            <p:nvPr/>
          </p:nvSpPr>
          <p:spPr bwMode="auto">
            <a:xfrm>
              <a:off x="2053502" y="2192199"/>
              <a:ext cx="410482"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43"/>
            <p:cNvSpPr txBox="1">
              <a:spLocks noChangeArrowheads="1"/>
            </p:cNvSpPr>
            <p:nvPr/>
          </p:nvSpPr>
          <p:spPr bwMode="auto">
            <a:xfrm>
              <a:off x="2459836" y="2192199"/>
              <a:ext cx="303293"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42"/>
            <p:cNvSpPr txBox="1">
              <a:spLocks noChangeArrowheads="1"/>
            </p:cNvSpPr>
            <p:nvPr/>
          </p:nvSpPr>
          <p:spPr bwMode="auto">
            <a:xfrm>
              <a:off x="3093639" y="2192199"/>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41"/>
            <p:cNvSpPr txBox="1">
              <a:spLocks noChangeArrowheads="1"/>
            </p:cNvSpPr>
            <p:nvPr/>
          </p:nvSpPr>
          <p:spPr bwMode="auto">
            <a:xfrm>
              <a:off x="3499975" y="2192199"/>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40"/>
            <p:cNvSpPr txBox="1">
              <a:spLocks noChangeArrowheads="1"/>
            </p:cNvSpPr>
            <p:nvPr/>
          </p:nvSpPr>
          <p:spPr bwMode="auto">
            <a:xfrm>
              <a:off x="5727039" y="2192199"/>
              <a:ext cx="5760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39"/>
            <p:cNvSpPr txBox="1">
              <a:spLocks noChangeArrowheads="1"/>
            </p:cNvSpPr>
            <p:nvPr/>
          </p:nvSpPr>
          <p:spPr bwMode="auto">
            <a:xfrm>
              <a:off x="6306608" y="2192199"/>
              <a:ext cx="304265"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Line 38"/>
            <p:cNvSpPr>
              <a:spLocks noChangeShapeType="1"/>
            </p:cNvSpPr>
            <p:nvPr/>
          </p:nvSpPr>
          <p:spPr bwMode="auto">
            <a:xfrm>
              <a:off x="2578431" y="2342851"/>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37"/>
            <p:cNvSpPr txBox="1">
              <a:spLocks noChangeArrowheads="1"/>
            </p:cNvSpPr>
            <p:nvPr/>
          </p:nvSpPr>
          <p:spPr bwMode="auto">
            <a:xfrm>
              <a:off x="3978245" y="2192199"/>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36"/>
            <p:cNvSpPr txBox="1">
              <a:spLocks noChangeArrowheads="1"/>
            </p:cNvSpPr>
            <p:nvPr/>
          </p:nvSpPr>
          <p:spPr bwMode="auto">
            <a:xfrm>
              <a:off x="4384580" y="2192199"/>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Line 35"/>
            <p:cNvSpPr>
              <a:spLocks noChangeShapeType="1"/>
            </p:cNvSpPr>
            <p:nvPr/>
          </p:nvSpPr>
          <p:spPr bwMode="auto">
            <a:xfrm>
              <a:off x="4503175" y="2342851"/>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Line 34"/>
            <p:cNvSpPr>
              <a:spLocks noChangeShapeType="1"/>
            </p:cNvSpPr>
            <p:nvPr/>
          </p:nvSpPr>
          <p:spPr bwMode="auto">
            <a:xfrm>
              <a:off x="3628291" y="2342851"/>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33"/>
            <p:cNvSpPr txBox="1">
              <a:spLocks noChangeArrowheads="1"/>
            </p:cNvSpPr>
            <p:nvPr/>
          </p:nvSpPr>
          <p:spPr bwMode="auto">
            <a:xfrm>
              <a:off x="5028105" y="2192199"/>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22" name="Line 32"/>
            <p:cNvSpPr>
              <a:spLocks noChangeShapeType="1"/>
            </p:cNvSpPr>
            <p:nvPr/>
          </p:nvSpPr>
          <p:spPr bwMode="auto">
            <a:xfrm>
              <a:off x="5441245" y="2342851"/>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 Box 31"/>
            <p:cNvSpPr txBox="1">
              <a:spLocks noChangeArrowheads="1"/>
            </p:cNvSpPr>
            <p:nvPr/>
          </p:nvSpPr>
          <p:spPr bwMode="auto">
            <a:xfrm>
              <a:off x="1321515" y="2192199"/>
              <a:ext cx="52881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4" name="Line 30"/>
            <p:cNvSpPr>
              <a:spLocks noChangeShapeType="1"/>
            </p:cNvSpPr>
            <p:nvPr/>
          </p:nvSpPr>
          <p:spPr bwMode="auto">
            <a:xfrm>
              <a:off x="1766734" y="2342851"/>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29"/>
            <p:cNvSpPr txBox="1">
              <a:spLocks noChangeArrowheads="1"/>
            </p:cNvSpPr>
            <p:nvPr/>
          </p:nvSpPr>
          <p:spPr bwMode="auto">
            <a:xfrm>
              <a:off x="3150994" y="2624715"/>
              <a:ext cx="1531046" cy="30421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）单链表</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grpSp>
        <p:nvGrpSpPr>
          <p:cNvPr id="5" name="组合 56"/>
          <p:cNvGrpSpPr/>
          <p:nvPr/>
        </p:nvGrpSpPr>
        <p:grpSpPr>
          <a:xfrm>
            <a:off x="714348" y="3286124"/>
            <a:ext cx="7429552" cy="2357454"/>
            <a:chOff x="714348" y="3286124"/>
            <a:chExt cx="7429552" cy="2357454"/>
          </a:xfrm>
        </p:grpSpPr>
        <p:sp>
          <p:nvSpPr>
            <p:cNvPr id="4" name="TextBox 3"/>
            <p:cNvSpPr txBox="1"/>
            <p:nvPr/>
          </p:nvSpPr>
          <p:spPr>
            <a:xfrm>
              <a:off x="714348" y="3286124"/>
              <a:ext cx="7429552" cy="7591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6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如果每个结点中设置两个指针成员，分别用以指向其前驱结点和后继结点，这样的链表称之为线性双向链接表，简称</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双链表</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28"/>
            <p:cNvSpPr txBox="1">
              <a:spLocks noChangeArrowheads="1"/>
            </p:cNvSpPr>
            <p:nvPr/>
          </p:nvSpPr>
          <p:spPr bwMode="auto">
            <a:xfrm>
              <a:off x="3597467" y="4483075"/>
              <a:ext cx="903095"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Text Box 27"/>
            <p:cNvSpPr txBox="1">
              <a:spLocks noChangeArrowheads="1"/>
            </p:cNvSpPr>
            <p:nvPr/>
          </p:nvSpPr>
          <p:spPr bwMode="auto">
            <a:xfrm>
              <a:off x="6965769" y="4483075"/>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尾结点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26"/>
            <p:cNvSpPr txBox="1">
              <a:spLocks noChangeArrowheads="1"/>
            </p:cNvSpPr>
            <p:nvPr/>
          </p:nvSpPr>
          <p:spPr bwMode="auto">
            <a:xfrm>
              <a:off x="2416374" y="4483075"/>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Text Box 25" descr="60%"/>
            <p:cNvSpPr txBox="1">
              <a:spLocks noChangeArrowheads="1"/>
            </p:cNvSpPr>
            <p:nvPr/>
          </p:nvSpPr>
          <p:spPr bwMode="auto">
            <a:xfrm>
              <a:off x="2534971" y="4851442"/>
              <a:ext cx="393956"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Text Box 24"/>
            <p:cNvSpPr txBox="1">
              <a:spLocks noChangeArrowheads="1"/>
            </p:cNvSpPr>
            <p:nvPr/>
          </p:nvSpPr>
          <p:spPr bwMode="auto">
            <a:xfrm>
              <a:off x="2941304" y="4851442"/>
              <a:ext cx="303293"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Text Box 23" descr="浅色上对角线"/>
            <p:cNvSpPr txBox="1">
              <a:spLocks noChangeArrowheads="1"/>
            </p:cNvSpPr>
            <p:nvPr/>
          </p:nvSpPr>
          <p:spPr bwMode="auto">
            <a:xfrm>
              <a:off x="2241398" y="4851442"/>
              <a:ext cx="302321"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3" name="Text Box 22"/>
            <p:cNvSpPr txBox="1">
              <a:spLocks noChangeArrowheads="1"/>
            </p:cNvSpPr>
            <p:nvPr/>
          </p:nvSpPr>
          <p:spPr bwMode="auto">
            <a:xfrm>
              <a:off x="1285852" y="4851442"/>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Line 21"/>
            <p:cNvSpPr>
              <a:spLocks noChangeShapeType="1"/>
            </p:cNvSpPr>
            <p:nvPr/>
          </p:nvSpPr>
          <p:spPr bwMode="auto">
            <a:xfrm>
              <a:off x="1943937" y="4987515"/>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20"/>
            <p:cNvSpPr txBox="1">
              <a:spLocks noChangeArrowheads="1"/>
            </p:cNvSpPr>
            <p:nvPr/>
          </p:nvSpPr>
          <p:spPr bwMode="auto">
            <a:xfrm>
              <a:off x="3806467" y="4851442"/>
              <a:ext cx="40834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Text Box 19"/>
            <p:cNvSpPr txBox="1">
              <a:spLocks noChangeArrowheads="1"/>
            </p:cNvSpPr>
            <p:nvPr/>
          </p:nvSpPr>
          <p:spPr bwMode="auto">
            <a:xfrm>
              <a:off x="4212802" y="4851442"/>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Text Box 18"/>
            <p:cNvSpPr txBox="1">
              <a:spLocks noChangeArrowheads="1"/>
            </p:cNvSpPr>
            <p:nvPr/>
          </p:nvSpPr>
          <p:spPr bwMode="auto">
            <a:xfrm>
              <a:off x="3512895" y="4851442"/>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Line 17"/>
            <p:cNvSpPr>
              <a:spLocks noChangeShapeType="1"/>
            </p:cNvSpPr>
            <p:nvPr/>
          </p:nvSpPr>
          <p:spPr bwMode="auto">
            <a:xfrm>
              <a:off x="3145444" y="4944749"/>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Line 16"/>
            <p:cNvSpPr>
              <a:spLocks noChangeShapeType="1"/>
            </p:cNvSpPr>
            <p:nvPr/>
          </p:nvSpPr>
          <p:spPr bwMode="auto">
            <a:xfrm flipH="1">
              <a:off x="3262095" y="5046803"/>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Text Box 15"/>
            <p:cNvSpPr txBox="1">
              <a:spLocks noChangeArrowheads="1"/>
            </p:cNvSpPr>
            <p:nvPr/>
          </p:nvSpPr>
          <p:spPr bwMode="auto">
            <a:xfrm>
              <a:off x="5072133" y="4851442"/>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Text Box 14"/>
            <p:cNvSpPr txBox="1">
              <a:spLocks noChangeArrowheads="1"/>
            </p:cNvSpPr>
            <p:nvPr/>
          </p:nvSpPr>
          <p:spPr bwMode="auto">
            <a:xfrm>
              <a:off x="5478467" y="4851442"/>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Text Box 13"/>
            <p:cNvSpPr txBox="1">
              <a:spLocks noChangeArrowheads="1"/>
            </p:cNvSpPr>
            <p:nvPr/>
          </p:nvSpPr>
          <p:spPr bwMode="auto">
            <a:xfrm>
              <a:off x="4778560" y="4851442"/>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Text Box 12"/>
            <p:cNvSpPr txBox="1">
              <a:spLocks noChangeArrowheads="1"/>
            </p:cNvSpPr>
            <p:nvPr/>
          </p:nvSpPr>
          <p:spPr bwMode="auto">
            <a:xfrm>
              <a:off x="7131024" y="4851442"/>
              <a:ext cx="584248"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Text Box 11"/>
            <p:cNvSpPr txBox="1">
              <a:spLocks noChangeArrowheads="1"/>
            </p:cNvSpPr>
            <p:nvPr/>
          </p:nvSpPr>
          <p:spPr bwMode="auto">
            <a:xfrm>
              <a:off x="6837452" y="4851442"/>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Line 10"/>
            <p:cNvSpPr>
              <a:spLocks noChangeShapeType="1"/>
            </p:cNvSpPr>
            <p:nvPr/>
          </p:nvSpPr>
          <p:spPr bwMode="auto">
            <a:xfrm>
              <a:off x="4428606" y="4944749"/>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Line 9"/>
            <p:cNvSpPr>
              <a:spLocks noChangeShapeType="1"/>
            </p:cNvSpPr>
            <p:nvPr/>
          </p:nvSpPr>
          <p:spPr bwMode="auto">
            <a:xfrm flipH="1">
              <a:off x="4545258" y="5046803"/>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 Box 8"/>
            <p:cNvSpPr txBox="1">
              <a:spLocks noChangeArrowheads="1"/>
            </p:cNvSpPr>
            <p:nvPr/>
          </p:nvSpPr>
          <p:spPr bwMode="auto">
            <a:xfrm>
              <a:off x="6052974" y="4851442"/>
              <a:ext cx="468549" cy="303247"/>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48" name="Line 7"/>
            <p:cNvSpPr>
              <a:spLocks noChangeShapeType="1"/>
            </p:cNvSpPr>
            <p:nvPr/>
          </p:nvSpPr>
          <p:spPr bwMode="auto">
            <a:xfrm>
              <a:off x="5711769" y="4944749"/>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Line 6"/>
            <p:cNvSpPr>
              <a:spLocks noChangeShapeType="1"/>
            </p:cNvSpPr>
            <p:nvPr/>
          </p:nvSpPr>
          <p:spPr bwMode="auto">
            <a:xfrm flipH="1">
              <a:off x="5828420" y="5046803"/>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Line 5"/>
            <p:cNvSpPr>
              <a:spLocks noChangeShapeType="1"/>
            </p:cNvSpPr>
            <p:nvPr/>
          </p:nvSpPr>
          <p:spPr bwMode="auto">
            <a:xfrm>
              <a:off x="6455420" y="4944749"/>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Line 4"/>
            <p:cNvSpPr>
              <a:spLocks noChangeShapeType="1"/>
            </p:cNvSpPr>
            <p:nvPr/>
          </p:nvSpPr>
          <p:spPr bwMode="auto">
            <a:xfrm flipH="1">
              <a:off x="6572071" y="5046803"/>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 Box 3"/>
            <p:cNvSpPr txBox="1">
              <a:spLocks noChangeArrowheads="1"/>
            </p:cNvSpPr>
            <p:nvPr/>
          </p:nvSpPr>
          <p:spPr bwMode="auto">
            <a:xfrm>
              <a:off x="7715272" y="4851442"/>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3" name="Text Box 2"/>
            <p:cNvSpPr txBox="1">
              <a:spLocks noChangeArrowheads="1"/>
            </p:cNvSpPr>
            <p:nvPr/>
          </p:nvSpPr>
          <p:spPr bwMode="auto">
            <a:xfrm>
              <a:off x="3615937" y="5340331"/>
              <a:ext cx="1531046" cy="30324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）双链表</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578647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5</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）设置线性表中序号为</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的元素</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SetElem(</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t>
            </a:r>
            <a:r>
              <a:rPr lang="zh-CN"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e</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endPar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428596" y="1214422"/>
            <a:ext cx="8215370" cy="3039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SetElem</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i,T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设置序号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(i&lt;0)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找到了序号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p-&gt;data=e;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不存在序号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73586"/>
            <a:ext cx="7500990"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6</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）求线性表中第一个值为</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e</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的元素的逻辑序号</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GetNo(e)</a:t>
            </a:r>
            <a:endPar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428596" y="785794"/>
            <a:ext cx="8215370" cy="31009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GetNo</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查找第一个为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的元素的序号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p=head-&gt;next;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while (p!=NULL &amp;&amp; p-&gt;data!=e)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查找第一个值为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j++;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return -1;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未找到时返回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return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找到后返回其序号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97"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4495" name="Text Box 47"/>
          <p:cNvSpPr txBox="1">
            <a:spLocks noChangeArrowheads="1"/>
          </p:cNvSpPr>
          <p:nvPr/>
        </p:nvSpPr>
        <p:spPr bwMode="auto">
          <a:xfrm>
            <a:off x="4543039" y="5068873"/>
            <a:ext cx="3886613" cy="21751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循环结束条件：</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不为空且</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p-&gt;data=</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94" name="Text Box 46"/>
          <p:cNvSpPr txBox="1">
            <a:spLocks noChangeArrowheads="1"/>
          </p:cNvSpPr>
          <p:nvPr/>
        </p:nvSpPr>
        <p:spPr bwMode="auto">
          <a:xfrm>
            <a:off x="3373000" y="4942167"/>
            <a:ext cx="865612"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93" name="Text Box 45" descr="浅色上对角线"/>
          <p:cNvSpPr txBox="1">
            <a:spLocks noChangeArrowheads="1"/>
          </p:cNvSpPr>
          <p:nvPr/>
        </p:nvSpPr>
        <p:spPr bwMode="auto">
          <a:xfrm>
            <a:off x="2412052" y="4482857"/>
            <a:ext cx="491850" cy="27541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92" name="Text Box 44"/>
          <p:cNvSpPr txBox="1">
            <a:spLocks noChangeArrowheads="1"/>
          </p:cNvSpPr>
          <p:nvPr/>
        </p:nvSpPr>
        <p:spPr bwMode="auto">
          <a:xfrm>
            <a:off x="2864900" y="4482857"/>
            <a:ext cx="339095" cy="27541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91" name="Text Box 43"/>
          <p:cNvSpPr txBox="1">
            <a:spLocks noChangeArrowheads="1"/>
          </p:cNvSpPr>
          <p:nvPr/>
        </p:nvSpPr>
        <p:spPr bwMode="auto">
          <a:xfrm>
            <a:off x="1979787" y="4071942"/>
            <a:ext cx="591949" cy="28575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90" name="Arc 42"/>
          <p:cNvSpPr/>
          <p:nvPr/>
        </p:nvSpPr>
        <p:spPr bwMode="auto">
          <a:xfrm>
            <a:off x="2412052" y="4209207"/>
            <a:ext cx="195006" cy="273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89" name="Line 41"/>
          <p:cNvSpPr>
            <a:spLocks noChangeShapeType="1"/>
          </p:cNvSpPr>
          <p:nvPr/>
        </p:nvSpPr>
        <p:spPr bwMode="auto">
          <a:xfrm>
            <a:off x="3017655" y="4614843"/>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88" name="Text Box 40"/>
          <p:cNvSpPr txBox="1">
            <a:spLocks noChangeArrowheads="1"/>
          </p:cNvSpPr>
          <p:nvPr/>
        </p:nvSpPr>
        <p:spPr bwMode="auto">
          <a:xfrm>
            <a:off x="3409835" y="4477578"/>
            <a:ext cx="491850" cy="27541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87" name="Text Box 39"/>
          <p:cNvSpPr txBox="1">
            <a:spLocks noChangeArrowheads="1"/>
          </p:cNvSpPr>
          <p:nvPr/>
        </p:nvSpPr>
        <p:spPr bwMode="auto">
          <a:xfrm>
            <a:off x="3862683" y="4477578"/>
            <a:ext cx="338011" cy="27541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86" name="Text Box 38"/>
          <p:cNvSpPr txBox="1">
            <a:spLocks noChangeArrowheads="1"/>
          </p:cNvSpPr>
          <p:nvPr/>
        </p:nvSpPr>
        <p:spPr bwMode="auto">
          <a:xfrm>
            <a:off x="5407117" y="4481141"/>
            <a:ext cx="404097"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104485" name="Line 37"/>
          <p:cNvSpPr>
            <a:spLocks noChangeShapeType="1"/>
          </p:cNvSpPr>
          <p:nvPr/>
        </p:nvSpPr>
        <p:spPr bwMode="auto">
          <a:xfrm>
            <a:off x="4010021" y="4614843"/>
            <a:ext cx="430098" cy="88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84" name="Text Box 36"/>
          <p:cNvSpPr txBox="1">
            <a:spLocks noChangeArrowheads="1"/>
          </p:cNvSpPr>
          <p:nvPr/>
        </p:nvSpPr>
        <p:spPr bwMode="auto">
          <a:xfrm>
            <a:off x="6261262" y="4477578"/>
            <a:ext cx="492933" cy="27541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83" name="Text Box 35"/>
          <p:cNvSpPr txBox="1">
            <a:spLocks noChangeArrowheads="1"/>
          </p:cNvSpPr>
          <p:nvPr/>
        </p:nvSpPr>
        <p:spPr bwMode="auto">
          <a:xfrm>
            <a:off x="6714110" y="4477578"/>
            <a:ext cx="338011" cy="27541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82" name="Line 34"/>
          <p:cNvSpPr>
            <a:spLocks noChangeShapeType="1"/>
          </p:cNvSpPr>
          <p:nvPr/>
        </p:nvSpPr>
        <p:spPr bwMode="auto">
          <a:xfrm>
            <a:off x="5840915" y="4614843"/>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81" name="Text Box 33"/>
          <p:cNvSpPr txBox="1">
            <a:spLocks noChangeArrowheads="1"/>
          </p:cNvSpPr>
          <p:nvPr/>
        </p:nvSpPr>
        <p:spPr bwMode="auto">
          <a:xfrm>
            <a:off x="4449869" y="4477578"/>
            <a:ext cx="491850" cy="27541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80" name="Text Box 32"/>
          <p:cNvSpPr txBox="1">
            <a:spLocks noChangeArrowheads="1"/>
          </p:cNvSpPr>
          <p:nvPr/>
        </p:nvSpPr>
        <p:spPr bwMode="auto">
          <a:xfrm>
            <a:off x="4902717" y="4477578"/>
            <a:ext cx="338011" cy="27541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79" name="Line 31"/>
          <p:cNvSpPr>
            <a:spLocks noChangeShapeType="1"/>
          </p:cNvSpPr>
          <p:nvPr/>
        </p:nvSpPr>
        <p:spPr bwMode="auto">
          <a:xfrm>
            <a:off x="5050055" y="4614843"/>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78" name="Text Box 30"/>
          <p:cNvSpPr txBox="1">
            <a:spLocks noChangeArrowheads="1"/>
          </p:cNvSpPr>
          <p:nvPr/>
        </p:nvSpPr>
        <p:spPr bwMode="auto">
          <a:xfrm>
            <a:off x="428596" y="4477578"/>
            <a:ext cx="1598860" cy="30884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while</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开始前：</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77" name="Line 29"/>
          <p:cNvSpPr>
            <a:spLocks noChangeShapeType="1"/>
          </p:cNvSpPr>
          <p:nvPr/>
        </p:nvSpPr>
        <p:spPr bwMode="auto">
          <a:xfrm flipV="1">
            <a:off x="3564756" y="4752988"/>
            <a:ext cx="0" cy="198858"/>
          </a:xfrm>
          <a:prstGeom prst="line">
            <a:avLst/>
          </a:prstGeom>
          <a:noFill/>
          <a:ln w="9525">
            <a:solidFill>
              <a:srgbClr val="000000"/>
            </a:solidFill>
            <a:round/>
            <a:tailEnd type="stealth"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76" name="Text Box 28"/>
          <p:cNvSpPr txBox="1">
            <a:spLocks noChangeArrowheads="1"/>
          </p:cNvSpPr>
          <p:nvPr/>
        </p:nvSpPr>
        <p:spPr bwMode="auto">
          <a:xfrm>
            <a:off x="5180060" y="6143236"/>
            <a:ext cx="2656421"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指向第一个值为</a:t>
            </a: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r>
              <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的结点</a:t>
            </a:r>
            <a:endParaRPr kumimoji="0" lang="zh-CN" altLang="en-US"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75" name="Text Box 27" descr="浅色上对角线"/>
          <p:cNvSpPr txBox="1">
            <a:spLocks noChangeArrowheads="1"/>
          </p:cNvSpPr>
          <p:nvPr/>
        </p:nvSpPr>
        <p:spPr bwMode="auto">
          <a:xfrm>
            <a:off x="2412052" y="5712963"/>
            <a:ext cx="491850" cy="27453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74" name="Text Box 26"/>
          <p:cNvSpPr txBox="1">
            <a:spLocks noChangeArrowheads="1"/>
          </p:cNvSpPr>
          <p:nvPr/>
        </p:nvSpPr>
        <p:spPr bwMode="auto">
          <a:xfrm>
            <a:off x="2864900" y="5712963"/>
            <a:ext cx="339095" cy="27453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73" name="Text Box 25"/>
          <p:cNvSpPr txBox="1">
            <a:spLocks noChangeArrowheads="1"/>
          </p:cNvSpPr>
          <p:nvPr/>
        </p:nvSpPr>
        <p:spPr bwMode="auto">
          <a:xfrm>
            <a:off x="1928794" y="5301168"/>
            <a:ext cx="591949" cy="27097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72" name="Arc 24"/>
          <p:cNvSpPr/>
          <p:nvPr/>
        </p:nvSpPr>
        <p:spPr bwMode="auto">
          <a:xfrm>
            <a:off x="2412052" y="5438433"/>
            <a:ext cx="195006" cy="27453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71" name="Line 23"/>
          <p:cNvSpPr>
            <a:spLocks noChangeShapeType="1"/>
          </p:cNvSpPr>
          <p:nvPr/>
        </p:nvSpPr>
        <p:spPr bwMode="auto">
          <a:xfrm>
            <a:off x="3017655" y="5844069"/>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70" name="Text Box 22"/>
          <p:cNvSpPr txBox="1">
            <a:spLocks noChangeArrowheads="1"/>
          </p:cNvSpPr>
          <p:nvPr/>
        </p:nvSpPr>
        <p:spPr bwMode="auto">
          <a:xfrm>
            <a:off x="3409835" y="5706804"/>
            <a:ext cx="491850" cy="27453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69" name="Text Box 21"/>
          <p:cNvSpPr txBox="1">
            <a:spLocks noChangeArrowheads="1"/>
          </p:cNvSpPr>
          <p:nvPr/>
        </p:nvSpPr>
        <p:spPr bwMode="auto">
          <a:xfrm>
            <a:off x="3862683" y="5706804"/>
            <a:ext cx="338011" cy="27453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68" name="Text Box 20"/>
          <p:cNvSpPr txBox="1">
            <a:spLocks noChangeArrowheads="1"/>
          </p:cNvSpPr>
          <p:nvPr/>
        </p:nvSpPr>
        <p:spPr bwMode="auto">
          <a:xfrm>
            <a:off x="4410192" y="5700842"/>
            <a:ext cx="404097"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104467" name="Line 19"/>
          <p:cNvSpPr>
            <a:spLocks noChangeShapeType="1"/>
          </p:cNvSpPr>
          <p:nvPr/>
        </p:nvSpPr>
        <p:spPr bwMode="auto">
          <a:xfrm>
            <a:off x="4010021" y="5844069"/>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66" name="Text Box 18"/>
          <p:cNvSpPr txBox="1">
            <a:spLocks noChangeArrowheads="1"/>
          </p:cNvSpPr>
          <p:nvPr/>
        </p:nvSpPr>
        <p:spPr bwMode="auto">
          <a:xfrm>
            <a:off x="6964369" y="5706804"/>
            <a:ext cx="491850" cy="27453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65" name="Text Box 17"/>
          <p:cNvSpPr txBox="1">
            <a:spLocks noChangeArrowheads="1"/>
          </p:cNvSpPr>
          <p:nvPr/>
        </p:nvSpPr>
        <p:spPr bwMode="auto">
          <a:xfrm>
            <a:off x="7417217" y="5706804"/>
            <a:ext cx="338011" cy="274530"/>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64" name="Text Box 16"/>
          <p:cNvSpPr txBox="1">
            <a:spLocks noChangeArrowheads="1"/>
          </p:cNvSpPr>
          <p:nvPr/>
        </p:nvSpPr>
        <p:spPr bwMode="auto">
          <a:xfrm>
            <a:off x="5164892" y="5705924"/>
            <a:ext cx="491850" cy="27453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vert="horz" wrap="square" lIns="0" tIns="28800" rIns="0" bIns="0" numCol="1" anchor="t" anchorCtr="0" compatLnSpc="1"/>
          <a:lstStyle/>
          <a:p>
            <a:pPr marL="0" marR="0" lvl="0" indent="0" algn="ctr" defTabSz="914400" rtl="0" eaLnBrk="1" fontAlgn="base" latinLnBrk="0" hangingPunct="1">
              <a:lnSpc>
                <a:spcPts val="16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63" name="Text Box 15"/>
          <p:cNvSpPr txBox="1">
            <a:spLocks noChangeArrowheads="1"/>
          </p:cNvSpPr>
          <p:nvPr/>
        </p:nvSpPr>
        <p:spPr bwMode="auto">
          <a:xfrm>
            <a:off x="5617741" y="5705924"/>
            <a:ext cx="338011" cy="274530"/>
          </a:xfrm>
          <a:prstGeom prst="rect">
            <a:avLst/>
          </a:prstGeom>
          <a:ln>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62" name="Line 14"/>
          <p:cNvSpPr>
            <a:spLocks noChangeShapeType="1"/>
          </p:cNvSpPr>
          <p:nvPr/>
        </p:nvSpPr>
        <p:spPr bwMode="auto">
          <a:xfrm>
            <a:off x="4781380" y="5842309"/>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61" name="Text Box 13"/>
          <p:cNvSpPr txBox="1">
            <a:spLocks noChangeArrowheads="1"/>
          </p:cNvSpPr>
          <p:nvPr/>
        </p:nvSpPr>
        <p:spPr bwMode="auto">
          <a:xfrm>
            <a:off x="439832" y="5706804"/>
            <a:ext cx="1515038" cy="29388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while</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结束后：</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60" name="Line 12"/>
          <p:cNvSpPr>
            <a:spLocks noChangeShapeType="1"/>
          </p:cNvSpPr>
          <p:nvPr/>
        </p:nvSpPr>
        <p:spPr bwMode="auto">
          <a:xfrm flipV="1">
            <a:off x="5402150" y="5981334"/>
            <a:ext cx="0" cy="199738"/>
          </a:xfrm>
          <a:prstGeom prst="line">
            <a:avLst/>
          </a:prstGeom>
          <a:noFill/>
          <a:ln w="9525">
            <a:solidFill>
              <a:srgbClr val="000000"/>
            </a:solidFill>
            <a:round/>
            <a:tailEnd type="stealth"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59" name="AutoShape 11"/>
          <p:cNvSpPr>
            <a:spLocks noChangeArrowheads="1"/>
          </p:cNvSpPr>
          <p:nvPr/>
        </p:nvSpPr>
        <p:spPr bwMode="auto">
          <a:xfrm>
            <a:off x="4348032" y="4931608"/>
            <a:ext cx="195006" cy="549060"/>
          </a:xfrm>
          <a:prstGeom prst="downArrow">
            <a:avLst>
              <a:gd name="adj1" fmla="val 50000"/>
              <a:gd name="adj2" fmla="val 86667"/>
            </a:avLst>
          </a:prstGeom>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58" name="Text Box 10"/>
          <p:cNvSpPr txBox="1">
            <a:spLocks noChangeArrowheads="1"/>
          </p:cNvSpPr>
          <p:nvPr/>
        </p:nvSpPr>
        <p:spPr bwMode="auto">
          <a:xfrm>
            <a:off x="6210976" y="5717407"/>
            <a:ext cx="404097"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104457" name="Line 9"/>
          <p:cNvSpPr>
            <a:spLocks noChangeShapeType="1"/>
          </p:cNvSpPr>
          <p:nvPr/>
        </p:nvSpPr>
        <p:spPr bwMode="auto">
          <a:xfrm>
            <a:off x="5824664" y="5851108"/>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56" name="Line 8"/>
          <p:cNvSpPr>
            <a:spLocks noChangeShapeType="1"/>
          </p:cNvSpPr>
          <p:nvPr/>
        </p:nvSpPr>
        <p:spPr bwMode="auto">
          <a:xfrm>
            <a:off x="6571106" y="5844069"/>
            <a:ext cx="390013" cy="0"/>
          </a:xfrm>
          <a:prstGeom prst="line">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4455" name="Text Box 7"/>
          <p:cNvSpPr txBox="1">
            <a:spLocks noChangeArrowheads="1"/>
          </p:cNvSpPr>
          <p:nvPr/>
        </p:nvSpPr>
        <p:spPr bwMode="auto">
          <a:xfrm>
            <a:off x="3542006" y="4203048"/>
            <a:ext cx="282759"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54" name="Text Box 6"/>
          <p:cNvSpPr txBox="1">
            <a:spLocks noChangeArrowheads="1"/>
          </p:cNvSpPr>
          <p:nvPr/>
        </p:nvSpPr>
        <p:spPr bwMode="auto">
          <a:xfrm>
            <a:off x="4543039" y="4203048"/>
            <a:ext cx="281676"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53" name="Text Box 5"/>
          <p:cNvSpPr txBox="1">
            <a:spLocks noChangeArrowheads="1"/>
          </p:cNvSpPr>
          <p:nvPr/>
        </p:nvSpPr>
        <p:spPr bwMode="auto">
          <a:xfrm>
            <a:off x="6405350" y="4196008"/>
            <a:ext cx="348845"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52" name="Text Box 4"/>
          <p:cNvSpPr txBox="1">
            <a:spLocks noChangeArrowheads="1"/>
          </p:cNvSpPr>
          <p:nvPr/>
        </p:nvSpPr>
        <p:spPr bwMode="auto">
          <a:xfrm>
            <a:off x="3542006" y="5431394"/>
            <a:ext cx="282759"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51" name="Text Box 3"/>
          <p:cNvSpPr txBox="1">
            <a:spLocks noChangeArrowheads="1"/>
          </p:cNvSpPr>
          <p:nvPr/>
        </p:nvSpPr>
        <p:spPr bwMode="auto">
          <a:xfrm>
            <a:off x="5334981" y="5431394"/>
            <a:ext cx="282759"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4450" name="Text Box 2"/>
          <p:cNvSpPr txBox="1">
            <a:spLocks noChangeArrowheads="1"/>
          </p:cNvSpPr>
          <p:nvPr/>
        </p:nvSpPr>
        <p:spPr bwMode="auto">
          <a:xfrm>
            <a:off x="7042371" y="5424355"/>
            <a:ext cx="413847" cy="22437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6643734"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7</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）在线性表中插入</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e</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作为第</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个元素</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Insert(</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e</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endPar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7" name="Text Box 18" descr="浅色上对角线"/>
          <p:cNvSpPr txBox="1">
            <a:spLocks noChangeArrowheads="1"/>
          </p:cNvSpPr>
          <p:nvPr/>
        </p:nvSpPr>
        <p:spPr bwMode="auto">
          <a:xfrm>
            <a:off x="1532366" y="2667115"/>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17"/>
          <p:cNvSpPr txBox="1">
            <a:spLocks noChangeArrowheads="1"/>
          </p:cNvSpPr>
          <p:nvPr/>
        </p:nvSpPr>
        <p:spPr bwMode="auto">
          <a:xfrm>
            <a:off x="1968734" y="2667115"/>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16"/>
          <p:cNvSpPr txBox="1">
            <a:spLocks noChangeArrowheads="1"/>
          </p:cNvSpPr>
          <p:nvPr/>
        </p:nvSpPr>
        <p:spPr bwMode="auto">
          <a:xfrm>
            <a:off x="857224" y="2178673"/>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Arc 15"/>
          <p:cNvSpPr/>
          <p:nvPr/>
        </p:nvSpPr>
        <p:spPr bwMode="auto">
          <a:xfrm>
            <a:off x="1532366" y="2341487"/>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14"/>
          <p:cNvSpPr>
            <a:spLocks noChangeShapeType="1"/>
          </p:cNvSpPr>
          <p:nvPr/>
        </p:nvSpPr>
        <p:spPr bwMode="auto">
          <a:xfrm>
            <a:off x="2115930" y="2822623"/>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3"/>
          <p:cNvSpPr txBox="1">
            <a:spLocks noChangeArrowheads="1"/>
          </p:cNvSpPr>
          <p:nvPr/>
        </p:nvSpPr>
        <p:spPr bwMode="auto">
          <a:xfrm>
            <a:off x="2493837" y="2659809"/>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12"/>
          <p:cNvSpPr txBox="1">
            <a:spLocks noChangeArrowheads="1"/>
          </p:cNvSpPr>
          <p:nvPr/>
        </p:nvSpPr>
        <p:spPr bwMode="auto">
          <a:xfrm>
            <a:off x="2930204" y="2659809"/>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11"/>
          <p:cNvSpPr txBox="1">
            <a:spLocks noChangeArrowheads="1"/>
          </p:cNvSpPr>
          <p:nvPr/>
        </p:nvSpPr>
        <p:spPr bwMode="auto">
          <a:xfrm>
            <a:off x="3650524" y="2684857"/>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15" name="Line 10"/>
          <p:cNvSpPr>
            <a:spLocks noChangeShapeType="1"/>
          </p:cNvSpPr>
          <p:nvPr/>
        </p:nvSpPr>
        <p:spPr bwMode="auto">
          <a:xfrm>
            <a:off x="3072180" y="2822623"/>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9"/>
          <p:cNvSpPr txBox="1">
            <a:spLocks noChangeArrowheads="1"/>
          </p:cNvSpPr>
          <p:nvPr/>
        </p:nvSpPr>
        <p:spPr bwMode="auto">
          <a:xfrm>
            <a:off x="4514907" y="2659809"/>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8"/>
          <p:cNvSpPr txBox="1">
            <a:spLocks noChangeArrowheads="1"/>
          </p:cNvSpPr>
          <p:nvPr/>
        </p:nvSpPr>
        <p:spPr bwMode="auto">
          <a:xfrm>
            <a:off x="4951275" y="2659809"/>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Line 7"/>
          <p:cNvSpPr>
            <a:spLocks noChangeShapeType="1"/>
          </p:cNvSpPr>
          <p:nvPr/>
        </p:nvSpPr>
        <p:spPr bwMode="auto">
          <a:xfrm>
            <a:off x="4143264" y="2822623"/>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9"/>
          <p:cNvGrpSpPr/>
          <p:nvPr/>
        </p:nvGrpSpPr>
        <p:grpSpPr>
          <a:xfrm>
            <a:off x="5870717" y="1357298"/>
            <a:ext cx="915861" cy="814070"/>
            <a:chOff x="5870717" y="1357298"/>
            <a:chExt cx="915861" cy="814070"/>
          </a:xfrm>
        </p:grpSpPr>
        <p:sp>
          <p:nvSpPr>
            <p:cNvPr id="19" name="Text Box 6"/>
            <p:cNvSpPr txBox="1">
              <a:spLocks noChangeArrowheads="1"/>
            </p:cNvSpPr>
            <p:nvPr/>
          </p:nvSpPr>
          <p:spPr bwMode="auto">
            <a:xfrm>
              <a:off x="6024500" y="1845740"/>
              <a:ext cx="43200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5"/>
            <p:cNvSpPr txBox="1">
              <a:spLocks noChangeArrowheads="1"/>
            </p:cNvSpPr>
            <p:nvPr/>
          </p:nvSpPr>
          <p:spPr bwMode="auto">
            <a:xfrm>
              <a:off x="6460868" y="1845740"/>
              <a:ext cx="32571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4"/>
            <p:cNvSpPr txBox="1">
              <a:spLocks noChangeArrowheads="1"/>
            </p:cNvSpPr>
            <p:nvPr/>
          </p:nvSpPr>
          <p:spPr bwMode="auto">
            <a:xfrm>
              <a:off x="5870717" y="1357298"/>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2" name="Arc 3"/>
            <p:cNvSpPr/>
            <p:nvPr/>
          </p:nvSpPr>
          <p:spPr bwMode="auto">
            <a:xfrm>
              <a:off x="6048511" y="1519068"/>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3" name="Freeform 2"/>
          <p:cNvSpPr/>
          <p:nvPr/>
        </p:nvSpPr>
        <p:spPr bwMode="auto">
          <a:xfrm>
            <a:off x="5408575" y="1983505"/>
            <a:ext cx="559553" cy="717007"/>
          </a:xfrm>
          <a:custGeom>
            <a:avLst/>
            <a:gdLst/>
            <a:ahLst/>
            <a:cxnLst>
              <a:cxn ang="0">
                <a:pos x="536" y="0"/>
              </a:cxn>
              <a:cxn ang="0">
                <a:pos x="456" y="3"/>
              </a:cxn>
              <a:cxn ang="0">
                <a:pos x="381" y="18"/>
              </a:cxn>
              <a:cxn ang="0">
                <a:pos x="267" y="81"/>
              </a:cxn>
              <a:cxn ang="0">
                <a:pos x="189" y="147"/>
              </a:cxn>
              <a:cxn ang="0">
                <a:pos x="131" y="225"/>
              </a:cxn>
              <a:cxn ang="0">
                <a:pos x="81" y="330"/>
              </a:cxn>
              <a:cxn ang="0">
                <a:pos x="51" y="426"/>
              </a:cxn>
              <a:cxn ang="0">
                <a:pos x="0" y="687"/>
              </a:cxn>
            </a:cxnLst>
            <a:rect l="0" t="0" r="r" b="b"/>
            <a:pathLst>
              <a:path w="536" h="687">
                <a:moveTo>
                  <a:pt x="536" y="0"/>
                </a:moveTo>
                <a:lnTo>
                  <a:pt x="456" y="3"/>
                </a:lnTo>
                <a:cubicBezTo>
                  <a:pt x="430" y="6"/>
                  <a:pt x="412" y="5"/>
                  <a:pt x="381" y="18"/>
                </a:cubicBezTo>
                <a:lnTo>
                  <a:pt x="267" y="81"/>
                </a:lnTo>
                <a:lnTo>
                  <a:pt x="189" y="147"/>
                </a:lnTo>
                <a:lnTo>
                  <a:pt x="131" y="225"/>
                </a:lnTo>
                <a:lnTo>
                  <a:pt x="81" y="330"/>
                </a:lnTo>
                <a:lnTo>
                  <a:pt x="51" y="426"/>
                </a:lnTo>
                <a:lnTo>
                  <a:pt x="0" y="687"/>
                </a:lnTo>
              </a:path>
            </a:pathLst>
          </a:custGeom>
          <a:ln>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11"/>
          <p:cNvSpPr txBox="1">
            <a:spLocks noChangeArrowheads="1"/>
          </p:cNvSpPr>
          <p:nvPr/>
        </p:nvSpPr>
        <p:spPr bwMode="auto">
          <a:xfrm>
            <a:off x="5500694" y="2662796"/>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grpSp>
        <p:nvGrpSpPr>
          <p:cNvPr id="4" name="组合 28"/>
          <p:cNvGrpSpPr/>
          <p:nvPr/>
        </p:nvGrpSpPr>
        <p:grpSpPr>
          <a:xfrm>
            <a:off x="4143372" y="2154741"/>
            <a:ext cx="1643074" cy="1305037"/>
            <a:chOff x="4143372" y="2154741"/>
            <a:chExt cx="1643074" cy="1305037"/>
          </a:xfrm>
        </p:grpSpPr>
        <p:sp>
          <p:nvSpPr>
            <p:cNvPr id="24" name="TextBox 23"/>
            <p:cNvSpPr txBox="1"/>
            <p:nvPr/>
          </p:nvSpPr>
          <p:spPr>
            <a:xfrm>
              <a:off x="4143372" y="3090446"/>
              <a:ext cx="1643074" cy="369332"/>
            </a:xfrm>
            <a:prstGeom prst="rect">
              <a:avLst/>
            </a:prstGeom>
            <a:noFill/>
          </p:spPr>
          <p:txBody>
            <a:bodyPr wrap="square" rtlCol="0">
              <a:spAutoFit/>
            </a:bodyPr>
            <a:lstStyle/>
            <a:p>
              <a:pPr algn="l">
                <a:lnSpc>
                  <a:spcPct val="100000"/>
                </a:lnSpc>
              </a:pP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i-1</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p</a:t>
              </a:r>
              <a:endParaRPr lang="zh-CN" altLang="en-US" sz="1800" i="1">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4"/>
            <p:cNvSpPr txBox="1">
              <a:spLocks noChangeArrowheads="1"/>
            </p:cNvSpPr>
            <p:nvPr/>
          </p:nvSpPr>
          <p:spPr bwMode="auto">
            <a:xfrm>
              <a:off x="4349173" y="2154741"/>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Arc 3"/>
            <p:cNvSpPr/>
            <p:nvPr/>
          </p:nvSpPr>
          <p:spPr bwMode="auto">
            <a:xfrm>
              <a:off x="4526967" y="2316511"/>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8" presetClass="entr" presetSubtype="12"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strips(downLeft)">
                                      <p:cBhvr>
                                        <p:cTn id="1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857496"/>
            <a:ext cx="8215370" cy="38836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Insert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i,T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位置插入值为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(i&lt;0)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s=new LinkNode&lt;T&gt;(e);</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建立新结点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找到了序号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s-&gt;next=p-&gt;next;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结点后面插入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p-&gt;next=s;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插入成功返回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true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没有找到序号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定位在第</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个结点呢？</a:t>
            </a:r>
            <a:endPar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1071538" y="214290"/>
            <a:ext cx="5929354" cy="2102480"/>
            <a:chOff x="1000100" y="2000240"/>
            <a:chExt cx="5929354" cy="2102480"/>
          </a:xfrm>
        </p:grpSpPr>
        <p:sp>
          <p:nvSpPr>
            <p:cNvPr id="7" name="Text Box 18" descr="浅色上对角线"/>
            <p:cNvSpPr txBox="1">
              <a:spLocks noChangeArrowheads="1"/>
            </p:cNvSpPr>
            <p:nvPr/>
          </p:nvSpPr>
          <p:spPr bwMode="auto">
            <a:xfrm>
              <a:off x="1675242" y="3310057"/>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17"/>
            <p:cNvSpPr txBox="1">
              <a:spLocks noChangeArrowheads="1"/>
            </p:cNvSpPr>
            <p:nvPr/>
          </p:nvSpPr>
          <p:spPr bwMode="auto">
            <a:xfrm>
              <a:off x="2111610" y="3310057"/>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16"/>
            <p:cNvSpPr txBox="1">
              <a:spLocks noChangeArrowheads="1"/>
            </p:cNvSpPr>
            <p:nvPr/>
          </p:nvSpPr>
          <p:spPr bwMode="auto">
            <a:xfrm>
              <a:off x="1000100" y="2821615"/>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Arc 15"/>
            <p:cNvSpPr/>
            <p:nvPr/>
          </p:nvSpPr>
          <p:spPr bwMode="auto">
            <a:xfrm>
              <a:off x="1675242" y="2984429"/>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14"/>
            <p:cNvSpPr>
              <a:spLocks noChangeShapeType="1"/>
            </p:cNvSpPr>
            <p:nvPr/>
          </p:nvSpPr>
          <p:spPr bwMode="auto">
            <a:xfrm>
              <a:off x="2258806" y="3465565"/>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3"/>
            <p:cNvSpPr txBox="1">
              <a:spLocks noChangeArrowheads="1"/>
            </p:cNvSpPr>
            <p:nvPr/>
          </p:nvSpPr>
          <p:spPr bwMode="auto">
            <a:xfrm>
              <a:off x="2636713" y="3302751"/>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12"/>
            <p:cNvSpPr txBox="1">
              <a:spLocks noChangeArrowheads="1"/>
            </p:cNvSpPr>
            <p:nvPr/>
          </p:nvSpPr>
          <p:spPr bwMode="auto">
            <a:xfrm>
              <a:off x="3073080" y="3302751"/>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11"/>
            <p:cNvSpPr txBox="1">
              <a:spLocks noChangeArrowheads="1"/>
            </p:cNvSpPr>
            <p:nvPr/>
          </p:nvSpPr>
          <p:spPr bwMode="auto">
            <a:xfrm>
              <a:off x="3793400" y="3327799"/>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15" name="Line 10"/>
            <p:cNvSpPr>
              <a:spLocks noChangeShapeType="1"/>
            </p:cNvSpPr>
            <p:nvPr/>
          </p:nvSpPr>
          <p:spPr bwMode="auto">
            <a:xfrm>
              <a:off x="3215056" y="3465565"/>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9"/>
            <p:cNvSpPr txBox="1">
              <a:spLocks noChangeArrowheads="1"/>
            </p:cNvSpPr>
            <p:nvPr/>
          </p:nvSpPr>
          <p:spPr bwMode="auto">
            <a:xfrm>
              <a:off x="4657783" y="3302751"/>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8"/>
            <p:cNvSpPr txBox="1">
              <a:spLocks noChangeArrowheads="1"/>
            </p:cNvSpPr>
            <p:nvPr/>
          </p:nvSpPr>
          <p:spPr bwMode="auto">
            <a:xfrm>
              <a:off x="5094151" y="3302751"/>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Line 7"/>
            <p:cNvSpPr>
              <a:spLocks noChangeShapeType="1"/>
            </p:cNvSpPr>
            <p:nvPr/>
          </p:nvSpPr>
          <p:spPr bwMode="auto">
            <a:xfrm>
              <a:off x="4286140" y="3465565"/>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6"/>
            <p:cNvSpPr txBox="1">
              <a:spLocks noChangeArrowheads="1"/>
            </p:cNvSpPr>
            <p:nvPr/>
          </p:nvSpPr>
          <p:spPr bwMode="auto">
            <a:xfrm>
              <a:off x="6167376" y="2488682"/>
              <a:ext cx="43200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5"/>
            <p:cNvSpPr txBox="1">
              <a:spLocks noChangeArrowheads="1"/>
            </p:cNvSpPr>
            <p:nvPr/>
          </p:nvSpPr>
          <p:spPr bwMode="auto">
            <a:xfrm>
              <a:off x="6603744" y="2488682"/>
              <a:ext cx="32571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4"/>
            <p:cNvSpPr txBox="1">
              <a:spLocks noChangeArrowheads="1"/>
            </p:cNvSpPr>
            <p:nvPr/>
          </p:nvSpPr>
          <p:spPr bwMode="auto">
            <a:xfrm>
              <a:off x="6013593" y="2000240"/>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2" name="Arc 3"/>
            <p:cNvSpPr/>
            <p:nvPr/>
          </p:nvSpPr>
          <p:spPr bwMode="auto">
            <a:xfrm>
              <a:off x="6191387" y="2162010"/>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2"/>
            <p:cNvSpPr/>
            <p:nvPr/>
          </p:nvSpPr>
          <p:spPr bwMode="auto">
            <a:xfrm>
              <a:off x="5551451" y="2626447"/>
              <a:ext cx="559553" cy="717007"/>
            </a:xfrm>
            <a:custGeom>
              <a:avLst/>
              <a:gdLst/>
              <a:ahLst/>
              <a:cxnLst>
                <a:cxn ang="0">
                  <a:pos x="536" y="0"/>
                </a:cxn>
                <a:cxn ang="0">
                  <a:pos x="456" y="3"/>
                </a:cxn>
                <a:cxn ang="0">
                  <a:pos x="381" y="18"/>
                </a:cxn>
                <a:cxn ang="0">
                  <a:pos x="267" y="81"/>
                </a:cxn>
                <a:cxn ang="0">
                  <a:pos x="189" y="147"/>
                </a:cxn>
                <a:cxn ang="0">
                  <a:pos x="131" y="225"/>
                </a:cxn>
                <a:cxn ang="0">
                  <a:pos x="81" y="330"/>
                </a:cxn>
                <a:cxn ang="0">
                  <a:pos x="51" y="426"/>
                </a:cxn>
                <a:cxn ang="0">
                  <a:pos x="0" y="687"/>
                </a:cxn>
              </a:cxnLst>
              <a:rect l="0" t="0" r="r" b="b"/>
              <a:pathLst>
                <a:path w="536" h="687">
                  <a:moveTo>
                    <a:pt x="536" y="0"/>
                  </a:moveTo>
                  <a:lnTo>
                    <a:pt x="456" y="3"/>
                  </a:lnTo>
                  <a:cubicBezTo>
                    <a:pt x="430" y="6"/>
                    <a:pt x="412" y="5"/>
                    <a:pt x="381" y="18"/>
                  </a:cubicBezTo>
                  <a:lnTo>
                    <a:pt x="267" y="81"/>
                  </a:lnTo>
                  <a:lnTo>
                    <a:pt x="189" y="147"/>
                  </a:lnTo>
                  <a:lnTo>
                    <a:pt x="131" y="225"/>
                  </a:lnTo>
                  <a:lnTo>
                    <a:pt x="81" y="330"/>
                  </a:lnTo>
                  <a:lnTo>
                    <a:pt x="51" y="426"/>
                  </a:lnTo>
                  <a:lnTo>
                    <a:pt x="0" y="687"/>
                  </a:lnTo>
                </a:path>
              </a:pathLst>
            </a:custGeom>
            <a:ln>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4286248" y="3733388"/>
              <a:ext cx="1643074" cy="369332"/>
            </a:xfrm>
            <a:prstGeom prst="rect">
              <a:avLst/>
            </a:prstGeom>
            <a:noFill/>
          </p:spPr>
          <p:txBody>
            <a:bodyPr wrap="square" rtlCol="0">
              <a:spAutoFit/>
            </a:bodyPr>
            <a:lstStyle/>
            <a:p>
              <a:pPr algn="l">
                <a:lnSpc>
                  <a:spcPct val="100000"/>
                </a:lnSpc>
              </a:pP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i-1</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p</a:t>
              </a:r>
              <a:endParaRPr lang="zh-CN" altLang="en-US" sz="1800" i="1">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11"/>
            <p:cNvSpPr txBox="1">
              <a:spLocks noChangeArrowheads="1"/>
            </p:cNvSpPr>
            <p:nvPr/>
          </p:nvSpPr>
          <p:spPr bwMode="auto">
            <a:xfrm>
              <a:off x="5643570" y="3305738"/>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26" name="Text Box 4"/>
            <p:cNvSpPr txBox="1">
              <a:spLocks noChangeArrowheads="1"/>
            </p:cNvSpPr>
            <p:nvPr/>
          </p:nvSpPr>
          <p:spPr bwMode="auto">
            <a:xfrm>
              <a:off x="4492049" y="2797683"/>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Arc 3"/>
            <p:cNvSpPr/>
            <p:nvPr/>
          </p:nvSpPr>
          <p:spPr bwMode="auto">
            <a:xfrm>
              <a:off x="4669843" y="2959453"/>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8" name="下箭头 27"/>
          <p:cNvSpPr/>
          <p:nvPr/>
        </p:nvSpPr>
        <p:spPr>
          <a:xfrm>
            <a:off x="4143372" y="2428868"/>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578647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8</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）在线性表中删除第</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t>
            </a:r>
            <a:r>
              <a:rPr lang="zh-CN"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个数据元素</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Delete(</a:t>
            </a:r>
            <a:r>
              <a:rPr lang="en-US" altLang="zh-CN" sz="2000" i="1"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i</a:t>
            </a:r>
            <a:r>
              <a:rPr lang="en-US" altLang="zh-CN" sz="20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a:t>
            </a:r>
            <a:endParaRPr lang="zh-CN" altLang="zh-CN" sz="2000">
              <a:ln w="11430"/>
              <a:solidFill>
                <a:srgbClr val="FF0000"/>
              </a:soli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18" descr="浅色上对角线"/>
          <p:cNvSpPr txBox="1">
            <a:spLocks noChangeArrowheads="1"/>
          </p:cNvSpPr>
          <p:nvPr/>
        </p:nvSpPr>
        <p:spPr bwMode="auto">
          <a:xfrm>
            <a:off x="1318052" y="2012548"/>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Text Box 17"/>
          <p:cNvSpPr txBox="1">
            <a:spLocks noChangeArrowheads="1"/>
          </p:cNvSpPr>
          <p:nvPr/>
        </p:nvSpPr>
        <p:spPr bwMode="auto">
          <a:xfrm>
            <a:off x="1754420" y="2012548"/>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16"/>
          <p:cNvSpPr txBox="1">
            <a:spLocks noChangeArrowheads="1"/>
          </p:cNvSpPr>
          <p:nvPr/>
        </p:nvSpPr>
        <p:spPr bwMode="auto">
          <a:xfrm>
            <a:off x="642910" y="1524106"/>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Arc 15"/>
          <p:cNvSpPr/>
          <p:nvPr/>
        </p:nvSpPr>
        <p:spPr bwMode="auto">
          <a:xfrm>
            <a:off x="1318052" y="1686920"/>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14"/>
          <p:cNvSpPr>
            <a:spLocks noChangeShapeType="1"/>
          </p:cNvSpPr>
          <p:nvPr/>
        </p:nvSpPr>
        <p:spPr bwMode="auto">
          <a:xfrm>
            <a:off x="1901616" y="2168056"/>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13"/>
          <p:cNvSpPr txBox="1">
            <a:spLocks noChangeArrowheads="1"/>
          </p:cNvSpPr>
          <p:nvPr/>
        </p:nvSpPr>
        <p:spPr bwMode="auto">
          <a:xfrm>
            <a:off x="2279523" y="200524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2"/>
          <p:cNvSpPr txBox="1">
            <a:spLocks noChangeArrowheads="1"/>
          </p:cNvSpPr>
          <p:nvPr/>
        </p:nvSpPr>
        <p:spPr bwMode="auto">
          <a:xfrm>
            <a:off x="2715890" y="2005242"/>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11"/>
          <p:cNvSpPr txBox="1">
            <a:spLocks noChangeArrowheads="1"/>
          </p:cNvSpPr>
          <p:nvPr/>
        </p:nvSpPr>
        <p:spPr bwMode="auto">
          <a:xfrm>
            <a:off x="3436210" y="2030290"/>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14" name="Line 10"/>
          <p:cNvSpPr>
            <a:spLocks noChangeShapeType="1"/>
          </p:cNvSpPr>
          <p:nvPr/>
        </p:nvSpPr>
        <p:spPr bwMode="auto">
          <a:xfrm>
            <a:off x="2857866" y="2168056"/>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9"/>
          <p:cNvSpPr txBox="1">
            <a:spLocks noChangeArrowheads="1"/>
          </p:cNvSpPr>
          <p:nvPr/>
        </p:nvSpPr>
        <p:spPr bwMode="auto">
          <a:xfrm>
            <a:off x="4300593" y="2005242"/>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8"/>
          <p:cNvSpPr txBox="1">
            <a:spLocks noChangeArrowheads="1"/>
          </p:cNvSpPr>
          <p:nvPr/>
        </p:nvSpPr>
        <p:spPr bwMode="auto">
          <a:xfrm>
            <a:off x="4736961" y="2005242"/>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Line 7"/>
          <p:cNvSpPr>
            <a:spLocks noChangeShapeType="1"/>
          </p:cNvSpPr>
          <p:nvPr/>
        </p:nvSpPr>
        <p:spPr bwMode="auto">
          <a:xfrm>
            <a:off x="3928950" y="2168056"/>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6"/>
          <p:cNvSpPr txBox="1">
            <a:spLocks noChangeArrowheads="1"/>
          </p:cNvSpPr>
          <p:nvPr/>
        </p:nvSpPr>
        <p:spPr bwMode="auto">
          <a:xfrm>
            <a:off x="6310252" y="1997087"/>
            <a:ext cx="43200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5"/>
          <p:cNvSpPr txBox="1">
            <a:spLocks noChangeArrowheads="1"/>
          </p:cNvSpPr>
          <p:nvPr/>
        </p:nvSpPr>
        <p:spPr bwMode="auto">
          <a:xfrm>
            <a:off x="6746620" y="1997087"/>
            <a:ext cx="325710" cy="32562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lvl="0">
              <a:lnSpc>
                <a:spcPts val="2200"/>
              </a:lnSpc>
              <a:spcBef>
                <a:spcPct val="0"/>
              </a:spcBef>
            </a:pPr>
            <a:r>
              <a:rPr kumimoji="0"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4" name="Text Box 11"/>
          <p:cNvSpPr txBox="1">
            <a:spLocks noChangeArrowheads="1"/>
          </p:cNvSpPr>
          <p:nvPr/>
        </p:nvSpPr>
        <p:spPr bwMode="auto">
          <a:xfrm>
            <a:off x="5429256" y="2030290"/>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grpSp>
        <p:nvGrpSpPr>
          <p:cNvPr id="2" name="组合 24"/>
          <p:cNvGrpSpPr/>
          <p:nvPr/>
        </p:nvGrpSpPr>
        <p:grpSpPr>
          <a:xfrm>
            <a:off x="3929058" y="1500174"/>
            <a:ext cx="1643074" cy="1305037"/>
            <a:chOff x="4143372" y="2154741"/>
            <a:chExt cx="1643074" cy="1305037"/>
          </a:xfrm>
        </p:grpSpPr>
        <p:sp>
          <p:nvSpPr>
            <p:cNvPr id="26" name="TextBox 25"/>
            <p:cNvSpPr txBox="1"/>
            <p:nvPr/>
          </p:nvSpPr>
          <p:spPr>
            <a:xfrm>
              <a:off x="4143372" y="3090446"/>
              <a:ext cx="1643074" cy="369332"/>
            </a:xfrm>
            <a:prstGeom prst="rect">
              <a:avLst/>
            </a:prstGeom>
            <a:noFill/>
          </p:spPr>
          <p:txBody>
            <a:bodyPr wrap="square" rtlCol="0">
              <a:spAutoFit/>
            </a:bodyPr>
            <a:lstStyle/>
            <a:p>
              <a:pPr algn="l">
                <a:lnSpc>
                  <a:spcPct val="100000"/>
                </a:lnSpc>
              </a:pP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i-1</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p</a:t>
              </a:r>
              <a:endParaRPr lang="zh-CN" altLang="en-US" sz="1800" i="1">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4"/>
            <p:cNvSpPr txBox="1">
              <a:spLocks noChangeArrowheads="1"/>
            </p:cNvSpPr>
            <p:nvPr/>
          </p:nvSpPr>
          <p:spPr bwMode="auto">
            <a:xfrm>
              <a:off x="4349173" y="2154741"/>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Arc 3"/>
            <p:cNvSpPr/>
            <p:nvPr/>
          </p:nvSpPr>
          <p:spPr bwMode="auto">
            <a:xfrm>
              <a:off x="4526967" y="2316511"/>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9" name="Line 7"/>
          <p:cNvSpPr>
            <a:spLocks noChangeShapeType="1"/>
          </p:cNvSpPr>
          <p:nvPr/>
        </p:nvSpPr>
        <p:spPr bwMode="auto">
          <a:xfrm>
            <a:off x="5919274" y="2182833"/>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Line 7"/>
          <p:cNvSpPr>
            <a:spLocks noChangeShapeType="1"/>
          </p:cNvSpPr>
          <p:nvPr/>
        </p:nvSpPr>
        <p:spPr bwMode="auto">
          <a:xfrm>
            <a:off x="4950388" y="2182833"/>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1142976" y="3274499"/>
            <a:ext cx="6786610" cy="182969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000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先查找第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i-1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① 如果存在结点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，若存在后继结点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；若不存在后继结点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② 如果不存在结点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22" presetClass="exit" presetSubtype="4" fill="hold" grpId="0" nodeType="withEffect">
                                  <p:stCondLst>
                                    <p:cond delay="0"/>
                                  </p:stCondLst>
                                  <p:childTnLst>
                                    <p:animEffect transition="out" filter="wipe(down)">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par>
                                <p:cTn id="15" presetID="22" presetClass="exit" presetSubtype="4" fill="hold" grpId="0" nodeType="withEffect">
                                  <p:stCondLst>
                                    <p:cond delay="0"/>
                                  </p:stCondLst>
                                  <p:childTnLst>
                                    <p:animEffect transition="out" filter="wipe(down)">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22" presetClass="exit" presetSubtype="4" fill="hold" grpId="0" nodeType="with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3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357298"/>
            <a:ext cx="8501122" cy="47321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Delete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在单链表中删除序号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(i&lt;0)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找到了序号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LinkNode&lt;T&gt;* q=p-&gt;next;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被删结点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(q!=NULL)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存在序号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的结点时删除它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p-&gt;next=q-&gt;next;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删除</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结点的后继结点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delete q;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释放空间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删除成功返回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true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没有找到序号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没有找到序号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500034" y="642918"/>
            <a:ext cx="2500330"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删除第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个结点算法</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下箭头 6"/>
          <p:cNvSpPr/>
          <p:nvPr/>
        </p:nvSpPr>
        <p:spPr>
          <a:xfrm>
            <a:off x="3000364" y="642918"/>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4714908" cy="400110"/>
          </a:xfrm>
          <a:prstGeom prst="rect">
            <a:avLst/>
          </a:prstGeom>
          <a:noFill/>
        </p:spPr>
        <p:txBody>
          <a:bodyPr wrap="square" rtlCol="0">
            <a:spAutoFit/>
          </a:bodyPr>
          <a:lstStyle/>
          <a:p>
            <a:pPr algn="l">
              <a:lnSpc>
                <a:spcPct val="100000"/>
              </a:lnSpc>
            </a:pPr>
            <a:r>
              <a:rPr lang="zh-CN" altLang="en-US" sz="2000" smtClean="0">
                <a:solidFill>
                  <a:srgbClr val="FF0000"/>
                </a:solidFill>
                <a:latin typeface="楷体" panose="02010609060101010101" pitchFamily="49" charset="-122"/>
                <a:ea typeface="楷体" panose="02010609060101010101" pitchFamily="49" charset="-122"/>
                <a:cs typeface="Consolas" panose="020B0609020204030204" pitchFamily="49" charset="0"/>
              </a:rPr>
              <a:t>（</a:t>
            </a:r>
            <a:r>
              <a:rPr lang="en-US" altLang="zh-CN" sz="2000" smtClean="0">
                <a:solidFill>
                  <a:srgbClr val="FF0000"/>
                </a:solidFill>
                <a:latin typeface="楷体" panose="02010609060101010101" pitchFamily="49" charset="-122"/>
                <a:ea typeface="楷体" panose="02010609060101010101" pitchFamily="49" charset="-122"/>
                <a:cs typeface="Consolas" panose="020B0609020204030204" pitchFamily="49" charset="0"/>
              </a:rPr>
              <a:t>9</a:t>
            </a:r>
            <a:r>
              <a:rPr lang="zh-CN" altLang="zh-CN" sz="2000" smtClean="0">
                <a:solidFill>
                  <a:srgbClr val="FF0000"/>
                </a:solidFill>
                <a:latin typeface="楷体" panose="02010609060101010101" pitchFamily="49" charset="-122"/>
                <a:ea typeface="楷体" panose="02010609060101010101" pitchFamily="49" charset="-122"/>
                <a:cs typeface="Consolas" panose="020B0609020204030204" pitchFamily="49" charset="0"/>
              </a:rPr>
              <a:t>）</a:t>
            </a:r>
            <a:r>
              <a:rPr lang="zh-CN" altLang="zh-CN" sz="2000" smtClean="0">
                <a:solidFill>
                  <a:srgbClr val="FF0000"/>
                </a:solidFill>
                <a:latin typeface="楷体" panose="02010609060101010101" pitchFamily="49" charset="-122"/>
                <a:ea typeface="楷体" panose="02010609060101010101" pitchFamily="49" charset="-122"/>
              </a:rPr>
              <a:t>输出线性表所有元素</a:t>
            </a:r>
            <a:r>
              <a:rPr lang="en-US" altLang="zh-CN" sz="2000" smtClean="0">
                <a:solidFill>
                  <a:srgbClr val="FF0000"/>
                </a:solidFill>
                <a:latin typeface="楷体" panose="02010609060101010101" pitchFamily="49" charset="-122"/>
                <a:ea typeface="楷体" panose="02010609060101010101" pitchFamily="49" charset="-122"/>
              </a:rPr>
              <a:t>DispList()</a:t>
            </a:r>
            <a:endParaRPr lang="zh-CN" altLang="zh-CN" sz="2000">
              <a:solidFill>
                <a:srgbClr val="FF0000"/>
              </a:solidFill>
              <a:latin typeface="楷体" panose="02010609060101010101" pitchFamily="49" charset="-122"/>
              <a:ea typeface="楷体" panose="02010609060101010101" pitchFamily="49" charset="-122"/>
              <a:cs typeface="Consolas" panose="020B0609020204030204" pitchFamily="49" charset="0"/>
            </a:endParaRPr>
          </a:p>
        </p:txBody>
      </p:sp>
      <p:sp>
        <p:nvSpPr>
          <p:cNvPr id="4" name="TextBox 3"/>
          <p:cNvSpPr txBox="1"/>
          <p:nvPr/>
        </p:nvSpPr>
        <p:spPr>
          <a:xfrm>
            <a:off x="142844" y="1214422"/>
            <a:ext cx="8715436" cy="28726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DispList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输出单链表所有结点值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指向开始结点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不为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cout &lt;&lt; p-&gt;data &lt;&lt; "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移向下一个结点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cout &lt;&lt; endl;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7158" y="428604"/>
            <a:ext cx="507209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2.3.3 </a:t>
            </a:r>
            <a:r>
              <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单链表的应用算法设计示例</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611476" y="1340469"/>
            <a:ext cx="8215370" cy="68135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p>
            <a:pPr eaLnBrk="1" hangingPunct="1">
              <a:defRPr/>
            </a:pPr>
            <a:r>
              <a:rPr kumimoji="1" lang="zh-CN" altLang="en-US" dirty="0">
                <a:latin typeface="楷体" panose="02010609060101010101" pitchFamily="49" charset="-122"/>
                <a:ea typeface="楷体" panose="02010609060101010101" pitchFamily="49" charset="-122"/>
                <a:cs typeface="Times New Roman" panose="02020603050405020304" pitchFamily="18" charset="0"/>
              </a:rPr>
              <a:t>    </a:t>
            </a:r>
            <a:r>
              <a:rPr kumimoji="1" lang="zh-CN" altLang="en-US">
                <a:solidFill>
                  <a:srgbClr val="0000FF"/>
                </a:solidFill>
                <a:latin typeface="楷体" panose="02010609060101010101" pitchFamily="49" charset="-122"/>
                <a:ea typeface="楷体" panose="02010609060101010101" pitchFamily="49" charset="-122"/>
              </a:rPr>
              <a:t>单链表的算法设计是线性表链式存储结构算法设计的基础，是需要重点掌握的内容，总结一般的算法设计方法有：</a:t>
            </a:r>
            <a:endParaRPr lang="zh-CN" altLang="en-US" dirty="0">
              <a:latin typeface="楷体" panose="02010609060101010101" pitchFamily="49" charset="-122"/>
              <a:ea typeface="楷体" panose="02010609060101010101" pitchFamily="49" charset="-122"/>
            </a:endParaRPr>
          </a:p>
        </p:txBody>
      </p:sp>
      <p:grpSp>
        <p:nvGrpSpPr>
          <p:cNvPr id="2" name="组合 1"/>
          <p:cNvGrpSpPr/>
          <p:nvPr/>
        </p:nvGrpSpPr>
        <p:grpSpPr bwMode="auto">
          <a:xfrm>
            <a:off x="1000125" y="2314575"/>
            <a:ext cx="4572000" cy="2130425"/>
            <a:chOff x="1000100" y="2315234"/>
            <a:chExt cx="4572032" cy="2129023"/>
          </a:xfrm>
        </p:grpSpPr>
        <p:sp>
          <p:nvSpPr>
            <p:cNvPr id="95234" name="Text Box 2"/>
            <p:cNvSpPr txBox="1">
              <a:spLocks noChangeArrowheads="1"/>
            </p:cNvSpPr>
            <p:nvPr/>
          </p:nvSpPr>
          <p:spPr bwMode="auto">
            <a:xfrm>
              <a:off x="1000100" y="2315234"/>
              <a:ext cx="4460906" cy="69486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just" eaLnBrk="1" hangingPunct="1">
                <a:lnSpc>
                  <a:spcPct val="140000"/>
                </a:lnSpc>
                <a:spcBef>
                  <a:spcPct val="50000"/>
                </a:spcBef>
                <a:defRPr/>
              </a:pPr>
              <a:r>
                <a:rPr kumimoji="1" lang="en-US" altLang="zh-CN" sz="2800" dirty="0">
                  <a:solidFill>
                    <a:srgbClr val="FF3300"/>
                  </a:solidFill>
                  <a:latin typeface="楷体" panose="02010609060101010101" pitchFamily="49" charset="-122"/>
                  <a:ea typeface="楷体" panose="02010609060101010101" pitchFamily="49" charset="-122"/>
                  <a:sym typeface="Wingdings" panose="05000000000000000000"/>
                </a:rPr>
                <a:t></a:t>
              </a:r>
              <a:r>
                <a:rPr kumimoji="1" lang="en-US" altLang="zh-CN" dirty="0">
                  <a:solidFill>
                    <a:srgbClr val="FF3300"/>
                  </a:solidFill>
                  <a:latin typeface="楷体" panose="02010609060101010101" pitchFamily="49" charset="-122"/>
                  <a:ea typeface="楷体" panose="02010609060101010101" pitchFamily="49" charset="-122"/>
                  <a:sym typeface="Wingdings" panose="05000000000000000000"/>
                </a:rPr>
                <a:t> </a:t>
              </a:r>
              <a:r>
                <a:rPr kumimoji="1" lang="zh-CN" altLang="en-US" dirty="0">
                  <a:solidFill>
                    <a:srgbClr val="FF3300"/>
                  </a:solidFill>
                  <a:latin typeface="楷体" panose="02010609060101010101" pitchFamily="49" charset="-122"/>
                  <a:ea typeface="楷体" panose="02010609060101010101" pitchFamily="49" charset="-122"/>
                  <a:sym typeface="Wingdings" panose="05000000000000000000"/>
                </a:rPr>
                <a:t>以查找为基础的算法设计</a:t>
              </a:r>
              <a:endParaRPr kumimoji="1" lang="zh-CN" altLang="en-US" dirty="0">
                <a:solidFill>
                  <a:srgbClr val="FF3300"/>
                </a:solidFill>
                <a:latin typeface="楷体" panose="02010609060101010101" pitchFamily="49" charset="-122"/>
                <a:ea typeface="楷体" panose="02010609060101010101" pitchFamily="49" charset="-122"/>
              </a:endParaRPr>
            </a:p>
          </p:txBody>
        </p:sp>
        <p:sp>
          <p:nvSpPr>
            <p:cNvPr id="36872" name="TextBox 3"/>
            <p:cNvSpPr txBox="1">
              <a:spLocks noChangeArrowheads="1"/>
            </p:cNvSpPr>
            <p:nvPr/>
          </p:nvSpPr>
          <p:spPr bwMode="auto">
            <a:xfrm>
              <a:off x="1214414" y="3243928"/>
              <a:ext cx="435771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lnSpc>
                  <a:spcPct val="150000"/>
                </a:lnSpc>
                <a:buFont typeface="Arial" panose="020B0604020202020204" pitchFamily="34" charset="0"/>
                <a:buBlip>
                  <a:blip r:embed="rId1"/>
                </a:buBlip>
              </a:pPr>
              <a:r>
                <a:rPr lang="zh-CN" altLang="en-US">
                  <a:latin typeface="楷体" panose="02010609060101010101" pitchFamily="49" charset="-122"/>
                  <a:ea typeface="楷体" panose="02010609060101010101" pitchFamily="49" charset="-122"/>
                </a:rPr>
                <a:t>按照条件进行结点查找</a:t>
              </a:r>
              <a:r>
                <a:rPr lang="en-US" altLang="zh-CN">
                  <a:latin typeface="楷体" panose="02010609060101010101" pitchFamily="49" charset="-122"/>
                  <a:ea typeface="楷体" panose="02010609060101010101" pitchFamily="49" charset="-122"/>
                </a:rPr>
                <a:t>;</a:t>
              </a:r>
              <a:endParaRPr lang="en-US" altLang="zh-CN">
                <a:latin typeface="楷体" panose="02010609060101010101" pitchFamily="49" charset="-122"/>
                <a:ea typeface="楷体" panose="02010609060101010101" pitchFamily="49" charset="-122"/>
              </a:endParaRPr>
            </a:p>
            <a:p>
              <a:pPr eaLnBrk="1" hangingPunct="1">
                <a:lnSpc>
                  <a:spcPct val="150000"/>
                </a:lnSpc>
                <a:buFont typeface="Arial" panose="020B0604020202020204" pitchFamily="34" charset="0"/>
                <a:buBlip>
                  <a:blip r:embed="rId1"/>
                </a:buBlip>
              </a:pPr>
              <a:r>
                <a:rPr lang="zh-CN" altLang="en-US">
                  <a:latin typeface="楷体" panose="02010609060101010101" pitchFamily="49" charset="-122"/>
                  <a:ea typeface="楷体" panose="02010609060101010101" pitchFamily="49" charset="-122"/>
                </a:rPr>
                <a:t>进行插入或者删除操作。</a:t>
              </a:r>
              <a:endParaRPr lang="zh-CN" altLang="en-US">
                <a:latin typeface="楷体" panose="02010609060101010101" pitchFamily="49" charset="-122"/>
                <a:ea typeface="楷体" panose="02010609060101010101" pitchFamily="49" charset="-122"/>
              </a:endParaRPr>
            </a:p>
          </p:txBody>
        </p:sp>
      </p:grpSp>
      <p:sp>
        <p:nvSpPr>
          <p:cNvPr id="37890" name="Text Box 2"/>
          <p:cNvSpPr txBox="1">
            <a:spLocks noChangeArrowheads="1"/>
          </p:cNvSpPr>
          <p:nvPr/>
        </p:nvSpPr>
        <p:spPr bwMode="auto">
          <a:xfrm>
            <a:off x="689293" y="4958715"/>
            <a:ext cx="8137525" cy="63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a:solidFill>
                  <a:srgbClr val="FF3300"/>
                </a:solidFill>
                <a:ea typeface="楷体" panose="02010609060101010101" pitchFamily="49" charset="-122"/>
              </a:rPr>
              <a:t>      </a:t>
            </a:r>
            <a:r>
              <a:rPr lang="zh-CN" altLang="en-US">
                <a:solidFill>
                  <a:srgbClr val="FF3300"/>
                </a:solidFill>
                <a:ea typeface="楷体" panose="02010609060101010101" pitchFamily="49" charset="-122"/>
              </a:rPr>
              <a:t>如：</a:t>
            </a:r>
            <a:r>
              <a:rPr lang="zh-CN" altLang="en-US" sz="2000">
                <a:ea typeface="楷体" panose="02010609060101010101" pitchFamily="49" charset="-122"/>
              </a:rPr>
              <a:t>设计一个算法，删除一个单链表</a:t>
            </a:r>
            <a:r>
              <a:rPr lang="en-US" altLang="zh-CN" sz="2000">
                <a:ea typeface="楷体" panose="02010609060101010101" pitchFamily="49" charset="-122"/>
              </a:rPr>
              <a:t>L</a:t>
            </a:r>
            <a:r>
              <a:rPr lang="zh-CN" altLang="en-US" sz="2000">
                <a:ea typeface="楷体" panose="02010609060101010101" pitchFamily="49" charset="-122"/>
              </a:rPr>
              <a:t>中元素值最大的结点（假设最大值结点是唯一的）。</a:t>
            </a:r>
            <a:endParaRPr lang="zh-CN" altLang="en-US" sz="2000">
              <a:ea typeface="楷体" panose="02010609060101010101" pitchFamily="49" charset="-122"/>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a:spLocks noChangeArrowheads="1"/>
          </p:cNvSpPr>
          <p:nvPr/>
        </p:nvSpPr>
        <p:spPr bwMode="auto">
          <a:xfrm>
            <a:off x="928688" y="2286000"/>
            <a:ext cx="7643812" cy="8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just" eaLnBrk="1" hangingPunct="1">
              <a:spcBef>
                <a:spcPct val="50000"/>
              </a:spcBef>
              <a:buFont typeface="Arial" panose="020B0604020202020204" pitchFamily="34" charset="0"/>
              <a:buBlip>
                <a:blip r:embed="rId1"/>
              </a:buBlip>
            </a:pPr>
            <a:r>
              <a:rPr lang="zh-CN" altLang="en-US">
                <a:latin typeface="楷体" panose="02010609060101010101" pitchFamily="49" charset="-122"/>
                <a:ea typeface="楷体" panose="02010609060101010101" pitchFamily="49" charset="-122"/>
              </a:rPr>
              <a:t>单链表有尾插法和头插法两种建表算法。</a:t>
            </a:r>
            <a:endParaRPr lang="en-US" altLang="zh-CN">
              <a:latin typeface="楷体" panose="02010609060101010101" pitchFamily="49" charset="-122"/>
              <a:ea typeface="楷体" panose="02010609060101010101" pitchFamily="49" charset="-122"/>
            </a:endParaRPr>
          </a:p>
          <a:p>
            <a:pPr algn="just" eaLnBrk="1" hangingPunct="1">
              <a:spcBef>
                <a:spcPct val="50000"/>
              </a:spcBef>
              <a:buFont typeface="Arial" panose="020B0604020202020204" pitchFamily="34" charset="0"/>
              <a:buBlip>
                <a:blip r:embed="rId1"/>
              </a:buBlip>
            </a:pPr>
            <a:r>
              <a:rPr lang="zh-CN" altLang="en-US">
                <a:latin typeface="楷体" panose="02010609060101010101" pitchFamily="49" charset="-122"/>
                <a:ea typeface="楷体" panose="02010609060101010101" pitchFamily="49" charset="-122"/>
              </a:rPr>
              <a:t>以这两个建表算法为基础进行算法设计。</a:t>
            </a:r>
            <a:endParaRPr lang="zh-CN" altLang="en-US">
              <a:latin typeface="楷体" panose="02010609060101010101" pitchFamily="49" charset="-122"/>
              <a:ea typeface="楷体" panose="02010609060101010101" pitchFamily="49" charset="-122"/>
            </a:endParaRPr>
          </a:p>
        </p:txBody>
      </p:sp>
      <p:sp>
        <p:nvSpPr>
          <p:cNvPr id="4" name="TextBox 3"/>
          <p:cNvSpPr txBox="1"/>
          <p:nvPr/>
        </p:nvSpPr>
        <p:spPr>
          <a:xfrm>
            <a:off x="1000125" y="1285875"/>
            <a:ext cx="4929188" cy="52387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zh-CN" altLang="en-US" sz="2800" dirty="0">
                <a:solidFill>
                  <a:srgbClr val="FF3300"/>
                </a:solidFill>
                <a:latin typeface="楷体" panose="02010609060101010101" pitchFamily="49" charset="-122"/>
                <a:ea typeface="楷体" panose="02010609060101010101" pitchFamily="49" charset="-122"/>
                <a:sym typeface="Wingdings" panose="05000000000000000000"/>
              </a:rPr>
              <a:t></a:t>
            </a:r>
            <a:r>
              <a:rPr lang="zh-CN" altLang="en-US" dirty="0">
                <a:solidFill>
                  <a:srgbClr val="FF3300"/>
                </a:solidFill>
                <a:latin typeface="楷体" panose="02010609060101010101" pitchFamily="49" charset="-122"/>
                <a:ea typeface="楷体" panose="02010609060101010101" pitchFamily="49" charset="-122"/>
                <a:sym typeface="Wingdings" panose="05000000000000000000"/>
              </a:rPr>
              <a:t> 以建表算法为基础的算法设计  </a:t>
            </a:r>
            <a:endParaRPr lang="zh-CN" altLang="en-US" dirty="0">
              <a:solidFill>
                <a:srgbClr val="FF3300"/>
              </a:solidFill>
              <a:latin typeface="楷体" panose="02010609060101010101" pitchFamily="49" charset="-122"/>
              <a:ea typeface="楷体" panose="02010609060101010101" pitchFamily="49" charset="-122"/>
            </a:endParaRPr>
          </a:p>
        </p:txBody>
      </p:sp>
      <p:sp>
        <p:nvSpPr>
          <p:cNvPr id="3" name="TextBox 3"/>
          <p:cNvSpPr txBox="1"/>
          <p:nvPr/>
        </p:nvSpPr>
        <p:spPr>
          <a:xfrm>
            <a:off x="323185" y="3644899"/>
            <a:ext cx="8358246" cy="810478"/>
          </a:xfrm>
          <a:prstGeom prst="rect">
            <a:avLst/>
          </a:prstGeom>
          <a:noFill/>
        </p:spPr>
        <p:txBody>
          <a:bodyPr wrap="square" rtlCol="0">
            <a:spAutoFit/>
          </a:bodyPr>
          <a:p>
            <a:pPr algn="l">
              <a:lnSpc>
                <a:spcPts val="28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2.9</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有一个整数单链表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，设计一个算法逆置</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中的所有结点。例如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，逆置后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776629"/>
            <a:ext cx="8215370" cy="3723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Reverse1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(LinkList&lt;T&gt;&amp; 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求解算法</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p=L.head-&gt;next,*q;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L.head-&gt;next=NULL;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置为一个空表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遍历所有数据结点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q=p-&gt;next;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临时保存</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结点的后继结点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p-&gt;next=L.head-&gt;next;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结点插入到表头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L.head-&gt;next=p;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p=q;</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28596" y="199392"/>
            <a:ext cx="4071966"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采用头插法建表的思路</a:t>
            </a:r>
            <a:endPar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40"/>
          <p:cNvGrpSpPr/>
          <p:nvPr/>
        </p:nvGrpSpPr>
        <p:grpSpPr>
          <a:xfrm>
            <a:off x="857224" y="4714884"/>
            <a:ext cx="5477287" cy="1785950"/>
            <a:chOff x="857224" y="4714884"/>
            <a:chExt cx="5477287" cy="1785950"/>
          </a:xfrm>
        </p:grpSpPr>
        <p:sp>
          <p:nvSpPr>
            <p:cNvPr id="10" name="Text Box 18" descr="浅色上对角线"/>
            <p:cNvSpPr txBox="1">
              <a:spLocks noChangeArrowheads="1"/>
            </p:cNvSpPr>
            <p:nvPr/>
          </p:nvSpPr>
          <p:spPr bwMode="auto">
            <a:xfrm>
              <a:off x="1532366" y="5738949"/>
              <a:ext cx="43200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17"/>
            <p:cNvSpPr txBox="1">
              <a:spLocks noChangeArrowheads="1"/>
            </p:cNvSpPr>
            <p:nvPr/>
          </p:nvSpPr>
          <p:spPr bwMode="auto">
            <a:xfrm>
              <a:off x="1968734" y="5738949"/>
              <a:ext cx="325710" cy="325628"/>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lvl="0" algn="l">
                <a:lnSpc>
                  <a:spcPts val="2400"/>
                </a:lnSpc>
                <a:spcBef>
                  <a:spcPct val="0"/>
                </a:spcBef>
              </a:pPr>
              <a:r>
                <a:rPr kumimoji="0"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6"/>
            <p:cNvSpPr txBox="1">
              <a:spLocks noChangeArrowheads="1"/>
            </p:cNvSpPr>
            <p:nvPr/>
          </p:nvSpPr>
          <p:spPr bwMode="auto">
            <a:xfrm>
              <a:off x="857224" y="5250507"/>
              <a:ext cx="675142"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Arc 15"/>
            <p:cNvSpPr/>
            <p:nvPr/>
          </p:nvSpPr>
          <p:spPr bwMode="auto">
            <a:xfrm>
              <a:off x="1532366" y="5413321"/>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13"/>
            <p:cNvSpPr txBox="1">
              <a:spLocks noChangeArrowheads="1"/>
            </p:cNvSpPr>
            <p:nvPr/>
          </p:nvSpPr>
          <p:spPr bwMode="auto">
            <a:xfrm>
              <a:off x="3929058" y="5731643"/>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12"/>
            <p:cNvSpPr txBox="1">
              <a:spLocks noChangeArrowheads="1"/>
            </p:cNvSpPr>
            <p:nvPr/>
          </p:nvSpPr>
          <p:spPr bwMode="auto">
            <a:xfrm>
              <a:off x="4365425" y="5731643"/>
              <a:ext cx="32571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Line 10"/>
            <p:cNvSpPr>
              <a:spLocks noChangeShapeType="1"/>
            </p:cNvSpPr>
            <p:nvPr/>
          </p:nvSpPr>
          <p:spPr bwMode="auto">
            <a:xfrm>
              <a:off x="4507401" y="5894457"/>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9"/>
            <p:cNvSpPr txBox="1">
              <a:spLocks noChangeArrowheads="1"/>
            </p:cNvSpPr>
            <p:nvPr/>
          </p:nvSpPr>
          <p:spPr bwMode="auto">
            <a:xfrm>
              <a:off x="4929190" y="5731643"/>
              <a:ext cx="432000"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8"/>
            <p:cNvSpPr txBox="1">
              <a:spLocks noChangeArrowheads="1"/>
            </p:cNvSpPr>
            <p:nvPr/>
          </p:nvSpPr>
          <p:spPr bwMode="auto">
            <a:xfrm>
              <a:off x="5365558" y="5731643"/>
              <a:ext cx="326754" cy="325628"/>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Text Box 11"/>
            <p:cNvSpPr txBox="1">
              <a:spLocks noChangeArrowheads="1"/>
            </p:cNvSpPr>
            <p:nvPr/>
          </p:nvSpPr>
          <p:spPr bwMode="auto">
            <a:xfrm>
              <a:off x="5945121" y="5754726"/>
              <a:ext cx="389390"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31" name="Text Box 4"/>
            <p:cNvSpPr txBox="1">
              <a:spLocks noChangeArrowheads="1"/>
            </p:cNvSpPr>
            <p:nvPr/>
          </p:nvSpPr>
          <p:spPr bwMode="auto">
            <a:xfrm>
              <a:off x="3786182" y="5226575"/>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Arc 3"/>
            <p:cNvSpPr/>
            <p:nvPr/>
          </p:nvSpPr>
          <p:spPr bwMode="auto">
            <a:xfrm>
              <a:off x="3963976" y="5388345"/>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10"/>
            <p:cNvSpPr>
              <a:spLocks noChangeShapeType="1"/>
            </p:cNvSpPr>
            <p:nvPr/>
          </p:nvSpPr>
          <p:spPr bwMode="auto">
            <a:xfrm>
              <a:off x="5551326" y="5909234"/>
              <a:ext cx="375819"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 Box 4"/>
            <p:cNvSpPr txBox="1">
              <a:spLocks noChangeArrowheads="1"/>
            </p:cNvSpPr>
            <p:nvPr/>
          </p:nvSpPr>
          <p:spPr bwMode="auto">
            <a:xfrm>
              <a:off x="4849239" y="5226575"/>
              <a:ext cx="201481" cy="26613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Arc 3"/>
            <p:cNvSpPr/>
            <p:nvPr/>
          </p:nvSpPr>
          <p:spPr bwMode="auto">
            <a:xfrm>
              <a:off x="5027033" y="5388345"/>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椭圆 35"/>
            <p:cNvSpPr/>
            <p:nvPr/>
          </p:nvSpPr>
          <p:spPr>
            <a:xfrm>
              <a:off x="3571868" y="5072074"/>
              <a:ext cx="1214446" cy="1428760"/>
            </a:xfrm>
            <a:prstGeom prst="ellipse">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a:stCxn id="36" idx="1"/>
            </p:cNvCxnSpPr>
            <p:nvPr/>
          </p:nvCxnSpPr>
          <p:spPr>
            <a:xfrm rot="16200000" flipH="1" flipV="1">
              <a:off x="3086751" y="4623419"/>
              <a:ext cx="5077" cy="1320860"/>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43108" y="4714884"/>
              <a:ext cx="2143140" cy="403828"/>
            </a:xfrm>
            <a:prstGeom prst="rect">
              <a:avLst/>
            </a:prstGeom>
            <a:noFill/>
          </p:spPr>
          <p:txBody>
            <a:bodyPr wrap="square" rtlCol="0">
              <a:spAutoFit/>
            </a:bodyPr>
            <a:lstStyle/>
            <a:p>
              <a:pPr algn="l">
                <a:lnSpc>
                  <a:spcPts val="26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插入到表头</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单 链 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571472" y="2071678"/>
            <a:ext cx="7429552"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每个结点为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类型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，包括存储元素的数据</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属性</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存储后继结点的指针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28596" y="3347835"/>
            <a:ext cx="8143932" cy="25418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单链表结点类型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 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存放数据元素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下一个结点的</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LinkNode():next(NULL)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LinkNode(T d):data(d),next(NULL)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重载构造函数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下箭头 24"/>
          <p:cNvSpPr/>
          <p:nvPr/>
        </p:nvSpPr>
        <p:spPr>
          <a:xfrm>
            <a:off x="3786182" y="292893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26"/>
          <p:cNvGrpSpPr/>
          <p:nvPr/>
        </p:nvGrpSpPr>
        <p:grpSpPr>
          <a:xfrm>
            <a:off x="1068592" y="1106148"/>
            <a:ext cx="5289358" cy="679778"/>
            <a:chOff x="1321515" y="1814696"/>
            <a:chExt cx="5289358" cy="679778"/>
          </a:xfrm>
        </p:grpSpPr>
        <p:sp>
          <p:nvSpPr>
            <p:cNvPr id="28" name="Text Box 47"/>
            <p:cNvSpPr txBox="1">
              <a:spLocks noChangeArrowheads="1"/>
            </p:cNvSpPr>
            <p:nvPr/>
          </p:nvSpPr>
          <p:spPr bwMode="auto">
            <a:xfrm>
              <a:off x="3132524" y="1814696"/>
              <a:ext cx="831657"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46"/>
            <p:cNvSpPr txBox="1">
              <a:spLocks noChangeArrowheads="1"/>
            </p:cNvSpPr>
            <p:nvPr/>
          </p:nvSpPr>
          <p:spPr bwMode="auto">
            <a:xfrm>
              <a:off x="5757175" y="1814696"/>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尾结点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Text Box 45"/>
            <p:cNvSpPr txBox="1">
              <a:spLocks noChangeArrowheads="1"/>
            </p:cNvSpPr>
            <p:nvPr/>
          </p:nvSpPr>
          <p:spPr bwMode="auto">
            <a:xfrm>
              <a:off x="1951431" y="1814696"/>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Text Box 44" descr="浅色上对角线"/>
            <p:cNvSpPr txBox="1">
              <a:spLocks noChangeArrowheads="1"/>
            </p:cNvSpPr>
            <p:nvPr/>
          </p:nvSpPr>
          <p:spPr bwMode="auto">
            <a:xfrm>
              <a:off x="2053502" y="2192199"/>
              <a:ext cx="410482"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Text Box 43"/>
            <p:cNvSpPr txBox="1">
              <a:spLocks noChangeArrowheads="1"/>
            </p:cNvSpPr>
            <p:nvPr/>
          </p:nvSpPr>
          <p:spPr bwMode="auto">
            <a:xfrm>
              <a:off x="2459836" y="2192199"/>
              <a:ext cx="303293"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3" name="Text Box 42"/>
            <p:cNvSpPr txBox="1">
              <a:spLocks noChangeArrowheads="1"/>
            </p:cNvSpPr>
            <p:nvPr/>
          </p:nvSpPr>
          <p:spPr bwMode="auto">
            <a:xfrm>
              <a:off x="3093639" y="2192199"/>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Text Box 41"/>
            <p:cNvSpPr txBox="1">
              <a:spLocks noChangeArrowheads="1"/>
            </p:cNvSpPr>
            <p:nvPr/>
          </p:nvSpPr>
          <p:spPr bwMode="auto">
            <a:xfrm>
              <a:off x="3499975" y="2192199"/>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40"/>
            <p:cNvSpPr txBox="1">
              <a:spLocks noChangeArrowheads="1"/>
            </p:cNvSpPr>
            <p:nvPr/>
          </p:nvSpPr>
          <p:spPr bwMode="auto">
            <a:xfrm>
              <a:off x="5727039" y="2192199"/>
              <a:ext cx="5760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Text Box 39"/>
            <p:cNvSpPr txBox="1">
              <a:spLocks noChangeArrowheads="1"/>
            </p:cNvSpPr>
            <p:nvPr/>
          </p:nvSpPr>
          <p:spPr bwMode="auto">
            <a:xfrm>
              <a:off x="6306608" y="2192199"/>
              <a:ext cx="304265"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Line 38"/>
            <p:cNvSpPr>
              <a:spLocks noChangeShapeType="1"/>
            </p:cNvSpPr>
            <p:nvPr/>
          </p:nvSpPr>
          <p:spPr bwMode="auto">
            <a:xfrm>
              <a:off x="2578431" y="2342851"/>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Text Box 37"/>
            <p:cNvSpPr txBox="1">
              <a:spLocks noChangeArrowheads="1"/>
            </p:cNvSpPr>
            <p:nvPr/>
          </p:nvSpPr>
          <p:spPr bwMode="auto">
            <a:xfrm>
              <a:off x="3978245" y="2192199"/>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Text Box 36"/>
            <p:cNvSpPr txBox="1">
              <a:spLocks noChangeArrowheads="1"/>
            </p:cNvSpPr>
            <p:nvPr/>
          </p:nvSpPr>
          <p:spPr bwMode="auto">
            <a:xfrm>
              <a:off x="4384580" y="2192199"/>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Line 35"/>
            <p:cNvSpPr>
              <a:spLocks noChangeShapeType="1"/>
            </p:cNvSpPr>
            <p:nvPr/>
          </p:nvSpPr>
          <p:spPr bwMode="auto">
            <a:xfrm>
              <a:off x="4503175" y="2342851"/>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34"/>
            <p:cNvSpPr>
              <a:spLocks noChangeShapeType="1"/>
            </p:cNvSpPr>
            <p:nvPr/>
          </p:nvSpPr>
          <p:spPr bwMode="auto">
            <a:xfrm>
              <a:off x="3628291" y="2342851"/>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Text Box 33"/>
            <p:cNvSpPr txBox="1">
              <a:spLocks noChangeArrowheads="1"/>
            </p:cNvSpPr>
            <p:nvPr/>
          </p:nvSpPr>
          <p:spPr bwMode="auto">
            <a:xfrm>
              <a:off x="5028105" y="2192199"/>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43" name="Line 32"/>
            <p:cNvSpPr>
              <a:spLocks noChangeShapeType="1"/>
            </p:cNvSpPr>
            <p:nvPr/>
          </p:nvSpPr>
          <p:spPr bwMode="auto">
            <a:xfrm>
              <a:off x="5441245" y="2342851"/>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 Box 31"/>
            <p:cNvSpPr txBox="1">
              <a:spLocks noChangeArrowheads="1"/>
            </p:cNvSpPr>
            <p:nvPr/>
          </p:nvSpPr>
          <p:spPr bwMode="auto">
            <a:xfrm>
              <a:off x="1321515" y="2192199"/>
              <a:ext cx="52881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Line 30"/>
            <p:cNvSpPr>
              <a:spLocks noChangeShapeType="1"/>
            </p:cNvSpPr>
            <p:nvPr/>
          </p:nvSpPr>
          <p:spPr bwMode="auto">
            <a:xfrm>
              <a:off x="1766734" y="2342851"/>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571480"/>
            <a:ext cx="2928958"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指针方法</a:t>
            </a:r>
            <a:endParaRPr lang="zh-CN" altLang="en-US"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148531" name="Rectangle 5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8529" name="Text Box 49"/>
          <p:cNvSpPr txBox="1">
            <a:spLocks noChangeArrowheads="1"/>
          </p:cNvSpPr>
          <p:nvPr/>
        </p:nvSpPr>
        <p:spPr bwMode="auto">
          <a:xfrm>
            <a:off x="4651027" y="2660954"/>
            <a:ext cx="1126282"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q-&gt;next=p</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28" name="Text Box 48"/>
          <p:cNvSpPr txBox="1">
            <a:spLocks noChangeArrowheads="1"/>
          </p:cNvSpPr>
          <p:nvPr/>
        </p:nvSpPr>
        <p:spPr bwMode="auto">
          <a:xfrm>
            <a:off x="6299544" y="4826116"/>
            <a:ext cx="2130108"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L.head-&gt;next=q</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27" name="Text Box 47"/>
          <p:cNvSpPr txBox="1">
            <a:spLocks noChangeArrowheads="1"/>
          </p:cNvSpPr>
          <p:nvPr/>
        </p:nvSpPr>
        <p:spPr bwMode="auto">
          <a:xfrm>
            <a:off x="4509821" y="4946970"/>
            <a:ext cx="1126282"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q-&gt;next=p</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26" name="Text Box 46" descr="浅色上对角线"/>
          <p:cNvSpPr txBox="1">
            <a:spLocks noChangeArrowheads="1"/>
          </p:cNvSpPr>
          <p:nvPr/>
        </p:nvSpPr>
        <p:spPr bwMode="auto">
          <a:xfrm>
            <a:off x="2163121" y="2093910"/>
            <a:ext cx="508788" cy="328932"/>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25" name="Text Box 45"/>
          <p:cNvSpPr txBox="1">
            <a:spLocks noChangeArrowheads="1"/>
          </p:cNvSpPr>
          <p:nvPr/>
        </p:nvSpPr>
        <p:spPr bwMode="auto">
          <a:xfrm>
            <a:off x="2631564" y="2093910"/>
            <a:ext cx="35077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24" name="Text Box 44"/>
          <p:cNvSpPr txBox="1">
            <a:spLocks noChangeArrowheads="1"/>
          </p:cNvSpPr>
          <p:nvPr/>
        </p:nvSpPr>
        <p:spPr bwMode="auto">
          <a:xfrm>
            <a:off x="1715970" y="1603139"/>
            <a:ext cx="570014"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23" name="Arc 43"/>
          <p:cNvSpPr/>
          <p:nvPr/>
        </p:nvSpPr>
        <p:spPr bwMode="auto">
          <a:xfrm>
            <a:off x="2163121" y="1767080"/>
            <a:ext cx="201722" cy="3268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22" name="Line 42"/>
          <p:cNvSpPr>
            <a:spLocks noChangeShapeType="1"/>
          </p:cNvSpPr>
          <p:nvPr/>
        </p:nvSpPr>
        <p:spPr bwMode="auto">
          <a:xfrm>
            <a:off x="2789580" y="2251546"/>
            <a:ext cx="403444" cy="0"/>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21" name="Text Box 41"/>
          <p:cNvSpPr txBox="1">
            <a:spLocks noChangeArrowheads="1"/>
          </p:cNvSpPr>
          <p:nvPr/>
        </p:nvSpPr>
        <p:spPr bwMode="auto">
          <a:xfrm>
            <a:off x="3195265" y="2087605"/>
            <a:ext cx="508788"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20" name="Text Box 40"/>
          <p:cNvSpPr txBox="1">
            <a:spLocks noChangeArrowheads="1"/>
          </p:cNvSpPr>
          <p:nvPr/>
        </p:nvSpPr>
        <p:spPr bwMode="auto">
          <a:xfrm>
            <a:off x="3663709" y="2087605"/>
            <a:ext cx="34965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19" name="Text Box 39"/>
          <p:cNvSpPr txBox="1">
            <a:spLocks noChangeArrowheads="1"/>
          </p:cNvSpPr>
          <p:nvPr/>
        </p:nvSpPr>
        <p:spPr bwMode="auto">
          <a:xfrm>
            <a:off x="6492301" y="2112492"/>
            <a:ext cx="418013"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b="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148518" name="Line 38"/>
          <p:cNvSpPr>
            <a:spLocks noChangeShapeType="1"/>
          </p:cNvSpPr>
          <p:nvPr/>
        </p:nvSpPr>
        <p:spPr bwMode="auto">
          <a:xfrm>
            <a:off x="3816121" y="2251546"/>
            <a:ext cx="444909" cy="1051"/>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17" name="Text Box 37"/>
          <p:cNvSpPr txBox="1">
            <a:spLocks noChangeArrowheads="1"/>
          </p:cNvSpPr>
          <p:nvPr/>
        </p:nvSpPr>
        <p:spPr bwMode="auto">
          <a:xfrm>
            <a:off x="7274535" y="2087605"/>
            <a:ext cx="509909"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16" name="Text Box 36"/>
          <p:cNvSpPr txBox="1">
            <a:spLocks noChangeArrowheads="1"/>
          </p:cNvSpPr>
          <p:nvPr/>
        </p:nvSpPr>
        <p:spPr bwMode="auto">
          <a:xfrm>
            <a:off x="7742978" y="2087605"/>
            <a:ext cx="34965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15" name="Line 35"/>
          <p:cNvSpPr>
            <a:spLocks noChangeShapeType="1"/>
          </p:cNvSpPr>
          <p:nvPr/>
        </p:nvSpPr>
        <p:spPr bwMode="auto">
          <a:xfrm>
            <a:off x="6880056" y="2251546"/>
            <a:ext cx="403444" cy="1051"/>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14" name="Text Box 34"/>
          <p:cNvSpPr txBox="1">
            <a:spLocks noChangeArrowheads="1"/>
          </p:cNvSpPr>
          <p:nvPr/>
        </p:nvSpPr>
        <p:spPr bwMode="auto">
          <a:xfrm>
            <a:off x="4250944" y="2087605"/>
            <a:ext cx="508788"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13" name="Text Box 33"/>
          <p:cNvSpPr txBox="1">
            <a:spLocks noChangeArrowheads="1"/>
          </p:cNvSpPr>
          <p:nvPr/>
        </p:nvSpPr>
        <p:spPr bwMode="auto">
          <a:xfrm>
            <a:off x="4719388" y="2087605"/>
            <a:ext cx="34965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12" name="Line 32"/>
          <p:cNvSpPr>
            <a:spLocks noChangeShapeType="1"/>
          </p:cNvSpPr>
          <p:nvPr/>
        </p:nvSpPr>
        <p:spPr bwMode="auto">
          <a:xfrm>
            <a:off x="4902059" y="2251546"/>
            <a:ext cx="571546" cy="1051"/>
          </a:xfrm>
          <a:prstGeom prst="line">
            <a:avLst/>
          </a:prstGeom>
          <a:noFill/>
          <a:ln w="9525">
            <a:solidFill>
              <a:srgbClr val="000000"/>
            </a:solidFill>
            <a:prstDash val="dash"/>
            <a:round/>
            <a:tailEnd type="arrow" w="sm" len="sm"/>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11" name="Text Box 31"/>
          <p:cNvSpPr txBox="1">
            <a:spLocks noChangeArrowheads="1"/>
          </p:cNvSpPr>
          <p:nvPr/>
        </p:nvSpPr>
        <p:spPr bwMode="auto">
          <a:xfrm>
            <a:off x="3212076" y="1571612"/>
            <a:ext cx="330600"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10" name="AutoShape 30"/>
          <p:cNvSpPr>
            <a:spLocks noChangeShapeType="1"/>
          </p:cNvSpPr>
          <p:nvPr/>
        </p:nvSpPr>
        <p:spPr bwMode="auto">
          <a:xfrm>
            <a:off x="3467590" y="1735553"/>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09" name="Text Box 29"/>
          <p:cNvSpPr txBox="1">
            <a:spLocks noChangeArrowheads="1"/>
          </p:cNvSpPr>
          <p:nvPr/>
        </p:nvSpPr>
        <p:spPr bwMode="auto">
          <a:xfrm>
            <a:off x="4207238" y="1587376"/>
            <a:ext cx="330600"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q</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08" name="AutoShape 28"/>
          <p:cNvSpPr>
            <a:spLocks noChangeShapeType="1"/>
          </p:cNvSpPr>
          <p:nvPr/>
        </p:nvSpPr>
        <p:spPr bwMode="auto">
          <a:xfrm>
            <a:off x="4462753" y="1751316"/>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07" name="Text Box 27"/>
          <p:cNvSpPr txBox="1">
            <a:spLocks noChangeArrowheads="1"/>
          </p:cNvSpPr>
          <p:nvPr/>
        </p:nvSpPr>
        <p:spPr bwMode="auto">
          <a:xfrm>
            <a:off x="5488173" y="2084452"/>
            <a:ext cx="508788"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06" name="Text Box 26"/>
          <p:cNvSpPr txBox="1">
            <a:spLocks noChangeArrowheads="1"/>
          </p:cNvSpPr>
          <p:nvPr/>
        </p:nvSpPr>
        <p:spPr bwMode="auto">
          <a:xfrm>
            <a:off x="5956617" y="2084452"/>
            <a:ext cx="34965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05" name="Line 25"/>
          <p:cNvSpPr>
            <a:spLocks noChangeShapeType="1"/>
          </p:cNvSpPr>
          <p:nvPr/>
        </p:nvSpPr>
        <p:spPr bwMode="auto">
          <a:xfrm>
            <a:off x="6109029" y="2248393"/>
            <a:ext cx="403444" cy="1051"/>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04" name="Text Box 24"/>
          <p:cNvSpPr txBox="1">
            <a:spLocks noChangeArrowheads="1"/>
          </p:cNvSpPr>
          <p:nvPr/>
        </p:nvSpPr>
        <p:spPr bwMode="auto">
          <a:xfrm>
            <a:off x="5444467" y="1584223"/>
            <a:ext cx="330600"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03" name="AutoShape 23"/>
          <p:cNvSpPr>
            <a:spLocks noChangeShapeType="1"/>
          </p:cNvSpPr>
          <p:nvPr/>
        </p:nvSpPr>
        <p:spPr bwMode="auto">
          <a:xfrm>
            <a:off x="5699981" y="1748164"/>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02" name="Text Box 22"/>
          <p:cNvSpPr txBox="1">
            <a:spLocks noChangeArrowheads="1"/>
          </p:cNvSpPr>
          <p:nvPr/>
        </p:nvSpPr>
        <p:spPr bwMode="auto">
          <a:xfrm>
            <a:off x="503396" y="2160117"/>
            <a:ext cx="1542053"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r!=NULL</a:t>
            </a:r>
            <a:r>
              <a:rPr kumimoji="0" lang="zh-CN" altLang="en-US"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时循环：</a:t>
            </a:r>
            <a:endParaRPr kumimoji="0" lang="zh-CN" altLang="en-US"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501" name="Freeform 21"/>
          <p:cNvSpPr/>
          <p:nvPr/>
        </p:nvSpPr>
        <p:spPr bwMode="auto">
          <a:xfrm>
            <a:off x="3724226" y="2243139"/>
            <a:ext cx="1174471" cy="545418"/>
          </a:xfrm>
          <a:custGeom>
            <a:avLst/>
            <a:gdLst/>
            <a:ahLst/>
            <a:cxnLst>
              <a:cxn ang="0">
                <a:pos x="1048" y="0"/>
              </a:cxn>
              <a:cxn ang="0">
                <a:pos x="962" y="262"/>
              </a:cxn>
              <a:cxn ang="0">
                <a:pos x="732" y="486"/>
              </a:cxn>
              <a:cxn ang="0">
                <a:pos x="145" y="458"/>
              </a:cxn>
              <a:cxn ang="0">
                <a:pos x="0" y="167"/>
              </a:cxn>
            </a:cxnLst>
            <a:rect l="0" t="0" r="r" b="b"/>
            <a:pathLst>
              <a:path w="1048" h="519">
                <a:moveTo>
                  <a:pt x="1048" y="0"/>
                </a:moveTo>
                <a:cubicBezTo>
                  <a:pt x="1031" y="90"/>
                  <a:pt x="1015" y="181"/>
                  <a:pt x="962" y="262"/>
                </a:cubicBezTo>
                <a:cubicBezTo>
                  <a:pt x="909" y="343"/>
                  <a:pt x="868" y="453"/>
                  <a:pt x="732" y="486"/>
                </a:cubicBezTo>
                <a:cubicBezTo>
                  <a:pt x="596" y="519"/>
                  <a:pt x="267" y="511"/>
                  <a:pt x="145" y="458"/>
                </a:cubicBezTo>
                <a:cubicBezTo>
                  <a:pt x="23" y="405"/>
                  <a:pt x="11" y="286"/>
                  <a:pt x="0" y="167"/>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500" name="Text Box 20" descr="浅色上对角线"/>
          <p:cNvSpPr txBox="1">
            <a:spLocks noChangeArrowheads="1"/>
          </p:cNvSpPr>
          <p:nvPr/>
        </p:nvSpPr>
        <p:spPr bwMode="auto">
          <a:xfrm>
            <a:off x="5930841" y="4312225"/>
            <a:ext cx="508788"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9" name="Text Box 19"/>
          <p:cNvSpPr txBox="1">
            <a:spLocks noChangeArrowheads="1"/>
          </p:cNvSpPr>
          <p:nvPr/>
        </p:nvSpPr>
        <p:spPr bwMode="auto">
          <a:xfrm>
            <a:off x="6399285" y="4312225"/>
            <a:ext cx="35077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8" name="Text Box 18"/>
          <p:cNvSpPr txBox="1">
            <a:spLocks noChangeArrowheads="1"/>
          </p:cNvSpPr>
          <p:nvPr/>
        </p:nvSpPr>
        <p:spPr bwMode="auto">
          <a:xfrm>
            <a:off x="5315119" y="3875400"/>
            <a:ext cx="614203"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7" name="Arc 17"/>
          <p:cNvSpPr/>
          <p:nvPr/>
        </p:nvSpPr>
        <p:spPr bwMode="auto">
          <a:xfrm>
            <a:off x="5930841" y="3985394"/>
            <a:ext cx="201722" cy="3268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496" name="Text Box 16"/>
          <p:cNvSpPr txBox="1">
            <a:spLocks noChangeArrowheads="1"/>
          </p:cNvSpPr>
          <p:nvPr/>
        </p:nvSpPr>
        <p:spPr bwMode="auto">
          <a:xfrm>
            <a:off x="3030526" y="4338498"/>
            <a:ext cx="508788"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5" name="Text Box 15"/>
          <p:cNvSpPr txBox="1">
            <a:spLocks noChangeArrowheads="1"/>
          </p:cNvSpPr>
          <p:nvPr/>
        </p:nvSpPr>
        <p:spPr bwMode="auto">
          <a:xfrm>
            <a:off x="3498969" y="4338498"/>
            <a:ext cx="34965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4" name="Text Box 14"/>
          <p:cNvSpPr txBox="1">
            <a:spLocks noChangeArrowheads="1"/>
          </p:cNvSpPr>
          <p:nvPr/>
        </p:nvSpPr>
        <p:spPr bwMode="auto">
          <a:xfrm>
            <a:off x="2163121" y="4399450"/>
            <a:ext cx="418013"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b="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148493" name="Text Box 13"/>
          <p:cNvSpPr txBox="1">
            <a:spLocks noChangeArrowheads="1"/>
          </p:cNvSpPr>
          <p:nvPr/>
        </p:nvSpPr>
        <p:spPr bwMode="auto">
          <a:xfrm>
            <a:off x="4247582" y="4338498"/>
            <a:ext cx="508788"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2" name="Text Box 12"/>
          <p:cNvSpPr txBox="1">
            <a:spLocks noChangeArrowheads="1"/>
          </p:cNvSpPr>
          <p:nvPr/>
        </p:nvSpPr>
        <p:spPr bwMode="auto">
          <a:xfrm>
            <a:off x="4716026" y="4338498"/>
            <a:ext cx="349652" cy="32893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1" name="Text Box 11"/>
          <p:cNvSpPr txBox="1">
            <a:spLocks noChangeArrowheads="1"/>
          </p:cNvSpPr>
          <p:nvPr/>
        </p:nvSpPr>
        <p:spPr bwMode="auto">
          <a:xfrm>
            <a:off x="3047336" y="3822505"/>
            <a:ext cx="330600"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p</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90" name="AutoShape 10"/>
          <p:cNvSpPr>
            <a:spLocks noChangeShapeType="1"/>
          </p:cNvSpPr>
          <p:nvPr/>
        </p:nvSpPr>
        <p:spPr bwMode="auto">
          <a:xfrm>
            <a:off x="3302851" y="3986445"/>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489" name="Text Box 9"/>
          <p:cNvSpPr txBox="1">
            <a:spLocks noChangeArrowheads="1"/>
          </p:cNvSpPr>
          <p:nvPr/>
        </p:nvSpPr>
        <p:spPr bwMode="auto">
          <a:xfrm>
            <a:off x="4203876" y="3838268"/>
            <a:ext cx="330600"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q</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88" name="AutoShape 8"/>
          <p:cNvSpPr>
            <a:spLocks noChangeShapeType="1"/>
          </p:cNvSpPr>
          <p:nvPr/>
        </p:nvSpPr>
        <p:spPr bwMode="auto">
          <a:xfrm>
            <a:off x="4459391" y="4002209"/>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487" name="Text Box 7"/>
          <p:cNvSpPr txBox="1">
            <a:spLocks noChangeArrowheads="1"/>
          </p:cNvSpPr>
          <p:nvPr/>
        </p:nvSpPr>
        <p:spPr bwMode="auto">
          <a:xfrm>
            <a:off x="500034" y="4411010"/>
            <a:ext cx="1218177"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=NULL</a:t>
            </a:r>
            <a:r>
              <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时：</a:t>
            </a:r>
            <a:endPar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86" name="Freeform 6"/>
          <p:cNvSpPr/>
          <p:nvPr/>
        </p:nvSpPr>
        <p:spPr bwMode="auto">
          <a:xfrm>
            <a:off x="3802673" y="4494031"/>
            <a:ext cx="1092661" cy="541215"/>
          </a:xfrm>
          <a:custGeom>
            <a:avLst/>
            <a:gdLst/>
            <a:ahLst/>
            <a:cxnLst>
              <a:cxn ang="0">
                <a:pos x="975" y="0"/>
              </a:cxn>
              <a:cxn ang="0">
                <a:pos x="889" y="262"/>
              </a:cxn>
              <a:cxn ang="0">
                <a:pos x="659" y="486"/>
              </a:cxn>
              <a:cxn ang="0">
                <a:pos x="243" y="439"/>
              </a:cxn>
              <a:cxn ang="0">
                <a:pos x="0" y="168"/>
              </a:cxn>
            </a:cxnLst>
            <a:rect l="0" t="0" r="r" b="b"/>
            <a:pathLst>
              <a:path w="975" h="515">
                <a:moveTo>
                  <a:pt x="975" y="0"/>
                </a:moveTo>
                <a:cubicBezTo>
                  <a:pt x="958" y="90"/>
                  <a:pt x="942" y="181"/>
                  <a:pt x="889" y="262"/>
                </a:cubicBezTo>
                <a:cubicBezTo>
                  <a:pt x="836" y="343"/>
                  <a:pt x="767" y="457"/>
                  <a:pt x="659" y="486"/>
                </a:cubicBezTo>
                <a:cubicBezTo>
                  <a:pt x="551" y="515"/>
                  <a:pt x="353" y="492"/>
                  <a:pt x="243" y="439"/>
                </a:cubicBezTo>
                <a:cubicBezTo>
                  <a:pt x="133" y="386"/>
                  <a:pt x="51" y="224"/>
                  <a:pt x="0" y="168"/>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485" name="Freeform 5"/>
          <p:cNvSpPr/>
          <p:nvPr/>
        </p:nvSpPr>
        <p:spPr bwMode="auto">
          <a:xfrm>
            <a:off x="5056712" y="4479318"/>
            <a:ext cx="1480416" cy="403546"/>
          </a:xfrm>
          <a:custGeom>
            <a:avLst/>
            <a:gdLst/>
            <a:ahLst/>
            <a:cxnLst>
              <a:cxn ang="0">
                <a:pos x="1299" y="0"/>
              </a:cxn>
              <a:cxn ang="0">
                <a:pos x="1198" y="329"/>
              </a:cxn>
              <a:cxn ang="0">
                <a:pos x="562" y="329"/>
              </a:cxn>
              <a:cxn ang="0">
                <a:pos x="0" y="143"/>
              </a:cxn>
            </a:cxnLst>
            <a:rect l="0" t="0" r="r" b="b"/>
            <a:pathLst>
              <a:path w="1321" h="384">
                <a:moveTo>
                  <a:pt x="1299" y="0"/>
                </a:moveTo>
                <a:cubicBezTo>
                  <a:pt x="1310" y="137"/>
                  <a:pt x="1321" y="274"/>
                  <a:pt x="1198" y="329"/>
                </a:cubicBezTo>
                <a:cubicBezTo>
                  <a:pt x="1075" y="384"/>
                  <a:pt x="762" y="360"/>
                  <a:pt x="562" y="329"/>
                </a:cubicBezTo>
                <a:cubicBezTo>
                  <a:pt x="362" y="298"/>
                  <a:pt x="181" y="220"/>
                  <a:pt x="0" y="143"/>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484" name="AutoShape 4"/>
          <p:cNvSpPr>
            <a:spLocks noChangeArrowheads="1"/>
          </p:cNvSpPr>
          <p:nvPr/>
        </p:nvSpPr>
        <p:spPr bwMode="auto">
          <a:xfrm>
            <a:off x="4459391" y="3339089"/>
            <a:ext cx="259997" cy="432972"/>
          </a:xfrm>
          <a:prstGeom prst="downArrow">
            <a:avLst>
              <a:gd name="adj1" fmla="val 50000"/>
              <a:gd name="adj2" fmla="val 44397"/>
            </a:avLst>
          </a:prstGeom>
          <a:ln>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483" name="Text Box 3"/>
          <p:cNvSpPr txBox="1">
            <a:spLocks noChangeArrowheads="1"/>
          </p:cNvSpPr>
          <p:nvPr/>
        </p:nvSpPr>
        <p:spPr bwMode="auto">
          <a:xfrm>
            <a:off x="4774301" y="3395838"/>
            <a:ext cx="1797964" cy="26798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循环直到</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为空</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8482" name="Freeform 2"/>
          <p:cNvSpPr/>
          <p:nvPr/>
        </p:nvSpPr>
        <p:spPr bwMode="auto">
          <a:xfrm>
            <a:off x="2540789" y="4542373"/>
            <a:ext cx="1122920" cy="395139"/>
          </a:xfrm>
          <a:custGeom>
            <a:avLst/>
            <a:gdLst/>
            <a:ahLst/>
            <a:cxnLst>
              <a:cxn ang="0">
                <a:pos x="1002" y="0"/>
              </a:cxn>
              <a:cxn ang="0">
                <a:pos x="874" y="261"/>
              </a:cxn>
              <a:cxn ang="0">
                <a:pos x="492" y="376"/>
              </a:cxn>
              <a:cxn ang="0">
                <a:pos x="186" y="261"/>
              </a:cxn>
              <a:cxn ang="0">
                <a:pos x="0" y="28"/>
              </a:cxn>
            </a:cxnLst>
            <a:rect l="0" t="0" r="r" b="b"/>
            <a:pathLst>
              <a:path w="1002" h="376">
                <a:moveTo>
                  <a:pt x="1002" y="0"/>
                </a:moveTo>
                <a:cubicBezTo>
                  <a:pt x="980" y="99"/>
                  <a:pt x="959" y="198"/>
                  <a:pt x="874" y="261"/>
                </a:cubicBezTo>
                <a:cubicBezTo>
                  <a:pt x="789" y="324"/>
                  <a:pt x="607" y="376"/>
                  <a:pt x="492" y="376"/>
                </a:cubicBezTo>
                <a:cubicBezTo>
                  <a:pt x="377" y="376"/>
                  <a:pt x="268" y="319"/>
                  <a:pt x="186" y="261"/>
                </a:cubicBezTo>
                <a:cubicBezTo>
                  <a:pt x="104" y="203"/>
                  <a:pt x="52" y="115"/>
                  <a:pt x="0" y="28"/>
                </a:cubicBezTo>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Box 53"/>
          <p:cNvSpPr txBox="1"/>
          <p:nvPr/>
        </p:nvSpPr>
        <p:spPr>
          <a:xfrm>
            <a:off x="2857488" y="5857892"/>
            <a:ext cx="2357454" cy="425758"/>
          </a:xfrm>
          <a:prstGeom prst="rect">
            <a:avLst/>
          </a:prstGeom>
          <a:noFill/>
        </p:spPr>
        <p:txBody>
          <a:bodyPr wrap="square" rtlCol="0">
            <a:spAutoFit/>
          </a:bodyPr>
          <a:lstStyle/>
          <a:p>
            <a:pPr algn="l">
              <a:lnSpc>
                <a:spcPts val="2600"/>
              </a:lnSpc>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太复杂，不提倡！</a:t>
            </a:r>
            <a:endPar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8072494" cy="1169551"/>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2.10</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个整数的单链表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mn-ea"/>
                <a:ea typeface="+mn-ea"/>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），设计一个算法将其拆分成两个带头结点的单链表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8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mn-ea"/>
                <a:ea typeface="+mn-ea"/>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61"/>
          <p:cNvGrpSpPr/>
          <p:nvPr/>
        </p:nvGrpSpPr>
        <p:grpSpPr>
          <a:xfrm>
            <a:off x="1071538" y="2381239"/>
            <a:ext cx="6786610" cy="2476521"/>
            <a:chOff x="928662" y="2309801"/>
            <a:chExt cx="6786610" cy="2476521"/>
          </a:xfrm>
        </p:grpSpPr>
        <p:sp>
          <p:nvSpPr>
            <p:cNvPr id="5" name="Rectangle 32"/>
            <p:cNvSpPr>
              <a:spLocks noChangeArrowheads="1"/>
            </p:cNvSpPr>
            <p:nvPr/>
          </p:nvSpPr>
          <p:spPr bwMode="auto">
            <a:xfrm>
              <a:off x="1631993" y="2314545"/>
              <a:ext cx="360362"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7" name="Rectangle 33"/>
            <p:cNvSpPr>
              <a:spLocks noChangeArrowheads="1"/>
            </p:cNvSpPr>
            <p:nvPr/>
          </p:nvSpPr>
          <p:spPr bwMode="auto">
            <a:xfrm>
              <a:off x="1992355" y="2314545"/>
              <a:ext cx="360363"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8" name="Line 34"/>
            <p:cNvSpPr>
              <a:spLocks noChangeShapeType="1"/>
            </p:cNvSpPr>
            <p:nvPr/>
          </p:nvSpPr>
          <p:spPr bwMode="auto">
            <a:xfrm>
              <a:off x="1284330" y="2493932"/>
              <a:ext cx="360363"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9" name="Text Box 35"/>
            <p:cNvSpPr txBox="1">
              <a:spLocks noChangeArrowheads="1"/>
            </p:cNvSpPr>
            <p:nvPr/>
          </p:nvSpPr>
          <p:spPr bwMode="auto">
            <a:xfrm>
              <a:off x="1004930" y="2314545"/>
              <a:ext cx="268288" cy="366712"/>
            </a:xfrm>
            <a:prstGeom prst="rect">
              <a:avLst/>
            </a:prstGeom>
            <a:noFill/>
            <a:ln w="9525">
              <a:noFill/>
              <a:miter lim="800000"/>
            </a:ln>
            <a:effectLst/>
          </p:spPr>
          <p:txBody>
            <a:bodyPr>
              <a:spAutoFit/>
            </a:bodyPr>
            <a:lstStyle/>
            <a:p>
              <a:pPr algn="l">
                <a:spcBef>
                  <a:spcPct val="50000"/>
                </a:spcBef>
              </a:pPr>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L</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6"/>
            <p:cNvSpPr>
              <a:spLocks noChangeArrowheads="1"/>
            </p:cNvSpPr>
            <p:nvPr/>
          </p:nvSpPr>
          <p:spPr bwMode="auto">
            <a:xfrm>
              <a:off x="2765494" y="231454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7"/>
            <p:cNvSpPr>
              <a:spLocks noChangeArrowheads="1"/>
            </p:cNvSpPr>
            <p:nvPr/>
          </p:nvSpPr>
          <p:spPr bwMode="auto">
            <a:xfrm>
              <a:off x="3125857" y="231454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2" name="Freeform 38"/>
            <p:cNvSpPr/>
            <p:nvPr/>
          </p:nvSpPr>
          <p:spPr bwMode="auto">
            <a:xfrm>
              <a:off x="2171743" y="248918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3" name="Rectangle 39"/>
            <p:cNvSpPr>
              <a:spLocks noChangeArrowheads="1"/>
            </p:cNvSpPr>
            <p:nvPr/>
          </p:nvSpPr>
          <p:spPr bwMode="auto">
            <a:xfrm>
              <a:off x="3833882" y="231454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0"/>
            <p:cNvSpPr>
              <a:spLocks noChangeArrowheads="1"/>
            </p:cNvSpPr>
            <p:nvPr/>
          </p:nvSpPr>
          <p:spPr bwMode="auto">
            <a:xfrm>
              <a:off x="4194244" y="231454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5" name="Line 41"/>
            <p:cNvSpPr>
              <a:spLocks noChangeShapeType="1"/>
            </p:cNvSpPr>
            <p:nvPr/>
          </p:nvSpPr>
          <p:spPr bwMode="auto">
            <a:xfrm>
              <a:off x="3418810" y="2489188"/>
              <a:ext cx="432000"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6" name="Rectangle 42"/>
            <p:cNvSpPr>
              <a:spLocks noChangeArrowheads="1"/>
            </p:cNvSpPr>
            <p:nvPr/>
          </p:nvSpPr>
          <p:spPr bwMode="auto">
            <a:xfrm>
              <a:off x="6874764" y="2314545"/>
              <a:ext cx="468000"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43"/>
            <p:cNvSpPr>
              <a:spLocks noChangeArrowheads="1"/>
            </p:cNvSpPr>
            <p:nvPr/>
          </p:nvSpPr>
          <p:spPr bwMode="auto">
            <a:xfrm>
              <a:off x="7354909" y="231454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Freeform 49"/>
            <p:cNvSpPr/>
            <p:nvPr/>
          </p:nvSpPr>
          <p:spPr bwMode="auto">
            <a:xfrm>
              <a:off x="4303782" y="2489188"/>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9" name="Text Box 50"/>
            <p:cNvSpPr txBox="1">
              <a:spLocks noChangeArrowheads="1"/>
            </p:cNvSpPr>
            <p:nvPr/>
          </p:nvSpPr>
          <p:spPr bwMode="auto">
            <a:xfrm>
              <a:off x="4867800" y="2316136"/>
              <a:ext cx="393654" cy="387798"/>
            </a:xfrm>
            <a:prstGeom prst="rect">
              <a:avLst/>
            </a:prstGeom>
            <a:noFill/>
            <a:ln w="9525">
              <a:noFill/>
              <a:miter lim="800000"/>
            </a:ln>
            <a:effectLst/>
          </p:spPr>
          <p:txBody>
            <a:bodyPr wrap="square">
              <a:spAutoFit/>
            </a:bodyPr>
            <a:lstStyle/>
            <a:p>
              <a:pPr algn="l">
                <a:spcBef>
                  <a:spcPct val="50000"/>
                </a:spcBef>
              </a:pPr>
              <a:r>
                <a:rPr lang="en-US" altLang="zh-CN" b="0" dirty="0">
                  <a:solidFill>
                    <a:srgbClr val="0000FF"/>
                  </a:solidFill>
                  <a:latin typeface="+mj-ea"/>
                  <a:ea typeface="+mj-ea"/>
                </a:rPr>
                <a:t>…</a:t>
              </a:r>
              <a:endParaRPr lang="en-US" altLang="zh-CN" b="0" dirty="0">
                <a:solidFill>
                  <a:srgbClr val="0000FF"/>
                </a:solidFill>
                <a:latin typeface="+mj-ea"/>
                <a:ea typeface="+mj-ea"/>
              </a:endParaRPr>
            </a:p>
          </p:txBody>
        </p:sp>
        <p:sp>
          <p:nvSpPr>
            <p:cNvPr id="20" name="Rectangle 39"/>
            <p:cNvSpPr>
              <a:spLocks noChangeArrowheads="1"/>
            </p:cNvSpPr>
            <p:nvPr/>
          </p:nvSpPr>
          <p:spPr bwMode="auto">
            <a:xfrm>
              <a:off x="5745127" y="2309801"/>
              <a:ext cx="468000"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1" name="Rectangle 40"/>
            <p:cNvSpPr>
              <a:spLocks noChangeArrowheads="1"/>
            </p:cNvSpPr>
            <p:nvPr/>
          </p:nvSpPr>
          <p:spPr bwMode="auto">
            <a:xfrm>
              <a:off x="6213549" y="230980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2" name="Line 41"/>
            <p:cNvSpPr>
              <a:spLocks noChangeShapeType="1"/>
            </p:cNvSpPr>
            <p:nvPr/>
          </p:nvSpPr>
          <p:spPr bwMode="auto">
            <a:xfrm>
              <a:off x="5387937" y="2489188"/>
              <a:ext cx="360363"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3" name="Freeform 44"/>
            <p:cNvSpPr/>
            <p:nvPr/>
          </p:nvSpPr>
          <p:spPr bwMode="auto">
            <a:xfrm>
              <a:off x="6388069" y="2489188"/>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下箭头 23"/>
            <p:cNvSpPr/>
            <p:nvPr/>
          </p:nvSpPr>
          <p:spPr>
            <a:xfrm>
              <a:off x="3898939" y="291941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Rectangle 32"/>
            <p:cNvSpPr>
              <a:spLocks noChangeArrowheads="1"/>
            </p:cNvSpPr>
            <p:nvPr/>
          </p:nvSpPr>
          <p:spPr bwMode="auto">
            <a:xfrm>
              <a:off x="1627163" y="3624268"/>
              <a:ext cx="360362"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6" name="Rectangle 33"/>
            <p:cNvSpPr>
              <a:spLocks noChangeArrowheads="1"/>
            </p:cNvSpPr>
            <p:nvPr/>
          </p:nvSpPr>
          <p:spPr bwMode="auto">
            <a:xfrm>
              <a:off x="1987525" y="3624268"/>
              <a:ext cx="360363"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7" name="Line 34"/>
            <p:cNvSpPr>
              <a:spLocks noChangeShapeType="1"/>
            </p:cNvSpPr>
            <p:nvPr/>
          </p:nvSpPr>
          <p:spPr bwMode="auto">
            <a:xfrm>
              <a:off x="1279500" y="3803655"/>
              <a:ext cx="360363"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8" name="Text Box 35"/>
            <p:cNvSpPr txBox="1">
              <a:spLocks noChangeArrowheads="1"/>
            </p:cNvSpPr>
            <p:nvPr/>
          </p:nvSpPr>
          <p:spPr bwMode="auto">
            <a:xfrm>
              <a:off x="928662" y="3624268"/>
              <a:ext cx="554040" cy="317908"/>
            </a:xfrm>
            <a:prstGeom prst="rect">
              <a:avLst/>
            </a:prstGeom>
            <a:noFill/>
            <a:ln w="9525">
              <a:noFill/>
              <a:miter lim="800000"/>
            </a:ln>
            <a:effectLst/>
          </p:spPr>
          <p:txBody>
            <a:bodyPr wrap="square">
              <a:spAutoFit/>
            </a:bodyPr>
            <a:lstStyle/>
            <a:p>
              <a:pPr algn="l">
                <a:spcBef>
                  <a:spcPct val="50000"/>
                </a:spcBef>
              </a:pP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9" name="Rectangle 36"/>
            <p:cNvSpPr>
              <a:spLocks noChangeArrowheads="1"/>
            </p:cNvSpPr>
            <p:nvPr/>
          </p:nvSpPr>
          <p:spPr bwMode="auto">
            <a:xfrm>
              <a:off x="2724660" y="362426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0" name="Rectangle 37"/>
            <p:cNvSpPr>
              <a:spLocks noChangeArrowheads="1"/>
            </p:cNvSpPr>
            <p:nvPr/>
          </p:nvSpPr>
          <p:spPr bwMode="auto">
            <a:xfrm>
              <a:off x="3085023" y="362426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1" name="Freeform 38"/>
            <p:cNvSpPr/>
            <p:nvPr/>
          </p:nvSpPr>
          <p:spPr bwMode="auto">
            <a:xfrm>
              <a:off x="2166913" y="380206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 name="Rectangle 39"/>
            <p:cNvSpPr>
              <a:spLocks noChangeArrowheads="1"/>
            </p:cNvSpPr>
            <p:nvPr/>
          </p:nvSpPr>
          <p:spPr bwMode="auto">
            <a:xfrm>
              <a:off x="3793048" y="362426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 name="Rectangle 40"/>
            <p:cNvSpPr>
              <a:spLocks noChangeArrowheads="1"/>
            </p:cNvSpPr>
            <p:nvPr/>
          </p:nvSpPr>
          <p:spPr bwMode="auto">
            <a:xfrm>
              <a:off x="4153410" y="362426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4" name="Line 41"/>
            <p:cNvSpPr>
              <a:spLocks noChangeShapeType="1"/>
            </p:cNvSpPr>
            <p:nvPr/>
          </p:nvSpPr>
          <p:spPr bwMode="auto">
            <a:xfrm>
              <a:off x="3339512" y="3803655"/>
              <a:ext cx="432000"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5" name="Rectangle 42"/>
            <p:cNvSpPr>
              <a:spLocks noChangeArrowheads="1"/>
            </p:cNvSpPr>
            <p:nvPr/>
          </p:nvSpPr>
          <p:spPr bwMode="auto">
            <a:xfrm>
              <a:off x="6873689" y="3624268"/>
              <a:ext cx="468000"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6" name="Rectangle 43"/>
            <p:cNvSpPr>
              <a:spLocks noChangeArrowheads="1"/>
            </p:cNvSpPr>
            <p:nvPr/>
          </p:nvSpPr>
          <p:spPr bwMode="auto">
            <a:xfrm>
              <a:off x="7354909" y="362426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Freeform 49"/>
            <p:cNvSpPr/>
            <p:nvPr/>
          </p:nvSpPr>
          <p:spPr bwMode="auto">
            <a:xfrm>
              <a:off x="4262948" y="3803655"/>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8" name="Text Box 50"/>
            <p:cNvSpPr txBox="1">
              <a:spLocks noChangeArrowheads="1"/>
            </p:cNvSpPr>
            <p:nvPr/>
          </p:nvSpPr>
          <p:spPr bwMode="auto">
            <a:xfrm>
              <a:off x="4821749" y="3643314"/>
              <a:ext cx="536070" cy="387798"/>
            </a:xfrm>
            <a:prstGeom prst="rect">
              <a:avLst/>
            </a:prstGeom>
            <a:noFill/>
            <a:ln w="9525">
              <a:noFill/>
              <a:miter lim="800000"/>
            </a:ln>
            <a:effectLst/>
          </p:spPr>
          <p:txBody>
            <a:bodyPr wrap="square">
              <a:spAutoFit/>
            </a:bodyPr>
            <a:lstStyle/>
            <a:p>
              <a:pPr algn="l">
                <a:spcBef>
                  <a:spcPct val="50000"/>
                </a:spcBef>
              </a:pPr>
              <a:r>
                <a:rPr lang="en-US" altLang="zh-CN" b="0" dirty="0">
                  <a:solidFill>
                    <a:srgbClr val="0000FF"/>
                  </a:solidFill>
                  <a:latin typeface="+mj-ea"/>
                  <a:ea typeface="+mj-ea"/>
                </a:rPr>
                <a:t>…</a:t>
              </a:r>
              <a:endParaRPr lang="en-US" altLang="zh-CN" b="0" dirty="0">
                <a:solidFill>
                  <a:srgbClr val="0000FF"/>
                </a:solidFill>
                <a:latin typeface="+mj-ea"/>
                <a:ea typeface="+mj-ea"/>
              </a:endParaRPr>
            </a:p>
          </p:txBody>
        </p:sp>
        <p:sp>
          <p:nvSpPr>
            <p:cNvPr id="39" name="Rectangle 39"/>
            <p:cNvSpPr>
              <a:spLocks noChangeArrowheads="1"/>
            </p:cNvSpPr>
            <p:nvPr/>
          </p:nvSpPr>
          <p:spPr bwMode="auto">
            <a:xfrm>
              <a:off x="5716377" y="3619524"/>
              <a:ext cx="468000" cy="360362"/>
            </a:xfrm>
            <a:prstGeom prst="rect">
              <a:avLst/>
            </a:prstGeom>
          </p:spPr>
          <p:style>
            <a:lnRef idx="1">
              <a:schemeClr val="accent3"/>
            </a:lnRef>
            <a:fillRef idx="2">
              <a:schemeClr val="accent3"/>
            </a:fillRef>
            <a:effectRef idx="1">
              <a:schemeClr val="accent3"/>
            </a:effectRef>
            <a:fontRef idx="minor">
              <a:schemeClr val="dk1"/>
            </a:fontRef>
          </p:style>
          <p:txBody>
            <a:bodyPr wrap="none" lIns="0" rIns="0" anchor="ctr"/>
            <a:lstStyle/>
            <a:p>
              <a:pPr algn="ctr"/>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 name="Rectangle 40"/>
            <p:cNvSpPr>
              <a:spLocks noChangeArrowheads="1"/>
            </p:cNvSpPr>
            <p:nvPr/>
          </p:nvSpPr>
          <p:spPr bwMode="auto">
            <a:xfrm>
              <a:off x="6200065" y="361952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1" name="Line 41"/>
            <p:cNvSpPr>
              <a:spLocks noChangeShapeType="1"/>
            </p:cNvSpPr>
            <p:nvPr/>
          </p:nvSpPr>
          <p:spPr bwMode="auto">
            <a:xfrm>
              <a:off x="5344597" y="3798911"/>
              <a:ext cx="360363"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2" name="Freeform 44"/>
            <p:cNvSpPr/>
            <p:nvPr/>
          </p:nvSpPr>
          <p:spPr bwMode="auto">
            <a:xfrm>
              <a:off x="6426016" y="3802068"/>
              <a:ext cx="432000" cy="0"/>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3" name="Rectangle 32"/>
            <p:cNvSpPr>
              <a:spLocks noChangeArrowheads="1"/>
            </p:cNvSpPr>
            <p:nvPr/>
          </p:nvSpPr>
          <p:spPr bwMode="auto">
            <a:xfrm>
              <a:off x="1627163" y="4386247"/>
              <a:ext cx="360362"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4" name="Rectangle 33"/>
            <p:cNvSpPr>
              <a:spLocks noChangeArrowheads="1"/>
            </p:cNvSpPr>
            <p:nvPr/>
          </p:nvSpPr>
          <p:spPr bwMode="auto">
            <a:xfrm>
              <a:off x="1987525" y="4386247"/>
              <a:ext cx="360363"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5" name="Line 34"/>
            <p:cNvSpPr>
              <a:spLocks noChangeShapeType="1"/>
            </p:cNvSpPr>
            <p:nvPr/>
          </p:nvSpPr>
          <p:spPr bwMode="auto">
            <a:xfrm>
              <a:off x="1279500" y="4565634"/>
              <a:ext cx="360363"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6" name="Text Box 35"/>
            <p:cNvSpPr txBox="1">
              <a:spLocks noChangeArrowheads="1"/>
            </p:cNvSpPr>
            <p:nvPr/>
          </p:nvSpPr>
          <p:spPr bwMode="auto">
            <a:xfrm>
              <a:off x="928662" y="4386247"/>
              <a:ext cx="554040" cy="317908"/>
            </a:xfrm>
            <a:prstGeom prst="rect">
              <a:avLst/>
            </a:prstGeom>
            <a:noFill/>
            <a:ln w="9525">
              <a:noFill/>
              <a:miter lim="800000"/>
            </a:ln>
            <a:effectLst/>
          </p:spPr>
          <p:txBody>
            <a:bodyPr wrap="square">
              <a:spAutoFit/>
            </a:bodyPr>
            <a:lstStyle/>
            <a:p>
              <a:pPr algn="l">
                <a:spcBef>
                  <a:spcPct val="50000"/>
                </a:spcBef>
              </a:pP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7" name="Rectangle 36"/>
            <p:cNvSpPr>
              <a:spLocks noChangeArrowheads="1"/>
            </p:cNvSpPr>
            <p:nvPr/>
          </p:nvSpPr>
          <p:spPr bwMode="auto">
            <a:xfrm>
              <a:off x="2714612" y="4386247"/>
              <a:ext cx="468000"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8" name="Rectangle 37"/>
            <p:cNvSpPr>
              <a:spLocks noChangeArrowheads="1"/>
            </p:cNvSpPr>
            <p:nvPr/>
          </p:nvSpPr>
          <p:spPr bwMode="auto">
            <a:xfrm>
              <a:off x="3194582" y="4386247"/>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9" name="Freeform 38"/>
            <p:cNvSpPr/>
            <p:nvPr/>
          </p:nvSpPr>
          <p:spPr bwMode="auto">
            <a:xfrm>
              <a:off x="2166913" y="4564047"/>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0" name="Rectangle 39"/>
            <p:cNvSpPr>
              <a:spLocks noChangeArrowheads="1"/>
            </p:cNvSpPr>
            <p:nvPr/>
          </p:nvSpPr>
          <p:spPr bwMode="auto">
            <a:xfrm>
              <a:off x="3836422" y="4386247"/>
              <a:ext cx="468000"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smtClean="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1" name="Rectangle 40"/>
            <p:cNvSpPr>
              <a:spLocks noChangeArrowheads="1"/>
            </p:cNvSpPr>
            <p:nvPr/>
          </p:nvSpPr>
          <p:spPr bwMode="auto">
            <a:xfrm>
              <a:off x="4322921" y="4386247"/>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2" name="Line 41"/>
            <p:cNvSpPr>
              <a:spLocks noChangeShapeType="1"/>
            </p:cNvSpPr>
            <p:nvPr/>
          </p:nvSpPr>
          <p:spPr bwMode="auto">
            <a:xfrm>
              <a:off x="3388575" y="4565634"/>
              <a:ext cx="432000"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3" name="Rectangle 42"/>
            <p:cNvSpPr>
              <a:spLocks noChangeArrowheads="1"/>
            </p:cNvSpPr>
            <p:nvPr/>
          </p:nvSpPr>
          <p:spPr bwMode="auto">
            <a:xfrm>
              <a:off x="6994547" y="4386247"/>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0</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4" name="Rectangle 43"/>
            <p:cNvSpPr>
              <a:spLocks noChangeArrowheads="1"/>
            </p:cNvSpPr>
            <p:nvPr/>
          </p:nvSpPr>
          <p:spPr bwMode="auto">
            <a:xfrm>
              <a:off x="7354909" y="4386247"/>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Freeform 49"/>
            <p:cNvSpPr/>
            <p:nvPr/>
          </p:nvSpPr>
          <p:spPr bwMode="auto">
            <a:xfrm>
              <a:off x="4557161" y="4565634"/>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6" name="Text Box 50"/>
            <p:cNvSpPr txBox="1">
              <a:spLocks noChangeArrowheads="1"/>
            </p:cNvSpPr>
            <p:nvPr/>
          </p:nvSpPr>
          <p:spPr bwMode="auto">
            <a:xfrm>
              <a:off x="5025529" y="4398524"/>
              <a:ext cx="506411" cy="387798"/>
            </a:xfrm>
            <a:prstGeom prst="rect">
              <a:avLst/>
            </a:prstGeom>
            <a:noFill/>
            <a:ln w="9525">
              <a:noFill/>
              <a:miter lim="800000"/>
            </a:ln>
            <a:effectLst/>
          </p:spPr>
          <p:txBody>
            <a:bodyPr wrap="square">
              <a:spAutoFit/>
            </a:bodyPr>
            <a:lstStyle/>
            <a:p>
              <a:pPr algn="l">
                <a:spcBef>
                  <a:spcPct val="50000"/>
                </a:spcBef>
              </a:pPr>
              <a:r>
                <a:rPr lang="en-US" altLang="zh-CN" b="0" dirty="0">
                  <a:solidFill>
                    <a:srgbClr val="0000FF"/>
                  </a:solidFill>
                  <a:latin typeface="+mj-ea"/>
                  <a:ea typeface="+mj-ea"/>
                </a:rPr>
                <a:t>…</a:t>
              </a:r>
              <a:endParaRPr lang="en-US" altLang="zh-CN" b="0" dirty="0">
                <a:solidFill>
                  <a:srgbClr val="0000FF"/>
                </a:solidFill>
                <a:latin typeface="+mj-ea"/>
                <a:ea typeface="+mj-ea"/>
              </a:endParaRPr>
            </a:p>
          </p:txBody>
        </p:sp>
        <p:sp>
          <p:nvSpPr>
            <p:cNvPr id="57" name="Rectangle 39"/>
            <p:cNvSpPr>
              <a:spLocks noChangeArrowheads="1"/>
            </p:cNvSpPr>
            <p:nvPr/>
          </p:nvSpPr>
          <p:spPr bwMode="auto">
            <a:xfrm>
              <a:off x="5883331" y="438150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 name="Rectangle 40"/>
            <p:cNvSpPr>
              <a:spLocks noChangeArrowheads="1"/>
            </p:cNvSpPr>
            <p:nvPr/>
          </p:nvSpPr>
          <p:spPr bwMode="auto">
            <a:xfrm>
              <a:off x="6243693" y="438150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9" name="Line 41"/>
            <p:cNvSpPr>
              <a:spLocks noChangeShapeType="1"/>
            </p:cNvSpPr>
            <p:nvPr/>
          </p:nvSpPr>
          <p:spPr bwMode="auto">
            <a:xfrm>
              <a:off x="5535668" y="4560890"/>
              <a:ext cx="360363"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60" name="Freeform 44"/>
            <p:cNvSpPr/>
            <p:nvPr/>
          </p:nvSpPr>
          <p:spPr bwMode="auto">
            <a:xfrm>
              <a:off x="6519884" y="4564047"/>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grpSp>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1428728" y="571480"/>
            <a:ext cx="5429288" cy="1402019"/>
            <a:chOff x="857224" y="3643314"/>
            <a:chExt cx="5429288" cy="1402019"/>
          </a:xfrm>
        </p:grpSpPr>
        <p:sp>
          <p:nvSpPr>
            <p:cNvPr id="4" name="TextBox 3"/>
            <p:cNvSpPr txBox="1"/>
            <p:nvPr/>
          </p:nvSpPr>
          <p:spPr>
            <a:xfrm>
              <a:off x="1357290" y="3643314"/>
              <a:ext cx="3929090"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00FF"/>
                  </a:solidFill>
                  <a:latin typeface="+mn-ea"/>
                  <a:cs typeface="Consolas" panose="020B0609020204030204" pitchFamily="49" charset="0"/>
                </a:rPr>
                <a:t>…</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kumimoji="1"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857224" y="4643446"/>
              <a:ext cx="5429288"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00FF"/>
                  </a:solidFill>
                  <a:latin typeface="+mn-ea"/>
                  <a:cs typeface="Consolas" panose="020B0609020204030204" pitchFamily="49" charset="0"/>
                </a:rPr>
                <a:t>…</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kumimoji="1"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kumimoji="1"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00FF"/>
                  </a:solidFill>
                  <a:latin typeface="+mn-ea"/>
                  <a:cs typeface="Consolas" panose="020B0609020204030204" pitchFamily="49" charset="0"/>
                </a:rPr>
                <a:t>…</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下箭头 6"/>
            <p:cNvSpPr/>
            <p:nvPr/>
          </p:nvSpPr>
          <p:spPr bwMode="auto">
            <a:xfrm>
              <a:off x="3370080" y="4122046"/>
              <a:ext cx="201788"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sp>
        <p:nvSpPr>
          <p:cNvPr id="8" name="左弧形箭头 7"/>
          <p:cNvSpPr/>
          <p:nvPr/>
        </p:nvSpPr>
        <p:spPr bwMode="auto">
          <a:xfrm>
            <a:off x="1571604" y="2357430"/>
            <a:ext cx="428628" cy="1143008"/>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nvGrpSpPr>
          <p:cNvPr id="3" name="组合 37"/>
          <p:cNvGrpSpPr/>
          <p:nvPr/>
        </p:nvGrpSpPr>
        <p:grpSpPr>
          <a:xfrm>
            <a:off x="1071538" y="2928934"/>
            <a:ext cx="5570538" cy="2584450"/>
            <a:chOff x="1071538" y="2928934"/>
            <a:chExt cx="5570538" cy="2584450"/>
          </a:xfrm>
        </p:grpSpPr>
        <p:sp>
          <p:nvSpPr>
            <p:cNvPr id="10" name="任意多边形 9"/>
            <p:cNvSpPr/>
            <p:nvPr/>
          </p:nvSpPr>
          <p:spPr bwMode="auto">
            <a:xfrm>
              <a:off x="2567836" y="3820438"/>
              <a:ext cx="484340" cy="789140"/>
            </a:xfrm>
            <a:custGeom>
              <a:avLst/>
              <a:gdLst>
                <a:gd name="connsiteX0" fmla="*/ 438411 w 484340"/>
                <a:gd name="connsiteY0" fmla="*/ 0 h 789140"/>
                <a:gd name="connsiteX1" fmla="*/ 450937 w 484340"/>
                <a:gd name="connsiteY1" fmla="*/ 438411 h 789140"/>
                <a:gd name="connsiteX2" fmla="*/ 237994 w 484340"/>
                <a:gd name="connsiteY2" fmla="*/ 701458 h 789140"/>
                <a:gd name="connsiteX3" fmla="*/ 0 w 484340"/>
                <a:gd name="connsiteY3" fmla="*/ 789140 h 789140"/>
                <a:gd name="connsiteX0-1" fmla="*/ 438411 w 484340"/>
                <a:gd name="connsiteY0-2" fmla="*/ 0 h 789140"/>
                <a:gd name="connsiteX1-3" fmla="*/ 450937 w 484340"/>
                <a:gd name="connsiteY1-4" fmla="*/ 438411 h 789140"/>
                <a:gd name="connsiteX2-5" fmla="*/ 237994 w 484340"/>
                <a:gd name="connsiteY2-6" fmla="*/ 701458 h 789140"/>
                <a:gd name="connsiteX3-7" fmla="*/ 0 w 484340"/>
                <a:gd name="connsiteY3-8" fmla="*/ 789140 h 789140"/>
              </a:gdLst>
              <a:ahLst/>
              <a:cxnLst>
                <a:cxn ang="0">
                  <a:pos x="connsiteX0-1" y="connsiteY0-2"/>
                </a:cxn>
                <a:cxn ang="0">
                  <a:pos x="connsiteX1-3" y="connsiteY1-4"/>
                </a:cxn>
                <a:cxn ang="0">
                  <a:pos x="connsiteX2-5" y="connsiteY2-6"/>
                </a:cxn>
                <a:cxn ang="0">
                  <a:pos x="connsiteX3-7" y="connsiteY3-8"/>
                </a:cxn>
              </a:cxnLst>
              <a:rect l="l" t="t" r="r" b="b"/>
              <a:pathLst>
                <a:path w="484340" h="789140">
                  <a:moveTo>
                    <a:pt x="438411" y="0"/>
                  </a:moveTo>
                  <a:cubicBezTo>
                    <a:pt x="461375" y="160750"/>
                    <a:pt x="484340" y="321501"/>
                    <a:pt x="450937" y="438411"/>
                  </a:cubicBezTo>
                  <a:cubicBezTo>
                    <a:pt x="417534" y="555321"/>
                    <a:pt x="313150" y="643003"/>
                    <a:pt x="237994" y="701458"/>
                  </a:cubicBezTo>
                  <a:cubicBezTo>
                    <a:pt x="162838" y="759913"/>
                    <a:pt x="81419" y="774526"/>
                    <a:pt x="0" y="789140"/>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sp>
          <p:nvSpPr>
            <p:cNvPr id="11" name="Text Box 30"/>
            <p:cNvSpPr txBox="1">
              <a:spLocks noChangeArrowheads="1"/>
            </p:cNvSpPr>
            <p:nvPr/>
          </p:nvSpPr>
          <p:spPr bwMode="auto">
            <a:xfrm>
              <a:off x="1643042" y="4043762"/>
              <a:ext cx="1500198" cy="313932"/>
            </a:xfrm>
            <a:prstGeom prst="rect">
              <a:avLst/>
            </a:prstGeom>
            <a:noFill/>
            <a:ln w="9525">
              <a:noFill/>
              <a:miter lim="800000"/>
            </a:ln>
            <a:effectLst/>
          </p:spPr>
          <p:txBody>
            <a:bodyPr wrap="square">
              <a:spAutoFit/>
            </a:bodyPr>
            <a:lstStyle/>
            <a:p>
              <a:pPr algn="l">
                <a:spcBef>
                  <a:spcPct val="50000"/>
                </a:spcBef>
              </a:pPr>
              <a:r>
                <a:rPr lang="zh-CN" altLang="en-US" sz="1800" dirty="0">
                  <a:solidFill>
                    <a:srgbClr val="0000FF"/>
                  </a:solidFill>
                  <a:latin typeface="仿宋" panose="02010609060101010101" pitchFamily="49" charset="-122"/>
                  <a:ea typeface="仿宋" panose="02010609060101010101" pitchFamily="49" charset="-122"/>
                </a:rPr>
                <a:t>尾插法建表</a:t>
              </a:r>
              <a:endParaRPr lang="zh-CN" altLang="en-US" sz="1800" dirty="0">
                <a:solidFill>
                  <a:srgbClr val="0000FF"/>
                </a:solidFill>
                <a:latin typeface="仿宋" panose="02010609060101010101" pitchFamily="49" charset="-122"/>
                <a:ea typeface="仿宋" panose="02010609060101010101" pitchFamily="49" charset="-122"/>
              </a:endParaRPr>
            </a:p>
          </p:txBody>
        </p:sp>
        <p:sp>
          <p:nvSpPr>
            <p:cNvPr id="12" name="Rectangle 4"/>
            <p:cNvSpPr>
              <a:spLocks noChangeArrowheads="1"/>
            </p:cNvSpPr>
            <p:nvPr/>
          </p:nvSpPr>
          <p:spPr bwMode="auto">
            <a:xfrm>
              <a:off x="1862113" y="4511672"/>
              <a:ext cx="360363"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3" name="Rectangle 5"/>
            <p:cNvSpPr>
              <a:spLocks noChangeArrowheads="1"/>
            </p:cNvSpPr>
            <p:nvPr/>
          </p:nvSpPr>
          <p:spPr bwMode="auto">
            <a:xfrm>
              <a:off x="2222476" y="4511672"/>
              <a:ext cx="360362"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14" name="Line 6"/>
            <p:cNvSpPr>
              <a:spLocks noChangeShapeType="1"/>
            </p:cNvSpPr>
            <p:nvPr/>
          </p:nvSpPr>
          <p:spPr bwMode="auto">
            <a:xfrm>
              <a:off x="1514451" y="4691059"/>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15" name="Text Box 7"/>
            <p:cNvSpPr txBox="1">
              <a:spLocks noChangeArrowheads="1"/>
            </p:cNvSpPr>
            <p:nvPr/>
          </p:nvSpPr>
          <p:spPr bwMode="auto">
            <a:xfrm>
              <a:off x="1071538" y="4511672"/>
              <a:ext cx="503238" cy="317908"/>
            </a:xfrm>
            <a:prstGeom prst="rect">
              <a:avLst/>
            </a:prstGeom>
            <a:noFill/>
            <a:ln w="9525">
              <a:noFill/>
              <a:miter lim="800000"/>
            </a:ln>
            <a:effectLst/>
          </p:spPr>
          <p:txBody>
            <a:bodyPr>
              <a:spAutoFit/>
            </a:bodyPr>
            <a:lstStyle/>
            <a:p>
              <a:pPr algn="l">
                <a:spcBef>
                  <a:spcPct val="50000"/>
                </a:spcBef>
              </a:pP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8"/>
            <p:cNvSpPr>
              <a:spLocks noChangeArrowheads="1"/>
            </p:cNvSpPr>
            <p:nvPr/>
          </p:nvSpPr>
          <p:spPr bwMode="auto">
            <a:xfrm>
              <a:off x="2439963" y="345757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7" name="Rectangle 9"/>
            <p:cNvSpPr>
              <a:spLocks noChangeArrowheads="1"/>
            </p:cNvSpPr>
            <p:nvPr/>
          </p:nvSpPr>
          <p:spPr bwMode="auto">
            <a:xfrm>
              <a:off x="2800326" y="345757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18" name="Rectangle 11"/>
            <p:cNvSpPr>
              <a:spLocks noChangeArrowheads="1"/>
            </p:cNvSpPr>
            <p:nvPr/>
          </p:nvSpPr>
          <p:spPr bwMode="auto">
            <a:xfrm>
              <a:off x="3508351" y="345757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9" name="Rectangle 12"/>
            <p:cNvSpPr>
              <a:spLocks noChangeArrowheads="1"/>
            </p:cNvSpPr>
            <p:nvPr/>
          </p:nvSpPr>
          <p:spPr bwMode="auto">
            <a:xfrm>
              <a:off x="3868713" y="345757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20" name="Line 13"/>
            <p:cNvSpPr>
              <a:spLocks noChangeShapeType="1"/>
            </p:cNvSpPr>
            <p:nvPr/>
          </p:nvSpPr>
          <p:spPr bwMode="auto">
            <a:xfrm>
              <a:off x="3062994" y="3640134"/>
              <a:ext cx="432000" cy="0"/>
            </a:xfrm>
            <a:prstGeom prst="line">
              <a:avLst/>
            </a:prstGeom>
            <a:ln w="19050">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1" name="Rectangle 14"/>
            <p:cNvSpPr>
              <a:spLocks noChangeArrowheads="1"/>
            </p:cNvSpPr>
            <p:nvPr/>
          </p:nvSpPr>
          <p:spPr bwMode="auto">
            <a:xfrm>
              <a:off x="5921351" y="345757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22" name="Rectangle 15"/>
            <p:cNvSpPr>
              <a:spLocks noChangeArrowheads="1"/>
            </p:cNvSpPr>
            <p:nvPr/>
          </p:nvSpPr>
          <p:spPr bwMode="auto">
            <a:xfrm>
              <a:off x="6281713" y="345757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Freeform 16"/>
            <p:cNvSpPr/>
            <p:nvPr/>
          </p:nvSpPr>
          <p:spPr bwMode="auto">
            <a:xfrm>
              <a:off x="5409110" y="3636959"/>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Text Box 19"/>
            <p:cNvSpPr txBox="1">
              <a:spLocks noChangeArrowheads="1"/>
            </p:cNvSpPr>
            <p:nvPr/>
          </p:nvSpPr>
          <p:spPr bwMode="auto">
            <a:xfrm>
              <a:off x="2354249" y="2928934"/>
              <a:ext cx="360363" cy="366713"/>
            </a:xfrm>
            <a:prstGeom prst="rect">
              <a:avLst/>
            </a:prstGeom>
            <a:noFill/>
            <a:ln w="9525">
              <a:noFill/>
              <a:miter lim="800000"/>
            </a:ln>
            <a:effectLst/>
          </p:spPr>
          <p:txBody>
            <a:bodyPr>
              <a:spAutoFit/>
            </a:bodyPr>
            <a:lstStyle/>
            <a:p>
              <a:pPr algn="l">
                <a:spcBef>
                  <a:spcPct val="50000"/>
                </a:spcBef>
              </a:pPr>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5" name="Freeform 20"/>
            <p:cNvSpPr/>
            <p:nvPr/>
          </p:nvSpPr>
          <p:spPr bwMode="auto">
            <a:xfrm>
              <a:off x="3978251" y="3636959"/>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6" name="Text Box 21"/>
            <p:cNvSpPr txBox="1">
              <a:spLocks noChangeArrowheads="1"/>
            </p:cNvSpPr>
            <p:nvPr/>
          </p:nvSpPr>
          <p:spPr bwMode="auto">
            <a:xfrm>
              <a:off x="4643439" y="3469830"/>
              <a:ext cx="571504" cy="387798"/>
            </a:xfrm>
            <a:prstGeom prst="rect">
              <a:avLst/>
            </a:prstGeom>
            <a:noFill/>
            <a:ln w="9525">
              <a:noFill/>
              <a:miter lim="800000"/>
            </a:ln>
            <a:effectLst/>
          </p:spPr>
          <p:txBody>
            <a:bodyPr wrap="square">
              <a:spAutoFit/>
            </a:bodyPr>
            <a:lstStyle/>
            <a:p>
              <a:pPr algn="l">
                <a:spcBef>
                  <a:spcPts val="0"/>
                </a:spcBef>
              </a:pPr>
              <a:r>
                <a:rPr lang="en-US" altLang="zh-CN" b="0">
                  <a:solidFill>
                    <a:srgbClr val="0000FF"/>
                  </a:solidFill>
                  <a:latin typeface="+mn-ea"/>
                  <a:ea typeface="+mn-ea"/>
                </a:rPr>
                <a:t>…</a:t>
              </a:r>
              <a:endParaRPr lang="en-US" altLang="zh-CN" b="0">
                <a:solidFill>
                  <a:srgbClr val="0000FF"/>
                </a:solidFill>
                <a:latin typeface="+mn-ea"/>
                <a:ea typeface="+mn-ea"/>
              </a:endParaRPr>
            </a:p>
          </p:txBody>
        </p:sp>
        <p:sp>
          <p:nvSpPr>
            <p:cNvPr id="27" name="Rectangle 23"/>
            <p:cNvSpPr>
              <a:spLocks noChangeArrowheads="1"/>
            </p:cNvSpPr>
            <p:nvPr/>
          </p:nvSpPr>
          <p:spPr bwMode="auto">
            <a:xfrm>
              <a:off x="1862113" y="5153022"/>
              <a:ext cx="360363"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28" name="Rectangle 24"/>
            <p:cNvSpPr>
              <a:spLocks noChangeArrowheads="1"/>
            </p:cNvSpPr>
            <p:nvPr/>
          </p:nvSpPr>
          <p:spPr bwMode="auto">
            <a:xfrm>
              <a:off x="2222476" y="5153022"/>
              <a:ext cx="360362" cy="360362"/>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29" name="Line 25"/>
            <p:cNvSpPr>
              <a:spLocks noChangeShapeType="1"/>
            </p:cNvSpPr>
            <p:nvPr/>
          </p:nvSpPr>
          <p:spPr bwMode="auto">
            <a:xfrm>
              <a:off x="1514451" y="5332409"/>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30" name="Text Box 26"/>
            <p:cNvSpPr txBox="1">
              <a:spLocks noChangeArrowheads="1"/>
            </p:cNvSpPr>
            <p:nvPr/>
          </p:nvSpPr>
          <p:spPr bwMode="auto">
            <a:xfrm>
              <a:off x="1071538" y="5153022"/>
              <a:ext cx="503238" cy="317908"/>
            </a:xfrm>
            <a:prstGeom prst="rect">
              <a:avLst/>
            </a:prstGeom>
            <a:noFill/>
            <a:ln w="9525">
              <a:noFill/>
              <a:miter lim="800000"/>
            </a:ln>
            <a:effectLst/>
          </p:spPr>
          <p:txBody>
            <a:bodyPr>
              <a:spAutoFit/>
            </a:bodyPr>
            <a:lstStyle/>
            <a:p>
              <a:pPr algn="l">
                <a:spcBef>
                  <a:spcPct val="50000"/>
                </a:spcBef>
              </a:pP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endParaRPr lang="en-US" altLang="zh-CN" sz="1800" baseline="-2500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1" name="Text Box 29"/>
            <p:cNvSpPr txBox="1">
              <a:spLocks noChangeArrowheads="1"/>
            </p:cNvSpPr>
            <p:nvPr/>
          </p:nvSpPr>
          <p:spPr bwMode="auto">
            <a:xfrm>
              <a:off x="3616328" y="4584697"/>
              <a:ext cx="1384300" cy="313932"/>
            </a:xfrm>
            <a:prstGeom prst="rect">
              <a:avLst/>
            </a:prstGeom>
            <a:noFill/>
            <a:ln w="9525">
              <a:noFill/>
              <a:miter lim="800000"/>
            </a:ln>
            <a:effectLst/>
          </p:spPr>
          <p:txBody>
            <a:bodyPr wrap="square">
              <a:spAutoFit/>
            </a:bodyPr>
            <a:lstStyle/>
            <a:p>
              <a:pPr algn="l">
                <a:spcBef>
                  <a:spcPct val="50000"/>
                </a:spcBef>
              </a:pPr>
              <a:r>
                <a:rPr lang="zh-CN" altLang="en-US" sz="1800" dirty="0">
                  <a:solidFill>
                    <a:srgbClr val="0000FF"/>
                  </a:solidFill>
                  <a:latin typeface="仿宋" panose="02010609060101010101" pitchFamily="49" charset="-122"/>
                  <a:ea typeface="仿宋" panose="02010609060101010101" pitchFamily="49" charset="-122"/>
                </a:rPr>
                <a:t>头插法建表</a:t>
              </a:r>
              <a:endParaRPr lang="zh-CN" altLang="en-US" sz="1800" dirty="0">
                <a:solidFill>
                  <a:srgbClr val="0000FF"/>
                </a:solidFill>
                <a:latin typeface="仿宋" panose="02010609060101010101" pitchFamily="49" charset="-122"/>
                <a:ea typeface="仿宋" panose="02010609060101010101" pitchFamily="49" charset="-122"/>
              </a:endParaRPr>
            </a:p>
          </p:txBody>
        </p:sp>
        <p:sp>
          <p:nvSpPr>
            <p:cNvPr id="32" name="Line 31"/>
            <p:cNvSpPr>
              <a:spLocks noChangeShapeType="1"/>
            </p:cNvSpPr>
            <p:nvPr/>
          </p:nvSpPr>
          <p:spPr bwMode="auto">
            <a:xfrm>
              <a:off x="2609826" y="3073397"/>
              <a:ext cx="0" cy="358775"/>
            </a:xfrm>
            <a:prstGeom prst="line">
              <a:avLst/>
            </a:prstGeom>
            <a:ln w="19050">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3" name="任意多边形 32"/>
            <p:cNvSpPr/>
            <p:nvPr/>
          </p:nvSpPr>
          <p:spPr bwMode="auto">
            <a:xfrm>
              <a:off x="2580362" y="3845490"/>
              <a:ext cx="1217112" cy="1490598"/>
            </a:xfrm>
            <a:custGeom>
              <a:avLst/>
              <a:gdLst>
                <a:gd name="connsiteX0" fmla="*/ 1189972 w 1217112"/>
                <a:gd name="connsiteY0" fmla="*/ 0 h 1490598"/>
                <a:gd name="connsiteX1" fmla="*/ 1164920 w 1217112"/>
                <a:gd name="connsiteY1" fmla="*/ 513568 h 1490598"/>
                <a:gd name="connsiteX2" fmla="*/ 876822 w 1217112"/>
                <a:gd name="connsiteY2" fmla="*/ 1052187 h 1490598"/>
                <a:gd name="connsiteX3" fmla="*/ 0 w 1217112"/>
                <a:gd name="connsiteY3" fmla="*/ 1490598 h 1490598"/>
              </a:gdLst>
              <a:ahLst/>
              <a:cxnLst>
                <a:cxn ang="0">
                  <a:pos x="connsiteX0" y="connsiteY0"/>
                </a:cxn>
                <a:cxn ang="0">
                  <a:pos x="connsiteX1" y="connsiteY1"/>
                </a:cxn>
                <a:cxn ang="0">
                  <a:pos x="connsiteX2" y="connsiteY2"/>
                </a:cxn>
                <a:cxn ang="0">
                  <a:pos x="connsiteX3" y="connsiteY3"/>
                </a:cxn>
              </a:cxnLst>
              <a:rect l="l" t="t" r="r" b="b"/>
              <a:pathLst>
                <a:path w="1217112" h="1490598">
                  <a:moveTo>
                    <a:pt x="1189972" y="0"/>
                  </a:moveTo>
                  <a:cubicBezTo>
                    <a:pt x="1203542" y="169102"/>
                    <a:pt x="1217112" y="338204"/>
                    <a:pt x="1164920" y="513568"/>
                  </a:cubicBezTo>
                  <a:cubicBezTo>
                    <a:pt x="1112728" y="688932"/>
                    <a:pt x="1070975" y="889349"/>
                    <a:pt x="876822" y="1052187"/>
                  </a:cubicBezTo>
                  <a:cubicBezTo>
                    <a:pt x="682669" y="1215025"/>
                    <a:pt x="341334" y="1352811"/>
                    <a:pt x="0" y="1490598"/>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grpSp>
      <p:sp>
        <p:nvSpPr>
          <p:cNvPr id="34" name="TextBox 33"/>
          <p:cNvSpPr txBox="1"/>
          <p:nvPr/>
        </p:nvSpPr>
        <p:spPr>
          <a:xfrm>
            <a:off x="214282" y="285728"/>
            <a:ext cx="1214446" cy="400110"/>
          </a:xfrm>
          <a:prstGeom prst="rect">
            <a:avLst/>
          </a:prstGeom>
          <a:ln>
            <a:solidFill>
              <a:schemeClr val="accent5">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buBlip>
                <a:blip r:embed="rId1"/>
              </a:buBlip>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Consolas" panose="020B0609020204030204" pitchFamily="49" charset="0"/>
                <a:sym typeface="Wingdings" panose="05000000000000000000"/>
              </a:rPr>
              <a:t>思路</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Times New Roman" panose="02020603050405020304" pitchFamily="18" charset="0"/>
            </a:endParaRPr>
          </a:p>
        </p:txBody>
      </p:sp>
      <p:sp>
        <p:nvSpPr>
          <p:cNvPr id="9" name="灯片编号占位符 8"/>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7858180" cy="5245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Split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(LinkList&lt;T&gt;&amp; L,LinkList&lt;T&gt;&amp; A,LinkList&lt;T&gt;&amp; B)</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p=L.head-&gt;next,*q;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r=A.head;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始终指向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的尾结点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18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遍历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的所有数据结点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r-&gt;next=p;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尾插法建立</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后移一个结点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q=p-&gt;next;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临时保存</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结点的后继结点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p-&gt;next=B.head-&gt;next;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头插法建立</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B.head-&gt;next=p;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74955" y="620395"/>
            <a:ext cx="859409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3300"/>
                </a:solidFill>
                <a:latin typeface="Arial" panose="020B0604020202020204" pitchFamily="34" charset="0"/>
                <a:ea typeface="黑体" panose="02010609060101010101" pitchFamily="49" charset="-122"/>
              </a:rPr>
              <a:t>【</a:t>
            </a:r>
            <a:r>
              <a:rPr lang="zh-CN" altLang="en-US">
                <a:solidFill>
                  <a:srgbClr val="FF3300"/>
                </a:solidFill>
                <a:latin typeface="Arial" panose="020B0604020202020204" pitchFamily="34" charset="0"/>
                <a:ea typeface="黑体" panose="02010609060101010101" pitchFamily="49" charset="-122"/>
              </a:rPr>
              <a:t>例（补充）</a:t>
            </a:r>
            <a:r>
              <a:rPr lang="en-US" altLang="zh-CN">
                <a:solidFill>
                  <a:srgbClr val="FF3300"/>
                </a:solidFill>
                <a:latin typeface="Arial" panose="020B0604020202020204" pitchFamily="34" charset="0"/>
                <a:ea typeface="黑体" panose="02010609060101010101" pitchFamily="49" charset="-122"/>
              </a:rPr>
              <a:t>】</a:t>
            </a:r>
            <a:r>
              <a:rPr lang="zh-CN" altLang="en-US">
                <a:latin typeface="楷体" panose="02010609060101010101" pitchFamily="49" charset="-122"/>
                <a:ea typeface="楷体" panose="02010609060101010101" pitchFamily="49" charset="-122"/>
              </a:rPr>
              <a:t>已知一个带有表头节点的单链表，节点结构为： </a:t>
            </a:r>
            <a:endParaRPr lang="zh-CN" altLang="en-US">
              <a:latin typeface="楷体" panose="02010609060101010101" pitchFamily="49" charset="-122"/>
              <a:ea typeface="楷体" panose="02010609060101010101" pitchFamily="49" charset="-122"/>
            </a:endParaRPr>
          </a:p>
        </p:txBody>
      </p:sp>
      <p:graphicFrame>
        <p:nvGraphicFramePr>
          <p:cNvPr id="82947" name="表格 82946"/>
          <p:cNvGraphicFramePr/>
          <p:nvPr/>
        </p:nvGraphicFramePr>
        <p:xfrm>
          <a:off x="1524000" y="1341438"/>
          <a:ext cx="2903538" cy="365482"/>
        </p:xfrm>
        <a:graphic>
          <a:graphicData uri="http://schemas.openxmlformats.org/drawingml/2006/table">
            <a:tbl>
              <a:tblPr/>
              <a:tblGrid>
                <a:gridCol w="1452563"/>
                <a:gridCol w="1450975"/>
              </a:tblGrid>
              <a:tr h="365125">
                <a:tc>
                  <a:txBody>
                    <a:bodyPr/>
                    <a:lstStyle>
                      <a:lvl1pPr marL="342900" lvl="0" indent="-342900" algn="l" rtl="0" fontAlgn="base">
                        <a:spcBef>
                          <a:spcPct val="20000"/>
                        </a:spcBef>
                        <a:spcAft>
                          <a:spcPct val="0"/>
                        </a:spcAft>
                        <a:buFont typeface="Arial" panose="020B0604020202020204" pitchFamily="34" charset="0"/>
                        <a:buChar char="•"/>
                        <a:defRPr sz="2800" b="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stStyle>
                    <a:p>
                      <a:pPr marL="0" lvl="0" indent="0" algn="ctr">
                        <a:buNone/>
                      </a:pPr>
                      <a:r>
                        <a:rPr lang="en-US" altLang="zh-CN" sz="1800"/>
                        <a:t>data</a:t>
                      </a:r>
                      <a:endParaRPr lang="en-US" altLang="zh-CN" sz="1800"/>
                    </a:p>
                  </a:txBody>
                  <a:tcPr marT="45581" marB="45581">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Font typeface="Arial" panose="020B0604020202020204" pitchFamily="34" charset="0"/>
                        <a:buChar char="•"/>
                        <a:defRPr sz="2800" b="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stStyle>
                    <a:p>
                      <a:pPr marL="0" lvl="0" indent="0" algn="ctr">
                        <a:buNone/>
                      </a:pPr>
                      <a:r>
                        <a:rPr lang="en-US" altLang="zh-CN" sz="1800"/>
                        <a:t>link</a:t>
                      </a:r>
                      <a:endParaRPr lang="en-US" altLang="zh-CN" sz="1800"/>
                    </a:p>
                  </a:txBody>
                  <a:tcPr marT="45581" marB="45581">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47115" name="Text Box 11"/>
          <p:cNvSpPr txBox="1">
            <a:spLocks noChangeArrowheads="1"/>
          </p:cNvSpPr>
          <p:nvPr/>
        </p:nvSpPr>
        <p:spPr bwMode="auto">
          <a:xfrm>
            <a:off x="539750" y="1989138"/>
            <a:ext cx="8064500" cy="330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　　</a:t>
            </a:r>
            <a:r>
              <a:rPr lang="zh-CN" altLang="en-US">
                <a:latin typeface="楷体" panose="02010609060101010101" pitchFamily="49" charset="-122"/>
                <a:ea typeface="楷体" panose="02010609060101010101" pitchFamily="49" charset="-122"/>
              </a:rPr>
              <a:t>假设该单链表只给出了头指针</a:t>
            </a:r>
            <a:r>
              <a:rPr lang="en-US" altLang="zh-CN">
                <a:latin typeface="楷体" panose="02010609060101010101" pitchFamily="49" charset="-122"/>
                <a:ea typeface="楷体" panose="02010609060101010101" pitchFamily="49" charset="-122"/>
              </a:rPr>
              <a:t>list</a:t>
            </a:r>
            <a:r>
              <a:rPr lang="zh-CN" altLang="en-US">
                <a:latin typeface="楷体" panose="02010609060101010101" pitchFamily="49" charset="-122"/>
                <a:ea typeface="楷体" panose="02010609060101010101" pitchFamily="49" charset="-122"/>
              </a:rPr>
              <a:t>。在不改变链表的前提下，请设计一个尽可能高效的算法，查找链表中倒数第</a:t>
            </a:r>
            <a:r>
              <a:rPr lang="en-US" altLang="zh-CN">
                <a:latin typeface="楷体" panose="02010609060101010101" pitchFamily="49" charset="-122"/>
                <a:ea typeface="楷体" panose="02010609060101010101" pitchFamily="49" charset="-122"/>
              </a:rPr>
              <a:t>k</a:t>
            </a:r>
            <a:r>
              <a:rPr lang="zh-CN" altLang="en-US">
                <a:latin typeface="楷体" panose="02010609060101010101" pitchFamily="49" charset="-122"/>
                <a:ea typeface="楷体" panose="02010609060101010101" pitchFamily="49" charset="-122"/>
              </a:rPr>
              <a:t>个位置上的节点（</a:t>
            </a:r>
            <a:r>
              <a:rPr lang="en-US" altLang="zh-CN">
                <a:latin typeface="楷体" panose="02010609060101010101" pitchFamily="49" charset="-122"/>
                <a:ea typeface="楷体" panose="02010609060101010101" pitchFamily="49" charset="-122"/>
              </a:rPr>
              <a:t>k</a:t>
            </a:r>
            <a:r>
              <a:rPr lang="zh-CN" altLang="en-US">
                <a:latin typeface="楷体" panose="02010609060101010101" pitchFamily="49" charset="-122"/>
                <a:ea typeface="楷体" panose="02010609060101010101" pitchFamily="49" charset="-122"/>
              </a:rPr>
              <a:t>为正整数）。若查找成功，算法输出该节点的</a:t>
            </a:r>
            <a:r>
              <a:rPr lang="en-US" altLang="zh-CN">
                <a:latin typeface="楷体" panose="02010609060101010101" pitchFamily="49" charset="-122"/>
                <a:ea typeface="楷体" panose="02010609060101010101" pitchFamily="49" charset="-122"/>
              </a:rPr>
              <a:t>data</a:t>
            </a:r>
            <a:r>
              <a:rPr lang="zh-CN" altLang="en-US">
                <a:latin typeface="楷体" panose="02010609060101010101" pitchFamily="49" charset="-122"/>
                <a:ea typeface="楷体" panose="02010609060101010101" pitchFamily="49" charset="-122"/>
              </a:rPr>
              <a:t>域的值，并返回</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；否则，只返回</a:t>
            </a:r>
            <a:r>
              <a:rPr lang="en-US" altLang="zh-CN">
                <a:latin typeface="楷体" panose="02010609060101010101" pitchFamily="49" charset="-122"/>
                <a:ea typeface="楷体" panose="02010609060101010101" pitchFamily="49" charset="-122"/>
              </a:rPr>
              <a:t>0</a:t>
            </a:r>
            <a:r>
              <a:rPr lang="zh-CN" altLang="en-US">
                <a:latin typeface="楷体" panose="02010609060101010101" pitchFamily="49" charset="-122"/>
                <a:ea typeface="楷体" panose="02010609060101010101" pitchFamily="49" charset="-122"/>
              </a:rPr>
              <a:t>。要求：</a:t>
            </a:r>
            <a:endParaRPr lang="zh-CN" altLang="en-US">
              <a:latin typeface="楷体" panose="02010609060101010101" pitchFamily="49" charset="-122"/>
              <a:ea typeface="楷体" panose="02010609060101010101" pitchFamily="49" charset="-122"/>
            </a:endParaRPr>
          </a:p>
          <a:p>
            <a:pPr eaLnBrk="1" hangingPunct="1"/>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）描述算法的基本设计思想；</a:t>
            </a:r>
            <a:endParaRPr lang="zh-CN" altLang="en-US">
              <a:latin typeface="楷体" panose="02010609060101010101" pitchFamily="49" charset="-122"/>
              <a:ea typeface="楷体" panose="02010609060101010101" pitchFamily="49" charset="-122"/>
            </a:endParaRPr>
          </a:p>
          <a:p>
            <a:pPr eaLnBrk="1" hangingPunct="1"/>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）描述算法的详细实现步骤；</a:t>
            </a:r>
            <a:endParaRPr lang="zh-CN" altLang="en-US">
              <a:latin typeface="楷体" panose="02010609060101010101" pitchFamily="49" charset="-122"/>
              <a:ea typeface="楷体" panose="02010609060101010101" pitchFamily="49" charset="-122"/>
            </a:endParaRPr>
          </a:p>
          <a:p>
            <a:pPr eaLnBrk="1" hangingPunct="1"/>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）根据设计思想和实现步骤，采用程序设计语言描述算法（使用</a:t>
            </a:r>
            <a:r>
              <a:rPr lang="en-US" altLang="zh-CN">
                <a:latin typeface="楷体" panose="02010609060101010101" pitchFamily="49" charset="-122"/>
                <a:ea typeface="楷体" panose="02010609060101010101" pitchFamily="49" charset="-122"/>
              </a:rPr>
              <a:t>C</a:t>
            </a:r>
            <a:r>
              <a:rPr lang="zh-CN" altLang="en-US">
                <a:latin typeface="楷体" panose="02010609060101010101" pitchFamily="49" charset="-122"/>
                <a:ea typeface="楷体" panose="02010609060101010101" pitchFamily="49" charset="-122"/>
              </a:rPr>
              <a:t>或</a:t>
            </a:r>
            <a:r>
              <a:rPr lang="en-US" altLang="zh-CN">
                <a:latin typeface="楷体" panose="02010609060101010101" pitchFamily="49" charset="-122"/>
                <a:ea typeface="楷体" panose="02010609060101010101" pitchFamily="49" charset="-122"/>
              </a:rPr>
              <a:t>C++</a:t>
            </a:r>
            <a:r>
              <a:rPr lang="zh-CN" altLang="en-US">
                <a:latin typeface="楷体" panose="02010609060101010101" pitchFamily="49" charset="-122"/>
                <a:ea typeface="楷体" panose="02010609060101010101" pitchFamily="49" charset="-122"/>
              </a:rPr>
              <a:t>或</a:t>
            </a:r>
            <a:r>
              <a:rPr lang="en-US" altLang="zh-CN">
                <a:latin typeface="楷体" panose="02010609060101010101" pitchFamily="49" charset="-122"/>
                <a:ea typeface="楷体" panose="02010609060101010101" pitchFamily="49" charset="-122"/>
              </a:rPr>
              <a:t>JAVA</a:t>
            </a:r>
            <a:r>
              <a:rPr lang="zh-CN" altLang="en-US">
                <a:latin typeface="楷体" panose="02010609060101010101" pitchFamily="49" charset="-122"/>
                <a:ea typeface="楷体" panose="02010609060101010101" pitchFamily="49" charset="-122"/>
              </a:rPr>
              <a:t>语言实现），关键之处请给出简要注释。 </a:t>
            </a:r>
            <a:endParaRPr lang="zh-CN" altLang="en-US">
              <a:latin typeface="楷体" panose="02010609060101010101" pitchFamily="49" charset="-122"/>
              <a:ea typeface="楷体" panose="02010609060101010101" pitchFamily="49" charset="-122"/>
            </a:endParaRPr>
          </a:p>
        </p:txBody>
      </p:sp>
      <p:sp>
        <p:nvSpPr>
          <p:cNvPr id="47116" name="Text Box 12"/>
          <p:cNvSpPr txBox="1">
            <a:spLocks noChangeArrowheads="1"/>
          </p:cNvSpPr>
          <p:nvPr/>
        </p:nvSpPr>
        <p:spPr bwMode="auto">
          <a:xfrm>
            <a:off x="1403350" y="5518150"/>
            <a:ext cx="489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3300"/>
                </a:solidFill>
                <a:ea typeface="楷体_GB2312" pitchFamily="49" charset="-122"/>
              </a:rPr>
              <a:t>说明：</a:t>
            </a:r>
            <a:r>
              <a:rPr lang="en-US" altLang="zh-CN">
                <a:solidFill>
                  <a:srgbClr val="FF3300"/>
                </a:solidFill>
                <a:ea typeface="楷体_GB2312" pitchFamily="49" charset="-122"/>
              </a:rPr>
              <a:t>2009</a:t>
            </a:r>
            <a:r>
              <a:rPr lang="zh-CN" altLang="en-US">
                <a:solidFill>
                  <a:srgbClr val="FF3300"/>
                </a:solidFill>
                <a:ea typeface="楷体_GB2312" pitchFamily="49" charset="-122"/>
              </a:rPr>
              <a:t>年全国考研题</a:t>
            </a:r>
            <a:endParaRPr lang="zh-CN" altLang="en-US">
              <a:solidFill>
                <a:srgbClr val="FF3300"/>
              </a:solidFill>
              <a:ea typeface="楷体_GB2312" pitchFamily="49" charset="-122"/>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23850" y="188913"/>
            <a:ext cx="604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楷体_GB2312" pitchFamily="49" charset="-122"/>
              </a:rPr>
              <a:t>关键：找正数第</a:t>
            </a:r>
            <a:r>
              <a:rPr lang="en-US" altLang="zh-CN" i="1">
                <a:ea typeface="楷体_GB2312" pitchFamily="49" charset="-122"/>
              </a:rPr>
              <a:t>n</a:t>
            </a:r>
            <a:r>
              <a:rPr lang="en-US" altLang="zh-CN">
                <a:latin typeface="宋体" panose="02010600030101010101" pitchFamily="2" charset="-122"/>
              </a:rPr>
              <a:t>-</a:t>
            </a:r>
            <a:r>
              <a:rPr lang="en-US" altLang="zh-CN" i="1">
                <a:ea typeface="楷体_GB2312" pitchFamily="49" charset="-122"/>
              </a:rPr>
              <a:t>k</a:t>
            </a:r>
            <a:r>
              <a:rPr lang="en-US" altLang="zh-CN">
                <a:ea typeface="楷体_GB2312" pitchFamily="49" charset="-122"/>
              </a:rPr>
              <a:t>+1</a:t>
            </a:r>
            <a:r>
              <a:rPr lang="zh-CN" altLang="en-US">
                <a:ea typeface="楷体_GB2312" pitchFamily="49" charset="-122"/>
              </a:rPr>
              <a:t>个节点。</a:t>
            </a:r>
            <a:endParaRPr lang="zh-CN" altLang="en-US">
              <a:ea typeface="楷体_GB2312" pitchFamily="49" charset="-122"/>
            </a:endParaRPr>
          </a:p>
        </p:txBody>
      </p:sp>
      <p:sp>
        <p:nvSpPr>
          <p:cNvPr id="48131" name="Rectangle 3"/>
          <p:cNvSpPr>
            <a:spLocks noChangeArrowheads="1"/>
          </p:cNvSpPr>
          <p:nvPr/>
        </p:nvSpPr>
        <p:spPr bwMode="auto">
          <a:xfrm>
            <a:off x="1114425" y="1701800"/>
            <a:ext cx="360363" cy="358775"/>
          </a:xfrm>
          <a:prstGeom prst="rect">
            <a:avLst/>
          </a:prstGeom>
          <a:solidFill>
            <a:schemeClr val="folHlink"/>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2" name="Rectangle 4"/>
          <p:cNvSpPr>
            <a:spLocks noChangeArrowheads="1"/>
          </p:cNvSpPr>
          <p:nvPr/>
        </p:nvSpPr>
        <p:spPr bwMode="auto">
          <a:xfrm>
            <a:off x="1474788" y="1701800"/>
            <a:ext cx="360362" cy="358775"/>
          </a:xfrm>
          <a:prstGeom prst="rect">
            <a:avLst/>
          </a:prstGeom>
          <a:solidFill>
            <a:schemeClr val="folHlink"/>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3" name="Rectangle 5"/>
          <p:cNvSpPr>
            <a:spLocks noChangeArrowheads="1"/>
          </p:cNvSpPr>
          <p:nvPr/>
        </p:nvSpPr>
        <p:spPr bwMode="auto">
          <a:xfrm>
            <a:off x="2051050" y="1700213"/>
            <a:ext cx="360363"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4" name="Rectangle 6"/>
          <p:cNvSpPr>
            <a:spLocks noChangeArrowheads="1"/>
          </p:cNvSpPr>
          <p:nvPr/>
        </p:nvSpPr>
        <p:spPr bwMode="auto">
          <a:xfrm>
            <a:off x="2411413" y="1700213"/>
            <a:ext cx="360362"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5" name="Rectangle 7"/>
          <p:cNvSpPr>
            <a:spLocks noChangeArrowheads="1"/>
          </p:cNvSpPr>
          <p:nvPr/>
        </p:nvSpPr>
        <p:spPr bwMode="auto">
          <a:xfrm>
            <a:off x="5867400" y="1700213"/>
            <a:ext cx="360363"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6" name="Rectangle 8"/>
          <p:cNvSpPr>
            <a:spLocks noChangeArrowheads="1"/>
          </p:cNvSpPr>
          <p:nvPr/>
        </p:nvSpPr>
        <p:spPr bwMode="auto">
          <a:xfrm>
            <a:off x="7378700" y="1700213"/>
            <a:ext cx="360363"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7" name="Rectangle 9"/>
          <p:cNvSpPr>
            <a:spLocks noChangeArrowheads="1"/>
          </p:cNvSpPr>
          <p:nvPr/>
        </p:nvSpPr>
        <p:spPr bwMode="auto">
          <a:xfrm>
            <a:off x="7739063" y="1700213"/>
            <a:ext cx="360362"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tx1"/>
                </a:solidFill>
                <a:latin typeface="Verdana" panose="020B0604030504040204" pitchFamily="34" charset="0"/>
              </a:rPr>
              <a:t>∧</a:t>
            </a:r>
            <a:endParaRPr lang="zh-CN" altLang="en-US" sz="1800">
              <a:solidFill>
                <a:schemeClr val="tx1"/>
              </a:solidFill>
              <a:latin typeface="Verdana" panose="020B0604030504040204" pitchFamily="34" charset="0"/>
            </a:endParaRPr>
          </a:p>
        </p:txBody>
      </p:sp>
      <p:sp>
        <p:nvSpPr>
          <p:cNvPr id="48138" name="Line 10"/>
          <p:cNvSpPr>
            <a:spLocks noChangeShapeType="1"/>
          </p:cNvSpPr>
          <p:nvPr/>
        </p:nvSpPr>
        <p:spPr bwMode="auto">
          <a:xfrm>
            <a:off x="1589088" y="1870075"/>
            <a:ext cx="431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9" name="Line 11"/>
          <p:cNvSpPr>
            <a:spLocks noChangeShapeType="1"/>
          </p:cNvSpPr>
          <p:nvPr/>
        </p:nvSpPr>
        <p:spPr bwMode="auto">
          <a:xfrm>
            <a:off x="661988" y="1865313"/>
            <a:ext cx="431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0" name="Text Box 12"/>
          <p:cNvSpPr txBox="1">
            <a:spLocks noChangeArrowheads="1"/>
          </p:cNvSpPr>
          <p:nvPr/>
        </p:nvSpPr>
        <p:spPr bwMode="auto">
          <a:xfrm>
            <a:off x="395288" y="1333500"/>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ea typeface="楷体_GB2312" pitchFamily="49" charset="-122"/>
              </a:rPr>
              <a:t>list</a:t>
            </a:r>
            <a:endParaRPr lang="en-US" altLang="zh-CN" sz="1800" b="0">
              <a:ea typeface="楷体_GB2312" pitchFamily="49" charset="-122"/>
            </a:endParaRPr>
          </a:p>
        </p:txBody>
      </p:sp>
      <p:sp>
        <p:nvSpPr>
          <p:cNvPr id="48141" name="Line 13"/>
          <p:cNvSpPr>
            <a:spLocks noChangeShapeType="1"/>
          </p:cNvSpPr>
          <p:nvPr/>
        </p:nvSpPr>
        <p:spPr bwMode="auto">
          <a:xfrm>
            <a:off x="2627313" y="1878013"/>
            <a:ext cx="36036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2" name="Text Box 14"/>
          <p:cNvSpPr txBox="1">
            <a:spLocks noChangeArrowheads="1"/>
          </p:cNvSpPr>
          <p:nvPr/>
        </p:nvSpPr>
        <p:spPr bwMode="auto">
          <a:xfrm>
            <a:off x="3059113" y="162718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143" name="Freeform 15"/>
          <p:cNvSpPr>
            <a:spLocks noChangeArrowheads="1"/>
          </p:cNvSpPr>
          <p:nvPr/>
        </p:nvSpPr>
        <p:spPr bwMode="auto">
          <a:xfrm>
            <a:off x="6019800" y="1209675"/>
            <a:ext cx="279400" cy="481013"/>
          </a:xfrm>
          <a:custGeom>
            <a:avLst/>
            <a:gdLst>
              <a:gd name="T0" fmla="*/ 279400 w 176"/>
              <a:gd name="T1" fmla="*/ 0 h 303"/>
              <a:gd name="T2" fmla="*/ 0 w 176"/>
              <a:gd name="T3" fmla="*/ 481013 h 303"/>
              <a:gd name="T4" fmla="*/ 0 60000 65536"/>
              <a:gd name="T5" fmla="*/ 0 60000 65536"/>
            </a:gdLst>
            <a:ahLst/>
            <a:cxnLst>
              <a:cxn ang="T4">
                <a:pos x="T0" y="T1"/>
              </a:cxn>
              <a:cxn ang="T5">
                <a:pos x="T2" y="T3"/>
              </a:cxn>
            </a:cxnLst>
            <a:rect l="0" t="0" r="r" b="b"/>
            <a:pathLst>
              <a:path w="176" h="303">
                <a:moveTo>
                  <a:pt x="176" y="0"/>
                </a:moveTo>
                <a:lnTo>
                  <a:pt x="0" y="303"/>
                </a:lnTo>
              </a:path>
            </a:pathLst>
          </a:custGeom>
          <a:noFill/>
          <a:ln w="28575">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44" name="Text Box 16"/>
          <p:cNvSpPr txBox="1">
            <a:spLocks noChangeArrowheads="1"/>
          </p:cNvSpPr>
          <p:nvPr/>
        </p:nvSpPr>
        <p:spPr bwMode="auto">
          <a:xfrm>
            <a:off x="5867400" y="836613"/>
            <a:ext cx="2160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ea typeface="楷体_GB2312" pitchFamily="49" charset="-122"/>
              </a:rPr>
              <a:t>倒数第</a:t>
            </a:r>
            <a:r>
              <a:rPr lang="en-US" altLang="zh-CN" sz="1800" i="1">
                <a:ea typeface="楷体_GB2312" pitchFamily="49" charset="-122"/>
              </a:rPr>
              <a:t>k</a:t>
            </a:r>
            <a:r>
              <a:rPr lang="zh-CN" altLang="en-US" sz="1800">
                <a:ea typeface="楷体_GB2312" pitchFamily="49" charset="-122"/>
              </a:rPr>
              <a:t>个节点</a:t>
            </a:r>
            <a:endParaRPr lang="zh-CN" altLang="en-US" sz="1800">
              <a:ea typeface="楷体_GB2312" pitchFamily="49" charset="-122"/>
            </a:endParaRPr>
          </a:p>
        </p:txBody>
      </p:sp>
      <p:sp>
        <p:nvSpPr>
          <p:cNvPr id="48145" name="Line 17"/>
          <p:cNvSpPr>
            <a:spLocks noChangeShapeType="1"/>
          </p:cNvSpPr>
          <p:nvPr/>
        </p:nvSpPr>
        <p:spPr bwMode="auto">
          <a:xfrm>
            <a:off x="6024563" y="1865313"/>
            <a:ext cx="431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6" name="Text Box 18"/>
          <p:cNvSpPr txBox="1">
            <a:spLocks noChangeArrowheads="1"/>
          </p:cNvSpPr>
          <p:nvPr/>
        </p:nvSpPr>
        <p:spPr bwMode="auto">
          <a:xfrm>
            <a:off x="6516688" y="162718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147" name="Line 19"/>
          <p:cNvSpPr>
            <a:spLocks noChangeShapeType="1"/>
          </p:cNvSpPr>
          <p:nvPr/>
        </p:nvSpPr>
        <p:spPr bwMode="auto">
          <a:xfrm>
            <a:off x="7092950" y="1882775"/>
            <a:ext cx="287338"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8" name="Rectangle 20"/>
          <p:cNvSpPr>
            <a:spLocks noChangeArrowheads="1"/>
          </p:cNvSpPr>
          <p:nvPr/>
        </p:nvSpPr>
        <p:spPr bwMode="auto">
          <a:xfrm>
            <a:off x="3851275" y="1700213"/>
            <a:ext cx="360363"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49" name="Rectangle 21"/>
          <p:cNvSpPr>
            <a:spLocks noChangeArrowheads="1"/>
          </p:cNvSpPr>
          <p:nvPr/>
        </p:nvSpPr>
        <p:spPr bwMode="auto">
          <a:xfrm>
            <a:off x="4211638" y="1700213"/>
            <a:ext cx="360362"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50" name="Rectangle 22"/>
          <p:cNvSpPr>
            <a:spLocks noChangeArrowheads="1"/>
          </p:cNvSpPr>
          <p:nvPr/>
        </p:nvSpPr>
        <p:spPr bwMode="auto">
          <a:xfrm>
            <a:off x="5722938" y="1700213"/>
            <a:ext cx="360362"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51" name="Rectangle 23"/>
          <p:cNvSpPr>
            <a:spLocks noChangeArrowheads="1"/>
          </p:cNvSpPr>
          <p:nvPr/>
        </p:nvSpPr>
        <p:spPr bwMode="auto">
          <a:xfrm>
            <a:off x="6083300" y="1700213"/>
            <a:ext cx="360363" cy="358775"/>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endParaRPr lang="zh-CN" altLang="en-US" sz="1800">
              <a:solidFill>
                <a:schemeClr val="tx1"/>
              </a:solidFill>
              <a:latin typeface="Verdana" panose="020B0604030504040204" pitchFamily="34" charset="0"/>
            </a:endParaRPr>
          </a:p>
        </p:txBody>
      </p:sp>
      <p:sp>
        <p:nvSpPr>
          <p:cNvPr id="48152" name="Freeform 24"/>
          <p:cNvSpPr>
            <a:spLocks noChangeArrowheads="1"/>
          </p:cNvSpPr>
          <p:nvPr/>
        </p:nvSpPr>
        <p:spPr bwMode="auto">
          <a:xfrm>
            <a:off x="4097338" y="1209675"/>
            <a:ext cx="279400" cy="481013"/>
          </a:xfrm>
          <a:custGeom>
            <a:avLst/>
            <a:gdLst>
              <a:gd name="T0" fmla="*/ 279400 w 176"/>
              <a:gd name="T1" fmla="*/ 0 h 303"/>
              <a:gd name="T2" fmla="*/ 0 w 176"/>
              <a:gd name="T3" fmla="*/ 481013 h 303"/>
              <a:gd name="T4" fmla="*/ 0 60000 65536"/>
              <a:gd name="T5" fmla="*/ 0 60000 65536"/>
            </a:gdLst>
            <a:ahLst/>
            <a:cxnLst>
              <a:cxn ang="T4">
                <a:pos x="T0" y="T1"/>
              </a:cxn>
              <a:cxn ang="T5">
                <a:pos x="T2" y="T3"/>
              </a:cxn>
            </a:cxnLst>
            <a:rect l="0" t="0" r="r" b="b"/>
            <a:pathLst>
              <a:path w="176" h="303">
                <a:moveTo>
                  <a:pt x="176" y="0"/>
                </a:moveTo>
                <a:lnTo>
                  <a:pt x="0" y="303"/>
                </a:lnTo>
              </a:path>
            </a:pathLst>
          </a:custGeom>
          <a:noFill/>
          <a:ln w="28575">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3" name="Text Box 25"/>
          <p:cNvSpPr txBox="1">
            <a:spLocks noChangeArrowheads="1"/>
          </p:cNvSpPr>
          <p:nvPr/>
        </p:nvSpPr>
        <p:spPr bwMode="auto">
          <a:xfrm>
            <a:off x="3295650" y="836613"/>
            <a:ext cx="2160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ea typeface="楷体_GB2312" pitchFamily="49" charset="-122"/>
              </a:rPr>
              <a:t>正数第</a:t>
            </a:r>
            <a:r>
              <a:rPr lang="en-US" altLang="zh-CN" sz="1800" i="1">
                <a:ea typeface="楷体_GB2312" pitchFamily="49" charset="-122"/>
              </a:rPr>
              <a:t>k</a:t>
            </a:r>
            <a:r>
              <a:rPr lang="zh-CN" altLang="en-US" sz="1800">
                <a:ea typeface="楷体_GB2312" pitchFamily="49" charset="-122"/>
              </a:rPr>
              <a:t>个节点</a:t>
            </a:r>
            <a:endParaRPr lang="zh-CN" altLang="en-US" sz="1800">
              <a:ea typeface="楷体_GB2312" pitchFamily="49" charset="-122"/>
            </a:endParaRPr>
          </a:p>
        </p:txBody>
      </p:sp>
      <p:sp>
        <p:nvSpPr>
          <p:cNvPr id="48154" name="Line 26"/>
          <p:cNvSpPr>
            <a:spLocks noChangeShapeType="1"/>
          </p:cNvSpPr>
          <p:nvPr/>
        </p:nvSpPr>
        <p:spPr bwMode="auto">
          <a:xfrm>
            <a:off x="4368800" y="1865313"/>
            <a:ext cx="431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5" name="Line 27"/>
          <p:cNvSpPr>
            <a:spLocks noChangeShapeType="1"/>
          </p:cNvSpPr>
          <p:nvPr/>
        </p:nvSpPr>
        <p:spPr bwMode="auto">
          <a:xfrm>
            <a:off x="3563938" y="1882775"/>
            <a:ext cx="287337"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6" name="Text Box 28"/>
          <p:cNvSpPr txBox="1">
            <a:spLocks noChangeArrowheads="1"/>
          </p:cNvSpPr>
          <p:nvPr/>
        </p:nvSpPr>
        <p:spPr bwMode="auto">
          <a:xfrm>
            <a:off x="4860925" y="162718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157" name="Line 29"/>
          <p:cNvSpPr>
            <a:spLocks noChangeShapeType="1"/>
          </p:cNvSpPr>
          <p:nvPr/>
        </p:nvSpPr>
        <p:spPr bwMode="auto">
          <a:xfrm>
            <a:off x="5437188" y="1882775"/>
            <a:ext cx="287337"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8" name="AutoShape 30"/>
          <p:cNvSpPr/>
          <p:nvPr/>
        </p:nvSpPr>
        <p:spPr bwMode="auto">
          <a:xfrm rot="-5400000">
            <a:off x="4374357" y="526256"/>
            <a:ext cx="71438" cy="3419475"/>
          </a:xfrm>
          <a:prstGeom prst="leftBrace">
            <a:avLst>
              <a:gd name="adj1" fmla="val 398664"/>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59" name="Line 31"/>
          <p:cNvSpPr>
            <a:spLocks noChangeShapeType="1"/>
          </p:cNvSpPr>
          <p:nvPr/>
        </p:nvSpPr>
        <p:spPr bwMode="auto">
          <a:xfrm flipV="1">
            <a:off x="2216150" y="2060575"/>
            <a:ext cx="0" cy="360363"/>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0" name="Text Box 32"/>
          <p:cNvSpPr txBox="1">
            <a:spLocks noChangeArrowheads="1"/>
          </p:cNvSpPr>
          <p:nvPr/>
        </p:nvSpPr>
        <p:spPr bwMode="auto">
          <a:xfrm>
            <a:off x="2051050" y="23780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p</a:t>
            </a:r>
            <a:endParaRPr lang="en-US" altLang="zh-CN" sz="2000">
              <a:ea typeface="楷体_GB2312" pitchFamily="49" charset="-122"/>
            </a:endParaRPr>
          </a:p>
        </p:txBody>
      </p:sp>
      <p:sp>
        <p:nvSpPr>
          <p:cNvPr id="48161" name="Line 33"/>
          <p:cNvSpPr>
            <a:spLocks noChangeShapeType="1"/>
          </p:cNvSpPr>
          <p:nvPr/>
        </p:nvSpPr>
        <p:spPr bwMode="auto">
          <a:xfrm flipV="1">
            <a:off x="2576513" y="2073275"/>
            <a:ext cx="0" cy="360363"/>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2" name="Text Box 34"/>
          <p:cNvSpPr txBox="1">
            <a:spLocks noChangeArrowheads="1"/>
          </p:cNvSpPr>
          <p:nvPr/>
        </p:nvSpPr>
        <p:spPr bwMode="auto">
          <a:xfrm>
            <a:off x="2411413" y="23780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q</a:t>
            </a:r>
            <a:endParaRPr lang="en-US" altLang="zh-CN" sz="2000">
              <a:ea typeface="楷体_GB2312" pitchFamily="49" charset="-122"/>
            </a:endParaRPr>
          </a:p>
        </p:txBody>
      </p:sp>
      <p:grpSp>
        <p:nvGrpSpPr>
          <p:cNvPr id="34851" name="Group 35"/>
          <p:cNvGrpSpPr/>
          <p:nvPr/>
        </p:nvGrpSpPr>
        <p:grpSpPr bwMode="auto">
          <a:xfrm>
            <a:off x="395288" y="4519613"/>
            <a:ext cx="8208962" cy="1903412"/>
            <a:chOff x="249" y="2847"/>
            <a:chExt cx="5171" cy="1199"/>
          </a:xfrm>
        </p:grpSpPr>
        <p:sp>
          <p:nvSpPr>
            <p:cNvPr id="48197" name="Rectangle 36"/>
            <p:cNvSpPr>
              <a:spLocks noChangeArrowheads="1"/>
            </p:cNvSpPr>
            <p:nvPr/>
          </p:nvSpPr>
          <p:spPr bwMode="auto">
            <a:xfrm>
              <a:off x="702" y="3402"/>
              <a:ext cx="227" cy="226"/>
            </a:xfrm>
            <a:prstGeom prst="rect">
              <a:avLst/>
            </a:prstGeom>
            <a:solidFill>
              <a:schemeClr val="folHlink"/>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98" name="Rectangle 37"/>
            <p:cNvSpPr>
              <a:spLocks noChangeArrowheads="1"/>
            </p:cNvSpPr>
            <p:nvPr/>
          </p:nvSpPr>
          <p:spPr bwMode="auto">
            <a:xfrm>
              <a:off x="929" y="3402"/>
              <a:ext cx="227" cy="226"/>
            </a:xfrm>
            <a:prstGeom prst="rect">
              <a:avLst/>
            </a:prstGeom>
            <a:solidFill>
              <a:schemeClr val="folHlink"/>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99" name="Rectangle 38"/>
            <p:cNvSpPr>
              <a:spLocks noChangeArrowheads="1"/>
            </p:cNvSpPr>
            <p:nvPr/>
          </p:nvSpPr>
          <p:spPr bwMode="auto">
            <a:xfrm>
              <a:off x="1292"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00" name="Rectangle 39"/>
            <p:cNvSpPr>
              <a:spLocks noChangeArrowheads="1"/>
            </p:cNvSpPr>
            <p:nvPr/>
          </p:nvSpPr>
          <p:spPr bwMode="auto">
            <a:xfrm>
              <a:off x="1519"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01" name="Rectangle 40"/>
            <p:cNvSpPr>
              <a:spLocks noChangeArrowheads="1"/>
            </p:cNvSpPr>
            <p:nvPr/>
          </p:nvSpPr>
          <p:spPr bwMode="auto">
            <a:xfrm>
              <a:off x="3696"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02" name="Rectangle 41"/>
            <p:cNvSpPr>
              <a:spLocks noChangeArrowheads="1"/>
            </p:cNvSpPr>
            <p:nvPr/>
          </p:nvSpPr>
          <p:spPr bwMode="auto">
            <a:xfrm>
              <a:off x="4648"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03" name="Rectangle 42"/>
            <p:cNvSpPr>
              <a:spLocks noChangeArrowheads="1"/>
            </p:cNvSpPr>
            <p:nvPr/>
          </p:nvSpPr>
          <p:spPr bwMode="auto">
            <a:xfrm>
              <a:off x="4875"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tx1"/>
                  </a:solidFill>
                  <a:latin typeface="Verdana" panose="020B0604030504040204" pitchFamily="34" charset="0"/>
                </a:rPr>
                <a:t>∧</a:t>
              </a:r>
              <a:endParaRPr lang="zh-CN" altLang="en-US" sz="1800">
                <a:solidFill>
                  <a:schemeClr val="tx1"/>
                </a:solidFill>
                <a:latin typeface="Verdana" panose="020B0604030504040204" pitchFamily="34" charset="0"/>
              </a:endParaRPr>
            </a:p>
          </p:txBody>
        </p:sp>
        <p:sp>
          <p:nvSpPr>
            <p:cNvPr id="48204" name="Line 43"/>
            <p:cNvSpPr>
              <a:spLocks noChangeShapeType="1"/>
            </p:cNvSpPr>
            <p:nvPr/>
          </p:nvSpPr>
          <p:spPr bwMode="auto">
            <a:xfrm>
              <a:off x="1001" y="3508"/>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5" name="Line 44"/>
            <p:cNvSpPr>
              <a:spLocks noChangeShapeType="1"/>
            </p:cNvSpPr>
            <p:nvPr/>
          </p:nvSpPr>
          <p:spPr bwMode="auto">
            <a:xfrm>
              <a:off x="417" y="3505"/>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6" name="Text Box 45"/>
            <p:cNvSpPr txBox="1">
              <a:spLocks noChangeArrowheads="1"/>
            </p:cNvSpPr>
            <p:nvPr/>
          </p:nvSpPr>
          <p:spPr bwMode="auto">
            <a:xfrm>
              <a:off x="249" y="317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ea typeface="楷体_GB2312" pitchFamily="49" charset="-122"/>
                </a:rPr>
                <a:t>list</a:t>
              </a:r>
              <a:endParaRPr lang="en-US" altLang="zh-CN" sz="1800" b="0">
                <a:ea typeface="楷体_GB2312" pitchFamily="49" charset="-122"/>
              </a:endParaRPr>
            </a:p>
          </p:txBody>
        </p:sp>
        <p:sp>
          <p:nvSpPr>
            <p:cNvPr id="48207" name="Line 46"/>
            <p:cNvSpPr>
              <a:spLocks noChangeShapeType="1"/>
            </p:cNvSpPr>
            <p:nvPr/>
          </p:nvSpPr>
          <p:spPr bwMode="auto">
            <a:xfrm>
              <a:off x="1655" y="3513"/>
              <a:ext cx="227"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08" name="Text Box 47"/>
            <p:cNvSpPr txBox="1">
              <a:spLocks noChangeArrowheads="1"/>
            </p:cNvSpPr>
            <p:nvPr/>
          </p:nvSpPr>
          <p:spPr bwMode="auto">
            <a:xfrm>
              <a:off x="1927" y="335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209" name="Line 48"/>
            <p:cNvSpPr>
              <a:spLocks noChangeShapeType="1"/>
            </p:cNvSpPr>
            <p:nvPr/>
          </p:nvSpPr>
          <p:spPr bwMode="auto">
            <a:xfrm>
              <a:off x="3795" y="3505"/>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10" name="Text Box 49"/>
            <p:cNvSpPr txBox="1">
              <a:spLocks noChangeArrowheads="1"/>
            </p:cNvSpPr>
            <p:nvPr/>
          </p:nvSpPr>
          <p:spPr bwMode="auto">
            <a:xfrm>
              <a:off x="4105" y="335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211" name="Line 50"/>
            <p:cNvSpPr>
              <a:spLocks noChangeShapeType="1"/>
            </p:cNvSpPr>
            <p:nvPr/>
          </p:nvSpPr>
          <p:spPr bwMode="auto">
            <a:xfrm>
              <a:off x="4468" y="3516"/>
              <a:ext cx="18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12" name="Rectangle 51"/>
            <p:cNvSpPr>
              <a:spLocks noChangeArrowheads="1"/>
            </p:cNvSpPr>
            <p:nvPr/>
          </p:nvSpPr>
          <p:spPr bwMode="auto">
            <a:xfrm>
              <a:off x="2426"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13" name="Rectangle 52"/>
            <p:cNvSpPr>
              <a:spLocks noChangeArrowheads="1"/>
            </p:cNvSpPr>
            <p:nvPr/>
          </p:nvSpPr>
          <p:spPr bwMode="auto">
            <a:xfrm>
              <a:off x="2653"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14" name="Rectangle 53"/>
            <p:cNvSpPr>
              <a:spLocks noChangeArrowheads="1"/>
            </p:cNvSpPr>
            <p:nvPr/>
          </p:nvSpPr>
          <p:spPr bwMode="auto">
            <a:xfrm>
              <a:off x="3605"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15" name="Rectangle 54"/>
            <p:cNvSpPr>
              <a:spLocks noChangeArrowheads="1"/>
            </p:cNvSpPr>
            <p:nvPr/>
          </p:nvSpPr>
          <p:spPr bwMode="auto">
            <a:xfrm>
              <a:off x="3832" y="3401"/>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endParaRPr lang="zh-CN" altLang="en-US" sz="1800">
                <a:solidFill>
                  <a:schemeClr val="tx1"/>
                </a:solidFill>
                <a:latin typeface="Verdana" panose="020B0604030504040204" pitchFamily="34" charset="0"/>
              </a:endParaRPr>
            </a:p>
          </p:txBody>
        </p:sp>
        <p:sp>
          <p:nvSpPr>
            <p:cNvPr id="48216" name="Line 55"/>
            <p:cNvSpPr>
              <a:spLocks noChangeShapeType="1"/>
            </p:cNvSpPr>
            <p:nvPr/>
          </p:nvSpPr>
          <p:spPr bwMode="auto">
            <a:xfrm>
              <a:off x="2752" y="3505"/>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17" name="Line 56"/>
            <p:cNvSpPr>
              <a:spLocks noChangeShapeType="1"/>
            </p:cNvSpPr>
            <p:nvPr/>
          </p:nvSpPr>
          <p:spPr bwMode="auto">
            <a:xfrm>
              <a:off x="2245" y="3516"/>
              <a:ext cx="18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18" name="Text Box 57"/>
            <p:cNvSpPr txBox="1">
              <a:spLocks noChangeArrowheads="1"/>
            </p:cNvSpPr>
            <p:nvPr/>
          </p:nvSpPr>
          <p:spPr bwMode="auto">
            <a:xfrm>
              <a:off x="3062" y="335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219" name="Line 58"/>
            <p:cNvSpPr>
              <a:spLocks noChangeShapeType="1"/>
            </p:cNvSpPr>
            <p:nvPr/>
          </p:nvSpPr>
          <p:spPr bwMode="auto">
            <a:xfrm>
              <a:off x="3425" y="3516"/>
              <a:ext cx="18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20" name="Line 59"/>
            <p:cNvSpPr>
              <a:spLocks noChangeShapeType="1"/>
            </p:cNvSpPr>
            <p:nvPr/>
          </p:nvSpPr>
          <p:spPr bwMode="auto">
            <a:xfrm flipV="1">
              <a:off x="5252" y="362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21" name="Text Box 60"/>
            <p:cNvSpPr txBox="1">
              <a:spLocks noChangeArrowheads="1"/>
            </p:cNvSpPr>
            <p:nvPr/>
          </p:nvSpPr>
          <p:spPr bwMode="auto">
            <a:xfrm>
              <a:off x="5148" y="3796"/>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p</a:t>
              </a:r>
              <a:endParaRPr lang="en-US" altLang="zh-CN" sz="2000">
                <a:ea typeface="楷体_GB2312" pitchFamily="49" charset="-122"/>
              </a:endParaRPr>
            </a:p>
          </p:txBody>
        </p:sp>
        <p:sp>
          <p:nvSpPr>
            <p:cNvPr id="48222" name="Line 61"/>
            <p:cNvSpPr>
              <a:spLocks noChangeShapeType="1"/>
            </p:cNvSpPr>
            <p:nvPr/>
          </p:nvSpPr>
          <p:spPr bwMode="auto">
            <a:xfrm flipV="1">
              <a:off x="3801" y="3618"/>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23" name="Text Box 62"/>
            <p:cNvSpPr txBox="1">
              <a:spLocks noChangeArrowheads="1"/>
            </p:cNvSpPr>
            <p:nvPr/>
          </p:nvSpPr>
          <p:spPr bwMode="auto">
            <a:xfrm>
              <a:off x="3697" y="3746"/>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q</a:t>
              </a:r>
              <a:endParaRPr lang="en-US" altLang="zh-CN" sz="2000">
                <a:ea typeface="楷体_GB2312" pitchFamily="49" charset="-122"/>
              </a:endParaRPr>
            </a:p>
          </p:txBody>
        </p:sp>
        <p:sp>
          <p:nvSpPr>
            <p:cNvPr id="48224" name="Freeform 63"/>
            <p:cNvSpPr>
              <a:spLocks noChangeArrowheads="1"/>
            </p:cNvSpPr>
            <p:nvPr/>
          </p:nvSpPr>
          <p:spPr bwMode="auto">
            <a:xfrm>
              <a:off x="3747" y="3082"/>
              <a:ext cx="176" cy="303"/>
            </a:xfrm>
            <a:custGeom>
              <a:avLst/>
              <a:gdLst>
                <a:gd name="T0" fmla="*/ 176 w 176"/>
                <a:gd name="T1" fmla="*/ 0 h 303"/>
                <a:gd name="T2" fmla="*/ 0 w 176"/>
                <a:gd name="T3" fmla="*/ 303 h 303"/>
                <a:gd name="T4" fmla="*/ 0 60000 65536"/>
                <a:gd name="T5" fmla="*/ 0 60000 65536"/>
              </a:gdLst>
              <a:ahLst/>
              <a:cxnLst>
                <a:cxn ang="T4">
                  <a:pos x="T0" y="T1"/>
                </a:cxn>
                <a:cxn ang="T5">
                  <a:pos x="T2" y="T3"/>
                </a:cxn>
              </a:cxnLst>
              <a:rect l="0" t="0" r="r" b="b"/>
              <a:pathLst>
                <a:path w="176" h="303">
                  <a:moveTo>
                    <a:pt x="176" y="0"/>
                  </a:moveTo>
                  <a:lnTo>
                    <a:pt x="0" y="303"/>
                  </a:lnTo>
                </a:path>
              </a:pathLst>
            </a:custGeom>
            <a:noFill/>
            <a:ln w="28575">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225" name="Text Box 64"/>
            <p:cNvSpPr txBox="1">
              <a:spLocks noChangeArrowheads="1"/>
            </p:cNvSpPr>
            <p:nvPr/>
          </p:nvSpPr>
          <p:spPr bwMode="auto">
            <a:xfrm>
              <a:off x="3651" y="2847"/>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ea typeface="楷体_GB2312" pitchFamily="49" charset="-122"/>
                </a:rPr>
                <a:t>倒数第</a:t>
              </a:r>
              <a:r>
                <a:rPr lang="en-US" altLang="zh-CN" sz="1800" i="1">
                  <a:ea typeface="楷体_GB2312" pitchFamily="49" charset="-122"/>
                </a:rPr>
                <a:t>k</a:t>
              </a:r>
              <a:r>
                <a:rPr lang="zh-CN" altLang="en-US" sz="1800">
                  <a:ea typeface="楷体_GB2312" pitchFamily="49" charset="-122"/>
                </a:rPr>
                <a:t>个节点</a:t>
              </a:r>
              <a:endParaRPr lang="zh-CN" altLang="en-US" sz="1800">
                <a:ea typeface="楷体_GB2312" pitchFamily="49" charset="-122"/>
              </a:endParaRPr>
            </a:p>
          </p:txBody>
        </p:sp>
        <p:sp>
          <p:nvSpPr>
            <p:cNvPr id="48226" name="Text Box 65"/>
            <p:cNvSpPr txBox="1">
              <a:spLocks noChangeArrowheads="1"/>
            </p:cNvSpPr>
            <p:nvPr/>
          </p:nvSpPr>
          <p:spPr bwMode="auto">
            <a:xfrm>
              <a:off x="1746" y="3793"/>
              <a:ext cx="15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3300"/>
                  </a:solidFill>
                  <a:ea typeface="楷体_GB2312" pitchFamily="49" charset="-122"/>
                </a:rPr>
                <a:t>（</a:t>
              </a:r>
              <a:r>
                <a:rPr lang="en-US" altLang="zh-CN" sz="2000">
                  <a:solidFill>
                    <a:srgbClr val="FF3300"/>
                  </a:solidFill>
                  <a:ea typeface="楷体_GB2312" pitchFamily="49" charset="-122"/>
                </a:rPr>
                <a:t>c</a:t>
              </a:r>
              <a:r>
                <a:rPr lang="zh-CN" altLang="en-US" sz="2000">
                  <a:solidFill>
                    <a:srgbClr val="FF3300"/>
                  </a:solidFill>
                  <a:ea typeface="楷体_GB2312" pitchFamily="49" charset="-122"/>
                </a:rPr>
                <a:t>）</a:t>
              </a:r>
              <a:r>
                <a:rPr lang="en-US" altLang="zh-CN" sz="2000">
                  <a:solidFill>
                    <a:srgbClr val="FF3300"/>
                  </a:solidFill>
                  <a:ea typeface="楷体_GB2312" pitchFamily="49" charset="-122"/>
                </a:rPr>
                <a:t>p</a:t>
              </a:r>
              <a:r>
                <a:rPr lang="zh-CN" altLang="en-US" sz="2000">
                  <a:solidFill>
                    <a:srgbClr val="FF3300"/>
                  </a:solidFill>
                  <a:ea typeface="楷体_GB2312" pitchFamily="49" charset="-122"/>
                </a:rPr>
                <a:t>、</a:t>
              </a:r>
              <a:r>
                <a:rPr lang="en-US" altLang="zh-CN" sz="2000">
                  <a:solidFill>
                    <a:srgbClr val="FF3300"/>
                  </a:solidFill>
                  <a:ea typeface="楷体_GB2312" pitchFamily="49" charset="-122"/>
                </a:rPr>
                <a:t>q</a:t>
              </a:r>
              <a:r>
                <a:rPr lang="zh-CN" altLang="en-US" sz="2000">
                  <a:solidFill>
                    <a:srgbClr val="FF3300"/>
                  </a:solidFill>
                  <a:ea typeface="楷体_GB2312" pitchFamily="49" charset="-122"/>
                </a:rPr>
                <a:t>同步后移</a:t>
              </a:r>
              <a:endParaRPr lang="zh-CN" altLang="en-US" sz="2000">
                <a:solidFill>
                  <a:srgbClr val="FF3300"/>
                </a:solidFill>
                <a:ea typeface="楷体_GB2312" pitchFamily="49" charset="-122"/>
              </a:endParaRPr>
            </a:p>
          </p:txBody>
        </p:sp>
      </p:grpSp>
      <p:grpSp>
        <p:nvGrpSpPr>
          <p:cNvPr id="34882" name="Group 66"/>
          <p:cNvGrpSpPr/>
          <p:nvPr/>
        </p:nvGrpSpPr>
        <p:grpSpPr bwMode="auto">
          <a:xfrm>
            <a:off x="395288" y="2873375"/>
            <a:ext cx="7704137" cy="2068513"/>
            <a:chOff x="249" y="1810"/>
            <a:chExt cx="4853" cy="1303"/>
          </a:xfrm>
        </p:grpSpPr>
        <p:sp>
          <p:nvSpPr>
            <p:cNvPr id="48166" name="Rectangle 67"/>
            <p:cNvSpPr>
              <a:spLocks noChangeArrowheads="1"/>
            </p:cNvSpPr>
            <p:nvPr/>
          </p:nvSpPr>
          <p:spPr bwMode="auto">
            <a:xfrm>
              <a:off x="702" y="2286"/>
              <a:ext cx="227" cy="226"/>
            </a:xfrm>
            <a:prstGeom prst="rect">
              <a:avLst/>
            </a:prstGeom>
            <a:solidFill>
              <a:schemeClr val="folHlink"/>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67" name="Rectangle 68"/>
            <p:cNvSpPr>
              <a:spLocks noChangeArrowheads="1"/>
            </p:cNvSpPr>
            <p:nvPr/>
          </p:nvSpPr>
          <p:spPr bwMode="auto">
            <a:xfrm>
              <a:off x="929" y="2286"/>
              <a:ext cx="227" cy="226"/>
            </a:xfrm>
            <a:prstGeom prst="rect">
              <a:avLst/>
            </a:prstGeom>
            <a:solidFill>
              <a:schemeClr val="folHlink"/>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68" name="Rectangle 69"/>
            <p:cNvSpPr>
              <a:spLocks noChangeArrowheads="1"/>
            </p:cNvSpPr>
            <p:nvPr/>
          </p:nvSpPr>
          <p:spPr bwMode="auto">
            <a:xfrm>
              <a:off x="1292"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69" name="Rectangle 70"/>
            <p:cNvSpPr>
              <a:spLocks noChangeArrowheads="1"/>
            </p:cNvSpPr>
            <p:nvPr/>
          </p:nvSpPr>
          <p:spPr bwMode="auto">
            <a:xfrm>
              <a:off x="1519"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70" name="Rectangle 71"/>
            <p:cNvSpPr>
              <a:spLocks noChangeArrowheads="1"/>
            </p:cNvSpPr>
            <p:nvPr/>
          </p:nvSpPr>
          <p:spPr bwMode="auto">
            <a:xfrm>
              <a:off x="3696"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71" name="Rectangle 72"/>
            <p:cNvSpPr>
              <a:spLocks noChangeArrowheads="1"/>
            </p:cNvSpPr>
            <p:nvPr/>
          </p:nvSpPr>
          <p:spPr bwMode="auto">
            <a:xfrm>
              <a:off x="4648"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72" name="Rectangle 73"/>
            <p:cNvSpPr>
              <a:spLocks noChangeArrowheads="1"/>
            </p:cNvSpPr>
            <p:nvPr/>
          </p:nvSpPr>
          <p:spPr bwMode="auto">
            <a:xfrm>
              <a:off x="4875"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r>
                <a:rPr lang="zh-CN" altLang="en-US" sz="1800">
                  <a:solidFill>
                    <a:schemeClr val="tx1"/>
                  </a:solidFill>
                  <a:latin typeface="Verdana" panose="020B0604030504040204" pitchFamily="34" charset="0"/>
                </a:rPr>
                <a:t>∧</a:t>
              </a:r>
              <a:endParaRPr lang="zh-CN" altLang="en-US" sz="1800">
                <a:solidFill>
                  <a:schemeClr val="tx1"/>
                </a:solidFill>
                <a:latin typeface="Verdana" panose="020B0604030504040204" pitchFamily="34" charset="0"/>
              </a:endParaRPr>
            </a:p>
          </p:txBody>
        </p:sp>
        <p:sp>
          <p:nvSpPr>
            <p:cNvPr id="48173" name="Line 74"/>
            <p:cNvSpPr>
              <a:spLocks noChangeShapeType="1"/>
            </p:cNvSpPr>
            <p:nvPr/>
          </p:nvSpPr>
          <p:spPr bwMode="auto">
            <a:xfrm>
              <a:off x="1001" y="2392"/>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4" name="Line 75"/>
            <p:cNvSpPr>
              <a:spLocks noChangeShapeType="1"/>
            </p:cNvSpPr>
            <p:nvPr/>
          </p:nvSpPr>
          <p:spPr bwMode="auto">
            <a:xfrm>
              <a:off x="417" y="2389"/>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5" name="Text Box 76"/>
            <p:cNvSpPr txBox="1">
              <a:spLocks noChangeArrowheads="1"/>
            </p:cNvSpPr>
            <p:nvPr/>
          </p:nvSpPr>
          <p:spPr bwMode="auto">
            <a:xfrm>
              <a:off x="249" y="205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ea typeface="楷体_GB2312" pitchFamily="49" charset="-122"/>
                </a:rPr>
                <a:t>list</a:t>
              </a:r>
              <a:endParaRPr lang="en-US" altLang="zh-CN" sz="1800" b="0">
                <a:ea typeface="楷体_GB2312" pitchFamily="49" charset="-122"/>
              </a:endParaRPr>
            </a:p>
          </p:txBody>
        </p:sp>
        <p:sp>
          <p:nvSpPr>
            <p:cNvPr id="48176" name="Line 77"/>
            <p:cNvSpPr>
              <a:spLocks noChangeShapeType="1"/>
            </p:cNvSpPr>
            <p:nvPr/>
          </p:nvSpPr>
          <p:spPr bwMode="auto">
            <a:xfrm>
              <a:off x="1655" y="2397"/>
              <a:ext cx="227"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77" name="Text Box 78"/>
            <p:cNvSpPr txBox="1">
              <a:spLocks noChangeArrowheads="1"/>
            </p:cNvSpPr>
            <p:nvPr/>
          </p:nvSpPr>
          <p:spPr bwMode="auto">
            <a:xfrm>
              <a:off x="1927" y="223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178" name="Freeform 79"/>
            <p:cNvSpPr>
              <a:spLocks noChangeArrowheads="1"/>
            </p:cNvSpPr>
            <p:nvPr/>
          </p:nvSpPr>
          <p:spPr bwMode="auto">
            <a:xfrm>
              <a:off x="3792" y="1976"/>
              <a:ext cx="176" cy="303"/>
            </a:xfrm>
            <a:custGeom>
              <a:avLst/>
              <a:gdLst>
                <a:gd name="T0" fmla="*/ 176 w 176"/>
                <a:gd name="T1" fmla="*/ 0 h 303"/>
                <a:gd name="T2" fmla="*/ 0 w 176"/>
                <a:gd name="T3" fmla="*/ 303 h 303"/>
                <a:gd name="T4" fmla="*/ 0 60000 65536"/>
                <a:gd name="T5" fmla="*/ 0 60000 65536"/>
              </a:gdLst>
              <a:ahLst/>
              <a:cxnLst>
                <a:cxn ang="T4">
                  <a:pos x="T0" y="T1"/>
                </a:cxn>
                <a:cxn ang="T5">
                  <a:pos x="T2" y="T3"/>
                </a:cxn>
              </a:cxnLst>
              <a:rect l="0" t="0" r="r" b="b"/>
              <a:pathLst>
                <a:path w="176" h="303">
                  <a:moveTo>
                    <a:pt x="176" y="0"/>
                  </a:moveTo>
                  <a:lnTo>
                    <a:pt x="0" y="303"/>
                  </a:lnTo>
                </a:path>
              </a:pathLst>
            </a:custGeom>
            <a:noFill/>
            <a:ln w="9525">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79" name="Line 80"/>
            <p:cNvSpPr>
              <a:spLocks noChangeShapeType="1"/>
            </p:cNvSpPr>
            <p:nvPr/>
          </p:nvSpPr>
          <p:spPr bwMode="auto">
            <a:xfrm>
              <a:off x="3795" y="2389"/>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0" name="Text Box 81"/>
            <p:cNvSpPr txBox="1">
              <a:spLocks noChangeArrowheads="1"/>
            </p:cNvSpPr>
            <p:nvPr/>
          </p:nvSpPr>
          <p:spPr bwMode="auto">
            <a:xfrm>
              <a:off x="4105" y="223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181" name="Line 82"/>
            <p:cNvSpPr>
              <a:spLocks noChangeShapeType="1"/>
            </p:cNvSpPr>
            <p:nvPr/>
          </p:nvSpPr>
          <p:spPr bwMode="auto">
            <a:xfrm>
              <a:off x="4468" y="2400"/>
              <a:ext cx="18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2" name="Rectangle 83"/>
            <p:cNvSpPr>
              <a:spLocks noChangeArrowheads="1"/>
            </p:cNvSpPr>
            <p:nvPr/>
          </p:nvSpPr>
          <p:spPr bwMode="auto">
            <a:xfrm>
              <a:off x="2426"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83" name="Rectangle 84"/>
            <p:cNvSpPr>
              <a:spLocks noChangeArrowheads="1"/>
            </p:cNvSpPr>
            <p:nvPr/>
          </p:nvSpPr>
          <p:spPr bwMode="auto">
            <a:xfrm>
              <a:off x="2653"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84" name="Rectangle 85"/>
            <p:cNvSpPr>
              <a:spLocks noChangeArrowheads="1"/>
            </p:cNvSpPr>
            <p:nvPr/>
          </p:nvSpPr>
          <p:spPr bwMode="auto">
            <a:xfrm>
              <a:off x="3605"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85" name="Rectangle 86"/>
            <p:cNvSpPr>
              <a:spLocks noChangeArrowheads="1"/>
            </p:cNvSpPr>
            <p:nvPr/>
          </p:nvSpPr>
          <p:spPr bwMode="auto">
            <a:xfrm>
              <a:off x="3832" y="2285"/>
              <a:ext cx="227" cy="226"/>
            </a:xfrm>
            <a:prstGeom prst="rect">
              <a:avLst/>
            </a:prstGeom>
            <a:solidFill>
              <a:schemeClr val="accent1"/>
            </a:solidFill>
            <a:ln w="9525">
              <a:solidFill>
                <a:schemeClr val="tx1"/>
              </a:solidFill>
              <a:miter lim="800000"/>
            </a:ln>
          </p:spPr>
          <p:txBody>
            <a:bodyPr wrap="none" anchor="ct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endParaRPr lang="zh-CN" altLang="en-US" sz="1800">
                <a:solidFill>
                  <a:schemeClr val="tx1"/>
                </a:solidFill>
                <a:latin typeface="Verdana" panose="020B0604030504040204" pitchFamily="34" charset="0"/>
              </a:endParaRPr>
            </a:p>
          </p:txBody>
        </p:sp>
        <p:sp>
          <p:nvSpPr>
            <p:cNvPr id="48186" name="Line 87"/>
            <p:cNvSpPr>
              <a:spLocks noChangeShapeType="1"/>
            </p:cNvSpPr>
            <p:nvPr/>
          </p:nvSpPr>
          <p:spPr bwMode="auto">
            <a:xfrm>
              <a:off x="2752" y="2389"/>
              <a:ext cx="2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7" name="Line 88"/>
            <p:cNvSpPr>
              <a:spLocks noChangeShapeType="1"/>
            </p:cNvSpPr>
            <p:nvPr/>
          </p:nvSpPr>
          <p:spPr bwMode="auto">
            <a:xfrm>
              <a:off x="2245" y="2400"/>
              <a:ext cx="18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88" name="Text Box 89"/>
            <p:cNvSpPr txBox="1">
              <a:spLocks noChangeArrowheads="1"/>
            </p:cNvSpPr>
            <p:nvPr/>
          </p:nvSpPr>
          <p:spPr bwMode="auto">
            <a:xfrm>
              <a:off x="3062" y="223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0">
                  <a:solidFill>
                    <a:schemeClr val="tx1"/>
                  </a:solidFill>
                  <a:latin typeface="Verdana" panose="020B0604030504040204" pitchFamily="34" charset="0"/>
                </a:rPr>
                <a:t>...</a:t>
              </a:r>
              <a:endParaRPr lang="en-US" altLang="zh-CN" sz="1800" b="0">
                <a:solidFill>
                  <a:schemeClr val="tx1"/>
                </a:solidFill>
                <a:latin typeface="Verdana" panose="020B0604030504040204" pitchFamily="34" charset="0"/>
              </a:endParaRPr>
            </a:p>
          </p:txBody>
        </p:sp>
        <p:sp>
          <p:nvSpPr>
            <p:cNvPr id="48189" name="Line 90"/>
            <p:cNvSpPr>
              <a:spLocks noChangeShapeType="1"/>
            </p:cNvSpPr>
            <p:nvPr/>
          </p:nvSpPr>
          <p:spPr bwMode="auto">
            <a:xfrm>
              <a:off x="3425" y="2400"/>
              <a:ext cx="18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0" name="Line 91"/>
            <p:cNvSpPr>
              <a:spLocks noChangeShapeType="1"/>
            </p:cNvSpPr>
            <p:nvPr/>
          </p:nvSpPr>
          <p:spPr bwMode="auto">
            <a:xfrm flipV="1">
              <a:off x="2576" y="2512"/>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1" name="Text Box 92"/>
            <p:cNvSpPr txBox="1">
              <a:spLocks noChangeArrowheads="1"/>
            </p:cNvSpPr>
            <p:nvPr/>
          </p:nvSpPr>
          <p:spPr bwMode="auto">
            <a:xfrm>
              <a:off x="2400" y="2636"/>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p</a:t>
              </a:r>
              <a:endParaRPr lang="en-US" altLang="zh-CN" sz="2000">
                <a:ea typeface="楷体_GB2312" pitchFamily="49" charset="-122"/>
              </a:endParaRPr>
            </a:p>
          </p:txBody>
        </p:sp>
        <p:sp>
          <p:nvSpPr>
            <p:cNvPr id="48192" name="Freeform 93"/>
            <p:cNvSpPr>
              <a:spLocks noChangeArrowheads="1"/>
            </p:cNvSpPr>
            <p:nvPr/>
          </p:nvSpPr>
          <p:spPr bwMode="auto">
            <a:xfrm>
              <a:off x="2614" y="1965"/>
              <a:ext cx="176" cy="303"/>
            </a:xfrm>
            <a:custGeom>
              <a:avLst/>
              <a:gdLst>
                <a:gd name="T0" fmla="*/ 176 w 176"/>
                <a:gd name="T1" fmla="*/ 0 h 303"/>
                <a:gd name="T2" fmla="*/ 0 w 176"/>
                <a:gd name="T3" fmla="*/ 303 h 303"/>
                <a:gd name="T4" fmla="*/ 0 60000 65536"/>
                <a:gd name="T5" fmla="*/ 0 60000 65536"/>
              </a:gdLst>
              <a:ahLst/>
              <a:cxnLst>
                <a:cxn ang="T4">
                  <a:pos x="T0" y="T1"/>
                </a:cxn>
                <a:cxn ang="T5">
                  <a:pos x="T2" y="T3"/>
                </a:cxn>
              </a:cxnLst>
              <a:rect l="0" t="0" r="r" b="b"/>
              <a:pathLst>
                <a:path w="176" h="303">
                  <a:moveTo>
                    <a:pt x="176" y="0"/>
                  </a:moveTo>
                  <a:lnTo>
                    <a:pt x="0" y="303"/>
                  </a:lnTo>
                </a:path>
              </a:pathLst>
            </a:custGeom>
            <a:noFill/>
            <a:ln w="28575">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93" name="Text Box 94"/>
            <p:cNvSpPr txBox="1">
              <a:spLocks noChangeArrowheads="1"/>
            </p:cNvSpPr>
            <p:nvPr/>
          </p:nvSpPr>
          <p:spPr bwMode="auto">
            <a:xfrm>
              <a:off x="2109" y="1810"/>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ea typeface="楷体_GB2312" pitchFamily="49" charset="-122"/>
                </a:rPr>
                <a:t>正数第</a:t>
              </a:r>
              <a:r>
                <a:rPr lang="en-US" altLang="zh-CN" sz="1800" i="1">
                  <a:ea typeface="楷体_GB2312" pitchFamily="49" charset="-122"/>
                </a:rPr>
                <a:t>k</a:t>
              </a:r>
              <a:r>
                <a:rPr lang="zh-CN" altLang="en-US" sz="1800">
                  <a:ea typeface="楷体_GB2312" pitchFamily="49" charset="-122"/>
                </a:rPr>
                <a:t>个节点</a:t>
              </a:r>
              <a:endParaRPr lang="zh-CN" altLang="en-US" sz="1800">
                <a:ea typeface="楷体_GB2312" pitchFamily="49" charset="-122"/>
              </a:endParaRPr>
            </a:p>
          </p:txBody>
        </p:sp>
        <p:sp>
          <p:nvSpPr>
            <p:cNvPr id="48194" name="Line 95"/>
            <p:cNvSpPr>
              <a:spLocks noChangeShapeType="1"/>
            </p:cNvSpPr>
            <p:nvPr/>
          </p:nvSpPr>
          <p:spPr bwMode="auto">
            <a:xfrm flipV="1">
              <a:off x="1623" y="2502"/>
              <a:ext cx="0" cy="22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95" name="Text Box 96"/>
            <p:cNvSpPr txBox="1">
              <a:spLocks noChangeArrowheads="1"/>
            </p:cNvSpPr>
            <p:nvPr/>
          </p:nvSpPr>
          <p:spPr bwMode="auto">
            <a:xfrm>
              <a:off x="1447" y="2586"/>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q</a:t>
              </a:r>
              <a:endParaRPr lang="en-US" altLang="zh-CN" sz="2000">
                <a:ea typeface="楷体_GB2312" pitchFamily="49" charset="-122"/>
              </a:endParaRPr>
            </a:p>
          </p:txBody>
        </p:sp>
        <p:sp>
          <p:nvSpPr>
            <p:cNvPr id="48196" name="Text Box 97"/>
            <p:cNvSpPr txBox="1">
              <a:spLocks noChangeArrowheads="1"/>
            </p:cNvSpPr>
            <p:nvPr/>
          </p:nvSpPr>
          <p:spPr bwMode="auto">
            <a:xfrm>
              <a:off x="1746" y="2863"/>
              <a:ext cx="15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3300"/>
                  </a:solidFill>
                  <a:ea typeface="楷体_GB2312" pitchFamily="49" charset="-122"/>
                </a:rPr>
                <a:t>（</a:t>
              </a:r>
              <a:r>
                <a:rPr lang="en-US" altLang="zh-CN" sz="2000">
                  <a:solidFill>
                    <a:srgbClr val="FF3300"/>
                  </a:solidFill>
                  <a:ea typeface="楷体_GB2312" pitchFamily="49" charset="-122"/>
                </a:rPr>
                <a:t>b</a:t>
              </a:r>
              <a:r>
                <a:rPr lang="zh-CN" altLang="en-US" sz="2000">
                  <a:solidFill>
                    <a:srgbClr val="FF3300"/>
                  </a:solidFill>
                  <a:ea typeface="楷体_GB2312" pitchFamily="49" charset="-122"/>
                </a:rPr>
                <a:t>）</a:t>
              </a:r>
              <a:r>
                <a:rPr lang="en-US" altLang="zh-CN" sz="2000">
                  <a:solidFill>
                    <a:srgbClr val="FF3300"/>
                  </a:solidFill>
                  <a:ea typeface="楷体_GB2312" pitchFamily="49" charset="-122"/>
                </a:rPr>
                <a:t>p</a:t>
              </a:r>
              <a:r>
                <a:rPr lang="zh-CN" altLang="en-US" sz="2000">
                  <a:solidFill>
                    <a:srgbClr val="FF3300"/>
                  </a:solidFill>
                  <a:ea typeface="楷体_GB2312" pitchFamily="49" charset="-122"/>
                </a:rPr>
                <a:t>后移</a:t>
              </a:r>
              <a:r>
                <a:rPr lang="en-US" altLang="zh-CN" sz="2000" i="1">
                  <a:solidFill>
                    <a:srgbClr val="FF3300"/>
                  </a:solidFill>
                  <a:ea typeface="楷体_GB2312" pitchFamily="49" charset="-122"/>
                </a:rPr>
                <a:t>k</a:t>
              </a:r>
              <a:r>
                <a:rPr lang="zh-CN" altLang="en-US" sz="2000">
                  <a:solidFill>
                    <a:srgbClr val="FF3300"/>
                  </a:solidFill>
                  <a:ea typeface="楷体_GB2312" pitchFamily="49" charset="-122"/>
                </a:rPr>
                <a:t>个节点</a:t>
              </a:r>
              <a:endParaRPr lang="zh-CN" altLang="en-US" sz="2000">
                <a:solidFill>
                  <a:srgbClr val="FF3300"/>
                </a:solidFill>
                <a:ea typeface="楷体_GB2312" pitchFamily="49" charset="-122"/>
              </a:endParaRPr>
            </a:p>
          </p:txBody>
        </p:sp>
      </p:grpSp>
      <p:sp>
        <p:nvSpPr>
          <p:cNvPr id="48165" name="Text Box 98"/>
          <p:cNvSpPr txBox="1">
            <a:spLocks noChangeArrowheads="1"/>
          </p:cNvSpPr>
          <p:nvPr/>
        </p:nvSpPr>
        <p:spPr bwMode="auto">
          <a:xfrm>
            <a:off x="2987675" y="2420938"/>
            <a:ext cx="3529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3300"/>
                </a:solidFill>
                <a:ea typeface="楷体_GB2312" pitchFamily="49" charset="-122"/>
              </a:rPr>
              <a:t>（</a:t>
            </a:r>
            <a:r>
              <a:rPr lang="en-US" altLang="zh-CN" sz="2000">
                <a:solidFill>
                  <a:srgbClr val="FF3300"/>
                </a:solidFill>
                <a:ea typeface="楷体_GB2312" pitchFamily="49" charset="-122"/>
              </a:rPr>
              <a:t>a</a:t>
            </a:r>
            <a:r>
              <a:rPr lang="zh-CN" altLang="en-US" sz="2000">
                <a:solidFill>
                  <a:srgbClr val="FF3300"/>
                </a:solidFill>
                <a:ea typeface="楷体_GB2312" pitchFamily="49" charset="-122"/>
              </a:rPr>
              <a:t>）</a:t>
            </a:r>
            <a:r>
              <a:rPr lang="en-US" altLang="zh-CN" sz="2000">
                <a:solidFill>
                  <a:srgbClr val="FF3300"/>
                </a:solidFill>
                <a:ea typeface="楷体_GB2312" pitchFamily="49" charset="-122"/>
              </a:rPr>
              <a:t>p</a:t>
            </a:r>
            <a:r>
              <a:rPr lang="zh-CN" altLang="en-US" sz="2000">
                <a:solidFill>
                  <a:srgbClr val="FF3300"/>
                </a:solidFill>
                <a:ea typeface="楷体_GB2312" pitchFamily="49" charset="-122"/>
              </a:rPr>
              <a:t>、</a:t>
            </a:r>
            <a:r>
              <a:rPr lang="en-US" altLang="zh-CN" sz="2000">
                <a:solidFill>
                  <a:srgbClr val="FF3300"/>
                </a:solidFill>
                <a:ea typeface="楷体_GB2312" pitchFamily="49" charset="-122"/>
              </a:rPr>
              <a:t>q</a:t>
            </a:r>
            <a:r>
              <a:rPr lang="zh-CN" altLang="en-US" sz="2000">
                <a:solidFill>
                  <a:srgbClr val="FF3300"/>
                </a:solidFill>
                <a:ea typeface="楷体_GB2312" pitchFamily="49" charset="-122"/>
              </a:rPr>
              <a:t>指向开始节点</a:t>
            </a:r>
            <a:endParaRPr lang="zh-CN" altLang="en-US" sz="2000">
              <a:solidFill>
                <a:srgbClr val="FF3300"/>
              </a:solidFill>
              <a:ea typeface="楷体_GB2312" pitchFamily="49" charset="-122"/>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882"/>
                                        </p:tgtEl>
                                        <p:attrNameLst>
                                          <p:attrName>style.visibility</p:attrName>
                                        </p:attrNameLst>
                                      </p:cBhvr>
                                      <p:to>
                                        <p:strVal val="visible"/>
                                      </p:to>
                                    </p:set>
                                    <p:animEffect transition="in" filter="wipe(up)">
                                      <p:cBhvr>
                                        <p:cTn id="7" dur="500"/>
                                        <p:tgtEl>
                                          <p:spTgt spid="348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851"/>
                                        </p:tgtEl>
                                        <p:attrNameLst>
                                          <p:attrName>style.visibility</p:attrName>
                                        </p:attrNameLst>
                                      </p:cBhvr>
                                      <p:to>
                                        <p:strVal val="visible"/>
                                      </p:to>
                                    </p:set>
                                    <p:animEffect transition="in" filter="wipe(up)">
                                      <p:cBhvr>
                                        <p:cTn id="12" dur="500"/>
                                        <p:tgtEl>
                                          <p:spTgt spid="34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333375"/>
            <a:ext cx="8351838" cy="547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sz="2000">
                <a:latin typeface="楷体" panose="02010609060101010101" pitchFamily="49" charset="-122"/>
                <a:ea typeface="楷体" panose="02010609060101010101" pitchFamily="49" charset="-122"/>
              </a:rPr>
              <a:t>（</a:t>
            </a:r>
            <a:r>
              <a:rPr lang="en-US" altLang="zh-CN" sz="2000">
                <a:latin typeface="楷体" panose="02010609060101010101" pitchFamily="49" charset="-122"/>
                <a:ea typeface="楷体" panose="02010609060101010101" pitchFamily="49" charset="-122"/>
              </a:rPr>
              <a:t>1</a:t>
            </a:r>
            <a:r>
              <a:rPr lang="zh-CN" altLang="en-US" sz="2000">
                <a:latin typeface="楷体" panose="02010609060101010101" pitchFamily="49" charset="-122"/>
                <a:ea typeface="楷体" panose="02010609060101010101" pitchFamily="49" charset="-122"/>
              </a:rPr>
              <a:t>）算法的基本设计思想：（</a:t>
            </a:r>
            <a:r>
              <a:rPr lang="en-US" altLang="zh-CN" sz="2000">
                <a:latin typeface="楷体" panose="02010609060101010101" pitchFamily="49" charset="-122"/>
                <a:ea typeface="楷体" panose="02010609060101010101" pitchFamily="49" charset="-122"/>
              </a:rPr>
              <a:t>5</a:t>
            </a:r>
            <a:r>
              <a:rPr lang="zh-CN" altLang="en-US" sz="2000">
                <a:latin typeface="楷体" panose="02010609060101010101" pitchFamily="49" charset="-122"/>
                <a:ea typeface="楷体" panose="02010609060101010101" pitchFamily="49" charset="-122"/>
              </a:rPr>
              <a:t>分）</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定义两个指针变量</a:t>
            </a:r>
            <a:r>
              <a:rPr lang="en-US" altLang="zh-CN" sz="2000">
                <a:latin typeface="楷体" panose="02010609060101010101" pitchFamily="49" charset="-122"/>
                <a:ea typeface="楷体" panose="02010609060101010101" pitchFamily="49" charset="-122"/>
              </a:rPr>
              <a:t>p</a:t>
            </a:r>
            <a:r>
              <a:rPr lang="zh-CN" altLang="en-US" sz="2000">
                <a:latin typeface="楷体" panose="02010609060101010101" pitchFamily="49" charset="-122"/>
                <a:ea typeface="楷体" panose="02010609060101010101" pitchFamily="49" charset="-122"/>
              </a:rPr>
              <a:t>和</a:t>
            </a:r>
            <a:r>
              <a:rPr lang="en-US" altLang="zh-CN" sz="2000">
                <a:latin typeface="楷体" panose="02010609060101010101" pitchFamily="49" charset="-122"/>
                <a:ea typeface="楷体" panose="02010609060101010101" pitchFamily="49" charset="-122"/>
              </a:rPr>
              <a:t>q</a:t>
            </a:r>
            <a:r>
              <a:rPr lang="zh-CN" altLang="en-US" sz="2000">
                <a:latin typeface="楷体" panose="02010609060101010101" pitchFamily="49" charset="-122"/>
                <a:ea typeface="楷体" panose="02010609060101010101" pitchFamily="49" charset="-122"/>
              </a:rPr>
              <a:t>，初始时均指向头节点的下一个节点。</a:t>
            </a:r>
            <a:r>
              <a:rPr lang="en-US" altLang="zh-CN" sz="2000">
                <a:latin typeface="楷体" panose="02010609060101010101" pitchFamily="49" charset="-122"/>
                <a:ea typeface="楷体" panose="02010609060101010101" pitchFamily="49" charset="-122"/>
              </a:rPr>
              <a:t>p</a:t>
            </a:r>
            <a:r>
              <a:rPr lang="zh-CN" altLang="en-US" sz="2000">
                <a:latin typeface="楷体" panose="02010609060101010101" pitchFamily="49" charset="-122"/>
                <a:ea typeface="楷体" panose="02010609060101010101" pitchFamily="49" charset="-122"/>
              </a:rPr>
              <a:t>指针沿链表移动；当</a:t>
            </a:r>
            <a:r>
              <a:rPr lang="en-US" altLang="zh-CN" sz="2000">
                <a:latin typeface="楷体" panose="02010609060101010101" pitchFamily="49" charset="-122"/>
                <a:ea typeface="楷体" panose="02010609060101010101" pitchFamily="49" charset="-122"/>
              </a:rPr>
              <a:t>p</a:t>
            </a:r>
            <a:r>
              <a:rPr lang="zh-CN" altLang="en-US" sz="2000">
                <a:latin typeface="楷体" panose="02010609060101010101" pitchFamily="49" charset="-122"/>
                <a:ea typeface="楷体" panose="02010609060101010101" pitchFamily="49" charset="-122"/>
              </a:rPr>
              <a:t>指针移动到第</a:t>
            </a:r>
            <a:r>
              <a:rPr lang="en-US" altLang="zh-CN" sz="2000">
                <a:latin typeface="楷体" panose="02010609060101010101" pitchFamily="49" charset="-122"/>
                <a:ea typeface="楷体" panose="02010609060101010101" pitchFamily="49" charset="-122"/>
              </a:rPr>
              <a:t>k</a:t>
            </a:r>
            <a:r>
              <a:rPr lang="zh-CN" altLang="en-US" sz="2000">
                <a:latin typeface="楷体" panose="02010609060101010101" pitchFamily="49" charset="-122"/>
                <a:ea typeface="楷体" panose="02010609060101010101" pitchFamily="49" charset="-122"/>
              </a:rPr>
              <a:t>个节点时，</a:t>
            </a:r>
            <a:r>
              <a:rPr lang="en-US" altLang="zh-CN" sz="2000">
                <a:latin typeface="楷体" panose="02010609060101010101" pitchFamily="49" charset="-122"/>
                <a:ea typeface="楷体" panose="02010609060101010101" pitchFamily="49" charset="-122"/>
              </a:rPr>
              <a:t>q</a:t>
            </a:r>
            <a:r>
              <a:rPr lang="zh-CN" altLang="en-US" sz="2000">
                <a:latin typeface="楷体" panose="02010609060101010101" pitchFamily="49" charset="-122"/>
                <a:ea typeface="楷体" panose="02010609060101010101" pitchFamily="49" charset="-122"/>
              </a:rPr>
              <a:t>指针开始与</a:t>
            </a:r>
            <a:r>
              <a:rPr lang="en-US" altLang="zh-CN" sz="2000">
                <a:latin typeface="楷体" panose="02010609060101010101" pitchFamily="49" charset="-122"/>
                <a:ea typeface="楷体" panose="02010609060101010101" pitchFamily="49" charset="-122"/>
              </a:rPr>
              <a:t>p</a:t>
            </a:r>
            <a:r>
              <a:rPr lang="zh-CN" altLang="en-US" sz="2000">
                <a:latin typeface="楷体" panose="02010609060101010101" pitchFamily="49" charset="-122"/>
                <a:ea typeface="楷体" panose="02010609060101010101" pitchFamily="49" charset="-122"/>
              </a:rPr>
              <a:t>指针同步移动；当</a:t>
            </a:r>
            <a:r>
              <a:rPr lang="en-US" altLang="zh-CN" sz="2000">
                <a:latin typeface="楷体" panose="02010609060101010101" pitchFamily="49" charset="-122"/>
                <a:ea typeface="楷体" panose="02010609060101010101" pitchFamily="49" charset="-122"/>
              </a:rPr>
              <a:t>p</a:t>
            </a:r>
            <a:r>
              <a:rPr lang="zh-CN" altLang="en-US" sz="2000">
                <a:latin typeface="楷体" panose="02010609060101010101" pitchFamily="49" charset="-122"/>
                <a:ea typeface="楷体" panose="02010609060101010101" pitchFamily="49" charset="-122"/>
              </a:rPr>
              <a:t>指针移动到链表最后一个节点时，</a:t>
            </a:r>
            <a:r>
              <a:rPr lang="en-US" altLang="zh-CN" sz="2000">
                <a:latin typeface="楷体" panose="02010609060101010101" pitchFamily="49" charset="-122"/>
                <a:ea typeface="楷体" panose="02010609060101010101" pitchFamily="49" charset="-122"/>
              </a:rPr>
              <a:t>q</a:t>
            </a:r>
            <a:r>
              <a:rPr lang="zh-CN" altLang="en-US" sz="2000">
                <a:latin typeface="楷体" panose="02010609060101010101" pitchFamily="49" charset="-122"/>
                <a:ea typeface="楷体" panose="02010609060101010101" pitchFamily="49" charset="-122"/>
              </a:rPr>
              <a:t>指针所指元素为倒数第</a:t>
            </a:r>
            <a:r>
              <a:rPr lang="en-US" altLang="zh-CN" sz="2000">
                <a:latin typeface="楷体" panose="02010609060101010101" pitchFamily="49" charset="-122"/>
                <a:ea typeface="楷体" panose="02010609060101010101" pitchFamily="49" charset="-122"/>
              </a:rPr>
              <a:t>k</a:t>
            </a:r>
            <a:r>
              <a:rPr lang="zh-CN" altLang="en-US" sz="2000">
                <a:latin typeface="楷体" panose="02010609060101010101" pitchFamily="49" charset="-122"/>
                <a:ea typeface="楷体" panose="02010609060101010101" pitchFamily="49" charset="-122"/>
              </a:rPr>
              <a:t>个节点。</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以上过程对链表仅进行一遍扫描。</a:t>
            </a:r>
            <a:endParaRPr lang="zh-CN" altLang="en-US" sz="2000">
              <a:latin typeface="楷体" panose="02010609060101010101" pitchFamily="49" charset="-122"/>
              <a:ea typeface="楷体" panose="02010609060101010101" pitchFamily="49" charset="-122"/>
            </a:endParaRPr>
          </a:p>
          <a:p>
            <a:pPr eaLnBrk="1" hangingPunct="1"/>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a:t>
            </a:r>
            <a:r>
              <a:rPr lang="en-US" altLang="zh-CN" sz="2000">
                <a:latin typeface="楷体" panose="02010609060101010101" pitchFamily="49" charset="-122"/>
                <a:ea typeface="楷体" panose="02010609060101010101" pitchFamily="49" charset="-122"/>
              </a:rPr>
              <a:t>2</a:t>
            </a:r>
            <a:r>
              <a:rPr lang="zh-CN" altLang="en-US" sz="2000">
                <a:latin typeface="楷体" panose="02010609060101010101" pitchFamily="49" charset="-122"/>
                <a:ea typeface="楷体" panose="02010609060101010101" pitchFamily="49" charset="-122"/>
              </a:rPr>
              <a:t>）算法的详细实现步骤：（</a:t>
            </a:r>
            <a:r>
              <a:rPr lang="en-US" altLang="zh-CN" sz="2000">
                <a:latin typeface="楷体" panose="02010609060101010101" pitchFamily="49" charset="-122"/>
                <a:ea typeface="楷体" panose="02010609060101010101" pitchFamily="49" charset="-122"/>
              </a:rPr>
              <a:t>5</a:t>
            </a:r>
            <a:r>
              <a:rPr lang="zh-CN" altLang="en-US" sz="2000">
                <a:latin typeface="楷体" panose="02010609060101010101" pitchFamily="49" charset="-122"/>
                <a:ea typeface="楷体" panose="02010609060101010101" pitchFamily="49" charset="-122"/>
              </a:rPr>
              <a:t>分）</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①</a:t>
            </a:r>
            <a:r>
              <a:rPr lang="en-US" altLang="zh-CN" sz="2000">
                <a:latin typeface="楷体" panose="02010609060101010101" pitchFamily="49" charset="-122"/>
                <a:ea typeface="楷体" panose="02010609060101010101" pitchFamily="49" charset="-122"/>
              </a:rPr>
              <a:t>count=0,p</a:t>
            </a:r>
            <a:r>
              <a:rPr lang="zh-CN" altLang="en-US" sz="2000">
                <a:latin typeface="楷体" panose="02010609060101010101" pitchFamily="49" charset="-122"/>
                <a:ea typeface="楷体" panose="02010609060101010101" pitchFamily="49" charset="-122"/>
              </a:rPr>
              <a:t>和</a:t>
            </a:r>
            <a:r>
              <a:rPr lang="en-US" altLang="zh-CN" sz="2000">
                <a:latin typeface="楷体" panose="02010609060101010101" pitchFamily="49" charset="-122"/>
                <a:ea typeface="楷体" panose="02010609060101010101" pitchFamily="49" charset="-122"/>
              </a:rPr>
              <a:t>q</a:t>
            </a:r>
            <a:r>
              <a:rPr lang="zh-CN" altLang="en-US" sz="2000">
                <a:latin typeface="楷体" panose="02010609060101010101" pitchFamily="49" charset="-122"/>
                <a:ea typeface="楷体" panose="02010609060101010101" pitchFamily="49" charset="-122"/>
              </a:rPr>
              <a:t>指向链表表头节点的下一个节点；</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②若</a:t>
            </a:r>
            <a:r>
              <a:rPr lang="en-US" altLang="zh-CN" sz="2000">
                <a:latin typeface="楷体" panose="02010609060101010101" pitchFamily="49" charset="-122"/>
                <a:ea typeface="楷体" panose="02010609060101010101" pitchFamily="49" charset="-122"/>
              </a:rPr>
              <a:t>p</a:t>
            </a:r>
            <a:r>
              <a:rPr lang="zh-CN" altLang="en-US" sz="2000">
                <a:latin typeface="楷体" panose="02010609060101010101" pitchFamily="49" charset="-122"/>
                <a:ea typeface="楷体" panose="02010609060101010101" pitchFamily="49" charset="-122"/>
              </a:rPr>
              <a:t>为空，转⑤；</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③若</a:t>
            </a:r>
            <a:r>
              <a:rPr lang="en-US" altLang="zh-CN" sz="2000">
                <a:latin typeface="楷体" panose="02010609060101010101" pitchFamily="49" charset="-122"/>
                <a:ea typeface="楷体" panose="02010609060101010101" pitchFamily="49" charset="-122"/>
              </a:rPr>
              <a:t>count</a:t>
            </a:r>
            <a:r>
              <a:rPr lang="zh-CN" altLang="en-US" sz="2000">
                <a:latin typeface="楷体" panose="02010609060101010101" pitchFamily="49" charset="-122"/>
                <a:ea typeface="楷体" panose="02010609060101010101" pitchFamily="49" charset="-122"/>
              </a:rPr>
              <a:t>等于</a:t>
            </a:r>
            <a:r>
              <a:rPr lang="en-US" altLang="zh-CN" sz="2000">
                <a:latin typeface="楷体" panose="02010609060101010101" pitchFamily="49" charset="-122"/>
                <a:ea typeface="楷体" panose="02010609060101010101" pitchFamily="49" charset="-122"/>
              </a:rPr>
              <a:t>k</a:t>
            </a:r>
            <a:r>
              <a:rPr lang="zh-CN" altLang="en-US" sz="2000">
                <a:latin typeface="楷体" panose="02010609060101010101" pitchFamily="49" charset="-122"/>
                <a:ea typeface="楷体" panose="02010609060101010101" pitchFamily="49" charset="-122"/>
              </a:rPr>
              <a:t>，则</a:t>
            </a:r>
            <a:r>
              <a:rPr lang="en-US" altLang="zh-CN" sz="2000">
                <a:latin typeface="楷体" panose="02010609060101010101" pitchFamily="49" charset="-122"/>
                <a:ea typeface="楷体" panose="02010609060101010101" pitchFamily="49" charset="-122"/>
              </a:rPr>
              <a:t>q</a:t>
            </a:r>
            <a:r>
              <a:rPr lang="zh-CN" altLang="en-US" sz="2000">
                <a:latin typeface="楷体" panose="02010609060101010101" pitchFamily="49" charset="-122"/>
                <a:ea typeface="楷体" panose="02010609060101010101" pitchFamily="49" charset="-122"/>
              </a:rPr>
              <a:t>指向下一个节点；否则，　　</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a:t>
            </a:r>
            <a:r>
              <a:rPr lang="en-US" altLang="zh-CN" sz="2000">
                <a:latin typeface="楷体" panose="02010609060101010101" pitchFamily="49" charset="-122"/>
                <a:ea typeface="楷体" panose="02010609060101010101" pitchFamily="49" charset="-122"/>
              </a:rPr>
              <a:t>count=count+1</a:t>
            </a:r>
            <a:r>
              <a:rPr lang="zh-CN" altLang="en-US" sz="2000">
                <a:latin typeface="楷体" panose="02010609060101010101" pitchFamily="49" charset="-122"/>
                <a:ea typeface="楷体" panose="02010609060101010101" pitchFamily="49" charset="-122"/>
              </a:rPr>
              <a:t>；</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④</a:t>
            </a:r>
            <a:r>
              <a:rPr lang="en-US" altLang="zh-CN" sz="2000">
                <a:latin typeface="楷体" panose="02010609060101010101" pitchFamily="49" charset="-122"/>
                <a:ea typeface="楷体" panose="02010609060101010101" pitchFamily="49" charset="-122"/>
              </a:rPr>
              <a:t>p</a:t>
            </a:r>
            <a:r>
              <a:rPr lang="zh-CN" altLang="en-US" sz="2000">
                <a:latin typeface="楷体" panose="02010609060101010101" pitchFamily="49" charset="-122"/>
                <a:ea typeface="楷体" panose="02010609060101010101" pitchFamily="49" charset="-122"/>
              </a:rPr>
              <a:t>指向下一个节点，转②；</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⑤若</a:t>
            </a:r>
            <a:r>
              <a:rPr lang="en-US" altLang="zh-CN" sz="2000">
                <a:latin typeface="楷体" panose="02010609060101010101" pitchFamily="49" charset="-122"/>
                <a:ea typeface="楷体" panose="02010609060101010101" pitchFamily="49" charset="-122"/>
              </a:rPr>
              <a:t>count</a:t>
            </a:r>
            <a:r>
              <a:rPr lang="zh-CN" altLang="en-US" sz="2000">
                <a:latin typeface="楷体" panose="02010609060101010101" pitchFamily="49" charset="-122"/>
                <a:ea typeface="楷体" panose="02010609060101010101" pitchFamily="49" charset="-122"/>
              </a:rPr>
              <a:t>等于</a:t>
            </a:r>
            <a:r>
              <a:rPr lang="en-US" altLang="zh-CN" sz="2000">
                <a:latin typeface="楷体" panose="02010609060101010101" pitchFamily="49" charset="-122"/>
                <a:ea typeface="楷体" panose="02010609060101010101" pitchFamily="49" charset="-122"/>
              </a:rPr>
              <a:t>k</a:t>
            </a:r>
            <a:r>
              <a:rPr lang="zh-CN" altLang="en-US" sz="2000">
                <a:latin typeface="楷体" panose="02010609060101010101" pitchFamily="49" charset="-122"/>
                <a:ea typeface="楷体" panose="02010609060101010101" pitchFamily="49" charset="-122"/>
              </a:rPr>
              <a:t>，则查找成功，输出该节点的</a:t>
            </a:r>
            <a:r>
              <a:rPr lang="en-US" altLang="zh-CN" sz="2000">
                <a:latin typeface="楷体" panose="02010609060101010101" pitchFamily="49" charset="-122"/>
                <a:ea typeface="楷体" panose="02010609060101010101" pitchFamily="49" charset="-122"/>
              </a:rPr>
              <a:t>data</a:t>
            </a:r>
            <a:r>
              <a:rPr lang="zh-CN" altLang="en-US" sz="2000">
                <a:latin typeface="楷体" panose="02010609060101010101" pitchFamily="49" charset="-122"/>
                <a:ea typeface="楷体" panose="02010609060101010101" pitchFamily="49" charset="-122"/>
              </a:rPr>
              <a:t>域的值，返回</a:t>
            </a:r>
            <a:r>
              <a:rPr lang="en-US" altLang="zh-CN" sz="2000">
                <a:latin typeface="楷体" panose="02010609060101010101" pitchFamily="49" charset="-122"/>
                <a:ea typeface="楷体" panose="02010609060101010101" pitchFamily="49" charset="-122"/>
              </a:rPr>
              <a:t>1</a:t>
            </a:r>
            <a:r>
              <a:rPr lang="zh-CN" altLang="en-US" sz="2000">
                <a:latin typeface="楷体" panose="02010609060101010101" pitchFamily="49" charset="-122"/>
                <a:ea typeface="楷体" panose="02010609060101010101" pitchFamily="49" charset="-122"/>
              </a:rPr>
              <a:t>；否则，查找失败，返回</a:t>
            </a:r>
            <a:r>
              <a:rPr lang="en-US" altLang="zh-CN" sz="2000">
                <a:latin typeface="楷体" panose="02010609060101010101" pitchFamily="49" charset="-122"/>
                <a:ea typeface="楷体" panose="02010609060101010101" pitchFamily="49" charset="-122"/>
              </a:rPr>
              <a:t>0</a:t>
            </a:r>
            <a:r>
              <a:rPr lang="zh-CN" altLang="en-US" sz="2000">
                <a:latin typeface="楷体" panose="02010609060101010101" pitchFamily="49" charset="-122"/>
                <a:ea typeface="楷体" panose="02010609060101010101" pitchFamily="49" charset="-122"/>
              </a:rPr>
              <a:t>；</a:t>
            </a:r>
            <a:endParaRPr lang="zh-CN" altLang="en-US" sz="2000">
              <a:latin typeface="楷体" panose="02010609060101010101" pitchFamily="49" charset="-122"/>
              <a:ea typeface="楷体" panose="02010609060101010101" pitchFamily="49" charset="-122"/>
            </a:endParaRPr>
          </a:p>
          <a:p>
            <a:pPr eaLnBrk="1" hangingPunct="1"/>
            <a:r>
              <a:rPr lang="zh-CN" altLang="en-US" sz="2000">
                <a:latin typeface="楷体" panose="02010609060101010101" pitchFamily="49" charset="-122"/>
                <a:ea typeface="楷体" panose="02010609060101010101" pitchFamily="49" charset="-122"/>
              </a:rPr>
              <a:t>　⑥算法结束。</a:t>
            </a:r>
            <a:endParaRPr lang="zh-CN" altLang="en-US" sz="200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395288" y="260350"/>
            <a:ext cx="547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a:t>
            </a:r>
            <a:r>
              <a:rPr lang="en-US" altLang="zh-CN">
                <a:ea typeface="楷体_GB2312" pitchFamily="49" charset="-122"/>
              </a:rPr>
              <a:t>3</a:t>
            </a:r>
            <a:r>
              <a:rPr lang="zh-CN" altLang="en-US">
                <a:ea typeface="楷体_GB2312" pitchFamily="49" charset="-122"/>
              </a:rPr>
              <a:t>）算法实现：（</a:t>
            </a:r>
            <a:r>
              <a:rPr lang="en-US" altLang="zh-CN">
                <a:ea typeface="楷体_GB2312" pitchFamily="49" charset="-122"/>
              </a:rPr>
              <a:t>5</a:t>
            </a:r>
            <a:r>
              <a:rPr lang="zh-CN" altLang="en-US">
                <a:ea typeface="楷体_GB2312" pitchFamily="49" charset="-122"/>
              </a:rPr>
              <a:t>分）</a:t>
            </a:r>
            <a:endParaRPr lang="zh-CN" altLang="en-US">
              <a:ea typeface="楷体_GB2312" pitchFamily="49" charset="-122"/>
            </a:endParaRPr>
          </a:p>
        </p:txBody>
      </p:sp>
      <p:pic>
        <p:nvPicPr>
          <p:cNvPr id="2" name="图片 1"/>
          <p:cNvPicPr>
            <a:picLocks noChangeAspect="1"/>
          </p:cNvPicPr>
          <p:nvPr>
            <p:custDataLst>
              <p:tags r:id="rId1"/>
            </p:custDataLst>
          </p:nvPr>
        </p:nvPicPr>
        <p:blipFill>
          <a:blip r:embed="rId2"/>
          <a:stretch>
            <a:fillRect/>
          </a:stretch>
        </p:blipFill>
        <p:spPr>
          <a:xfrm>
            <a:off x="1475740" y="980440"/>
            <a:ext cx="5097780" cy="5424805"/>
          </a:xfrm>
          <a:prstGeom prst="rect">
            <a:avLst/>
          </a:prstGeom>
        </p:spPr>
      </p:pic>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364333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anose="020B0609020204030204" pitchFamily="49" charset="0"/>
                <a:ea typeface="微软雅黑" panose="020B0503020204020204" pitchFamily="34" charset="-122"/>
                <a:cs typeface="Consolas" panose="020B0609020204030204" pitchFamily="49" charset="0"/>
              </a:rPr>
              <a:t>3.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有序单链表的算法设计</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571472" y="1357298"/>
            <a:ext cx="7715304"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有两个递增有序整数单链表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，设计一个算法采用二路归并方法将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的所有数据结点合并到递增有序单链表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要求算法的空间复杂度为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357422" y="5143512"/>
            <a:ext cx="328614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算法的空间复杂度为</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O(1)</a:t>
            </a:r>
            <a:r>
              <a:rPr lang="en-US" altLang="zh-CN" sz="2000" smtClean="0">
                <a:solidFill>
                  <a:srgbClr val="FF0000"/>
                </a:solidFill>
                <a:latin typeface="Consolas" panose="020B0609020204030204" pitchFamily="49" charset="0"/>
                <a:ea typeface="华文中宋" panose="02010600040101010101" pitchFamily="2" charset="-122"/>
                <a:cs typeface="Consolas" panose="020B0609020204030204" pitchFamily="49" charset="0"/>
              </a:rPr>
              <a:t>?</a:t>
            </a:r>
            <a:endParaRPr lang="zh-CN" altLang="en-US" sz="2000">
              <a:solidFill>
                <a:srgbClr val="FF0000"/>
              </a:solidFill>
              <a:latin typeface="Consolas" panose="020B0609020204030204" pitchFamily="49" charset="0"/>
              <a:ea typeface="华文中宋" panose="02010600040101010101" pitchFamily="2" charset="-122"/>
              <a:cs typeface="Consolas" panose="020B0609020204030204" pitchFamily="49" charset="0"/>
            </a:endParaRPr>
          </a:p>
        </p:txBody>
      </p:sp>
      <p:pic>
        <p:nvPicPr>
          <p:cNvPr id="72705" name="Picture 1"/>
          <p:cNvPicPr>
            <a:picLocks noChangeAspect="1" noChangeArrowheads="1"/>
          </p:cNvPicPr>
          <p:nvPr/>
        </p:nvPicPr>
        <p:blipFill>
          <a:blip r:embed="rId1" cstate="print"/>
          <a:srcRect/>
          <a:stretch>
            <a:fillRect/>
          </a:stretch>
        </p:blipFill>
        <p:spPr bwMode="auto">
          <a:xfrm>
            <a:off x="2571736" y="3071810"/>
            <a:ext cx="3114675" cy="1743075"/>
          </a:xfrm>
          <a:prstGeom prst="rect">
            <a:avLst/>
          </a:prstGeom>
          <a:noFill/>
          <a:ln w="9525">
            <a:noFill/>
            <a:miter lim="800000"/>
            <a:headEnd/>
            <a:tailEnd/>
          </a:ln>
        </p:spPr>
      </p:pic>
      <p:sp>
        <p:nvSpPr>
          <p:cNvPr id="6" name="灯片编号占位符 5"/>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42852"/>
            <a:ext cx="8572560" cy="61735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Merge2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(LinkList&lt;T&gt;&amp; A,LinkList&lt;T&gt;&amp; B,LinkList&lt;T&gt;&amp; 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p=A.head-&gt;next;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q=B.head-&gt;next;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r=C.head;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的尾结点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12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&amp;&amp; q!=NULL)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两个单链表都没有遍历完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(p-&gt;data&lt;q-&gt;data)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将较小结点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链接到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的末尾</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r-&gt;next=p;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将较小结点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链接到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的末尾</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r-&gt;next=q;</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r=q;</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q=q-&gt;next;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r-&gt;next=p;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将未归并完的结点链接到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的末尾</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(q!=NULL) r-&gt;next=q;</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4429156"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单链表类</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模板</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LinkList</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4" name="TextBox 3"/>
          <p:cNvSpPr txBox="1"/>
          <p:nvPr/>
        </p:nvSpPr>
        <p:spPr>
          <a:xfrm>
            <a:off x="714348" y="1071546"/>
            <a:ext cx="6929486" cy="22827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LinkList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单链表类模板</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head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单链表头结点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基本运算算法</a:t>
            </a:r>
            <a:endPar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8"/>
          <p:cNvGrpSpPr/>
          <p:nvPr/>
        </p:nvGrpSpPr>
        <p:grpSpPr>
          <a:xfrm>
            <a:off x="1991767" y="4555485"/>
            <a:ext cx="1580101" cy="302275"/>
            <a:chOff x="2071670" y="4500570"/>
            <a:chExt cx="1580101" cy="302275"/>
          </a:xfrm>
        </p:grpSpPr>
        <p:sp>
          <p:nvSpPr>
            <p:cNvPr id="5" name="Text Box 40"/>
            <p:cNvSpPr txBox="1">
              <a:spLocks noChangeArrowheads="1"/>
            </p:cNvSpPr>
            <p:nvPr/>
          </p:nvSpPr>
          <p:spPr bwMode="auto">
            <a:xfrm>
              <a:off x="2870256" y="4500570"/>
              <a:ext cx="468549"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 name="Text Box 39"/>
            <p:cNvSpPr txBox="1">
              <a:spLocks noChangeArrowheads="1"/>
            </p:cNvSpPr>
            <p:nvPr/>
          </p:nvSpPr>
          <p:spPr bwMode="auto">
            <a:xfrm>
              <a:off x="3347506" y="4500570"/>
              <a:ext cx="304265"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Line 32"/>
            <p:cNvSpPr>
              <a:spLocks noChangeShapeType="1"/>
            </p:cNvSpPr>
            <p:nvPr/>
          </p:nvSpPr>
          <p:spPr bwMode="auto">
            <a:xfrm>
              <a:off x="2584461" y="4651222"/>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31"/>
            <p:cNvSpPr txBox="1">
              <a:spLocks noChangeArrowheads="1"/>
            </p:cNvSpPr>
            <p:nvPr/>
          </p:nvSpPr>
          <p:spPr bwMode="auto">
            <a:xfrm>
              <a:off x="2071670" y="4500570"/>
              <a:ext cx="52881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grpSp>
      <p:cxnSp>
        <p:nvCxnSpPr>
          <p:cNvPr id="11" name="直接箭头连接符 10"/>
          <p:cNvCxnSpPr/>
          <p:nvPr/>
        </p:nvCxnSpPr>
        <p:spPr>
          <a:xfrm rot="5400000">
            <a:off x="2249470" y="3519634"/>
            <a:ext cx="164307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灯片编号占位符 8"/>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7929618" cy="18296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2.12</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有两个递增有序整数单链表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，假设每个单链表中没有值相同的结点，但两个单链表中存在相同值的结点，设计一个尽可能高效的算法建立一个新的递增有序整数单链表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，其中包含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相同值的结点，要求算法执行后不改变单链表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68609" name="Picture 1"/>
          <p:cNvPicPr>
            <a:picLocks noChangeAspect="1" noChangeArrowheads="1"/>
          </p:cNvPicPr>
          <p:nvPr/>
        </p:nvPicPr>
        <p:blipFill>
          <a:blip r:embed="rId1" cstate="print"/>
          <a:srcRect/>
          <a:stretch>
            <a:fillRect/>
          </a:stretch>
        </p:blipFill>
        <p:spPr bwMode="auto">
          <a:xfrm>
            <a:off x="2643174" y="2714620"/>
            <a:ext cx="3267075" cy="17526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1357298"/>
            <a:ext cx="2714644" cy="784830"/>
          </a:xfrm>
          <a:prstGeom prst="rect">
            <a:avLst/>
          </a:prstGeom>
          <a:noFill/>
        </p:spPr>
        <p:txBody>
          <a:bodyPr wrap="square" rtlCol="0">
            <a:spAutoFit/>
          </a:bodyPr>
          <a:lstStyle/>
          <a:p>
            <a:pPr algn="l">
              <a:lnSpc>
                <a:spcPct val="100000"/>
              </a:lnSpc>
            </a:pPr>
            <a:r>
              <a:rPr lang="en-US" altLang="zh-CN" sz="1800" smtClean="0">
                <a:solidFill>
                  <a:srgbClr val="0000FF"/>
                </a:solidFill>
                <a:latin typeface="Consolas" panose="020B0609020204030204" pitchFamily="49" charset="0"/>
                <a:cs typeface="Consolas" panose="020B0609020204030204" pitchFamily="49" charset="0"/>
              </a:rPr>
              <a:t>A=(</a:t>
            </a:r>
            <a:r>
              <a:rPr lang="en-US" altLang="zh-CN" sz="1800" smtClean="0">
                <a:solidFill>
                  <a:srgbClr val="FF0000"/>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,3,</a:t>
            </a:r>
            <a:r>
              <a:rPr lang="en-US" altLang="zh-CN" sz="1800" smtClean="0">
                <a:solidFill>
                  <a:srgbClr val="FF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,7,</a:t>
            </a:r>
            <a:r>
              <a:rPr lang="en-US" altLang="zh-CN" sz="1800" smtClean="0">
                <a:solidFill>
                  <a:srgbClr val="FF0000"/>
                </a:solidFill>
                <a:latin typeface="Consolas" panose="020B0609020204030204" pitchFamily="49" charset="0"/>
                <a:cs typeface="Consolas" panose="020B0609020204030204" pitchFamily="49" charset="0"/>
              </a:rPr>
              <a:t>8</a:t>
            </a:r>
            <a:r>
              <a:rPr lang="en-US" altLang="zh-CN" sz="1800" smtClean="0">
                <a:solidFill>
                  <a:srgbClr val="0000FF"/>
                </a:solidFill>
                <a:latin typeface="Consolas" panose="020B0609020204030204" pitchFamily="49" charset="0"/>
                <a:cs typeface="Consolas" panose="020B0609020204030204" pitchFamily="49" charset="0"/>
              </a:rPr>
              <a:t>)</a:t>
            </a:r>
            <a:endParaRPr lang="en-US" altLang="zh-CN" sz="1800" smtClean="0">
              <a:solidFill>
                <a:srgbClr val="0000FF"/>
              </a:solidFill>
              <a:latin typeface="Consolas" panose="020B0609020204030204" pitchFamily="49" charset="0"/>
              <a:cs typeface="Consolas" panose="020B0609020204030204" pitchFamily="49" charset="0"/>
            </a:endParaRPr>
          </a:p>
          <a:p>
            <a:pPr algn="l">
              <a:lnSpc>
                <a:spcPct val="100000"/>
              </a:lnSpc>
            </a:pPr>
            <a:r>
              <a:rPr lang="en-US" altLang="zh-CN" sz="1800" smtClean="0">
                <a:solidFill>
                  <a:srgbClr val="0000FF"/>
                </a:solidFill>
                <a:latin typeface="Consolas" panose="020B0609020204030204" pitchFamily="49" charset="0"/>
                <a:cs typeface="Consolas" panose="020B0609020204030204" pitchFamily="49" charset="0"/>
              </a:rPr>
              <a:t>B=(</a:t>
            </a:r>
            <a:r>
              <a:rPr lang="en-US" altLang="zh-CN" sz="1800" smtClean="0">
                <a:solidFill>
                  <a:srgbClr val="FF0000"/>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,2,</a:t>
            </a:r>
            <a:r>
              <a:rPr lang="en-US" altLang="zh-CN" sz="1800" smtClean="0">
                <a:solidFill>
                  <a:srgbClr val="FF0000"/>
                </a:solidFill>
                <a:latin typeface="Consolas" panose="020B0609020204030204" pitchFamily="49" charset="0"/>
                <a:cs typeface="Consolas" panose="020B0609020204030204" pitchFamily="49" charset="0"/>
              </a:rPr>
              <a:t>5</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smtClean="0">
                <a:solidFill>
                  <a:srgbClr val="FF0000"/>
                </a:solidFill>
                <a:latin typeface="Consolas" panose="020B0609020204030204" pitchFamily="49" charset="0"/>
                <a:cs typeface="Consolas" panose="020B0609020204030204" pitchFamily="49" charset="0"/>
              </a:rPr>
              <a:t>8</a:t>
            </a:r>
            <a:r>
              <a:rPr lang="en-US" altLang="zh-CN" sz="1800" smtClean="0">
                <a:solidFill>
                  <a:srgbClr val="0000FF"/>
                </a:solidFill>
                <a:latin typeface="Consolas" panose="020B0609020204030204" pitchFamily="49" charset="0"/>
                <a:cs typeface="Consolas" panose="020B0609020204030204" pitchFamily="49" charset="0"/>
              </a:rPr>
              <a:t>,10,11)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 name="TextBox 4"/>
          <p:cNvSpPr txBox="1"/>
          <p:nvPr/>
        </p:nvSpPr>
        <p:spPr>
          <a:xfrm>
            <a:off x="6193876" y="1529326"/>
            <a:ext cx="1428760" cy="369332"/>
          </a:xfrm>
          <a:prstGeom prst="rect">
            <a:avLst/>
          </a:prstGeom>
          <a:noFill/>
        </p:spPr>
        <p:txBody>
          <a:bodyPr wrap="square" rtlCol="0">
            <a:spAutoFit/>
          </a:bodyPr>
          <a:lstStyle/>
          <a:p>
            <a:pPr algn="l">
              <a:lnSpc>
                <a:spcPct val="100000"/>
              </a:lnSpc>
            </a:pPr>
            <a:r>
              <a:rPr lang="en-US" altLang="zh-CN" sz="1800" smtClean="0">
                <a:solidFill>
                  <a:srgbClr val="0000FF"/>
                </a:solidFill>
                <a:latin typeface="Consolas" panose="020B0609020204030204" pitchFamily="49" charset="0"/>
                <a:cs typeface="Consolas" panose="020B0609020204030204" pitchFamily="49" charset="0"/>
              </a:rPr>
              <a:t>C=(1,5,8)</a:t>
            </a:r>
            <a:endParaRPr lang="en-US" altLang="zh-CN" sz="1800" smtClean="0">
              <a:solidFill>
                <a:srgbClr val="0000FF"/>
              </a:solidFill>
              <a:latin typeface="Consolas" panose="020B0609020204030204" pitchFamily="49" charset="0"/>
              <a:cs typeface="Consolas" panose="020B0609020204030204" pitchFamily="49" charset="0"/>
            </a:endParaRPr>
          </a:p>
        </p:txBody>
      </p:sp>
      <p:sp>
        <p:nvSpPr>
          <p:cNvPr id="7" name="圆角矩形 6"/>
          <p:cNvSpPr/>
          <p:nvPr/>
        </p:nvSpPr>
        <p:spPr>
          <a:xfrm>
            <a:off x="4071934" y="1357298"/>
            <a:ext cx="1428760"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二路归并</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右箭头 7"/>
          <p:cNvSpPr/>
          <p:nvPr/>
        </p:nvSpPr>
        <p:spPr>
          <a:xfrm>
            <a:off x="3428992" y="1571612"/>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9" name="右箭头 8"/>
          <p:cNvSpPr/>
          <p:nvPr/>
        </p:nvSpPr>
        <p:spPr>
          <a:xfrm>
            <a:off x="5643570" y="1571612"/>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0" name="TextBox 9"/>
          <p:cNvSpPr txBox="1"/>
          <p:nvPr/>
        </p:nvSpPr>
        <p:spPr>
          <a:xfrm>
            <a:off x="3071802" y="3071810"/>
            <a:ext cx="400052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二路归并</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 + </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尾插法新建单链表</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C</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1" name="下箭头 10"/>
          <p:cNvSpPr/>
          <p:nvPr/>
        </p:nvSpPr>
        <p:spPr>
          <a:xfrm>
            <a:off x="4643438" y="235743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42852"/>
            <a:ext cx="8786874" cy="57580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Commnodes</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(LinkList&lt;T&gt;&amp; A,LinkList&lt;T&gt;&amp; B,LinkList&lt;T&gt;&amp; 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p=A.head-&gt;next;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q=B.head-&gt;next;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r=C.head;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的尾结点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12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&amp;&amp; q!=NULL)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两个单链表都没有遍历完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(p-&gt;data&lt;q-&gt;data)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跳过较小的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if (q-&gt;data&lt;p-&gt;data)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跳过较小的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q=q-&gt;next;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结点值相同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LinkNode&lt;T&gt;* s=new LinkNode&lt;T&gt;(p-&gt;data);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结点链接到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的末尾</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q=q-&gt;next;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置空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28670"/>
            <a:ext cx="8072494" cy="196217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08000" rIns="180000" bIns="108000" rtlCol="0">
            <a:spAutoFit/>
          </a:bodyPr>
          <a:lstStyle/>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本算法的时间复杂度为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空间复杂度为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O(MIN(</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分别为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单链表中的数据结点个数，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MIN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为取最小值函数，因为单链表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中最多只有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MIN(</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2.3.4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双 链 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38" name="组合 37"/>
          <p:cNvGrpSpPr/>
          <p:nvPr/>
        </p:nvGrpSpPr>
        <p:grpSpPr>
          <a:xfrm>
            <a:off x="946158" y="1214422"/>
            <a:ext cx="6932696" cy="671614"/>
            <a:chOff x="946158" y="1643050"/>
            <a:chExt cx="6932696" cy="671614"/>
          </a:xfrm>
        </p:grpSpPr>
        <p:sp>
          <p:nvSpPr>
            <p:cNvPr id="9" name="Text Box 28"/>
            <p:cNvSpPr txBox="1">
              <a:spLocks noChangeArrowheads="1"/>
            </p:cNvSpPr>
            <p:nvPr/>
          </p:nvSpPr>
          <p:spPr bwMode="auto">
            <a:xfrm>
              <a:off x="3257773" y="1643050"/>
              <a:ext cx="903095"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27"/>
            <p:cNvSpPr txBox="1">
              <a:spLocks noChangeArrowheads="1"/>
            </p:cNvSpPr>
            <p:nvPr/>
          </p:nvSpPr>
          <p:spPr bwMode="auto">
            <a:xfrm>
              <a:off x="6822848" y="1643050"/>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尾结点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26"/>
            <p:cNvSpPr txBox="1">
              <a:spLocks noChangeArrowheads="1"/>
            </p:cNvSpPr>
            <p:nvPr/>
          </p:nvSpPr>
          <p:spPr bwMode="auto">
            <a:xfrm>
              <a:off x="2076680" y="1643050"/>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25" descr="60%"/>
            <p:cNvSpPr txBox="1">
              <a:spLocks noChangeArrowheads="1"/>
            </p:cNvSpPr>
            <p:nvPr/>
          </p:nvSpPr>
          <p:spPr bwMode="auto">
            <a:xfrm>
              <a:off x="2195277" y="1971224"/>
              <a:ext cx="393956" cy="324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24"/>
            <p:cNvSpPr txBox="1">
              <a:spLocks noChangeArrowheads="1"/>
            </p:cNvSpPr>
            <p:nvPr/>
          </p:nvSpPr>
          <p:spPr bwMode="auto">
            <a:xfrm>
              <a:off x="2601610" y="1971224"/>
              <a:ext cx="303293" cy="324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23" descr="浅色上对角线"/>
            <p:cNvSpPr txBox="1">
              <a:spLocks noChangeArrowheads="1"/>
            </p:cNvSpPr>
            <p:nvPr/>
          </p:nvSpPr>
          <p:spPr bwMode="auto">
            <a:xfrm>
              <a:off x="1901704" y="1971224"/>
              <a:ext cx="302321" cy="324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22"/>
            <p:cNvSpPr txBox="1">
              <a:spLocks noChangeArrowheads="1"/>
            </p:cNvSpPr>
            <p:nvPr/>
          </p:nvSpPr>
          <p:spPr bwMode="auto">
            <a:xfrm>
              <a:off x="946158" y="2011417"/>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Line 21"/>
            <p:cNvSpPr>
              <a:spLocks noChangeShapeType="1"/>
            </p:cNvSpPr>
            <p:nvPr/>
          </p:nvSpPr>
          <p:spPr bwMode="auto">
            <a:xfrm>
              <a:off x="1604243" y="2147490"/>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20"/>
            <p:cNvSpPr txBox="1">
              <a:spLocks noChangeArrowheads="1"/>
            </p:cNvSpPr>
            <p:nvPr/>
          </p:nvSpPr>
          <p:spPr bwMode="auto">
            <a:xfrm>
              <a:off x="3466773" y="1971224"/>
              <a:ext cx="40834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19"/>
            <p:cNvSpPr txBox="1">
              <a:spLocks noChangeArrowheads="1"/>
            </p:cNvSpPr>
            <p:nvPr/>
          </p:nvSpPr>
          <p:spPr bwMode="auto">
            <a:xfrm>
              <a:off x="3873108" y="1971224"/>
              <a:ext cx="30329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18"/>
            <p:cNvSpPr txBox="1">
              <a:spLocks noChangeArrowheads="1"/>
            </p:cNvSpPr>
            <p:nvPr/>
          </p:nvSpPr>
          <p:spPr bwMode="auto">
            <a:xfrm>
              <a:off x="3173201" y="1971224"/>
              <a:ext cx="30329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Line 17"/>
            <p:cNvSpPr>
              <a:spLocks noChangeShapeType="1"/>
            </p:cNvSpPr>
            <p:nvPr/>
          </p:nvSpPr>
          <p:spPr bwMode="auto">
            <a:xfrm>
              <a:off x="2805750"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Line 16"/>
            <p:cNvSpPr>
              <a:spLocks noChangeShapeType="1"/>
            </p:cNvSpPr>
            <p:nvPr/>
          </p:nvSpPr>
          <p:spPr bwMode="auto">
            <a:xfrm flipH="1">
              <a:off x="2922401"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 Box 15"/>
            <p:cNvSpPr txBox="1">
              <a:spLocks noChangeArrowheads="1"/>
            </p:cNvSpPr>
            <p:nvPr/>
          </p:nvSpPr>
          <p:spPr bwMode="auto">
            <a:xfrm>
              <a:off x="4732439" y="1971224"/>
              <a:ext cx="410400"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3" name="Text Box 14"/>
            <p:cNvSpPr txBox="1">
              <a:spLocks noChangeArrowheads="1"/>
            </p:cNvSpPr>
            <p:nvPr/>
          </p:nvSpPr>
          <p:spPr bwMode="auto">
            <a:xfrm>
              <a:off x="5138773" y="1971224"/>
              <a:ext cx="30329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4" name="Text Box 13"/>
            <p:cNvSpPr txBox="1">
              <a:spLocks noChangeArrowheads="1"/>
            </p:cNvSpPr>
            <p:nvPr/>
          </p:nvSpPr>
          <p:spPr bwMode="auto">
            <a:xfrm>
              <a:off x="4438866" y="1971224"/>
              <a:ext cx="30329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5" name="Text Box 12"/>
            <p:cNvSpPr txBox="1">
              <a:spLocks noChangeArrowheads="1"/>
            </p:cNvSpPr>
            <p:nvPr/>
          </p:nvSpPr>
          <p:spPr bwMode="auto">
            <a:xfrm>
              <a:off x="7013495" y="1971224"/>
              <a:ext cx="540000"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11"/>
            <p:cNvSpPr txBox="1">
              <a:spLocks noChangeArrowheads="1"/>
            </p:cNvSpPr>
            <p:nvPr/>
          </p:nvSpPr>
          <p:spPr bwMode="auto">
            <a:xfrm>
              <a:off x="6694531" y="1971224"/>
              <a:ext cx="30329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Line 10"/>
            <p:cNvSpPr>
              <a:spLocks noChangeShapeType="1"/>
            </p:cNvSpPr>
            <p:nvPr/>
          </p:nvSpPr>
          <p:spPr bwMode="auto">
            <a:xfrm>
              <a:off x="4088912"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Line 9"/>
            <p:cNvSpPr>
              <a:spLocks noChangeShapeType="1"/>
            </p:cNvSpPr>
            <p:nvPr/>
          </p:nvSpPr>
          <p:spPr bwMode="auto">
            <a:xfrm flipH="1">
              <a:off x="4205564"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8"/>
            <p:cNvSpPr txBox="1">
              <a:spLocks noChangeArrowheads="1"/>
            </p:cNvSpPr>
            <p:nvPr/>
          </p:nvSpPr>
          <p:spPr bwMode="auto">
            <a:xfrm>
              <a:off x="5817963" y="2011417"/>
              <a:ext cx="468549" cy="303247"/>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30" name="Line 7"/>
            <p:cNvSpPr>
              <a:spLocks noChangeShapeType="1"/>
            </p:cNvSpPr>
            <p:nvPr/>
          </p:nvSpPr>
          <p:spPr bwMode="auto">
            <a:xfrm>
              <a:off x="5372075"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6"/>
            <p:cNvSpPr>
              <a:spLocks noChangeShapeType="1"/>
            </p:cNvSpPr>
            <p:nvPr/>
          </p:nvSpPr>
          <p:spPr bwMode="auto">
            <a:xfrm flipH="1">
              <a:off x="5488726"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5"/>
            <p:cNvSpPr>
              <a:spLocks noChangeShapeType="1"/>
            </p:cNvSpPr>
            <p:nvPr/>
          </p:nvSpPr>
          <p:spPr bwMode="auto">
            <a:xfrm>
              <a:off x="6312499"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4"/>
            <p:cNvSpPr>
              <a:spLocks noChangeShapeType="1"/>
            </p:cNvSpPr>
            <p:nvPr/>
          </p:nvSpPr>
          <p:spPr bwMode="auto">
            <a:xfrm flipH="1">
              <a:off x="6429150"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 Box 3"/>
            <p:cNvSpPr txBox="1">
              <a:spLocks noChangeArrowheads="1"/>
            </p:cNvSpPr>
            <p:nvPr/>
          </p:nvSpPr>
          <p:spPr bwMode="auto">
            <a:xfrm>
              <a:off x="7554854" y="1971224"/>
              <a:ext cx="324000"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36" name="TextBox 35"/>
          <p:cNvSpPr txBox="1"/>
          <p:nvPr/>
        </p:nvSpPr>
        <p:spPr>
          <a:xfrm>
            <a:off x="714348" y="2143116"/>
            <a:ext cx="800105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每个结点为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类型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，包括存储元素的</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存储</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前驱结点</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指针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prior</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后继结点指针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7" name="组合 36"/>
          <p:cNvGrpSpPr/>
          <p:nvPr/>
        </p:nvGrpSpPr>
        <p:grpSpPr>
          <a:xfrm>
            <a:off x="285720" y="3143248"/>
            <a:ext cx="8643998" cy="3229801"/>
            <a:chOff x="-32" y="773652"/>
            <a:chExt cx="8643998" cy="3229801"/>
          </a:xfrm>
        </p:grpSpPr>
        <p:sp>
          <p:nvSpPr>
            <p:cNvPr id="39" name="TextBox 38"/>
            <p:cNvSpPr txBox="1"/>
            <p:nvPr/>
          </p:nvSpPr>
          <p:spPr>
            <a:xfrm>
              <a:off x="-32" y="1630908"/>
              <a:ext cx="8643998" cy="23725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DLinkNode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双链表结点类型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 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存放数据元素</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指向后继结点的指针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prior;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指向前驱结点的指针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DLinkNode():next(NULL),prior(NULL)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DLinkNode(T d):data(d),next(NULL),prior(NULL)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重载构造函数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下箭头 39"/>
            <p:cNvSpPr/>
            <p:nvPr/>
          </p:nvSpPr>
          <p:spPr>
            <a:xfrm>
              <a:off x="3571868" y="1214422"/>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TextBox 40"/>
            <p:cNvSpPr txBox="1"/>
            <p:nvPr/>
          </p:nvSpPr>
          <p:spPr>
            <a:xfrm>
              <a:off x="2928926" y="773652"/>
              <a:ext cx="2143140" cy="400110"/>
            </a:xfrm>
            <a:prstGeom prst="rect">
              <a:avLst/>
            </a:prstGeom>
            <a:noFill/>
          </p:spPr>
          <p:txBody>
            <a:bodyPr wrap="square" rtlCol="0">
              <a:spAutoFit/>
            </a:bodyPr>
            <a:lstStyle/>
            <a:p>
              <a:pPr algn="l">
                <a:lnSpc>
                  <a:spcPct val="100000"/>
                </a:lnSpc>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类型</a:t>
              </a:r>
              <a:endParaRPr lang="zh-CN" altLang="en-US" sz="2000">
                <a:solidFill>
                  <a:srgbClr val="0000FF"/>
                </a:solidFill>
              </a:endParaRPr>
            </a:p>
          </p:txBody>
        </p:sp>
      </p:gr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442915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双</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链表类</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模板</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DLinkList</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4" name="TextBox 3"/>
          <p:cNvSpPr txBox="1"/>
          <p:nvPr/>
        </p:nvSpPr>
        <p:spPr>
          <a:xfrm>
            <a:off x="714348" y="1071546"/>
            <a:ext cx="6929486" cy="21930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DLinkList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双链表类模板</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dhead;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双链表头结点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基本运算算法</a:t>
            </a:r>
            <a:endPar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 name="直接箭头连接符 10"/>
          <p:cNvCxnSpPr/>
          <p:nvPr/>
        </p:nvCxnSpPr>
        <p:spPr>
          <a:xfrm rot="5400000">
            <a:off x="2251059" y="3463925"/>
            <a:ext cx="164307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3" name="组合 12"/>
          <p:cNvGrpSpPr/>
          <p:nvPr/>
        </p:nvGrpSpPr>
        <p:grpSpPr>
          <a:xfrm>
            <a:off x="1785918" y="4429132"/>
            <a:ext cx="2080344" cy="321325"/>
            <a:chOff x="1785741" y="5572140"/>
            <a:chExt cx="2080344" cy="321325"/>
          </a:xfrm>
        </p:grpSpPr>
        <p:sp>
          <p:nvSpPr>
            <p:cNvPr id="7" name="Text Box 40"/>
            <p:cNvSpPr txBox="1">
              <a:spLocks noChangeArrowheads="1"/>
            </p:cNvSpPr>
            <p:nvPr/>
          </p:nvSpPr>
          <p:spPr bwMode="auto">
            <a:xfrm>
              <a:off x="3084570" y="5572140"/>
              <a:ext cx="468549"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39"/>
            <p:cNvSpPr txBox="1">
              <a:spLocks noChangeArrowheads="1"/>
            </p:cNvSpPr>
            <p:nvPr/>
          </p:nvSpPr>
          <p:spPr bwMode="auto">
            <a:xfrm>
              <a:off x="3561820" y="5572140"/>
              <a:ext cx="304265"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Line 32"/>
            <p:cNvSpPr>
              <a:spLocks noChangeShapeType="1"/>
            </p:cNvSpPr>
            <p:nvPr/>
          </p:nvSpPr>
          <p:spPr bwMode="auto">
            <a:xfrm>
              <a:off x="2466960" y="5722792"/>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31"/>
            <p:cNvSpPr txBox="1">
              <a:spLocks noChangeArrowheads="1"/>
            </p:cNvSpPr>
            <p:nvPr/>
          </p:nvSpPr>
          <p:spPr bwMode="auto">
            <a:xfrm>
              <a:off x="1785741" y="5591190"/>
              <a:ext cx="743132"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39"/>
            <p:cNvSpPr txBox="1">
              <a:spLocks noChangeArrowheads="1"/>
            </p:cNvSpPr>
            <p:nvPr/>
          </p:nvSpPr>
          <p:spPr bwMode="auto">
            <a:xfrm>
              <a:off x="2786587" y="5572140"/>
              <a:ext cx="304265"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2850"/>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a:defRPr sz="2400" b="1">
                <a:solidFill>
                  <a:srgbClr val="0000FF"/>
                </a:solidFill>
                <a:latin typeface="Times New Roman" panose="02020603050405020304" pitchFamily="18" charset="0"/>
                <a:ea typeface="宋体" panose="02010600030101010101" pitchFamily="2" charset="-122"/>
              </a:defRPr>
            </a:lvl1pPr>
            <a:lvl2pPr>
              <a:defRPr sz="2400" b="1">
                <a:solidFill>
                  <a:srgbClr val="0000FF"/>
                </a:solidFill>
                <a:latin typeface="Times New Roman" panose="02020603050405020304" pitchFamily="18" charset="0"/>
                <a:ea typeface="宋体" panose="02010600030101010101" pitchFamily="2" charset="-122"/>
              </a:defRPr>
            </a:lvl2pPr>
            <a:lvl3pPr>
              <a:defRPr sz="2400" b="1">
                <a:solidFill>
                  <a:srgbClr val="0000FF"/>
                </a:solidFill>
                <a:latin typeface="Times New Roman" panose="02020603050405020304" pitchFamily="18" charset="0"/>
                <a:ea typeface="宋体" panose="02010600030101010101" pitchFamily="2" charset="-122"/>
              </a:defRPr>
            </a:lvl3pPr>
            <a:lvl4pPr>
              <a:defRPr sz="2400" b="1">
                <a:solidFill>
                  <a:srgbClr val="0000FF"/>
                </a:solidFill>
                <a:latin typeface="Times New Roman" panose="02020603050405020304" pitchFamily="18" charset="0"/>
                <a:ea typeface="宋体" panose="02010600030101010101" pitchFamily="2" charset="-122"/>
              </a:defRPr>
            </a:lvl4pPr>
            <a:lvl5pPr>
              <a:defRPr sz="2400" b="1">
                <a:solidFill>
                  <a:srgbClr val="0000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altLang="zh-CN" sz="2000" i="1">
                <a:solidFill>
                  <a:srgbClr val="3333FF"/>
                </a:solidFill>
              </a:rPr>
              <a:t>a</a:t>
            </a:r>
            <a:endParaRPr lang="en-US" altLang="zh-CN" sz="2000" i="1">
              <a:solidFill>
                <a:srgbClr val="3333FF"/>
              </a:solidFill>
              <a:cs typeface="Times New Roman" panose="02020603050405020304" pitchFamily="18" charset="0"/>
            </a:endParaRPr>
          </a:p>
        </p:txBody>
      </p:sp>
      <p:sp>
        <p:nvSpPr>
          <p:cNvPr id="274439" name="Rectangle 7"/>
          <p:cNvSpPr>
            <a:spLocks noChangeArrowheads="1"/>
          </p:cNvSpPr>
          <p:nvPr/>
        </p:nvSpPr>
        <p:spPr bwMode="auto">
          <a:xfrm>
            <a:off x="3495675" y="24828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4440" name="Rectangle 8"/>
          <p:cNvSpPr>
            <a:spLocks noChangeArrowheads="1"/>
          </p:cNvSpPr>
          <p:nvPr/>
        </p:nvSpPr>
        <p:spPr bwMode="auto">
          <a:xfrm>
            <a:off x="4967288" y="2482850"/>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a:defRPr sz="2400" b="1">
                <a:solidFill>
                  <a:srgbClr val="0000FF"/>
                </a:solidFill>
                <a:latin typeface="Times New Roman" panose="02020603050405020304" pitchFamily="18" charset="0"/>
                <a:ea typeface="宋体" panose="02010600030101010101" pitchFamily="2" charset="-122"/>
              </a:defRPr>
            </a:lvl1pPr>
            <a:lvl2pPr>
              <a:defRPr sz="2400" b="1">
                <a:solidFill>
                  <a:srgbClr val="0000FF"/>
                </a:solidFill>
                <a:latin typeface="Times New Roman" panose="02020603050405020304" pitchFamily="18" charset="0"/>
                <a:ea typeface="宋体" panose="02010600030101010101" pitchFamily="2" charset="-122"/>
              </a:defRPr>
            </a:lvl2pPr>
            <a:lvl3pPr>
              <a:defRPr sz="2400" b="1">
                <a:solidFill>
                  <a:srgbClr val="0000FF"/>
                </a:solidFill>
                <a:latin typeface="Times New Roman" panose="02020603050405020304" pitchFamily="18" charset="0"/>
                <a:ea typeface="宋体" panose="02010600030101010101" pitchFamily="2" charset="-122"/>
              </a:defRPr>
            </a:lvl3pPr>
            <a:lvl4pPr>
              <a:defRPr sz="2400" b="1">
                <a:solidFill>
                  <a:srgbClr val="0000FF"/>
                </a:solidFill>
                <a:latin typeface="Times New Roman" panose="02020603050405020304" pitchFamily="18" charset="0"/>
                <a:ea typeface="宋体" panose="02010600030101010101" pitchFamily="2" charset="-122"/>
              </a:defRPr>
            </a:lvl4pPr>
            <a:lvl5pPr>
              <a:defRPr sz="2400" b="1">
                <a:solidFill>
                  <a:srgbClr val="0000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altLang="zh-CN" sz="2000" i="1">
                <a:solidFill>
                  <a:srgbClr val="3333FF"/>
                </a:solidFill>
              </a:rPr>
              <a:t>b</a:t>
            </a:r>
            <a:endParaRPr lang="en-US" altLang="zh-CN" sz="2000" i="1">
              <a:solidFill>
                <a:srgbClr val="3333FF"/>
              </a:solidFill>
              <a:cs typeface="Times New Roman" panose="02020603050405020304" pitchFamily="18" charset="0"/>
            </a:endParaRPr>
          </a:p>
        </p:txBody>
      </p:sp>
      <p:sp>
        <p:nvSpPr>
          <p:cNvPr id="274441" name="Rectangle 9"/>
          <p:cNvSpPr>
            <a:spLocks noChangeArrowheads="1"/>
          </p:cNvSpPr>
          <p:nvPr/>
        </p:nvSpPr>
        <p:spPr bwMode="auto">
          <a:xfrm>
            <a:off x="5508625" y="24828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4442" name="Rectangle 10"/>
          <p:cNvSpPr>
            <a:spLocks noChangeArrowheads="1"/>
          </p:cNvSpPr>
          <p:nvPr/>
        </p:nvSpPr>
        <p:spPr bwMode="auto">
          <a:xfrm>
            <a:off x="4211638" y="406717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a:defRPr sz="2400" b="1">
                <a:solidFill>
                  <a:srgbClr val="0000FF"/>
                </a:solidFill>
                <a:latin typeface="Times New Roman" panose="02020603050405020304" pitchFamily="18" charset="0"/>
                <a:ea typeface="宋体" panose="02010600030101010101" pitchFamily="2" charset="-122"/>
              </a:defRPr>
            </a:lvl1pPr>
            <a:lvl2pPr>
              <a:defRPr sz="2400" b="1">
                <a:solidFill>
                  <a:srgbClr val="0000FF"/>
                </a:solidFill>
                <a:latin typeface="Times New Roman" panose="02020603050405020304" pitchFamily="18" charset="0"/>
                <a:ea typeface="宋体" panose="02010600030101010101" pitchFamily="2" charset="-122"/>
              </a:defRPr>
            </a:lvl2pPr>
            <a:lvl3pPr>
              <a:defRPr sz="2400" b="1">
                <a:solidFill>
                  <a:srgbClr val="0000FF"/>
                </a:solidFill>
                <a:latin typeface="Times New Roman" panose="02020603050405020304" pitchFamily="18" charset="0"/>
                <a:ea typeface="宋体" panose="02010600030101010101" pitchFamily="2" charset="-122"/>
              </a:defRPr>
            </a:lvl3pPr>
            <a:lvl4pPr>
              <a:defRPr sz="2400" b="1">
                <a:solidFill>
                  <a:srgbClr val="0000FF"/>
                </a:solidFill>
                <a:latin typeface="Times New Roman" panose="02020603050405020304" pitchFamily="18" charset="0"/>
                <a:ea typeface="宋体" panose="02010600030101010101" pitchFamily="2" charset="-122"/>
              </a:defRPr>
            </a:lvl4pPr>
            <a:lvl5pPr>
              <a:defRPr sz="2400" b="1">
                <a:solidFill>
                  <a:srgbClr val="0000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altLang="zh-CN" sz="2000" i="1">
                <a:solidFill>
                  <a:srgbClr val="3333FF"/>
                </a:solidFill>
              </a:rPr>
              <a:t>c</a:t>
            </a:r>
            <a:endParaRPr lang="en-US" altLang="zh-CN" sz="2000" i="1">
              <a:solidFill>
                <a:srgbClr val="3333FF"/>
              </a:solidFill>
              <a:cs typeface="Times New Roman" panose="02020603050405020304" pitchFamily="18" charset="0"/>
            </a:endParaRPr>
          </a:p>
        </p:txBody>
      </p:sp>
      <p:sp>
        <p:nvSpPr>
          <p:cNvPr id="274443" name="Rectangle 11"/>
          <p:cNvSpPr>
            <a:spLocks noChangeArrowheads="1"/>
          </p:cNvSpPr>
          <p:nvPr/>
        </p:nvSpPr>
        <p:spPr bwMode="auto">
          <a:xfrm>
            <a:off x="4752975" y="40671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a:p>
        </p:txBody>
      </p:sp>
      <p:sp>
        <p:nvSpPr>
          <p:cNvPr id="55304" name="Text Box 12"/>
          <p:cNvSpPr txBox="1">
            <a:spLocks noChangeArrowheads="1"/>
          </p:cNvSpPr>
          <p:nvPr/>
        </p:nvSpPr>
        <p:spPr bwMode="auto">
          <a:xfrm>
            <a:off x="6343650" y="248285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55305" name="Line 15"/>
          <p:cNvSpPr>
            <a:spLocks noChangeShapeType="1"/>
          </p:cNvSpPr>
          <p:nvPr/>
        </p:nvSpPr>
        <p:spPr bwMode="auto">
          <a:xfrm>
            <a:off x="1873250" y="2614613"/>
            <a:ext cx="5762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4448" name="Line 16"/>
          <p:cNvSpPr>
            <a:spLocks noChangeShapeType="1"/>
          </p:cNvSpPr>
          <p:nvPr/>
        </p:nvSpPr>
        <p:spPr bwMode="auto">
          <a:xfrm>
            <a:off x="3830638" y="2640013"/>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7" name="Line 17"/>
          <p:cNvSpPr>
            <a:spLocks noChangeShapeType="1"/>
          </p:cNvSpPr>
          <p:nvPr/>
        </p:nvSpPr>
        <p:spPr bwMode="auto">
          <a:xfrm>
            <a:off x="5761038" y="2640013"/>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4451" name="Rectangle 19"/>
          <p:cNvSpPr>
            <a:spLocks noChangeArrowheads="1"/>
          </p:cNvSpPr>
          <p:nvPr/>
        </p:nvSpPr>
        <p:spPr bwMode="auto">
          <a:xfrm>
            <a:off x="3673475" y="406717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4452" name="Rectangle 20"/>
          <p:cNvSpPr>
            <a:spLocks noChangeArrowheads="1"/>
          </p:cNvSpPr>
          <p:nvPr/>
        </p:nvSpPr>
        <p:spPr bwMode="auto">
          <a:xfrm>
            <a:off x="4427538" y="24828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4454" name="Rectangle 22"/>
          <p:cNvSpPr>
            <a:spLocks noChangeArrowheads="1"/>
          </p:cNvSpPr>
          <p:nvPr/>
        </p:nvSpPr>
        <p:spPr bwMode="auto">
          <a:xfrm>
            <a:off x="2449513" y="24828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55311" name="Line 23"/>
          <p:cNvSpPr>
            <a:spLocks noChangeShapeType="1"/>
          </p:cNvSpPr>
          <p:nvPr/>
        </p:nvSpPr>
        <p:spPr bwMode="auto">
          <a:xfrm flipH="1">
            <a:off x="2160588" y="2771775"/>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4456" name="Line 24"/>
          <p:cNvSpPr>
            <a:spLocks noChangeShapeType="1"/>
          </p:cNvSpPr>
          <p:nvPr/>
        </p:nvSpPr>
        <p:spPr bwMode="auto">
          <a:xfrm flipH="1">
            <a:off x="4032250" y="2771775"/>
            <a:ext cx="5762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3" name="Line 25"/>
          <p:cNvSpPr>
            <a:spLocks noChangeShapeType="1"/>
          </p:cNvSpPr>
          <p:nvPr/>
        </p:nvSpPr>
        <p:spPr bwMode="auto">
          <a:xfrm flipH="1">
            <a:off x="6048375" y="2797175"/>
            <a:ext cx="3603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4" name="Arc 27"/>
          <p:cNvSpPr>
            <a:spLocks noChangeArrowheads="1"/>
          </p:cNvSpPr>
          <p:nvPr/>
        </p:nvSpPr>
        <p:spPr bwMode="auto">
          <a:xfrm>
            <a:off x="2339975" y="2124075"/>
            <a:ext cx="360363" cy="358775"/>
          </a:xfrm>
          <a:custGeom>
            <a:avLst/>
            <a:gdLst>
              <a:gd name="T0" fmla="*/ -17 w 21600"/>
              <a:gd name="T1" fmla="*/ 0 h 21600"/>
              <a:gd name="T2" fmla="*/ 360363 w 21600"/>
              <a:gd name="T3" fmla="*/ 358775 h 21600"/>
              <a:gd name="T4" fmla="*/ -17 w 21600"/>
              <a:gd name="T5" fmla="*/ 0 h 21600"/>
              <a:gd name="T6" fmla="*/ 360363 w 21600"/>
              <a:gd name="T7" fmla="*/ 358775 h 21600"/>
              <a:gd name="T8" fmla="*/ 0 w 21600"/>
              <a:gd name="T9" fmla="*/ 3587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chemeClr val="tx1"/>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5" name="Text Box 28"/>
          <p:cNvSpPr txBox="1">
            <a:spLocks noChangeArrowheads="1"/>
          </p:cNvSpPr>
          <p:nvPr/>
        </p:nvSpPr>
        <p:spPr bwMode="auto">
          <a:xfrm>
            <a:off x="1979613" y="17637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p</a:t>
            </a:r>
            <a:endParaRPr lang="en-US" altLang="zh-CN">
              <a:ea typeface="楷体_GB2312" pitchFamily="49" charset="-122"/>
            </a:endParaRPr>
          </a:p>
        </p:txBody>
      </p:sp>
      <p:sp>
        <p:nvSpPr>
          <p:cNvPr id="55316" name="Line 29"/>
          <p:cNvSpPr>
            <a:spLocks noChangeShapeType="1"/>
          </p:cNvSpPr>
          <p:nvPr/>
        </p:nvSpPr>
        <p:spPr bwMode="auto">
          <a:xfrm>
            <a:off x="3059113" y="4283075"/>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7" name="Text Box 30"/>
          <p:cNvSpPr txBox="1">
            <a:spLocks noChangeArrowheads="1"/>
          </p:cNvSpPr>
          <p:nvPr/>
        </p:nvSpPr>
        <p:spPr bwMode="auto">
          <a:xfrm>
            <a:off x="2627313" y="40417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s</a:t>
            </a:r>
            <a:endParaRPr lang="en-US" altLang="zh-CN">
              <a:ea typeface="楷体_GB2312" pitchFamily="49" charset="-122"/>
            </a:endParaRPr>
          </a:p>
        </p:txBody>
      </p:sp>
      <p:sp>
        <p:nvSpPr>
          <p:cNvPr id="55318" name="Text Box 33"/>
          <p:cNvSpPr txBox="1">
            <a:spLocks noChangeArrowheads="1"/>
          </p:cNvSpPr>
          <p:nvPr/>
        </p:nvSpPr>
        <p:spPr bwMode="auto">
          <a:xfrm>
            <a:off x="1857375" y="4713288"/>
            <a:ext cx="3571875" cy="185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lnSpc>
                <a:spcPts val="1600"/>
              </a:lnSpc>
              <a:spcBef>
                <a:spcPct val="50000"/>
              </a:spcBef>
            </a:pPr>
            <a:r>
              <a:rPr lang="zh-CN" altLang="en-US" sz="2000" smtClean="0">
                <a:latin typeface="Consolas" panose="020B0609020204030204" pitchFamily="49" charset="0"/>
                <a:ea typeface="仿宋" panose="02010609060101010101" pitchFamily="49" charset="-122"/>
                <a:cs typeface="Consolas" panose="020B0609020204030204" pitchFamily="49" charset="0"/>
              </a:rPr>
              <a:t>操作语句：</a:t>
            </a:r>
            <a:endParaRPr lang="zh-CN" altLang="en-US">
              <a:ea typeface="楷体" panose="02010609060101010101" pitchFamily="49" charset="-122"/>
            </a:endParaRPr>
          </a:p>
          <a:p>
            <a:pPr eaLnBrk="1" hangingPunct="1">
              <a:lnSpc>
                <a:spcPts val="1600"/>
              </a:lnSpc>
              <a:spcBef>
                <a:spcPct val="50000"/>
              </a:spcBef>
            </a:pPr>
            <a:r>
              <a:rPr lang="zh-CN" altLang="en-US">
                <a:ea typeface="楷体" panose="02010609060101010101" pitchFamily="49" charset="-122"/>
                <a:sym typeface="Wingdings 2" panose="05020102010507070707" pitchFamily="18" charset="2"/>
              </a:rPr>
              <a:t></a:t>
            </a:r>
            <a:r>
              <a:rPr lang="zh-CN" altLang="en-US" sz="2000">
                <a:ea typeface="楷体" panose="02010609060101010101" pitchFamily="49" charset="-122"/>
              </a:rPr>
              <a:t> </a:t>
            </a:r>
            <a:r>
              <a:rPr lang="en-US" altLang="zh-CN" sz="2000">
                <a:ea typeface="楷体" panose="02010609060101010101" pitchFamily="49" charset="-122"/>
              </a:rPr>
              <a:t>s</a:t>
            </a:r>
            <a:r>
              <a:rPr lang="en-US" altLang="zh-CN" sz="2000">
                <a:latin typeface="宋体" panose="02010600030101010101" pitchFamily="2" charset="-122"/>
              </a:rPr>
              <a:t>-</a:t>
            </a:r>
            <a:r>
              <a:rPr lang="en-US" altLang="zh-CN" sz="2000">
                <a:ea typeface="楷体" panose="02010609060101010101" pitchFamily="49" charset="-122"/>
              </a:rPr>
              <a:t>&gt;next = p</a:t>
            </a:r>
            <a:r>
              <a:rPr lang="en-US" altLang="zh-CN" sz="2000">
                <a:latin typeface="宋体" panose="02010600030101010101" pitchFamily="2" charset="-122"/>
              </a:rPr>
              <a:t>-</a:t>
            </a:r>
            <a:r>
              <a:rPr lang="en-US" altLang="zh-CN" sz="2000">
                <a:ea typeface="楷体" panose="02010609060101010101" pitchFamily="49" charset="-122"/>
              </a:rPr>
              <a:t>&gt;next</a:t>
            </a:r>
            <a:endParaRPr lang="en-US" altLang="zh-CN" sz="2000">
              <a:ea typeface="楷体" panose="02010609060101010101" pitchFamily="49" charset="-122"/>
            </a:endParaRPr>
          </a:p>
          <a:p>
            <a:pPr eaLnBrk="1" hangingPunct="1">
              <a:lnSpc>
                <a:spcPts val="1600"/>
              </a:lnSpc>
              <a:spcBef>
                <a:spcPct val="50000"/>
              </a:spcBef>
            </a:pPr>
            <a:r>
              <a:rPr lang="en-US" altLang="zh-CN">
                <a:ea typeface="楷体" panose="02010609060101010101" pitchFamily="49" charset="-122"/>
                <a:sym typeface="Wingdings 2" panose="05020102010507070707" pitchFamily="18" charset="2"/>
              </a:rPr>
              <a:t></a:t>
            </a:r>
            <a:r>
              <a:rPr lang="en-US" altLang="zh-CN" sz="2000">
                <a:ea typeface="楷体" panose="02010609060101010101" pitchFamily="49" charset="-122"/>
              </a:rPr>
              <a:t> p</a:t>
            </a:r>
            <a:r>
              <a:rPr lang="en-US" altLang="zh-CN" sz="2000">
                <a:latin typeface="宋体" panose="02010600030101010101" pitchFamily="2" charset="-122"/>
              </a:rPr>
              <a:t>-</a:t>
            </a:r>
            <a:r>
              <a:rPr lang="en-US" altLang="zh-CN" sz="2000">
                <a:ea typeface="楷体" panose="02010609060101010101" pitchFamily="49" charset="-122"/>
              </a:rPr>
              <a:t>&gt;next</a:t>
            </a:r>
            <a:r>
              <a:rPr lang="en-US" altLang="zh-CN" sz="2000">
                <a:latin typeface="宋体" panose="02010600030101010101" pitchFamily="2" charset="-122"/>
              </a:rPr>
              <a:t>-</a:t>
            </a:r>
            <a:r>
              <a:rPr lang="en-US" altLang="zh-CN" sz="2000">
                <a:ea typeface="楷体" panose="02010609060101010101" pitchFamily="49" charset="-122"/>
              </a:rPr>
              <a:t>&gt;prior = s</a:t>
            </a:r>
            <a:endParaRPr lang="en-US" altLang="zh-CN" sz="2000">
              <a:ea typeface="楷体" panose="02010609060101010101" pitchFamily="49" charset="-122"/>
            </a:endParaRPr>
          </a:p>
          <a:p>
            <a:pPr eaLnBrk="1" hangingPunct="1">
              <a:lnSpc>
                <a:spcPts val="1600"/>
              </a:lnSpc>
              <a:spcBef>
                <a:spcPct val="50000"/>
              </a:spcBef>
            </a:pPr>
            <a:r>
              <a:rPr lang="en-US" altLang="zh-CN">
                <a:ea typeface="楷体" panose="02010609060101010101" pitchFamily="49" charset="-122"/>
                <a:sym typeface="Wingdings 2" panose="05020102010507070707" pitchFamily="18" charset="2"/>
              </a:rPr>
              <a:t></a:t>
            </a:r>
            <a:r>
              <a:rPr lang="en-US" altLang="zh-CN" sz="2000">
                <a:ea typeface="楷体" panose="02010609060101010101" pitchFamily="49" charset="-122"/>
              </a:rPr>
              <a:t> s</a:t>
            </a:r>
            <a:r>
              <a:rPr lang="en-US" altLang="zh-CN" sz="2000">
                <a:latin typeface="宋体" panose="02010600030101010101" pitchFamily="2" charset="-122"/>
              </a:rPr>
              <a:t>-</a:t>
            </a:r>
            <a:r>
              <a:rPr lang="en-US" altLang="zh-CN" sz="2000">
                <a:ea typeface="楷体" panose="02010609060101010101" pitchFamily="49" charset="-122"/>
              </a:rPr>
              <a:t>&gt;prior = p</a:t>
            </a:r>
            <a:endParaRPr lang="en-US" altLang="zh-CN" sz="2000">
              <a:ea typeface="楷体" panose="02010609060101010101" pitchFamily="49" charset="-122"/>
            </a:endParaRPr>
          </a:p>
          <a:p>
            <a:pPr eaLnBrk="1" hangingPunct="1">
              <a:lnSpc>
                <a:spcPts val="1600"/>
              </a:lnSpc>
              <a:spcBef>
                <a:spcPct val="50000"/>
              </a:spcBef>
            </a:pPr>
            <a:r>
              <a:rPr lang="en-US" altLang="zh-CN">
                <a:ea typeface="楷体" panose="02010609060101010101" pitchFamily="49" charset="-122"/>
                <a:sym typeface="Wingdings 2" panose="05020102010507070707" pitchFamily="18" charset="2"/>
              </a:rPr>
              <a:t></a:t>
            </a:r>
            <a:r>
              <a:rPr lang="en-US" altLang="zh-CN" sz="2000">
                <a:ea typeface="楷体" panose="02010609060101010101" pitchFamily="49" charset="-122"/>
              </a:rPr>
              <a:t> p</a:t>
            </a:r>
            <a:r>
              <a:rPr lang="en-US" altLang="zh-CN" sz="2000">
                <a:latin typeface="宋体" panose="02010600030101010101" pitchFamily="2" charset="-122"/>
              </a:rPr>
              <a:t>-</a:t>
            </a:r>
            <a:r>
              <a:rPr lang="en-US" altLang="zh-CN" sz="2000">
                <a:ea typeface="楷体" panose="02010609060101010101" pitchFamily="49" charset="-122"/>
              </a:rPr>
              <a:t>&gt;next = s</a:t>
            </a:r>
            <a:endParaRPr lang="en-US" altLang="zh-CN" sz="2000">
              <a:ea typeface="楷体" panose="02010609060101010101" pitchFamily="49" charset="-122"/>
            </a:endParaRPr>
          </a:p>
        </p:txBody>
      </p:sp>
      <p:grpSp>
        <p:nvGrpSpPr>
          <p:cNvPr id="274474" name="Group 42"/>
          <p:cNvGrpSpPr/>
          <p:nvPr/>
        </p:nvGrpSpPr>
        <p:grpSpPr bwMode="auto">
          <a:xfrm>
            <a:off x="5041900" y="2924175"/>
            <a:ext cx="809625" cy="1346200"/>
            <a:chOff x="3176" y="1168"/>
            <a:chExt cx="510" cy="848"/>
          </a:xfrm>
        </p:grpSpPr>
        <p:sp>
          <p:nvSpPr>
            <p:cNvPr id="55334" name="Freeform 32"/>
            <p:cNvSpPr>
              <a:spLocks noChangeArrowheads="1"/>
            </p:cNvSpPr>
            <p:nvPr/>
          </p:nvSpPr>
          <p:spPr bwMode="auto">
            <a:xfrm>
              <a:off x="3176" y="1168"/>
              <a:ext cx="416" cy="848"/>
            </a:xfrm>
            <a:custGeom>
              <a:avLst/>
              <a:gdLst>
                <a:gd name="T0" fmla="*/ 0 w 416"/>
                <a:gd name="T1" fmla="*/ 848 h 848"/>
                <a:gd name="T2" fmla="*/ 416 w 416"/>
                <a:gd name="T3" fmla="*/ 0 h 848"/>
                <a:gd name="T4" fmla="*/ 0 60000 65536"/>
                <a:gd name="T5" fmla="*/ 0 60000 65536"/>
              </a:gdLst>
              <a:ahLst/>
              <a:cxnLst>
                <a:cxn ang="T4">
                  <a:pos x="T0" y="T1"/>
                </a:cxn>
                <a:cxn ang="T5">
                  <a:pos x="T2" y="T3"/>
                </a:cxn>
              </a:cxnLst>
              <a:rect l="0" t="0" r="r" b="b"/>
              <a:pathLst>
                <a:path w="416" h="848">
                  <a:moveTo>
                    <a:pt x="0" y="848"/>
                  </a:moveTo>
                  <a:lnTo>
                    <a:pt x="416" y="0"/>
                  </a:lnTo>
                </a:path>
              </a:pathLst>
            </a:custGeom>
            <a:noFill/>
            <a:ln w="38100">
              <a:solidFill>
                <a:srgbClr val="FF00FF"/>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5" name="Text Box 38"/>
            <p:cNvSpPr txBox="1">
              <a:spLocks noChangeArrowheads="1"/>
            </p:cNvSpPr>
            <p:nvPr/>
          </p:nvSpPr>
          <p:spPr bwMode="auto">
            <a:xfrm>
              <a:off x="3414" y="1480"/>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宋体" panose="02010600030101010101" pitchFamily="2" charset="-122"/>
                  <a:sym typeface="Wingdings 2" panose="05020102010507070707" pitchFamily="18" charset="2"/>
                </a:rPr>
                <a:t></a:t>
              </a:r>
              <a:endParaRPr lang="en-US" altLang="zh-CN">
                <a:latin typeface="Courier New" panose="02070309020205020404" pitchFamily="49" charset="0"/>
                <a:ea typeface="楷体_GB2312" pitchFamily="49" charset="-122"/>
                <a:sym typeface="Wingdings 2" panose="05020102010507070707" pitchFamily="18" charset="2"/>
              </a:endParaRPr>
            </a:p>
          </p:txBody>
        </p:sp>
      </p:grpSp>
      <p:grpSp>
        <p:nvGrpSpPr>
          <p:cNvPr id="274481" name="Group 49"/>
          <p:cNvGrpSpPr/>
          <p:nvPr/>
        </p:nvGrpSpPr>
        <p:grpSpPr bwMode="auto">
          <a:xfrm>
            <a:off x="4500563" y="2770188"/>
            <a:ext cx="574675" cy="1296987"/>
            <a:chOff x="2835" y="1521"/>
            <a:chExt cx="362" cy="817"/>
          </a:xfrm>
        </p:grpSpPr>
        <p:sp>
          <p:nvSpPr>
            <p:cNvPr id="55332" name="Line 35"/>
            <p:cNvSpPr>
              <a:spLocks noChangeShapeType="1"/>
            </p:cNvSpPr>
            <p:nvPr/>
          </p:nvSpPr>
          <p:spPr bwMode="auto">
            <a:xfrm flipH="1">
              <a:off x="2835" y="1521"/>
              <a:ext cx="181" cy="817"/>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33" name="Text Box 39"/>
            <p:cNvSpPr txBox="1">
              <a:spLocks noChangeArrowheads="1"/>
            </p:cNvSpPr>
            <p:nvPr/>
          </p:nvSpPr>
          <p:spPr bwMode="auto">
            <a:xfrm>
              <a:off x="2925" y="1839"/>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宋体" panose="02010600030101010101" pitchFamily="2" charset="-122"/>
                  <a:sym typeface="Wingdings 2" panose="05020102010507070707" pitchFamily="18" charset="2"/>
                </a:rPr>
                <a:t></a:t>
              </a:r>
              <a:endParaRPr lang="en-US" altLang="zh-CN">
                <a:latin typeface="宋体" panose="02010600030101010101" pitchFamily="2" charset="-122"/>
                <a:sym typeface="Wingdings 2" panose="05020102010507070707" pitchFamily="18" charset="2"/>
              </a:endParaRPr>
            </a:p>
          </p:txBody>
        </p:sp>
      </p:grpSp>
      <p:grpSp>
        <p:nvGrpSpPr>
          <p:cNvPr id="274476" name="Group 44"/>
          <p:cNvGrpSpPr/>
          <p:nvPr/>
        </p:nvGrpSpPr>
        <p:grpSpPr bwMode="auto">
          <a:xfrm>
            <a:off x="2773363" y="2916238"/>
            <a:ext cx="1150937" cy="1404937"/>
            <a:chOff x="1747" y="1163"/>
            <a:chExt cx="725" cy="885"/>
          </a:xfrm>
        </p:grpSpPr>
        <p:sp>
          <p:nvSpPr>
            <p:cNvPr id="55330" name="Freeform 37"/>
            <p:cNvSpPr>
              <a:spLocks noChangeArrowheads="1"/>
            </p:cNvSpPr>
            <p:nvPr/>
          </p:nvSpPr>
          <p:spPr bwMode="auto">
            <a:xfrm>
              <a:off x="1747" y="1163"/>
              <a:ext cx="725" cy="885"/>
            </a:xfrm>
            <a:custGeom>
              <a:avLst/>
              <a:gdLst>
                <a:gd name="T0" fmla="*/ 725 w 725"/>
                <a:gd name="T1" fmla="*/ 885 h 885"/>
                <a:gd name="T2" fmla="*/ 0 w 725"/>
                <a:gd name="T3" fmla="*/ 0 h 885"/>
                <a:gd name="T4" fmla="*/ 0 60000 65536"/>
                <a:gd name="T5" fmla="*/ 0 60000 65536"/>
              </a:gdLst>
              <a:ahLst/>
              <a:cxnLst>
                <a:cxn ang="T4">
                  <a:pos x="T0" y="T1"/>
                </a:cxn>
                <a:cxn ang="T5">
                  <a:pos x="T2" y="T3"/>
                </a:cxn>
              </a:cxnLst>
              <a:rect l="0" t="0" r="r" b="b"/>
              <a:pathLst>
                <a:path w="725" h="885">
                  <a:moveTo>
                    <a:pt x="725" y="885"/>
                  </a:moveTo>
                  <a:lnTo>
                    <a:pt x="0" y="0"/>
                  </a:lnTo>
                </a:path>
              </a:pathLst>
            </a:custGeom>
            <a:noFill/>
            <a:ln w="38100">
              <a:solidFill>
                <a:srgbClr val="FF00FF"/>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1" name="Text Box 40"/>
            <p:cNvSpPr txBox="1">
              <a:spLocks noChangeArrowheads="1"/>
            </p:cNvSpPr>
            <p:nvPr/>
          </p:nvSpPr>
          <p:spPr bwMode="auto">
            <a:xfrm>
              <a:off x="1837" y="1480"/>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宋体" panose="02010600030101010101" pitchFamily="2" charset="-122"/>
                  <a:sym typeface="Wingdings 2" panose="05020102010507070707" pitchFamily="18" charset="2"/>
                </a:rPr>
                <a:t></a:t>
              </a:r>
              <a:endParaRPr lang="en-US" altLang="zh-CN">
                <a:latin typeface="宋体" panose="02010600030101010101" pitchFamily="2" charset="-122"/>
                <a:sym typeface="Wingdings 2" panose="05020102010507070707" pitchFamily="18" charset="2"/>
              </a:endParaRPr>
            </a:p>
          </p:txBody>
        </p:sp>
      </p:grpSp>
      <p:grpSp>
        <p:nvGrpSpPr>
          <p:cNvPr id="274482" name="Group 50"/>
          <p:cNvGrpSpPr/>
          <p:nvPr/>
        </p:nvGrpSpPr>
        <p:grpSpPr bwMode="auto">
          <a:xfrm>
            <a:off x="3708400" y="2770188"/>
            <a:ext cx="574675" cy="1296987"/>
            <a:chOff x="2336" y="1521"/>
            <a:chExt cx="362" cy="817"/>
          </a:xfrm>
        </p:grpSpPr>
        <p:sp>
          <p:nvSpPr>
            <p:cNvPr id="55328" name="Line 36"/>
            <p:cNvSpPr>
              <a:spLocks noChangeShapeType="1"/>
            </p:cNvSpPr>
            <p:nvPr/>
          </p:nvSpPr>
          <p:spPr bwMode="auto">
            <a:xfrm>
              <a:off x="2336" y="1521"/>
              <a:ext cx="181" cy="817"/>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9" name="Text Box 41"/>
            <p:cNvSpPr txBox="1">
              <a:spLocks noChangeArrowheads="1"/>
            </p:cNvSpPr>
            <p:nvPr/>
          </p:nvSpPr>
          <p:spPr bwMode="auto">
            <a:xfrm>
              <a:off x="2426" y="179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宋体" panose="02010600030101010101" pitchFamily="2" charset="-122"/>
                  <a:sym typeface="Wingdings 2" panose="05020102010507070707" pitchFamily="18" charset="2"/>
                </a:rPr>
                <a:t></a:t>
              </a:r>
              <a:endParaRPr lang="en-US" altLang="zh-CN">
                <a:latin typeface="宋体" panose="02010600030101010101" pitchFamily="2" charset="-122"/>
                <a:sym typeface="Wingdings 2" panose="05020102010507070707" pitchFamily="18" charset="2"/>
              </a:endParaRPr>
            </a:p>
          </p:txBody>
        </p:sp>
      </p:grpSp>
      <p:sp>
        <p:nvSpPr>
          <p:cNvPr id="55324" name="Text Box 47"/>
          <p:cNvSpPr txBox="1">
            <a:spLocks noChangeArrowheads="1"/>
          </p:cNvSpPr>
          <p:nvPr/>
        </p:nvSpPr>
        <p:spPr bwMode="auto">
          <a:xfrm>
            <a:off x="1187450" y="248285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3" name="TextBox 2"/>
          <p:cNvSpPr txBox="1"/>
          <p:nvPr/>
        </p:nvSpPr>
        <p:spPr>
          <a:xfrm>
            <a:off x="428596" y="428604"/>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p>
            <a:pPr>
              <a:lnSpc>
                <a:spcPct val="100000"/>
              </a:lnSpc>
            </a:pPr>
            <a:r>
              <a:rPr lang="pt-BR" altLang="zh-CN" sz="2200" smtClean="0">
                <a:latin typeface="Consolas" panose="020B0609020204030204" pitchFamily="49" charset="0"/>
                <a:ea typeface="微软雅黑" panose="020B0503020204020204" pitchFamily="34" charset="-122"/>
                <a:cs typeface="Consolas" panose="020B0609020204030204" pitchFamily="49" charset="0"/>
              </a:rPr>
              <a:t>1.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插入和删除结点操作</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828331" y="1101710"/>
            <a:ext cx="6357982" cy="400110"/>
          </a:xfrm>
          <a:prstGeom prst="rect">
            <a:avLst/>
          </a:prstGeom>
          <a:noFill/>
        </p:spPr>
        <p:txBody>
          <a:bodyPr wrap="square" rtlCol="0">
            <a:spAutoFit/>
          </a:bodyPr>
          <a:p>
            <a:pPr algn="l">
              <a:lnSpc>
                <a:spcPct val="100000"/>
              </a:lnSpc>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插入结点操作</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链表中</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结点的后面</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76483" name="Rectangle 3"/>
          <p:cNvSpPr>
            <a:spLocks noChangeArrowheads="1"/>
          </p:cNvSpPr>
          <p:nvPr/>
        </p:nvSpPr>
        <p:spPr bwMode="auto">
          <a:xfrm>
            <a:off x="263207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6484" name="Rectangle 4"/>
          <p:cNvSpPr>
            <a:spLocks noChangeArrowheads="1"/>
          </p:cNvSpPr>
          <p:nvPr/>
        </p:nvSpPr>
        <p:spPr bwMode="auto">
          <a:xfrm>
            <a:off x="410368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a:defRPr sz="2400" b="1">
                <a:solidFill>
                  <a:srgbClr val="0000FF"/>
                </a:solidFill>
                <a:latin typeface="Times New Roman" panose="02020603050405020304" pitchFamily="18" charset="0"/>
                <a:ea typeface="宋体" panose="02010600030101010101" pitchFamily="2" charset="-122"/>
              </a:defRPr>
            </a:lvl1pPr>
            <a:lvl2pPr>
              <a:defRPr sz="2400" b="1">
                <a:solidFill>
                  <a:srgbClr val="0000FF"/>
                </a:solidFill>
                <a:latin typeface="Times New Roman" panose="02020603050405020304" pitchFamily="18" charset="0"/>
                <a:ea typeface="宋体" panose="02010600030101010101" pitchFamily="2" charset="-122"/>
              </a:defRPr>
            </a:lvl2pPr>
            <a:lvl3pPr>
              <a:defRPr sz="2400" b="1">
                <a:solidFill>
                  <a:srgbClr val="0000FF"/>
                </a:solidFill>
                <a:latin typeface="Times New Roman" panose="02020603050405020304" pitchFamily="18" charset="0"/>
                <a:ea typeface="宋体" panose="02010600030101010101" pitchFamily="2" charset="-122"/>
              </a:defRPr>
            </a:lvl3pPr>
            <a:lvl4pPr>
              <a:defRPr sz="2400" b="1">
                <a:solidFill>
                  <a:srgbClr val="0000FF"/>
                </a:solidFill>
                <a:latin typeface="Times New Roman" panose="02020603050405020304" pitchFamily="18" charset="0"/>
                <a:ea typeface="宋体" panose="02010600030101010101" pitchFamily="2" charset="-122"/>
              </a:defRPr>
            </a:lvl4pPr>
            <a:lvl5pPr>
              <a:defRPr sz="2400" b="1">
                <a:solidFill>
                  <a:srgbClr val="0000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altLang="zh-CN" sz="2000" i="1">
                <a:solidFill>
                  <a:srgbClr val="3333FF"/>
                </a:solidFill>
              </a:rPr>
              <a:t>b</a:t>
            </a:r>
            <a:endParaRPr lang="en-US" altLang="zh-CN" sz="2000" i="1">
              <a:solidFill>
                <a:srgbClr val="3333FF"/>
              </a:solidFill>
              <a:cs typeface="Times New Roman" panose="02020603050405020304" pitchFamily="18" charset="0"/>
            </a:endParaRPr>
          </a:p>
        </p:txBody>
      </p:sp>
      <p:sp>
        <p:nvSpPr>
          <p:cNvPr id="276485" name="Rectangle 5"/>
          <p:cNvSpPr>
            <a:spLocks noChangeArrowheads="1"/>
          </p:cNvSpPr>
          <p:nvPr/>
        </p:nvSpPr>
        <p:spPr bwMode="auto">
          <a:xfrm>
            <a:off x="464502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6486" name="Rectangle 6"/>
          <p:cNvSpPr>
            <a:spLocks noChangeArrowheads="1"/>
          </p:cNvSpPr>
          <p:nvPr/>
        </p:nvSpPr>
        <p:spPr bwMode="auto">
          <a:xfrm>
            <a:off x="6067425"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lvl1pPr>
              <a:defRPr sz="2400" b="1">
                <a:solidFill>
                  <a:srgbClr val="0000FF"/>
                </a:solidFill>
                <a:latin typeface="Times New Roman" panose="02020603050405020304" pitchFamily="18" charset="0"/>
                <a:ea typeface="宋体" panose="02010600030101010101" pitchFamily="2" charset="-122"/>
              </a:defRPr>
            </a:lvl1pPr>
            <a:lvl2pPr>
              <a:defRPr sz="2400" b="1">
                <a:solidFill>
                  <a:srgbClr val="0000FF"/>
                </a:solidFill>
                <a:latin typeface="Times New Roman" panose="02020603050405020304" pitchFamily="18" charset="0"/>
                <a:ea typeface="宋体" panose="02010600030101010101" pitchFamily="2" charset="-122"/>
              </a:defRPr>
            </a:lvl2pPr>
            <a:lvl3pPr>
              <a:defRPr sz="2400" b="1">
                <a:solidFill>
                  <a:srgbClr val="0000FF"/>
                </a:solidFill>
                <a:latin typeface="Times New Roman" panose="02020603050405020304" pitchFamily="18" charset="0"/>
                <a:ea typeface="宋体" panose="02010600030101010101" pitchFamily="2" charset="-122"/>
              </a:defRPr>
            </a:lvl3pPr>
            <a:lvl4pPr>
              <a:defRPr sz="2400" b="1">
                <a:solidFill>
                  <a:srgbClr val="0000FF"/>
                </a:solidFill>
                <a:latin typeface="Times New Roman" panose="02020603050405020304" pitchFamily="18" charset="0"/>
                <a:ea typeface="宋体" panose="02010600030101010101" pitchFamily="2" charset="-122"/>
              </a:defRPr>
            </a:lvl4pPr>
            <a:lvl5pPr>
              <a:defRPr sz="2400" b="1">
                <a:solidFill>
                  <a:srgbClr val="0000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altLang="zh-CN" sz="2000" i="1">
                <a:solidFill>
                  <a:srgbClr val="3333FF"/>
                </a:solidFill>
              </a:rPr>
              <a:t>c</a:t>
            </a:r>
            <a:endParaRPr lang="en-US" altLang="zh-CN" sz="2000" i="1">
              <a:solidFill>
                <a:srgbClr val="3333FF"/>
              </a:solidFill>
              <a:cs typeface="Times New Roman" panose="02020603050405020304" pitchFamily="18" charset="0"/>
            </a:endParaRPr>
          </a:p>
        </p:txBody>
      </p:sp>
      <p:sp>
        <p:nvSpPr>
          <p:cNvPr id="276487" name="Rectangle 7"/>
          <p:cNvSpPr>
            <a:spLocks noChangeArrowheads="1"/>
          </p:cNvSpPr>
          <p:nvPr/>
        </p:nvSpPr>
        <p:spPr bwMode="auto">
          <a:xfrm>
            <a:off x="66087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a:p>
        </p:txBody>
      </p:sp>
      <p:sp>
        <p:nvSpPr>
          <p:cNvPr id="56328" name="Line 9"/>
          <p:cNvSpPr>
            <a:spLocks noChangeShapeType="1"/>
          </p:cNvSpPr>
          <p:nvPr/>
        </p:nvSpPr>
        <p:spPr bwMode="auto">
          <a:xfrm>
            <a:off x="1009650" y="2655888"/>
            <a:ext cx="5762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0" name="Line 11"/>
          <p:cNvSpPr>
            <a:spLocks noChangeShapeType="1"/>
          </p:cNvSpPr>
          <p:nvPr/>
        </p:nvSpPr>
        <p:spPr bwMode="auto">
          <a:xfrm>
            <a:off x="4897438" y="2681288"/>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492" name="Rectangle 12"/>
          <p:cNvSpPr>
            <a:spLocks noChangeArrowheads="1"/>
          </p:cNvSpPr>
          <p:nvPr/>
        </p:nvSpPr>
        <p:spPr bwMode="auto">
          <a:xfrm>
            <a:off x="55292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6493" name="Rectangle 13"/>
          <p:cNvSpPr>
            <a:spLocks noChangeArrowheads="1"/>
          </p:cNvSpPr>
          <p:nvPr/>
        </p:nvSpPr>
        <p:spPr bwMode="auto">
          <a:xfrm>
            <a:off x="3563938"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6494" name="Rectangle 14"/>
          <p:cNvSpPr>
            <a:spLocks noChangeArrowheads="1"/>
          </p:cNvSpPr>
          <p:nvPr/>
        </p:nvSpPr>
        <p:spPr bwMode="auto">
          <a:xfrm>
            <a:off x="158591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56334" name="Line 15"/>
          <p:cNvSpPr>
            <a:spLocks noChangeShapeType="1"/>
          </p:cNvSpPr>
          <p:nvPr/>
        </p:nvSpPr>
        <p:spPr bwMode="auto">
          <a:xfrm flipH="1">
            <a:off x="1116013" y="2811463"/>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5" name="Arc 18"/>
          <p:cNvSpPr>
            <a:spLocks noChangeArrowheads="1"/>
          </p:cNvSpPr>
          <p:nvPr/>
        </p:nvSpPr>
        <p:spPr bwMode="auto">
          <a:xfrm>
            <a:off x="1476375" y="2165350"/>
            <a:ext cx="360363" cy="358775"/>
          </a:xfrm>
          <a:custGeom>
            <a:avLst/>
            <a:gdLst>
              <a:gd name="T0" fmla="*/ -17 w 21600"/>
              <a:gd name="T1" fmla="*/ 0 h 21600"/>
              <a:gd name="T2" fmla="*/ 360363 w 21600"/>
              <a:gd name="T3" fmla="*/ 358775 h 21600"/>
              <a:gd name="T4" fmla="*/ -17 w 21600"/>
              <a:gd name="T5" fmla="*/ 0 h 21600"/>
              <a:gd name="T6" fmla="*/ 360363 w 21600"/>
              <a:gd name="T7" fmla="*/ 358775 h 21600"/>
              <a:gd name="T8" fmla="*/ 0 w 21600"/>
              <a:gd name="T9" fmla="*/ 3587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chemeClr val="tx1"/>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6" name="Text Box 19"/>
          <p:cNvSpPr txBox="1">
            <a:spLocks noChangeArrowheads="1"/>
          </p:cNvSpPr>
          <p:nvPr/>
        </p:nvSpPr>
        <p:spPr bwMode="auto">
          <a:xfrm>
            <a:off x="1116013" y="180498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p</a:t>
            </a:r>
            <a:endParaRPr lang="en-US" altLang="zh-CN">
              <a:ea typeface="楷体_GB2312" pitchFamily="49" charset="-122"/>
            </a:endParaRPr>
          </a:p>
        </p:txBody>
      </p:sp>
      <p:sp>
        <p:nvSpPr>
          <p:cNvPr id="56337" name="Text Box 22"/>
          <p:cNvSpPr txBox="1">
            <a:spLocks noChangeArrowheads="1"/>
          </p:cNvSpPr>
          <p:nvPr/>
        </p:nvSpPr>
        <p:spPr bwMode="auto">
          <a:xfrm>
            <a:off x="1258888" y="3989388"/>
            <a:ext cx="46085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lnSpc>
                <a:spcPts val="2400"/>
              </a:lnSpc>
              <a:spcBef>
                <a:spcPct val="50000"/>
              </a:spcBef>
            </a:pPr>
            <a:r>
              <a:rPr lang="zh-CN" altLang="en-US">
                <a:ea typeface="楷体" panose="02010609060101010101" pitchFamily="49" charset="-122"/>
              </a:rPr>
              <a:t>操作语句：</a:t>
            </a:r>
            <a:endParaRPr lang="zh-CN" altLang="en-US">
              <a:ea typeface="楷体" panose="02010609060101010101" pitchFamily="49" charset="-122"/>
            </a:endParaRPr>
          </a:p>
          <a:p>
            <a:pPr eaLnBrk="1" hangingPunct="1">
              <a:lnSpc>
                <a:spcPts val="2400"/>
              </a:lnSpc>
              <a:spcBef>
                <a:spcPct val="50000"/>
              </a:spcBef>
            </a:pPr>
            <a:r>
              <a:rPr lang="zh-CN" altLang="en-US">
                <a:ea typeface="楷体" panose="02010609060101010101" pitchFamily="49" charset="-122"/>
                <a:sym typeface="Wingdings 2" panose="05020102010507070707" pitchFamily="18" charset="2"/>
              </a:rPr>
              <a:t></a:t>
            </a:r>
            <a:r>
              <a:rPr lang="zh-CN" altLang="en-US" sz="2000">
                <a:ea typeface="楷体" panose="02010609060101010101" pitchFamily="49" charset="-122"/>
              </a:rPr>
              <a:t> </a:t>
            </a:r>
            <a:r>
              <a:rPr lang="en-US" altLang="zh-CN" sz="2000">
                <a:ea typeface="楷体" panose="02010609060101010101" pitchFamily="49" charset="-122"/>
              </a:rPr>
              <a:t>p</a:t>
            </a:r>
            <a:r>
              <a:rPr lang="en-US" altLang="zh-CN" sz="2000">
                <a:latin typeface="宋体" panose="02010600030101010101" pitchFamily="2" charset="-122"/>
              </a:rPr>
              <a:t>-</a:t>
            </a:r>
            <a:r>
              <a:rPr lang="en-US" altLang="zh-CN" sz="2000">
                <a:ea typeface="楷体" panose="02010609060101010101" pitchFamily="49" charset="-122"/>
              </a:rPr>
              <a:t>&gt;next</a:t>
            </a:r>
            <a:r>
              <a:rPr lang="en-US" altLang="zh-CN" sz="2000">
                <a:latin typeface="宋体" panose="02010600030101010101" pitchFamily="2" charset="-122"/>
              </a:rPr>
              <a:t>-</a:t>
            </a:r>
            <a:r>
              <a:rPr lang="en-US" altLang="zh-CN" sz="2000">
                <a:ea typeface="楷体" panose="02010609060101010101" pitchFamily="49" charset="-122"/>
              </a:rPr>
              <a:t>&gt;next</a:t>
            </a:r>
            <a:r>
              <a:rPr lang="en-US" altLang="zh-CN" sz="2000">
                <a:latin typeface="宋体" panose="02010600030101010101" pitchFamily="2" charset="-122"/>
              </a:rPr>
              <a:t>-</a:t>
            </a:r>
            <a:r>
              <a:rPr lang="en-US" altLang="zh-CN" sz="2000">
                <a:ea typeface="楷体" panose="02010609060101010101" pitchFamily="49" charset="-122"/>
              </a:rPr>
              <a:t>&gt;prior = p</a:t>
            </a:r>
            <a:endParaRPr lang="en-US" altLang="zh-CN" sz="2000">
              <a:ea typeface="楷体" panose="02010609060101010101" pitchFamily="49" charset="-122"/>
            </a:endParaRPr>
          </a:p>
          <a:p>
            <a:pPr eaLnBrk="1" hangingPunct="1">
              <a:lnSpc>
                <a:spcPts val="2400"/>
              </a:lnSpc>
              <a:spcBef>
                <a:spcPct val="50000"/>
              </a:spcBef>
            </a:pPr>
            <a:r>
              <a:rPr lang="en-US" altLang="zh-CN">
                <a:ea typeface="楷体" panose="02010609060101010101" pitchFamily="49" charset="-122"/>
                <a:sym typeface="Wingdings 2" panose="05020102010507070707" pitchFamily="18" charset="2"/>
              </a:rPr>
              <a:t></a:t>
            </a:r>
            <a:r>
              <a:rPr lang="en-US" altLang="zh-CN" sz="2000">
                <a:ea typeface="楷体" panose="02010609060101010101" pitchFamily="49" charset="-122"/>
              </a:rPr>
              <a:t> p</a:t>
            </a:r>
            <a:r>
              <a:rPr lang="en-US" altLang="zh-CN" sz="2000">
                <a:latin typeface="宋体" panose="02010600030101010101" pitchFamily="2" charset="-122"/>
              </a:rPr>
              <a:t>-</a:t>
            </a:r>
            <a:r>
              <a:rPr lang="en-US" altLang="zh-CN" sz="2000">
                <a:ea typeface="楷体" panose="02010609060101010101" pitchFamily="49" charset="-122"/>
              </a:rPr>
              <a:t>&gt;next = p</a:t>
            </a:r>
            <a:r>
              <a:rPr lang="en-US" altLang="zh-CN" sz="2000">
                <a:latin typeface="宋体" panose="02010600030101010101" pitchFamily="2" charset="-122"/>
              </a:rPr>
              <a:t>-</a:t>
            </a:r>
            <a:r>
              <a:rPr lang="en-US" altLang="zh-CN" sz="2000">
                <a:ea typeface="楷体" panose="02010609060101010101" pitchFamily="49" charset="-122"/>
              </a:rPr>
              <a:t>&gt;next</a:t>
            </a:r>
            <a:r>
              <a:rPr lang="en-US" altLang="zh-CN" sz="2000">
                <a:latin typeface="宋体" panose="02010600030101010101" pitchFamily="2" charset="-122"/>
              </a:rPr>
              <a:t>-</a:t>
            </a:r>
            <a:r>
              <a:rPr lang="en-US" altLang="zh-CN" sz="2000">
                <a:ea typeface="楷体" panose="02010609060101010101" pitchFamily="49" charset="-122"/>
              </a:rPr>
              <a:t>&gt;next</a:t>
            </a:r>
            <a:endParaRPr lang="en-US" altLang="zh-CN" sz="2000">
              <a:ea typeface="楷体" panose="02010609060101010101" pitchFamily="49" charset="-122"/>
            </a:endParaRPr>
          </a:p>
        </p:txBody>
      </p:sp>
      <p:sp>
        <p:nvSpPr>
          <p:cNvPr id="56338" name="Text Box 38"/>
          <p:cNvSpPr txBox="1">
            <a:spLocks noChangeArrowheads="1"/>
          </p:cNvSpPr>
          <p:nvPr/>
        </p:nvSpPr>
        <p:spPr bwMode="auto">
          <a:xfrm>
            <a:off x="323850" y="2452688"/>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56339" name="Line 39"/>
          <p:cNvSpPr>
            <a:spLocks noChangeShapeType="1"/>
          </p:cNvSpPr>
          <p:nvPr/>
        </p:nvSpPr>
        <p:spPr bwMode="auto">
          <a:xfrm flipH="1">
            <a:off x="3132138" y="2811463"/>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6534" name="Group 54"/>
          <p:cNvGrpSpPr/>
          <p:nvPr/>
        </p:nvGrpSpPr>
        <p:grpSpPr bwMode="auto">
          <a:xfrm>
            <a:off x="2555875" y="2763838"/>
            <a:ext cx="3246438" cy="1106487"/>
            <a:chOff x="1610" y="1741"/>
            <a:chExt cx="2045" cy="697"/>
          </a:xfrm>
        </p:grpSpPr>
        <p:sp>
          <p:nvSpPr>
            <p:cNvPr id="56350" name="Text Box 29"/>
            <p:cNvSpPr txBox="1">
              <a:spLocks noChangeArrowheads="1"/>
            </p:cNvSpPr>
            <p:nvPr/>
          </p:nvSpPr>
          <p:spPr bwMode="auto">
            <a:xfrm>
              <a:off x="2426" y="2150"/>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宋体" panose="02010600030101010101" pitchFamily="2" charset="-122"/>
                  <a:sym typeface="Wingdings 2" panose="05020102010507070707" pitchFamily="18" charset="2"/>
                </a:rPr>
                <a:t></a:t>
              </a:r>
              <a:endParaRPr lang="en-US" altLang="zh-CN">
                <a:latin typeface="宋体" panose="02010600030101010101" pitchFamily="2" charset="-122"/>
                <a:sym typeface="Wingdings 2" panose="05020102010507070707" pitchFamily="18" charset="2"/>
              </a:endParaRPr>
            </a:p>
          </p:txBody>
        </p:sp>
        <p:sp>
          <p:nvSpPr>
            <p:cNvPr id="56351" name="Line 45"/>
            <p:cNvSpPr>
              <a:spLocks noChangeShapeType="1"/>
            </p:cNvSpPr>
            <p:nvPr/>
          </p:nvSpPr>
          <p:spPr bwMode="auto">
            <a:xfrm>
              <a:off x="3651" y="1741"/>
              <a:ext cx="0" cy="363"/>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52" name="Line 46"/>
            <p:cNvSpPr>
              <a:spLocks noChangeShapeType="1"/>
            </p:cNvSpPr>
            <p:nvPr/>
          </p:nvSpPr>
          <p:spPr bwMode="auto">
            <a:xfrm flipV="1">
              <a:off x="1615" y="2104"/>
              <a:ext cx="2040"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53" name="Line 47"/>
            <p:cNvSpPr>
              <a:spLocks noChangeShapeType="1"/>
            </p:cNvSpPr>
            <p:nvPr/>
          </p:nvSpPr>
          <p:spPr bwMode="auto">
            <a:xfrm flipV="1">
              <a:off x="1610" y="1832"/>
              <a:ext cx="0" cy="27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76535" name="Group 55"/>
          <p:cNvGrpSpPr/>
          <p:nvPr/>
        </p:nvGrpSpPr>
        <p:grpSpPr bwMode="auto">
          <a:xfrm>
            <a:off x="2843213" y="1684338"/>
            <a:ext cx="3241675" cy="1008062"/>
            <a:chOff x="1791" y="1061"/>
            <a:chExt cx="2042" cy="635"/>
          </a:xfrm>
        </p:grpSpPr>
        <p:sp>
          <p:nvSpPr>
            <p:cNvPr id="56346" name="Line 42"/>
            <p:cNvSpPr>
              <a:spLocks noChangeShapeType="1"/>
            </p:cNvSpPr>
            <p:nvPr/>
          </p:nvSpPr>
          <p:spPr bwMode="auto">
            <a:xfrm flipV="1">
              <a:off x="1791" y="1333"/>
              <a:ext cx="0" cy="363"/>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7" name="Line 43"/>
            <p:cNvSpPr>
              <a:spLocks noChangeShapeType="1"/>
            </p:cNvSpPr>
            <p:nvPr/>
          </p:nvSpPr>
          <p:spPr bwMode="auto">
            <a:xfrm>
              <a:off x="1791" y="1333"/>
              <a:ext cx="2042"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8" name="Line 44"/>
            <p:cNvSpPr>
              <a:spLocks noChangeShapeType="1"/>
            </p:cNvSpPr>
            <p:nvPr/>
          </p:nvSpPr>
          <p:spPr bwMode="auto">
            <a:xfrm>
              <a:off x="3833" y="1333"/>
              <a:ext cx="0" cy="249"/>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9" name="Text Box 48"/>
            <p:cNvSpPr txBox="1">
              <a:spLocks noChangeArrowheads="1"/>
            </p:cNvSpPr>
            <p:nvPr/>
          </p:nvSpPr>
          <p:spPr bwMode="auto">
            <a:xfrm>
              <a:off x="2381" y="1061"/>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宋体" panose="02010600030101010101" pitchFamily="2" charset="-122"/>
                  <a:sym typeface="Wingdings 2" panose="05020102010507070707" pitchFamily="18" charset="2"/>
                </a:rPr>
                <a:t></a:t>
              </a:r>
              <a:endParaRPr lang="en-US" altLang="zh-CN">
                <a:latin typeface="宋体" panose="02010600030101010101" pitchFamily="2" charset="-122"/>
                <a:sym typeface="Wingdings 2" panose="05020102010507070707" pitchFamily="18" charset="2"/>
              </a:endParaRPr>
            </a:p>
          </p:txBody>
        </p:sp>
      </p:grpSp>
      <p:sp>
        <p:nvSpPr>
          <p:cNvPr id="276533" name="Text Box 53"/>
          <p:cNvSpPr txBox="1">
            <a:spLocks noChangeArrowheads="1"/>
          </p:cNvSpPr>
          <p:nvPr/>
        </p:nvSpPr>
        <p:spPr bwMode="auto">
          <a:xfrm>
            <a:off x="5867400" y="4797425"/>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FF"/>
                </a:solidFill>
                <a:latin typeface="黑体" panose="02010609060101010101" pitchFamily="49" charset="-122"/>
                <a:ea typeface="黑体" panose="02010609060101010101" pitchFamily="49" charset="-122"/>
              </a:rPr>
              <a:t>删除完毕</a:t>
            </a:r>
            <a:endParaRPr lang="zh-CN" altLang="en-US">
              <a:solidFill>
                <a:srgbClr val="FF00FF"/>
              </a:solidFill>
              <a:latin typeface="黑体" panose="02010609060101010101" pitchFamily="49" charset="-122"/>
              <a:ea typeface="黑体" panose="02010609060101010101" pitchFamily="49" charset="-122"/>
            </a:endParaRPr>
          </a:p>
        </p:txBody>
      </p:sp>
      <p:sp>
        <p:nvSpPr>
          <p:cNvPr id="3" name="TextBox 2"/>
          <p:cNvSpPr txBox="1"/>
          <p:nvPr/>
        </p:nvSpPr>
        <p:spPr>
          <a:xfrm>
            <a:off x="683867" y="836273"/>
            <a:ext cx="5429288" cy="398780"/>
          </a:xfrm>
          <a:prstGeom prst="rect">
            <a:avLst/>
          </a:prstGeom>
          <a:noFill/>
        </p:spPr>
        <p:txBody>
          <a:bodyPr wrap="square" rtlCol="0">
            <a:spAutoFit/>
          </a:bodyPr>
          <a:p>
            <a:pPr algn="l">
              <a:lnSpc>
                <a:spcPct val="100000"/>
              </a:lnSpc>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删除结点操作</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链表中</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的后继结点</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TextBox 2"/>
          <p:cNvSpPr txBox="1"/>
          <p:nvPr/>
        </p:nvSpPr>
        <p:spPr>
          <a:xfrm>
            <a:off x="1009622" y="5805148"/>
            <a:ext cx="5429288" cy="398780"/>
          </a:xfrm>
          <a:prstGeom prst="rect">
            <a:avLst/>
          </a:prstGeom>
          <a:noFill/>
        </p:spPr>
        <p:txBody>
          <a:bodyPr wrap="square" rtlCol="0">
            <a:spAutoFit/>
          </a:bodyPr>
          <a:p>
            <a:pPr algn="l">
              <a:lnSpc>
                <a:spcPct val="100000"/>
              </a:lnSpc>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删除双链表中结点</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的</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操作？</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292895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anose="020B0609020204030204" pitchFamily="49" charset="0"/>
                <a:ea typeface="微软雅黑" panose="020B0503020204020204" pitchFamily="34" charset="-122"/>
                <a:cs typeface="Consolas" panose="020B0609020204030204" pitchFamily="49" charset="0"/>
              </a:rPr>
              <a:t>2.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整体建立</a:t>
            </a:r>
            <a:r>
              <a:rPr lang="zh-CN" altLang="en-US" sz="2200" smtClean="0">
                <a:latin typeface="Consolas" panose="020B0609020204030204" pitchFamily="49" charset="0"/>
                <a:ea typeface="微软雅黑" panose="020B0503020204020204" pitchFamily="34" charset="-122"/>
                <a:cs typeface="Consolas" panose="020B0609020204030204" pitchFamily="49" charset="0"/>
              </a:rPr>
              <a:t>双</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链表</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642910" y="1428736"/>
            <a:ext cx="6929486" cy="11601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ct val="1500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通过一个含有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数组来建立</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500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建立</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链表的常用方法有两种</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头插法</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尾插法</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头插法建表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54292" name="Rectangle 2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4" name="TextBox 23"/>
          <p:cNvSpPr txBox="1"/>
          <p:nvPr/>
        </p:nvSpPr>
        <p:spPr>
          <a:xfrm>
            <a:off x="142844" y="827292"/>
            <a:ext cx="8858312" cy="34482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 a[],int 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头插法建立双链表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循环建立数据结点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s=new DLinkNode&lt;T&gt;(a[i]);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s-&gt;next=dhead-&gt;next;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成员</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(dhead-&gt;next!=NULL)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修改头结点的非空后继结点的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prior</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dhead-&gt;next-&gt;prior=s;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dhead-&gt;next=s;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修改头结点的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s-&gt;prior=dhead;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prior</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56" name="组合 55"/>
          <p:cNvGrpSpPr/>
          <p:nvPr/>
        </p:nvGrpSpPr>
        <p:grpSpPr>
          <a:xfrm>
            <a:off x="1071538" y="4286256"/>
            <a:ext cx="5235671" cy="1546365"/>
            <a:chOff x="857224" y="4483075"/>
            <a:chExt cx="5235671" cy="1546365"/>
          </a:xfrm>
        </p:grpSpPr>
        <p:sp>
          <p:nvSpPr>
            <p:cNvPr id="27" name="Text Box 27"/>
            <p:cNvSpPr txBox="1">
              <a:spLocks noChangeArrowheads="1"/>
            </p:cNvSpPr>
            <p:nvPr/>
          </p:nvSpPr>
          <p:spPr bwMode="auto">
            <a:xfrm>
              <a:off x="3929058" y="4483075"/>
              <a:ext cx="320875"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endParaRPr kumimoji="0" 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Text Box 26"/>
            <p:cNvSpPr txBox="1">
              <a:spLocks noChangeArrowheads="1"/>
            </p:cNvSpPr>
            <p:nvPr/>
          </p:nvSpPr>
          <p:spPr bwMode="auto">
            <a:xfrm>
              <a:off x="1987746" y="5357826"/>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25" descr="60%"/>
            <p:cNvSpPr txBox="1">
              <a:spLocks noChangeArrowheads="1"/>
            </p:cNvSpPr>
            <p:nvPr/>
          </p:nvSpPr>
          <p:spPr bwMode="auto">
            <a:xfrm>
              <a:off x="2106343" y="5726193"/>
              <a:ext cx="393956"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Text Box 24"/>
            <p:cNvSpPr txBox="1">
              <a:spLocks noChangeArrowheads="1"/>
            </p:cNvSpPr>
            <p:nvPr/>
          </p:nvSpPr>
          <p:spPr bwMode="auto">
            <a:xfrm>
              <a:off x="2512676" y="5726193"/>
              <a:ext cx="303293"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Text Box 23" descr="浅色上对角线"/>
            <p:cNvSpPr txBox="1">
              <a:spLocks noChangeArrowheads="1"/>
            </p:cNvSpPr>
            <p:nvPr/>
          </p:nvSpPr>
          <p:spPr bwMode="auto">
            <a:xfrm>
              <a:off x="1812770" y="5726193"/>
              <a:ext cx="302321"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Text Box 22"/>
            <p:cNvSpPr txBox="1">
              <a:spLocks noChangeArrowheads="1"/>
            </p:cNvSpPr>
            <p:nvPr/>
          </p:nvSpPr>
          <p:spPr bwMode="auto">
            <a:xfrm>
              <a:off x="857224" y="5726193"/>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3" name="Line 21"/>
            <p:cNvSpPr>
              <a:spLocks noChangeShapeType="1"/>
            </p:cNvSpPr>
            <p:nvPr/>
          </p:nvSpPr>
          <p:spPr bwMode="auto">
            <a:xfrm>
              <a:off x="1515309" y="5862266"/>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 Box 20"/>
            <p:cNvSpPr txBox="1">
              <a:spLocks noChangeArrowheads="1"/>
            </p:cNvSpPr>
            <p:nvPr/>
          </p:nvSpPr>
          <p:spPr bwMode="auto">
            <a:xfrm>
              <a:off x="3377839" y="5726193"/>
              <a:ext cx="40834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19"/>
            <p:cNvSpPr txBox="1">
              <a:spLocks noChangeArrowheads="1"/>
            </p:cNvSpPr>
            <p:nvPr/>
          </p:nvSpPr>
          <p:spPr bwMode="auto">
            <a:xfrm>
              <a:off x="3784174" y="57261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Text Box 18"/>
            <p:cNvSpPr txBox="1">
              <a:spLocks noChangeArrowheads="1"/>
            </p:cNvSpPr>
            <p:nvPr/>
          </p:nvSpPr>
          <p:spPr bwMode="auto">
            <a:xfrm>
              <a:off x="3084267" y="57261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Line 17"/>
            <p:cNvSpPr>
              <a:spLocks noChangeShapeType="1"/>
            </p:cNvSpPr>
            <p:nvPr/>
          </p:nvSpPr>
          <p:spPr bwMode="auto">
            <a:xfrm>
              <a:off x="2716816" y="581950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Line 16"/>
            <p:cNvSpPr>
              <a:spLocks noChangeShapeType="1"/>
            </p:cNvSpPr>
            <p:nvPr/>
          </p:nvSpPr>
          <p:spPr bwMode="auto">
            <a:xfrm flipH="1">
              <a:off x="2833467" y="592155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Text Box 15"/>
            <p:cNvSpPr txBox="1">
              <a:spLocks noChangeArrowheads="1"/>
            </p:cNvSpPr>
            <p:nvPr/>
          </p:nvSpPr>
          <p:spPr bwMode="auto">
            <a:xfrm>
              <a:off x="4643505" y="5726193"/>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Text Box 14"/>
            <p:cNvSpPr txBox="1">
              <a:spLocks noChangeArrowheads="1"/>
            </p:cNvSpPr>
            <p:nvPr/>
          </p:nvSpPr>
          <p:spPr bwMode="auto">
            <a:xfrm>
              <a:off x="5049839" y="57261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Text Box 13"/>
            <p:cNvSpPr txBox="1">
              <a:spLocks noChangeArrowheads="1"/>
            </p:cNvSpPr>
            <p:nvPr/>
          </p:nvSpPr>
          <p:spPr bwMode="auto">
            <a:xfrm>
              <a:off x="4349932" y="57261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Text Box 12"/>
            <p:cNvSpPr txBox="1">
              <a:spLocks noChangeArrowheads="1"/>
            </p:cNvSpPr>
            <p:nvPr/>
          </p:nvSpPr>
          <p:spPr bwMode="auto">
            <a:xfrm>
              <a:off x="3719496" y="5011813"/>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Text Box 11"/>
            <p:cNvSpPr txBox="1">
              <a:spLocks noChangeArrowheads="1"/>
            </p:cNvSpPr>
            <p:nvPr/>
          </p:nvSpPr>
          <p:spPr bwMode="auto">
            <a:xfrm>
              <a:off x="3425924" y="501181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Line 10"/>
            <p:cNvSpPr>
              <a:spLocks noChangeShapeType="1"/>
            </p:cNvSpPr>
            <p:nvPr/>
          </p:nvSpPr>
          <p:spPr bwMode="auto">
            <a:xfrm>
              <a:off x="3999978" y="581950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Line 9"/>
            <p:cNvSpPr>
              <a:spLocks noChangeShapeType="1"/>
            </p:cNvSpPr>
            <p:nvPr/>
          </p:nvSpPr>
          <p:spPr bwMode="auto">
            <a:xfrm flipH="1">
              <a:off x="4116630" y="592155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 Box 8"/>
            <p:cNvSpPr txBox="1">
              <a:spLocks noChangeArrowheads="1"/>
            </p:cNvSpPr>
            <p:nvPr/>
          </p:nvSpPr>
          <p:spPr bwMode="auto">
            <a:xfrm>
              <a:off x="5624346" y="5726193"/>
              <a:ext cx="468549" cy="303247"/>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47" name="Line 7"/>
            <p:cNvSpPr>
              <a:spLocks noChangeShapeType="1"/>
            </p:cNvSpPr>
            <p:nvPr/>
          </p:nvSpPr>
          <p:spPr bwMode="auto">
            <a:xfrm>
              <a:off x="5283141" y="581950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Line 6"/>
            <p:cNvSpPr>
              <a:spLocks noChangeShapeType="1"/>
            </p:cNvSpPr>
            <p:nvPr/>
          </p:nvSpPr>
          <p:spPr bwMode="auto">
            <a:xfrm flipH="1">
              <a:off x="5399792" y="592155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 Box 3"/>
            <p:cNvSpPr txBox="1">
              <a:spLocks noChangeArrowheads="1"/>
            </p:cNvSpPr>
            <p:nvPr/>
          </p:nvSpPr>
          <p:spPr bwMode="auto">
            <a:xfrm>
              <a:off x="4125831" y="501181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54" name="直接箭头连接符 53"/>
            <p:cNvCxnSpPr>
              <a:endCxn id="42" idx="0"/>
            </p:cNvCxnSpPr>
            <p:nvPr/>
          </p:nvCxnSpPr>
          <p:spPr>
            <a:xfrm rot="5400000">
              <a:off x="3715723" y="4780981"/>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任意多边形 54"/>
            <p:cNvSpPr/>
            <p:nvPr/>
          </p:nvSpPr>
          <p:spPr>
            <a:xfrm>
              <a:off x="2934119" y="5143512"/>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1" fmla="*/ 494873 w 494873"/>
                <a:gd name="connsiteY0-2" fmla="*/ 0 h 503662"/>
                <a:gd name="connsiteX1-3" fmla="*/ 110532 w 494873"/>
                <a:gd name="connsiteY1-4" fmla="*/ 141921 h 503662"/>
                <a:gd name="connsiteX2-5" fmla="*/ 0 w 494873"/>
                <a:gd name="connsiteY2-6" fmla="*/ 503662 h 503662"/>
              </a:gdLst>
              <a:ahLst/>
              <a:cxnLst>
                <a:cxn ang="0">
                  <a:pos x="connsiteX0-1" y="connsiteY0-2"/>
                </a:cxn>
                <a:cxn ang="0">
                  <a:pos x="connsiteX1-3" y="connsiteY1-4"/>
                </a:cxn>
                <a:cxn ang="0">
                  <a:pos x="connsiteX2-5" y="connsiteY2-6"/>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98"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5796" name="Text Box 20" descr="浅色上对角线"/>
          <p:cNvSpPr txBox="1">
            <a:spLocks noChangeArrowheads="1"/>
          </p:cNvSpPr>
          <p:nvPr/>
        </p:nvSpPr>
        <p:spPr bwMode="auto">
          <a:xfrm>
            <a:off x="2634299" y="2680822"/>
            <a:ext cx="468749" cy="322801"/>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95" name="Text Box 19"/>
          <p:cNvSpPr txBox="1">
            <a:spLocks noChangeArrowheads="1"/>
          </p:cNvSpPr>
          <p:nvPr/>
        </p:nvSpPr>
        <p:spPr bwMode="auto">
          <a:xfrm>
            <a:off x="3107005" y="2680822"/>
            <a:ext cx="322833" cy="322801"/>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94" name="Text Box 18"/>
          <p:cNvSpPr txBox="1">
            <a:spLocks noChangeArrowheads="1"/>
          </p:cNvSpPr>
          <p:nvPr/>
        </p:nvSpPr>
        <p:spPr bwMode="auto">
          <a:xfrm>
            <a:off x="2214546" y="2143116"/>
            <a:ext cx="528636" cy="26382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93" name="Arc 17"/>
          <p:cNvSpPr/>
          <p:nvPr/>
        </p:nvSpPr>
        <p:spPr bwMode="auto">
          <a:xfrm>
            <a:off x="2714612" y="2370524"/>
            <a:ext cx="180000" cy="324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arrow" w="med" len="med"/>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92" name="Line 16"/>
          <p:cNvSpPr>
            <a:spLocks noChangeShapeType="1"/>
          </p:cNvSpPr>
          <p:nvPr/>
        </p:nvSpPr>
        <p:spPr bwMode="auto">
          <a:xfrm>
            <a:off x="3252901" y="2834981"/>
            <a:ext cx="37250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91" name="Text Box 15"/>
          <p:cNvSpPr txBox="1">
            <a:spLocks noChangeArrowheads="1"/>
          </p:cNvSpPr>
          <p:nvPr/>
        </p:nvSpPr>
        <p:spPr bwMode="auto">
          <a:xfrm>
            <a:off x="3627471" y="2673580"/>
            <a:ext cx="444464" cy="322801"/>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90" name="Text Box 14"/>
          <p:cNvSpPr txBox="1">
            <a:spLocks noChangeArrowheads="1"/>
          </p:cNvSpPr>
          <p:nvPr/>
        </p:nvSpPr>
        <p:spPr bwMode="auto">
          <a:xfrm>
            <a:off x="4059984" y="2673580"/>
            <a:ext cx="322833" cy="322801"/>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89" name="Text Box 13"/>
          <p:cNvSpPr txBox="1">
            <a:spLocks noChangeArrowheads="1"/>
          </p:cNvSpPr>
          <p:nvPr/>
        </p:nvSpPr>
        <p:spPr bwMode="auto">
          <a:xfrm>
            <a:off x="4773942" y="2698411"/>
            <a:ext cx="385951" cy="26382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n-ea"/>
              <a:ea typeface="+mn-ea"/>
              <a:cs typeface="Consolas" panose="020B0609020204030204" pitchFamily="49" charset="0"/>
            </a:endParaRPr>
          </a:p>
        </p:txBody>
      </p:sp>
      <p:sp>
        <p:nvSpPr>
          <p:cNvPr id="75788" name="Line 12"/>
          <p:cNvSpPr>
            <a:spLocks noChangeShapeType="1"/>
          </p:cNvSpPr>
          <p:nvPr/>
        </p:nvSpPr>
        <p:spPr bwMode="auto">
          <a:xfrm>
            <a:off x="4200706" y="2834981"/>
            <a:ext cx="37250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87" name="Text Box 11"/>
          <p:cNvSpPr txBox="1">
            <a:spLocks noChangeArrowheads="1"/>
          </p:cNvSpPr>
          <p:nvPr/>
        </p:nvSpPr>
        <p:spPr bwMode="auto">
          <a:xfrm>
            <a:off x="5629657" y="2673580"/>
            <a:ext cx="442541" cy="322801"/>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86" name="Text Box 10"/>
          <p:cNvSpPr txBox="1">
            <a:spLocks noChangeArrowheads="1"/>
          </p:cNvSpPr>
          <p:nvPr/>
        </p:nvSpPr>
        <p:spPr bwMode="auto">
          <a:xfrm>
            <a:off x="6063206" y="2673580"/>
            <a:ext cx="322833" cy="322801"/>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85" name="Line 9"/>
          <p:cNvSpPr>
            <a:spLocks noChangeShapeType="1"/>
          </p:cNvSpPr>
          <p:nvPr/>
        </p:nvSpPr>
        <p:spPr bwMode="auto">
          <a:xfrm>
            <a:off x="5262331" y="2834981"/>
            <a:ext cx="37250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84" name="Text Box 8"/>
          <p:cNvSpPr txBox="1">
            <a:spLocks noChangeArrowheads="1"/>
          </p:cNvSpPr>
          <p:nvPr/>
        </p:nvSpPr>
        <p:spPr bwMode="auto">
          <a:xfrm>
            <a:off x="214282" y="2214554"/>
            <a:ext cx="1714512" cy="35719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单链表</a:t>
            </a:r>
            <a:r>
              <a:rPr kumimoji="0" lang="zh-CN" altLang="en-US"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对象</a:t>
            </a: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L</a:t>
            </a:r>
            <a:r>
              <a:rPr kumimoji="0" lang="zh-CN" altLang="en-US"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83" name="Rectangle 7"/>
          <p:cNvSpPr>
            <a:spLocks noChangeArrowheads="1"/>
          </p:cNvSpPr>
          <p:nvPr/>
        </p:nvSpPr>
        <p:spPr bwMode="auto">
          <a:xfrm>
            <a:off x="2143108" y="2000240"/>
            <a:ext cx="4643470" cy="1285884"/>
          </a:xfrm>
          <a:prstGeom prst="rect">
            <a:avLst/>
          </a:prstGeom>
          <a:solidFill>
            <a:srgbClr val="FFFFFF">
              <a:alpha val="0"/>
            </a:srgbClr>
          </a:solidFill>
          <a:ln w="28575">
            <a:solidFill>
              <a:srgbClr val="00B0F0"/>
            </a:solidFill>
            <a:prstDash val="dash"/>
            <a:miter lim="800000"/>
          </a:ln>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82" name="Line 6"/>
          <p:cNvSpPr>
            <a:spLocks noChangeShapeType="1"/>
          </p:cNvSpPr>
          <p:nvPr/>
        </p:nvSpPr>
        <p:spPr bwMode="auto">
          <a:xfrm>
            <a:off x="3158741" y="1785926"/>
            <a:ext cx="0" cy="900000"/>
          </a:xfrm>
          <a:prstGeom prst="line">
            <a:avLst/>
          </a:prstGeom>
          <a:ln w="19050">
            <a:tailEnd type="arrow"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81" name="Text Box 5"/>
          <p:cNvSpPr txBox="1">
            <a:spLocks noChangeArrowheads="1"/>
          </p:cNvSpPr>
          <p:nvPr/>
        </p:nvSpPr>
        <p:spPr bwMode="auto">
          <a:xfrm>
            <a:off x="2802797" y="1506382"/>
            <a:ext cx="702576" cy="26279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80" name="Line 4"/>
          <p:cNvSpPr>
            <a:spLocks noChangeShapeType="1"/>
          </p:cNvSpPr>
          <p:nvPr/>
        </p:nvSpPr>
        <p:spPr bwMode="auto">
          <a:xfrm>
            <a:off x="4175873" y="1785926"/>
            <a:ext cx="0" cy="900000"/>
          </a:xfrm>
          <a:prstGeom prst="line">
            <a:avLst/>
          </a:prstGeom>
          <a:ln w="19050">
            <a:tailEnd type="arrow"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779" name="Text Box 3"/>
          <p:cNvSpPr txBox="1">
            <a:spLocks noChangeArrowheads="1"/>
          </p:cNvSpPr>
          <p:nvPr/>
        </p:nvSpPr>
        <p:spPr bwMode="auto">
          <a:xfrm>
            <a:off x="3633678" y="1500174"/>
            <a:ext cx="1581264" cy="26279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L.head-&gt;next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778" name="Text Box 2"/>
          <p:cNvSpPr txBox="1">
            <a:spLocks noChangeArrowheads="1"/>
          </p:cNvSpPr>
          <p:nvPr/>
        </p:nvSpPr>
        <p:spPr bwMode="auto">
          <a:xfrm>
            <a:off x="3071802" y="1022032"/>
            <a:ext cx="1643074" cy="26382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结点引用方式：</a:t>
            </a:r>
            <a:endParaRPr kumimoji="0" lang="zh-CN" sz="20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14159"/>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尾</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54292" name="Rectangle 2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4" name="TextBox 23"/>
          <p:cNvSpPr txBox="1"/>
          <p:nvPr/>
        </p:nvSpPr>
        <p:spPr>
          <a:xfrm>
            <a:off x="142844" y="1071546"/>
            <a:ext cx="8858312" cy="3723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 a[],int 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尾插法建立双链表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s,*r;</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r=dhead;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始终指向尾结点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开始时指向头结点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循环建立数据结点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s=new DLinkNode&lt;T&gt;(a[i]);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创建数据结点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结点插入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结点之后</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s-&gt;prior=r;</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r=s;</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将尾结点的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0" name="组合 79"/>
          <p:cNvGrpSpPr/>
          <p:nvPr/>
        </p:nvGrpSpPr>
        <p:grpSpPr>
          <a:xfrm>
            <a:off x="928662" y="4500570"/>
            <a:ext cx="6873552" cy="1378413"/>
            <a:chOff x="1050841" y="4908107"/>
            <a:chExt cx="6873552" cy="1378413"/>
          </a:xfrm>
        </p:grpSpPr>
        <p:sp>
          <p:nvSpPr>
            <p:cNvPr id="53" name="Text Box 27"/>
            <p:cNvSpPr txBox="1">
              <a:spLocks noChangeArrowheads="1"/>
            </p:cNvSpPr>
            <p:nvPr/>
          </p:nvSpPr>
          <p:spPr bwMode="auto">
            <a:xfrm>
              <a:off x="7424327" y="4908107"/>
              <a:ext cx="320875"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s</a:t>
              </a:r>
              <a:endParaRPr kumimoji="0" 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26"/>
            <p:cNvSpPr txBox="1">
              <a:spLocks noChangeArrowheads="1"/>
            </p:cNvSpPr>
            <p:nvPr/>
          </p:nvSpPr>
          <p:spPr bwMode="auto">
            <a:xfrm>
              <a:off x="2181363" y="5614906"/>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5" name="Text Box 25" descr="60%"/>
            <p:cNvSpPr txBox="1">
              <a:spLocks noChangeArrowheads="1"/>
            </p:cNvSpPr>
            <p:nvPr/>
          </p:nvSpPr>
          <p:spPr bwMode="auto">
            <a:xfrm>
              <a:off x="2299960" y="5983273"/>
              <a:ext cx="393956"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 name="Text Box 24"/>
            <p:cNvSpPr txBox="1">
              <a:spLocks noChangeArrowheads="1"/>
            </p:cNvSpPr>
            <p:nvPr/>
          </p:nvSpPr>
          <p:spPr bwMode="auto">
            <a:xfrm>
              <a:off x="2706293" y="5983273"/>
              <a:ext cx="303293"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7" name="Text Box 23" descr="浅色上对角线"/>
            <p:cNvSpPr txBox="1">
              <a:spLocks noChangeArrowheads="1"/>
            </p:cNvSpPr>
            <p:nvPr/>
          </p:nvSpPr>
          <p:spPr bwMode="auto">
            <a:xfrm>
              <a:off x="2006387" y="5983273"/>
              <a:ext cx="302321"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8" name="Text Box 22"/>
            <p:cNvSpPr txBox="1">
              <a:spLocks noChangeArrowheads="1"/>
            </p:cNvSpPr>
            <p:nvPr/>
          </p:nvSpPr>
          <p:spPr bwMode="auto">
            <a:xfrm>
              <a:off x="1050841" y="5983273"/>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 name="Line 21"/>
            <p:cNvSpPr>
              <a:spLocks noChangeShapeType="1"/>
            </p:cNvSpPr>
            <p:nvPr/>
          </p:nvSpPr>
          <p:spPr bwMode="auto">
            <a:xfrm>
              <a:off x="1708926" y="6119346"/>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Text Box 20"/>
            <p:cNvSpPr txBox="1">
              <a:spLocks noChangeArrowheads="1"/>
            </p:cNvSpPr>
            <p:nvPr/>
          </p:nvSpPr>
          <p:spPr bwMode="auto">
            <a:xfrm>
              <a:off x="3571456" y="5983273"/>
              <a:ext cx="40834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1" name="Text Box 19"/>
            <p:cNvSpPr txBox="1">
              <a:spLocks noChangeArrowheads="1"/>
            </p:cNvSpPr>
            <p:nvPr/>
          </p:nvSpPr>
          <p:spPr bwMode="auto">
            <a:xfrm>
              <a:off x="3977791" y="598327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2" name="Text Box 18"/>
            <p:cNvSpPr txBox="1">
              <a:spLocks noChangeArrowheads="1"/>
            </p:cNvSpPr>
            <p:nvPr/>
          </p:nvSpPr>
          <p:spPr bwMode="auto">
            <a:xfrm>
              <a:off x="3277884" y="598327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3" name="Line 17"/>
            <p:cNvSpPr>
              <a:spLocks noChangeShapeType="1"/>
            </p:cNvSpPr>
            <p:nvPr/>
          </p:nvSpPr>
          <p:spPr bwMode="auto">
            <a:xfrm>
              <a:off x="2910433" y="607658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Line 16"/>
            <p:cNvSpPr>
              <a:spLocks noChangeShapeType="1"/>
            </p:cNvSpPr>
            <p:nvPr/>
          </p:nvSpPr>
          <p:spPr bwMode="auto">
            <a:xfrm flipH="1">
              <a:off x="3027084" y="617863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5" name="Text Box 15"/>
            <p:cNvSpPr txBox="1">
              <a:spLocks noChangeArrowheads="1"/>
            </p:cNvSpPr>
            <p:nvPr/>
          </p:nvSpPr>
          <p:spPr bwMode="auto">
            <a:xfrm>
              <a:off x="5637671" y="5983273"/>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6" name="Text Box 14"/>
            <p:cNvSpPr txBox="1">
              <a:spLocks noChangeArrowheads="1"/>
            </p:cNvSpPr>
            <p:nvPr/>
          </p:nvSpPr>
          <p:spPr bwMode="auto">
            <a:xfrm>
              <a:off x="6044005" y="598327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7" name="Text Box 13"/>
            <p:cNvSpPr txBox="1">
              <a:spLocks noChangeArrowheads="1"/>
            </p:cNvSpPr>
            <p:nvPr/>
          </p:nvSpPr>
          <p:spPr bwMode="auto">
            <a:xfrm>
              <a:off x="5344098" y="598327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8" name="Text Box 12"/>
            <p:cNvSpPr txBox="1">
              <a:spLocks noChangeArrowheads="1"/>
            </p:cNvSpPr>
            <p:nvPr/>
          </p:nvSpPr>
          <p:spPr bwMode="auto">
            <a:xfrm>
              <a:off x="7214765" y="5436845"/>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9" name="Text Box 11"/>
            <p:cNvSpPr txBox="1">
              <a:spLocks noChangeArrowheads="1"/>
            </p:cNvSpPr>
            <p:nvPr/>
          </p:nvSpPr>
          <p:spPr bwMode="auto">
            <a:xfrm>
              <a:off x="6921193" y="5436845"/>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0" name="Line 10"/>
            <p:cNvSpPr>
              <a:spLocks noChangeShapeType="1"/>
            </p:cNvSpPr>
            <p:nvPr/>
          </p:nvSpPr>
          <p:spPr bwMode="auto">
            <a:xfrm>
              <a:off x="4193595" y="607658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1" name="Line 9"/>
            <p:cNvSpPr>
              <a:spLocks noChangeShapeType="1"/>
            </p:cNvSpPr>
            <p:nvPr/>
          </p:nvSpPr>
          <p:spPr bwMode="auto">
            <a:xfrm flipH="1">
              <a:off x="4310247" y="617863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2" name="Text Box 8"/>
            <p:cNvSpPr txBox="1">
              <a:spLocks noChangeArrowheads="1"/>
            </p:cNvSpPr>
            <p:nvPr/>
          </p:nvSpPr>
          <p:spPr bwMode="auto">
            <a:xfrm>
              <a:off x="4560850" y="5983273"/>
              <a:ext cx="468549" cy="303247"/>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73" name="Line 7"/>
            <p:cNvSpPr>
              <a:spLocks noChangeShapeType="1"/>
            </p:cNvSpPr>
            <p:nvPr/>
          </p:nvSpPr>
          <p:spPr bwMode="auto">
            <a:xfrm>
              <a:off x="4978057" y="607658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4" name="Line 6"/>
            <p:cNvSpPr>
              <a:spLocks noChangeShapeType="1"/>
            </p:cNvSpPr>
            <p:nvPr/>
          </p:nvSpPr>
          <p:spPr bwMode="auto">
            <a:xfrm flipH="1">
              <a:off x="5094708" y="617863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5" name="Text Box 3"/>
            <p:cNvSpPr txBox="1">
              <a:spLocks noChangeArrowheads="1"/>
            </p:cNvSpPr>
            <p:nvPr/>
          </p:nvSpPr>
          <p:spPr bwMode="auto">
            <a:xfrm>
              <a:off x="7621100" y="5436845"/>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76" name="直接箭头连接符 75"/>
            <p:cNvCxnSpPr>
              <a:endCxn id="68" idx="0"/>
            </p:cNvCxnSpPr>
            <p:nvPr/>
          </p:nvCxnSpPr>
          <p:spPr>
            <a:xfrm rot="5400000">
              <a:off x="7210992" y="5206013"/>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7" name="任意多边形 76"/>
            <p:cNvSpPr/>
            <p:nvPr/>
          </p:nvSpPr>
          <p:spPr>
            <a:xfrm>
              <a:off x="6429388" y="5568544"/>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1" fmla="*/ 494873 w 494873"/>
                <a:gd name="connsiteY0-2" fmla="*/ 0 h 503662"/>
                <a:gd name="connsiteX1-3" fmla="*/ 110532 w 494873"/>
                <a:gd name="connsiteY1-4" fmla="*/ 141921 h 503662"/>
                <a:gd name="connsiteX2-5" fmla="*/ 0 w 494873"/>
                <a:gd name="connsiteY2-6" fmla="*/ 503662 h 503662"/>
              </a:gdLst>
              <a:ahLst/>
              <a:cxnLst>
                <a:cxn ang="0">
                  <a:pos x="connsiteX0-1" y="connsiteY0-2"/>
                </a:cxn>
                <a:cxn ang="0">
                  <a:pos x="connsiteX1-3" y="connsiteY1-4"/>
                </a:cxn>
                <a:cxn ang="0">
                  <a:pos x="connsiteX2-5" y="connsiteY2-6"/>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78" name="Text Box 27"/>
            <p:cNvSpPr txBox="1">
              <a:spLocks noChangeArrowheads="1"/>
            </p:cNvSpPr>
            <p:nvPr/>
          </p:nvSpPr>
          <p:spPr bwMode="auto">
            <a:xfrm>
              <a:off x="5822761" y="5472030"/>
              <a:ext cx="320875"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kumimoji="0" 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79" name="直接箭头连接符 78"/>
            <p:cNvCxnSpPr/>
            <p:nvPr/>
          </p:nvCxnSpPr>
          <p:spPr>
            <a:xfrm rot="5400000">
              <a:off x="5609426" y="5769936"/>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357166"/>
            <a:ext cx="500066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anose="020B0609020204030204" pitchFamily="49" charset="0"/>
                <a:ea typeface="微软雅黑" panose="020B0503020204020204" pitchFamily="34" charset="-122"/>
                <a:cs typeface="Consolas" panose="020B0609020204030204" pitchFamily="49" charset="0"/>
              </a:rPr>
              <a:t>3.</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线性表基本运算在双链表中的实现</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785786" y="1357298"/>
            <a:ext cx="7358114" cy="191088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许多运算算法（如求长度、取元素值和查找元素等）与单链表中相应算法是相同的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涉及结点插入和删除操作的算法需要改为按双链表的方式进行结点插入和删除。</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928670"/>
            <a:ext cx="8643998" cy="39883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Insert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i,T 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在双链表中序号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位置插入值为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(i&lt;0)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s=new DLinkNode&lt;T&gt;(e);</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建立新结点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p=</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找到了序号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s-&gt;next=p-&gt;next;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if (p-&gt;next!=NULL)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结点的非空后继结点的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prior</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p-&gt;next-&gt;prior=s;</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p-&gt;next=s;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s-&gt;prior=p;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prior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插入成功返回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true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没有找到序号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14282" y="357166"/>
            <a:ext cx="757242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在双链表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中序号为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的位置上插入值为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的结点的算法</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428728" y="5254595"/>
            <a:ext cx="7143800" cy="759182"/>
          </a:xfrm>
          <a:prstGeom prst="rect">
            <a:avLst/>
          </a:prstGeom>
          <a:noFill/>
        </p:spPr>
        <p:txBody>
          <a:bodyPr wrap="square" rtlCol="0">
            <a:spAutoFit/>
          </a:bodyPr>
          <a:lstStyle/>
          <a:p>
            <a:pPr algn="l">
              <a:lnSpc>
                <a:spcPts val="2600"/>
              </a:lnSpc>
              <a:spcBef>
                <a:spcPts val="0"/>
              </a:spcBef>
            </a:pP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也可以在双链表中找到序号为</a:t>
            </a:r>
            <a:r>
              <a:rPr lang="en-US" altLang="zh-CN" sz="20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i</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的结点</a:t>
            </a:r>
            <a:r>
              <a:rPr lang="en-US" altLang="zh-CN" sz="20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p</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（找后继结点），再在</a:t>
            </a:r>
            <a:r>
              <a:rPr lang="en-US" altLang="zh-CN" sz="20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p</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结点之前插入</a:t>
            </a:r>
            <a:r>
              <a:rPr lang="en-US" altLang="zh-CN" sz="20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s</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结点（后继仅仅之前插入新结点）。</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nvGrpSpPr>
          <p:cNvPr id="7" name="组合 6"/>
          <p:cNvGrpSpPr/>
          <p:nvPr/>
        </p:nvGrpSpPr>
        <p:grpSpPr>
          <a:xfrm>
            <a:off x="428596" y="5143512"/>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857232"/>
            <a:ext cx="8643998" cy="3743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Delete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在双链表中删除序号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(i&lt;0)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参数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错误返回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p=</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geti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找到了序号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p-&gt;prior-&gt;next=p-&gt;next;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结点的前驱结点的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if (p-&gt;next!=NULL)</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结点非空后继结点的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prior</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p-&gt;next-&gt;prior=p-&gt;prior;</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delete 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释放空间</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删除成功返回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true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return false;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没有找到序号</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14282" y="285728"/>
            <a:ext cx="757242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在双链表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中删除序号为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的结点的算法</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214414" y="5175305"/>
            <a:ext cx="7715272" cy="425758"/>
          </a:xfrm>
          <a:prstGeom prst="rect">
            <a:avLst/>
          </a:prstGeom>
          <a:noFill/>
        </p:spPr>
        <p:txBody>
          <a:bodyPr wrap="square" rtlCol="0">
            <a:spAutoFit/>
          </a:bodyPr>
          <a:lstStyle/>
          <a:p>
            <a:pPr algn="l">
              <a:lnSpc>
                <a:spcPts val="2600"/>
              </a:lnSpc>
              <a:spcBef>
                <a:spcPts val="0"/>
              </a:spcBef>
            </a:pP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也可以找到序号为</a:t>
            </a:r>
            <a:r>
              <a:rPr lang="en-US" altLang="zh-CN" sz="20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i</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-1</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的结点</a:t>
            </a:r>
            <a:r>
              <a:rPr lang="en-US" altLang="zh-CN" sz="2000" i="1"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p</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（找前驱结点），再删除其后继结点。</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nvGrpSpPr>
          <p:cNvPr id="2" name="组合 6"/>
          <p:cNvGrpSpPr/>
          <p:nvPr/>
        </p:nvGrpSpPr>
        <p:grpSpPr>
          <a:xfrm>
            <a:off x="214282" y="4960991"/>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7" name="灯片编号占位符 6"/>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5143536"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2.3.5 </a:t>
            </a:r>
            <a:r>
              <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双链表的应用算法设计示例</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571472" y="1214422"/>
            <a:ext cx="7929618" cy="820866"/>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2.13</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设计一个算法，删除整数双链表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中第一个值为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的结点，若不存在值为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的结点，则不做任何改变。</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37889" name="Picture 1"/>
          <p:cNvPicPr>
            <a:picLocks noChangeAspect="1" noChangeArrowheads="1"/>
          </p:cNvPicPr>
          <p:nvPr/>
        </p:nvPicPr>
        <p:blipFill>
          <a:blip r:embed="rId1" cstate="print"/>
          <a:srcRect/>
          <a:stretch>
            <a:fillRect/>
          </a:stretch>
        </p:blipFill>
        <p:spPr bwMode="auto">
          <a:xfrm>
            <a:off x="2143108" y="2357430"/>
            <a:ext cx="3262176" cy="1500198"/>
          </a:xfrm>
          <a:prstGeom prst="rect">
            <a:avLst/>
          </a:prstGeom>
          <a:noFill/>
          <a:ln w="9525">
            <a:noFill/>
            <a:miter lim="800000"/>
            <a:headEnd/>
            <a:tailEnd/>
          </a:ln>
        </p:spPr>
      </p:pic>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1829612"/>
            <a:ext cx="8501122" cy="38755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Delx</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(DLinkList&lt;T&gt;&amp; L,T 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求解算法</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p=L.dhead-&gt;next;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&amp;&amp; p-&gt;data!=x)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查找第一个值为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找到值为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p-&gt;prior-&gt;next=p-&gt;next;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删除</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if (p-&gt;next!=NULL)</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p-&gt;next-&gt;prior=p-&gt;prior; </a:t>
            </a:r>
            <a:endPar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delete 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释放空间</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500034" y="1186670"/>
            <a:ext cx="514353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删除整数双链表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中第一个值为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5" name="Picture 2"/>
          <p:cNvPicPr>
            <a:picLocks noChangeAspect="1" noChangeArrowheads="1"/>
          </p:cNvPicPr>
          <p:nvPr/>
        </p:nvPicPr>
        <p:blipFill>
          <a:blip r:embed="rId1" cstate="print"/>
          <a:srcRect/>
          <a:stretch>
            <a:fillRect/>
          </a:stretch>
        </p:blipFill>
        <p:spPr bwMode="auto">
          <a:xfrm>
            <a:off x="214282" y="214290"/>
            <a:ext cx="1643074" cy="796023"/>
          </a:xfrm>
          <a:prstGeom prst="rect">
            <a:avLst/>
          </a:prstGeom>
          <a:noFill/>
          <a:ln w="9525">
            <a:noFill/>
            <a:miter lim="800000"/>
            <a:headEnd/>
            <a:tailEnd/>
          </a:ln>
        </p:spPr>
      </p:pic>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307183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2.3.6 </a:t>
            </a:r>
            <a:r>
              <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循环链表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500034" y="1357298"/>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anose="020B0609020204030204" pitchFamily="49" charset="0"/>
                <a:ea typeface="微软雅黑" panose="020B0503020204020204" pitchFamily="34" charset="-122"/>
                <a:cs typeface="Consolas" panose="020B0609020204030204" pitchFamily="49" charset="0"/>
              </a:rPr>
              <a:t>1.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循环单链表</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grpSp>
        <p:nvGrpSpPr>
          <p:cNvPr id="28" name="组合 27"/>
          <p:cNvGrpSpPr/>
          <p:nvPr/>
        </p:nvGrpSpPr>
        <p:grpSpPr>
          <a:xfrm>
            <a:off x="1285852" y="2428868"/>
            <a:ext cx="5179311" cy="1166821"/>
            <a:chOff x="1285852" y="2428868"/>
            <a:chExt cx="5179311" cy="1166821"/>
          </a:xfrm>
        </p:grpSpPr>
        <p:sp>
          <p:nvSpPr>
            <p:cNvPr id="7" name="Text Box 47"/>
            <p:cNvSpPr txBox="1">
              <a:spLocks noChangeArrowheads="1"/>
            </p:cNvSpPr>
            <p:nvPr/>
          </p:nvSpPr>
          <p:spPr bwMode="auto">
            <a:xfrm>
              <a:off x="3096861" y="2428868"/>
              <a:ext cx="831657"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46"/>
            <p:cNvSpPr txBox="1">
              <a:spLocks noChangeArrowheads="1"/>
            </p:cNvSpPr>
            <p:nvPr/>
          </p:nvSpPr>
          <p:spPr bwMode="auto">
            <a:xfrm>
              <a:off x="5721512" y="2428868"/>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尾结点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45"/>
            <p:cNvSpPr txBox="1">
              <a:spLocks noChangeArrowheads="1"/>
            </p:cNvSpPr>
            <p:nvPr/>
          </p:nvSpPr>
          <p:spPr bwMode="auto">
            <a:xfrm>
              <a:off x="1915768" y="2428868"/>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44" descr="浅色上对角线"/>
            <p:cNvSpPr txBox="1">
              <a:spLocks noChangeArrowheads="1"/>
            </p:cNvSpPr>
            <p:nvPr/>
          </p:nvSpPr>
          <p:spPr bwMode="auto">
            <a:xfrm>
              <a:off x="2017839" y="2806370"/>
              <a:ext cx="410482" cy="324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43"/>
            <p:cNvSpPr txBox="1">
              <a:spLocks noChangeArrowheads="1"/>
            </p:cNvSpPr>
            <p:nvPr/>
          </p:nvSpPr>
          <p:spPr bwMode="auto">
            <a:xfrm>
              <a:off x="2424173" y="2806370"/>
              <a:ext cx="303293" cy="324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42"/>
            <p:cNvSpPr txBox="1">
              <a:spLocks noChangeArrowheads="1"/>
            </p:cNvSpPr>
            <p:nvPr/>
          </p:nvSpPr>
          <p:spPr bwMode="auto">
            <a:xfrm>
              <a:off x="3057976" y="2806370"/>
              <a:ext cx="410400"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41"/>
            <p:cNvSpPr txBox="1">
              <a:spLocks noChangeArrowheads="1"/>
            </p:cNvSpPr>
            <p:nvPr/>
          </p:nvSpPr>
          <p:spPr bwMode="auto">
            <a:xfrm>
              <a:off x="3464312" y="2806370"/>
              <a:ext cx="30329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40"/>
            <p:cNvSpPr txBox="1">
              <a:spLocks noChangeArrowheads="1"/>
            </p:cNvSpPr>
            <p:nvPr/>
          </p:nvSpPr>
          <p:spPr bwMode="auto">
            <a:xfrm>
              <a:off x="5651185" y="2806370"/>
              <a:ext cx="468549"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39"/>
            <p:cNvSpPr txBox="1">
              <a:spLocks noChangeArrowheads="1"/>
            </p:cNvSpPr>
            <p:nvPr/>
          </p:nvSpPr>
          <p:spPr bwMode="auto">
            <a:xfrm>
              <a:off x="6107237" y="2806370"/>
              <a:ext cx="304265"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Line 38"/>
            <p:cNvSpPr>
              <a:spLocks noChangeShapeType="1"/>
            </p:cNvSpPr>
            <p:nvPr/>
          </p:nvSpPr>
          <p:spPr bwMode="auto">
            <a:xfrm>
              <a:off x="2542768" y="2957023"/>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37"/>
            <p:cNvSpPr txBox="1">
              <a:spLocks noChangeArrowheads="1"/>
            </p:cNvSpPr>
            <p:nvPr/>
          </p:nvSpPr>
          <p:spPr bwMode="auto">
            <a:xfrm>
              <a:off x="3942582" y="2806370"/>
              <a:ext cx="410400"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36"/>
            <p:cNvSpPr txBox="1">
              <a:spLocks noChangeArrowheads="1"/>
            </p:cNvSpPr>
            <p:nvPr/>
          </p:nvSpPr>
          <p:spPr bwMode="auto">
            <a:xfrm>
              <a:off x="4348917" y="2806370"/>
              <a:ext cx="303293" cy="324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Line 35"/>
            <p:cNvSpPr>
              <a:spLocks noChangeShapeType="1"/>
            </p:cNvSpPr>
            <p:nvPr/>
          </p:nvSpPr>
          <p:spPr bwMode="auto">
            <a:xfrm>
              <a:off x="4467512" y="2957023"/>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Line 34"/>
            <p:cNvSpPr>
              <a:spLocks noChangeShapeType="1"/>
            </p:cNvSpPr>
            <p:nvPr/>
          </p:nvSpPr>
          <p:spPr bwMode="auto">
            <a:xfrm>
              <a:off x="3592628" y="2957023"/>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33"/>
            <p:cNvSpPr txBox="1">
              <a:spLocks noChangeArrowheads="1"/>
            </p:cNvSpPr>
            <p:nvPr/>
          </p:nvSpPr>
          <p:spPr bwMode="auto">
            <a:xfrm>
              <a:off x="4992442" y="2806371"/>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22" name="Line 32"/>
            <p:cNvSpPr>
              <a:spLocks noChangeShapeType="1"/>
            </p:cNvSpPr>
            <p:nvPr/>
          </p:nvSpPr>
          <p:spPr bwMode="auto">
            <a:xfrm>
              <a:off x="5365390" y="2957023"/>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 Box 31"/>
            <p:cNvSpPr txBox="1">
              <a:spLocks noChangeArrowheads="1"/>
            </p:cNvSpPr>
            <p:nvPr/>
          </p:nvSpPr>
          <p:spPr bwMode="auto">
            <a:xfrm>
              <a:off x="1285852" y="2806371"/>
              <a:ext cx="52881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4" name="Line 30"/>
            <p:cNvSpPr>
              <a:spLocks noChangeShapeType="1"/>
            </p:cNvSpPr>
            <p:nvPr/>
          </p:nvSpPr>
          <p:spPr bwMode="auto">
            <a:xfrm>
              <a:off x="1731071" y="2957023"/>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任意多边形 55"/>
            <p:cNvSpPr/>
            <p:nvPr/>
          </p:nvSpPr>
          <p:spPr>
            <a:xfrm>
              <a:off x="2502041" y="3004456"/>
              <a:ext cx="3714540" cy="591233"/>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1" fmla="*/ 3707841 w 3770224"/>
                <a:gd name="connsiteY0-2" fmla="*/ 0 h 505767"/>
                <a:gd name="connsiteX1-3" fmla="*/ 3687745 w 3770224"/>
                <a:gd name="connsiteY1-4" fmla="*/ 301451 h 505767"/>
                <a:gd name="connsiteX2-5" fmla="*/ 3212968 w 3770224"/>
                <a:gd name="connsiteY2-6" fmla="*/ 424543 h 505767"/>
                <a:gd name="connsiteX3-7" fmla="*/ 2562329 w 3770224"/>
                <a:gd name="connsiteY3-8" fmla="*/ 492369 h 505767"/>
                <a:gd name="connsiteX4-9" fmla="*/ 964641 w 3770224"/>
                <a:gd name="connsiteY4-10" fmla="*/ 492369 h 505767"/>
                <a:gd name="connsiteX5-11" fmla="*/ 452175 w 3770224"/>
                <a:gd name="connsiteY5-12" fmla="*/ 411983 h 505767"/>
                <a:gd name="connsiteX6-13" fmla="*/ 0 w 3770224"/>
                <a:gd name="connsiteY6-14" fmla="*/ 130629 h 505767"/>
                <a:gd name="connsiteX0-15" fmla="*/ 3707841 w 3714540"/>
                <a:gd name="connsiteY0-16" fmla="*/ 0 h 505767"/>
                <a:gd name="connsiteX1-17" fmla="*/ 3570157 w 3714540"/>
                <a:gd name="connsiteY1-18" fmla="*/ 353106 h 505767"/>
                <a:gd name="connsiteX2-19" fmla="*/ 3212968 w 3714540"/>
                <a:gd name="connsiteY2-20" fmla="*/ 424543 h 505767"/>
                <a:gd name="connsiteX3-21" fmla="*/ 2562329 w 3714540"/>
                <a:gd name="connsiteY3-22" fmla="*/ 492369 h 505767"/>
                <a:gd name="connsiteX4-23" fmla="*/ 964641 w 3714540"/>
                <a:gd name="connsiteY4-24" fmla="*/ 492369 h 505767"/>
                <a:gd name="connsiteX5-25" fmla="*/ 452175 w 3714540"/>
                <a:gd name="connsiteY5-26" fmla="*/ 411983 h 505767"/>
                <a:gd name="connsiteX6-27" fmla="*/ 0 w 3714540"/>
                <a:gd name="connsiteY6-28" fmla="*/ 130629 h 505767"/>
                <a:gd name="connsiteX0-29" fmla="*/ 3707841 w 3714540"/>
                <a:gd name="connsiteY0-30" fmla="*/ 0 h 519193"/>
                <a:gd name="connsiteX1-31" fmla="*/ 3570157 w 3714540"/>
                <a:gd name="connsiteY1-32" fmla="*/ 353106 h 519193"/>
                <a:gd name="connsiteX2-33" fmla="*/ 3070091 w 3714540"/>
                <a:gd name="connsiteY2-34" fmla="*/ 495982 h 519193"/>
                <a:gd name="connsiteX3-35" fmla="*/ 2562329 w 3714540"/>
                <a:gd name="connsiteY3-36" fmla="*/ 492369 h 519193"/>
                <a:gd name="connsiteX4-37" fmla="*/ 964641 w 3714540"/>
                <a:gd name="connsiteY4-38" fmla="*/ 492369 h 519193"/>
                <a:gd name="connsiteX5-39" fmla="*/ 452175 w 3714540"/>
                <a:gd name="connsiteY5-40" fmla="*/ 411983 h 519193"/>
                <a:gd name="connsiteX6-41" fmla="*/ 0 w 3714540"/>
                <a:gd name="connsiteY6-42" fmla="*/ 130629 h 519193"/>
                <a:gd name="connsiteX0-43" fmla="*/ 3707841 w 3714540"/>
                <a:gd name="connsiteY0-44" fmla="*/ 0 h 568022"/>
                <a:gd name="connsiteX1-45" fmla="*/ 3570157 w 3714540"/>
                <a:gd name="connsiteY1-46" fmla="*/ 353106 h 568022"/>
                <a:gd name="connsiteX2-47" fmla="*/ 3070091 w 3714540"/>
                <a:gd name="connsiteY2-48" fmla="*/ 495982 h 568022"/>
                <a:gd name="connsiteX3-49" fmla="*/ 2355711 w 3714540"/>
                <a:gd name="connsiteY3-50" fmla="*/ 567420 h 568022"/>
                <a:gd name="connsiteX4-51" fmla="*/ 964641 w 3714540"/>
                <a:gd name="connsiteY4-52" fmla="*/ 492369 h 568022"/>
                <a:gd name="connsiteX5-53" fmla="*/ 452175 w 3714540"/>
                <a:gd name="connsiteY5-54" fmla="*/ 411983 h 568022"/>
                <a:gd name="connsiteX6-55" fmla="*/ 0 w 3714540"/>
                <a:gd name="connsiteY6-56" fmla="*/ 130629 h 568022"/>
                <a:gd name="connsiteX0-57" fmla="*/ 3707841 w 3714540"/>
                <a:gd name="connsiteY0-58" fmla="*/ 0 h 568022"/>
                <a:gd name="connsiteX1-59" fmla="*/ 3570157 w 3714540"/>
                <a:gd name="connsiteY1-60" fmla="*/ 353106 h 568022"/>
                <a:gd name="connsiteX2-61" fmla="*/ 3070091 w 3714540"/>
                <a:gd name="connsiteY2-62" fmla="*/ 495982 h 568022"/>
                <a:gd name="connsiteX3-63" fmla="*/ 2355711 w 3714540"/>
                <a:gd name="connsiteY3-64" fmla="*/ 567420 h 568022"/>
                <a:gd name="connsiteX4-65" fmla="*/ 964641 w 3714540"/>
                <a:gd name="connsiteY4-66" fmla="*/ 492369 h 568022"/>
                <a:gd name="connsiteX5-67" fmla="*/ 212571 w 3714540"/>
                <a:gd name="connsiteY5-68" fmla="*/ 424543 h 568022"/>
                <a:gd name="connsiteX6-69" fmla="*/ 0 w 3714540"/>
                <a:gd name="connsiteY6-70" fmla="*/ 130629 h 568022"/>
                <a:gd name="connsiteX0-71" fmla="*/ 3707841 w 3714540"/>
                <a:gd name="connsiteY0-72" fmla="*/ 0 h 568022"/>
                <a:gd name="connsiteX1-73" fmla="*/ 3570157 w 3714540"/>
                <a:gd name="connsiteY1-74" fmla="*/ 353106 h 568022"/>
                <a:gd name="connsiteX2-75" fmla="*/ 3070091 w 3714540"/>
                <a:gd name="connsiteY2-76" fmla="*/ 495982 h 568022"/>
                <a:gd name="connsiteX3-77" fmla="*/ 2355711 w 3714540"/>
                <a:gd name="connsiteY3-78" fmla="*/ 567420 h 568022"/>
                <a:gd name="connsiteX4-79" fmla="*/ 964641 w 3714540"/>
                <a:gd name="connsiteY4-80" fmla="*/ 492369 h 568022"/>
                <a:gd name="connsiteX5-81" fmla="*/ 355447 w 3714540"/>
                <a:gd name="connsiteY5-82" fmla="*/ 424543 h 568022"/>
                <a:gd name="connsiteX6-83" fmla="*/ 0 w 3714540"/>
                <a:gd name="connsiteY6-84" fmla="*/ 130629 h 568022"/>
                <a:gd name="connsiteX0-85" fmla="*/ 3707841 w 3714540"/>
                <a:gd name="connsiteY0-86" fmla="*/ 0 h 568021"/>
                <a:gd name="connsiteX1-87" fmla="*/ 3570157 w 3714540"/>
                <a:gd name="connsiteY1-88" fmla="*/ 353106 h 568021"/>
                <a:gd name="connsiteX2-89" fmla="*/ 3070091 w 3714540"/>
                <a:gd name="connsiteY2-90" fmla="*/ 495982 h 568021"/>
                <a:gd name="connsiteX3-91" fmla="*/ 2355711 w 3714540"/>
                <a:gd name="connsiteY3-92" fmla="*/ 567419 h 568021"/>
                <a:gd name="connsiteX4-93" fmla="*/ 964641 w 3714540"/>
                <a:gd name="connsiteY4-94" fmla="*/ 492369 h 568021"/>
                <a:gd name="connsiteX5-95" fmla="*/ 355447 w 3714540"/>
                <a:gd name="connsiteY5-96" fmla="*/ 424543 h 568021"/>
                <a:gd name="connsiteX6-97" fmla="*/ 0 w 3714540"/>
                <a:gd name="connsiteY6-98" fmla="*/ 130629 h 568021"/>
                <a:gd name="connsiteX0-99" fmla="*/ 3707841 w 3714540"/>
                <a:gd name="connsiteY0-100" fmla="*/ 0 h 591233"/>
                <a:gd name="connsiteX1-101" fmla="*/ 3570157 w 3714540"/>
                <a:gd name="connsiteY1-102" fmla="*/ 353106 h 591233"/>
                <a:gd name="connsiteX2-103" fmla="*/ 3070091 w 3714540"/>
                <a:gd name="connsiteY2-104" fmla="*/ 495982 h 591233"/>
                <a:gd name="connsiteX3-105" fmla="*/ 2355711 w 3714540"/>
                <a:gd name="connsiteY3-106" fmla="*/ 567419 h 591233"/>
                <a:gd name="connsiteX4-107" fmla="*/ 998389 w 3714540"/>
                <a:gd name="connsiteY4-108" fmla="*/ 567420 h 591233"/>
                <a:gd name="connsiteX5-109" fmla="*/ 355447 w 3714540"/>
                <a:gd name="connsiteY5-110" fmla="*/ 424543 h 591233"/>
                <a:gd name="connsiteX6-111" fmla="*/ 0 w 3714540"/>
                <a:gd name="connsiteY6-112" fmla="*/ 130629 h 5912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14540" h="591233">
                  <a:moveTo>
                    <a:pt x="3707841" y="0"/>
                  </a:moveTo>
                  <a:cubicBezTo>
                    <a:pt x="3714540" y="118068"/>
                    <a:pt x="3676449" y="270442"/>
                    <a:pt x="3570157" y="353106"/>
                  </a:cubicBezTo>
                  <a:cubicBezTo>
                    <a:pt x="3463865" y="435770"/>
                    <a:pt x="3272499" y="460263"/>
                    <a:pt x="3070091" y="495982"/>
                  </a:cubicBezTo>
                  <a:cubicBezTo>
                    <a:pt x="2867683" y="531701"/>
                    <a:pt x="2700995" y="555513"/>
                    <a:pt x="2355711" y="567419"/>
                  </a:cubicBezTo>
                  <a:cubicBezTo>
                    <a:pt x="2010427" y="579325"/>
                    <a:pt x="1331766" y="591233"/>
                    <a:pt x="998389" y="567420"/>
                  </a:cubicBezTo>
                  <a:cubicBezTo>
                    <a:pt x="665012" y="543607"/>
                    <a:pt x="521845" y="497342"/>
                    <a:pt x="355447" y="424543"/>
                  </a:cubicBezTo>
                  <a:cubicBezTo>
                    <a:pt x="189049" y="351745"/>
                    <a:pt x="145701" y="241161"/>
                    <a:pt x="0" y="13062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5" name="TextBox 24"/>
          <p:cNvSpPr txBox="1"/>
          <p:nvPr/>
        </p:nvSpPr>
        <p:spPr>
          <a:xfrm>
            <a:off x="3500430" y="4071942"/>
            <a:ext cx="1571636" cy="400110"/>
          </a:xfrm>
          <a:prstGeom prst="rect">
            <a:avLst/>
          </a:prstGeom>
          <a:noFill/>
        </p:spPr>
        <p:txBody>
          <a:bodyPr wrap="square" rtlCol="0">
            <a:spAutoFit/>
          </a:bodyPr>
          <a:lstStyle/>
          <a:p>
            <a:pPr marL="342900" indent="-342900"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形成一个环</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下箭头 25"/>
          <p:cNvSpPr/>
          <p:nvPr/>
        </p:nvSpPr>
        <p:spPr>
          <a:xfrm>
            <a:off x="4000496" y="364331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4500594"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循环</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单链表类</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模板</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CLinkList</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4" name="TextBox 3"/>
          <p:cNvSpPr txBox="1"/>
          <p:nvPr/>
        </p:nvSpPr>
        <p:spPr>
          <a:xfrm>
            <a:off x="214282" y="1071546"/>
            <a:ext cx="7000924" cy="53477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CLinkList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循环单链表类</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LinkNode&lt;T&gt;*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head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循环单链表头结点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  CLinkList()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构造函数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创建空循环单链表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head=new LinkNode&lt;T&gt;();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head-&gt;next=head;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构成循环的空链表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~CLinkList()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析构函数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销毁循环单链表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LinkNode&lt;T&gt;* pre,*p;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pre=head;p=pre-&gt;next;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p!=head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遍历并释放其前驱结点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delete pre;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pre=p;p=p-&gt;next;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同步后移一个结点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delete pre;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释放尾结点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线性表的基本运算算法</a:t>
            </a:r>
            <a:endPar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3" name="组合 12"/>
          <p:cNvGrpSpPr/>
          <p:nvPr/>
        </p:nvGrpSpPr>
        <p:grpSpPr>
          <a:xfrm>
            <a:off x="7286644" y="4572008"/>
            <a:ext cx="1580101" cy="685006"/>
            <a:chOff x="2643174" y="4786322"/>
            <a:chExt cx="1580101" cy="685006"/>
          </a:xfrm>
        </p:grpSpPr>
        <p:sp>
          <p:nvSpPr>
            <p:cNvPr id="7" name="Text Box 40"/>
            <p:cNvSpPr txBox="1">
              <a:spLocks noChangeArrowheads="1"/>
            </p:cNvSpPr>
            <p:nvPr/>
          </p:nvSpPr>
          <p:spPr bwMode="auto">
            <a:xfrm>
              <a:off x="3441760" y="4786322"/>
              <a:ext cx="468549"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39"/>
            <p:cNvSpPr txBox="1">
              <a:spLocks noChangeArrowheads="1"/>
            </p:cNvSpPr>
            <p:nvPr/>
          </p:nvSpPr>
          <p:spPr bwMode="auto">
            <a:xfrm>
              <a:off x="3919010" y="4786322"/>
              <a:ext cx="304265"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Line 32"/>
            <p:cNvSpPr>
              <a:spLocks noChangeShapeType="1"/>
            </p:cNvSpPr>
            <p:nvPr/>
          </p:nvSpPr>
          <p:spPr bwMode="auto">
            <a:xfrm>
              <a:off x="3155965" y="4936974"/>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31"/>
            <p:cNvSpPr txBox="1">
              <a:spLocks noChangeArrowheads="1"/>
            </p:cNvSpPr>
            <p:nvPr/>
          </p:nvSpPr>
          <p:spPr bwMode="auto">
            <a:xfrm>
              <a:off x="2643174" y="4786322"/>
              <a:ext cx="52881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任意多边形 11"/>
            <p:cNvSpPr/>
            <p:nvPr/>
          </p:nvSpPr>
          <p:spPr>
            <a:xfrm>
              <a:off x="3617407" y="4983982"/>
              <a:ext cx="467247" cy="487346"/>
            </a:xfrm>
            <a:custGeom>
              <a:avLst/>
              <a:gdLst>
                <a:gd name="connsiteX0" fmla="*/ 452175 w 467247"/>
                <a:gd name="connsiteY0" fmla="*/ 0 h 487346"/>
                <a:gd name="connsiteX1" fmla="*/ 452175 w 467247"/>
                <a:gd name="connsiteY1" fmla="*/ 241161 h 487346"/>
                <a:gd name="connsiteX2" fmla="*/ 361740 w 467247"/>
                <a:gd name="connsiteY2" fmla="*/ 452176 h 487346"/>
                <a:gd name="connsiteX3" fmla="*/ 90435 w 467247"/>
                <a:gd name="connsiteY3" fmla="*/ 432080 h 487346"/>
                <a:gd name="connsiteX4" fmla="*/ 0 w 467247"/>
                <a:gd name="connsiteY4" fmla="*/ 120581 h 48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247" h="487346">
                  <a:moveTo>
                    <a:pt x="452175" y="0"/>
                  </a:moveTo>
                  <a:cubicBezTo>
                    <a:pt x="459711" y="82899"/>
                    <a:pt x="467247" y="165798"/>
                    <a:pt x="452175" y="241161"/>
                  </a:cubicBezTo>
                  <a:cubicBezTo>
                    <a:pt x="437103" y="316524"/>
                    <a:pt x="422030" y="420356"/>
                    <a:pt x="361740" y="452176"/>
                  </a:cubicBezTo>
                  <a:cubicBezTo>
                    <a:pt x="301450" y="483996"/>
                    <a:pt x="150725" y="487346"/>
                    <a:pt x="90435" y="432080"/>
                  </a:cubicBezTo>
                  <a:cubicBezTo>
                    <a:pt x="30145" y="376814"/>
                    <a:pt x="15072" y="248697"/>
                    <a:pt x="0" y="120581"/>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4" name="TextBox 13"/>
          <p:cNvSpPr txBox="1"/>
          <p:nvPr/>
        </p:nvSpPr>
        <p:spPr>
          <a:xfrm>
            <a:off x="7429520" y="1285860"/>
            <a:ext cx="1357322" cy="1737527"/>
          </a:xfrm>
          <a:prstGeom prst="rect">
            <a:avLst/>
          </a:prstGeom>
          <a:noFill/>
        </p:spPr>
        <p:txBody>
          <a:bodyPr wrap="square" rtlCol="0">
            <a:spAutoFit/>
          </a:bodyPr>
          <a:lstStyle/>
          <a:p>
            <a:pPr>
              <a:lnSpc>
                <a:spcPts val="26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结点类型与非循环</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链表中的结点类型相同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左箭头 14"/>
          <p:cNvSpPr/>
          <p:nvPr/>
        </p:nvSpPr>
        <p:spPr>
          <a:xfrm>
            <a:off x="7215206" y="2000240"/>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8143932"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循环单链表的插入和删除结点操作与非循环单链表的相同，所以两者的许多基本运算算法是相似的，主要区别如下：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571472" y="1643050"/>
            <a:ext cx="7929618" cy="2062076"/>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初始只有头结点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，在循环单链表的构造方法中需要通过</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head-&gt;next=head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语句置为空表。</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循环单链表中涉及查找操作时需要修改表尾判断的条件，例如，用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遍历时，尾结点满足的条件是</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p-&gt;next==head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而不是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p-&gt;next==NULL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857232"/>
            <a:ext cx="8358246" cy="26413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2.16</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编写一个程序求解约瑟夫（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Joseph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）问题。有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个小孩围成一圈，给他们从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开始依次编号，从编号为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的小孩开始报数，数到第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个小孩出列，然后从出列的下一个小孩重新开始报数，数到第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个小孩又出列，</a:t>
            </a:r>
            <a:r>
              <a:rPr lang="en-US" altLang="zh-CN" sz="2000" smtClean="0">
                <a:solidFill>
                  <a:srgbClr val="0000FF"/>
                </a:solidFill>
                <a:latin typeface="+mn-ea"/>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，如此反复直到所有的小孩全部出列为止，求整个出列序列。</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如当</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时的出列序列是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14375" y="1143000"/>
            <a:ext cx="82296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lang="zh-CN" altLang="en-US" sz="2200">
                <a:latin typeface="楷体" panose="02010609060101010101" pitchFamily="49" charset="-122"/>
                <a:ea typeface="楷体" panose="02010609060101010101" pitchFamily="49" charset="-122"/>
              </a:rPr>
              <a:t>    当访问过一个结点后，只能接着访问它的后继结点，而无法访问它的前驱结点。  </a:t>
            </a:r>
            <a:endParaRPr lang="zh-CN" altLang="en-US" sz="2200">
              <a:latin typeface="楷体" panose="02010609060101010101" pitchFamily="49" charset="-122"/>
              <a:ea typeface="楷体" panose="02010609060101010101" pitchFamily="49" charset="-122"/>
            </a:endParaRPr>
          </a:p>
        </p:txBody>
      </p:sp>
      <p:sp>
        <p:nvSpPr>
          <p:cNvPr id="8195" name="TextBox 3"/>
          <p:cNvSpPr txBox="1">
            <a:spLocks noChangeArrowheads="1"/>
          </p:cNvSpPr>
          <p:nvPr/>
        </p:nvSpPr>
        <p:spPr bwMode="auto">
          <a:xfrm>
            <a:off x="642938" y="428625"/>
            <a:ext cx="2500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微软雅黑" panose="020B0503020204020204" pitchFamily="34" charset="-122"/>
                <a:ea typeface="微软雅黑" panose="020B0503020204020204" pitchFamily="34" charset="-122"/>
              </a:rPr>
              <a:t>单链表的特点</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 name="Rectangle 7"/>
          <p:cNvSpPr>
            <a:spLocks noChangeArrowheads="1"/>
          </p:cNvSpPr>
          <p:nvPr/>
        </p:nvSpPr>
        <p:spPr bwMode="auto">
          <a:xfrm>
            <a:off x="2824163" y="314801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6" name="Rectangle 8"/>
          <p:cNvSpPr>
            <a:spLocks noChangeArrowheads="1"/>
          </p:cNvSpPr>
          <p:nvPr/>
        </p:nvSpPr>
        <p:spPr bwMode="auto">
          <a:xfrm>
            <a:off x="3365500" y="314801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7" name="Rectangle 9"/>
          <p:cNvSpPr>
            <a:spLocks noChangeArrowheads="1"/>
          </p:cNvSpPr>
          <p:nvPr/>
        </p:nvSpPr>
        <p:spPr bwMode="auto">
          <a:xfrm>
            <a:off x="4805363" y="314801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8" name="Rectangle 10"/>
          <p:cNvSpPr>
            <a:spLocks noChangeArrowheads="1"/>
          </p:cNvSpPr>
          <p:nvPr/>
        </p:nvSpPr>
        <p:spPr bwMode="auto">
          <a:xfrm>
            <a:off x="5346700" y="314801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8200" name="Text Box 13"/>
          <p:cNvSpPr txBox="1">
            <a:spLocks noChangeArrowheads="1"/>
          </p:cNvSpPr>
          <p:nvPr/>
        </p:nvSpPr>
        <p:spPr bwMode="auto">
          <a:xfrm>
            <a:off x="6353175" y="310991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grpSp>
        <p:nvGrpSpPr>
          <p:cNvPr id="16" name="组合 15"/>
          <p:cNvGrpSpPr/>
          <p:nvPr/>
        </p:nvGrpSpPr>
        <p:grpSpPr bwMode="auto">
          <a:xfrm>
            <a:off x="2411413" y="2428875"/>
            <a:ext cx="701675" cy="719138"/>
            <a:chOff x="2285984" y="1142984"/>
            <a:chExt cx="701691" cy="719138"/>
          </a:xfrm>
        </p:grpSpPr>
        <p:sp>
          <p:nvSpPr>
            <p:cNvPr id="8206" name="Arc 14"/>
            <p:cNvSpPr>
              <a:spLocks noChangeArrowheads="1"/>
            </p:cNvSpPr>
            <p:nvPr/>
          </p:nvSpPr>
          <p:spPr bwMode="auto">
            <a:xfrm>
              <a:off x="2627313" y="1503347"/>
              <a:ext cx="360362" cy="358775"/>
            </a:xfrm>
            <a:custGeom>
              <a:avLst/>
              <a:gdLst>
                <a:gd name="T0" fmla="*/ -17 w 21600"/>
                <a:gd name="T1" fmla="*/ 0 h 21600"/>
                <a:gd name="T2" fmla="*/ 360362 w 21600"/>
                <a:gd name="T3" fmla="*/ 358775 h 21600"/>
                <a:gd name="T4" fmla="*/ -17 w 21600"/>
                <a:gd name="T5" fmla="*/ 0 h 21600"/>
                <a:gd name="T6" fmla="*/ 360362 w 21600"/>
                <a:gd name="T7" fmla="*/ 358775 h 21600"/>
                <a:gd name="T8" fmla="*/ 0 w 21600"/>
                <a:gd name="T9" fmla="*/ 3587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rgbClr val="7030A0"/>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7" name="Text Box 15"/>
            <p:cNvSpPr txBox="1">
              <a:spLocks noChangeArrowheads="1"/>
            </p:cNvSpPr>
            <p:nvPr/>
          </p:nvSpPr>
          <p:spPr bwMode="auto">
            <a:xfrm>
              <a:off x="2285984" y="1142984"/>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p</a:t>
              </a:r>
              <a:endParaRPr lang="en-US" altLang="zh-CN">
                <a:ea typeface="楷体_GB2312" pitchFamily="49" charset="-122"/>
              </a:endParaRPr>
            </a:p>
          </p:txBody>
        </p:sp>
      </p:grpSp>
      <p:sp>
        <p:nvSpPr>
          <p:cNvPr id="8202" name="Freeform 17"/>
          <p:cNvSpPr>
            <a:spLocks noChangeArrowheads="1"/>
          </p:cNvSpPr>
          <p:nvPr/>
        </p:nvSpPr>
        <p:spPr bwMode="auto">
          <a:xfrm>
            <a:off x="3697288" y="3362325"/>
            <a:ext cx="1123950" cy="0"/>
          </a:xfrm>
          <a:custGeom>
            <a:avLst/>
            <a:gdLst>
              <a:gd name="T0" fmla="*/ 0 w 708"/>
              <a:gd name="T1" fmla="*/ 1 h 6"/>
              <a:gd name="T2" fmla="*/ 1123950 w 708"/>
              <a:gd name="T3" fmla="*/ 0 h 6"/>
              <a:gd name="T4" fmla="*/ 0 60000 65536"/>
              <a:gd name="T5" fmla="*/ 0 60000 65536"/>
            </a:gdLst>
            <a:ahLst/>
            <a:cxnLst>
              <a:cxn ang="T4">
                <a:pos x="T0" y="T1"/>
              </a:cxn>
              <a:cxn ang="T5">
                <a:pos x="T2" y="T3"/>
              </a:cxn>
            </a:cxnLst>
            <a:rect l="0" t="0" r="r" b="b"/>
            <a:pathLst>
              <a:path w="708" h="6">
                <a:moveTo>
                  <a:pt x="0" y="6"/>
                </a:moveTo>
                <a:lnTo>
                  <a:pt x="708" y="0"/>
                </a:lnTo>
              </a:path>
            </a:pathLst>
          </a:custGeom>
          <a:noFill/>
          <a:ln w="38100">
            <a:solidFill>
              <a:srgbClr val="7030A0"/>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3" name="Line 18"/>
          <p:cNvSpPr>
            <a:spLocks noChangeShapeType="1"/>
          </p:cNvSpPr>
          <p:nvPr/>
        </p:nvSpPr>
        <p:spPr bwMode="auto">
          <a:xfrm>
            <a:off x="5672138" y="3363913"/>
            <a:ext cx="576262" cy="0"/>
          </a:xfrm>
          <a:prstGeom prst="line">
            <a:avLst/>
          </a:prstGeom>
          <a:noFill/>
          <a:ln w="38100">
            <a:solidFill>
              <a:srgbClr val="7030A0"/>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4" name="Text Box 20"/>
          <p:cNvSpPr txBox="1">
            <a:spLocks noChangeArrowheads="1"/>
          </p:cNvSpPr>
          <p:nvPr/>
        </p:nvSpPr>
        <p:spPr bwMode="auto">
          <a:xfrm>
            <a:off x="1528763" y="314801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8205" name="Line 21"/>
          <p:cNvSpPr>
            <a:spLocks noChangeShapeType="1"/>
          </p:cNvSpPr>
          <p:nvPr/>
        </p:nvSpPr>
        <p:spPr bwMode="auto">
          <a:xfrm>
            <a:off x="2249488" y="3363913"/>
            <a:ext cx="576262" cy="0"/>
          </a:xfrm>
          <a:prstGeom prst="line">
            <a:avLst/>
          </a:prstGeom>
          <a:noFill/>
          <a:ln w="38100">
            <a:solidFill>
              <a:srgbClr val="7030A0"/>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rAng="0" ptsTypes="AA">
                                      <p:cBhvr>
                                        <p:cTn id="6" dur="2000" fill="hold"/>
                                        <p:tgtEl>
                                          <p:spTgt spid="16"/>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371620"/>
            <a:ext cx="7358114" cy="861774"/>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）设计存储结构</a:t>
            </a:r>
            <a:endPar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本题采用</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不带头结点的</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循环单链表存放小孩圈，其结点类如下：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000100" y="2514628"/>
            <a:ext cx="7000924" cy="1628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Child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小孩结点类型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小孩编号</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Child* 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下一个结点指针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Child(int d):no(d),next(NULL)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6" name="Picture 2"/>
          <p:cNvPicPr>
            <a:picLocks noChangeAspect="1" noChangeArrowheads="1"/>
          </p:cNvPicPr>
          <p:nvPr/>
        </p:nvPicPr>
        <p:blipFill>
          <a:blip r:embed="rId1" cstate="print"/>
          <a:srcRect/>
          <a:stretch>
            <a:fillRect/>
          </a:stretch>
        </p:blipFill>
        <p:spPr bwMode="auto">
          <a:xfrm>
            <a:off x="357158" y="428604"/>
            <a:ext cx="1643074" cy="796023"/>
          </a:xfrm>
          <a:prstGeom prst="rect">
            <a:avLst/>
          </a:prstGeom>
          <a:noFill/>
          <a:ln w="9525">
            <a:noFill/>
            <a:miter lim="800000"/>
            <a:headEnd/>
            <a:tailEnd/>
          </a:ln>
        </p:spPr>
      </p:pic>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000108"/>
            <a:ext cx="7643866"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时的初始循环单链表如</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图所示，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first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指向开始报数的小孩结点，初始时指向首结点。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8" name="组合 37"/>
          <p:cNvGrpSpPr/>
          <p:nvPr/>
        </p:nvGrpSpPr>
        <p:grpSpPr>
          <a:xfrm>
            <a:off x="1071538" y="2428868"/>
            <a:ext cx="6184962" cy="1233494"/>
            <a:chOff x="1071538" y="2428868"/>
            <a:chExt cx="6184962" cy="1233494"/>
          </a:xfrm>
        </p:grpSpPr>
        <p:sp>
          <p:nvSpPr>
            <p:cNvPr id="8" name="Text Box 45"/>
            <p:cNvSpPr txBox="1">
              <a:spLocks noChangeArrowheads="1"/>
            </p:cNvSpPr>
            <p:nvPr/>
          </p:nvSpPr>
          <p:spPr bwMode="auto">
            <a:xfrm>
              <a:off x="1915768" y="2428868"/>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首</a:t>
              </a: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42"/>
            <p:cNvSpPr txBox="1">
              <a:spLocks noChangeArrowheads="1"/>
            </p:cNvSpPr>
            <p:nvPr/>
          </p:nvSpPr>
          <p:spPr bwMode="auto">
            <a:xfrm>
              <a:off x="2051883" y="2806371"/>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41"/>
            <p:cNvSpPr txBox="1">
              <a:spLocks noChangeArrowheads="1"/>
            </p:cNvSpPr>
            <p:nvPr/>
          </p:nvSpPr>
          <p:spPr bwMode="auto">
            <a:xfrm>
              <a:off x="2458219" y="2806371"/>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37"/>
            <p:cNvSpPr txBox="1">
              <a:spLocks noChangeArrowheads="1"/>
            </p:cNvSpPr>
            <p:nvPr/>
          </p:nvSpPr>
          <p:spPr bwMode="auto">
            <a:xfrm>
              <a:off x="2936489" y="2806371"/>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36"/>
            <p:cNvSpPr txBox="1">
              <a:spLocks noChangeArrowheads="1"/>
            </p:cNvSpPr>
            <p:nvPr/>
          </p:nvSpPr>
          <p:spPr bwMode="auto">
            <a:xfrm>
              <a:off x="3342824" y="2806371"/>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Line 34"/>
            <p:cNvSpPr>
              <a:spLocks noChangeShapeType="1"/>
            </p:cNvSpPr>
            <p:nvPr/>
          </p:nvSpPr>
          <p:spPr bwMode="auto">
            <a:xfrm>
              <a:off x="2586535" y="2957023"/>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 Box 31"/>
            <p:cNvSpPr txBox="1">
              <a:spLocks noChangeArrowheads="1"/>
            </p:cNvSpPr>
            <p:nvPr/>
          </p:nvSpPr>
          <p:spPr bwMode="auto">
            <a:xfrm>
              <a:off x="1071538" y="2806371"/>
              <a:ext cx="743132"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first</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3" name="Line 30"/>
            <p:cNvSpPr>
              <a:spLocks noChangeShapeType="1"/>
            </p:cNvSpPr>
            <p:nvPr/>
          </p:nvSpPr>
          <p:spPr bwMode="auto">
            <a:xfrm>
              <a:off x="1731071" y="2957023"/>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Line 34"/>
            <p:cNvSpPr>
              <a:spLocks noChangeShapeType="1"/>
            </p:cNvSpPr>
            <p:nvPr/>
          </p:nvSpPr>
          <p:spPr bwMode="auto">
            <a:xfrm>
              <a:off x="3494469" y="2950132"/>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42"/>
            <p:cNvSpPr txBox="1">
              <a:spLocks noChangeArrowheads="1"/>
            </p:cNvSpPr>
            <p:nvPr/>
          </p:nvSpPr>
          <p:spPr bwMode="auto">
            <a:xfrm>
              <a:off x="3842713" y="2816202"/>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41"/>
            <p:cNvSpPr txBox="1">
              <a:spLocks noChangeArrowheads="1"/>
            </p:cNvSpPr>
            <p:nvPr/>
          </p:nvSpPr>
          <p:spPr bwMode="auto">
            <a:xfrm>
              <a:off x="4249049" y="2816202"/>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Text Box 37"/>
            <p:cNvSpPr txBox="1">
              <a:spLocks noChangeArrowheads="1"/>
            </p:cNvSpPr>
            <p:nvPr/>
          </p:nvSpPr>
          <p:spPr bwMode="auto">
            <a:xfrm>
              <a:off x="4727319" y="2816202"/>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36"/>
            <p:cNvSpPr txBox="1">
              <a:spLocks noChangeArrowheads="1"/>
            </p:cNvSpPr>
            <p:nvPr/>
          </p:nvSpPr>
          <p:spPr bwMode="auto">
            <a:xfrm>
              <a:off x="5133654" y="2816202"/>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Line 34"/>
            <p:cNvSpPr>
              <a:spLocks noChangeShapeType="1"/>
            </p:cNvSpPr>
            <p:nvPr/>
          </p:nvSpPr>
          <p:spPr bwMode="auto">
            <a:xfrm>
              <a:off x="4377365" y="2966854"/>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34"/>
            <p:cNvSpPr>
              <a:spLocks noChangeShapeType="1"/>
            </p:cNvSpPr>
            <p:nvPr/>
          </p:nvSpPr>
          <p:spPr bwMode="auto">
            <a:xfrm>
              <a:off x="5285299" y="2959963"/>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Text Box 42"/>
            <p:cNvSpPr txBox="1">
              <a:spLocks noChangeArrowheads="1"/>
            </p:cNvSpPr>
            <p:nvPr/>
          </p:nvSpPr>
          <p:spPr bwMode="auto">
            <a:xfrm>
              <a:off x="5662266" y="2830925"/>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3" name="Text Box 41"/>
            <p:cNvSpPr txBox="1">
              <a:spLocks noChangeArrowheads="1"/>
            </p:cNvSpPr>
            <p:nvPr/>
          </p:nvSpPr>
          <p:spPr bwMode="auto">
            <a:xfrm>
              <a:off x="6068602" y="2830925"/>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Text Box 37"/>
            <p:cNvSpPr txBox="1">
              <a:spLocks noChangeArrowheads="1"/>
            </p:cNvSpPr>
            <p:nvPr/>
          </p:nvSpPr>
          <p:spPr bwMode="auto">
            <a:xfrm>
              <a:off x="6546872" y="2830925"/>
              <a:ext cx="410400"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36"/>
            <p:cNvSpPr txBox="1">
              <a:spLocks noChangeArrowheads="1"/>
            </p:cNvSpPr>
            <p:nvPr/>
          </p:nvSpPr>
          <p:spPr bwMode="auto">
            <a:xfrm>
              <a:off x="6953207" y="2830925"/>
              <a:ext cx="303293" cy="302275"/>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Line 34"/>
            <p:cNvSpPr>
              <a:spLocks noChangeShapeType="1"/>
            </p:cNvSpPr>
            <p:nvPr/>
          </p:nvSpPr>
          <p:spPr bwMode="auto">
            <a:xfrm>
              <a:off x="6196918" y="2981577"/>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任意多边形 23"/>
            <p:cNvSpPr/>
            <p:nvPr/>
          </p:nvSpPr>
          <p:spPr>
            <a:xfrm>
              <a:off x="2317229" y="2928934"/>
              <a:ext cx="4761799" cy="733428"/>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1" fmla="*/ 3707841 w 3770224"/>
                <a:gd name="connsiteY0-2" fmla="*/ 0 h 505767"/>
                <a:gd name="connsiteX1-3" fmla="*/ 3687745 w 3770224"/>
                <a:gd name="connsiteY1-4" fmla="*/ 301451 h 505767"/>
                <a:gd name="connsiteX2-5" fmla="*/ 3212968 w 3770224"/>
                <a:gd name="connsiteY2-6" fmla="*/ 424543 h 505767"/>
                <a:gd name="connsiteX3-7" fmla="*/ 2562329 w 3770224"/>
                <a:gd name="connsiteY3-8" fmla="*/ 492369 h 505767"/>
                <a:gd name="connsiteX4-9" fmla="*/ 964641 w 3770224"/>
                <a:gd name="connsiteY4-10" fmla="*/ 492369 h 505767"/>
                <a:gd name="connsiteX5-11" fmla="*/ 452175 w 3770224"/>
                <a:gd name="connsiteY5-12" fmla="*/ 411983 h 505767"/>
                <a:gd name="connsiteX6-13" fmla="*/ 0 w 3770224"/>
                <a:gd name="connsiteY6-14" fmla="*/ 130629 h 505767"/>
                <a:gd name="connsiteX0-15" fmla="*/ 3707841 w 3714540"/>
                <a:gd name="connsiteY0-16" fmla="*/ 0 h 505767"/>
                <a:gd name="connsiteX1-17" fmla="*/ 3570157 w 3714540"/>
                <a:gd name="connsiteY1-18" fmla="*/ 353106 h 505767"/>
                <a:gd name="connsiteX2-19" fmla="*/ 3212968 w 3714540"/>
                <a:gd name="connsiteY2-20" fmla="*/ 424543 h 505767"/>
                <a:gd name="connsiteX3-21" fmla="*/ 2562329 w 3714540"/>
                <a:gd name="connsiteY3-22" fmla="*/ 492369 h 505767"/>
                <a:gd name="connsiteX4-23" fmla="*/ 964641 w 3714540"/>
                <a:gd name="connsiteY4-24" fmla="*/ 492369 h 505767"/>
                <a:gd name="connsiteX5-25" fmla="*/ 452175 w 3714540"/>
                <a:gd name="connsiteY5-26" fmla="*/ 411983 h 505767"/>
                <a:gd name="connsiteX6-27" fmla="*/ 0 w 3714540"/>
                <a:gd name="connsiteY6-28" fmla="*/ 130629 h 505767"/>
                <a:gd name="connsiteX0-29" fmla="*/ 3707841 w 3714540"/>
                <a:gd name="connsiteY0-30" fmla="*/ 0 h 519193"/>
                <a:gd name="connsiteX1-31" fmla="*/ 3570157 w 3714540"/>
                <a:gd name="connsiteY1-32" fmla="*/ 353106 h 519193"/>
                <a:gd name="connsiteX2-33" fmla="*/ 3070091 w 3714540"/>
                <a:gd name="connsiteY2-34" fmla="*/ 495982 h 519193"/>
                <a:gd name="connsiteX3-35" fmla="*/ 2562329 w 3714540"/>
                <a:gd name="connsiteY3-36" fmla="*/ 492369 h 519193"/>
                <a:gd name="connsiteX4-37" fmla="*/ 964641 w 3714540"/>
                <a:gd name="connsiteY4-38" fmla="*/ 492369 h 519193"/>
                <a:gd name="connsiteX5-39" fmla="*/ 452175 w 3714540"/>
                <a:gd name="connsiteY5-40" fmla="*/ 411983 h 519193"/>
                <a:gd name="connsiteX6-41" fmla="*/ 0 w 3714540"/>
                <a:gd name="connsiteY6-42" fmla="*/ 130629 h 519193"/>
                <a:gd name="connsiteX0-43" fmla="*/ 3707841 w 3714540"/>
                <a:gd name="connsiteY0-44" fmla="*/ 0 h 568022"/>
                <a:gd name="connsiteX1-45" fmla="*/ 3570157 w 3714540"/>
                <a:gd name="connsiteY1-46" fmla="*/ 353106 h 568022"/>
                <a:gd name="connsiteX2-47" fmla="*/ 3070091 w 3714540"/>
                <a:gd name="connsiteY2-48" fmla="*/ 495982 h 568022"/>
                <a:gd name="connsiteX3-49" fmla="*/ 2355711 w 3714540"/>
                <a:gd name="connsiteY3-50" fmla="*/ 567420 h 568022"/>
                <a:gd name="connsiteX4-51" fmla="*/ 964641 w 3714540"/>
                <a:gd name="connsiteY4-52" fmla="*/ 492369 h 568022"/>
                <a:gd name="connsiteX5-53" fmla="*/ 452175 w 3714540"/>
                <a:gd name="connsiteY5-54" fmla="*/ 411983 h 568022"/>
                <a:gd name="connsiteX6-55" fmla="*/ 0 w 3714540"/>
                <a:gd name="connsiteY6-56" fmla="*/ 130629 h 568022"/>
                <a:gd name="connsiteX0-57" fmla="*/ 3707841 w 3714540"/>
                <a:gd name="connsiteY0-58" fmla="*/ 0 h 568022"/>
                <a:gd name="connsiteX1-59" fmla="*/ 3570157 w 3714540"/>
                <a:gd name="connsiteY1-60" fmla="*/ 353106 h 568022"/>
                <a:gd name="connsiteX2-61" fmla="*/ 3070091 w 3714540"/>
                <a:gd name="connsiteY2-62" fmla="*/ 495982 h 568022"/>
                <a:gd name="connsiteX3-63" fmla="*/ 2355711 w 3714540"/>
                <a:gd name="connsiteY3-64" fmla="*/ 567420 h 568022"/>
                <a:gd name="connsiteX4-65" fmla="*/ 964641 w 3714540"/>
                <a:gd name="connsiteY4-66" fmla="*/ 492369 h 568022"/>
                <a:gd name="connsiteX5-67" fmla="*/ 212571 w 3714540"/>
                <a:gd name="connsiteY5-68" fmla="*/ 424543 h 568022"/>
                <a:gd name="connsiteX6-69" fmla="*/ 0 w 3714540"/>
                <a:gd name="connsiteY6-70" fmla="*/ 130629 h 568022"/>
                <a:gd name="connsiteX0-71" fmla="*/ 3707841 w 3714540"/>
                <a:gd name="connsiteY0-72" fmla="*/ 0 h 568022"/>
                <a:gd name="connsiteX1-73" fmla="*/ 3570157 w 3714540"/>
                <a:gd name="connsiteY1-74" fmla="*/ 353106 h 568022"/>
                <a:gd name="connsiteX2-75" fmla="*/ 3070091 w 3714540"/>
                <a:gd name="connsiteY2-76" fmla="*/ 495982 h 568022"/>
                <a:gd name="connsiteX3-77" fmla="*/ 2355711 w 3714540"/>
                <a:gd name="connsiteY3-78" fmla="*/ 567420 h 568022"/>
                <a:gd name="connsiteX4-79" fmla="*/ 964641 w 3714540"/>
                <a:gd name="connsiteY4-80" fmla="*/ 492369 h 568022"/>
                <a:gd name="connsiteX5-81" fmla="*/ 355447 w 3714540"/>
                <a:gd name="connsiteY5-82" fmla="*/ 424543 h 568022"/>
                <a:gd name="connsiteX6-83" fmla="*/ 0 w 3714540"/>
                <a:gd name="connsiteY6-84" fmla="*/ 130629 h 568022"/>
                <a:gd name="connsiteX0-85" fmla="*/ 3707841 w 3714540"/>
                <a:gd name="connsiteY0-86" fmla="*/ 0 h 568021"/>
                <a:gd name="connsiteX1-87" fmla="*/ 3570157 w 3714540"/>
                <a:gd name="connsiteY1-88" fmla="*/ 353106 h 568021"/>
                <a:gd name="connsiteX2-89" fmla="*/ 3070091 w 3714540"/>
                <a:gd name="connsiteY2-90" fmla="*/ 495982 h 568021"/>
                <a:gd name="connsiteX3-91" fmla="*/ 2355711 w 3714540"/>
                <a:gd name="connsiteY3-92" fmla="*/ 567419 h 568021"/>
                <a:gd name="connsiteX4-93" fmla="*/ 964641 w 3714540"/>
                <a:gd name="connsiteY4-94" fmla="*/ 492369 h 568021"/>
                <a:gd name="connsiteX5-95" fmla="*/ 355447 w 3714540"/>
                <a:gd name="connsiteY5-96" fmla="*/ 424543 h 568021"/>
                <a:gd name="connsiteX6-97" fmla="*/ 0 w 3714540"/>
                <a:gd name="connsiteY6-98" fmla="*/ 130629 h 568021"/>
                <a:gd name="connsiteX0-99" fmla="*/ 3707841 w 3714540"/>
                <a:gd name="connsiteY0-100" fmla="*/ 0 h 591233"/>
                <a:gd name="connsiteX1-101" fmla="*/ 3570157 w 3714540"/>
                <a:gd name="connsiteY1-102" fmla="*/ 353106 h 591233"/>
                <a:gd name="connsiteX2-103" fmla="*/ 3070091 w 3714540"/>
                <a:gd name="connsiteY2-104" fmla="*/ 495982 h 591233"/>
                <a:gd name="connsiteX3-105" fmla="*/ 2355711 w 3714540"/>
                <a:gd name="connsiteY3-106" fmla="*/ 567419 h 591233"/>
                <a:gd name="connsiteX4-107" fmla="*/ 998389 w 3714540"/>
                <a:gd name="connsiteY4-108" fmla="*/ 567420 h 591233"/>
                <a:gd name="connsiteX5-109" fmla="*/ 355447 w 3714540"/>
                <a:gd name="connsiteY5-110" fmla="*/ 424543 h 591233"/>
                <a:gd name="connsiteX6-111" fmla="*/ 0 w 3714540"/>
                <a:gd name="connsiteY6-112" fmla="*/ 130629 h 591233"/>
                <a:gd name="connsiteX0-113" fmla="*/ 4779411 w 4786110"/>
                <a:gd name="connsiteY0-114" fmla="*/ 0 h 591233"/>
                <a:gd name="connsiteX1-115" fmla="*/ 4641727 w 4786110"/>
                <a:gd name="connsiteY1-116" fmla="*/ 353106 h 591233"/>
                <a:gd name="connsiteX2-117" fmla="*/ 4141661 w 4786110"/>
                <a:gd name="connsiteY2-118" fmla="*/ 495982 h 591233"/>
                <a:gd name="connsiteX3-119" fmla="*/ 3427281 w 4786110"/>
                <a:gd name="connsiteY3-120" fmla="*/ 567419 h 591233"/>
                <a:gd name="connsiteX4-121" fmla="*/ 2069959 w 4786110"/>
                <a:gd name="connsiteY4-122" fmla="*/ 567420 h 591233"/>
                <a:gd name="connsiteX5-123" fmla="*/ 1427017 w 4786110"/>
                <a:gd name="connsiteY5-124" fmla="*/ 424543 h 591233"/>
                <a:gd name="connsiteX6-125" fmla="*/ 0 w 4786110"/>
                <a:gd name="connsiteY6-126" fmla="*/ 0 h 591233"/>
                <a:gd name="connsiteX0-127" fmla="*/ 4779411 w 4786110"/>
                <a:gd name="connsiteY0-128" fmla="*/ 0 h 590552"/>
                <a:gd name="connsiteX1-129" fmla="*/ 4641727 w 4786110"/>
                <a:gd name="connsiteY1-130" fmla="*/ 353106 h 590552"/>
                <a:gd name="connsiteX2-131" fmla="*/ 4141661 w 4786110"/>
                <a:gd name="connsiteY2-132" fmla="*/ 495982 h 590552"/>
                <a:gd name="connsiteX3-133" fmla="*/ 3427281 w 4786110"/>
                <a:gd name="connsiteY3-134" fmla="*/ 567419 h 590552"/>
                <a:gd name="connsiteX4-135" fmla="*/ 2069959 w 4786110"/>
                <a:gd name="connsiteY4-136" fmla="*/ 567420 h 590552"/>
                <a:gd name="connsiteX5-137" fmla="*/ 500066 w 4786110"/>
                <a:gd name="connsiteY5-138" fmla="*/ 428628 h 590552"/>
                <a:gd name="connsiteX6-139" fmla="*/ 0 w 4786110"/>
                <a:gd name="connsiteY6-140" fmla="*/ 0 h 590552"/>
                <a:gd name="connsiteX0-141" fmla="*/ 4779411 w 4786110"/>
                <a:gd name="connsiteY0-142" fmla="*/ 0 h 590552"/>
                <a:gd name="connsiteX1-143" fmla="*/ 4641727 w 4786110"/>
                <a:gd name="connsiteY1-144" fmla="*/ 353106 h 590552"/>
                <a:gd name="connsiteX2-145" fmla="*/ 4141661 w 4786110"/>
                <a:gd name="connsiteY2-146" fmla="*/ 495982 h 590552"/>
                <a:gd name="connsiteX3-147" fmla="*/ 3427281 w 4786110"/>
                <a:gd name="connsiteY3-148" fmla="*/ 567419 h 590552"/>
                <a:gd name="connsiteX4-149" fmla="*/ 2069959 w 4786110"/>
                <a:gd name="connsiteY4-150" fmla="*/ 567420 h 590552"/>
                <a:gd name="connsiteX5-151" fmla="*/ 500066 w 4786110"/>
                <a:gd name="connsiteY5-152" fmla="*/ 428628 h 590552"/>
                <a:gd name="connsiteX6-153" fmla="*/ 0 w 4786110"/>
                <a:gd name="connsiteY6-154" fmla="*/ 71438 h 590552"/>
                <a:gd name="connsiteX0-155" fmla="*/ 4755100 w 4761799"/>
                <a:gd name="connsiteY0-156" fmla="*/ 0 h 733428"/>
                <a:gd name="connsiteX1-157" fmla="*/ 4641727 w 4761799"/>
                <a:gd name="connsiteY1-158" fmla="*/ 495982 h 733428"/>
                <a:gd name="connsiteX2-159" fmla="*/ 4141661 w 4761799"/>
                <a:gd name="connsiteY2-160" fmla="*/ 638858 h 733428"/>
                <a:gd name="connsiteX3-161" fmla="*/ 3427281 w 4761799"/>
                <a:gd name="connsiteY3-162" fmla="*/ 710295 h 733428"/>
                <a:gd name="connsiteX4-163" fmla="*/ 2069959 w 4761799"/>
                <a:gd name="connsiteY4-164" fmla="*/ 710296 h 733428"/>
                <a:gd name="connsiteX5-165" fmla="*/ 500066 w 4761799"/>
                <a:gd name="connsiteY5-166" fmla="*/ 571504 h 733428"/>
                <a:gd name="connsiteX6-167" fmla="*/ 0 w 4761799"/>
                <a:gd name="connsiteY6-168" fmla="*/ 214314 h 7334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761799" h="733428">
                  <a:moveTo>
                    <a:pt x="4755100" y="0"/>
                  </a:moveTo>
                  <a:cubicBezTo>
                    <a:pt x="4761799" y="118068"/>
                    <a:pt x="4743967" y="389506"/>
                    <a:pt x="4641727" y="495982"/>
                  </a:cubicBezTo>
                  <a:cubicBezTo>
                    <a:pt x="4539487" y="602458"/>
                    <a:pt x="4344069" y="603139"/>
                    <a:pt x="4141661" y="638858"/>
                  </a:cubicBezTo>
                  <a:cubicBezTo>
                    <a:pt x="3939253" y="674577"/>
                    <a:pt x="3772565" y="698389"/>
                    <a:pt x="3427281" y="710295"/>
                  </a:cubicBezTo>
                  <a:cubicBezTo>
                    <a:pt x="3081997" y="722201"/>
                    <a:pt x="2557828" y="733428"/>
                    <a:pt x="2069959" y="710296"/>
                  </a:cubicBezTo>
                  <a:cubicBezTo>
                    <a:pt x="1582090" y="687164"/>
                    <a:pt x="845059" y="654168"/>
                    <a:pt x="500066" y="571504"/>
                  </a:cubicBezTo>
                  <a:cubicBezTo>
                    <a:pt x="155073" y="488840"/>
                    <a:pt x="145701" y="324846"/>
                    <a:pt x="0" y="214314"/>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071678"/>
            <a:ext cx="7358114" cy="19015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457200" indent="-457200" algn="l">
              <a:lnSpc>
                <a:spcPts val="2600"/>
              </a:lnSpc>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整型成员和首结点指针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first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成员。</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buBlip>
                <a:blip r:embed="rId1"/>
              </a:buBlip>
            </a:pP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函数</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用于建立有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个结点的不带头结点的循环单链表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first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buBlip>
                <a:blip r:embed="rId1"/>
              </a:buBlip>
            </a:pP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Jsequence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函数</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用于产生约瑟夫序列。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571472" y="857232"/>
            <a:ext cx="4000528"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）设计基本运算算法</a:t>
            </a:r>
            <a:endPar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714348" y="1500174"/>
            <a:ext cx="578647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设计一个求解约瑟夫问题的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Joseph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类，其中包含</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642918"/>
            <a:ext cx="8786874" cy="455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Joseph</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求解约瑟夫问题类</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Child* first;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小孩循环单链表的首结点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public: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Joseph(int n1,int m1):n(n1),m(m1)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构造函数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创建小孩循环单链表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first=new Child(1);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循环单链表首结点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Child* r=first,*p;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为尾结点指针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i=2;i&lt;=n;i++)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p=new Child(i);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建立一个编号为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的新结点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结点链到末尾</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r-&gt;next=first;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构成首结点为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first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的循环单链表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8358246" cy="53348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Jsequence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输出约瑟夫序列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Child* p,*q;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共出列</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个小孩</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p=first;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(j!=m)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first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结点开始报数，报到第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报数递增</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移到下一个结点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cout &lt;&lt; p-&gt;no &lt;&lt; " ";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该结点的小孩出列</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的后继结点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p-&gt;no=q-&gt;no;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的值复制到结点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p-&gt;next=q-&gt;next;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删除</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delete q;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释放结点空间</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first=p;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重新开始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cout &lt;&lt; endl;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714488"/>
            <a:ext cx="8143932" cy="25777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n=6,m=3;</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Joseph L(n,m);</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cout &lt;&lt; "n=" &lt;&lt; n &lt;&lt;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 &lt;&lt; m &lt;&lt;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的约瑟夫序列</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&lt;&lt; endl;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Jsequence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28596" y="590555"/>
            <a:ext cx="6929486" cy="1015663"/>
          </a:xfrm>
          <a:prstGeom prst="rect">
            <a:avLst/>
          </a:prstGeom>
          <a:noFill/>
        </p:spPr>
        <p:txBody>
          <a:bodyPr wrap="square" rtlCol="0">
            <a:spAutoFit/>
          </a:bodyPr>
          <a:lstStyle/>
          <a:p>
            <a:pPr algn="l">
              <a:lnSpc>
                <a:spcPts val="3000"/>
              </a:lnSpc>
              <a:spcBef>
                <a:spcPts val="120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3</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）设计主</a:t>
            </a:r>
            <a:r>
              <a:rPr lang="zh-CN" altLang="en-US"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程序</a:t>
            </a:r>
            <a:endPar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algn="l">
              <a:lnSpc>
                <a:spcPts val="3000"/>
              </a:lnSpc>
              <a:spcBef>
                <a:spcPts val="12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设计如下主</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程序</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约瑟夫序列。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71480"/>
            <a:ext cx="7143800" cy="1015663"/>
          </a:xfrm>
          <a:prstGeom prst="rect">
            <a:avLst/>
          </a:prstGeom>
          <a:noFill/>
        </p:spPr>
        <p:txBody>
          <a:bodyPr wrap="square" rtlCol="0">
            <a:spAutoFit/>
          </a:bodyPr>
          <a:lstStyle/>
          <a:p>
            <a:pPr algn="l">
              <a:lnSpc>
                <a:spcPts val="3000"/>
              </a:lnSpc>
              <a:spcBef>
                <a:spcPts val="120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4</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）执行结果</a:t>
            </a:r>
            <a:endPar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algn="l">
              <a:lnSpc>
                <a:spcPts val="3000"/>
              </a:lnSpc>
              <a:spcBef>
                <a:spcPts val="12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本程序的执行结果如下：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85786" y="1785926"/>
            <a:ext cx="3643338" cy="876486"/>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3"/>
          </a:fillRef>
          <a:effectRef idx="1">
            <a:schemeClr val="accent3"/>
          </a:effectRef>
          <a:fontRef idx="minor">
            <a:schemeClr val="lt1"/>
          </a:fontRef>
        </p:style>
        <p:txBody>
          <a:bodyPr wrap="square" lIns="216000" tIns="144000" bIns="144000" rtlCol="0">
            <a:spAutoFit/>
          </a:bodyPr>
          <a:lstStyle/>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n=6</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的约瑟夫序列</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3 6 4 2 5 1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71480"/>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anose="020B0609020204030204" pitchFamily="49" charset="0"/>
                <a:ea typeface="微软雅黑" panose="020B0503020204020204" pitchFamily="34" charset="-122"/>
                <a:cs typeface="Consolas" panose="020B0609020204030204" pitchFamily="49" charset="0"/>
              </a:rPr>
              <a:t>2.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循环</a:t>
            </a:r>
            <a:r>
              <a:rPr lang="zh-CN" altLang="en-US" sz="2200" smtClean="0">
                <a:latin typeface="Consolas" panose="020B0609020204030204" pitchFamily="49" charset="0"/>
                <a:ea typeface="微软雅黑" panose="020B0503020204020204" pitchFamily="34" charset="-122"/>
                <a:cs typeface="Consolas" panose="020B0609020204030204" pitchFamily="49" charset="0"/>
              </a:rPr>
              <a:t>双</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链表</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grpSp>
        <p:nvGrpSpPr>
          <p:cNvPr id="58" name="组合 57"/>
          <p:cNvGrpSpPr/>
          <p:nvPr/>
        </p:nvGrpSpPr>
        <p:grpSpPr>
          <a:xfrm>
            <a:off x="1142976" y="1699923"/>
            <a:ext cx="6554800" cy="1514763"/>
            <a:chOff x="1142976" y="1302569"/>
            <a:chExt cx="6554800" cy="1514763"/>
          </a:xfrm>
        </p:grpSpPr>
        <p:sp>
          <p:nvSpPr>
            <p:cNvPr id="29" name="Text Box 28"/>
            <p:cNvSpPr txBox="1">
              <a:spLocks noChangeArrowheads="1"/>
            </p:cNvSpPr>
            <p:nvPr/>
          </p:nvSpPr>
          <p:spPr bwMode="auto">
            <a:xfrm>
              <a:off x="3454591" y="1643050"/>
              <a:ext cx="903095"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开始结点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Text Box 27"/>
            <p:cNvSpPr txBox="1">
              <a:spLocks noChangeArrowheads="1"/>
            </p:cNvSpPr>
            <p:nvPr/>
          </p:nvSpPr>
          <p:spPr bwMode="auto">
            <a:xfrm>
              <a:off x="6822893" y="1643050"/>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尾结点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Text Box 26"/>
            <p:cNvSpPr txBox="1">
              <a:spLocks noChangeArrowheads="1"/>
            </p:cNvSpPr>
            <p:nvPr/>
          </p:nvSpPr>
          <p:spPr bwMode="auto">
            <a:xfrm>
              <a:off x="2428860" y="1643050"/>
              <a:ext cx="743651" cy="3032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Text Box 25" descr="60%"/>
            <p:cNvSpPr txBox="1">
              <a:spLocks noChangeArrowheads="1"/>
            </p:cNvSpPr>
            <p:nvPr/>
          </p:nvSpPr>
          <p:spPr bwMode="auto">
            <a:xfrm>
              <a:off x="2392095" y="2011417"/>
              <a:ext cx="393956"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3" name="Text Box 24"/>
            <p:cNvSpPr txBox="1">
              <a:spLocks noChangeArrowheads="1"/>
            </p:cNvSpPr>
            <p:nvPr/>
          </p:nvSpPr>
          <p:spPr bwMode="auto">
            <a:xfrm>
              <a:off x="2788380" y="2011417"/>
              <a:ext cx="303293"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Text Box 23" descr="浅色上对角线"/>
            <p:cNvSpPr txBox="1">
              <a:spLocks noChangeArrowheads="1"/>
            </p:cNvSpPr>
            <p:nvPr/>
          </p:nvSpPr>
          <p:spPr bwMode="auto">
            <a:xfrm>
              <a:off x="2098522" y="2011417"/>
              <a:ext cx="302321"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22"/>
            <p:cNvSpPr txBox="1">
              <a:spLocks noChangeArrowheads="1"/>
            </p:cNvSpPr>
            <p:nvPr/>
          </p:nvSpPr>
          <p:spPr bwMode="auto">
            <a:xfrm>
              <a:off x="1142976" y="2011417"/>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Line 21"/>
            <p:cNvSpPr>
              <a:spLocks noChangeShapeType="1"/>
            </p:cNvSpPr>
            <p:nvPr/>
          </p:nvSpPr>
          <p:spPr bwMode="auto">
            <a:xfrm>
              <a:off x="1801061" y="2147490"/>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Text Box 20"/>
            <p:cNvSpPr txBox="1">
              <a:spLocks noChangeArrowheads="1"/>
            </p:cNvSpPr>
            <p:nvPr/>
          </p:nvSpPr>
          <p:spPr bwMode="auto">
            <a:xfrm>
              <a:off x="3663591" y="2011417"/>
              <a:ext cx="40834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Text Box 19"/>
            <p:cNvSpPr txBox="1">
              <a:spLocks noChangeArrowheads="1"/>
            </p:cNvSpPr>
            <p:nvPr/>
          </p:nvSpPr>
          <p:spPr bwMode="auto">
            <a:xfrm>
              <a:off x="4069926" y="2011417"/>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Text Box 18"/>
            <p:cNvSpPr txBox="1">
              <a:spLocks noChangeArrowheads="1"/>
            </p:cNvSpPr>
            <p:nvPr/>
          </p:nvSpPr>
          <p:spPr bwMode="auto">
            <a:xfrm>
              <a:off x="3370019" y="2011417"/>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Line 17"/>
            <p:cNvSpPr>
              <a:spLocks noChangeShapeType="1"/>
            </p:cNvSpPr>
            <p:nvPr/>
          </p:nvSpPr>
          <p:spPr bwMode="auto">
            <a:xfrm>
              <a:off x="3002568"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16"/>
            <p:cNvSpPr>
              <a:spLocks noChangeShapeType="1"/>
            </p:cNvSpPr>
            <p:nvPr/>
          </p:nvSpPr>
          <p:spPr bwMode="auto">
            <a:xfrm flipH="1">
              <a:off x="3119219"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Text Box 15"/>
            <p:cNvSpPr txBox="1">
              <a:spLocks noChangeArrowheads="1"/>
            </p:cNvSpPr>
            <p:nvPr/>
          </p:nvSpPr>
          <p:spPr bwMode="auto">
            <a:xfrm>
              <a:off x="4929257" y="2011417"/>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Text Box 14"/>
            <p:cNvSpPr txBox="1">
              <a:spLocks noChangeArrowheads="1"/>
            </p:cNvSpPr>
            <p:nvPr/>
          </p:nvSpPr>
          <p:spPr bwMode="auto">
            <a:xfrm>
              <a:off x="5335591" y="2011417"/>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Text Box 13"/>
            <p:cNvSpPr txBox="1">
              <a:spLocks noChangeArrowheads="1"/>
            </p:cNvSpPr>
            <p:nvPr/>
          </p:nvSpPr>
          <p:spPr bwMode="auto">
            <a:xfrm>
              <a:off x="4635684" y="2011417"/>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Text Box 12"/>
            <p:cNvSpPr txBox="1">
              <a:spLocks noChangeArrowheads="1"/>
            </p:cNvSpPr>
            <p:nvPr/>
          </p:nvSpPr>
          <p:spPr bwMode="auto">
            <a:xfrm>
              <a:off x="6988148" y="2011417"/>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Text Box 11"/>
            <p:cNvSpPr txBox="1">
              <a:spLocks noChangeArrowheads="1"/>
            </p:cNvSpPr>
            <p:nvPr/>
          </p:nvSpPr>
          <p:spPr bwMode="auto">
            <a:xfrm>
              <a:off x="6694576" y="2011417"/>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Line 10"/>
            <p:cNvSpPr>
              <a:spLocks noChangeShapeType="1"/>
            </p:cNvSpPr>
            <p:nvPr/>
          </p:nvSpPr>
          <p:spPr bwMode="auto">
            <a:xfrm>
              <a:off x="4285730"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Line 9"/>
            <p:cNvSpPr>
              <a:spLocks noChangeShapeType="1"/>
            </p:cNvSpPr>
            <p:nvPr/>
          </p:nvSpPr>
          <p:spPr bwMode="auto">
            <a:xfrm flipH="1">
              <a:off x="4402382"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 Box 8"/>
            <p:cNvSpPr txBox="1">
              <a:spLocks noChangeArrowheads="1"/>
            </p:cNvSpPr>
            <p:nvPr/>
          </p:nvSpPr>
          <p:spPr bwMode="auto">
            <a:xfrm>
              <a:off x="5910098" y="2011417"/>
              <a:ext cx="468549" cy="303247"/>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50" name="Line 7"/>
            <p:cNvSpPr>
              <a:spLocks noChangeShapeType="1"/>
            </p:cNvSpPr>
            <p:nvPr/>
          </p:nvSpPr>
          <p:spPr bwMode="auto">
            <a:xfrm>
              <a:off x="5568893"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Line 6"/>
            <p:cNvSpPr>
              <a:spLocks noChangeShapeType="1"/>
            </p:cNvSpPr>
            <p:nvPr/>
          </p:nvSpPr>
          <p:spPr bwMode="auto">
            <a:xfrm flipH="1">
              <a:off x="5685544"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Line 5"/>
            <p:cNvSpPr>
              <a:spLocks noChangeShapeType="1"/>
            </p:cNvSpPr>
            <p:nvPr/>
          </p:nvSpPr>
          <p:spPr bwMode="auto">
            <a:xfrm>
              <a:off x="6312544" y="210472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Line 4"/>
            <p:cNvSpPr>
              <a:spLocks noChangeShapeType="1"/>
            </p:cNvSpPr>
            <p:nvPr/>
          </p:nvSpPr>
          <p:spPr bwMode="auto">
            <a:xfrm flipH="1">
              <a:off x="6429195" y="220677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3"/>
            <p:cNvSpPr txBox="1">
              <a:spLocks noChangeArrowheads="1"/>
            </p:cNvSpPr>
            <p:nvPr/>
          </p:nvSpPr>
          <p:spPr bwMode="auto">
            <a:xfrm>
              <a:off x="7394483" y="2011417"/>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 name="任意多边形 55"/>
            <p:cNvSpPr/>
            <p:nvPr/>
          </p:nvSpPr>
          <p:spPr>
            <a:xfrm>
              <a:off x="2662813" y="2200589"/>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1" fmla="*/ 4863402 w 4866853"/>
                <a:gd name="connsiteY0-2" fmla="*/ 0 h 599552"/>
                <a:gd name="connsiteX1-3" fmla="*/ 4803112 w 4866853"/>
                <a:gd name="connsiteY1-4" fmla="*/ 251209 h 599552"/>
                <a:gd name="connsiteX2-5" fmla="*/ 4480955 w 4866853"/>
                <a:gd name="connsiteY2-6" fmla="*/ 442593 h 599552"/>
                <a:gd name="connsiteX3-7" fmla="*/ 3637503 w 4866853"/>
                <a:gd name="connsiteY3-8" fmla="*/ 482321 h 599552"/>
                <a:gd name="connsiteX4-9" fmla="*/ 823965 w 4866853"/>
                <a:gd name="connsiteY4-10" fmla="*/ 542611 h 599552"/>
                <a:gd name="connsiteX5-11" fmla="*/ 0 w 4866853"/>
                <a:gd name="connsiteY5-12" fmla="*/ 140677 h 599552"/>
                <a:gd name="connsiteX0-13" fmla="*/ 4863402 w 4866853"/>
                <a:gd name="connsiteY0-14" fmla="*/ 0 h 616743"/>
                <a:gd name="connsiteX1-15" fmla="*/ 4803112 w 4866853"/>
                <a:gd name="connsiteY1-16" fmla="*/ 251209 h 616743"/>
                <a:gd name="connsiteX2-17" fmla="*/ 4480955 w 4866853"/>
                <a:gd name="connsiteY2-18" fmla="*/ 442593 h 616743"/>
                <a:gd name="connsiteX3-19" fmla="*/ 3552261 w 4866853"/>
                <a:gd name="connsiteY3-20" fmla="*/ 585469 h 616743"/>
                <a:gd name="connsiteX4-21" fmla="*/ 823965 w 4866853"/>
                <a:gd name="connsiteY4-22" fmla="*/ 542611 h 616743"/>
                <a:gd name="connsiteX5-23" fmla="*/ 0 w 4866853"/>
                <a:gd name="connsiteY5-24" fmla="*/ 140677 h 6167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5" name="任意多边形 54"/>
            <p:cNvSpPr/>
            <p:nvPr/>
          </p:nvSpPr>
          <p:spPr>
            <a:xfrm>
              <a:off x="2247589" y="1302569"/>
              <a:ext cx="4595338" cy="867875"/>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1" fmla="*/ 0 w 4592096"/>
                <a:gd name="connsiteY0-2" fmla="*/ 859629 h 859629"/>
                <a:gd name="connsiteX1-3" fmla="*/ 50242 w 4592096"/>
                <a:gd name="connsiteY1-4" fmla="*/ 548130 h 859629"/>
                <a:gd name="connsiteX2-5" fmla="*/ 251209 w 4592096"/>
                <a:gd name="connsiteY2-6" fmla="*/ 246680 h 859629"/>
                <a:gd name="connsiteX3-7" fmla="*/ 753626 w 4592096"/>
                <a:gd name="connsiteY3-8" fmla="*/ 95954 h 859629"/>
                <a:gd name="connsiteX4-9" fmla="*/ 1919235 w 4592096"/>
                <a:gd name="connsiteY4-10" fmla="*/ 15567 h 859629"/>
                <a:gd name="connsiteX5-11" fmla="*/ 3821367 w 4592096"/>
                <a:gd name="connsiteY5-12" fmla="*/ 189359 h 859629"/>
                <a:gd name="connsiteX6-13" fmla="*/ 4592096 w 4592096"/>
                <a:gd name="connsiteY6-14" fmla="*/ 678759 h 859629"/>
                <a:gd name="connsiteX0-15" fmla="*/ 0 w 4592096"/>
                <a:gd name="connsiteY0-16" fmla="*/ 867875 h 867875"/>
                <a:gd name="connsiteX1-17" fmla="*/ 50242 w 4592096"/>
                <a:gd name="connsiteY1-18" fmla="*/ 556376 h 867875"/>
                <a:gd name="connsiteX2-19" fmla="*/ 251209 w 4592096"/>
                <a:gd name="connsiteY2-20" fmla="*/ 254926 h 867875"/>
                <a:gd name="connsiteX3-21" fmla="*/ 963847 w 4592096"/>
                <a:gd name="connsiteY3-22" fmla="*/ 54729 h 867875"/>
                <a:gd name="connsiteX4-23" fmla="*/ 1919235 w 4592096"/>
                <a:gd name="connsiteY4-24" fmla="*/ 23813 h 867875"/>
                <a:gd name="connsiteX5-25" fmla="*/ 3821367 w 4592096"/>
                <a:gd name="connsiteY5-26" fmla="*/ 197605 h 867875"/>
                <a:gd name="connsiteX6-27" fmla="*/ 4592096 w 4592096"/>
                <a:gd name="connsiteY6-28" fmla="*/ 687005 h 867875"/>
                <a:gd name="connsiteX0-29" fmla="*/ 3242 w 4595338"/>
                <a:gd name="connsiteY0-30" fmla="*/ 867875 h 867875"/>
                <a:gd name="connsiteX1-31" fmla="*/ 53484 w 4595338"/>
                <a:gd name="connsiteY1-32" fmla="*/ 556376 h 867875"/>
                <a:gd name="connsiteX2-33" fmla="*/ 324147 w 4595338"/>
                <a:gd name="connsiteY2-34" fmla="*/ 269043 h 867875"/>
                <a:gd name="connsiteX3-35" fmla="*/ 967089 w 4595338"/>
                <a:gd name="connsiteY3-36" fmla="*/ 54729 h 867875"/>
                <a:gd name="connsiteX4-37" fmla="*/ 1922477 w 4595338"/>
                <a:gd name="connsiteY4-38" fmla="*/ 23813 h 867875"/>
                <a:gd name="connsiteX5-39" fmla="*/ 3824609 w 4595338"/>
                <a:gd name="connsiteY5-40" fmla="*/ 197605 h 867875"/>
                <a:gd name="connsiteX6-41" fmla="*/ 4595338 w 4595338"/>
                <a:gd name="connsiteY6-42" fmla="*/ 687005 h 8678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595338" h="867875">
                  <a:moveTo>
                    <a:pt x="3242" y="867875"/>
                  </a:moveTo>
                  <a:cubicBezTo>
                    <a:pt x="7429" y="763204"/>
                    <a:pt x="0" y="656181"/>
                    <a:pt x="53484" y="556376"/>
                  </a:cubicBezTo>
                  <a:cubicBezTo>
                    <a:pt x="106968" y="456571"/>
                    <a:pt x="171880" y="352651"/>
                    <a:pt x="324147" y="269043"/>
                  </a:cubicBezTo>
                  <a:cubicBezTo>
                    <a:pt x="476415" y="185435"/>
                    <a:pt x="700701" y="95601"/>
                    <a:pt x="967089" y="54729"/>
                  </a:cubicBezTo>
                  <a:cubicBezTo>
                    <a:pt x="1233477" y="13857"/>
                    <a:pt x="1446224" y="0"/>
                    <a:pt x="1922477" y="23813"/>
                  </a:cubicBezTo>
                  <a:cubicBezTo>
                    <a:pt x="2398730" y="47626"/>
                    <a:pt x="3379132" y="87073"/>
                    <a:pt x="3824609" y="197605"/>
                  </a:cubicBezTo>
                  <a:cubicBezTo>
                    <a:pt x="4270086" y="308137"/>
                    <a:pt x="4300586" y="430772"/>
                    <a:pt x="4595338" y="68700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9" name="TextBox 58"/>
          <p:cNvSpPr txBox="1"/>
          <p:nvPr/>
        </p:nvSpPr>
        <p:spPr>
          <a:xfrm>
            <a:off x="3286116" y="3862992"/>
            <a:ext cx="3000396" cy="961674"/>
          </a:xfrm>
          <a:prstGeom prst="rect">
            <a:avLst/>
          </a:prstGeom>
          <a:noFill/>
        </p:spPr>
        <p:txBody>
          <a:bodyPr wrap="square" rtlCol="0">
            <a:spAutoFit/>
          </a:bodyPr>
          <a:lstStyle/>
          <a:p>
            <a:pPr marL="342900" indent="-342900" algn="l">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形成两个环</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可以快速找到尾结点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下箭头 59"/>
          <p:cNvSpPr/>
          <p:nvPr/>
        </p:nvSpPr>
        <p:spPr>
          <a:xfrm>
            <a:off x="4429124" y="3429000"/>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442915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循环双</a:t>
            </a:r>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链表类</a:t>
            </a:r>
            <a:r>
              <a:rPr lang="zh-CN" altLang="en-US"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模板</a:t>
            </a:r>
            <a:r>
              <a:rPr lang="en-US"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DCLinkList</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4" name="TextBox 3"/>
          <p:cNvSpPr txBox="1"/>
          <p:nvPr/>
        </p:nvSpPr>
        <p:spPr>
          <a:xfrm>
            <a:off x="214282" y="714356"/>
            <a:ext cx="6929486" cy="58735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CDLinkList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循环双链表类</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模板</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dhead</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循环双链表头结点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CDLinkList()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构造函数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创建空表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dhead=new DLinkNode&lt;T&gt;();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dhead-&gt;next=dhead;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构成循环的空链表</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dhead-&gt;prior=dhead;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~CDLinkList()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析构函数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销毁</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DLinkNode&lt;T&gt;* pre,*p;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pre=dhead;p=pre-&gt;next;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(p!=dhead)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遍历并释放前驱结点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delete pre;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pre=p;p=p-&gt;next;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//pre,p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同步后移一个结点 </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delete pre;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此时释放尾结点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基本运算算法</a:t>
            </a:r>
            <a:endParaRPr lang="zh-CN"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7" name="组合 16"/>
          <p:cNvGrpSpPr/>
          <p:nvPr/>
        </p:nvGrpSpPr>
        <p:grpSpPr>
          <a:xfrm>
            <a:off x="6715140" y="4929198"/>
            <a:ext cx="2043127" cy="1039806"/>
            <a:chOff x="2528873" y="4635509"/>
            <a:chExt cx="2043127" cy="1039806"/>
          </a:xfrm>
        </p:grpSpPr>
        <p:sp>
          <p:nvSpPr>
            <p:cNvPr id="8" name="Text Box 40"/>
            <p:cNvSpPr txBox="1">
              <a:spLocks noChangeArrowheads="1"/>
            </p:cNvSpPr>
            <p:nvPr/>
          </p:nvSpPr>
          <p:spPr bwMode="auto">
            <a:xfrm>
              <a:off x="3790485" y="4984113"/>
              <a:ext cx="468549"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Text Box 39"/>
            <p:cNvSpPr txBox="1">
              <a:spLocks noChangeArrowheads="1"/>
            </p:cNvSpPr>
            <p:nvPr/>
          </p:nvSpPr>
          <p:spPr bwMode="auto">
            <a:xfrm>
              <a:off x="4267735" y="4984113"/>
              <a:ext cx="304265"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Line 32"/>
            <p:cNvSpPr>
              <a:spLocks noChangeShapeType="1"/>
            </p:cNvSpPr>
            <p:nvPr/>
          </p:nvSpPr>
          <p:spPr bwMode="auto">
            <a:xfrm>
              <a:off x="3184540" y="5144290"/>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31"/>
            <p:cNvSpPr txBox="1">
              <a:spLocks noChangeArrowheads="1"/>
            </p:cNvSpPr>
            <p:nvPr/>
          </p:nvSpPr>
          <p:spPr bwMode="auto">
            <a:xfrm>
              <a:off x="2528873" y="4993638"/>
              <a:ext cx="671694"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39"/>
            <p:cNvSpPr txBox="1">
              <a:spLocks noChangeArrowheads="1"/>
            </p:cNvSpPr>
            <p:nvPr/>
          </p:nvSpPr>
          <p:spPr bwMode="auto">
            <a:xfrm>
              <a:off x="3481917" y="4984113"/>
              <a:ext cx="304265" cy="30227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lstStyle/>
            <a:p>
              <a:pPr lvl="0">
                <a:lnSpc>
                  <a:spcPts val="2300"/>
                </a:lnSpc>
                <a:spcBef>
                  <a:spcPct val="0"/>
                </a:spcBef>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任意多边形 13"/>
            <p:cNvSpPr/>
            <p:nvPr/>
          </p:nvSpPr>
          <p:spPr>
            <a:xfrm>
              <a:off x="3636162" y="5172075"/>
              <a:ext cx="792963" cy="503240"/>
            </a:xfrm>
            <a:custGeom>
              <a:avLst/>
              <a:gdLst>
                <a:gd name="connsiteX0" fmla="*/ 857250 w 857250"/>
                <a:gd name="connsiteY0" fmla="*/ 0 h 495300"/>
                <a:gd name="connsiteX1" fmla="*/ 781050 w 857250"/>
                <a:gd name="connsiteY1" fmla="*/ 238125 h 495300"/>
                <a:gd name="connsiteX2" fmla="*/ 542925 w 857250"/>
                <a:gd name="connsiteY2" fmla="*/ 476250 h 495300"/>
                <a:gd name="connsiteX3" fmla="*/ 114300 w 857250"/>
                <a:gd name="connsiteY3" fmla="*/ 352425 h 495300"/>
                <a:gd name="connsiteX4" fmla="*/ 0 w 857250"/>
                <a:gd name="connsiteY4" fmla="*/ 142875 h 495300"/>
                <a:gd name="connsiteX0-1" fmla="*/ 857250 w 857250"/>
                <a:gd name="connsiteY0-2" fmla="*/ 0 h 503240"/>
                <a:gd name="connsiteX1-3" fmla="*/ 781050 w 857250"/>
                <a:gd name="connsiteY1-4" fmla="*/ 238125 h 503240"/>
                <a:gd name="connsiteX2-5" fmla="*/ 542925 w 857250"/>
                <a:gd name="connsiteY2-6" fmla="*/ 476250 h 503240"/>
                <a:gd name="connsiteX3-7" fmla="*/ 142869 w 857250"/>
                <a:gd name="connsiteY3-8" fmla="*/ 400065 h 503240"/>
                <a:gd name="connsiteX4-9" fmla="*/ 0 w 857250"/>
                <a:gd name="connsiteY4-10" fmla="*/ 142875 h 503240"/>
                <a:gd name="connsiteX0-11" fmla="*/ 792963 w 792963"/>
                <a:gd name="connsiteY0-12" fmla="*/ 0 h 503240"/>
                <a:gd name="connsiteX1-13" fmla="*/ 716763 w 792963"/>
                <a:gd name="connsiteY1-14" fmla="*/ 238125 h 503240"/>
                <a:gd name="connsiteX2-15" fmla="*/ 478638 w 792963"/>
                <a:gd name="connsiteY2-16" fmla="*/ 476250 h 503240"/>
                <a:gd name="connsiteX3-17" fmla="*/ 78582 w 792963"/>
                <a:gd name="connsiteY3-18" fmla="*/ 400065 h 503240"/>
                <a:gd name="connsiteX4-19" fmla="*/ 7144 w 792963"/>
                <a:gd name="connsiteY4-20" fmla="*/ 185751 h 503240"/>
                <a:gd name="connsiteX0-21" fmla="*/ 792963 w 792963"/>
                <a:gd name="connsiteY0-22" fmla="*/ 0 h 503240"/>
                <a:gd name="connsiteX1-23" fmla="*/ 716763 w 792963"/>
                <a:gd name="connsiteY1-24" fmla="*/ 238125 h 503240"/>
                <a:gd name="connsiteX2-25" fmla="*/ 478638 w 792963"/>
                <a:gd name="connsiteY2-26" fmla="*/ 476250 h 503240"/>
                <a:gd name="connsiteX3-27" fmla="*/ 78582 w 792963"/>
                <a:gd name="connsiteY3-28" fmla="*/ 400065 h 503240"/>
                <a:gd name="connsiteX4-29" fmla="*/ 7144 w 792963"/>
                <a:gd name="connsiteY4-30" fmla="*/ 114313 h 5032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2963" h="503240">
                  <a:moveTo>
                    <a:pt x="792963" y="0"/>
                  </a:moveTo>
                  <a:cubicBezTo>
                    <a:pt x="781056" y="79375"/>
                    <a:pt x="769150" y="158750"/>
                    <a:pt x="716763" y="238125"/>
                  </a:cubicBezTo>
                  <a:cubicBezTo>
                    <a:pt x="664376" y="317500"/>
                    <a:pt x="585001" y="449260"/>
                    <a:pt x="478638" y="476250"/>
                  </a:cubicBezTo>
                  <a:cubicBezTo>
                    <a:pt x="372275" y="503240"/>
                    <a:pt x="157164" y="460388"/>
                    <a:pt x="78582" y="400065"/>
                  </a:cubicBezTo>
                  <a:cubicBezTo>
                    <a:pt x="0" y="339742"/>
                    <a:pt x="19050" y="191307"/>
                    <a:pt x="7144" y="114313"/>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任意多边形 14"/>
            <p:cNvSpPr/>
            <p:nvPr/>
          </p:nvSpPr>
          <p:spPr>
            <a:xfrm>
              <a:off x="3606007" y="4635509"/>
              <a:ext cx="756443" cy="536566"/>
            </a:xfrm>
            <a:custGeom>
              <a:avLst/>
              <a:gdLst>
                <a:gd name="connsiteX0" fmla="*/ 15875 w 758825"/>
                <a:gd name="connsiteY0" fmla="*/ 446087 h 446087"/>
                <a:gd name="connsiteX1" fmla="*/ 53975 w 758825"/>
                <a:gd name="connsiteY1" fmla="*/ 103187 h 446087"/>
                <a:gd name="connsiteX2" fmla="*/ 339725 w 758825"/>
                <a:gd name="connsiteY2" fmla="*/ 7937 h 446087"/>
                <a:gd name="connsiteX3" fmla="*/ 673100 w 758825"/>
                <a:gd name="connsiteY3" fmla="*/ 55562 h 446087"/>
                <a:gd name="connsiteX4" fmla="*/ 758825 w 758825"/>
                <a:gd name="connsiteY4" fmla="*/ 274637 h 446087"/>
                <a:gd name="connsiteX0-1" fmla="*/ 13493 w 756443"/>
                <a:gd name="connsiteY0-2" fmla="*/ 536566 h 536566"/>
                <a:gd name="connsiteX1-3" fmla="*/ 51593 w 756443"/>
                <a:gd name="connsiteY1-4" fmla="*/ 193666 h 536566"/>
                <a:gd name="connsiteX2-5" fmla="*/ 323051 w 756443"/>
                <a:gd name="connsiteY2-6" fmla="*/ 7937 h 536566"/>
                <a:gd name="connsiteX3-7" fmla="*/ 670718 w 756443"/>
                <a:gd name="connsiteY3-8" fmla="*/ 146041 h 536566"/>
                <a:gd name="connsiteX4-9" fmla="*/ 756443 w 756443"/>
                <a:gd name="connsiteY4-10" fmla="*/ 365116 h 5365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56443" h="536566">
                  <a:moveTo>
                    <a:pt x="13493" y="536566"/>
                  </a:moveTo>
                  <a:cubicBezTo>
                    <a:pt x="5555" y="401628"/>
                    <a:pt x="0" y="281771"/>
                    <a:pt x="51593" y="193666"/>
                  </a:cubicBezTo>
                  <a:cubicBezTo>
                    <a:pt x="103186" y="105561"/>
                    <a:pt x="219864" y="15874"/>
                    <a:pt x="323051" y="7937"/>
                  </a:cubicBezTo>
                  <a:cubicBezTo>
                    <a:pt x="426238" y="0"/>
                    <a:pt x="598486" y="86511"/>
                    <a:pt x="670718" y="146041"/>
                  </a:cubicBezTo>
                  <a:cubicBezTo>
                    <a:pt x="742950" y="205571"/>
                    <a:pt x="748505" y="277803"/>
                    <a:pt x="756443" y="36511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8" name="TextBox 17"/>
          <p:cNvSpPr txBox="1"/>
          <p:nvPr/>
        </p:nvSpPr>
        <p:spPr>
          <a:xfrm>
            <a:off x="7643834" y="1285860"/>
            <a:ext cx="1357322" cy="1737527"/>
          </a:xfrm>
          <a:prstGeom prst="rect">
            <a:avLst/>
          </a:prstGeom>
          <a:noFill/>
        </p:spPr>
        <p:txBody>
          <a:bodyPr wrap="square" rtlCol="0">
            <a:spAutoFit/>
          </a:bodyPr>
          <a:lstStyle/>
          <a:p>
            <a:pPr>
              <a:lnSpc>
                <a:spcPts val="26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结点类型与非循环双链表中的结点类型相同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左箭头 19"/>
          <p:cNvSpPr/>
          <p:nvPr/>
        </p:nvSpPr>
        <p:spPr>
          <a:xfrm>
            <a:off x="7215206" y="1857364"/>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7858180"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链表的插入和删除结点操作与非循环</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链表的相同，所以两者的许多基本运算算法是相似的，主要区别如下：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28596" y="1571612"/>
            <a:ext cx="8358246" cy="2062076"/>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初始只有头结点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，在循环</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双</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链表的构造方法中需要通过</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dhead-&gt;prior=dhead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dhead-&gt;next=dhead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两个语句</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为空表。</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循环双链表中涉及查找操作时需要修改表尾判断的条件，例如，用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遍历时，尾结点满足的条件是</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p-&gt;next==dhead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而不是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p-&gt;next==NULL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6987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70344" name="Rectangle 8"/>
          <p:cNvSpPr>
            <a:spLocks noChangeArrowheads="1"/>
          </p:cNvSpPr>
          <p:nvPr/>
        </p:nvSpPr>
        <p:spPr bwMode="auto">
          <a:xfrm>
            <a:off x="32400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0345" name="Rectangle 9"/>
          <p:cNvSpPr>
            <a:spLocks noChangeArrowheads="1"/>
          </p:cNvSpPr>
          <p:nvPr/>
        </p:nvSpPr>
        <p:spPr bwMode="auto">
          <a:xfrm>
            <a:off x="46799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70346" name="Rectangle 10"/>
          <p:cNvSpPr>
            <a:spLocks noChangeArrowheads="1"/>
          </p:cNvSpPr>
          <p:nvPr/>
        </p:nvSpPr>
        <p:spPr bwMode="auto">
          <a:xfrm>
            <a:off x="52212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zh-CN" altLang="zh-CN" baseline="-25000">
              <a:solidFill>
                <a:srgbClr val="3333FF"/>
              </a:solidFill>
            </a:endParaRPr>
          </a:p>
        </p:txBody>
      </p:sp>
      <p:sp>
        <p:nvSpPr>
          <p:cNvPr id="270347" name="Rectangle 11"/>
          <p:cNvSpPr>
            <a:spLocks noChangeArrowheads="1"/>
          </p:cNvSpPr>
          <p:nvPr/>
        </p:nvSpPr>
        <p:spPr bwMode="auto">
          <a:xfrm>
            <a:off x="3779838"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x</a:t>
            </a:r>
            <a:endParaRPr lang="en-US"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270348" name="Rectangle 12"/>
          <p:cNvSpPr>
            <a:spLocks noChangeArrowheads="1"/>
          </p:cNvSpPr>
          <p:nvPr/>
        </p:nvSpPr>
        <p:spPr bwMode="auto">
          <a:xfrm>
            <a:off x="4321175"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zh-CN" altLang="zh-CN"/>
          </a:p>
        </p:txBody>
      </p:sp>
      <p:sp>
        <p:nvSpPr>
          <p:cNvPr id="10248" name="Text Box 13"/>
          <p:cNvSpPr txBox="1">
            <a:spLocks noChangeArrowheads="1"/>
          </p:cNvSpPr>
          <p:nvPr/>
        </p:nvSpPr>
        <p:spPr bwMode="auto">
          <a:xfrm>
            <a:off x="6227763" y="1709738"/>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10249" name="Arc 14"/>
          <p:cNvSpPr>
            <a:spLocks noChangeArrowheads="1"/>
          </p:cNvSpPr>
          <p:nvPr/>
        </p:nvSpPr>
        <p:spPr bwMode="auto">
          <a:xfrm>
            <a:off x="2627313" y="1389063"/>
            <a:ext cx="360362" cy="358775"/>
          </a:xfrm>
          <a:custGeom>
            <a:avLst/>
            <a:gdLst>
              <a:gd name="T0" fmla="*/ -17 w 21600"/>
              <a:gd name="T1" fmla="*/ 0 h 21600"/>
              <a:gd name="T2" fmla="*/ 360362 w 21600"/>
              <a:gd name="T3" fmla="*/ 358775 h 21600"/>
              <a:gd name="T4" fmla="*/ -17 w 21600"/>
              <a:gd name="T5" fmla="*/ 0 h 21600"/>
              <a:gd name="T6" fmla="*/ 360362 w 21600"/>
              <a:gd name="T7" fmla="*/ 358775 h 21600"/>
              <a:gd name="T8" fmla="*/ 0 w 21600"/>
              <a:gd name="T9" fmla="*/ 3587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chemeClr val="tx1"/>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0" name="Text Box 15"/>
          <p:cNvSpPr txBox="1">
            <a:spLocks noChangeArrowheads="1"/>
          </p:cNvSpPr>
          <p:nvPr/>
        </p:nvSpPr>
        <p:spPr bwMode="auto">
          <a:xfrm>
            <a:off x="2286000" y="10287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p</a:t>
            </a:r>
            <a:endParaRPr lang="en-US" altLang="zh-CN">
              <a:ea typeface="楷体_GB2312" pitchFamily="49" charset="-122"/>
            </a:endParaRPr>
          </a:p>
        </p:txBody>
      </p:sp>
      <p:sp>
        <p:nvSpPr>
          <p:cNvPr id="270353" name="Freeform 17"/>
          <p:cNvSpPr>
            <a:spLocks noChangeArrowheads="1"/>
          </p:cNvSpPr>
          <p:nvPr/>
        </p:nvSpPr>
        <p:spPr bwMode="auto">
          <a:xfrm>
            <a:off x="3571875" y="1962150"/>
            <a:ext cx="1123950" cy="9525"/>
          </a:xfrm>
          <a:custGeom>
            <a:avLst/>
            <a:gdLst>
              <a:gd name="T0" fmla="*/ 0 w 708"/>
              <a:gd name="T1" fmla="*/ 9525 h 6"/>
              <a:gd name="T2" fmla="*/ 1123950 w 708"/>
              <a:gd name="T3" fmla="*/ 0 h 6"/>
              <a:gd name="T4" fmla="*/ 0 60000 65536"/>
              <a:gd name="T5" fmla="*/ 0 60000 65536"/>
            </a:gdLst>
            <a:ahLst/>
            <a:cxnLst>
              <a:cxn ang="T4">
                <a:pos x="T0" y="T1"/>
              </a:cxn>
              <a:cxn ang="T5">
                <a:pos x="T2" y="T3"/>
              </a:cxn>
            </a:cxnLst>
            <a:rect l="0" t="0" r="r" b="b"/>
            <a:pathLst>
              <a:path w="708" h="6">
                <a:moveTo>
                  <a:pt x="0" y="6"/>
                </a:moveTo>
                <a:lnTo>
                  <a:pt x="708" y="0"/>
                </a:lnTo>
              </a:path>
            </a:pathLst>
          </a:custGeom>
          <a:noFill/>
          <a:ln w="3810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2" name="Line 18"/>
          <p:cNvSpPr>
            <a:spLocks noChangeShapeType="1"/>
          </p:cNvSpPr>
          <p:nvPr/>
        </p:nvSpPr>
        <p:spPr bwMode="auto">
          <a:xfrm>
            <a:off x="5546725" y="1963738"/>
            <a:ext cx="5762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Text Box 20"/>
          <p:cNvSpPr txBox="1">
            <a:spLocks noChangeArrowheads="1"/>
          </p:cNvSpPr>
          <p:nvPr/>
        </p:nvSpPr>
        <p:spPr bwMode="auto">
          <a:xfrm>
            <a:off x="1403350" y="1747838"/>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10254" name="Line 21"/>
          <p:cNvSpPr>
            <a:spLocks noChangeShapeType="1"/>
          </p:cNvSpPr>
          <p:nvPr/>
        </p:nvSpPr>
        <p:spPr bwMode="auto">
          <a:xfrm>
            <a:off x="2124075" y="1963738"/>
            <a:ext cx="5762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5" name="Text Box 24"/>
          <p:cNvSpPr txBox="1">
            <a:spLocks noChangeArrowheads="1"/>
          </p:cNvSpPr>
          <p:nvPr/>
        </p:nvSpPr>
        <p:spPr bwMode="auto">
          <a:xfrm>
            <a:off x="3089275" y="330993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s</a:t>
            </a:r>
            <a:endParaRPr lang="en-US" altLang="zh-CN">
              <a:ea typeface="楷体_GB2312" pitchFamily="49" charset="-122"/>
            </a:endParaRPr>
          </a:p>
        </p:txBody>
      </p:sp>
      <p:sp>
        <p:nvSpPr>
          <p:cNvPr id="10256" name="Line 26"/>
          <p:cNvSpPr>
            <a:spLocks noChangeShapeType="1"/>
          </p:cNvSpPr>
          <p:nvPr/>
        </p:nvSpPr>
        <p:spPr bwMode="auto">
          <a:xfrm>
            <a:off x="3394075" y="3568700"/>
            <a:ext cx="3603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0372" name="Group 36"/>
          <p:cNvGrpSpPr/>
          <p:nvPr/>
        </p:nvGrpSpPr>
        <p:grpSpPr bwMode="auto">
          <a:xfrm>
            <a:off x="4643438" y="2184400"/>
            <a:ext cx="3101975" cy="1389063"/>
            <a:chOff x="2925" y="1376"/>
            <a:chExt cx="1954" cy="875"/>
          </a:xfrm>
        </p:grpSpPr>
        <p:sp>
          <p:nvSpPr>
            <p:cNvPr id="10263" name="Freeform 25"/>
            <p:cNvSpPr>
              <a:spLocks noChangeArrowheads="1"/>
            </p:cNvSpPr>
            <p:nvPr/>
          </p:nvSpPr>
          <p:spPr bwMode="auto">
            <a:xfrm>
              <a:off x="2925" y="1376"/>
              <a:ext cx="299" cy="875"/>
            </a:xfrm>
            <a:custGeom>
              <a:avLst/>
              <a:gdLst>
                <a:gd name="T0" fmla="*/ 0 w 299"/>
                <a:gd name="T1" fmla="*/ 875 h 875"/>
                <a:gd name="T2" fmla="*/ 299 w 299"/>
                <a:gd name="T3" fmla="*/ 0 h 875"/>
                <a:gd name="T4" fmla="*/ 0 60000 65536"/>
                <a:gd name="T5" fmla="*/ 0 60000 65536"/>
              </a:gdLst>
              <a:ahLst/>
              <a:cxnLst>
                <a:cxn ang="T4">
                  <a:pos x="T0" y="T1"/>
                </a:cxn>
                <a:cxn ang="T5">
                  <a:pos x="T2" y="T3"/>
                </a:cxn>
              </a:cxnLst>
              <a:rect l="0" t="0" r="r" b="b"/>
              <a:pathLst>
                <a:path w="299" h="875">
                  <a:moveTo>
                    <a:pt x="0" y="875"/>
                  </a:moveTo>
                  <a:lnTo>
                    <a:pt x="299" y="0"/>
                  </a:lnTo>
                </a:path>
              </a:pathLst>
            </a:custGeom>
            <a:noFill/>
            <a:ln w="38100">
              <a:solidFill>
                <a:srgbClr val="FF00FF"/>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4" name="Text Box 29"/>
            <p:cNvSpPr txBox="1">
              <a:spLocks noChangeArrowheads="1"/>
            </p:cNvSpPr>
            <p:nvPr/>
          </p:nvSpPr>
          <p:spPr bwMode="auto">
            <a:xfrm>
              <a:off x="3107" y="1621"/>
              <a:ext cx="1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sym typeface="Wingdings 2" panose="05020102010507070707" pitchFamily="18" charset="2"/>
                </a:rPr>
                <a:t></a:t>
              </a:r>
              <a:r>
                <a:rPr lang="en-US" altLang="zh-CN" sz="2000">
                  <a:ea typeface="楷体_GB2312" pitchFamily="49" charset="-122"/>
                </a:rPr>
                <a:t>s</a:t>
              </a:r>
              <a:r>
                <a:rPr lang="en-US" altLang="zh-CN" sz="2000">
                  <a:latin typeface="宋体" panose="02010600030101010101" pitchFamily="2" charset="-122"/>
                </a:rPr>
                <a:t>-</a:t>
              </a:r>
              <a:r>
                <a:rPr lang="en-US" altLang="zh-CN" sz="2000">
                  <a:ea typeface="楷体_GB2312" pitchFamily="49" charset="-122"/>
                </a:rPr>
                <a:t>&gt;next=p</a:t>
              </a:r>
              <a:r>
                <a:rPr lang="en-US" altLang="zh-CN" sz="2000"/>
                <a:t>-</a:t>
              </a:r>
              <a:r>
                <a:rPr lang="en-US" altLang="zh-CN" sz="2000">
                  <a:ea typeface="楷体_GB2312" pitchFamily="49" charset="-122"/>
                </a:rPr>
                <a:t>&gt;next</a:t>
              </a:r>
              <a:endParaRPr lang="en-US" altLang="zh-CN" sz="2000">
                <a:ea typeface="楷体_GB2312" pitchFamily="49" charset="-122"/>
              </a:endParaRPr>
            </a:p>
          </p:txBody>
        </p:sp>
      </p:grpSp>
      <p:grpSp>
        <p:nvGrpSpPr>
          <p:cNvPr id="270373" name="Group 37"/>
          <p:cNvGrpSpPr/>
          <p:nvPr/>
        </p:nvGrpSpPr>
        <p:grpSpPr bwMode="auto">
          <a:xfrm>
            <a:off x="1979613" y="1971675"/>
            <a:ext cx="2016125" cy="1384300"/>
            <a:chOff x="1247" y="1242"/>
            <a:chExt cx="1270" cy="872"/>
          </a:xfrm>
        </p:grpSpPr>
        <p:sp>
          <p:nvSpPr>
            <p:cNvPr id="10261" name="Freeform 27"/>
            <p:cNvSpPr>
              <a:spLocks noChangeArrowheads="1"/>
            </p:cNvSpPr>
            <p:nvPr/>
          </p:nvSpPr>
          <p:spPr bwMode="auto">
            <a:xfrm>
              <a:off x="2184" y="1242"/>
              <a:ext cx="333" cy="872"/>
            </a:xfrm>
            <a:custGeom>
              <a:avLst/>
              <a:gdLst>
                <a:gd name="T0" fmla="*/ 0 w 333"/>
                <a:gd name="T1" fmla="*/ 0 h 872"/>
                <a:gd name="T2" fmla="*/ 333 w 333"/>
                <a:gd name="T3" fmla="*/ 872 h 872"/>
                <a:gd name="T4" fmla="*/ 0 60000 65536"/>
                <a:gd name="T5" fmla="*/ 0 60000 65536"/>
              </a:gdLst>
              <a:ahLst/>
              <a:cxnLst>
                <a:cxn ang="T4">
                  <a:pos x="T0" y="T1"/>
                </a:cxn>
                <a:cxn ang="T5">
                  <a:pos x="T2" y="T3"/>
                </a:cxn>
              </a:cxnLst>
              <a:rect l="0" t="0" r="r" b="b"/>
              <a:pathLst>
                <a:path w="333" h="872">
                  <a:moveTo>
                    <a:pt x="0" y="0"/>
                  </a:moveTo>
                  <a:lnTo>
                    <a:pt x="333" y="872"/>
                  </a:lnTo>
                </a:path>
              </a:pathLst>
            </a:custGeom>
            <a:noFill/>
            <a:ln w="38100">
              <a:solidFill>
                <a:srgbClr val="FF00FF"/>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2" name="Text Box 30"/>
            <p:cNvSpPr txBox="1">
              <a:spLocks noChangeArrowheads="1"/>
            </p:cNvSpPr>
            <p:nvPr/>
          </p:nvSpPr>
          <p:spPr bwMode="auto">
            <a:xfrm>
              <a:off x="1247" y="1616"/>
              <a:ext cx="1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sym typeface="Wingdings 2" panose="05020102010507070707" pitchFamily="18" charset="2"/>
                </a:rPr>
                <a:t></a:t>
              </a:r>
              <a:r>
                <a:rPr lang="en-US" altLang="zh-CN" sz="2000">
                  <a:ea typeface="楷体_GB2312" pitchFamily="49" charset="-122"/>
                </a:rPr>
                <a:t>p</a:t>
              </a:r>
              <a:r>
                <a:rPr lang="en-US" altLang="zh-CN" sz="2000">
                  <a:latin typeface="宋体" panose="02010600030101010101" pitchFamily="2" charset="-122"/>
                </a:rPr>
                <a:t>-</a:t>
              </a:r>
              <a:r>
                <a:rPr lang="en-US" altLang="zh-CN" sz="2000">
                  <a:ea typeface="楷体_GB2312" pitchFamily="49" charset="-122"/>
                </a:rPr>
                <a:t>&gt;next=s</a:t>
              </a:r>
              <a:endParaRPr lang="en-US" altLang="zh-CN" sz="2000">
                <a:ea typeface="楷体_GB2312" pitchFamily="49" charset="-122"/>
              </a:endParaRPr>
            </a:p>
          </p:txBody>
        </p:sp>
      </p:grpSp>
      <p:sp>
        <p:nvSpPr>
          <p:cNvPr id="270369" name="Text Box 33"/>
          <p:cNvSpPr txBox="1">
            <a:spLocks noChangeArrowheads="1"/>
          </p:cNvSpPr>
          <p:nvPr/>
        </p:nvSpPr>
        <p:spPr bwMode="auto">
          <a:xfrm>
            <a:off x="2555875" y="4292600"/>
            <a:ext cx="4164330"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ea typeface="楷体" panose="02010609060101010101" pitchFamily="49" charset="-122"/>
              </a:rPr>
              <a:t>插入操作语句描述如下：</a:t>
            </a:r>
            <a:endParaRPr lang="en-US" altLang="zh-CN" sz="2000">
              <a:solidFill>
                <a:srgbClr val="FF00FF"/>
              </a:solidFill>
              <a:ea typeface="楷体" panose="02010609060101010101" pitchFamily="49" charset="-122"/>
            </a:endParaRPr>
          </a:p>
        </p:txBody>
      </p:sp>
      <p:sp>
        <p:nvSpPr>
          <p:cNvPr id="3" name="TextBox 2"/>
          <p:cNvSpPr txBox="1"/>
          <p:nvPr/>
        </p:nvSpPr>
        <p:spPr>
          <a:xfrm>
            <a:off x="428596" y="176396"/>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p>
            <a:pPr>
              <a:lnSpc>
                <a:spcPct val="100000"/>
              </a:lnSpc>
            </a:pPr>
            <a:r>
              <a:rPr lang="pt-BR" altLang="zh-CN" sz="2200" smtClean="0">
                <a:latin typeface="Consolas" panose="020B0609020204030204" pitchFamily="49" charset="0"/>
                <a:ea typeface="微软雅黑" panose="020B0503020204020204" pitchFamily="34" charset="-122"/>
                <a:cs typeface="Consolas" panose="020B0609020204030204" pitchFamily="49" charset="0"/>
              </a:rPr>
              <a:t>1.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插入和删除结点操作</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571472" y="747900"/>
            <a:ext cx="6500858" cy="400110"/>
          </a:xfrm>
          <a:prstGeom prst="rect">
            <a:avLst/>
          </a:prstGeom>
          <a:noFill/>
        </p:spPr>
        <p:txBody>
          <a:bodyPr wrap="square" rtlCol="0">
            <a:spAutoFit/>
          </a:bodyPr>
          <a:p>
            <a:pPr algn="l">
              <a:lnSpc>
                <a:spcPct val="100000"/>
              </a:lnSpc>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插入结点操作</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插入到单链表中</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结点的后面</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5" name="TextBox 84"/>
          <p:cNvSpPr txBox="1"/>
          <p:nvPr/>
        </p:nvSpPr>
        <p:spPr>
          <a:xfrm>
            <a:off x="2908603" y="5013025"/>
            <a:ext cx="3214710" cy="707886"/>
          </a:xfrm>
          <a:prstGeom prst="rect">
            <a:avLst/>
          </a:prstGeom>
        </p:spPr>
        <p:style>
          <a:lnRef idx="3">
            <a:schemeClr val="lt1"/>
          </a:lnRef>
          <a:fillRef idx="1">
            <a:schemeClr val="dk1"/>
          </a:fillRef>
          <a:effectRef idx="1">
            <a:schemeClr val="dk1"/>
          </a:effectRef>
          <a:fontRef idx="minor">
            <a:schemeClr val="lt1"/>
          </a:fontRef>
        </p:style>
        <p:txBody>
          <a:bodyPr wrap="square" lIns="216000" rtlCol="0">
            <a:spAutoFit/>
          </a:bodyPr>
          <a:p>
            <a:pPr algn="l">
              <a:lnSpc>
                <a:spcPts val="2400"/>
              </a:lnSpc>
              <a:spcBef>
                <a:spcPts val="0"/>
              </a:spcBef>
            </a:pPr>
            <a:r>
              <a:rPr lang="en-US" altLang="zh-CN" sz="1800" smtClean="0">
                <a:solidFill>
                  <a:schemeClr val="bg1"/>
                </a:solidFill>
                <a:latin typeface="Consolas" panose="020B0609020204030204" pitchFamily="49" charset="0"/>
                <a:ea typeface="仿宋" panose="02010609060101010101" pitchFamily="49" charset="-122"/>
                <a:cs typeface="Consolas" panose="020B0609020204030204" pitchFamily="49" charset="0"/>
              </a:rPr>
              <a:t>s-&gt;next=p-&gt;next;</a:t>
            </a:r>
            <a:endParaRPr lang="zh-CN" altLang="zh-CN" sz="1800" smtClean="0">
              <a:solidFill>
                <a:schemeClr val="bg1"/>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smtClean="0">
                <a:solidFill>
                  <a:schemeClr val="bg1"/>
                </a:solidFill>
                <a:latin typeface="Consolas" panose="020B0609020204030204" pitchFamily="49" charset="0"/>
                <a:ea typeface="仿宋" panose="02010609060101010101" pitchFamily="49" charset="-122"/>
                <a:cs typeface="Consolas" panose="020B0609020204030204" pitchFamily="49" charset="0"/>
              </a:rPr>
              <a:t>p-&gt;next=s;</a:t>
            </a:r>
            <a:endParaRPr lang="zh-CN" altLang="en-US" sz="1800">
              <a:solidFill>
                <a:schemeClr val="bg1"/>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0372"/>
                                        </p:tgtEl>
                                        <p:attrNameLst>
                                          <p:attrName>style.visibility</p:attrName>
                                        </p:attrNameLst>
                                      </p:cBhvr>
                                      <p:to>
                                        <p:strVal val="visible"/>
                                      </p:to>
                                    </p:set>
                                    <p:animEffect transition="in" filter="wipe(down)">
                                      <p:cBhvr>
                                        <p:cTn id="7" dur="500"/>
                                        <p:tgtEl>
                                          <p:spTgt spid="2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0373"/>
                                        </p:tgtEl>
                                        <p:attrNameLst>
                                          <p:attrName>style.visibility</p:attrName>
                                        </p:attrNameLst>
                                      </p:cBhvr>
                                      <p:to>
                                        <p:strVal val="visible"/>
                                      </p:to>
                                    </p:set>
                                    <p:animEffect transition="in" filter="wipe(up)">
                                      <p:cBhvr>
                                        <p:cTn id="16" dur="500"/>
                                        <p:tgtEl>
                                          <p:spTgt spid="2703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369"/>
                                        </p:tgtEl>
                                        <p:attrNameLst>
                                          <p:attrName>style.visibility</p:attrName>
                                        </p:attrNameLst>
                                      </p:cBhvr>
                                      <p:to>
                                        <p:strVal val="visible"/>
                                      </p:to>
                                    </p:set>
                                    <p:animEffect transition="in" filter="wipe(up)">
                                      <p:cBhvr>
                                        <p:cTn id="21" dur="500"/>
                                        <p:tgtEl>
                                          <p:spTgt spid="27036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69" grpId="0"/>
      <p:bldP spid="85"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7715304" cy="17222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2.18</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有一个带头结点的循环双链表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成员值为整数，设计一个算法，判断其所有元素是否对称。如果从前向后读和从后向前读得到的数据序列相同，表示是对称的；否则不是对称的。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1" name="组合 40"/>
          <p:cNvGrpSpPr/>
          <p:nvPr/>
        </p:nvGrpSpPr>
        <p:grpSpPr>
          <a:xfrm>
            <a:off x="3482934" y="3536396"/>
            <a:ext cx="3429024" cy="1356844"/>
            <a:chOff x="3367602" y="1910716"/>
            <a:chExt cx="3429024" cy="1356844"/>
          </a:xfrm>
        </p:grpSpPr>
        <p:sp>
          <p:nvSpPr>
            <p:cNvPr id="33" name="TextBox 32"/>
            <p:cNvSpPr txBox="1"/>
            <p:nvPr/>
          </p:nvSpPr>
          <p:spPr>
            <a:xfrm>
              <a:off x="3367602" y="2625096"/>
              <a:ext cx="500066" cy="317908"/>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p</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35" name="直接箭头连接符 34"/>
            <p:cNvCxnSpPr/>
            <p:nvPr/>
          </p:nvCxnSpPr>
          <p:spPr>
            <a:xfrm rot="16200000" flipH="1">
              <a:off x="3322565" y="229430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367998" y="2625096"/>
              <a:ext cx="428628" cy="317908"/>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q</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37" name="直接箭头连接符 36"/>
            <p:cNvCxnSpPr/>
            <p:nvPr/>
          </p:nvCxnSpPr>
          <p:spPr>
            <a:xfrm rot="16200000" flipH="1">
              <a:off x="6322961" y="2274211"/>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3724792" y="2874890"/>
              <a:ext cx="2714644" cy="1588"/>
            </a:xfrm>
            <a:prstGeom prst="straightConnector1">
              <a:avLst/>
            </a:prstGeom>
            <a:ln w="19050">
              <a:solidFill>
                <a:srgbClr val="FF339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39172" y="2898228"/>
              <a:ext cx="1357322" cy="369332"/>
            </a:xfrm>
            <a:prstGeom prst="rect">
              <a:avLst/>
            </a:prstGeom>
            <a:noFill/>
          </p:spPr>
          <p:txBody>
            <a:bodyPr wrap="square" rtlCol="0">
              <a:spAutoFit/>
            </a:bodyPr>
            <a:lstStyle/>
            <a:p>
              <a:pPr>
                <a:lnSpc>
                  <a:spcPct val="100000"/>
                </a:lnSpc>
              </a:pPr>
              <a:r>
                <a:rPr lang="zh-CN" altLang="en-US" sz="1800" smtClean="0">
                  <a:solidFill>
                    <a:srgbClr val="0000FF"/>
                  </a:solidFill>
                  <a:latin typeface="华文中宋" panose="02010600040101010101" pitchFamily="2" charset="-122"/>
                  <a:ea typeface="华文中宋" panose="02010600040101010101" pitchFamily="2" charset="-122"/>
                </a:rPr>
                <a:t>结点值相同？</a:t>
              </a:r>
              <a:endParaRPr lang="zh-CN" altLang="en-US" sz="1800">
                <a:solidFill>
                  <a:srgbClr val="0000FF"/>
                </a:solidFill>
                <a:latin typeface="华文中宋" panose="02010600040101010101" pitchFamily="2" charset="-122"/>
                <a:ea typeface="华文中宋" panose="02010600040101010101" pitchFamily="2" charset="-122"/>
              </a:endParaRPr>
            </a:p>
          </p:txBody>
        </p:sp>
      </p:grpSp>
      <p:grpSp>
        <p:nvGrpSpPr>
          <p:cNvPr id="43" name="组合 42"/>
          <p:cNvGrpSpPr/>
          <p:nvPr/>
        </p:nvGrpSpPr>
        <p:grpSpPr>
          <a:xfrm>
            <a:off x="1071538" y="2643182"/>
            <a:ext cx="6554800" cy="1393280"/>
            <a:chOff x="1160472" y="3250166"/>
            <a:chExt cx="6554800" cy="1393280"/>
          </a:xfrm>
        </p:grpSpPr>
        <p:sp>
          <p:nvSpPr>
            <p:cNvPr id="9" name="Text Box 25" descr="60%"/>
            <p:cNvSpPr txBox="1">
              <a:spLocks noChangeArrowheads="1"/>
            </p:cNvSpPr>
            <p:nvPr/>
          </p:nvSpPr>
          <p:spPr bwMode="auto">
            <a:xfrm>
              <a:off x="2409591" y="3837531"/>
              <a:ext cx="393956"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24"/>
            <p:cNvSpPr txBox="1">
              <a:spLocks noChangeArrowheads="1"/>
            </p:cNvSpPr>
            <p:nvPr/>
          </p:nvSpPr>
          <p:spPr bwMode="auto">
            <a:xfrm>
              <a:off x="2805876" y="3837531"/>
              <a:ext cx="303293"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23" descr="浅色上对角线"/>
            <p:cNvSpPr txBox="1">
              <a:spLocks noChangeArrowheads="1"/>
            </p:cNvSpPr>
            <p:nvPr/>
          </p:nvSpPr>
          <p:spPr bwMode="auto">
            <a:xfrm>
              <a:off x="2116018" y="3837531"/>
              <a:ext cx="302321"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22"/>
            <p:cNvSpPr txBox="1">
              <a:spLocks noChangeArrowheads="1"/>
            </p:cNvSpPr>
            <p:nvPr/>
          </p:nvSpPr>
          <p:spPr bwMode="auto">
            <a:xfrm>
              <a:off x="1160472" y="3837531"/>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Line 21"/>
            <p:cNvSpPr>
              <a:spLocks noChangeShapeType="1"/>
            </p:cNvSpPr>
            <p:nvPr/>
          </p:nvSpPr>
          <p:spPr bwMode="auto">
            <a:xfrm>
              <a:off x="1818557" y="3973604"/>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20"/>
            <p:cNvSpPr txBox="1">
              <a:spLocks noChangeArrowheads="1"/>
            </p:cNvSpPr>
            <p:nvPr/>
          </p:nvSpPr>
          <p:spPr bwMode="auto">
            <a:xfrm>
              <a:off x="3681087" y="3837531"/>
              <a:ext cx="40834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19"/>
            <p:cNvSpPr txBox="1">
              <a:spLocks noChangeArrowheads="1"/>
            </p:cNvSpPr>
            <p:nvPr/>
          </p:nvSpPr>
          <p:spPr bwMode="auto">
            <a:xfrm>
              <a:off x="4087422" y="383753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18"/>
            <p:cNvSpPr txBox="1">
              <a:spLocks noChangeArrowheads="1"/>
            </p:cNvSpPr>
            <p:nvPr/>
          </p:nvSpPr>
          <p:spPr bwMode="auto">
            <a:xfrm>
              <a:off x="3387515" y="383753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Line 17"/>
            <p:cNvSpPr>
              <a:spLocks noChangeShapeType="1"/>
            </p:cNvSpPr>
            <p:nvPr/>
          </p:nvSpPr>
          <p:spPr bwMode="auto">
            <a:xfrm>
              <a:off x="3020064" y="393083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16"/>
            <p:cNvSpPr>
              <a:spLocks noChangeShapeType="1"/>
            </p:cNvSpPr>
            <p:nvPr/>
          </p:nvSpPr>
          <p:spPr bwMode="auto">
            <a:xfrm flipH="1">
              <a:off x="3136715" y="4032892"/>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15"/>
            <p:cNvSpPr txBox="1">
              <a:spLocks noChangeArrowheads="1"/>
            </p:cNvSpPr>
            <p:nvPr/>
          </p:nvSpPr>
          <p:spPr bwMode="auto">
            <a:xfrm>
              <a:off x="4946753" y="3837531"/>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14"/>
            <p:cNvSpPr txBox="1">
              <a:spLocks noChangeArrowheads="1"/>
            </p:cNvSpPr>
            <p:nvPr/>
          </p:nvSpPr>
          <p:spPr bwMode="auto">
            <a:xfrm>
              <a:off x="5353087" y="383753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Text Box 13"/>
            <p:cNvSpPr txBox="1">
              <a:spLocks noChangeArrowheads="1"/>
            </p:cNvSpPr>
            <p:nvPr/>
          </p:nvSpPr>
          <p:spPr bwMode="auto">
            <a:xfrm>
              <a:off x="4653180" y="383753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2" name="Text Box 12"/>
            <p:cNvSpPr txBox="1">
              <a:spLocks noChangeArrowheads="1"/>
            </p:cNvSpPr>
            <p:nvPr/>
          </p:nvSpPr>
          <p:spPr bwMode="auto">
            <a:xfrm>
              <a:off x="6946950" y="3837531"/>
              <a:ext cx="571504"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60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3" name="Text Box 11"/>
            <p:cNvSpPr txBox="1">
              <a:spLocks noChangeArrowheads="1"/>
            </p:cNvSpPr>
            <p:nvPr/>
          </p:nvSpPr>
          <p:spPr bwMode="auto">
            <a:xfrm>
              <a:off x="6712072" y="383753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4" name="Line 10"/>
            <p:cNvSpPr>
              <a:spLocks noChangeShapeType="1"/>
            </p:cNvSpPr>
            <p:nvPr/>
          </p:nvSpPr>
          <p:spPr bwMode="auto">
            <a:xfrm>
              <a:off x="4303226" y="393083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Line 9"/>
            <p:cNvSpPr>
              <a:spLocks noChangeShapeType="1"/>
            </p:cNvSpPr>
            <p:nvPr/>
          </p:nvSpPr>
          <p:spPr bwMode="auto">
            <a:xfrm flipH="1">
              <a:off x="4419878" y="4032892"/>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8"/>
            <p:cNvSpPr txBox="1">
              <a:spLocks noChangeArrowheads="1"/>
            </p:cNvSpPr>
            <p:nvPr/>
          </p:nvSpPr>
          <p:spPr bwMode="auto">
            <a:xfrm>
              <a:off x="5927594" y="3837531"/>
              <a:ext cx="468549" cy="303247"/>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60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27" name="Line 7"/>
            <p:cNvSpPr>
              <a:spLocks noChangeShapeType="1"/>
            </p:cNvSpPr>
            <p:nvPr/>
          </p:nvSpPr>
          <p:spPr bwMode="auto">
            <a:xfrm>
              <a:off x="5586389" y="393083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Line 6"/>
            <p:cNvSpPr>
              <a:spLocks noChangeShapeType="1"/>
            </p:cNvSpPr>
            <p:nvPr/>
          </p:nvSpPr>
          <p:spPr bwMode="auto">
            <a:xfrm flipH="1">
              <a:off x="5703040" y="4032892"/>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Line 5"/>
            <p:cNvSpPr>
              <a:spLocks noChangeShapeType="1"/>
            </p:cNvSpPr>
            <p:nvPr/>
          </p:nvSpPr>
          <p:spPr bwMode="auto">
            <a:xfrm>
              <a:off x="6330040" y="393083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Line 4"/>
            <p:cNvSpPr>
              <a:spLocks noChangeShapeType="1"/>
            </p:cNvSpPr>
            <p:nvPr/>
          </p:nvSpPr>
          <p:spPr bwMode="auto">
            <a:xfrm flipH="1">
              <a:off x="6446691" y="4032892"/>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 Box 3"/>
            <p:cNvSpPr txBox="1">
              <a:spLocks noChangeArrowheads="1"/>
            </p:cNvSpPr>
            <p:nvPr/>
          </p:nvSpPr>
          <p:spPr bwMode="auto">
            <a:xfrm>
              <a:off x="7411979" y="383753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任意多边形 31"/>
            <p:cNvSpPr/>
            <p:nvPr/>
          </p:nvSpPr>
          <p:spPr>
            <a:xfrm>
              <a:off x="2680309" y="4026703"/>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1" fmla="*/ 4863402 w 4866853"/>
                <a:gd name="connsiteY0-2" fmla="*/ 0 h 599552"/>
                <a:gd name="connsiteX1-3" fmla="*/ 4803112 w 4866853"/>
                <a:gd name="connsiteY1-4" fmla="*/ 251209 h 599552"/>
                <a:gd name="connsiteX2-5" fmla="*/ 4480955 w 4866853"/>
                <a:gd name="connsiteY2-6" fmla="*/ 442593 h 599552"/>
                <a:gd name="connsiteX3-7" fmla="*/ 3637503 w 4866853"/>
                <a:gd name="connsiteY3-8" fmla="*/ 482321 h 599552"/>
                <a:gd name="connsiteX4-9" fmla="*/ 823965 w 4866853"/>
                <a:gd name="connsiteY4-10" fmla="*/ 542611 h 599552"/>
                <a:gd name="connsiteX5-11" fmla="*/ 0 w 4866853"/>
                <a:gd name="connsiteY5-12" fmla="*/ 140677 h 599552"/>
                <a:gd name="connsiteX0-13" fmla="*/ 4863402 w 4866853"/>
                <a:gd name="connsiteY0-14" fmla="*/ 0 h 616743"/>
                <a:gd name="connsiteX1-15" fmla="*/ 4803112 w 4866853"/>
                <a:gd name="connsiteY1-16" fmla="*/ 251209 h 616743"/>
                <a:gd name="connsiteX2-17" fmla="*/ 4480955 w 4866853"/>
                <a:gd name="connsiteY2-18" fmla="*/ 442593 h 616743"/>
                <a:gd name="connsiteX3-19" fmla="*/ 3552261 w 4866853"/>
                <a:gd name="connsiteY3-20" fmla="*/ 585469 h 616743"/>
                <a:gd name="connsiteX4-21" fmla="*/ 823965 w 4866853"/>
                <a:gd name="connsiteY4-22" fmla="*/ 542611 h 616743"/>
                <a:gd name="connsiteX5-23" fmla="*/ 0 w 4866853"/>
                <a:gd name="connsiteY5-24" fmla="*/ 140677 h 6167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2" name="任意多边形 41"/>
            <p:cNvSpPr/>
            <p:nvPr/>
          </p:nvSpPr>
          <p:spPr>
            <a:xfrm>
              <a:off x="2265920" y="3250166"/>
              <a:ext cx="4592096" cy="760958"/>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1" fmla="*/ 0 w 4592096"/>
                <a:gd name="connsiteY0-2" fmla="*/ 859629 h 859629"/>
                <a:gd name="connsiteX1-3" fmla="*/ 50242 w 4592096"/>
                <a:gd name="connsiteY1-4" fmla="*/ 548130 h 859629"/>
                <a:gd name="connsiteX2-5" fmla="*/ 251209 w 4592096"/>
                <a:gd name="connsiteY2-6" fmla="*/ 246680 h 859629"/>
                <a:gd name="connsiteX3-7" fmla="*/ 753626 w 4592096"/>
                <a:gd name="connsiteY3-8" fmla="*/ 95954 h 859629"/>
                <a:gd name="connsiteX4-9" fmla="*/ 1919235 w 4592096"/>
                <a:gd name="connsiteY4-10" fmla="*/ 15567 h 859629"/>
                <a:gd name="connsiteX5-11" fmla="*/ 3821367 w 4592096"/>
                <a:gd name="connsiteY5-12" fmla="*/ 189359 h 859629"/>
                <a:gd name="connsiteX6-13" fmla="*/ 4592096 w 4592096"/>
                <a:gd name="connsiteY6-14" fmla="*/ 678759 h 859629"/>
                <a:gd name="connsiteX0-15" fmla="*/ 0 w 4592096"/>
                <a:gd name="connsiteY0-16" fmla="*/ 867875 h 867875"/>
                <a:gd name="connsiteX1-17" fmla="*/ 50242 w 4592096"/>
                <a:gd name="connsiteY1-18" fmla="*/ 556376 h 867875"/>
                <a:gd name="connsiteX2-19" fmla="*/ 251209 w 4592096"/>
                <a:gd name="connsiteY2-20" fmla="*/ 254926 h 867875"/>
                <a:gd name="connsiteX3-21" fmla="*/ 963847 w 4592096"/>
                <a:gd name="connsiteY3-22" fmla="*/ 54729 h 867875"/>
                <a:gd name="connsiteX4-23" fmla="*/ 1919235 w 4592096"/>
                <a:gd name="connsiteY4-24" fmla="*/ 23813 h 867875"/>
                <a:gd name="connsiteX5-25" fmla="*/ 3821367 w 4592096"/>
                <a:gd name="connsiteY5-26" fmla="*/ 197605 h 867875"/>
                <a:gd name="connsiteX6-27" fmla="*/ 4592096 w 4592096"/>
                <a:gd name="connsiteY6-28" fmla="*/ 687005 h 867875"/>
                <a:gd name="connsiteX0-29" fmla="*/ 3242 w 4595338"/>
                <a:gd name="connsiteY0-30" fmla="*/ 867875 h 867875"/>
                <a:gd name="connsiteX1-31" fmla="*/ 53484 w 4595338"/>
                <a:gd name="connsiteY1-32" fmla="*/ 556376 h 867875"/>
                <a:gd name="connsiteX2-33" fmla="*/ 324147 w 4595338"/>
                <a:gd name="connsiteY2-34" fmla="*/ 269043 h 867875"/>
                <a:gd name="connsiteX3-35" fmla="*/ 967089 w 4595338"/>
                <a:gd name="connsiteY3-36" fmla="*/ 54729 h 867875"/>
                <a:gd name="connsiteX4-37" fmla="*/ 1922477 w 4595338"/>
                <a:gd name="connsiteY4-38" fmla="*/ 23813 h 867875"/>
                <a:gd name="connsiteX5-39" fmla="*/ 3824609 w 4595338"/>
                <a:gd name="connsiteY5-40" fmla="*/ 197605 h 867875"/>
                <a:gd name="connsiteX6-41" fmla="*/ 4595338 w 4595338"/>
                <a:gd name="connsiteY6-42" fmla="*/ 687005 h 867875"/>
                <a:gd name="connsiteX0-43" fmla="*/ 24540 w 4616636"/>
                <a:gd name="connsiteY0-44" fmla="*/ 867875 h 867875"/>
                <a:gd name="connsiteX1-45" fmla="*/ 74782 w 4616636"/>
                <a:gd name="connsiteY1-46" fmla="*/ 556376 h 867875"/>
                <a:gd name="connsiteX2-47" fmla="*/ 473232 w 4616636"/>
                <a:gd name="connsiteY2-48" fmla="*/ 285752 h 867875"/>
                <a:gd name="connsiteX3-49" fmla="*/ 988387 w 4616636"/>
                <a:gd name="connsiteY3-50" fmla="*/ 54729 h 867875"/>
                <a:gd name="connsiteX4-51" fmla="*/ 1943775 w 4616636"/>
                <a:gd name="connsiteY4-52" fmla="*/ 23813 h 867875"/>
                <a:gd name="connsiteX5-53" fmla="*/ 3845907 w 4616636"/>
                <a:gd name="connsiteY5-54" fmla="*/ 197605 h 867875"/>
                <a:gd name="connsiteX6-55" fmla="*/ 4616636 w 4616636"/>
                <a:gd name="connsiteY6-56" fmla="*/ 687005 h 867875"/>
                <a:gd name="connsiteX0-57" fmla="*/ 24540 w 4616636"/>
                <a:gd name="connsiteY0-58" fmla="*/ 853183 h 853183"/>
                <a:gd name="connsiteX1-59" fmla="*/ 74782 w 4616636"/>
                <a:gd name="connsiteY1-60" fmla="*/ 541684 h 853183"/>
                <a:gd name="connsiteX2-61" fmla="*/ 473232 w 4616636"/>
                <a:gd name="connsiteY2-62" fmla="*/ 271060 h 853183"/>
                <a:gd name="connsiteX3-63" fmla="*/ 1044736 w 4616636"/>
                <a:gd name="connsiteY3-64" fmla="*/ 128184 h 853183"/>
                <a:gd name="connsiteX4-65" fmla="*/ 1943775 w 4616636"/>
                <a:gd name="connsiteY4-66" fmla="*/ 9121 h 853183"/>
                <a:gd name="connsiteX5-67" fmla="*/ 3845907 w 4616636"/>
                <a:gd name="connsiteY5-68" fmla="*/ 182913 h 853183"/>
                <a:gd name="connsiteX6-69" fmla="*/ 4616636 w 4616636"/>
                <a:gd name="connsiteY6-70" fmla="*/ 672313 h 853183"/>
                <a:gd name="connsiteX0-71" fmla="*/ 24540 w 4616636"/>
                <a:gd name="connsiteY0-72" fmla="*/ 805558 h 805558"/>
                <a:gd name="connsiteX1-73" fmla="*/ 74782 w 4616636"/>
                <a:gd name="connsiteY1-74" fmla="*/ 494059 h 805558"/>
                <a:gd name="connsiteX2-75" fmla="*/ 473232 w 4616636"/>
                <a:gd name="connsiteY2-76" fmla="*/ 223435 h 805558"/>
                <a:gd name="connsiteX3-77" fmla="*/ 1044736 w 4616636"/>
                <a:gd name="connsiteY3-78" fmla="*/ 80559 h 805558"/>
                <a:gd name="connsiteX4-79" fmla="*/ 2044868 w 4616636"/>
                <a:gd name="connsiteY4-80" fmla="*/ 9121 h 805558"/>
                <a:gd name="connsiteX5-81" fmla="*/ 3845907 w 4616636"/>
                <a:gd name="connsiteY5-82" fmla="*/ 135288 h 805558"/>
                <a:gd name="connsiteX6-83" fmla="*/ 4616636 w 4616636"/>
                <a:gd name="connsiteY6-84" fmla="*/ 624688 h 805558"/>
                <a:gd name="connsiteX0-85" fmla="*/ 0 w 4592096"/>
                <a:gd name="connsiteY0-86" fmla="*/ 805558 h 805558"/>
                <a:gd name="connsiteX1-87" fmla="*/ 162940 w 4592096"/>
                <a:gd name="connsiteY1-88" fmla="*/ 509186 h 805558"/>
                <a:gd name="connsiteX2-89" fmla="*/ 448692 w 4592096"/>
                <a:gd name="connsiteY2-90" fmla="*/ 223435 h 805558"/>
                <a:gd name="connsiteX3-91" fmla="*/ 1020196 w 4592096"/>
                <a:gd name="connsiteY3-92" fmla="*/ 80559 h 805558"/>
                <a:gd name="connsiteX4-93" fmla="*/ 2020328 w 4592096"/>
                <a:gd name="connsiteY4-94" fmla="*/ 9121 h 805558"/>
                <a:gd name="connsiteX5-95" fmla="*/ 3821367 w 4592096"/>
                <a:gd name="connsiteY5-96" fmla="*/ 135288 h 805558"/>
                <a:gd name="connsiteX6-97" fmla="*/ 4592096 w 4592096"/>
                <a:gd name="connsiteY6-98" fmla="*/ 624688 h 805558"/>
                <a:gd name="connsiteX0-99" fmla="*/ 0 w 4592096"/>
                <a:gd name="connsiteY0-100" fmla="*/ 805558 h 805558"/>
                <a:gd name="connsiteX1-101" fmla="*/ 162940 w 4592096"/>
                <a:gd name="connsiteY1-102" fmla="*/ 509186 h 805558"/>
                <a:gd name="connsiteX2-103" fmla="*/ 591568 w 4592096"/>
                <a:gd name="connsiteY2-104" fmla="*/ 294872 h 805558"/>
                <a:gd name="connsiteX3-105" fmla="*/ 1020196 w 4592096"/>
                <a:gd name="connsiteY3-106" fmla="*/ 80559 h 805558"/>
                <a:gd name="connsiteX4-107" fmla="*/ 2020328 w 4592096"/>
                <a:gd name="connsiteY4-108" fmla="*/ 9121 h 805558"/>
                <a:gd name="connsiteX5-109" fmla="*/ 3821367 w 4592096"/>
                <a:gd name="connsiteY5-110" fmla="*/ 135288 h 805558"/>
                <a:gd name="connsiteX6-111" fmla="*/ 4592096 w 4592096"/>
                <a:gd name="connsiteY6-112" fmla="*/ 624688 h 805558"/>
                <a:gd name="connsiteX0-113" fmla="*/ 0 w 4592096"/>
                <a:gd name="connsiteY0-114" fmla="*/ 805558 h 805558"/>
                <a:gd name="connsiteX1-115" fmla="*/ 162940 w 4592096"/>
                <a:gd name="connsiteY1-116" fmla="*/ 509186 h 805558"/>
                <a:gd name="connsiteX2-117" fmla="*/ 591568 w 4592096"/>
                <a:gd name="connsiteY2-118" fmla="*/ 294872 h 805558"/>
                <a:gd name="connsiteX3-119" fmla="*/ 1020196 w 4592096"/>
                <a:gd name="connsiteY3-120" fmla="*/ 80559 h 805558"/>
                <a:gd name="connsiteX4-121" fmla="*/ 2020328 w 4592096"/>
                <a:gd name="connsiteY4-122" fmla="*/ 9121 h 805558"/>
                <a:gd name="connsiteX5-123" fmla="*/ 3821367 w 4592096"/>
                <a:gd name="connsiteY5-124" fmla="*/ 135288 h 805558"/>
                <a:gd name="connsiteX6-125" fmla="*/ 4592096 w 4592096"/>
                <a:gd name="connsiteY6-126" fmla="*/ 624688 h 805558"/>
                <a:gd name="connsiteX0-127" fmla="*/ 0 w 4592096"/>
                <a:gd name="connsiteY0-128" fmla="*/ 799222 h 799222"/>
                <a:gd name="connsiteX1-129" fmla="*/ 162940 w 4592096"/>
                <a:gd name="connsiteY1-130" fmla="*/ 502850 h 799222"/>
                <a:gd name="connsiteX2-131" fmla="*/ 591568 w 4592096"/>
                <a:gd name="connsiteY2-132" fmla="*/ 288536 h 799222"/>
                <a:gd name="connsiteX3-133" fmla="*/ 1091634 w 4592096"/>
                <a:gd name="connsiteY3-134" fmla="*/ 145660 h 799222"/>
                <a:gd name="connsiteX4-135" fmla="*/ 2020328 w 4592096"/>
                <a:gd name="connsiteY4-136" fmla="*/ 2785 h 799222"/>
                <a:gd name="connsiteX5-137" fmla="*/ 3821367 w 4592096"/>
                <a:gd name="connsiteY5-138" fmla="*/ 128952 h 799222"/>
                <a:gd name="connsiteX6-139" fmla="*/ 4592096 w 4592096"/>
                <a:gd name="connsiteY6-140" fmla="*/ 618352 h 799222"/>
                <a:gd name="connsiteX0-141" fmla="*/ 0 w 4592096"/>
                <a:gd name="connsiteY0-142" fmla="*/ 760958 h 760958"/>
                <a:gd name="connsiteX1-143" fmla="*/ 162940 w 4592096"/>
                <a:gd name="connsiteY1-144" fmla="*/ 464586 h 760958"/>
                <a:gd name="connsiteX2-145" fmla="*/ 591568 w 4592096"/>
                <a:gd name="connsiteY2-146" fmla="*/ 250272 h 760958"/>
                <a:gd name="connsiteX3-147" fmla="*/ 1091634 w 4592096"/>
                <a:gd name="connsiteY3-148" fmla="*/ 107396 h 760958"/>
                <a:gd name="connsiteX4-149" fmla="*/ 2091766 w 4592096"/>
                <a:gd name="connsiteY4-150" fmla="*/ 35958 h 760958"/>
                <a:gd name="connsiteX5-151" fmla="*/ 3821367 w 4592096"/>
                <a:gd name="connsiteY5-152" fmla="*/ 90688 h 760958"/>
                <a:gd name="connsiteX6-153" fmla="*/ 4592096 w 4592096"/>
                <a:gd name="connsiteY6-154" fmla="*/ 580088 h 7609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592096" h="760958">
                  <a:moveTo>
                    <a:pt x="0" y="760958"/>
                  </a:moveTo>
                  <a:cubicBezTo>
                    <a:pt x="4187" y="656287"/>
                    <a:pt x="64346" y="549700"/>
                    <a:pt x="162940" y="464586"/>
                  </a:cubicBezTo>
                  <a:cubicBezTo>
                    <a:pt x="261534" y="379472"/>
                    <a:pt x="436786" y="309804"/>
                    <a:pt x="591568" y="250272"/>
                  </a:cubicBezTo>
                  <a:cubicBezTo>
                    <a:pt x="746350" y="190740"/>
                    <a:pt x="841601" y="143115"/>
                    <a:pt x="1091634" y="107396"/>
                  </a:cubicBezTo>
                  <a:cubicBezTo>
                    <a:pt x="1341667" y="71677"/>
                    <a:pt x="1636811" y="38743"/>
                    <a:pt x="2091766" y="35958"/>
                  </a:cubicBezTo>
                  <a:cubicBezTo>
                    <a:pt x="2546721" y="33173"/>
                    <a:pt x="3404645" y="0"/>
                    <a:pt x="3821367" y="90688"/>
                  </a:cubicBezTo>
                  <a:cubicBezTo>
                    <a:pt x="4238089" y="181376"/>
                    <a:pt x="4297344" y="323855"/>
                    <a:pt x="4592096" y="58008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57158" y="357166"/>
            <a:ext cx="2500330" cy="400110"/>
          </a:xfrm>
          <a:prstGeom prst="rect">
            <a:avLst/>
          </a:prstGeom>
          <a:noFill/>
        </p:spPr>
        <p:txBody>
          <a:bodyPr wrap="square" rtlCol="0">
            <a:spAutoFit/>
          </a:bodyPr>
          <a:lstStyle/>
          <a:p>
            <a:pPr algn="l">
              <a:lnSpc>
                <a:spcPct val="100000"/>
              </a:lnSpc>
            </a:pPr>
            <a:r>
              <a:rPr lang="zh-CN" altLang="en-US" sz="2000" smtClean="0">
                <a:solidFill>
                  <a:srgbClr val="FF0000"/>
                </a:solidFill>
                <a:latin typeface="华文中宋" panose="02010600040101010101" pitchFamily="2" charset="-122"/>
                <a:ea typeface="华文中宋" panose="02010600040101010101" pitchFamily="2" charset="-122"/>
              </a:rPr>
              <a:t>循环结束条件？</a:t>
            </a:r>
            <a:endParaRPr lang="zh-CN" altLang="en-US" sz="2000">
              <a:solidFill>
                <a:srgbClr val="FF0000"/>
              </a:solidFill>
              <a:latin typeface="华文中宋" panose="02010600040101010101" pitchFamily="2" charset="-122"/>
              <a:ea typeface="华文中宋" panose="02010600040101010101" pitchFamily="2" charset="-122"/>
            </a:endParaRPr>
          </a:p>
        </p:txBody>
      </p:sp>
      <p:sp>
        <p:nvSpPr>
          <p:cNvPr id="31" name="TextBox 30"/>
          <p:cNvSpPr txBox="1"/>
          <p:nvPr/>
        </p:nvSpPr>
        <p:spPr>
          <a:xfrm>
            <a:off x="214282" y="988048"/>
            <a:ext cx="264320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）结点个数为奇数</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72" name="组合 71"/>
          <p:cNvGrpSpPr/>
          <p:nvPr/>
        </p:nvGrpSpPr>
        <p:grpSpPr>
          <a:xfrm>
            <a:off x="785786" y="1500174"/>
            <a:ext cx="7429552" cy="1922748"/>
            <a:chOff x="357158" y="1720566"/>
            <a:chExt cx="7429552" cy="1922748"/>
          </a:xfrm>
        </p:grpSpPr>
        <p:sp>
          <p:nvSpPr>
            <p:cNvPr id="5" name="Text Box 25" descr="60%"/>
            <p:cNvSpPr txBox="1">
              <a:spLocks noChangeArrowheads="1"/>
            </p:cNvSpPr>
            <p:nvPr/>
          </p:nvSpPr>
          <p:spPr bwMode="auto">
            <a:xfrm>
              <a:off x="1606277" y="2289793"/>
              <a:ext cx="393956"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 name="Text Box 24"/>
            <p:cNvSpPr txBox="1">
              <a:spLocks noChangeArrowheads="1"/>
            </p:cNvSpPr>
            <p:nvPr/>
          </p:nvSpPr>
          <p:spPr bwMode="auto">
            <a:xfrm>
              <a:off x="2002562" y="2289793"/>
              <a:ext cx="303293"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Text Box 23" descr="浅色上对角线"/>
            <p:cNvSpPr txBox="1">
              <a:spLocks noChangeArrowheads="1"/>
            </p:cNvSpPr>
            <p:nvPr/>
          </p:nvSpPr>
          <p:spPr bwMode="auto">
            <a:xfrm>
              <a:off x="1312704" y="2289793"/>
              <a:ext cx="302321"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22"/>
            <p:cNvSpPr txBox="1">
              <a:spLocks noChangeArrowheads="1"/>
            </p:cNvSpPr>
            <p:nvPr/>
          </p:nvSpPr>
          <p:spPr bwMode="auto">
            <a:xfrm>
              <a:off x="357158" y="2289793"/>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Line 21"/>
            <p:cNvSpPr>
              <a:spLocks noChangeShapeType="1"/>
            </p:cNvSpPr>
            <p:nvPr/>
          </p:nvSpPr>
          <p:spPr bwMode="auto">
            <a:xfrm>
              <a:off x="1015243" y="2425866"/>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20"/>
            <p:cNvSpPr txBox="1">
              <a:spLocks noChangeArrowheads="1"/>
            </p:cNvSpPr>
            <p:nvPr/>
          </p:nvSpPr>
          <p:spPr bwMode="auto">
            <a:xfrm>
              <a:off x="2877773" y="2289793"/>
              <a:ext cx="40834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19"/>
            <p:cNvSpPr txBox="1">
              <a:spLocks noChangeArrowheads="1"/>
            </p:cNvSpPr>
            <p:nvPr/>
          </p:nvSpPr>
          <p:spPr bwMode="auto">
            <a:xfrm>
              <a:off x="3284108" y="22897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8"/>
            <p:cNvSpPr txBox="1">
              <a:spLocks noChangeArrowheads="1"/>
            </p:cNvSpPr>
            <p:nvPr/>
          </p:nvSpPr>
          <p:spPr bwMode="auto">
            <a:xfrm>
              <a:off x="2584201" y="22897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Line 17"/>
            <p:cNvSpPr>
              <a:spLocks noChangeShapeType="1"/>
            </p:cNvSpPr>
            <p:nvPr/>
          </p:nvSpPr>
          <p:spPr bwMode="auto">
            <a:xfrm>
              <a:off x="2216750" y="238310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16"/>
            <p:cNvSpPr>
              <a:spLocks noChangeShapeType="1"/>
            </p:cNvSpPr>
            <p:nvPr/>
          </p:nvSpPr>
          <p:spPr bwMode="auto">
            <a:xfrm flipH="1">
              <a:off x="2333401" y="248515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15"/>
            <p:cNvSpPr txBox="1">
              <a:spLocks noChangeArrowheads="1"/>
            </p:cNvSpPr>
            <p:nvPr/>
          </p:nvSpPr>
          <p:spPr bwMode="auto">
            <a:xfrm>
              <a:off x="4143439" y="2289793"/>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14"/>
            <p:cNvSpPr txBox="1">
              <a:spLocks noChangeArrowheads="1"/>
            </p:cNvSpPr>
            <p:nvPr/>
          </p:nvSpPr>
          <p:spPr bwMode="auto">
            <a:xfrm>
              <a:off x="4549773" y="22897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13"/>
            <p:cNvSpPr txBox="1">
              <a:spLocks noChangeArrowheads="1"/>
            </p:cNvSpPr>
            <p:nvPr/>
          </p:nvSpPr>
          <p:spPr bwMode="auto">
            <a:xfrm>
              <a:off x="3849866" y="22897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12"/>
            <p:cNvSpPr txBox="1">
              <a:spLocks noChangeArrowheads="1"/>
            </p:cNvSpPr>
            <p:nvPr/>
          </p:nvSpPr>
          <p:spPr bwMode="auto">
            <a:xfrm>
              <a:off x="5437076" y="2289793"/>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11"/>
            <p:cNvSpPr txBox="1">
              <a:spLocks noChangeArrowheads="1"/>
            </p:cNvSpPr>
            <p:nvPr/>
          </p:nvSpPr>
          <p:spPr bwMode="auto">
            <a:xfrm>
              <a:off x="5143504" y="22897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Line 10"/>
            <p:cNvSpPr>
              <a:spLocks noChangeShapeType="1"/>
            </p:cNvSpPr>
            <p:nvPr/>
          </p:nvSpPr>
          <p:spPr bwMode="auto">
            <a:xfrm>
              <a:off x="3499912" y="238310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Line 9"/>
            <p:cNvSpPr>
              <a:spLocks noChangeShapeType="1"/>
            </p:cNvSpPr>
            <p:nvPr/>
          </p:nvSpPr>
          <p:spPr bwMode="auto">
            <a:xfrm flipH="1">
              <a:off x="3616564" y="248515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Line 7"/>
            <p:cNvSpPr>
              <a:spLocks noChangeShapeType="1"/>
            </p:cNvSpPr>
            <p:nvPr/>
          </p:nvSpPr>
          <p:spPr bwMode="auto">
            <a:xfrm>
              <a:off x="4783075" y="2383100"/>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Line 6"/>
            <p:cNvSpPr>
              <a:spLocks noChangeShapeType="1"/>
            </p:cNvSpPr>
            <p:nvPr/>
          </p:nvSpPr>
          <p:spPr bwMode="auto">
            <a:xfrm flipH="1">
              <a:off x="4899726" y="2485154"/>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3"/>
            <p:cNvSpPr txBox="1">
              <a:spLocks noChangeArrowheads="1"/>
            </p:cNvSpPr>
            <p:nvPr/>
          </p:nvSpPr>
          <p:spPr bwMode="auto">
            <a:xfrm>
              <a:off x="5843411" y="2289793"/>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任意多边形 27"/>
            <p:cNvSpPr/>
            <p:nvPr/>
          </p:nvSpPr>
          <p:spPr>
            <a:xfrm>
              <a:off x="1714480" y="2488247"/>
              <a:ext cx="4286280" cy="576716"/>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1" fmla="*/ 4863402 w 4866853"/>
                <a:gd name="connsiteY0-2" fmla="*/ 0 h 599552"/>
                <a:gd name="connsiteX1-3" fmla="*/ 4803112 w 4866853"/>
                <a:gd name="connsiteY1-4" fmla="*/ 251209 h 599552"/>
                <a:gd name="connsiteX2-5" fmla="*/ 4480955 w 4866853"/>
                <a:gd name="connsiteY2-6" fmla="*/ 442593 h 599552"/>
                <a:gd name="connsiteX3-7" fmla="*/ 3637503 w 4866853"/>
                <a:gd name="connsiteY3-8" fmla="*/ 482321 h 599552"/>
                <a:gd name="connsiteX4-9" fmla="*/ 823965 w 4866853"/>
                <a:gd name="connsiteY4-10" fmla="*/ 542611 h 599552"/>
                <a:gd name="connsiteX5-11" fmla="*/ 0 w 4866853"/>
                <a:gd name="connsiteY5-12" fmla="*/ 140677 h 599552"/>
                <a:gd name="connsiteX0-13" fmla="*/ 4863402 w 4866853"/>
                <a:gd name="connsiteY0-14" fmla="*/ 0 h 616743"/>
                <a:gd name="connsiteX1-15" fmla="*/ 4803112 w 4866853"/>
                <a:gd name="connsiteY1-16" fmla="*/ 251209 h 616743"/>
                <a:gd name="connsiteX2-17" fmla="*/ 4480955 w 4866853"/>
                <a:gd name="connsiteY2-18" fmla="*/ 442593 h 616743"/>
                <a:gd name="connsiteX3-19" fmla="*/ 3552261 w 4866853"/>
                <a:gd name="connsiteY3-20" fmla="*/ 585469 h 616743"/>
                <a:gd name="connsiteX4-21" fmla="*/ 823965 w 4866853"/>
                <a:gd name="connsiteY4-22" fmla="*/ 542611 h 616743"/>
                <a:gd name="connsiteX5-23" fmla="*/ 0 w 4866853"/>
                <a:gd name="connsiteY5-24" fmla="*/ 140677 h 616743"/>
                <a:gd name="connsiteX0-25" fmla="*/ 4286280 w 4835558"/>
                <a:gd name="connsiteY0-26" fmla="*/ 0 h 571504"/>
                <a:gd name="connsiteX1-27" fmla="*/ 4803112 w 4835558"/>
                <a:gd name="connsiteY1-28" fmla="*/ 205970 h 571504"/>
                <a:gd name="connsiteX2-29" fmla="*/ 4480955 w 4835558"/>
                <a:gd name="connsiteY2-30" fmla="*/ 397354 h 571504"/>
                <a:gd name="connsiteX3-31" fmla="*/ 3552261 w 4835558"/>
                <a:gd name="connsiteY3-32" fmla="*/ 540230 h 571504"/>
                <a:gd name="connsiteX4-33" fmla="*/ 823965 w 4835558"/>
                <a:gd name="connsiteY4-34" fmla="*/ 497372 h 571504"/>
                <a:gd name="connsiteX5-35" fmla="*/ 0 w 4835558"/>
                <a:gd name="connsiteY5-36" fmla="*/ 95438 h 571504"/>
                <a:gd name="connsiteX0-37" fmla="*/ 4286280 w 4840939"/>
                <a:gd name="connsiteY0-38" fmla="*/ 0 h 588173"/>
                <a:gd name="connsiteX1-39" fmla="*/ 4803112 w 4840939"/>
                <a:gd name="connsiteY1-40" fmla="*/ 205970 h 588173"/>
                <a:gd name="connsiteX2-41" fmla="*/ 4480955 w 4840939"/>
                <a:gd name="connsiteY2-42" fmla="*/ 397354 h 588173"/>
                <a:gd name="connsiteX3-43" fmla="*/ 2643206 w 4840939"/>
                <a:gd name="connsiteY3-44" fmla="*/ 571503 h 588173"/>
                <a:gd name="connsiteX4-45" fmla="*/ 823965 w 4840939"/>
                <a:gd name="connsiteY4-46" fmla="*/ 497372 h 588173"/>
                <a:gd name="connsiteX5-47" fmla="*/ 0 w 4840939"/>
                <a:gd name="connsiteY5-48" fmla="*/ 95438 h 588173"/>
                <a:gd name="connsiteX0-49" fmla="*/ 4286280 w 4910269"/>
                <a:gd name="connsiteY0-50" fmla="*/ 0 h 576716"/>
                <a:gd name="connsiteX1-51" fmla="*/ 4803112 w 4910269"/>
                <a:gd name="connsiteY1-52" fmla="*/ 205970 h 576716"/>
                <a:gd name="connsiteX2-53" fmla="*/ 3643338 w 4910269"/>
                <a:gd name="connsiteY2-54" fmla="*/ 500065 h 576716"/>
                <a:gd name="connsiteX3-55" fmla="*/ 2643206 w 4910269"/>
                <a:gd name="connsiteY3-56" fmla="*/ 571503 h 576716"/>
                <a:gd name="connsiteX4-57" fmla="*/ 823965 w 4910269"/>
                <a:gd name="connsiteY4-58" fmla="*/ 497372 h 576716"/>
                <a:gd name="connsiteX5-59" fmla="*/ 0 w 4910269"/>
                <a:gd name="connsiteY5-60" fmla="*/ 95438 h 576716"/>
                <a:gd name="connsiteX0-61" fmla="*/ 4286280 w 4286280"/>
                <a:gd name="connsiteY0-62" fmla="*/ 0 h 576716"/>
                <a:gd name="connsiteX1-63" fmla="*/ 4143404 w 4286280"/>
                <a:gd name="connsiteY1-64" fmla="*/ 357189 h 576716"/>
                <a:gd name="connsiteX2-65" fmla="*/ 3643338 w 4286280"/>
                <a:gd name="connsiteY2-66" fmla="*/ 500065 h 576716"/>
                <a:gd name="connsiteX3-67" fmla="*/ 2643206 w 4286280"/>
                <a:gd name="connsiteY3-68" fmla="*/ 571503 h 576716"/>
                <a:gd name="connsiteX4-69" fmla="*/ 823965 w 4286280"/>
                <a:gd name="connsiteY4-70" fmla="*/ 497372 h 576716"/>
                <a:gd name="connsiteX5-71" fmla="*/ 0 w 4286280"/>
                <a:gd name="connsiteY5-72" fmla="*/ 95438 h 5767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86280" h="576716">
                  <a:moveTo>
                    <a:pt x="4286280" y="0"/>
                  </a:moveTo>
                  <a:cubicBezTo>
                    <a:pt x="4269533" y="95459"/>
                    <a:pt x="4250561" y="273845"/>
                    <a:pt x="4143404" y="357189"/>
                  </a:cubicBezTo>
                  <a:cubicBezTo>
                    <a:pt x="4036247" y="440533"/>
                    <a:pt x="3893371" y="464346"/>
                    <a:pt x="3643338" y="500065"/>
                  </a:cubicBezTo>
                  <a:cubicBezTo>
                    <a:pt x="3393305" y="535784"/>
                    <a:pt x="3113101" y="571952"/>
                    <a:pt x="2643206" y="571503"/>
                  </a:cubicBezTo>
                  <a:cubicBezTo>
                    <a:pt x="2173311" y="571054"/>
                    <a:pt x="1264499" y="576716"/>
                    <a:pt x="823965" y="497372"/>
                  </a:cubicBezTo>
                  <a:cubicBezTo>
                    <a:pt x="383431" y="418028"/>
                    <a:pt x="108857" y="267934"/>
                    <a:pt x="0" y="9543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任意多边形 28"/>
            <p:cNvSpPr/>
            <p:nvPr/>
          </p:nvSpPr>
          <p:spPr>
            <a:xfrm>
              <a:off x="1428728" y="1720566"/>
              <a:ext cx="4286280" cy="74282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1" fmla="*/ 0 w 4592096"/>
                <a:gd name="connsiteY0-2" fmla="*/ 859629 h 859629"/>
                <a:gd name="connsiteX1-3" fmla="*/ 50242 w 4592096"/>
                <a:gd name="connsiteY1-4" fmla="*/ 548130 h 859629"/>
                <a:gd name="connsiteX2-5" fmla="*/ 251209 w 4592096"/>
                <a:gd name="connsiteY2-6" fmla="*/ 246680 h 859629"/>
                <a:gd name="connsiteX3-7" fmla="*/ 753626 w 4592096"/>
                <a:gd name="connsiteY3-8" fmla="*/ 95954 h 859629"/>
                <a:gd name="connsiteX4-9" fmla="*/ 1919235 w 4592096"/>
                <a:gd name="connsiteY4-10" fmla="*/ 15567 h 859629"/>
                <a:gd name="connsiteX5-11" fmla="*/ 3821367 w 4592096"/>
                <a:gd name="connsiteY5-12" fmla="*/ 189359 h 859629"/>
                <a:gd name="connsiteX6-13" fmla="*/ 4592096 w 4592096"/>
                <a:gd name="connsiteY6-14" fmla="*/ 678759 h 859629"/>
                <a:gd name="connsiteX0-15" fmla="*/ 0 w 4592096"/>
                <a:gd name="connsiteY0-16" fmla="*/ 867875 h 867875"/>
                <a:gd name="connsiteX1-17" fmla="*/ 50242 w 4592096"/>
                <a:gd name="connsiteY1-18" fmla="*/ 556376 h 867875"/>
                <a:gd name="connsiteX2-19" fmla="*/ 251209 w 4592096"/>
                <a:gd name="connsiteY2-20" fmla="*/ 254926 h 867875"/>
                <a:gd name="connsiteX3-21" fmla="*/ 963847 w 4592096"/>
                <a:gd name="connsiteY3-22" fmla="*/ 54729 h 867875"/>
                <a:gd name="connsiteX4-23" fmla="*/ 1919235 w 4592096"/>
                <a:gd name="connsiteY4-24" fmla="*/ 23813 h 867875"/>
                <a:gd name="connsiteX5-25" fmla="*/ 3821367 w 4592096"/>
                <a:gd name="connsiteY5-26" fmla="*/ 197605 h 867875"/>
                <a:gd name="connsiteX6-27" fmla="*/ 4592096 w 4592096"/>
                <a:gd name="connsiteY6-28" fmla="*/ 687005 h 867875"/>
                <a:gd name="connsiteX0-29" fmla="*/ 3242 w 4595338"/>
                <a:gd name="connsiteY0-30" fmla="*/ 867875 h 867875"/>
                <a:gd name="connsiteX1-31" fmla="*/ 53484 w 4595338"/>
                <a:gd name="connsiteY1-32" fmla="*/ 556376 h 867875"/>
                <a:gd name="connsiteX2-33" fmla="*/ 324147 w 4595338"/>
                <a:gd name="connsiteY2-34" fmla="*/ 269043 h 867875"/>
                <a:gd name="connsiteX3-35" fmla="*/ 967089 w 4595338"/>
                <a:gd name="connsiteY3-36" fmla="*/ 54729 h 867875"/>
                <a:gd name="connsiteX4-37" fmla="*/ 1922477 w 4595338"/>
                <a:gd name="connsiteY4-38" fmla="*/ 23813 h 867875"/>
                <a:gd name="connsiteX5-39" fmla="*/ 3824609 w 4595338"/>
                <a:gd name="connsiteY5-40" fmla="*/ 197605 h 867875"/>
                <a:gd name="connsiteX6-41" fmla="*/ 4595338 w 4595338"/>
                <a:gd name="connsiteY6-42" fmla="*/ 687005 h 867875"/>
                <a:gd name="connsiteX0-43" fmla="*/ 24540 w 4616636"/>
                <a:gd name="connsiteY0-44" fmla="*/ 867875 h 867875"/>
                <a:gd name="connsiteX1-45" fmla="*/ 74782 w 4616636"/>
                <a:gd name="connsiteY1-46" fmla="*/ 556376 h 867875"/>
                <a:gd name="connsiteX2-47" fmla="*/ 473232 w 4616636"/>
                <a:gd name="connsiteY2-48" fmla="*/ 285752 h 867875"/>
                <a:gd name="connsiteX3-49" fmla="*/ 988387 w 4616636"/>
                <a:gd name="connsiteY3-50" fmla="*/ 54729 h 867875"/>
                <a:gd name="connsiteX4-51" fmla="*/ 1943775 w 4616636"/>
                <a:gd name="connsiteY4-52" fmla="*/ 23813 h 867875"/>
                <a:gd name="connsiteX5-53" fmla="*/ 3845907 w 4616636"/>
                <a:gd name="connsiteY5-54" fmla="*/ 197605 h 867875"/>
                <a:gd name="connsiteX6-55" fmla="*/ 4616636 w 4616636"/>
                <a:gd name="connsiteY6-56" fmla="*/ 687005 h 867875"/>
                <a:gd name="connsiteX0-57" fmla="*/ 24540 w 4616636"/>
                <a:gd name="connsiteY0-58" fmla="*/ 853183 h 853183"/>
                <a:gd name="connsiteX1-59" fmla="*/ 74782 w 4616636"/>
                <a:gd name="connsiteY1-60" fmla="*/ 541684 h 853183"/>
                <a:gd name="connsiteX2-61" fmla="*/ 473232 w 4616636"/>
                <a:gd name="connsiteY2-62" fmla="*/ 271060 h 853183"/>
                <a:gd name="connsiteX3-63" fmla="*/ 1044736 w 4616636"/>
                <a:gd name="connsiteY3-64" fmla="*/ 128184 h 853183"/>
                <a:gd name="connsiteX4-65" fmla="*/ 1943775 w 4616636"/>
                <a:gd name="connsiteY4-66" fmla="*/ 9121 h 853183"/>
                <a:gd name="connsiteX5-67" fmla="*/ 3845907 w 4616636"/>
                <a:gd name="connsiteY5-68" fmla="*/ 182913 h 853183"/>
                <a:gd name="connsiteX6-69" fmla="*/ 4616636 w 4616636"/>
                <a:gd name="connsiteY6-70" fmla="*/ 672313 h 853183"/>
                <a:gd name="connsiteX0-71" fmla="*/ 24540 w 4616636"/>
                <a:gd name="connsiteY0-72" fmla="*/ 805558 h 805558"/>
                <a:gd name="connsiteX1-73" fmla="*/ 74782 w 4616636"/>
                <a:gd name="connsiteY1-74" fmla="*/ 494059 h 805558"/>
                <a:gd name="connsiteX2-75" fmla="*/ 473232 w 4616636"/>
                <a:gd name="connsiteY2-76" fmla="*/ 223435 h 805558"/>
                <a:gd name="connsiteX3-77" fmla="*/ 1044736 w 4616636"/>
                <a:gd name="connsiteY3-78" fmla="*/ 80559 h 805558"/>
                <a:gd name="connsiteX4-79" fmla="*/ 2044868 w 4616636"/>
                <a:gd name="connsiteY4-80" fmla="*/ 9121 h 805558"/>
                <a:gd name="connsiteX5-81" fmla="*/ 3845907 w 4616636"/>
                <a:gd name="connsiteY5-82" fmla="*/ 135288 h 805558"/>
                <a:gd name="connsiteX6-83" fmla="*/ 4616636 w 4616636"/>
                <a:gd name="connsiteY6-84" fmla="*/ 624688 h 805558"/>
                <a:gd name="connsiteX0-85" fmla="*/ 0 w 4592096"/>
                <a:gd name="connsiteY0-86" fmla="*/ 805558 h 805558"/>
                <a:gd name="connsiteX1-87" fmla="*/ 162940 w 4592096"/>
                <a:gd name="connsiteY1-88" fmla="*/ 509186 h 805558"/>
                <a:gd name="connsiteX2-89" fmla="*/ 448692 w 4592096"/>
                <a:gd name="connsiteY2-90" fmla="*/ 223435 h 805558"/>
                <a:gd name="connsiteX3-91" fmla="*/ 1020196 w 4592096"/>
                <a:gd name="connsiteY3-92" fmla="*/ 80559 h 805558"/>
                <a:gd name="connsiteX4-93" fmla="*/ 2020328 w 4592096"/>
                <a:gd name="connsiteY4-94" fmla="*/ 9121 h 805558"/>
                <a:gd name="connsiteX5-95" fmla="*/ 3821367 w 4592096"/>
                <a:gd name="connsiteY5-96" fmla="*/ 135288 h 805558"/>
                <a:gd name="connsiteX6-97" fmla="*/ 4592096 w 4592096"/>
                <a:gd name="connsiteY6-98" fmla="*/ 624688 h 805558"/>
                <a:gd name="connsiteX0-99" fmla="*/ 0 w 4592096"/>
                <a:gd name="connsiteY0-100" fmla="*/ 805558 h 805558"/>
                <a:gd name="connsiteX1-101" fmla="*/ 162940 w 4592096"/>
                <a:gd name="connsiteY1-102" fmla="*/ 509186 h 805558"/>
                <a:gd name="connsiteX2-103" fmla="*/ 591568 w 4592096"/>
                <a:gd name="connsiteY2-104" fmla="*/ 294872 h 805558"/>
                <a:gd name="connsiteX3-105" fmla="*/ 1020196 w 4592096"/>
                <a:gd name="connsiteY3-106" fmla="*/ 80559 h 805558"/>
                <a:gd name="connsiteX4-107" fmla="*/ 2020328 w 4592096"/>
                <a:gd name="connsiteY4-108" fmla="*/ 9121 h 805558"/>
                <a:gd name="connsiteX5-109" fmla="*/ 3821367 w 4592096"/>
                <a:gd name="connsiteY5-110" fmla="*/ 135288 h 805558"/>
                <a:gd name="connsiteX6-111" fmla="*/ 4592096 w 4592096"/>
                <a:gd name="connsiteY6-112" fmla="*/ 624688 h 805558"/>
                <a:gd name="connsiteX0-113" fmla="*/ 0 w 4592096"/>
                <a:gd name="connsiteY0-114" fmla="*/ 805558 h 805558"/>
                <a:gd name="connsiteX1-115" fmla="*/ 162940 w 4592096"/>
                <a:gd name="connsiteY1-116" fmla="*/ 509186 h 805558"/>
                <a:gd name="connsiteX2-117" fmla="*/ 591568 w 4592096"/>
                <a:gd name="connsiteY2-118" fmla="*/ 294872 h 805558"/>
                <a:gd name="connsiteX3-119" fmla="*/ 1020196 w 4592096"/>
                <a:gd name="connsiteY3-120" fmla="*/ 80559 h 805558"/>
                <a:gd name="connsiteX4-121" fmla="*/ 2020328 w 4592096"/>
                <a:gd name="connsiteY4-122" fmla="*/ 9121 h 805558"/>
                <a:gd name="connsiteX5-123" fmla="*/ 3821367 w 4592096"/>
                <a:gd name="connsiteY5-124" fmla="*/ 135288 h 805558"/>
                <a:gd name="connsiteX6-125" fmla="*/ 4592096 w 4592096"/>
                <a:gd name="connsiteY6-126" fmla="*/ 624688 h 805558"/>
                <a:gd name="connsiteX0-127" fmla="*/ 0 w 4592096"/>
                <a:gd name="connsiteY0-128" fmla="*/ 799222 h 799222"/>
                <a:gd name="connsiteX1-129" fmla="*/ 162940 w 4592096"/>
                <a:gd name="connsiteY1-130" fmla="*/ 502850 h 799222"/>
                <a:gd name="connsiteX2-131" fmla="*/ 591568 w 4592096"/>
                <a:gd name="connsiteY2-132" fmla="*/ 288536 h 799222"/>
                <a:gd name="connsiteX3-133" fmla="*/ 1091634 w 4592096"/>
                <a:gd name="connsiteY3-134" fmla="*/ 145660 h 799222"/>
                <a:gd name="connsiteX4-135" fmla="*/ 2020328 w 4592096"/>
                <a:gd name="connsiteY4-136" fmla="*/ 2785 h 799222"/>
                <a:gd name="connsiteX5-137" fmla="*/ 3821367 w 4592096"/>
                <a:gd name="connsiteY5-138" fmla="*/ 128952 h 799222"/>
                <a:gd name="connsiteX6-139" fmla="*/ 4592096 w 4592096"/>
                <a:gd name="connsiteY6-140" fmla="*/ 618352 h 799222"/>
                <a:gd name="connsiteX0-141" fmla="*/ 0 w 4592096"/>
                <a:gd name="connsiteY0-142" fmla="*/ 760958 h 760958"/>
                <a:gd name="connsiteX1-143" fmla="*/ 162940 w 4592096"/>
                <a:gd name="connsiteY1-144" fmla="*/ 464586 h 760958"/>
                <a:gd name="connsiteX2-145" fmla="*/ 591568 w 4592096"/>
                <a:gd name="connsiteY2-146" fmla="*/ 250272 h 760958"/>
                <a:gd name="connsiteX3-147" fmla="*/ 1091634 w 4592096"/>
                <a:gd name="connsiteY3-148" fmla="*/ 107396 h 760958"/>
                <a:gd name="connsiteX4-149" fmla="*/ 2091766 w 4592096"/>
                <a:gd name="connsiteY4-150" fmla="*/ 35958 h 760958"/>
                <a:gd name="connsiteX5-151" fmla="*/ 3821367 w 4592096"/>
                <a:gd name="connsiteY5-152" fmla="*/ 90688 h 760958"/>
                <a:gd name="connsiteX6-153" fmla="*/ 4592096 w 4592096"/>
                <a:gd name="connsiteY6-154" fmla="*/ 580088 h 760958"/>
                <a:gd name="connsiteX0-155" fmla="*/ 0 w 4286280"/>
                <a:gd name="connsiteY0-156" fmla="*/ 759528 h 759528"/>
                <a:gd name="connsiteX1-157" fmla="*/ 162940 w 4286280"/>
                <a:gd name="connsiteY1-158" fmla="*/ 463156 h 759528"/>
                <a:gd name="connsiteX2-159" fmla="*/ 591568 w 4286280"/>
                <a:gd name="connsiteY2-160" fmla="*/ 248842 h 759528"/>
                <a:gd name="connsiteX3-161" fmla="*/ 1091634 w 4286280"/>
                <a:gd name="connsiteY3-162" fmla="*/ 105966 h 759528"/>
                <a:gd name="connsiteX4-163" fmla="*/ 2091766 w 4286280"/>
                <a:gd name="connsiteY4-164" fmla="*/ 34528 h 759528"/>
                <a:gd name="connsiteX5-165" fmla="*/ 3821367 w 4286280"/>
                <a:gd name="connsiteY5-166" fmla="*/ 89258 h 759528"/>
                <a:gd name="connsiteX6-167" fmla="*/ 4286280 w 4286280"/>
                <a:gd name="connsiteY6-168" fmla="*/ 570074 h 759528"/>
                <a:gd name="connsiteX0-169" fmla="*/ 0 w 4286280"/>
                <a:gd name="connsiteY0-170" fmla="*/ 742820 h 742820"/>
                <a:gd name="connsiteX1-171" fmla="*/ 162940 w 4286280"/>
                <a:gd name="connsiteY1-172" fmla="*/ 446448 h 742820"/>
                <a:gd name="connsiteX2-173" fmla="*/ 591568 w 4286280"/>
                <a:gd name="connsiteY2-174" fmla="*/ 232134 h 742820"/>
                <a:gd name="connsiteX3-175" fmla="*/ 1091634 w 4286280"/>
                <a:gd name="connsiteY3-176" fmla="*/ 89258 h 742820"/>
                <a:gd name="connsiteX4-177" fmla="*/ 2091766 w 4286280"/>
                <a:gd name="connsiteY4-178" fmla="*/ 17820 h 742820"/>
                <a:gd name="connsiteX5-179" fmla="*/ 3714776 w 4286280"/>
                <a:gd name="connsiteY5-180" fmla="*/ 196176 h 742820"/>
                <a:gd name="connsiteX6-181" fmla="*/ 4286280 w 4286280"/>
                <a:gd name="connsiteY6-182" fmla="*/ 553366 h 7428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286280" h="742820">
                  <a:moveTo>
                    <a:pt x="0" y="742820"/>
                  </a:moveTo>
                  <a:cubicBezTo>
                    <a:pt x="4187" y="638149"/>
                    <a:pt x="64346" y="531562"/>
                    <a:pt x="162940" y="446448"/>
                  </a:cubicBezTo>
                  <a:cubicBezTo>
                    <a:pt x="261534" y="361334"/>
                    <a:pt x="436786" y="291666"/>
                    <a:pt x="591568" y="232134"/>
                  </a:cubicBezTo>
                  <a:cubicBezTo>
                    <a:pt x="746350" y="172602"/>
                    <a:pt x="841601" y="124977"/>
                    <a:pt x="1091634" y="89258"/>
                  </a:cubicBezTo>
                  <a:cubicBezTo>
                    <a:pt x="1341667" y="53539"/>
                    <a:pt x="1654576" y="0"/>
                    <a:pt x="2091766" y="17820"/>
                  </a:cubicBezTo>
                  <a:cubicBezTo>
                    <a:pt x="2528956" y="35640"/>
                    <a:pt x="3349024" y="106918"/>
                    <a:pt x="3714776" y="196176"/>
                  </a:cubicBezTo>
                  <a:cubicBezTo>
                    <a:pt x="4080528" y="285434"/>
                    <a:pt x="3991528" y="297133"/>
                    <a:pt x="4286280" y="55336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TextBox 31"/>
            <p:cNvSpPr txBox="1"/>
            <p:nvPr/>
          </p:nvSpPr>
          <p:spPr>
            <a:xfrm>
              <a:off x="3714744" y="3325406"/>
              <a:ext cx="500066" cy="317908"/>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p</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33" name="直接箭头连接符 32"/>
            <p:cNvCxnSpPr/>
            <p:nvPr/>
          </p:nvCxnSpPr>
          <p:spPr>
            <a:xfrm rot="16200000" flipH="1">
              <a:off x="3669707" y="299461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4357686" y="3313346"/>
              <a:ext cx="500066" cy="317908"/>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q</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35" name="直接箭头连接符 34"/>
            <p:cNvCxnSpPr/>
            <p:nvPr/>
          </p:nvCxnSpPr>
          <p:spPr>
            <a:xfrm rot="16200000" flipH="1">
              <a:off x="4312649" y="298255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786578" y="2315226"/>
              <a:ext cx="1000132" cy="369332"/>
            </a:xfrm>
            <a:prstGeom prst="rect">
              <a:avLst/>
            </a:prstGeom>
            <a:noFill/>
          </p:spPr>
          <p:txBody>
            <a:bodyPr wrap="square" rtlCol="0">
              <a:spAutoFit/>
            </a:bodyPr>
            <a:lstStyle/>
            <a:p>
              <a:pPr>
                <a:lnSpc>
                  <a:spcPct val="100000"/>
                </a:lnSpc>
              </a:pPr>
              <a:r>
                <a:rPr lang="en-US" altLang="zh-CN" sz="1800" i="1" smtClean="0">
                  <a:solidFill>
                    <a:srgbClr val="0000FF"/>
                  </a:solidFill>
                  <a:latin typeface="Consolas" panose="020B0609020204030204" pitchFamily="49" charset="0"/>
                  <a:cs typeface="Consolas" panose="020B0609020204030204" pitchFamily="49" charset="0"/>
                </a:rPr>
                <a:t>p</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7" name="右箭头 36"/>
            <p:cNvSpPr/>
            <p:nvPr/>
          </p:nvSpPr>
          <p:spPr>
            <a:xfrm>
              <a:off x="6429388" y="2416808"/>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73" name="组合 72"/>
          <p:cNvGrpSpPr/>
          <p:nvPr/>
        </p:nvGrpSpPr>
        <p:grpSpPr>
          <a:xfrm>
            <a:off x="357158" y="4000504"/>
            <a:ext cx="8572560" cy="1877217"/>
            <a:chOff x="357158" y="4337865"/>
            <a:chExt cx="8572560" cy="1877217"/>
          </a:xfrm>
        </p:grpSpPr>
        <p:sp>
          <p:nvSpPr>
            <p:cNvPr id="38" name="Text Box 25" descr="60%"/>
            <p:cNvSpPr txBox="1">
              <a:spLocks noChangeArrowheads="1"/>
            </p:cNvSpPr>
            <p:nvPr/>
          </p:nvSpPr>
          <p:spPr bwMode="auto">
            <a:xfrm>
              <a:off x="1606277" y="4861561"/>
              <a:ext cx="393956"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Text Box 24"/>
            <p:cNvSpPr txBox="1">
              <a:spLocks noChangeArrowheads="1"/>
            </p:cNvSpPr>
            <p:nvPr/>
          </p:nvSpPr>
          <p:spPr bwMode="auto">
            <a:xfrm>
              <a:off x="2002562" y="4861561"/>
              <a:ext cx="303293"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Text Box 23" descr="浅色上对角线"/>
            <p:cNvSpPr txBox="1">
              <a:spLocks noChangeArrowheads="1"/>
            </p:cNvSpPr>
            <p:nvPr/>
          </p:nvSpPr>
          <p:spPr bwMode="auto">
            <a:xfrm>
              <a:off x="1312704" y="4861561"/>
              <a:ext cx="302321" cy="303247"/>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Text Box 22"/>
            <p:cNvSpPr txBox="1">
              <a:spLocks noChangeArrowheads="1"/>
            </p:cNvSpPr>
            <p:nvPr/>
          </p:nvSpPr>
          <p:spPr bwMode="auto">
            <a:xfrm>
              <a:off x="357158" y="4861561"/>
              <a:ext cx="776681" cy="303247"/>
            </a:xfrm>
            <a:prstGeom prst="rect">
              <a:avLst/>
            </a:prstGeom>
            <a:solidFill>
              <a:srgbClr val="FFFFFF"/>
            </a:solidFill>
            <a:ln w="9525">
              <a:noFill/>
              <a:miter lim="800000"/>
              <a:tailEnd type="none" w="sm" len="sm"/>
            </a:ln>
          </p:spPr>
          <p:txBody>
            <a:bodyPr vert="horz" wrap="square" lIns="1800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dhead</a:t>
              </a:r>
              <a:endParaRPr kumimoji="0" lang="en-US"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Line 21"/>
            <p:cNvSpPr>
              <a:spLocks noChangeShapeType="1"/>
            </p:cNvSpPr>
            <p:nvPr/>
          </p:nvSpPr>
          <p:spPr bwMode="auto">
            <a:xfrm>
              <a:off x="1015243" y="4997634"/>
              <a:ext cx="287739" cy="972"/>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 Box 20"/>
            <p:cNvSpPr txBox="1">
              <a:spLocks noChangeArrowheads="1"/>
            </p:cNvSpPr>
            <p:nvPr/>
          </p:nvSpPr>
          <p:spPr bwMode="auto">
            <a:xfrm>
              <a:off x="2877773" y="4861561"/>
              <a:ext cx="40834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Text Box 19"/>
            <p:cNvSpPr txBox="1">
              <a:spLocks noChangeArrowheads="1"/>
            </p:cNvSpPr>
            <p:nvPr/>
          </p:nvSpPr>
          <p:spPr bwMode="auto">
            <a:xfrm>
              <a:off x="3284108" y="486156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Text Box 18"/>
            <p:cNvSpPr txBox="1">
              <a:spLocks noChangeArrowheads="1"/>
            </p:cNvSpPr>
            <p:nvPr/>
          </p:nvSpPr>
          <p:spPr bwMode="auto">
            <a:xfrm>
              <a:off x="2584201" y="486156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17"/>
            <p:cNvSpPr>
              <a:spLocks noChangeShapeType="1"/>
            </p:cNvSpPr>
            <p:nvPr/>
          </p:nvSpPr>
          <p:spPr bwMode="auto">
            <a:xfrm>
              <a:off x="2216750" y="495486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Line 16"/>
            <p:cNvSpPr>
              <a:spLocks noChangeShapeType="1"/>
            </p:cNvSpPr>
            <p:nvPr/>
          </p:nvSpPr>
          <p:spPr bwMode="auto">
            <a:xfrm flipH="1">
              <a:off x="2333401" y="5056922"/>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15"/>
            <p:cNvSpPr txBox="1">
              <a:spLocks noChangeArrowheads="1"/>
            </p:cNvSpPr>
            <p:nvPr/>
          </p:nvSpPr>
          <p:spPr bwMode="auto">
            <a:xfrm>
              <a:off x="4143439" y="4861561"/>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9" name="Text Box 14"/>
            <p:cNvSpPr txBox="1">
              <a:spLocks noChangeArrowheads="1"/>
            </p:cNvSpPr>
            <p:nvPr/>
          </p:nvSpPr>
          <p:spPr bwMode="auto">
            <a:xfrm>
              <a:off x="4549773" y="486156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0" name="Text Box 13"/>
            <p:cNvSpPr txBox="1">
              <a:spLocks noChangeArrowheads="1"/>
            </p:cNvSpPr>
            <p:nvPr/>
          </p:nvSpPr>
          <p:spPr bwMode="auto">
            <a:xfrm>
              <a:off x="3849866" y="486156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1" name="Text Box 12"/>
            <p:cNvSpPr txBox="1">
              <a:spLocks noChangeArrowheads="1"/>
            </p:cNvSpPr>
            <p:nvPr/>
          </p:nvSpPr>
          <p:spPr bwMode="auto">
            <a:xfrm>
              <a:off x="5437076" y="4861561"/>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Text Box 11"/>
            <p:cNvSpPr txBox="1">
              <a:spLocks noChangeArrowheads="1"/>
            </p:cNvSpPr>
            <p:nvPr/>
          </p:nvSpPr>
          <p:spPr bwMode="auto">
            <a:xfrm>
              <a:off x="5143504" y="486156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3" name="Line 10"/>
            <p:cNvSpPr>
              <a:spLocks noChangeShapeType="1"/>
            </p:cNvSpPr>
            <p:nvPr/>
          </p:nvSpPr>
          <p:spPr bwMode="auto">
            <a:xfrm>
              <a:off x="3499912" y="495486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Line 9"/>
            <p:cNvSpPr>
              <a:spLocks noChangeShapeType="1"/>
            </p:cNvSpPr>
            <p:nvPr/>
          </p:nvSpPr>
          <p:spPr bwMode="auto">
            <a:xfrm flipH="1">
              <a:off x="3616564" y="5056922"/>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Line 7"/>
            <p:cNvSpPr>
              <a:spLocks noChangeShapeType="1"/>
            </p:cNvSpPr>
            <p:nvPr/>
          </p:nvSpPr>
          <p:spPr bwMode="auto">
            <a:xfrm>
              <a:off x="4783075" y="4954868"/>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Line 6"/>
            <p:cNvSpPr>
              <a:spLocks noChangeShapeType="1"/>
            </p:cNvSpPr>
            <p:nvPr/>
          </p:nvSpPr>
          <p:spPr bwMode="auto">
            <a:xfrm flipH="1">
              <a:off x="4899726" y="5056922"/>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 Box 3"/>
            <p:cNvSpPr txBox="1">
              <a:spLocks noChangeArrowheads="1"/>
            </p:cNvSpPr>
            <p:nvPr/>
          </p:nvSpPr>
          <p:spPr bwMode="auto">
            <a:xfrm>
              <a:off x="5843411" y="4861561"/>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 name="任意多边形 58"/>
            <p:cNvSpPr/>
            <p:nvPr/>
          </p:nvSpPr>
          <p:spPr>
            <a:xfrm>
              <a:off x="1428728" y="4337865"/>
              <a:ext cx="5214974" cy="69729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1" fmla="*/ 0 w 4592096"/>
                <a:gd name="connsiteY0-2" fmla="*/ 859629 h 859629"/>
                <a:gd name="connsiteX1-3" fmla="*/ 50242 w 4592096"/>
                <a:gd name="connsiteY1-4" fmla="*/ 548130 h 859629"/>
                <a:gd name="connsiteX2-5" fmla="*/ 251209 w 4592096"/>
                <a:gd name="connsiteY2-6" fmla="*/ 246680 h 859629"/>
                <a:gd name="connsiteX3-7" fmla="*/ 753626 w 4592096"/>
                <a:gd name="connsiteY3-8" fmla="*/ 95954 h 859629"/>
                <a:gd name="connsiteX4-9" fmla="*/ 1919235 w 4592096"/>
                <a:gd name="connsiteY4-10" fmla="*/ 15567 h 859629"/>
                <a:gd name="connsiteX5-11" fmla="*/ 3821367 w 4592096"/>
                <a:gd name="connsiteY5-12" fmla="*/ 189359 h 859629"/>
                <a:gd name="connsiteX6-13" fmla="*/ 4592096 w 4592096"/>
                <a:gd name="connsiteY6-14" fmla="*/ 678759 h 859629"/>
                <a:gd name="connsiteX0-15" fmla="*/ 0 w 4592096"/>
                <a:gd name="connsiteY0-16" fmla="*/ 867875 h 867875"/>
                <a:gd name="connsiteX1-17" fmla="*/ 50242 w 4592096"/>
                <a:gd name="connsiteY1-18" fmla="*/ 556376 h 867875"/>
                <a:gd name="connsiteX2-19" fmla="*/ 251209 w 4592096"/>
                <a:gd name="connsiteY2-20" fmla="*/ 254926 h 867875"/>
                <a:gd name="connsiteX3-21" fmla="*/ 963847 w 4592096"/>
                <a:gd name="connsiteY3-22" fmla="*/ 54729 h 867875"/>
                <a:gd name="connsiteX4-23" fmla="*/ 1919235 w 4592096"/>
                <a:gd name="connsiteY4-24" fmla="*/ 23813 h 867875"/>
                <a:gd name="connsiteX5-25" fmla="*/ 3821367 w 4592096"/>
                <a:gd name="connsiteY5-26" fmla="*/ 197605 h 867875"/>
                <a:gd name="connsiteX6-27" fmla="*/ 4592096 w 4592096"/>
                <a:gd name="connsiteY6-28" fmla="*/ 687005 h 867875"/>
                <a:gd name="connsiteX0-29" fmla="*/ 3242 w 4595338"/>
                <a:gd name="connsiteY0-30" fmla="*/ 867875 h 867875"/>
                <a:gd name="connsiteX1-31" fmla="*/ 53484 w 4595338"/>
                <a:gd name="connsiteY1-32" fmla="*/ 556376 h 867875"/>
                <a:gd name="connsiteX2-33" fmla="*/ 324147 w 4595338"/>
                <a:gd name="connsiteY2-34" fmla="*/ 269043 h 867875"/>
                <a:gd name="connsiteX3-35" fmla="*/ 967089 w 4595338"/>
                <a:gd name="connsiteY3-36" fmla="*/ 54729 h 867875"/>
                <a:gd name="connsiteX4-37" fmla="*/ 1922477 w 4595338"/>
                <a:gd name="connsiteY4-38" fmla="*/ 23813 h 867875"/>
                <a:gd name="connsiteX5-39" fmla="*/ 3824609 w 4595338"/>
                <a:gd name="connsiteY5-40" fmla="*/ 197605 h 867875"/>
                <a:gd name="connsiteX6-41" fmla="*/ 4595338 w 4595338"/>
                <a:gd name="connsiteY6-42" fmla="*/ 687005 h 867875"/>
                <a:gd name="connsiteX0-43" fmla="*/ 24540 w 4616636"/>
                <a:gd name="connsiteY0-44" fmla="*/ 867875 h 867875"/>
                <a:gd name="connsiteX1-45" fmla="*/ 74782 w 4616636"/>
                <a:gd name="connsiteY1-46" fmla="*/ 556376 h 867875"/>
                <a:gd name="connsiteX2-47" fmla="*/ 473232 w 4616636"/>
                <a:gd name="connsiteY2-48" fmla="*/ 285752 h 867875"/>
                <a:gd name="connsiteX3-49" fmla="*/ 988387 w 4616636"/>
                <a:gd name="connsiteY3-50" fmla="*/ 54729 h 867875"/>
                <a:gd name="connsiteX4-51" fmla="*/ 1943775 w 4616636"/>
                <a:gd name="connsiteY4-52" fmla="*/ 23813 h 867875"/>
                <a:gd name="connsiteX5-53" fmla="*/ 3845907 w 4616636"/>
                <a:gd name="connsiteY5-54" fmla="*/ 197605 h 867875"/>
                <a:gd name="connsiteX6-55" fmla="*/ 4616636 w 4616636"/>
                <a:gd name="connsiteY6-56" fmla="*/ 687005 h 867875"/>
                <a:gd name="connsiteX0-57" fmla="*/ 24540 w 4616636"/>
                <a:gd name="connsiteY0-58" fmla="*/ 853183 h 853183"/>
                <a:gd name="connsiteX1-59" fmla="*/ 74782 w 4616636"/>
                <a:gd name="connsiteY1-60" fmla="*/ 541684 h 853183"/>
                <a:gd name="connsiteX2-61" fmla="*/ 473232 w 4616636"/>
                <a:gd name="connsiteY2-62" fmla="*/ 271060 h 853183"/>
                <a:gd name="connsiteX3-63" fmla="*/ 1044736 w 4616636"/>
                <a:gd name="connsiteY3-64" fmla="*/ 128184 h 853183"/>
                <a:gd name="connsiteX4-65" fmla="*/ 1943775 w 4616636"/>
                <a:gd name="connsiteY4-66" fmla="*/ 9121 h 853183"/>
                <a:gd name="connsiteX5-67" fmla="*/ 3845907 w 4616636"/>
                <a:gd name="connsiteY5-68" fmla="*/ 182913 h 853183"/>
                <a:gd name="connsiteX6-69" fmla="*/ 4616636 w 4616636"/>
                <a:gd name="connsiteY6-70" fmla="*/ 672313 h 853183"/>
                <a:gd name="connsiteX0-71" fmla="*/ 24540 w 4616636"/>
                <a:gd name="connsiteY0-72" fmla="*/ 805558 h 805558"/>
                <a:gd name="connsiteX1-73" fmla="*/ 74782 w 4616636"/>
                <a:gd name="connsiteY1-74" fmla="*/ 494059 h 805558"/>
                <a:gd name="connsiteX2-75" fmla="*/ 473232 w 4616636"/>
                <a:gd name="connsiteY2-76" fmla="*/ 223435 h 805558"/>
                <a:gd name="connsiteX3-77" fmla="*/ 1044736 w 4616636"/>
                <a:gd name="connsiteY3-78" fmla="*/ 80559 h 805558"/>
                <a:gd name="connsiteX4-79" fmla="*/ 2044868 w 4616636"/>
                <a:gd name="connsiteY4-80" fmla="*/ 9121 h 805558"/>
                <a:gd name="connsiteX5-81" fmla="*/ 3845907 w 4616636"/>
                <a:gd name="connsiteY5-82" fmla="*/ 135288 h 805558"/>
                <a:gd name="connsiteX6-83" fmla="*/ 4616636 w 4616636"/>
                <a:gd name="connsiteY6-84" fmla="*/ 624688 h 805558"/>
                <a:gd name="connsiteX0-85" fmla="*/ 0 w 4592096"/>
                <a:gd name="connsiteY0-86" fmla="*/ 805558 h 805558"/>
                <a:gd name="connsiteX1-87" fmla="*/ 162940 w 4592096"/>
                <a:gd name="connsiteY1-88" fmla="*/ 509186 h 805558"/>
                <a:gd name="connsiteX2-89" fmla="*/ 448692 w 4592096"/>
                <a:gd name="connsiteY2-90" fmla="*/ 223435 h 805558"/>
                <a:gd name="connsiteX3-91" fmla="*/ 1020196 w 4592096"/>
                <a:gd name="connsiteY3-92" fmla="*/ 80559 h 805558"/>
                <a:gd name="connsiteX4-93" fmla="*/ 2020328 w 4592096"/>
                <a:gd name="connsiteY4-94" fmla="*/ 9121 h 805558"/>
                <a:gd name="connsiteX5-95" fmla="*/ 3821367 w 4592096"/>
                <a:gd name="connsiteY5-96" fmla="*/ 135288 h 805558"/>
                <a:gd name="connsiteX6-97" fmla="*/ 4592096 w 4592096"/>
                <a:gd name="connsiteY6-98" fmla="*/ 624688 h 805558"/>
                <a:gd name="connsiteX0-99" fmla="*/ 0 w 4592096"/>
                <a:gd name="connsiteY0-100" fmla="*/ 805558 h 805558"/>
                <a:gd name="connsiteX1-101" fmla="*/ 162940 w 4592096"/>
                <a:gd name="connsiteY1-102" fmla="*/ 509186 h 805558"/>
                <a:gd name="connsiteX2-103" fmla="*/ 591568 w 4592096"/>
                <a:gd name="connsiteY2-104" fmla="*/ 294872 h 805558"/>
                <a:gd name="connsiteX3-105" fmla="*/ 1020196 w 4592096"/>
                <a:gd name="connsiteY3-106" fmla="*/ 80559 h 805558"/>
                <a:gd name="connsiteX4-107" fmla="*/ 2020328 w 4592096"/>
                <a:gd name="connsiteY4-108" fmla="*/ 9121 h 805558"/>
                <a:gd name="connsiteX5-109" fmla="*/ 3821367 w 4592096"/>
                <a:gd name="connsiteY5-110" fmla="*/ 135288 h 805558"/>
                <a:gd name="connsiteX6-111" fmla="*/ 4592096 w 4592096"/>
                <a:gd name="connsiteY6-112" fmla="*/ 624688 h 805558"/>
                <a:gd name="connsiteX0-113" fmla="*/ 0 w 4592096"/>
                <a:gd name="connsiteY0-114" fmla="*/ 805558 h 805558"/>
                <a:gd name="connsiteX1-115" fmla="*/ 162940 w 4592096"/>
                <a:gd name="connsiteY1-116" fmla="*/ 509186 h 805558"/>
                <a:gd name="connsiteX2-117" fmla="*/ 591568 w 4592096"/>
                <a:gd name="connsiteY2-118" fmla="*/ 294872 h 805558"/>
                <a:gd name="connsiteX3-119" fmla="*/ 1020196 w 4592096"/>
                <a:gd name="connsiteY3-120" fmla="*/ 80559 h 805558"/>
                <a:gd name="connsiteX4-121" fmla="*/ 2020328 w 4592096"/>
                <a:gd name="connsiteY4-122" fmla="*/ 9121 h 805558"/>
                <a:gd name="connsiteX5-123" fmla="*/ 3821367 w 4592096"/>
                <a:gd name="connsiteY5-124" fmla="*/ 135288 h 805558"/>
                <a:gd name="connsiteX6-125" fmla="*/ 4592096 w 4592096"/>
                <a:gd name="connsiteY6-126" fmla="*/ 624688 h 805558"/>
                <a:gd name="connsiteX0-127" fmla="*/ 0 w 4592096"/>
                <a:gd name="connsiteY0-128" fmla="*/ 799222 h 799222"/>
                <a:gd name="connsiteX1-129" fmla="*/ 162940 w 4592096"/>
                <a:gd name="connsiteY1-130" fmla="*/ 502850 h 799222"/>
                <a:gd name="connsiteX2-131" fmla="*/ 591568 w 4592096"/>
                <a:gd name="connsiteY2-132" fmla="*/ 288536 h 799222"/>
                <a:gd name="connsiteX3-133" fmla="*/ 1091634 w 4592096"/>
                <a:gd name="connsiteY3-134" fmla="*/ 145660 h 799222"/>
                <a:gd name="connsiteX4-135" fmla="*/ 2020328 w 4592096"/>
                <a:gd name="connsiteY4-136" fmla="*/ 2785 h 799222"/>
                <a:gd name="connsiteX5-137" fmla="*/ 3821367 w 4592096"/>
                <a:gd name="connsiteY5-138" fmla="*/ 128952 h 799222"/>
                <a:gd name="connsiteX6-139" fmla="*/ 4592096 w 4592096"/>
                <a:gd name="connsiteY6-140" fmla="*/ 618352 h 799222"/>
                <a:gd name="connsiteX0-141" fmla="*/ 0 w 4592096"/>
                <a:gd name="connsiteY0-142" fmla="*/ 760958 h 760958"/>
                <a:gd name="connsiteX1-143" fmla="*/ 162940 w 4592096"/>
                <a:gd name="connsiteY1-144" fmla="*/ 464586 h 760958"/>
                <a:gd name="connsiteX2-145" fmla="*/ 591568 w 4592096"/>
                <a:gd name="connsiteY2-146" fmla="*/ 250272 h 760958"/>
                <a:gd name="connsiteX3-147" fmla="*/ 1091634 w 4592096"/>
                <a:gd name="connsiteY3-148" fmla="*/ 107396 h 760958"/>
                <a:gd name="connsiteX4-149" fmla="*/ 2091766 w 4592096"/>
                <a:gd name="connsiteY4-150" fmla="*/ 35958 h 760958"/>
                <a:gd name="connsiteX5-151" fmla="*/ 3821367 w 4592096"/>
                <a:gd name="connsiteY5-152" fmla="*/ 90688 h 760958"/>
                <a:gd name="connsiteX6-153" fmla="*/ 4592096 w 4592096"/>
                <a:gd name="connsiteY6-154" fmla="*/ 580088 h 760958"/>
                <a:gd name="connsiteX0-155" fmla="*/ 0 w 4286280"/>
                <a:gd name="connsiteY0-156" fmla="*/ 759528 h 759528"/>
                <a:gd name="connsiteX1-157" fmla="*/ 162940 w 4286280"/>
                <a:gd name="connsiteY1-158" fmla="*/ 463156 h 759528"/>
                <a:gd name="connsiteX2-159" fmla="*/ 591568 w 4286280"/>
                <a:gd name="connsiteY2-160" fmla="*/ 248842 h 759528"/>
                <a:gd name="connsiteX3-161" fmla="*/ 1091634 w 4286280"/>
                <a:gd name="connsiteY3-162" fmla="*/ 105966 h 759528"/>
                <a:gd name="connsiteX4-163" fmla="*/ 2091766 w 4286280"/>
                <a:gd name="connsiteY4-164" fmla="*/ 34528 h 759528"/>
                <a:gd name="connsiteX5-165" fmla="*/ 3821367 w 4286280"/>
                <a:gd name="connsiteY5-166" fmla="*/ 89258 h 759528"/>
                <a:gd name="connsiteX6-167" fmla="*/ 4286280 w 4286280"/>
                <a:gd name="connsiteY6-168" fmla="*/ 570074 h 759528"/>
                <a:gd name="connsiteX0-169" fmla="*/ 0 w 4286280"/>
                <a:gd name="connsiteY0-170" fmla="*/ 742820 h 742820"/>
                <a:gd name="connsiteX1-171" fmla="*/ 162940 w 4286280"/>
                <a:gd name="connsiteY1-172" fmla="*/ 446448 h 742820"/>
                <a:gd name="connsiteX2-173" fmla="*/ 591568 w 4286280"/>
                <a:gd name="connsiteY2-174" fmla="*/ 232134 h 742820"/>
                <a:gd name="connsiteX3-175" fmla="*/ 1091634 w 4286280"/>
                <a:gd name="connsiteY3-176" fmla="*/ 89258 h 742820"/>
                <a:gd name="connsiteX4-177" fmla="*/ 2091766 w 4286280"/>
                <a:gd name="connsiteY4-178" fmla="*/ 17820 h 742820"/>
                <a:gd name="connsiteX5-179" fmla="*/ 3714776 w 4286280"/>
                <a:gd name="connsiteY5-180" fmla="*/ 196176 h 742820"/>
                <a:gd name="connsiteX6-181" fmla="*/ 4286280 w 4286280"/>
                <a:gd name="connsiteY6-182" fmla="*/ 553366 h 742820"/>
                <a:gd name="connsiteX0-183" fmla="*/ 0 w 5214974"/>
                <a:gd name="connsiteY0-184" fmla="*/ 742820 h 742820"/>
                <a:gd name="connsiteX1-185" fmla="*/ 162940 w 5214974"/>
                <a:gd name="connsiteY1-186" fmla="*/ 446448 h 742820"/>
                <a:gd name="connsiteX2-187" fmla="*/ 591568 w 5214974"/>
                <a:gd name="connsiteY2-188" fmla="*/ 232134 h 742820"/>
                <a:gd name="connsiteX3-189" fmla="*/ 1091634 w 5214974"/>
                <a:gd name="connsiteY3-190" fmla="*/ 89258 h 742820"/>
                <a:gd name="connsiteX4-191" fmla="*/ 2091766 w 5214974"/>
                <a:gd name="connsiteY4-192" fmla="*/ 17820 h 742820"/>
                <a:gd name="connsiteX5-193" fmla="*/ 3714776 w 5214974"/>
                <a:gd name="connsiteY5-194" fmla="*/ 196176 h 742820"/>
                <a:gd name="connsiteX6-195" fmla="*/ 5214974 w 5214974"/>
                <a:gd name="connsiteY6-196" fmla="*/ 565426 h 742820"/>
                <a:gd name="connsiteX0-197" fmla="*/ 0 w 5214974"/>
                <a:gd name="connsiteY0-198" fmla="*/ 742820 h 742820"/>
                <a:gd name="connsiteX1-199" fmla="*/ 162940 w 5214974"/>
                <a:gd name="connsiteY1-200" fmla="*/ 446448 h 742820"/>
                <a:gd name="connsiteX2-201" fmla="*/ 591568 w 5214974"/>
                <a:gd name="connsiteY2-202" fmla="*/ 232134 h 742820"/>
                <a:gd name="connsiteX3-203" fmla="*/ 1091634 w 5214974"/>
                <a:gd name="connsiteY3-204" fmla="*/ 89258 h 742820"/>
                <a:gd name="connsiteX4-205" fmla="*/ 2091766 w 5214974"/>
                <a:gd name="connsiteY4-206" fmla="*/ 17820 h 742820"/>
                <a:gd name="connsiteX5-207" fmla="*/ 3714776 w 5214974"/>
                <a:gd name="connsiteY5-208" fmla="*/ 196176 h 742820"/>
                <a:gd name="connsiteX6-209" fmla="*/ 5214974 w 5214974"/>
                <a:gd name="connsiteY6-210" fmla="*/ 565426 h 742820"/>
                <a:gd name="connsiteX0-211" fmla="*/ 0 w 5214974"/>
                <a:gd name="connsiteY0-212" fmla="*/ 732923 h 732923"/>
                <a:gd name="connsiteX1-213" fmla="*/ 162940 w 5214974"/>
                <a:gd name="connsiteY1-214" fmla="*/ 436551 h 732923"/>
                <a:gd name="connsiteX2-215" fmla="*/ 591568 w 5214974"/>
                <a:gd name="connsiteY2-216" fmla="*/ 222237 h 732923"/>
                <a:gd name="connsiteX3-217" fmla="*/ 1091634 w 5214974"/>
                <a:gd name="connsiteY3-218" fmla="*/ 79361 h 732923"/>
                <a:gd name="connsiteX4-219" fmla="*/ 2091766 w 5214974"/>
                <a:gd name="connsiteY4-220" fmla="*/ 7923 h 732923"/>
                <a:gd name="connsiteX5-221" fmla="*/ 3786214 w 5214974"/>
                <a:gd name="connsiteY5-222" fmla="*/ 126901 h 732923"/>
                <a:gd name="connsiteX6-223" fmla="*/ 5214974 w 5214974"/>
                <a:gd name="connsiteY6-224" fmla="*/ 555529 h 732923"/>
                <a:gd name="connsiteX0-225" fmla="*/ 0 w 5214974"/>
                <a:gd name="connsiteY0-226" fmla="*/ 697290 h 697290"/>
                <a:gd name="connsiteX1-227" fmla="*/ 162940 w 5214974"/>
                <a:gd name="connsiteY1-228" fmla="*/ 400918 h 697290"/>
                <a:gd name="connsiteX2-229" fmla="*/ 591568 w 5214974"/>
                <a:gd name="connsiteY2-230" fmla="*/ 186604 h 697290"/>
                <a:gd name="connsiteX3-231" fmla="*/ 1091634 w 5214974"/>
                <a:gd name="connsiteY3-232" fmla="*/ 43728 h 697290"/>
                <a:gd name="connsiteX4-233" fmla="*/ 2071702 w 5214974"/>
                <a:gd name="connsiteY4-234" fmla="*/ 19830 h 697290"/>
                <a:gd name="connsiteX5-235" fmla="*/ 3786214 w 5214974"/>
                <a:gd name="connsiteY5-236" fmla="*/ 91268 h 697290"/>
                <a:gd name="connsiteX6-237" fmla="*/ 5214974 w 5214974"/>
                <a:gd name="connsiteY6-238" fmla="*/ 519896 h 697290"/>
                <a:gd name="connsiteX0-239" fmla="*/ 0 w 5214974"/>
                <a:gd name="connsiteY0-240" fmla="*/ 697291 h 697291"/>
                <a:gd name="connsiteX1-241" fmla="*/ 162940 w 5214974"/>
                <a:gd name="connsiteY1-242" fmla="*/ 400919 h 697291"/>
                <a:gd name="connsiteX2-243" fmla="*/ 591568 w 5214974"/>
                <a:gd name="connsiteY2-244" fmla="*/ 186605 h 697291"/>
                <a:gd name="connsiteX3-245" fmla="*/ 1091634 w 5214974"/>
                <a:gd name="connsiteY3-246" fmla="*/ 43729 h 697291"/>
                <a:gd name="connsiteX4-247" fmla="*/ 2071702 w 5214974"/>
                <a:gd name="connsiteY4-248" fmla="*/ 19831 h 697291"/>
                <a:gd name="connsiteX5-249" fmla="*/ 4000528 w 5214974"/>
                <a:gd name="connsiteY5-250" fmla="*/ 91268 h 697291"/>
                <a:gd name="connsiteX6-251" fmla="*/ 5214974 w 5214974"/>
                <a:gd name="connsiteY6-252" fmla="*/ 519897 h 697291"/>
                <a:gd name="connsiteX0-253" fmla="*/ 0 w 5214974"/>
                <a:gd name="connsiteY0-254" fmla="*/ 697290 h 697290"/>
                <a:gd name="connsiteX1-255" fmla="*/ 162940 w 5214974"/>
                <a:gd name="connsiteY1-256" fmla="*/ 400918 h 697290"/>
                <a:gd name="connsiteX2-257" fmla="*/ 591568 w 5214974"/>
                <a:gd name="connsiteY2-258" fmla="*/ 186604 h 697290"/>
                <a:gd name="connsiteX3-259" fmla="*/ 1091634 w 5214974"/>
                <a:gd name="connsiteY3-260" fmla="*/ 43728 h 697290"/>
                <a:gd name="connsiteX4-261" fmla="*/ 2071702 w 5214974"/>
                <a:gd name="connsiteY4-262" fmla="*/ 19830 h 697290"/>
                <a:gd name="connsiteX5-263" fmla="*/ 4071966 w 5214974"/>
                <a:gd name="connsiteY5-264" fmla="*/ 91268 h 697290"/>
                <a:gd name="connsiteX6-265" fmla="*/ 5214974 w 5214974"/>
                <a:gd name="connsiteY6-266" fmla="*/ 519896 h 6972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214974" h="697290">
                  <a:moveTo>
                    <a:pt x="0" y="697290"/>
                  </a:moveTo>
                  <a:cubicBezTo>
                    <a:pt x="4187" y="592619"/>
                    <a:pt x="64346" y="486032"/>
                    <a:pt x="162940" y="400918"/>
                  </a:cubicBezTo>
                  <a:cubicBezTo>
                    <a:pt x="261534" y="315804"/>
                    <a:pt x="436786" y="246136"/>
                    <a:pt x="591568" y="186604"/>
                  </a:cubicBezTo>
                  <a:cubicBezTo>
                    <a:pt x="746350" y="127072"/>
                    <a:pt x="844945" y="71524"/>
                    <a:pt x="1091634" y="43728"/>
                  </a:cubicBezTo>
                  <a:cubicBezTo>
                    <a:pt x="1338323" y="15932"/>
                    <a:pt x="1574980" y="11907"/>
                    <a:pt x="2071702" y="19830"/>
                  </a:cubicBezTo>
                  <a:cubicBezTo>
                    <a:pt x="2568424" y="27753"/>
                    <a:pt x="3551431" y="0"/>
                    <a:pt x="4071966" y="91268"/>
                  </a:cubicBezTo>
                  <a:cubicBezTo>
                    <a:pt x="5058329" y="142335"/>
                    <a:pt x="4920222" y="263663"/>
                    <a:pt x="5214974" y="51989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0" name="TextBox 59"/>
            <p:cNvSpPr txBox="1"/>
            <p:nvPr/>
          </p:nvSpPr>
          <p:spPr>
            <a:xfrm>
              <a:off x="3714744" y="5897174"/>
              <a:ext cx="500066" cy="317908"/>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p</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61" name="直接箭头连接符 60"/>
            <p:cNvCxnSpPr/>
            <p:nvPr/>
          </p:nvCxnSpPr>
          <p:spPr>
            <a:xfrm rot="16200000" flipH="1">
              <a:off x="3669707" y="556638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5357818" y="5885114"/>
              <a:ext cx="500066" cy="317908"/>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q</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63" name="直接箭头连接符 62"/>
            <p:cNvCxnSpPr/>
            <p:nvPr/>
          </p:nvCxnSpPr>
          <p:spPr>
            <a:xfrm rot="16200000" flipH="1">
              <a:off x="5312781" y="555432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7358082" y="5429264"/>
              <a:ext cx="1571636" cy="369332"/>
            </a:xfrm>
            <a:prstGeom prst="rect">
              <a:avLst/>
            </a:prstGeom>
            <a:noFill/>
          </p:spPr>
          <p:txBody>
            <a:bodyPr wrap="square" rtlCol="0">
              <a:spAutoFit/>
            </a:bodyPr>
            <a:lstStyle/>
            <a:p>
              <a:pPr>
                <a:lnSpc>
                  <a:spcPct val="100000"/>
                </a:lnSpc>
              </a:pPr>
              <a:r>
                <a:rPr lang="en-US" altLang="zh-CN" sz="1800" i="1" smtClean="0">
                  <a:solidFill>
                    <a:srgbClr val="0000FF"/>
                  </a:solidFill>
                  <a:latin typeface="Consolas" panose="020B0609020204030204" pitchFamily="49" charset="0"/>
                  <a:cs typeface="Consolas" panose="020B0609020204030204" pitchFamily="49" charset="0"/>
                </a:rPr>
                <a:t>p</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smtClean="0">
                  <a:solidFill>
                    <a:srgbClr val="0000FF"/>
                  </a:solidFill>
                  <a:latin typeface="Consolas" panose="020B0609020204030204" pitchFamily="49" charset="0"/>
                  <a:cs typeface="Consolas" panose="020B0609020204030204" pitchFamily="49" charset="0"/>
                </a:rPr>
                <a:t>.prior</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5" name="右箭头 64"/>
            <p:cNvSpPr/>
            <p:nvPr/>
          </p:nvSpPr>
          <p:spPr>
            <a:xfrm>
              <a:off x="7000892" y="5530846"/>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Text Box 12"/>
            <p:cNvSpPr txBox="1">
              <a:spLocks noChangeArrowheads="1"/>
            </p:cNvSpPr>
            <p:nvPr/>
          </p:nvSpPr>
          <p:spPr bwMode="auto">
            <a:xfrm>
              <a:off x="6654761" y="4857760"/>
              <a:ext cx="410400"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60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7" name="Text Box 11"/>
            <p:cNvSpPr txBox="1">
              <a:spLocks noChangeArrowheads="1"/>
            </p:cNvSpPr>
            <p:nvPr/>
          </p:nvSpPr>
          <p:spPr bwMode="auto">
            <a:xfrm>
              <a:off x="6361189" y="4857760"/>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8" name="Line 7"/>
            <p:cNvSpPr>
              <a:spLocks noChangeShapeType="1"/>
            </p:cNvSpPr>
            <p:nvPr/>
          </p:nvSpPr>
          <p:spPr bwMode="auto">
            <a:xfrm>
              <a:off x="6000760" y="4951067"/>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 name="Line 6"/>
            <p:cNvSpPr>
              <a:spLocks noChangeShapeType="1"/>
            </p:cNvSpPr>
            <p:nvPr/>
          </p:nvSpPr>
          <p:spPr bwMode="auto">
            <a:xfrm flipH="1">
              <a:off x="6117411" y="5053121"/>
              <a:ext cx="349953" cy="972"/>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Text Box 3"/>
            <p:cNvSpPr txBox="1">
              <a:spLocks noChangeArrowheads="1"/>
            </p:cNvSpPr>
            <p:nvPr/>
          </p:nvSpPr>
          <p:spPr bwMode="auto">
            <a:xfrm>
              <a:off x="7061096" y="4857760"/>
              <a:ext cx="303293" cy="303247"/>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endParaRPr kumimoji="0" lang="zh-CN" altLang="zh-CN" sz="16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8" name="任意多边形 57"/>
            <p:cNvSpPr/>
            <p:nvPr/>
          </p:nvSpPr>
          <p:spPr>
            <a:xfrm>
              <a:off x="1714480" y="5072074"/>
              <a:ext cx="5500726" cy="564657"/>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1" fmla="*/ 4863402 w 4866853"/>
                <a:gd name="connsiteY0-2" fmla="*/ 0 h 599552"/>
                <a:gd name="connsiteX1-3" fmla="*/ 4803112 w 4866853"/>
                <a:gd name="connsiteY1-4" fmla="*/ 251209 h 599552"/>
                <a:gd name="connsiteX2-5" fmla="*/ 4480955 w 4866853"/>
                <a:gd name="connsiteY2-6" fmla="*/ 442593 h 599552"/>
                <a:gd name="connsiteX3-7" fmla="*/ 3637503 w 4866853"/>
                <a:gd name="connsiteY3-8" fmla="*/ 482321 h 599552"/>
                <a:gd name="connsiteX4-9" fmla="*/ 823965 w 4866853"/>
                <a:gd name="connsiteY4-10" fmla="*/ 542611 h 599552"/>
                <a:gd name="connsiteX5-11" fmla="*/ 0 w 4866853"/>
                <a:gd name="connsiteY5-12" fmla="*/ 140677 h 599552"/>
                <a:gd name="connsiteX0-13" fmla="*/ 4863402 w 4866853"/>
                <a:gd name="connsiteY0-14" fmla="*/ 0 h 616743"/>
                <a:gd name="connsiteX1-15" fmla="*/ 4803112 w 4866853"/>
                <a:gd name="connsiteY1-16" fmla="*/ 251209 h 616743"/>
                <a:gd name="connsiteX2-17" fmla="*/ 4480955 w 4866853"/>
                <a:gd name="connsiteY2-18" fmla="*/ 442593 h 616743"/>
                <a:gd name="connsiteX3-19" fmla="*/ 3552261 w 4866853"/>
                <a:gd name="connsiteY3-20" fmla="*/ 585469 h 616743"/>
                <a:gd name="connsiteX4-21" fmla="*/ 823965 w 4866853"/>
                <a:gd name="connsiteY4-22" fmla="*/ 542611 h 616743"/>
                <a:gd name="connsiteX5-23" fmla="*/ 0 w 4866853"/>
                <a:gd name="connsiteY5-24" fmla="*/ 140677 h 616743"/>
                <a:gd name="connsiteX0-25" fmla="*/ 4286280 w 4835558"/>
                <a:gd name="connsiteY0-26" fmla="*/ 0 h 571504"/>
                <a:gd name="connsiteX1-27" fmla="*/ 4803112 w 4835558"/>
                <a:gd name="connsiteY1-28" fmla="*/ 205970 h 571504"/>
                <a:gd name="connsiteX2-29" fmla="*/ 4480955 w 4835558"/>
                <a:gd name="connsiteY2-30" fmla="*/ 397354 h 571504"/>
                <a:gd name="connsiteX3-31" fmla="*/ 3552261 w 4835558"/>
                <a:gd name="connsiteY3-32" fmla="*/ 540230 h 571504"/>
                <a:gd name="connsiteX4-33" fmla="*/ 823965 w 4835558"/>
                <a:gd name="connsiteY4-34" fmla="*/ 497372 h 571504"/>
                <a:gd name="connsiteX5-35" fmla="*/ 0 w 4835558"/>
                <a:gd name="connsiteY5-36" fmla="*/ 95438 h 571504"/>
                <a:gd name="connsiteX0-37" fmla="*/ 4286280 w 4840939"/>
                <a:gd name="connsiteY0-38" fmla="*/ 0 h 588173"/>
                <a:gd name="connsiteX1-39" fmla="*/ 4803112 w 4840939"/>
                <a:gd name="connsiteY1-40" fmla="*/ 205970 h 588173"/>
                <a:gd name="connsiteX2-41" fmla="*/ 4480955 w 4840939"/>
                <a:gd name="connsiteY2-42" fmla="*/ 397354 h 588173"/>
                <a:gd name="connsiteX3-43" fmla="*/ 2643206 w 4840939"/>
                <a:gd name="connsiteY3-44" fmla="*/ 571503 h 588173"/>
                <a:gd name="connsiteX4-45" fmla="*/ 823965 w 4840939"/>
                <a:gd name="connsiteY4-46" fmla="*/ 497372 h 588173"/>
                <a:gd name="connsiteX5-47" fmla="*/ 0 w 4840939"/>
                <a:gd name="connsiteY5-48" fmla="*/ 95438 h 588173"/>
                <a:gd name="connsiteX0-49" fmla="*/ 4286280 w 4910269"/>
                <a:gd name="connsiteY0-50" fmla="*/ 0 h 576716"/>
                <a:gd name="connsiteX1-51" fmla="*/ 4803112 w 4910269"/>
                <a:gd name="connsiteY1-52" fmla="*/ 205970 h 576716"/>
                <a:gd name="connsiteX2-53" fmla="*/ 3643338 w 4910269"/>
                <a:gd name="connsiteY2-54" fmla="*/ 500065 h 576716"/>
                <a:gd name="connsiteX3-55" fmla="*/ 2643206 w 4910269"/>
                <a:gd name="connsiteY3-56" fmla="*/ 571503 h 576716"/>
                <a:gd name="connsiteX4-57" fmla="*/ 823965 w 4910269"/>
                <a:gd name="connsiteY4-58" fmla="*/ 497372 h 576716"/>
                <a:gd name="connsiteX5-59" fmla="*/ 0 w 4910269"/>
                <a:gd name="connsiteY5-60" fmla="*/ 95438 h 576716"/>
                <a:gd name="connsiteX0-61" fmla="*/ 4286280 w 4286280"/>
                <a:gd name="connsiteY0-62" fmla="*/ 0 h 576716"/>
                <a:gd name="connsiteX1-63" fmla="*/ 4143404 w 4286280"/>
                <a:gd name="connsiteY1-64" fmla="*/ 357189 h 576716"/>
                <a:gd name="connsiteX2-65" fmla="*/ 3643338 w 4286280"/>
                <a:gd name="connsiteY2-66" fmla="*/ 500065 h 576716"/>
                <a:gd name="connsiteX3-67" fmla="*/ 2643206 w 4286280"/>
                <a:gd name="connsiteY3-68" fmla="*/ 571503 h 576716"/>
                <a:gd name="connsiteX4-69" fmla="*/ 823965 w 4286280"/>
                <a:gd name="connsiteY4-70" fmla="*/ 497372 h 576716"/>
                <a:gd name="connsiteX5-71" fmla="*/ 0 w 4286280"/>
                <a:gd name="connsiteY5-72" fmla="*/ 95438 h 576716"/>
                <a:gd name="connsiteX0-73" fmla="*/ 5500726 w 5500726"/>
                <a:gd name="connsiteY0-74" fmla="*/ 0 h 564657"/>
                <a:gd name="connsiteX1-75" fmla="*/ 4143404 w 5500726"/>
                <a:gd name="connsiteY1-76" fmla="*/ 345130 h 564657"/>
                <a:gd name="connsiteX2-77" fmla="*/ 3643338 w 5500726"/>
                <a:gd name="connsiteY2-78" fmla="*/ 488006 h 564657"/>
                <a:gd name="connsiteX3-79" fmla="*/ 2643206 w 5500726"/>
                <a:gd name="connsiteY3-80" fmla="*/ 559444 h 564657"/>
                <a:gd name="connsiteX4-81" fmla="*/ 823965 w 5500726"/>
                <a:gd name="connsiteY4-82" fmla="*/ 485313 h 564657"/>
                <a:gd name="connsiteX5-83" fmla="*/ 0 w 5500726"/>
                <a:gd name="connsiteY5-84" fmla="*/ 83379 h 564657"/>
                <a:gd name="connsiteX0-85" fmla="*/ 5500726 w 5500726"/>
                <a:gd name="connsiteY0-86" fmla="*/ 0 h 564657"/>
                <a:gd name="connsiteX1-87" fmla="*/ 4857784 w 5500726"/>
                <a:gd name="connsiteY1-88" fmla="*/ 357190 h 564657"/>
                <a:gd name="connsiteX2-89" fmla="*/ 3643338 w 5500726"/>
                <a:gd name="connsiteY2-90" fmla="*/ 488006 h 564657"/>
                <a:gd name="connsiteX3-91" fmla="*/ 2643206 w 5500726"/>
                <a:gd name="connsiteY3-92" fmla="*/ 559444 h 564657"/>
                <a:gd name="connsiteX4-93" fmla="*/ 823965 w 5500726"/>
                <a:gd name="connsiteY4-94" fmla="*/ 485313 h 564657"/>
                <a:gd name="connsiteX5-95" fmla="*/ 0 w 5500726"/>
                <a:gd name="connsiteY5-96" fmla="*/ 83379 h 564657"/>
                <a:gd name="connsiteX0-97" fmla="*/ 5500726 w 5500726"/>
                <a:gd name="connsiteY0-98" fmla="*/ 0 h 564657"/>
                <a:gd name="connsiteX1-99" fmla="*/ 4857784 w 5500726"/>
                <a:gd name="connsiteY1-100" fmla="*/ 357190 h 564657"/>
                <a:gd name="connsiteX2-101" fmla="*/ 3714776 w 5500726"/>
                <a:gd name="connsiteY2-102" fmla="*/ 500066 h 564657"/>
                <a:gd name="connsiteX3-103" fmla="*/ 2643206 w 5500726"/>
                <a:gd name="connsiteY3-104" fmla="*/ 559444 h 564657"/>
                <a:gd name="connsiteX4-105" fmla="*/ 823965 w 5500726"/>
                <a:gd name="connsiteY4-106" fmla="*/ 485313 h 564657"/>
                <a:gd name="connsiteX5-107" fmla="*/ 0 w 5500726"/>
                <a:gd name="connsiteY5-108" fmla="*/ 83379 h 5646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500726" h="564657">
                  <a:moveTo>
                    <a:pt x="5500726" y="0"/>
                  </a:moveTo>
                  <a:cubicBezTo>
                    <a:pt x="5483979" y="95459"/>
                    <a:pt x="5155442" y="273846"/>
                    <a:pt x="4857784" y="357190"/>
                  </a:cubicBezTo>
                  <a:cubicBezTo>
                    <a:pt x="4560126" y="440534"/>
                    <a:pt x="4083872" y="466357"/>
                    <a:pt x="3714776" y="500066"/>
                  </a:cubicBezTo>
                  <a:cubicBezTo>
                    <a:pt x="3345680" y="533775"/>
                    <a:pt x="3125008" y="561903"/>
                    <a:pt x="2643206" y="559444"/>
                  </a:cubicBezTo>
                  <a:cubicBezTo>
                    <a:pt x="2161404" y="556985"/>
                    <a:pt x="1264499" y="564657"/>
                    <a:pt x="823965" y="485313"/>
                  </a:cubicBezTo>
                  <a:cubicBezTo>
                    <a:pt x="383431" y="405969"/>
                    <a:pt x="108857" y="255875"/>
                    <a:pt x="0" y="8337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1" name="TextBox 70"/>
          <p:cNvSpPr txBox="1"/>
          <p:nvPr/>
        </p:nvSpPr>
        <p:spPr>
          <a:xfrm>
            <a:off x="214282" y="3559734"/>
            <a:ext cx="264320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）结点个数为偶数</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14356"/>
            <a:ext cx="8572528" cy="495017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template &lt;typename T&gt;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Symm</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(CDLinkList&lt;T&gt;&amp; 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求解算法</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flag=true;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//flag</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是否对称，初始时为真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p=L.dhead-&gt;next;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指向首结点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DLinkNode&lt;T&gt;* q=L.dhead-&gt;prior;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指向尾结点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12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(flag)</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(p-&gt;data!=q-&gt;data)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对应结点值不相同，置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flag</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为假</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flag=false;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p==q || p==q-&gt;prior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满足结束条件退出循环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break;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q=q-&gt;prior;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前移一个结点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后移一个结点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flag;</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noaction"/>
          </p:cNvPr>
          <p:cNvSpPr txBox="1"/>
          <p:nvPr/>
        </p:nvSpPr>
        <p:spPr>
          <a:xfrm>
            <a:off x="2000232" y="428604"/>
            <a:ext cx="4857784"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顺序表和链表的比较</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428596" y="157161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anose="020B0609020204030204" pitchFamily="49" charset="0"/>
                <a:ea typeface="微软雅黑" panose="020B0503020204020204" pitchFamily="34" charset="-122"/>
                <a:cs typeface="Consolas" panose="020B0609020204030204" pitchFamily="49" charset="0"/>
              </a:rPr>
              <a:t>1.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基于空间的考虑</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098"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5" name="组合 14"/>
          <p:cNvGrpSpPr/>
          <p:nvPr/>
        </p:nvGrpSpPr>
        <p:grpSpPr>
          <a:xfrm>
            <a:off x="2000232" y="2479108"/>
            <a:ext cx="4740198" cy="929796"/>
            <a:chOff x="2000232" y="2479108"/>
            <a:chExt cx="4740198" cy="929796"/>
          </a:xfrm>
        </p:grpSpPr>
        <p:sp>
          <p:nvSpPr>
            <p:cNvPr id="10" name="TextBox 9"/>
            <p:cNvSpPr txBox="1"/>
            <p:nvPr/>
          </p:nvSpPr>
          <p:spPr>
            <a:xfrm>
              <a:off x="2000232" y="2786058"/>
              <a:ext cx="1357322" cy="313932"/>
            </a:xfrm>
            <a:prstGeom prst="rect">
              <a:avLst/>
            </a:prstGeom>
            <a:noFill/>
          </p:spPr>
          <p:txBody>
            <a:bodyPr wrap="square" rtlCol="0">
              <a:spAutoFit/>
            </a:bodyPr>
            <a:lstStyle/>
            <a:p>
              <a:pPr algn="l"/>
              <a:r>
                <a:rPr lang="zh-CN" altLang="en-US" sz="1800" smtClean="0">
                  <a:solidFill>
                    <a:srgbClr val="0000FF"/>
                  </a:solidFill>
                  <a:latin typeface="仿宋" panose="02010609060101010101" pitchFamily="49" charset="-122"/>
                  <a:ea typeface="仿宋" panose="02010609060101010101" pitchFamily="49" charset="-122"/>
                </a:rPr>
                <a:t>存储密度 </a:t>
              </a:r>
              <a:r>
                <a:rPr lang="en-US" altLang="zh-CN" sz="1800" smtClean="0">
                  <a:solidFill>
                    <a:srgbClr val="0000FF"/>
                  </a:solidFill>
                  <a:latin typeface="仿宋" panose="02010609060101010101" pitchFamily="49" charset="-122"/>
                  <a:ea typeface="仿宋" panose="02010609060101010101" pitchFamily="49" charset="-122"/>
                </a:rPr>
                <a:t>=</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11" name="TextBox 10"/>
            <p:cNvSpPr txBox="1"/>
            <p:nvPr/>
          </p:nvSpPr>
          <p:spPr>
            <a:xfrm>
              <a:off x="3500430" y="2479108"/>
              <a:ext cx="321471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仿宋" panose="02010609060101010101" pitchFamily="49" charset="-122"/>
                  <a:ea typeface="仿宋" panose="02010609060101010101" pitchFamily="49" charset="-122"/>
                </a:rPr>
                <a:t>结点中数据本身占用的存储量</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12" name="TextBox 11"/>
            <p:cNvSpPr txBox="1"/>
            <p:nvPr/>
          </p:nvSpPr>
          <p:spPr>
            <a:xfrm>
              <a:off x="3857620" y="3039572"/>
              <a:ext cx="250033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仿宋" panose="02010609060101010101" pitchFamily="49" charset="-122"/>
                  <a:ea typeface="仿宋" panose="02010609060101010101" pitchFamily="49" charset="-122"/>
                </a:rPr>
                <a:t>整个结点占用的存储量</a:t>
              </a:r>
              <a:endParaRPr lang="zh-CN" altLang="en-US" sz="1800">
                <a:solidFill>
                  <a:srgbClr val="0000FF"/>
                </a:solidFill>
                <a:latin typeface="仿宋" panose="02010609060101010101" pitchFamily="49" charset="-122"/>
                <a:ea typeface="仿宋" panose="02010609060101010101" pitchFamily="49" charset="-122"/>
              </a:endParaRPr>
            </a:p>
          </p:txBody>
        </p:sp>
        <p:cxnSp>
          <p:nvCxnSpPr>
            <p:cNvPr id="14" name="直接连接符 13"/>
            <p:cNvCxnSpPr/>
            <p:nvPr/>
          </p:nvCxnSpPr>
          <p:spPr>
            <a:xfrm>
              <a:off x="3500430" y="2950132"/>
              <a:ext cx="3240000" cy="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6" name="TextBox 15"/>
          <p:cNvSpPr txBox="1"/>
          <p:nvPr/>
        </p:nvSpPr>
        <p:spPr>
          <a:xfrm>
            <a:off x="1857356" y="3929066"/>
            <a:ext cx="5929354" cy="338554"/>
          </a:xfrm>
          <a:prstGeom prst="rect">
            <a:avLst/>
          </a:prstGeom>
          <a:noFill/>
        </p:spPr>
        <p:txBody>
          <a:bodyPr wrap="square" rtlCol="0">
            <a:spAutoFit/>
          </a:bodyPr>
          <a:lstStyle/>
          <a:p>
            <a:pPr algn="l"/>
            <a:r>
              <a:rPr lang="zh-CN" altLang="zh-CN" sz="2000" smtClean="0">
                <a:solidFill>
                  <a:srgbClr val="0000FF"/>
                </a:solidFill>
                <a:latin typeface="Consolas" panose="020B0609020204030204" pitchFamily="49" charset="0"/>
                <a:ea typeface="华文中宋" panose="02010600040101010101" pitchFamily="2" charset="-122"/>
                <a:cs typeface="Consolas" panose="020B0609020204030204" pitchFamily="49" charset="0"/>
              </a:rPr>
              <a:t>一般地，存储密度越大，存储空间的利用率就越高。</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785794"/>
            <a:ext cx="7858180" cy="45200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顺序表的存储密度为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，而链表的存储密度小于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。仅从存储密度看，顺序表的存储空间利用率高。</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顺序表需要预先分配</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空间，所</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据占用一整片地址连续的内存空间，如果分配的空间过小，易出现上溢出，需要扩展空间导致大量元素移动而降低效率；如果分配的空间过大，会导致空间空闲而浪费。而链表的存储空间是动态分配的，只要内存有空闲，就不会出现上溢出。</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结论：</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当线性表的长度变化不大，易于事先确定的情况下，为了节省存储空间，宜采用顺序表作为存储结构。当线性表的长度变化较大，难以估计其存储大小时，为了节省存储空间，宜采用链表作为存储结构。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anose="020B0609020204030204" pitchFamily="49" charset="0"/>
                <a:ea typeface="微软雅黑" panose="020B0503020204020204" pitchFamily="34" charset="-122"/>
                <a:cs typeface="Consolas" panose="020B0609020204030204" pitchFamily="49" charset="0"/>
              </a:rPr>
              <a:t>2.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基于</a:t>
            </a:r>
            <a:r>
              <a:rPr lang="zh-CN" altLang="en-US" sz="2200" smtClean="0">
                <a:latin typeface="Consolas" panose="020B0609020204030204" pitchFamily="49" charset="0"/>
                <a:ea typeface="微软雅黑" panose="020B0503020204020204" pitchFamily="34" charset="-122"/>
                <a:cs typeface="Consolas" panose="020B0609020204030204" pitchFamily="49" charset="0"/>
              </a:rPr>
              <a:t>时间</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的考虑</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785786" y="1357298"/>
            <a:ext cx="7572428" cy="38302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顺序表具有随机存取特性，给定序号查找对应的元素值的时间为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，而链表不具有随机存取特性，只能顺序访问，给定序号查找对应的元素值的时间为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在顺序表中插入和删除操作时，通常需要平均移动半个表的元素。而在链表中插入和删除操作仅仅需要修改相关结点的指针成员，不必移动结点。</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结论：</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若线性表的运算主要是查找，很少做插入和删除操作，宜采用顺序表作为存储结构。若频繁地做插入和删除操作，宜采用链表作为存储结构。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noaction"/>
          </p:cNvPr>
          <p:cNvSpPr txBox="1"/>
          <p:nvPr/>
        </p:nvSpPr>
        <p:spPr>
          <a:xfrm>
            <a:off x="2071670" y="500042"/>
            <a:ext cx="4000528" cy="545516"/>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6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2.6 STL</a:t>
            </a:r>
            <a:r>
              <a:rPr lang="zh-CN" altLang="en-US" sz="26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中的</a:t>
            </a:r>
            <a:r>
              <a:rPr lang="zh-CN" altLang="zh-CN" sz="26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线性表</a:t>
            </a:r>
            <a:endParaRPr lang="zh-CN" altLang="en-US" sz="26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571736" y="1571612"/>
            <a:ext cx="2857520" cy="1013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marL="342900" indent="-342900" algn="l">
              <a:lnSpc>
                <a:spcPts val="2800"/>
              </a:lnSpc>
              <a:spcBef>
                <a:spcPts val="600"/>
              </a:spcBef>
              <a:buBlip>
                <a:blip r:embed="rId1"/>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vector—</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顺序表</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42900" indent="-342900" algn="l">
              <a:lnSpc>
                <a:spcPts val="2800"/>
              </a:lnSpc>
              <a:spcBef>
                <a:spcPts val="600"/>
              </a:spcBef>
              <a:buBlip>
                <a:blip r:embed="rId1"/>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list—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链表</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928926" y="5786454"/>
            <a:ext cx="2643206" cy="338554"/>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自学，上机编程</a:t>
            </a:r>
            <a:endParaRPr lang="zh-CN" altLang="en-US" sz="2000">
              <a:solidFill>
                <a:srgbClr val="0000FF"/>
              </a:solidFill>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2714612" y="2928934"/>
            <a:ext cx="2857520" cy="2597745"/>
          </a:xfrm>
          <a:prstGeom prst="rect">
            <a:avLst/>
          </a:prstGeom>
          <a:noFill/>
          <a:ln w="9525">
            <a:noFill/>
            <a:miter lim="800000"/>
            <a:headEnd/>
            <a:tailEnd/>
          </a:ln>
        </p:spPr>
      </p:pic>
      <p:sp>
        <p:nvSpPr>
          <p:cNvPr id="4" name="灯片编号占位符 3"/>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71365" name="Rectangle 5"/>
          <p:cNvSpPr>
            <a:spLocks noChangeArrowheads="1"/>
          </p:cNvSpPr>
          <p:nvPr/>
        </p:nvSpPr>
        <p:spPr bwMode="auto">
          <a:xfrm>
            <a:off x="2520950"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grpSp>
        <p:nvGrpSpPr>
          <p:cNvPr id="271396" name="Group 36"/>
          <p:cNvGrpSpPr/>
          <p:nvPr/>
        </p:nvGrpSpPr>
        <p:grpSpPr bwMode="auto">
          <a:xfrm>
            <a:off x="3417888" y="2493963"/>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71367" name="Rectangle 7"/>
            <p:cNvSpPr>
              <a:spLocks noChangeArrowheads="1"/>
            </p:cNvSpPr>
            <p:nvPr/>
          </p:nvSpPr>
          <p:spPr bwMode="auto">
            <a:xfrm>
              <a:off x="2494"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baseline="-25000">
                <a:solidFill>
                  <a:srgbClr val="3333FF"/>
                </a:solidFill>
              </a:endParaRPr>
            </a:p>
          </p:txBody>
        </p:sp>
      </p:grpSp>
      <p:sp>
        <p:nvSpPr>
          <p:cNvPr id="271368" name="Rectangle 8"/>
          <p:cNvSpPr>
            <a:spLocks noChangeArrowheads="1"/>
          </p:cNvSpPr>
          <p:nvPr/>
        </p:nvSpPr>
        <p:spPr bwMode="auto">
          <a:xfrm>
            <a:off x="4918075"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r>
              <a:rPr lang="en-US" altLang="zh-CN" sz="2000" i="1" dirty="0">
                <a:solidFill>
                  <a:srgbClr val="3333FF"/>
                </a:solidFill>
                <a:latin typeface="Times New Roman" panose="02020603050405020304" pitchFamily="18" charset="0"/>
                <a:cs typeface="Times New Roman" panose="02020603050405020304" pitchFamily="18" charset="0"/>
              </a:rPr>
              <a:t>x</a:t>
            </a:r>
            <a:endParaRPr lang="en-US"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271369" name="Rectangle 9"/>
          <p:cNvSpPr>
            <a:spLocks noChangeArrowheads="1"/>
          </p:cNvSpPr>
          <p:nvPr/>
        </p:nvSpPr>
        <p:spPr bwMode="auto">
          <a:xfrm>
            <a:off x="54594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defRPr/>
            </a:pPr>
            <a:endParaRPr lang="zh-CN" altLang="zh-CN"/>
          </a:p>
        </p:txBody>
      </p:sp>
      <p:sp>
        <p:nvSpPr>
          <p:cNvPr id="12295" name="Text Box 10"/>
          <p:cNvSpPr txBox="1">
            <a:spLocks noChangeArrowheads="1"/>
          </p:cNvSpPr>
          <p:nvPr/>
        </p:nvSpPr>
        <p:spPr bwMode="auto">
          <a:xfrm>
            <a:off x="6300788" y="24558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12296" name="Arc 11"/>
          <p:cNvSpPr>
            <a:spLocks noChangeArrowheads="1"/>
          </p:cNvSpPr>
          <p:nvPr/>
        </p:nvSpPr>
        <p:spPr bwMode="auto">
          <a:xfrm>
            <a:off x="1908175" y="2135188"/>
            <a:ext cx="360363" cy="358775"/>
          </a:xfrm>
          <a:custGeom>
            <a:avLst/>
            <a:gdLst>
              <a:gd name="T0" fmla="*/ -17 w 21600"/>
              <a:gd name="T1" fmla="*/ 0 h 21600"/>
              <a:gd name="T2" fmla="*/ 360363 w 21600"/>
              <a:gd name="T3" fmla="*/ 358775 h 21600"/>
              <a:gd name="T4" fmla="*/ -17 w 21600"/>
              <a:gd name="T5" fmla="*/ 0 h 21600"/>
              <a:gd name="T6" fmla="*/ 360363 w 21600"/>
              <a:gd name="T7" fmla="*/ 358775 h 21600"/>
              <a:gd name="T8" fmla="*/ 0 w 21600"/>
              <a:gd name="T9" fmla="*/ 3587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chemeClr val="tx1"/>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7" name="Text Box 12"/>
          <p:cNvSpPr txBox="1">
            <a:spLocks noChangeArrowheads="1"/>
          </p:cNvSpPr>
          <p:nvPr/>
        </p:nvSpPr>
        <p:spPr bwMode="auto">
          <a:xfrm>
            <a:off x="1547813" y="17748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p</a:t>
            </a:r>
            <a:endParaRPr lang="en-US" altLang="zh-CN">
              <a:ea typeface="楷体_GB2312" pitchFamily="49" charset="-122"/>
            </a:endParaRPr>
          </a:p>
        </p:txBody>
      </p:sp>
      <p:sp>
        <p:nvSpPr>
          <p:cNvPr id="271373" name="Line 13"/>
          <p:cNvSpPr>
            <a:spLocks noChangeShapeType="1"/>
          </p:cNvSpPr>
          <p:nvPr/>
        </p:nvSpPr>
        <p:spPr bwMode="auto">
          <a:xfrm>
            <a:off x="2843213" y="2709863"/>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9" name="Line 14"/>
          <p:cNvSpPr>
            <a:spLocks noChangeShapeType="1"/>
          </p:cNvSpPr>
          <p:nvPr/>
        </p:nvSpPr>
        <p:spPr bwMode="auto">
          <a:xfrm>
            <a:off x="4284663" y="2709863"/>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0" name="Text Box 15"/>
          <p:cNvSpPr txBox="1">
            <a:spLocks noChangeArrowheads="1"/>
          </p:cNvSpPr>
          <p:nvPr/>
        </p:nvSpPr>
        <p:spPr bwMode="auto">
          <a:xfrm>
            <a:off x="684213" y="24939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3333FF"/>
                </a:solidFill>
                <a:latin typeface="宋体" panose="02010600030101010101" pitchFamily="2" charset="-122"/>
                <a:cs typeface="Times New Roman" panose="02020603050405020304" pitchFamily="18" charset="0"/>
              </a:rPr>
              <a:t>…</a:t>
            </a:r>
            <a:endParaRPr lang="en-US" altLang="zh-CN">
              <a:solidFill>
                <a:srgbClr val="3333FF"/>
              </a:solidFill>
              <a:cs typeface="Times New Roman" panose="02020603050405020304" pitchFamily="18" charset="0"/>
            </a:endParaRPr>
          </a:p>
        </p:txBody>
      </p:sp>
      <p:sp>
        <p:nvSpPr>
          <p:cNvPr id="12301" name="Line 16"/>
          <p:cNvSpPr>
            <a:spLocks noChangeShapeType="1"/>
          </p:cNvSpPr>
          <p:nvPr/>
        </p:nvSpPr>
        <p:spPr bwMode="auto">
          <a:xfrm>
            <a:off x="1404938" y="2709863"/>
            <a:ext cx="576262"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2" name="Line 27"/>
          <p:cNvSpPr>
            <a:spLocks noChangeShapeType="1"/>
          </p:cNvSpPr>
          <p:nvPr/>
        </p:nvSpPr>
        <p:spPr bwMode="auto">
          <a:xfrm>
            <a:off x="5711825" y="2709863"/>
            <a:ext cx="576263" cy="0"/>
          </a:xfrm>
          <a:prstGeom prst="line">
            <a:avLst/>
          </a:prstGeom>
          <a:noFill/>
          <a:ln w="3810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1397" name="Group 37"/>
          <p:cNvGrpSpPr/>
          <p:nvPr/>
        </p:nvGrpSpPr>
        <p:grpSpPr bwMode="auto">
          <a:xfrm>
            <a:off x="2700338" y="1519238"/>
            <a:ext cx="3743325" cy="1163637"/>
            <a:chOff x="1701" y="957"/>
            <a:chExt cx="2358" cy="733"/>
          </a:xfrm>
        </p:grpSpPr>
        <p:sp>
          <p:nvSpPr>
            <p:cNvPr id="12306" name="Text Box 23"/>
            <p:cNvSpPr txBox="1">
              <a:spLocks noChangeArrowheads="1"/>
            </p:cNvSpPr>
            <p:nvPr/>
          </p:nvSpPr>
          <p:spPr bwMode="auto">
            <a:xfrm>
              <a:off x="1701" y="957"/>
              <a:ext cx="2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p</a:t>
              </a:r>
              <a:r>
                <a:rPr lang="en-US" altLang="zh-CN" sz="2000">
                  <a:latin typeface="宋体" panose="02010600030101010101" pitchFamily="2" charset="-122"/>
                </a:rPr>
                <a:t>-</a:t>
              </a:r>
              <a:r>
                <a:rPr lang="en-US" altLang="zh-CN" sz="2000">
                  <a:ea typeface="楷体_GB2312" pitchFamily="49" charset="-122"/>
                </a:rPr>
                <a:t>&gt;next=q</a:t>
              </a:r>
              <a:r>
                <a:rPr lang="en-US" altLang="zh-CN" sz="2000">
                  <a:latin typeface="宋体" panose="02010600030101010101" pitchFamily="2" charset="-122"/>
                </a:rPr>
                <a:t>-</a:t>
              </a:r>
              <a:r>
                <a:rPr lang="en-US" altLang="zh-CN" sz="2000">
                  <a:ea typeface="楷体_GB2312" pitchFamily="49" charset="-122"/>
                </a:rPr>
                <a:t>&gt;next</a:t>
              </a:r>
              <a:endParaRPr lang="en-US" altLang="zh-CN" sz="2000">
                <a:ea typeface="楷体_GB2312" pitchFamily="49" charset="-122"/>
              </a:endParaRPr>
            </a:p>
          </p:txBody>
        </p:sp>
        <p:sp>
          <p:nvSpPr>
            <p:cNvPr id="12307" name="Line 29"/>
            <p:cNvSpPr>
              <a:spLocks noChangeShapeType="1"/>
            </p:cNvSpPr>
            <p:nvPr/>
          </p:nvSpPr>
          <p:spPr bwMode="auto">
            <a:xfrm flipV="1">
              <a:off x="1746" y="1282"/>
              <a:ext cx="0" cy="408"/>
            </a:xfrm>
            <a:prstGeom prst="line">
              <a:avLst/>
            </a:prstGeom>
            <a:noFill/>
            <a:ln w="381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2308" name="Line 30"/>
            <p:cNvSpPr>
              <a:spLocks noChangeShapeType="1"/>
            </p:cNvSpPr>
            <p:nvPr/>
          </p:nvSpPr>
          <p:spPr bwMode="auto">
            <a:xfrm>
              <a:off x="3243" y="1277"/>
              <a:ext cx="0" cy="295"/>
            </a:xfrm>
            <a:prstGeom prst="line">
              <a:avLst/>
            </a:prstGeom>
            <a:noFill/>
            <a:ln w="38100">
              <a:solidFill>
                <a:srgbClr val="FF00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9" name="Line 31"/>
            <p:cNvSpPr>
              <a:spLocks noChangeShapeType="1"/>
            </p:cNvSpPr>
            <p:nvPr/>
          </p:nvSpPr>
          <p:spPr bwMode="auto">
            <a:xfrm>
              <a:off x="1746" y="1282"/>
              <a:ext cx="1497" cy="0"/>
            </a:xfrm>
            <a:prstGeom prst="line">
              <a:avLst/>
            </a:prstGeom>
            <a:noFill/>
            <a:ln w="381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3" name="TextBox 2"/>
          <p:cNvSpPr txBox="1"/>
          <p:nvPr/>
        </p:nvSpPr>
        <p:spPr>
          <a:xfrm>
            <a:off x="611477" y="476545"/>
            <a:ext cx="6500858" cy="400110"/>
          </a:xfrm>
          <a:prstGeom prst="rect">
            <a:avLst/>
          </a:prstGeom>
          <a:noFill/>
        </p:spPr>
        <p:txBody>
          <a:bodyPr wrap="square" rtlCol="0">
            <a:spAutoFit/>
          </a:bodyPr>
          <a:p>
            <a:pPr algn="l">
              <a:lnSpc>
                <a:spcPct val="100000"/>
              </a:lnSpc>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删除结点操作</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删除单链表中</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结点的后继结点</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
          <p:cNvGrpSpPr/>
          <p:nvPr/>
        </p:nvGrpSpPr>
        <p:grpSpPr>
          <a:xfrm>
            <a:off x="899795" y="3573145"/>
            <a:ext cx="6286500" cy="1800860"/>
            <a:chOff x="1417" y="5627"/>
            <a:chExt cx="9900" cy="2836"/>
          </a:xfrm>
        </p:grpSpPr>
        <p:grpSp>
          <p:nvGrpSpPr>
            <p:cNvPr id="4" name="组合 47"/>
            <p:cNvGrpSpPr/>
            <p:nvPr/>
          </p:nvGrpSpPr>
          <p:grpSpPr>
            <a:xfrm>
              <a:off x="1417" y="6761"/>
              <a:ext cx="9900" cy="1703"/>
              <a:chOff x="714348" y="5072074"/>
              <a:chExt cx="6286544" cy="1081595"/>
            </a:xfrm>
          </p:grpSpPr>
          <p:sp>
            <p:nvSpPr>
              <p:cNvPr id="44" name="TextBox 43"/>
              <p:cNvSpPr txBox="1"/>
              <p:nvPr/>
            </p:nvSpPr>
            <p:spPr>
              <a:xfrm>
                <a:off x="1214414" y="5214950"/>
                <a:ext cx="5786478" cy="938719"/>
              </a:xfrm>
              <a:prstGeom prst="rect">
                <a:avLst/>
              </a:prstGeom>
            </p:spPr>
            <p:style>
              <a:lnRef idx="3">
                <a:schemeClr val="lt1"/>
              </a:lnRef>
              <a:fillRef idx="1">
                <a:schemeClr val="dk1"/>
              </a:fillRef>
              <a:effectRef idx="1">
                <a:schemeClr val="dk1"/>
              </a:effectRef>
              <a:fontRef idx="minor">
                <a:schemeClr val="lt1"/>
              </a:fontRef>
            </p:style>
            <p:txBody>
              <a:bodyPr wrap="square" lIns="216000" rtlCol="0">
                <a:spAutoFit/>
              </a:bodyPr>
              <a:p>
                <a:pPr algn="l">
                  <a:lnSpc>
                    <a:spcPts val="2200"/>
                  </a:lnSpc>
                  <a:spcBef>
                    <a:spcPts val="0"/>
                  </a:spcBef>
                </a:pPr>
                <a:r>
                  <a:rPr lang="en-US" altLang="zh-CN" sz="1800" smtClean="0">
                    <a:latin typeface="Consolas" panose="020B0609020204030204" pitchFamily="49" charset="0"/>
                    <a:ea typeface="仿宋" panose="02010609060101010101" pitchFamily="49" charset="-122"/>
                    <a:cs typeface="Consolas" panose="020B0609020204030204" pitchFamily="49" charset="0"/>
                  </a:rPr>
                  <a:t>q=p-&gt;next;		//q</a:t>
                </a:r>
                <a:r>
                  <a:rPr lang="zh-CN" altLang="zh-CN" sz="1800" smtClean="0">
                    <a:latin typeface="Consolas" panose="020B0609020204030204" pitchFamily="49" charset="0"/>
                    <a:ea typeface="仿宋" panose="02010609060101010101" pitchFamily="49" charset="-122"/>
                    <a:cs typeface="Consolas" panose="020B0609020204030204" pitchFamily="49" charset="0"/>
                  </a:rPr>
                  <a:t>指向被删结点</a:t>
                </a:r>
                <a:endParaRPr lang="zh-CN" altLang="zh-CN" sz="1800" smtClean="0">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latin typeface="Consolas" panose="020B0609020204030204" pitchFamily="49" charset="0"/>
                    <a:ea typeface="仿宋" panose="02010609060101010101" pitchFamily="49" charset="-122"/>
                    <a:cs typeface="Consolas" panose="020B0609020204030204" pitchFamily="49" charset="0"/>
                  </a:rPr>
                  <a:t>p-&gt;next=q-&gt;next;	//</a:t>
                </a:r>
                <a:r>
                  <a:rPr lang="zh-CN" altLang="zh-CN" sz="1800" smtClean="0">
                    <a:latin typeface="Consolas" panose="020B0609020204030204" pitchFamily="49" charset="0"/>
                    <a:ea typeface="仿宋" panose="02010609060101010101" pitchFamily="49" charset="-122"/>
                    <a:cs typeface="Consolas" panose="020B0609020204030204" pitchFamily="49" charset="0"/>
                  </a:rPr>
                  <a:t>从单链表中删除结点</a:t>
                </a:r>
                <a:r>
                  <a:rPr lang="en-US" altLang="zh-CN" sz="1800" smtClean="0">
                    <a:latin typeface="Consolas" panose="020B0609020204030204" pitchFamily="49" charset="0"/>
                    <a:ea typeface="仿宋" panose="02010609060101010101" pitchFamily="49" charset="-122"/>
                    <a:cs typeface="Consolas" panose="020B0609020204030204" pitchFamily="49" charset="0"/>
                  </a:rPr>
                  <a:t>q</a:t>
                </a:r>
                <a:endParaRPr lang="zh-CN" altLang="zh-CN" sz="1800" smtClean="0">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smtClean="0">
                    <a:latin typeface="Consolas" panose="020B0609020204030204" pitchFamily="49" charset="0"/>
                    <a:ea typeface="仿宋" panose="02010609060101010101" pitchFamily="49" charset="-122"/>
                    <a:cs typeface="Consolas" panose="020B0609020204030204" pitchFamily="49" charset="0"/>
                  </a:rPr>
                  <a:t>delete q;		//</a:t>
                </a:r>
                <a:r>
                  <a:rPr lang="zh-CN" altLang="zh-CN" sz="1800" smtClean="0">
                    <a:latin typeface="Consolas" panose="020B0609020204030204" pitchFamily="49" charset="0"/>
                    <a:ea typeface="仿宋" panose="02010609060101010101" pitchFamily="49" charset="-122"/>
                    <a:cs typeface="Consolas" panose="020B0609020204030204" pitchFamily="49" charset="0"/>
                  </a:rPr>
                  <a:t>释放空间</a:t>
                </a:r>
                <a:endParaRPr lang="zh-CN" altLang="zh-CN" sz="1800">
                  <a:latin typeface="Consolas" panose="020B0609020204030204" pitchFamily="49" charset="0"/>
                  <a:ea typeface="仿宋" panose="02010609060101010101" pitchFamily="49" charset="-122"/>
                  <a:cs typeface="Consolas" panose="020B0609020204030204" pitchFamily="49" charset="0"/>
                </a:endParaRPr>
              </a:p>
            </p:txBody>
          </p:sp>
          <p:sp>
            <p:nvSpPr>
              <p:cNvPr id="45" name="左弧形箭头 44"/>
              <p:cNvSpPr/>
              <p:nvPr/>
            </p:nvSpPr>
            <p:spPr>
              <a:xfrm>
                <a:off x="714348" y="5072074"/>
                <a:ext cx="357190" cy="642942"/>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solidFill>
                    <a:schemeClr val="tx1"/>
                  </a:solidFill>
                </a:endParaRPr>
              </a:p>
            </p:txBody>
          </p:sp>
        </p:grpSp>
        <p:sp>
          <p:nvSpPr>
            <p:cNvPr id="270369" name="Text Box 33"/>
            <p:cNvSpPr txBox="1">
              <a:spLocks noChangeArrowheads="1"/>
            </p:cNvSpPr>
            <p:nvPr/>
          </p:nvSpPr>
          <p:spPr bwMode="auto">
            <a:xfrm>
              <a:off x="3118" y="5627"/>
              <a:ext cx="6558"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ea typeface="楷体" panose="02010609060101010101" pitchFamily="49" charset="-122"/>
                </a:rPr>
                <a:t>删除操作语句描述如下：</a:t>
              </a:r>
              <a:endParaRPr lang="en-US" altLang="zh-CN" sz="2000">
                <a:solidFill>
                  <a:srgbClr val="FF00FF"/>
                </a:solidFill>
                <a:ea typeface="楷体" panose="02010609060101010101" pitchFamily="49" charset="-122"/>
              </a:endParaRPr>
            </a:p>
          </p:txBody>
        </p:sp>
      </p:grpSp>
      <p:sp>
        <p:nvSpPr>
          <p:cNvPr id="2" name="Arc 11"/>
          <p:cNvSpPr>
            <a:spLocks noChangeArrowheads="1"/>
          </p:cNvSpPr>
          <p:nvPr/>
        </p:nvSpPr>
        <p:spPr bwMode="auto">
          <a:xfrm>
            <a:off x="3383915" y="2166938"/>
            <a:ext cx="360363" cy="358775"/>
          </a:xfrm>
          <a:custGeom>
            <a:avLst/>
            <a:gdLst>
              <a:gd name="T0" fmla="*/ -17 w 21600"/>
              <a:gd name="T1" fmla="*/ 0 h 21600"/>
              <a:gd name="T2" fmla="*/ 360363 w 21600"/>
              <a:gd name="T3" fmla="*/ 358775 h 21600"/>
              <a:gd name="T4" fmla="*/ -17 w 21600"/>
              <a:gd name="T5" fmla="*/ 0 h 21600"/>
              <a:gd name="T6" fmla="*/ 360363 w 21600"/>
              <a:gd name="T7" fmla="*/ 358775 h 21600"/>
              <a:gd name="T8" fmla="*/ 0 w 21600"/>
              <a:gd name="T9" fmla="*/ 358775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chemeClr val="tx1"/>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Text Box 12"/>
          <p:cNvSpPr txBox="1">
            <a:spLocks noChangeArrowheads="1"/>
          </p:cNvSpPr>
          <p:nvPr/>
        </p:nvSpPr>
        <p:spPr bwMode="auto">
          <a:xfrm>
            <a:off x="3023553" y="1806575"/>
            <a:ext cx="43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rgbClr val="0000FF"/>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q</a:t>
            </a:r>
            <a:endParaRPr lang="en-US" altLang="zh-CN">
              <a:ea typeface="楷体_GB2312" pitchFamily="49" charset="-122"/>
            </a:endParaRPr>
          </a:p>
        </p:txBody>
      </p:sp>
      <p:sp>
        <p:nvSpPr>
          <p:cNvPr id="7" name="灯片编号占位符 6"/>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7139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71397"/>
                                        </p:tgtEl>
                                        <p:attrNameLst>
                                          <p:attrName>style.visibility</p:attrName>
                                        </p:attrNameLst>
                                      </p:cBhvr>
                                      <p:to>
                                        <p:strVal val="visible"/>
                                      </p:to>
                                    </p:set>
                                    <p:animEffect transition="in" filter="wipe(left)">
                                      <p:cBhvr>
                                        <p:cTn id="15" dur="500"/>
                                        <p:tgtEl>
                                          <p:spTgt spid="271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anose="020B0609020204030204" pitchFamily="49" charset="0"/>
                <a:ea typeface="微软雅黑" panose="020B0503020204020204" pitchFamily="34" charset="-122"/>
                <a:cs typeface="Consolas" panose="020B0609020204030204" pitchFamily="49" charset="0"/>
              </a:rPr>
              <a:t>2. </a:t>
            </a:r>
            <a:r>
              <a:rPr lang="zh-CN" altLang="zh-CN" sz="2200" smtClean="0">
                <a:latin typeface="Consolas" panose="020B0609020204030204" pitchFamily="49" charset="0"/>
                <a:ea typeface="微软雅黑" panose="020B0503020204020204" pitchFamily="34" charset="-122"/>
                <a:cs typeface="Consolas" panose="020B0609020204030204" pitchFamily="49" charset="0"/>
              </a:rPr>
              <a:t>整体建立单链表</a:t>
            </a:r>
            <a:endParaRPr lang="zh-CN" altLang="zh-CN" sz="2200">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642910" y="1428736"/>
            <a:ext cx="6929486" cy="10874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通过一个含有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数组来建立单链表。</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500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建立单链表的常用方法有两种</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头插法</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尾插法</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/76</a:t>
            </a:r>
            <a:endParaRPr lang="en-US" altLang="zh-CN"/>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0215,&quot;width&quot;:9600}"/>
</p:tagLst>
</file>

<file path=ppt/tags/tag2.xml><?xml version="1.0" encoding="utf-8"?>
<p:tagLst xmlns:p="http://schemas.openxmlformats.org/presentationml/2006/main">
  <p:tag name="COMMONDATA" val="eyJoZGlkIjoiM2UyYzQ1YTg4NTg2NzExOTZhODg0YjMwYzlkMzRiN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16321</Words>
  <Application>WPS 演示</Application>
  <PresentationFormat>全屏显示(4:3)</PresentationFormat>
  <Paragraphs>1567</Paragraphs>
  <Slides>76</Slides>
  <Notes>28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76</vt:i4>
      </vt:variant>
    </vt:vector>
  </HeadingPairs>
  <TitlesOfParts>
    <vt:vector size="96" baseType="lpstr">
      <vt:lpstr>Arial</vt:lpstr>
      <vt:lpstr>宋体</vt:lpstr>
      <vt:lpstr>Wingdings</vt:lpstr>
      <vt:lpstr>Times New Roman</vt:lpstr>
      <vt:lpstr>楷体_GB2312</vt:lpstr>
      <vt:lpstr>新宋体</vt:lpstr>
      <vt:lpstr>Consolas</vt:lpstr>
      <vt:lpstr>微软雅黑</vt:lpstr>
      <vt:lpstr>楷体</vt:lpstr>
      <vt:lpstr>仿宋</vt:lpstr>
      <vt:lpstr>华文中宋</vt:lpstr>
      <vt:lpstr>Wingdings 2</vt:lpstr>
      <vt:lpstr>Calibri</vt:lpstr>
      <vt:lpstr>Arial Unicode MS</vt:lpstr>
      <vt:lpstr>Wingdings</vt:lpstr>
      <vt:lpstr>Verdana</vt:lpstr>
      <vt:lpstr>方正细珊瑚简体</vt:lpstr>
      <vt:lpstr>黑体</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1276</cp:revision>
  <dcterms:created xsi:type="dcterms:W3CDTF">2004-03-31T23:50:00Z</dcterms:created>
  <dcterms:modified xsi:type="dcterms:W3CDTF">2024-03-14T00:41:03Z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5DE898B625D942DBA0FDF25932EFCE51</vt:lpwstr>
  </property>
  <property fmtid="{D5CDD505-2E9C-101B-9397-08002B2CF9AE}" pid="3" name="KSOProductBuildVer">
    <vt:lpwstr>2052-12.1.0.16388</vt:lpwstr>
  </property>
</Properties>
</file>