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handoutMasterIdLst>
    <p:handoutMasterId r:id="rId84"/>
  </p:handoutMasterIdLst>
  <p:sldIdLst>
    <p:sldId id="670" r:id="rId3"/>
    <p:sldId id="650" r:id="rId4"/>
    <p:sldId id="546" r:id="rId5"/>
    <p:sldId id="758" r:id="rId6"/>
    <p:sldId id="652" r:id="rId7"/>
    <p:sldId id="832" r:id="rId8"/>
    <p:sldId id="653" r:id="rId9"/>
    <p:sldId id="655" r:id="rId10"/>
    <p:sldId id="651" r:id="rId11"/>
    <p:sldId id="759" r:id="rId12"/>
    <p:sldId id="833" r:id="rId13"/>
    <p:sldId id="692" r:id="rId14"/>
    <p:sldId id="769" r:id="rId15"/>
    <p:sldId id="658" r:id="rId16"/>
    <p:sldId id="694" r:id="rId17"/>
    <p:sldId id="770" r:id="rId18"/>
    <p:sldId id="696" r:id="rId19"/>
    <p:sldId id="771" r:id="rId20"/>
    <p:sldId id="697" r:id="rId21"/>
    <p:sldId id="699" r:id="rId22"/>
    <p:sldId id="835" r:id="rId23"/>
    <p:sldId id="836" r:id="rId24"/>
    <p:sldId id="700" r:id="rId25"/>
    <p:sldId id="772" r:id="rId26"/>
    <p:sldId id="773" r:id="rId27"/>
    <p:sldId id="705" r:id="rId28"/>
    <p:sldId id="706" r:id="rId29"/>
    <p:sldId id="715" r:id="rId30"/>
    <p:sldId id="716" r:id="rId31"/>
    <p:sldId id="723" r:id="rId32"/>
    <p:sldId id="717" r:id="rId33"/>
    <p:sldId id="718" r:id="rId34"/>
    <p:sldId id="776" r:id="rId35"/>
    <p:sldId id="719" r:id="rId36"/>
    <p:sldId id="720" r:id="rId37"/>
    <p:sldId id="721" r:id="rId38"/>
    <p:sldId id="837" r:id="rId39"/>
    <p:sldId id="777" r:id="rId40"/>
    <p:sldId id="778" r:id="rId41"/>
    <p:sldId id="779" r:id="rId42"/>
    <p:sldId id="780" r:id="rId43"/>
    <p:sldId id="781" r:id="rId44"/>
    <p:sldId id="782" r:id="rId45"/>
    <p:sldId id="783" r:id="rId46"/>
    <p:sldId id="784" r:id="rId47"/>
    <p:sldId id="788" r:id="rId48"/>
    <p:sldId id="791" r:id="rId49"/>
    <p:sldId id="789" r:id="rId50"/>
    <p:sldId id="669" r:id="rId51"/>
    <p:sldId id="906" r:id="rId52"/>
    <p:sldId id="907" r:id="rId53"/>
    <p:sldId id="908" r:id="rId54"/>
    <p:sldId id="912" r:id="rId55"/>
    <p:sldId id="575" r:id="rId56"/>
    <p:sldId id="576" r:id="rId57"/>
    <p:sldId id="942" r:id="rId58"/>
    <p:sldId id="838" r:id="rId59"/>
    <p:sldId id="839" r:id="rId60"/>
    <p:sldId id="767" r:id="rId61"/>
    <p:sldId id="577" r:id="rId62"/>
    <p:sldId id="599" r:id="rId63"/>
    <p:sldId id="742" r:id="rId64"/>
    <p:sldId id="747" r:id="rId65"/>
    <p:sldId id="748" r:id="rId66"/>
    <p:sldId id="749" r:id="rId67"/>
    <p:sldId id="578" r:id="rId68"/>
    <p:sldId id="840" r:id="rId69"/>
    <p:sldId id="741" r:id="rId70"/>
    <p:sldId id="750" r:id="rId71"/>
    <p:sldId id="792" r:id="rId72"/>
    <p:sldId id="678" r:id="rId73"/>
    <p:sldId id="582" r:id="rId74"/>
    <p:sldId id="583" r:id="rId75"/>
    <p:sldId id="584" r:id="rId76"/>
    <p:sldId id="603" r:id="rId77"/>
    <p:sldId id="585" r:id="rId78"/>
    <p:sldId id="754" r:id="rId79"/>
    <p:sldId id="755" r:id="rId80"/>
    <p:sldId id="793" r:id="rId81"/>
    <p:sldId id="604" r:id="rId82"/>
  </p:sldIdLst>
  <p:sldSz cx="9144000" cy="6858000" type="screen4x3"/>
  <p:notesSz cx="6858000" cy="9144000"/>
  <p:custDataLst>
    <p:tags r:id="rId88"/>
  </p:custDataLst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0000FF"/>
    <a:srgbClr val="FF3399"/>
    <a:srgbClr val="339933"/>
    <a:srgbClr val="009900"/>
    <a:srgbClr val="3333FF"/>
    <a:srgbClr val="6600CC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 showGuides="1">
      <p:cViewPr varScale="1">
        <p:scale>
          <a:sx n="100" d="100"/>
          <a:sy n="100" d="100"/>
        </p:scale>
        <p:origin x="-498" y="-96"/>
      </p:cViewPr>
      <p:guideLst>
        <p:guide orient="horz" pos="2160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8" Type="http://schemas.openxmlformats.org/officeDocument/2006/relationships/tags" Target="tags/tag40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notesMaster" Target="notesMasters/notesMaster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1066" y="6356350"/>
            <a:ext cx="900090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/85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GIF"/><Relationship Id="rId1" Type="http://schemas.openxmlformats.org/officeDocument/2006/relationships/image" Target="../media/image1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GI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9" Type="http://schemas.openxmlformats.org/officeDocument/2006/relationships/slideLayout" Target="../slideLayouts/slideLayout1.xml"/><Relationship Id="rId38" Type="http://schemas.openxmlformats.org/officeDocument/2006/relationships/tags" Target="../tags/tag39.xml"/><Relationship Id="rId37" Type="http://schemas.openxmlformats.org/officeDocument/2006/relationships/image" Target="../media/image15.png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GI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285984" y="714356"/>
            <a:ext cx="3643338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3</a:t>
            </a:r>
            <a:r>
              <a:rPr lang="zh-CN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章 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方正启体简体" pitchFamily="65" charset="-122"/>
                <a:ea typeface="方正启体简体" pitchFamily="65" charset="-122"/>
              </a:rPr>
              <a:t>栈和队列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12" name="TextBox 11">
            <a:hlinkClick r:id="rId1" action="ppaction://hlinksldjump"/>
          </p:cNvPr>
          <p:cNvSpPr txBox="1"/>
          <p:nvPr/>
        </p:nvSpPr>
        <p:spPr>
          <a:xfrm>
            <a:off x="3500430" y="2678040"/>
            <a:ext cx="3357586" cy="4783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36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3.1  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栈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3500430" y="3535296"/>
            <a:ext cx="3357586" cy="5147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3.2  </a:t>
            </a:r>
            <a:r>
              <a:rPr lang="zh-CN" altLang="en-US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队 列</a:t>
            </a:r>
            <a:endParaRPr lang="zh-CN" altLang="en-US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8" name="组合 79"/>
          <p:cNvGrpSpPr/>
          <p:nvPr/>
        </p:nvGrpSpPr>
        <p:grpSpPr bwMode="auto">
          <a:xfrm>
            <a:off x="840364" y="2214554"/>
            <a:ext cx="2160000" cy="2177998"/>
            <a:chOff x="6379728" y="2488774"/>
            <a:chExt cx="2513016" cy="2533955"/>
          </a:xfrm>
        </p:grpSpPr>
        <p:sp>
          <p:nvSpPr>
            <p:cNvPr id="19" name="任意多边形 82"/>
            <p:cNvSpPr/>
            <p:nvPr/>
          </p:nvSpPr>
          <p:spPr>
            <a:xfrm rot="3738964">
              <a:off x="6379728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kern="0">
                <a:solidFill>
                  <a:srgbClr val="FFFFFF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0" name="任意多边形 83"/>
            <p:cNvSpPr/>
            <p:nvPr/>
          </p:nvSpPr>
          <p:spPr>
            <a:xfrm rot="16377237">
              <a:off x="6409519" y="2545928"/>
              <a:ext cx="2476803" cy="2476799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kern="0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1091886" y="3324331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235902" y="2644321"/>
            <a:ext cx="14122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sz="3200" b="1" dirty="0" smtClean="0">
                <a:solidFill>
                  <a:srgbClr val="008000"/>
                </a:solidFill>
              </a:rPr>
              <a:t>提纲</a:t>
            </a:r>
            <a:endParaRPr lang="zh-CN" altLang="en-US" sz="3200" b="1" dirty="0">
              <a:solidFill>
                <a:srgbClr val="008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 bwMode="auto">
          <a:xfrm>
            <a:off x="1357290" y="1142984"/>
            <a:ext cx="6000792" cy="1643074"/>
          </a:xfrm>
          <a:prstGeom prst="rect">
            <a:avLst/>
          </a:prstGeom>
          <a:ln>
            <a:noFill/>
            <a:tailEnd type="arrow" w="sm" len="sm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428604"/>
            <a:ext cx="1500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顺序栈实现</a:t>
            </a:r>
            <a:endParaRPr lang="zh-CN" altLang="en-US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643042" y="1357298"/>
            <a:ext cx="4798345" cy="1357322"/>
            <a:chOff x="1500166" y="1142984"/>
            <a:chExt cx="4798345" cy="1357322"/>
          </a:xfrm>
        </p:grpSpPr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2531089" y="1536088"/>
              <a:ext cx="481532" cy="419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005217" y="1536088"/>
              <a:ext cx="481532" cy="419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81446" y="1536088"/>
              <a:ext cx="646992" cy="419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4128437" y="1536088"/>
              <a:ext cx="481532" cy="419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4609969" y="1536088"/>
              <a:ext cx="481532" cy="419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5088318" y="1536088"/>
              <a:ext cx="646992" cy="41959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5731067" y="1536088"/>
              <a:ext cx="481532" cy="4195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45720" rIns="0" bIns="4572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1509712" y="1615557"/>
              <a:ext cx="950335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data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数组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60" name="Text Box 12"/>
            <p:cNvSpPr txBox="1">
              <a:spLocks noChangeArrowheads="1"/>
            </p:cNvSpPr>
            <p:nvPr/>
          </p:nvSpPr>
          <p:spPr bwMode="auto">
            <a:xfrm>
              <a:off x="1500166" y="1172652"/>
              <a:ext cx="955639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元素索引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59" name="Text Box 11"/>
            <p:cNvSpPr txBox="1">
              <a:spLocks noChangeArrowheads="1"/>
            </p:cNvSpPr>
            <p:nvPr/>
          </p:nvSpPr>
          <p:spPr bwMode="auto">
            <a:xfrm>
              <a:off x="2473835" y="1154639"/>
              <a:ext cx="589717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58" name="Text Box 10"/>
            <p:cNvSpPr txBox="1">
              <a:spLocks noChangeArrowheads="1"/>
            </p:cNvSpPr>
            <p:nvPr/>
          </p:nvSpPr>
          <p:spPr bwMode="auto">
            <a:xfrm>
              <a:off x="2945821" y="1149341"/>
              <a:ext cx="589717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57" name="Text Box 9"/>
            <p:cNvSpPr txBox="1">
              <a:spLocks noChangeArrowheads="1"/>
            </p:cNvSpPr>
            <p:nvPr/>
          </p:nvSpPr>
          <p:spPr bwMode="auto">
            <a:xfrm>
              <a:off x="3589631" y="1149341"/>
              <a:ext cx="433803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056" name="Text Box 8"/>
            <p:cNvSpPr txBox="1">
              <a:spLocks noChangeArrowheads="1"/>
            </p:cNvSpPr>
            <p:nvPr/>
          </p:nvSpPr>
          <p:spPr bwMode="auto">
            <a:xfrm>
              <a:off x="4095557" y="1151461"/>
              <a:ext cx="589717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55" name="Text Box 7"/>
            <p:cNvSpPr txBox="1">
              <a:spLocks noChangeArrowheads="1"/>
            </p:cNvSpPr>
            <p:nvPr/>
          </p:nvSpPr>
          <p:spPr bwMode="auto">
            <a:xfrm>
              <a:off x="4691638" y="1151461"/>
              <a:ext cx="311829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5066045" y="1147222"/>
              <a:ext cx="589717" cy="3305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2053" name="Text Box 5"/>
            <p:cNvSpPr txBox="1">
              <a:spLocks noChangeArrowheads="1"/>
            </p:cNvSpPr>
            <p:nvPr/>
          </p:nvSpPr>
          <p:spPr bwMode="auto">
            <a:xfrm>
              <a:off x="5708794" y="1142984"/>
              <a:ext cx="589717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52" name="Text Box 4"/>
            <p:cNvSpPr txBox="1">
              <a:spLocks noChangeArrowheads="1"/>
            </p:cNvSpPr>
            <p:nvPr/>
          </p:nvSpPr>
          <p:spPr bwMode="auto">
            <a:xfrm>
              <a:off x="5735310" y="2170777"/>
              <a:ext cx="479410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51" name="AutoShape 3"/>
            <p:cNvSpPr>
              <a:spLocks noChangeShapeType="1"/>
            </p:cNvSpPr>
            <p:nvPr/>
          </p:nvSpPr>
          <p:spPr bwMode="auto">
            <a:xfrm flipH="1" flipV="1">
              <a:off x="5971833" y="1955682"/>
              <a:ext cx="1061" cy="29986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50" name="Text Box 2"/>
            <p:cNvSpPr txBox="1">
              <a:spLocks noChangeArrowheads="1"/>
            </p:cNvSpPr>
            <p:nvPr/>
          </p:nvSpPr>
          <p:spPr bwMode="auto">
            <a:xfrm>
              <a:off x="2521564" y="2060580"/>
              <a:ext cx="479410" cy="32952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栈底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14348" y="3643314"/>
            <a:ext cx="7715304" cy="19301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由于栈顶是动态变化的，为此设置一个栈顶指针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以反映栈状态，约定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总是指向栈顶元素。</a:t>
            </a:r>
            <a:endParaRPr lang="zh-CN" altLang="zh-CN" sz="2000" smtClean="0">
              <a:solidFill>
                <a:schemeClr val="bg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为了简单，这里的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数组采用固定容量（容量为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zh-CN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）分配方式，并且置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data[0]</a:t>
            </a:r>
            <a:r>
              <a:rPr lang="zh-CN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端作为栈底，另外一端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data[MaxSize-1]</a:t>
            </a:r>
            <a:r>
              <a:rPr lang="zh-CN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作为栈顶，其中的元素个数恰好为</a:t>
            </a:r>
            <a:r>
              <a:rPr lang="en-US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top+1</a:t>
            </a:r>
            <a:r>
              <a:rPr lang="zh-CN" altLang="zh-CN" sz="2000" smtClean="0">
                <a:solidFill>
                  <a:schemeClr val="bg1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chemeClr val="bg1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5" name="下箭头 34"/>
          <p:cNvSpPr/>
          <p:nvPr/>
        </p:nvSpPr>
        <p:spPr bwMode="auto">
          <a:xfrm>
            <a:off x="4429124" y="2928934"/>
            <a:ext cx="214314" cy="357190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2276475" y="27336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ea typeface="楷体_GB2312" pitchFamily="49" charset="-122"/>
            </a:endParaRPr>
          </a:p>
        </p:txBody>
      </p:sp>
      <p:sp>
        <p:nvSpPr>
          <p:cNvPr id="14339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ea typeface="楷体" panose="02010609060101010101" pitchFamily="49" charset="-122"/>
              </a:rPr>
              <a:t>例如：</a:t>
            </a:r>
            <a:r>
              <a:rPr lang="en-US" altLang="zh-CN">
                <a:ea typeface="楷体" panose="02010609060101010101" pitchFamily="49" charset="-122"/>
              </a:rPr>
              <a:t>MaxSize=5</a:t>
            </a:r>
            <a:endParaRPr lang="en-US" altLang="zh-CN">
              <a:ea typeface="楷体" panose="02010609060101010101" pitchFamily="49" charset="-122"/>
            </a:endParaRPr>
          </a:p>
        </p:txBody>
      </p:sp>
      <p:grpSp>
        <p:nvGrpSpPr>
          <p:cNvPr id="14340" name="组合 57"/>
          <p:cNvGrpSpPr/>
          <p:nvPr/>
        </p:nvGrpSpPr>
        <p:grpSpPr bwMode="auto">
          <a:xfrm>
            <a:off x="34925" y="1041400"/>
            <a:ext cx="1978025" cy="2847975"/>
            <a:chOff x="34925" y="1041378"/>
            <a:chExt cx="1978025" cy="2848021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28"/>
              <a:ext cx="576263" cy="3603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4387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4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296"/>
              <a:ext cx="576263" cy="3603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4389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3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77"/>
              <a:ext cx="576263" cy="3603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4391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2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4393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1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13"/>
              <a:ext cx="576263" cy="36036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/>
            </a:p>
          </p:txBody>
        </p:sp>
        <p:sp>
          <p:nvSpPr>
            <p:cNvPr id="14395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0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14396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Text Box 22"/>
            <p:cNvSpPr txBox="1">
              <a:spLocks noChangeArrowheads="1"/>
            </p:cNvSpPr>
            <p:nvPr/>
          </p:nvSpPr>
          <p:spPr bwMode="auto">
            <a:xfrm>
              <a:off x="34925" y="3492524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top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14398" name="Text Box 23"/>
            <p:cNvSpPr txBox="1">
              <a:spLocks noChangeArrowheads="1"/>
            </p:cNvSpPr>
            <p:nvPr/>
          </p:nvSpPr>
          <p:spPr bwMode="auto">
            <a:xfrm>
              <a:off x="573088" y="1041378"/>
              <a:ext cx="14398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</a:rPr>
                <a:t>（</a:t>
              </a:r>
              <a:r>
                <a:rPr lang="en-US" altLang="zh-CN" sz="2000">
                  <a:ea typeface="楷体" panose="02010609060101010101" pitchFamily="49" charset="-122"/>
                </a:rPr>
                <a:t>a</a:t>
              </a:r>
              <a:r>
                <a:rPr lang="zh-CN" altLang="en-US" sz="2000">
                  <a:ea typeface="楷体" panose="02010609060101010101" pitchFamily="49" charset="-122"/>
                </a:rPr>
                <a:t>）空栈</a:t>
              </a:r>
              <a:endParaRPr lang="zh-CN" altLang="en-US" sz="2000">
                <a:ea typeface="楷体" panose="02010609060101010101" pitchFamily="49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 bwMode="auto">
          <a:xfrm>
            <a:off x="2309813" y="1765300"/>
            <a:ext cx="2003425" cy="1849438"/>
            <a:chOff x="2309813" y="1765307"/>
            <a:chExt cx="2003425" cy="1849438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4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3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7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2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8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1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a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8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0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1438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5" name="Text Box 35"/>
            <p:cNvSpPr txBox="1">
              <a:spLocks noChangeArrowheads="1"/>
            </p:cNvSpPr>
            <p:nvPr/>
          </p:nvSpPr>
          <p:spPr bwMode="auto">
            <a:xfrm>
              <a:off x="2309813" y="3217870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top</a:t>
              </a:r>
              <a:endParaRPr lang="en-US" altLang="zh-CN" sz="2000">
                <a:ea typeface="楷体_GB2312" pitchFamily="49" charset="-122"/>
              </a:endParaRP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2662238" y="1058863"/>
            <a:ext cx="1731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</a:rPr>
              <a:t>（</a:t>
            </a:r>
            <a:r>
              <a:rPr lang="en-US" altLang="zh-CN" sz="2000">
                <a:ea typeface="楷体" panose="02010609060101010101" pitchFamily="49" charset="-122"/>
              </a:rPr>
              <a:t>b</a:t>
            </a:r>
            <a:r>
              <a:rPr lang="zh-CN" altLang="en-US" sz="2000">
                <a:ea typeface="楷体" panose="02010609060101010101" pitchFamily="49" charset="-122"/>
              </a:rPr>
              <a:t>）</a:t>
            </a:r>
            <a:r>
              <a:rPr lang="en-US" altLang="zh-CN" sz="2000" i="1">
                <a:ea typeface="楷体" panose="02010609060101010101" pitchFamily="49" charset="-122"/>
              </a:rPr>
              <a:t>a</a:t>
            </a:r>
            <a:r>
              <a:rPr lang="zh-CN" altLang="en-US" sz="2000">
                <a:ea typeface="楷体" panose="02010609060101010101" pitchFamily="49" charset="-122"/>
              </a:rPr>
              <a:t>进栈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grpSp>
        <p:nvGrpSpPr>
          <p:cNvPr id="60" name="组合 59"/>
          <p:cNvGrpSpPr/>
          <p:nvPr/>
        </p:nvGrpSpPr>
        <p:grpSpPr bwMode="auto">
          <a:xfrm>
            <a:off x="4398963" y="1765300"/>
            <a:ext cx="2003425" cy="1838325"/>
            <a:chOff x="4398963" y="1765307"/>
            <a:chExt cx="2003425" cy="1838325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e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63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4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d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65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3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c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67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2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b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69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1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a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71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0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14372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Text Box 48"/>
            <p:cNvSpPr txBox="1">
              <a:spLocks noChangeArrowheads="1"/>
            </p:cNvSpPr>
            <p:nvPr/>
          </p:nvSpPr>
          <p:spPr bwMode="auto">
            <a:xfrm>
              <a:off x="4398963" y="1824045"/>
              <a:ext cx="5762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top</a:t>
              </a:r>
              <a:endParaRPr lang="en-US" altLang="zh-CN" sz="2000">
                <a:ea typeface="楷体_GB2312" pitchFamily="49" charset="-122"/>
              </a:endParaRP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4754563" y="785813"/>
            <a:ext cx="16176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</a:rPr>
              <a:t>（</a:t>
            </a:r>
            <a:r>
              <a:rPr lang="en-US" altLang="zh-CN" sz="2000">
                <a:ea typeface="楷体" panose="02010609060101010101" pitchFamily="49" charset="-122"/>
              </a:rPr>
              <a:t>c</a:t>
            </a:r>
            <a:r>
              <a:rPr lang="zh-CN" altLang="en-US" sz="2000">
                <a:ea typeface="楷体" panose="02010609060101010101" pitchFamily="49" charset="-122"/>
              </a:rPr>
              <a:t>）</a:t>
            </a:r>
            <a:r>
              <a:rPr lang="en-US" altLang="zh-CN" sz="2000" i="1">
                <a:ea typeface="楷体" panose="02010609060101010101" pitchFamily="49" charset="-122"/>
              </a:rPr>
              <a:t>b</a:t>
            </a:r>
            <a:r>
              <a:rPr lang="zh-CN" altLang="en-US" sz="2000">
                <a:ea typeface="楷体" panose="02010609060101010101" pitchFamily="49" charset="-122"/>
              </a:rPr>
              <a:t>、</a:t>
            </a:r>
            <a:r>
              <a:rPr lang="en-US" altLang="zh-CN" sz="2000" i="1">
                <a:ea typeface="楷体" panose="02010609060101010101" pitchFamily="49" charset="-122"/>
              </a:rPr>
              <a:t>c</a:t>
            </a:r>
            <a:r>
              <a:rPr lang="zh-CN" altLang="en-US" sz="2000">
                <a:ea typeface="楷体" panose="02010609060101010101" pitchFamily="49" charset="-122"/>
              </a:rPr>
              <a:t>、</a:t>
            </a:r>
            <a:r>
              <a:rPr lang="en-US" altLang="zh-CN" sz="2000" i="1">
                <a:ea typeface="楷体" panose="02010609060101010101" pitchFamily="49" charset="-122"/>
              </a:rPr>
              <a:t>d</a:t>
            </a:r>
            <a:r>
              <a:rPr lang="zh-CN" altLang="en-US" sz="2000">
                <a:ea typeface="楷体" panose="02010609060101010101" pitchFamily="49" charset="-122"/>
              </a:rPr>
              <a:t>、</a:t>
            </a:r>
            <a:r>
              <a:rPr lang="en-US" altLang="zh-CN" sz="2000" i="1">
                <a:ea typeface="楷体" panose="02010609060101010101" pitchFamily="49" charset="-122"/>
              </a:rPr>
              <a:t>e</a:t>
            </a:r>
            <a:r>
              <a:rPr lang="zh-CN" altLang="en-US" sz="2000">
                <a:ea typeface="楷体" panose="02010609060101010101" pitchFamily="49" charset="-122"/>
              </a:rPr>
              <a:t>进栈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grpSp>
        <p:nvGrpSpPr>
          <p:cNvPr id="61" name="组合 60"/>
          <p:cNvGrpSpPr/>
          <p:nvPr/>
        </p:nvGrpSpPr>
        <p:grpSpPr bwMode="auto">
          <a:xfrm>
            <a:off x="6384925" y="1765300"/>
            <a:ext cx="2003425" cy="1838325"/>
            <a:chOff x="6384925" y="1765307"/>
            <a:chExt cx="2003425" cy="1838325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4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d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5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3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c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5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2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b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5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1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>
              <a:lvl1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en-US" altLang="zh-CN" sz="2000" i="1">
                  <a:solidFill>
                    <a:srgbClr val="0000FF"/>
                  </a:solidFill>
                </a:rPr>
                <a:t>a</a:t>
              </a:r>
              <a:endParaRPr lang="en-US" altLang="zh-CN" sz="2000" i="1">
                <a:solidFill>
                  <a:srgbClr val="0000FF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35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0</a:t>
              </a:r>
              <a:endParaRPr lang="en-US" altLang="zh-CN" sz="2000">
                <a:ea typeface="楷体_GB2312" pitchFamily="49" charset="-122"/>
              </a:endParaRPr>
            </a:p>
          </p:txBody>
        </p:sp>
        <p:sp>
          <p:nvSpPr>
            <p:cNvPr id="1436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Text Box 61"/>
            <p:cNvSpPr txBox="1">
              <a:spLocks noChangeArrowheads="1"/>
            </p:cNvSpPr>
            <p:nvPr/>
          </p:nvSpPr>
          <p:spPr bwMode="auto">
            <a:xfrm>
              <a:off x="6384925" y="2159007"/>
              <a:ext cx="5762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ea typeface="楷体_GB2312" pitchFamily="49" charset="-122"/>
                </a:rPr>
                <a:t>top</a:t>
              </a:r>
              <a:endParaRPr lang="en-US" altLang="zh-CN" sz="2000">
                <a:ea typeface="楷体_GB2312" pitchFamily="49" charset="-122"/>
              </a:endParaRP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6740525" y="1103313"/>
            <a:ext cx="1863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ea typeface="楷体" panose="02010609060101010101" pitchFamily="49" charset="-122"/>
              </a:rPr>
              <a:t>（</a:t>
            </a:r>
            <a:r>
              <a:rPr lang="en-US" altLang="zh-CN" sz="2000">
                <a:ea typeface="楷体" panose="02010609060101010101" pitchFamily="49" charset="-122"/>
              </a:rPr>
              <a:t>d</a:t>
            </a:r>
            <a:r>
              <a:rPr lang="zh-CN" altLang="en-US" sz="2000">
                <a:ea typeface="楷体" panose="02010609060101010101" pitchFamily="49" charset="-122"/>
              </a:rPr>
              <a:t>）出栈一次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grpSp>
        <p:nvGrpSpPr>
          <p:cNvPr id="58" name="组合 57"/>
          <p:cNvGrpSpPr/>
          <p:nvPr/>
        </p:nvGrpSpPr>
        <p:grpSpPr bwMode="auto">
          <a:xfrm>
            <a:off x="1143000" y="4004628"/>
            <a:ext cx="6143625" cy="2519362"/>
            <a:chOff x="428596" y="3900494"/>
            <a:chExt cx="6143668" cy="2518886"/>
          </a:xfrm>
        </p:grpSpPr>
        <p:sp>
          <p:nvSpPr>
            <p:cNvPr id="15417" name="Text Box 3"/>
            <p:cNvSpPr txBox="1">
              <a:spLocks noChangeArrowheads="1"/>
            </p:cNvSpPr>
            <p:nvPr/>
          </p:nvSpPr>
          <p:spPr bwMode="auto">
            <a:xfrm>
              <a:off x="428596" y="3900494"/>
              <a:ext cx="2571768" cy="587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16000" tIns="108000" rIns="144000" bIns="108000"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00FF"/>
                  </a:solidFill>
                  <a:ea typeface="楷体" panose="02010609060101010101" pitchFamily="49" charset="-122"/>
                </a:rPr>
                <a:t>顺序栈</a:t>
              </a:r>
              <a:r>
                <a:rPr lang="en-US" altLang="zh-CN">
                  <a:solidFill>
                    <a:srgbClr val="0000FF"/>
                  </a:solidFill>
                  <a:ea typeface="楷体" panose="02010609060101010101" pitchFamily="49" charset="-122"/>
                </a:rPr>
                <a:t>4</a:t>
              </a:r>
              <a:r>
                <a:rPr lang="zh-CN" altLang="en-US">
                  <a:solidFill>
                    <a:srgbClr val="0000FF"/>
                  </a:solidFill>
                  <a:ea typeface="楷体" panose="02010609060101010101" pitchFamily="49" charset="-122"/>
                </a:rPr>
                <a:t>要素：</a:t>
              </a:r>
              <a:endParaRPr lang="zh-CN" altLang="en-US">
                <a:solidFill>
                  <a:srgbClr val="0000FF"/>
                </a:solidFill>
                <a:ea typeface="楷体" panose="02010609060101010101" pitchFamily="49" charset="-122"/>
              </a:endParaRP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971550" y="4508500"/>
              <a:ext cx="5600714" cy="1910880"/>
            </a:xfrm>
            <a:prstGeom prst="rect">
              <a:avLst/>
            </a:prstGeom>
            <a:scene3d>
              <a:camera prst="perspectiveLeft"/>
              <a:lightRig rig="threePt" dir="t"/>
            </a:scene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216000" tIns="108000" rIns="144000" bIns="108000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Blip>
                  <a:blip r:embed="rId1"/>
                </a:buBlip>
                <a:defRPr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栈空条件：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Blip>
                  <a:blip r:embed="rId1"/>
                </a:buBlip>
                <a:defRPr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栈满条件：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top=</a:t>
              </a:r>
              <a:r>
                <a:rPr lang="en-US" altLang="zh-CN" sz="200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MaxSize</a:t>
              </a:r>
              <a:r>
                <a:rPr lang="en-US" altLang="zh-CN" sz="2000" dirty="0">
                  <a:solidFill>
                    <a:srgbClr val="0000FF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Blip>
                  <a:blip r:embed="rId1"/>
                </a:buBlip>
                <a:defRPr/>
              </a:pP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进栈</a:t>
              </a:r>
              <a:r>
                <a:rPr lang="en-US" altLang="zh-CN" sz="2000" i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操作：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top++; 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将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放在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</a:t>
              </a:r>
              <a:endPara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50000"/>
                </a:spcBef>
                <a:buFontTx/>
                <a:buBlip>
                  <a:blip r:embed="rId1"/>
                </a:buBlip>
                <a:defRPr/>
              </a:pP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退栈操作：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从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top</a:t>
              </a:r>
              <a:r>
                <a:rPr lang="zh-CN" altLang="en-US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处取出元素</a:t>
              </a:r>
              <a:r>
                <a:rPr lang="en-US" altLang="zh-CN" sz="20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 top</a:t>
              </a:r>
              <a:r>
                <a:rPr lang="en-US" altLang="zh-CN" sz="2000" dirty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--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;</a:t>
              </a:r>
              <a:endPara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42910" y="1141029"/>
            <a:ext cx="7072362" cy="2414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顺序栈类</a:t>
            </a:r>
            <a:r>
              <a:rPr lang="zh-CN" altLang="en-US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模板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T* data;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存放栈中元素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top;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栈顶指针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//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栈的基本运算算法</a:t>
            </a:r>
            <a:endParaRPr lang="zh-CN" altLang="zh-CN" sz="18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2910" y="569525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顺序栈类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模板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SqStack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顺序栈的基本运算算法</a:t>
            </a:r>
            <a:endParaRPr lang="zh-CN" altLang="en-US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）顺序栈的初始化和销毁</a:t>
            </a:r>
            <a:endParaRPr lang="zh-CN" altLang="zh-CN" sz="200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1785926"/>
            <a:ext cx="7786742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SqStack()			//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data=new T[MaxSize];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分配容量为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MaxSize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的空间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top=-1;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栈顶指针初始化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0100" y="3643314"/>
            <a:ext cx="6929486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~SqStack()			//</a:t>
            </a:r>
            <a:r>
              <a:rPr lang="zh-CN" altLang="en-US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析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构函数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delete [] data;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）判断栈是否为空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0100" y="1785926"/>
            <a:ext cx="6143668" cy="17416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empty()        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判断栈是否为空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return top==-1;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push(e)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571612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元素进栈只能从栈顶进，不能从栈底或中间位置进栈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85786" y="2285992"/>
            <a:ext cx="66103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000108"/>
            <a:ext cx="7215238" cy="2614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e)		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进栈算法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(top==MaxSize-1)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栈满时返回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top++;		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栈顶指针增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data[top]=e;	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57224" y="2214554"/>
            <a:ext cx="680085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57224" y="1500174"/>
            <a:ext cx="6500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元素出栈只能从栈顶出，不能从栈底或中间位置出栈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000108"/>
            <a:ext cx="7286676" cy="26146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(T&amp; e)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(empty())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栈为空的情况，即栈下溢出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e=data[top];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取栈顶指针元素的元素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top--;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栈顶指针减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）取栈顶元素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gettop()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71612"/>
            <a:ext cx="7500990" cy="226841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gettop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(T&amp; e)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取栈顶元素算法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if (empty())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栈为空的情况，即栈下溢出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e=data[top];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取栈顶指针位置的元素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7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圆角矩形 23"/>
          <p:cNvSpPr/>
          <p:nvPr/>
        </p:nvSpPr>
        <p:spPr>
          <a:xfrm rot="2400000">
            <a:off x="2119628" y="4512359"/>
            <a:ext cx="151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 4"/>
          <p:cNvSpPr/>
          <p:nvPr/>
        </p:nvSpPr>
        <p:spPr>
          <a:xfrm rot="19500000">
            <a:off x="2226231" y="3079542"/>
            <a:ext cx="133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96026" y="3482234"/>
            <a:ext cx="122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8900000">
            <a:off x="1797436" y="2551104"/>
            <a:ext cx="194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1800000">
            <a:off x="2475780" y="3992788"/>
            <a:ext cx="1080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56"/>
          <p:cNvGrpSpPr/>
          <p:nvPr/>
        </p:nvGrpSpPr>
        <p:grpSpPr bwMode="auto">
          <a:xfrm>
            <a:off x="929666" y="2836594"/>
            <a:ext cx="1812169" cy="1398588"/>
            <a:chOff x="3352122" y="2836689"/>
            <a:chExt cx="2245771" cy="2245772"/>
          </a:xfrm>
          <a:solidFill>
            <a:srgbClr val="0BA5BF"/>
          </a:solidFill>
        </p:grpSpPr>
        <p:sp>
          <p:nvSpPr>
            <p:cNvPr id="10" name="Oval 2"/>
            <p:cNvSpPr>
              <a:spLocks noChangeAspect="1" noChangeArrowheads="1"/>
            </p:cNvSpPr>
            <p:nvPr/>
          </p:nvSpPr>
          <p:spPr bwMode="auto">
            <a:xfrm>
              <a:off x="3352122" y="2836689"/>
              <a:ext cx="2245771" cy="2245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1848C0"/>
              </a:solidFill>
            </a:ln>
            <a:effectLst>
              <a:outerShdw blurRad="152400" dist="317500" dir="5400000" sx="90000" sy="-19000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3882063" y="3058839"/>
              <a:ext cx="1150906" cy="1795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3.1</a:t>
              </a:r>
              <a:endParaRPr lang="en-US" altLang="zh-CN" sz="3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zh-CN" sz="32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Consolas" panose="020B0609020204030204" pitchFamily="49" charset="0"/>
                </a:rPr>
                <a:t>栈</a:t>
              </a:r>
              <a:endParaRPr kumimoji="1" lang="zh-CN" altLang="en-US" sz="3200" dirty="0">
                <a:solidFill>
                  <a:srgbClr val="FF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2" name="圆角矩形 11"/>
          <p:cNvSpPr/>
          <p:nvPr/>
        </p:nvSpPr>
        <p:spPr bwMode="auto">
          <a:xfrm>
            <a:off x="3514501" y="3237368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87"/>
          <p:cNvSpPr>
            <a:spLocks noChangeArrowheads="1"/>
          </p:cNvSpPr>
          <p:nvPr/>
        </p:nvSpPr>
        <p:spPr bwMode="auto">
          <a:xfrm>
            <a:off x="3863993" y="3324690"/>
            <a:ext cx="32083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     栈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14501" y="4828643"/>
            <a:ext cx="3686405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87"/>
          <p:cNvSpPr>
            <a:spLocks noChangeArrowheads="1"/>
          </p:cNvSpPr>
          <p:nvPr/>
        </p:nvSpPr>
        <p:spPr bwMode="auto">
          <a:xfrm>
            <a:off x="3689202" y="4881038"/>
            <a:ext cx="336232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栈的综合应用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514500" y="2388493"/>
            <a:ext cx="3686405" cy="562147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87"/>
          <p:cNvSpPr>
            <a:spLocks noChangeArrowheads="1"/>
          </p:cNvSpPr>
          <p:nvPr/>
        </p:nvSpPr>
        <p:spPr bwMode="auto">
          <a:xfrm>
            <a:off x="3863993" y="2460404"/>
            <a:ext cx="314801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 序 栈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8" name="AutoShape 3"/>
          <p:cNvSpPr>
            <a:spLocks noChangeAspect="1" noChangeArrowheads="1"/>
          </p:cNvSpPr>
          <p:nvPr/>
        </p:nvSpPr>
        <p:spPr bwMode="auto">
          <a:xfrm>
            <a:off x="3344258" y="2552655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3"/>
          <p:cNvSpPr>
            <a:spLocks noChangeAspect="1" noChangeArrowheads="1"/>
          </p:cNvSpPr>
          <p:nvPr/>
        </p:nvSpPr>
        <p:spPr bwMode="auto">
          <a:xfrm>
            <a:off x="3344258" y="3332944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514501" y="1569760"/>
            <a:ext cx="3686405" cy="544194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87"/>
          <p:cNvSpPr>
            <a:spLocks noChangeArrowheads="1"/>
          </p:cNvSpPr>
          <p:nvPr/>
        </p:nvSpPr>
        <p:spPr bwMode="auto">
          <a:xfrm>
            <a:off x="3707836" y="1660043"/>
            <a:ext cx="342106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3"/>
          <p:cNvSpPr>
            <a:spLocks noChangeAspect="1" noChangeArrowheads="1"/>
          </p:cNvSpPr>
          <p:nvPr/>
        </p:nvSpPr>
        <p:spPr bwMode="auto">
          <a:xfrm>
            <a:off x="3344258" y="1694126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344258" y="4928382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528801" y="4041301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87"/>
          <p:cNvSpPr>
            <a:spLocks noChangeArrowheads="1"/>
          </p:cNvSpPr>
          <p:nvPr/>
        </p:nvSpPr>
        <p:spPr bwMode="auto">
          <a:xfrm>
            <a:off x="3770177" y="4106013"/>
            <a:ext cx="32083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STL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中的栈容器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stack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0" name="AutoShape 3"/>
          <p:cNvSpPr>
            <a:spLocks noChangeAspect="1" noChangeArrowheads="1"/>
          </p:cNvSpPr>
          <p:nvPr/>
        </p:nvSpPr>
        <p:spPr bwMode="auto">
          <a:xfrm>
            <a:off x="3358558" y="4136877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507209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3.1.3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顺序栈的应用算法设计示例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643050"/>
            <a:ext cx="7286676" cy="1207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3.4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设计一个算法利用顺序栈检查用户输入的表达式中括号是否配对（假设表达式中可能含有圆括号、中括号和大括号）。并用相关数据进行测试。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642938" y="1571625"/>
            <a:ext cx="3384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ea typeface="楷体" panose="02010609060101010101" pitchFamily="49" charset="-122"/>
              </a:rPr>
              <a:t>例如：</a:t>
            </a:r>
            <a:r>
              <a:rPr lang="en-US" altLang="zh-CN" sz="2200">
                <a:ea typeface="楷体" panose="02010609060101010101" pitchFamily="49" charset="-122"/>
              </a:rPr>
              <a:t>exp=</a:t>
            </a:r>
            <a:r>
              <a:rPr lang="zh-CN" altLang="en-US" sz="2200">
                <a:ea typeface="楷体" panose="02010609060101010101" pitchFamily="49" charset="-122"/>
              </a:rPr>
              <a:t>“</a:t>
            </a:r>
            <a:r>
              <a:rPr lang="en-US" altLang="zh-CN" sz="2200">
                <a:ea typeface="楷体" panose="02010609060101010101" pitchFamily="49" charset="-122"/>
              </a:rPr>
              <a:t>(()))</a:t>
            </a:r>
            <a:r>
              <a:rPr lang="zh-CN" altLang="en-US" sz="2200">
                <a:ea typeface="楷体" panose="02010609060101010101" pitchFamily="49" charset="-122"/>
              </a:rPr>
              <a:t>”</a:t>
            </a:r>
            <a:endParaRPr lang="en-US" altLang="zh-CN" sz="2200">
              <a:ea typeface="楷体" panose="02010609060101010101" pitchFamily="49" charset="-122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0" y="3035300"/>
            <a:ext cx="2154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② ‘(‘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4050"/>
            <a:ext cx="647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</a:rPr>
              <a:t>(</a:t>
            </a:r>
            <a:endParaRPr lang="en-US" altLang="zh-CN" sz="2000">
              <a:ea typeface="楷体" panose="02010609060101010101" pitchFamily="49" charset="-122"/>
            </a:endParaRP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138"/>
            <a:ext cx="4008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遇到’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，栈为空，返回</a:t>
            </a: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8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Text Box 17"/>
          <p:cNvSpPr txBox="1">
            <a:spLocks noChangeArrowheads="1"/>
          </p:cNvSpPr>
          <p:nvPr/>
        </p:nvSpPr>
        <p:spPr bwMode="auto">
          <a:xfrm>
            <a:off x="395288" y="620713"/>
            <a:ext cx="45339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不配对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情况的演示</a:t>
            </a:r>
            <a:endParaRPr lang="zh-CN" altLang="en-US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0" y="2509838"/>
            <a:ext cx="165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① ‘(‘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38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</a:rPr>
              <a:t>(</a:t>
            </a:r>
            <a:endParaRPr lang="en-US" altLang="zh-CN" sz="2000">
              <a:ea typeface="楷体" panose="02010609060101010101" pitchFamily="49" charset="-122"/>
            </a:endParaRP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9013"/>
            <a:ext cx="424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③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，栈顶为’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，退栈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425"/>
            <a:ext cx="424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④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，栈顶为’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，退栈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39750" y="1676400"/>
            <a:ext cx="3095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ea typeface="楷体" panose="02010609060101010101" pitchFamily="49" charset="-122"/>
              </a:rPr>
              <a:t>例如：</a:t>
            </a:r>
            <a:r>
              <a:rPr lang="en-US" altLang="zh-CN" sz="2200">
                <a:ea typeface="楷体" panose="02010609060101010101" pitchFamily="49" charset="-122"/>
              </a:rPr>
              <a:t>exp=“(())”</a:t>
            </a:r>
            <a:endParaRPr lang="en-US" altLang="zh-CN" sz="2200">
              <a:ea typeface="楷体" panose="02010609060101010101" pitchFamily="49" charset="-122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② ‘(‘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63" y="3619500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</a:rPr>
              <a:t>(</a:t>
            </a:r>
            <a:endParaRPr lang="en-US" altLang="zh-CN" sz="2000">
              <a:ea typeface="楷体" panose="02010609060101010101" pitchFamily="49" charset="-122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</a:rPr>
              <a:t>(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① ‘(‘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3"/>
            <a:ext cx="424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③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，栈顶为’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，退栈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0"/>
            <a:ext cx="424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④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，栈顶为’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，退栈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325"/>
            <a:ext cx="489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栈空且</a:t>
            </a: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扫描完，返回</a:t>
            </a: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8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3" name="Text Box 26"/>
          <p:cNvSpPr txBox="1">
            <a:spLocks noChangeArrowheads="1"/>
          </p:cNvSpPr>
          <p:nvPr/>
        </p:nvSpPr>
        <p:spPr bwMode="auto">
          <a:xfrm>
            <a:off x="395288" y="620713"/>
            <a:ext cx="4748212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配对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情况的演示</a:t>
            </a:r>
            <a:endParaRPr lang="zh-CN" altLang="en-US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571612"/>
            <a:ext cx="8858312" cy="305619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"SqStack.cpp"	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包含顺序栈类模板的定义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isMatch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(string str)	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判断表达式各种括号是否匹配的算法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SqStack&lt;char&gt; st;		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建立一个顺序栈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i=0;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char 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(i&lt;str.length())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(str[i]=='(' || str[i]=='[' || str[i]=='{')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st.push(str[i]);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遇到将左括号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均进栈</a:t>
            </a:r>
            <a:endParaRPr lang="zh-CN" altLang="zh-CN" sz="180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57158" y="357166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715404" cy="645058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{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str[i]==')'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')'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{  if (st.empty())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栈空时返回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st.pop(e);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出栈元素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if (e!='(')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栈顶不是匹配的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return false;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str[i]==']'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']'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{  if (st.empty())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栈空时返回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st.pop(e);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出栈元素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if (e!='[')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栈顶不是匹配的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'[',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return false;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str[i]=='}'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'}'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{  if (st.empty())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栈空时返回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st.pop(e);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出栈元素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if (e!='{')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栈顶不是匹配的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'{',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 return false;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i++;  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继续遍历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return st.empty();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1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7858180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测试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1: 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string str="([)]";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isMatch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(str))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cout &lt;&lt; str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中括号是匹配的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cout &lt;&lt; str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中括号不匹配的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测试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2:";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str="([])";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isMatch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(str))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cout &lt;&lt; str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中括号是匹配的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cout &lt;&lt; str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中括号不匹配的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785918" y="5395934"/>
            <a:ext cx="34575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下箭头 4"/>
          <p:cNvSpPr/>
          <p:nvPr/>
        </p:nvSpPr>
        <p:spPr bwMode="auto">
          <a:xfrm>
            <a:off x="3357554" y="4967306"/>
            <a:ext cx="214314" cy="285752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785794"/>
            <a:ext cx="750099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3.7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设有两个栈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，它们都采用顺序栈存储，并且共享一个固定容量的存储区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，为了尽量利用空间，减少溢出的可能，请设计这两个栈的存储方式。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8926" y="214290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共享栈问题</a:t>
            </a:r>
            <a:endParaRPr lang="zh-CN" altLang="en-US" sz="200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3286124"/>
            <a:ext cx="82153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了尽量利用空间，减少溢出的可能，可以让两个的栈顶相向即进栈元素迎面增长的存储方式，为此设置两个栈的栈顶指针分别为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（均指向对应栈的栈顶元素）。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00166" y="4857760"/>
            <a:ext cx="5572164" cy="1500198"/>
            <a:chOff x="1214414" y="785794"/>
            <a:chExt cx="5572164" cy="1500198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499320" y="1488392"/>
              <a:ext cx="5144382" cy="4144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-2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532716" y="1109428"/>
              <a:ext cx="14676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0   1   2  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6348260" y="1112559"/>
              <a:ext cx="438318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M-1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303121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底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3000364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顶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412791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4391057" y="1990546"/>
              <a:ext cx="7524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顶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6036219" y="1990546"/>
              <a:ext cx="75035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底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2714612" y="785794"/>
              <a:ext cx="1318386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760420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Rectangle 3"/>
            <p:cNvSpPr>
              <a:spLocks noChangeArrowheads="1"/>
            </p:cNvSpPr>
            <p:nvPr/>
          </p:nvSpPr>
          <p:spPr bwMode="auto">
            <a:xfrm>
              <a:off x="4286619" y="785794"/>
              <a:ext cx="142838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1214414" y="1539547"/>
              <a:ext cx="187851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71472" y="2428868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214414" y="571480"/>
            <a:ext cx="5572164" cy="1500198"/>
            <a:chOff x="1214414" y="785794"/>
            <a:chExt cx="5572164" cy="1500198"/>
          </a:xfrm>
        </p:grpSpPr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1499320" y="1488392"/>
              <a:ext cx="5144382" cy="41446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3600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</a:t>
              </a:r>
              <a:r>
                <a:rPr kumimoji="0" lang="en-US" altLang="zh-CN" sz="16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-2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cs typeface="Consolas" panose="020B0609020204030204" pitchFamily="49" charset="0"/>
                </a:rPr>
                <a:t>…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  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b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1532716" y="1109428"/>
              <a:ext cx="14676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0   1   2  </a:t>
              </a: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6348260" y="1112559"/>
              <a:ext cx="438318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rgbClr val="00B0F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M-1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1303121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底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3000364" y="1981150"/>
              <a:ext cx="751403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顶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3412791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4391057" y="1990546"/>
              <a:ext cx="752447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顶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6036219" y="1990546"/>
              <a:ext cx="75035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</a:t>
              </a: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kumimoji="0" lang="zh-CN" altLang="en-US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底</a:t>
              </a:r>
              <a:endPara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57" name="Rectangle 5"/>
            <p:cNvSpPr>
              <a:spLocks noChangeArrowheads="1"/>
            </p:cNvSpPr>
            <p:nvPr/>
          </p:nvSpPr>
          <p:spPr bwMode="auto">
            <a:xfrm>
              <a:off x="2714612" y="785794"/>
              <a:ext cx="1318386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56" name="Line 4"/>
            <p:cNvSpPr>
              <a:spLocks noChangeShapeType="1"/>
            </p:cNvSpPr>
            <p:nvPr/>
          </p:nvSpPr>
          <p:spPr bwMode="auto">
            <a:xfrm>
              <a:off x="4760420" y="1145967"/>
              <a:ext cx="1044" cy="325721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55" name="Rectangle 3"/>
            <p:cNvSpPr>
              <a:spLocks noChangeArrowheads="1"/>
            </p:cNvSpPr>
            <p:nvPr/>
          </p:nvSpPr>
          <p:spPr bwMode="auto">
            <a:xfrm>
              <a:off x="4286619" y="785794"/>
              <a:ext cx="1428389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栈顶指针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top2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0354" name="Rectangle 2"/>
            <p:cNvSpPr>
              <a:spLocks noChangeArrowheads="1"/>
            </p:cNvSpPr>
            <p:nvPr/>
          </p:nvSpPr>
          <p:spPr bwMode="auto">
            <a:xfrm>
              <a:off x="1214414" y="1539547"/>
              <a:ext cx="187851" cy="2954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s</a:t>
              </a:r>
              <a:r>
                <a:rPr kumimoji="0" lang="zh-CN" altLang="en-US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：</a:t>
              </a:r>
              <a:endPara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00100" y="2571744"/>
            <a:ext cx="7286676" cy="1656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空的条件是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top1=-1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满的条件是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top1=top2-1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（栈不满时）的操作是：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top1++;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[top1]=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i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（栈不空时）的操作是：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[top1];top1--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00100" y="4500570"/>
            <a:ext cx="7286676" cy="1656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空的条件是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top2=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en-US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i="1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满的条件是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top2=top1+1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（栈不满时）的操作是：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top2--;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[top2]=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（栈不空时）的操作是：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[top2];top2++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0561" y="1928802"/>
            <a:ext cx="2000264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栈的实现方式</a:t>
            </a:r>
            <a:endParaRPr lang="zh-CN" altLang="en-US" sz="22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线性表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顺序表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链表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顺序栈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链栈</a:t>
              </a:r>
              <a:endParaRPr lang="zh-CN" altLang="en-US" sz="2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逻辑结构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存储结构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映射</a:t>
              </a:r>
              <a:endParaRPr lang="zh-CN" altLang="en-US" sz="200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∩</a:t>
              </a:r>
              <a:endPara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4348" y="642918"/>
            <a:ext cx="70009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3.1.4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栈的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链式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存储结构及其基本运算算法实现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2" name="燕尾形 21"/>
          <p:cNvSpPr/>
          <p:nvPr/>
        </p:nvSpPr>
        <p:spPr bwMode="auto">
          <a:xfrm rot="16200000">
            <a:off x="7036611" y="4893479"/>
            <a:ext cx="714380" cy="357190"/>
          </a:xfrm>
          <a:prstGeom prst="chevron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71472" y="2500306"/>
            <a:ext cx="757242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初始时只含有一个头结点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并置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head-&gt;next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NULL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。这样链栈的四要素如下：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4348" y="3500438"/>
            <a:ext cx="7429552" cy="19108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栈空的条件：</a:t>
            </a:r>
            <a:r>
              <a:rPr lang="en-US" altLang="zh-CN" sz="2000" smtClean="0">
                <a:solidFill>
                  <a:srgbClr val="0099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head-&gt;next==NULL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由于只有在内存溢出才会出现栈满，通常不考虑这种情况。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进栈操作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将包含该元素的结点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插入作为首结点。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出栈操作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返回首结点值并且删除该结点。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88" name="组合 87"/>
          <p:cNvGrpSpPr/>
          <p:nvPr/>
        </p:nvGrpSpPr>
        <p:grpSpPr>
          <a:xfrm>
            <a:off x="3047448" y="847358"/>
            <a:ext cx="4167758" cy="330086"/>
            <a:chOff x="3047448" y="847358"/>
            <a:chExt cx="4167758" cy="330086"/>
          </a:xfrm>
        </p:grpSpPr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6221667" y="847358"/>
              <a:ext cx="993539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栈底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195" name="Rectangle 3"/>
            <p:cNvSpPr>
              <a:spLocks noChangeArrowheads="1"/>
            </p:cNvSpPr>
            <p:nvPr/>
          </p:nvSpPr>
          <p:spPr bwMode="auto">
            <a:xfrm>
              <a:off x="3047448" y="847358"/>
              <a:ext cx="83024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1033438" y="714356"/>
            <a:ext cx="6093933" cy="857256"/>
            <a:chOff x="1033438" y="714356"/>
            <a:chExt cx="6093933" cy="857256"/>
          </a:xfrm>
        </p:grpSpPr>
        <p:sp>
          <p:nvSpPr>
            <p:cNvPr id="8211" name="Rectangle 19"/>
            <p:cNvSpPr>
              <a:spLocks noChangeArrowheads="1"/>
            </p:cNvSpPr>
            <p:nvPr/>
          </p:nvSpPr>
          <p:spPr bwMode="auto">
            <a:xfrm>
              <a:off x="5258110" y="1241526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210" name="Rectangle 18" descr="浅色上对角线"/>
            <p:cNvSpPr>
              <a:spLocks noChangeArrowheads="1"/>
            </p:cNvSpPr>
            <p:nvPr/>
          </p:nvSpPr>
          <p:spPr bwMode="auto">
            <a:xfrm>
              <a:off x="1835315" y="1210089"/>
              <a:ext cx="379231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9" name="Rectangle 17"/>
            <p:cNvSpPr>
              <a:spLocks noChangeArrowheads="1"/>
            </p:cNvSpPr>
            <p:nvPr/>
          </p:nvSpPr>
          <p:spPr bwMode="auto">
            <a:xfrm>
              <a:off x="2215995" y="1210089"/>
              <a:ext cx="450773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8" name="Rectangle 16"/>
            <p:cNvSpPr>
              <a:spLocks noChangeArrowheads="1"/>
            </p:cNvSpPr>
            <p:nvPr/>
          </p:nvSpPr>
          <p:spPr bwMode="auto">
            <a:xfrm>
              <a:off x="1033438" y="714356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7" name="Arc 15"/>
            <p:cNvSpPr/>
            <p:nvPr/>
          </p:nvSpPr>
          <p:spPr bwMode="auto">
            <a:xfrm>
              <a:off x="1570652" y="878794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047448" y="1210089"/>
              <a:ext cx="378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3428128" y="1210089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>
              <a:off x="2475824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6243649" y="1210089"/>
              <a:ext cx="432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6677806" y="1210089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5643570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3619072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190697" y="1210089"/>
              <a:ext cx="378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aseline="-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4571377" y="1210089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4762321" y="1374528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2031093" y="837685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头结点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785786" y="1500174"/>
            <a:ext cx="7572428" cy="24253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）是一种只能在</a:t>
            </a:r>
            <a:r>
              <a:rPr lang="zh-CN" altLang="en-US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同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一端进行插入或删除操作的线性表。</a:t>
            </a:r>
            <a:endParaRPr lang="en-US" altLang="zh-CN" sz="2000" smtClean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表中允许进行插入、删除操作的一端称为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），表的另一端称为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栈底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bottom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en-US" altLang="zh-CN" sz="2000" smtClean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栈的插入操作通常称为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入栈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），栈的删除操作通常称为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pop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en-US" sz="2000" smtClean="0">
              <a:solidFill>
                <a:srgbClr val="3333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76446" y="4070359"/>
            <a:ext cx="4181504" cy="1726654"/>
            <a:chOff x="2176446" y="4714884"/>
            <a:chExt cx="4181504" cy="1726654"/>
          </a:xfrm>
        </p:grpSpPr>
        <p:sp>
          <p:nvSpPr>
            <p:cNvPr id="46" name="矩形 45"/>
            <p:cNvSpPr/>
            <p:nvPr/>
          </p:nvSpPr>
          <p:spPr bwMode="auto">
            <a:xfrm>
              <a:off x="2214546" y="5072074"/>
              <a:ext cx="2928958" cy="571504"/>
            </a:xfrm>
            <a:prstGeom prst="rect">
              <a:avLst/>
            </a:prstGeom>
            <a:ln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16000" tIns="108000" rIns="91440" bIns="45720" numCol="1" rtlCol="0" anchor="t" anchorCtr="0" compatLnSpc="1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zh-CN" sz="1800" smtClean="0">
                  <a:solidFill>
                    <a:srgbClr val="0000FF"/>
                  </a:solidFill>
                  <a:latin typeface="+mn-ea"/>
                  <a:cs typeface="Consolas" panose="020B0609020204030204" pitchFamily="49" charset="0"/>
                </a:rPr>
                <a:t>…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2321703" y="5893611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76446" y="6072206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栈底</a:t>
              </a:r>
              <a:endPara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4145753" y="5892817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0496" y="6071412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栈顶</a:t>
              </a:r>
              <a:endPara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53" name="直接箭头连接符 52"/>
            <p:cNvCxnSpPr>
              <a:endCxn id="46" idx="3"/>
            </p:cNvCxnSpPr>
            <p:nvPr/>
          </p:nvCxnSpPr>
          <p:spPr>
            <a:xfrm rot="10800000" flipV="1">
              <a:off x="5143504" y="5000636"/>
              <a:ext cx="500066" cy="35719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>
              <a:off x="5143504" y="5500702"/>
              <a:ext cx="571504" cy="2857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643570" y="4714884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进栈</a:t>
              </a:r>
              <a:endPara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643570" y="564357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出栈</a:t>
              </a:r>
              <a:endPara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28596" y="642918"/>
            <a:ext cx="292895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3.1.1 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栈的定义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2860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和单链表一样，链栈中每个结点的类型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LinkNode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如下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910" y="1070855"/>
            <a:ext cx="7715304" cy="26008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链栈结点类型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T data;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数据域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LinkNode* next;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指针域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LinkNode():next(NULL) {} 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LinkNode(T d):data(d),next(NULL) {}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1122862"/>
            <a:ext cx="7572428" cy="2265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链栈类模板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head;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链栈头结点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#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栈的基本运算算法</a:t>
            </a:r>
            <a:endParaRPr lang="zh-CN" altLang="zh-CN" sz="18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}: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5135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链栈类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模板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</a:t>
            </a:r>
            <a:r>
              <a:rPr lang="zh-CN" altLang="zh-CN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栈的基本运算算法</a:t>
            </a:r>
            <a:endParaRPr lang="zh-CN" altLang="en-US" sz="20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）链栈的初始化和销毁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1714488"/>
            <a:ext cx="5136480" cy="12953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LinkStack()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	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head=new LinkNode&lt;T&gt;();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6286512" y="1888801"/>
            <a:ext cx="1633330" cy="825819"/>
            <a:chOff x="2460749" y="3790523"/>
            <a:chExt cx="1633330" cy="825819"/>
          </a:xfrm>
        </p:grpSpPr>
        <p:sp>
          <p:nvSpPr>
            <p:cNvPr id="28" name="Rectangle 18" descr="浅色上对角线"/>
            <p:cNvSpPr>
              <a:spLocks noChangeArrowheads="1"/>
            </p:cNvSpPr>
            <p:nvPr/>
          </p:nvSpPr>
          <p:spPr bwMode="auto">
            <a:xfrm>
              <a:off x="3262626" y="4286256"/>
              <a:ext cx="379231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643306" y="4286256"/>
              <a:ext cx="450773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lvl="0" algn="l"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460749" y="3790523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Arc 15"/>
            <p:cNvSpPr/>
            <p:nvPr/>
          </p:nvSpPr>
          <p:spPr bwMode="auto">
            <a:xfrm>
              <a:off x="2997963" y="3954961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1" name="右箭头 10"/>
          <p:cNvSpPr/>
          <p:nvPr/>
        </p:nvSpPr>
        <p:spPr bwMode="auto">
          <a:xfrm>
            <a:off x="5643570" y="2214554"/>
            <a:ext cx="285752" cy="214314"/>
          </a:xfrm>
          <a:prstGeom prst="right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48" y="3500438"/>
            <a:ext cx="6500858" cy="2372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~LinkStack()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析构函数</a:t>
            </a:r>
            <a:endParaRPr lang="zh-CN" altLang="zh-CN" sz="18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pre=head,*p=pre-&gt;next;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(p!=NULL)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delete pre;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pre=p; p=p-&gt;next;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//pre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同步后移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delete pre;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407196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）判断栈是否为空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empty()</a:t>
            </a:r>
            <a:endParaRPr lang="zh-CN" altLang="zh-CN" sz="2000" smtClean="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857364"/>
            <a:ext cx="6143668" cy="139792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empty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    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判断栈是否为空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return head-&gt;next==NULL;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34"/>
          <p:cNvGrpSpPr/>
          <p:nvPr/>
        </p:nvGrpSpPr>
        <p:grpSpPr>
          <a:xfrm>
            <a:off x="2460749" y="3790523"/>
            <a:ext cx="1633330" cy="825819"/>
            <a:chOff x="2460749" y="3790523"/>
            <a:chExt cx="1633330" cy="825819"/>
          </a:xfrm>
        </p:grpSpPr>
        <p:sp>
          <p:nvSpPr>
            <p:cNvPr id="28" name="Rectangle 18" descr="浅色上对角线"/>
            <p:cNvSpPr>
              <a:spLocks noChangeArrowheads="1"/>
            </p:cNvSpPr>
            <p:nvPr/>
          </p:nvSpPr>
          <p:spPr bwMode="auto">
            <a:xfrm>
              <a:off x="3262626" y="4286256"/>
              <a:ext cx="379231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643306" y="4286256"/>
              <a:ext cx="450773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lvl="0" algn="l">
                <a:lnSpc>
                  <a:spcPts val="2300"/>
                </a:lnSpc>
                <a:spcBef>
                  <a:spcPct val="0"/>
                </a:spcBef>
              </a:pPr>
              <a:r>
                <a:rPr kumimoji="0" lang="zh-CN" altLang="zh-CN" sz="16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460749" y="3790523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Arc 15"/>
            <p:cNvSpPr/>
            <p:nvPr/>
          </p:nvSpPr>
          <p:spPr bwMode="auto">
            <a:xfrm>
              <a:off x="2997963" y="3954961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00042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）进栈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push(e)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85860"/>
            <a:ext cx="8429684" cy="204720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e)				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进栈算法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p=new LinkNode&lt;T&gt;(e);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新建结点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p-&gt;next=head-&gt;next;			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插入结点</a:t>
            </a:r>
            <a:r>
              <a:rPr lang="en-US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作为首结点</a:t>
            </a:r>
            <a:endParaRPr lang="zh-CN" altLang="zh-CN" sz="1800" smtClean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head-&gt;next=p;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121273" y="3571876"/>
            <a:ext cx="6093933" cy="1500198"/>
            <a:chOff x="785786" y="3571876"/>
            <a:chExt cx="6093933" cy="1500198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077133" y="4741988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7" name="Rectangle 18" descr="浅色上对角线"/>
            <p:cNvSpPr>
              <a:spLocks noChangeArrowheads="1"/>
            </p:cNvSpPr>
            <p:nvPr/>
          </p:nvSpPr>
          <p:spPr bwMode="auto">
            <a:xfrm>
              <a:off x="1587663" y="4710551"/>
              <a:ext cx="379231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1968343" y="4710551"/>
              <a:ext cx="450773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785786" y="4214818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Arc 15"/>
            <p:cNvSpPr/>
            <p:nvPr/>
          </p:nvSpPr>
          <p:spPr bwMode="auto">
            <a:xfrm>
              <a:off x="1323000" y="4379256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799796" y="4710551"/>
              <a:ext cx="378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180476" y="4710551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28172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049474" y="4710551"/>
              <a:ext cx="378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430154" y="4710551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477849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371420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943045" y="4710551"/>
              <a:ext cx="378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323725" y="4710551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4514669" y="48749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1783441" y="4338147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头结点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170251" y="3956170"/>
              <a:ext cx="378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3550931" y="3956170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2619375" y="4102102"/>
              <a:ext cx="438150" cy="531812"/>
            </a:xfrm>
            <a:custGeom>
              <a:avLst/>
              <a:gdLst>
                <a:gd name="connsiteX0" fmla="*/ 438150 w 438150"/>
                <a:gd name="connsiteY0" fmla="*/ 26987 h 531812"/>
                <a:gd name="connsiteX1" fmla="*/ 209550 w 438150"/>
                <a:gd name="connsiteY1" fmla="*/ 84137 h 531812"/>
                <a:gd name="connsiteX2" fmla="*/ 0 w 438150"/>
                <a:gd name="connsiteY2" fmla="*/ 531812 h 531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8150" h="531812">
                  <a:moveTo>
                    <a:pt x="438150" y="26987"/>
                  </a:moveTo>
                  <a:cubicBezTo>
                    <a:pt x="360362" y="13493"/>
                    <a:pt x="282575" y="0"/>
                    <a:pt x="209550" y="84137"/>
                  </a:cubicBezTo>
                  <a:cubicBezTo>
                    <a:pt x="136525" y="168275"/>
                    <a:pt x="68262" y="350043"/>
                    <a:pt x="0" y="531812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/>
            <p:cNvCxnSpPr>
              <a:endCxn id="23" idx="0"/>
            </p:cNvCxnSpPr>
            <p:nvPr/>
          </p:nvCxnSpPr>
          <p:spPr>
            <a:xfrm rot="16200000" flipH="1">
              <a:off x="3166255" y="3763174"/>
              <a:ext cx="241418" cy="14457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2952176" y="3571876"/>
              <a:ext cx="262502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kumimoji="0" 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500042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）出栈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1142984"/>
            <a:ext cx="7929618" cy="291115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(T&amp; e)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(head-&gt;next==NULL)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p=head-&gt;next;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指向开始结点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e=p-&gt;data;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head-&gt;next=p-&gt;next;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删除结点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delete p;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释放结点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000100" y="4500570"/>
            <a:ext cx="6093933" cy="1767314"/>
            <a:chOff x="857224" y="4143380"/>
            <a:chExt cx="6093933" cy="1767314"/>
          </a:xfrm>
        </p:grpSpPr>
        <p:grpSp>
          <p:nvGrpSpPr>
            <p:cNvPr id="29" name="组合 28"/>
            <p:cNvGrpSpPr/>
            <p:nvPr/>
          </p:nvGrpSpPr>
          <p:grpSpPr>
            <a:xfrm>
              <a:off x="857224" y="4357694"/>
              <a:ext cx="6093933" cy="1185871"/>
              <a:chOff x="857224" y="4357694"/>
              <a:chExt cx="6093933" cy="1185871"/>
            </a:xfrm>
          </p:grpSpPr>
          <p:sp>
            <p:nvSpPr>
              <p:cNvPr id="6" name="Rectangle 19"/>
              <p:cNvSpPr>
                <a:spLocks noChangeArrowheads="1"/>
              </p:cNvSpPr>
              <p:nvPr/>
            </p:nvSpPr>
            <p:spPr bwMode="auto">
              <a:xfrm>
                <a:off x="5148571" y="4884864"/>
                <a:ext cx="449565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sm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n-ea"/>
                    <a:ea typeface="+mn-ea"/>
                    <a:cs typeface="Consolas" panose="020B0609020204030204" pitchFamily="49" charset="0"/>
                  </a:rPr>
                  <a:t>…</a:t>
                </a: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endParaRPr>
              </a:p>
            </p:txBody>
          </p:sp>
          <p:sp>
            <p:nvSpPr>
              <p:cNvPr id="7" name="Rectangle 18" descr="浅色上对角线"/>
              <p:cNvSpPr>
                <a:spLocks noChangeArrowheads="1"/>
              </p:cNvSpPr>
              <p:nvPr/>
            </p:nvSpPr>
            <p:spPr bwMode="auto">
              <a:xfrm>
                <a:off x="1659101" y="4853427"/>
                <a:ext cx="379231" cy="330086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8" name="Rectangle 17"/>
              <p:cNvSpPr>
                <a:spLocks noChangeArrowheads="1"/>
              </p:cNvSpPr>
              <p:nvPr/>
            </p:nvSpPr>
            <p:spPr bwMode="auto">
              <a:xfrm>
                <a:off x="2039781" y="4853427"/>
                <a:ext cx="450773" cy="330086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9" name="Rectangle 16"/>
              <p:cNvSpPr>
                <a:spLocks noChangeArrowheads="1"/>
              </p:cNvSpPr>
              <p:nvPr/>
            </p:nvSpPr>
            <p:spPr bwMode="auto">
              <a:xfrm>
                <a:off x="857224" y="4357694"/>
                <a:ext cx="555914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sm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head</a:t>
                </a:r>
                <a:endPara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0" name="Arc 15"/>
              <p:cNvSpPr/>
              <p:nvPr/>
            </p:nvSpPr>
            <p:spPr bwMode="auto">
              <a:xfrm>
                <a:off x="1394438" y="4522132"/>
                <a:ext cx="380680" cy="3312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 type="none" w="med" len="med"/>
                <a:tailEnd type="arrow" w="med" len="med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1" name="Rectangle 14"/>
              <p:cNvSpPr>
                <a:spLocks noChangeArrowheads="1"/>
              </p:cNvSpPr>
              <p:nvPr/>
            </p:nvSpPr>
            <p:spPr bwMode="auto">
              <a:xfrm>
                <a:off x="2871234" y="4853427"/>
                <a:ext cx="378000" cy="330086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600" i="1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e</a:t>
                </a:r>
                <a:endPara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3251914" y="4853427"/>
                <a:ext cx="449565" cy="330086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2299610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120912" y="4853427"/>
                <a:ext cx="378000" cy="330086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6" name="Rectangle 10"/>
              <p:cNvSpPr>
                <a:spLocks noChangeArrowheads="1"/>
              </p:cNvSpPr>
              <p:nvPr/>
            </p:nvSpPr>
            <p:spPr bwMode="auto">
              <a:xfrm>
                <a:off x="6501592" y="4853427"/>
                <a:ext cx="449565" cy="330086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∧</a:t>
                </a: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5549287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3442858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4014483" y="4853427"/>
                <a:ext cx="378000" cy="330086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4395163" y="4853427"/>
                <a:ext cx="449565" cy="330086"/>
              </a:xfrm>
              <a:prstGeom prst="rect">
                <a:avLst/>
              </a:prstGeom>
              <a:ln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/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4586107" y="5017866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2" name="Rectangle 2"/>
              <p:cNvSpPr>
                <a:spLocks noChangeArrowheads="1"/>
              </p:cNvSpPr>
              <p:nvPr/>
            </p:nvSpPr>
            <p:spPr bwMode="auto">
              <a:xfrm>
                <a:off x="1854879" y="4481023"/>
                <a:ext cx="762568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tailEnd type="none" w="sm" len="sm"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1600" i="0" u="none" strike="noStrike" cap="none" normalizeH="0" baseline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  <a:ea typeface="仿宋" panose="02010609060101010101" pitchFamily="49" charset="-122"/>
                    <a:cs typeface="Consolas" panose="020B0609020204030204" pitchFamily="49" charset="0"/>
                  </a:rPr>
                  <a:t>头结点</a:t>
                </a:r>
                <a:endPara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 bwMode="auto">
              <a:xfrm>
                <a:off x="2714612" y="4543433"/>
                <a:ext cx="1143008" cy="1000132"/>
              </a:xfrm>
              <a:prstGeom prst="ellipse">
                <a:avLst/>
              </a:prstGeom>
              <a:solidFill>
                <a:srgbClr val="009900">
                  <a:alpha val="20000"/>
                </a:srgbClr>
              </a:solidFill>
              <a:ln w="19050">
                <a:solidFill>
                  <a:srgbClr val="FF00FF">
                    <a:alpha val="54000"/>
                  </a:srgbClr>
                </a:solidFill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000364" y="5572140"/>
              <a:ext cx="642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600" smtClean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删除</a:t>
              </a:r>
              <a:endParaRPr lang="zh-CN" altLang="en-US" sz="160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rot="16200000" flipH="1">
              <a:off x="2821769" y="4536289"/>
              <a:ext cx="500066" cy="14287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714612" y="414338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endParaRPr lang="zh-CN" altLang="en-US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57148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）取栈顶元素</a:t>
            </a:r>
            <a:r>
              <a:rPr lang="en-US" altLang="zh-CN" sz="2000" smtClean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gettop()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177306"/>
            <a:ext cx="6786610" cy="2372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gettop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(T&amp; e)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取栈顶元素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(head-&gt;next==NULL)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false;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p=head-&gt;next;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指向开始结点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e=p-&gt;data;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28662" y="4357694"/>
            <a:ext cx="6093933" cy="1185871"/>
            <a:chOff x="857224" y="4357694"/>
            <a:chExt cx="6093933" cy="1185871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5148571" y="4884864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7" name="Rectangle 18" descr="浅色上对角线"/>
            <p:cNvSpPr>
              <a:spLocks noChangeArrowheads="1"/>
            </p:cNvSpPr>
            <p:nvPr/>
          </p:nvSpPr>
          <p:spPr bwMode="auto">
            <a:xfrm>
              <a:off x="1659101" y="4853427"/>
              <a:ext cx="379231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2039781" y="4853427"/>
              <a:ext cx="450773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857224" y="4357694"/>
              <a:ext cx="555914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head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Arc 15"/>
            <p:cNvSpPr/>
            <p:nvPr/>
          </p:nvSpPr>
          <p:spPr bwMode="auto">
            <a:xfrm>
              <a:off x="1394438" y="4522132"/>
              <a:ext cx="380680" cy="3312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871234" y="4853427"/>
              <a:ext cx="378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e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3251914" y="4853427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99610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6120912" y="4853427"/>
              <a:ext cx="378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6501592" y="4853427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∧</a:t>
              </a: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554928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3442858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014483" y="4853427"/>
              <a:ext cx="378000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4395163" y="4853427"/>
              <a:ext cx="449565" cy="330086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4586107" y="5017866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Rectangle 2"/>
            <p:cNvSpPr>
              <a:spLocks noChangeArrowheads="1"/>
            </p:cNvSpPr>
            <p:nvPr/>
          </p:nvSpPr>
          <p:spPr bwMode="auto">
            <a:xfrm>
              <a:off x="1854879" y="4481023"/>
              <a:ext cx="762568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头结点</a:t>
              </a:r>
              <a:endPara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椭圆 22"/>
            <p:cNvSpPr/>
            <p:nvPr/>
          </p:nvSpPr>
          <p:spPr bwMode="auto">
            <a:xfrm>
              <a:off x="2714612" y="4543433"/>
              <a:ext cx="1143008" cy="1000132"/>
            </a:xfrm>
            <a:prstGeom prst="ellipse">
              <a:avLst/>
            </a:prstGeom>
            <a:ln w="19050">
              <a:solidFill>
                <a:srgbClr val="FF00FF"/>
              </a:solidFill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895" y="1556385"/>
            <a:ext cx="7082790" cy="1383665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思考：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链栈和顺序栈两种存储结构有什么不同</a:t>
            </a:r>
            <a:r>
              <a:rPr lang="zh-CN" altLang="en-US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>
              <a:solidFill>
                <a:srgbClr val="FF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643050"/>
            <a:ext cx="7643866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3.9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定义一个栈数据结构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，添加一个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Getbottom()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运算用于直接返回栈底元素（假设栈不空时）。要求采用链表实现并且函数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Getbottom()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push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以及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pop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的时间复杂度都是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642918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3.1.5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链栈的应用算法设计示例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52" y="621197"/>
            <a:ext cx="7358114" cy="188099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如果采用普通单链表实现，以前端为栈顶后端为栈底，那么找到尾结点（存放栈底元素）的时间复杂度为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，不满足题目要求。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改为不带头结点仅有尾结点指针的循环单链表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作为链栈。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64302" y="2865645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rear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Arc 14"/>
            <p:cNvSpPr/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栈底结点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2"/>
            <p:cNvSpPr/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928670"/>
            <a:ext cx="1071538" cy="127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643174" y="214290"/>
            <a:ext cx="23526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643174" y="4714884"/>
            <a:ext cx="3000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后放置的木块先取出来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1928802"/>
            <a:ext cx="5643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初始时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rear=NULL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，栈的四要素如下：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00100" y="357166"/>
            <a:ext cx="5122276" cy="1134859"/>
            <a:chOff x="1296482" y="1714488"/>
            <a:chExt cx="5122276" cy="1134859"/>
          </a:xfrm>
        </p:grpSpPr>
        <p:sp>
          <p:nvSpPr>
            <p:cNvPr id="6160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159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rear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58" name="Arc 14"/>
            <p:cNvSpPr/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57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576000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53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52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50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49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48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栈底结点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47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46" name="Freeform 2"/>
            <p:cNvSpPr/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71538" y="2428868"/>
            <a:ext cx="7358114" cy="231700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栈空条件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rear=NULL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栈满条件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：不考虑。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进栈操作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：建立含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元素的结点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，将结点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结点的后面。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出栈操作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：取结点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之后的结点值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，删除该结点。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2910" y="5072074"/>
            <a:ext cx="7715304" cy="4257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Getbottom()</a:t>
            </a:r>
            <a:r>
              <a:rPr lang="zh-CN" altLang="zh-CN" sz="2000" smtClean="0"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函数就是返回</a:t>
            </a:r>
            <a:r>
              <a:rPr lang="en-US" altLang="zh-CN" sz="2000" smtClean="0"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rear</a:t>
            </a:r>
            <a:r>
              <a:rPr lang="zh-CN" altLang="zh-CN" sz="2000" smtClean="0"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结点值即</a:t>
            </a:r>
            <a:r>
              <a:rPr lang="en-US" altLang="zh-CN" sz="2000" smtClean="0"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rear-&gt;data</a:t>
            </a:r>
            <a:r>
              <a:rPr lang="zh-CN" altLang="zh-CN" sz="2000" smtClean="0"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（栈不空时）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857232"/>
            <a:ext cx="8001056" cy="270597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LinkNode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链栈结点类型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 data;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数据域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LinkNode* next;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指针域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LinkNode():next(NULL) {} 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LinkNode(T d):data(d),next(NULL) {}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28728" y="3857628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rear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Arc 14"/>
            <p:cNvSpPr/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栈底结点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2"/>
            <p:cNvSpPr/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357166"/>
            <a:ext cx="8001056" cy="62120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template &lt;typename T&gt;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链栈类模板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LinkNode&lt;T&gt;* rear;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链栈尾结点指针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:rear(NULL) {}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~STACK()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析构函数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(rear==NULL) return;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空链表直接返回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LinkNode&lt;T&gt;* pre=rear,*p=pre-&gt;next;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while (p!=rear)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delete pre;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pre=p; p=p-&gt;next;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//pre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同步后移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delete pre;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empty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判栈空算法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rear==NULL;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754174"/>
            <a:ext cx="8429684" cy="37431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 e)				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p=new LinkNode&lt;T&gt;(e);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新建结点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empty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())			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栈为空的情况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rear=p;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rear-&gt;next=rear;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栈不空的情况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p-&gt;next=rear-&gt;next;		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将结点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插入到结点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rear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之后</a:t>
            </a:r>
            <a:endParaRPr lang="en-US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rear-&gt;next=p;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42976" y="293877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rear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Arc 14"/>
            <p:cNvSpPr/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栈底结点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2"/>
            <p:cNvSpPr/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857364"/>
            <a:ext cx="8001056" cy="44388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(T&amp; e)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出栈算法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LinkNode&lt;T&gt;* 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empty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()) return false;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if (rear-&gt;next==rear)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栈中只有一个结点的情况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p=rear;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rear=NULL;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	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栈中有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个及以上结点的情况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p=rear-&gt;next;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rear-&gt;next=p-&gt;next;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e=p-&gt;data;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delete p;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释放结点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214414" y="428604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rear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Arc 14"/>
            <p:cNvSpPr/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640451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栈底结点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2"/>
            <p:cNvSpPr/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327226"/>
            <a:ext cx="8001056" cy="37447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gettop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(T&amp; e)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取栈顶元素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if (empty()) return false;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栈空的情况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e=rear-&gt;next-&gt;data;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true;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Getbottom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取栈底元素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rear-&gt;data;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949922" y="4222967"/>
            <a:ext cx="5122276" cy="1134859"/>
            <a:chOff x="1296482" y="1714488"/>
            <a:chExt cx="5122276" cy="1134859"/>
          </a:xfrm>
        </p:grpSpPr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4157937" y="2152539"/>
              <a:ext cx="428351" cy="3178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anose="020B0609020204030204" pitchFamily="49" charset="0"/>
                </a:rPr>
                <a:t>…</a:t>
              </a: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4539926" y="1714488"/>
              <a:ext cx="615205" cy="32191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rear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Arc 14"/>
            <p:cNvSpPr/>
            <p:nvPr/>
          </p:nvSpPr>
          <p:spPr bwMode="auto">
            <a:xfrm>
              <a:off x="5092680" y="1865259"/>
              <a:ext cx="324212" cy="2597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1296482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774827" y="2131146"/>
              <a:ext cx="563384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281360" y="2131146"/>
              <a:ext cx="576000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854045" y="2131146"/>
              <a:ext cx="564713" cy="31784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4562514" y="2290067"/>
              <a:ext cx="718846" cy="10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013999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731516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a</a:t>
              </a:r>
              <a:r>
                <a:rPr kumimoji="0" lang="en-US" altLang="zh-CN" sz="16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209861" y="2131146"/>
              <a:ext cx="564713" cy="317842"/>
            </a:xfrm>
            <a:prstGeom prst="rect">
              <a:avLst/>
            </a:prstGeom>
            <a:ln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Line 5"/>
            <p:cNvSpPr>
              <a:spLocks noChangeShapeType="1"/>
            </p:cNvSpPr>
            <p:nvPr/>
          </p:nvSpPr>
          <p:spPr bwMode="auto">
            <a:xfrm>
              <a:off x="3449034" y="2290067"/>
              <a:ext cx="71751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5427521" y="1791911"/>
              <a:ext cx="979278" cy="2607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栈底结点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Rectangle 3"/>
            <p:cNvSpPr>
              <a:spLocks noChangeArrowheads="1"/>
            </p:cNvSpPr>
            <p:nvPr/>
          </p:nvSpPr>
          <p:spPr bwMode="auto">
            <a:xfrm>
              <a:off x="1358932" y="1791911"/>
              <a:ext cx="1041729" cy="2546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栈顶结点</a:t>
              </a:r>
              <a:endParaRPr kumimoji="0" 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2"/>
            <p:cNvSpPr/>
            <p:nvPr/>
          </p:nvSpPr>
          <p:spPr bwMode="auto">
            <a:xfrm>
              <a:off x="1679158" y="2291086"/>
              <a:ext cx="4485812" cy="558261"/>
            </a:xfrm>
            <a:custGeom>
              <a:avLst/>
              <a:gdLst/>
              <a:ahLst/>
              <a:cxnLst>
                <a:cxn ang="0">
                  <a:pos x="3319" y="0"/>
                </a:cxn>
                <a:cxn ang="0">
                  <a:pos x="3245" y="363"/>
                </a:cxn>
                <a:cxn ang="0">
                  <a:pos x="2534" y="503"/>
                </a:cxn>
                <a:cxn ang="0">
                  <a:pos x="1253" y="540"/>
                </a:cxn>
                <a:cxn ang="0">
                  <a:pos x="252" y="456"/>
                </a:cxn>
                <a:cxn ang="0">
                  <a:pos x="0" y="148"/>
                </a:cxn>
              </a:cxnLst>
              <a:rect l="0" t="0" r="r" b="b"/>
              <a:pathLst>
                <a:path w="3376" h="548">
                  <a:moveTo>
                    <a:pt x="3319" y="0"/>
                  </a:moveTo>
                  <a:cubicBezTo>
                    <a:pt x="3312" y="141"/>
                    <a:pt x="3376" y="279"/>
                    <a:pt x="3245" y="363"/>
                  </a:cubicBezTo>
                  <a:cubicBezTo>
                    <a:pt x="3114" y="447"/>
                    <a:pt x="2866" y="473"/>
                    <a:pt x="2534" y="503"/>
                  </a:cubicBezTo>
                  <a:cubicBezTo>
                    <a:pt x="2202" y="533"/>
                    <a:pt x="1633" y="548"/>
                    <a:pt x="1253" y="540"/>
                  </a:cubicBezTo>
                  <a:cubicBezTo>
                    <a:pt x="873" y="532"/>
                    <a:pt x="461" y="521"/>
                    <a:pt x="252" y="456"/>
                  </a:cubicBezTo>
                  <a:cubicBezTo>
                    <a:pt x="43" y="391"/>
                    <a:pt x="52" y="212"/>
                    <a:pt x="0" y="148"/>
                  </a:cubicBezTo>
                </a:path>
              </a:pathLst>
            </a:custGeom>
            <a:noFill/>
            <a:ln w="19050">
              <a:solidFill>
                <a:srgbClr val="FF3399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1334458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stack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容器主要的成员函数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14348" y="1977400"/>
          <a:ext cx="6786610" cy="267984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80092"/>
                <a:gridCol w="5306518"/>
              </a:tblGrid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成员函数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说明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empty()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判断栈是否为空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size()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返回栈中的实际元素个数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push(e)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即元素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进栈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top()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返回栈顶元素，当</a:t>
                      </a:r>
                      <a:r>
                        <a:rPr lang="zh-CN" sz="18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栈</a:t>
                      </a:r>
                      <a:r>
                        <a:rPr lang="zh-CN" altLang="en-US" sz="18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空</a:t>
                      </a:r>
                      <a:r>
                        <a:rPr lang="zh-CN" sz="18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时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抛出异常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3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pop()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出栈一个元素，并不返回出栈的元素，当</a:t>
                      </a:r>
                      <a:r>
                        <a:rPr lang="zh-CN" sz="18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栈</a:t>
                      </a:r>
                      <a:r>
                        <a:rPr lang="zh-CN" altLang="en-US" sz="18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空</a:t>
                      </a:r>
                      <a:r>
                        <a:rPr lang="zh-CN" sz="1800" kern="10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时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ea typeface="仿宋" panose="02010609060101010101" pitchFamily="49" charset="-122"/>
                          <a:cs typeface="Consolas" panose="020B0609020204030204" pitchFamily="49" charset="0"/>
                        </a:rPr>
                        <a:t>抛出异常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anose="020B0609020204030204" pitchFamily="49" charset="0"/>
                        <a:ea typeface="仿宋" panose="02010609060101010101" pitchFamily="49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1472" y="571480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3.1.6 STL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容器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1785926"/>
            <a:ext cx="7572428" cy="20898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与前面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自己实现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的栈运算相比，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容器的成员函数使用更加简单方便。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需要注意的是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容器具有空间动态扩展功能，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push()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不会出现上溢出的情况，另外在使用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top()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pop()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之前应保证栈不空。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30246" y="822312"/>
            <a:ext cx="1384300" cy="677862"/>
            <a:chOff x="830246" y="822312"/>
            <a:chExt cx="1384300" cy="677862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gray">
            <a:xfrm>
              <a:off x="830246" y="822312"/>
              <a:ext cx="1384300" cy="677862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 w="57150" algn="ctr">
              <a:noFill/>
              <a:round/>
            </a:ln>
            <a:effectLst>
              <a:outerShdw dist="63500" dir="3187806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AutoShape 27"/>
            <p:cNvSpPr>
              <a:spLocks noChangeArrowheads="1"/>
            </p:cNvSpPr>
            <p:nvPr/>
          </p:nvSpPr>
          <p:spPr bwMode="gray">
            <a:xfrm>
              <a:off x="863584" y="861999"/>
              <a:ext cx="1301750" cy="587375"/>
            </a:xfrm>
            <a:prstGeom prst="roundRect">
              <a:avLst>
                <a:gd name="adj" fmla="val 50000"/>
              </a:avLst>
            </a:prstGeom>
            <a:solidFill>
              <a:srgbClr val="00B0F0"/>
            </a:solidFill>
            <a:ln w="19050" algn="ctr">
              <a:solidFill>
                <a:srgbClr val="F8F8F8"/>
              </a:solidFill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30"/>
            <p:cNvSpPr>
              <a:spLocks noChangeArrowheads="1"/>
            </p:cNvSpPr>
            <p:nvPr/>
          </p:nvSpPr>
          <p:spPr bwMode="auto">
            <a:xfrm>
              <a:off x="1161789" y="1008446"/>
              <a:ext cx="697627" cy="338554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smtClean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提示</a:t>
              </a:r>
              <a:endParaRPr lang="en-US" altLang="zh-CN" sz="20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2910" y="428604"/>
            <a:ext cx="8072494" cy="425767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#include&lt;iostream&gt;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#include &lt;stack&gt;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using namespace std;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main()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stack&lt;int&gt; st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st.push(1); st.push(2); st.push(3);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 %d\n",st.top());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 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(!st.empty()) 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栈不空时出栈所有元素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printf("%d ",st.top());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st.pop() 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printf("\n");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8794" y="5143512"/>
            <a:ext cx="2714644" cy="97260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栈顶元素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 3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出栈顺序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 3 2 1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000364" y="4786322"/>
            <a:ext cx="214314" cy="357190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1643050"/>
            <a:ext cx="5143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求解问题中需要临时保存一些数据元素：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4348" y="642918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3.1.7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栈的综合应用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1066800" y="2293938"/>
            <a:ext cx="3719514" cy="1706566"/>
            <a:chOff x="294" y="1536"/>
            <a:chExt cx="1722" cy="1387"/>
          </a:xfrm>
        </p:grpSpPr>
        <p:pic>
          <p:nvPicPr>
            <p:cNvPr id="8" name="Picture 5" descr="pan_0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gray">
            <a:xfrm flipH="1">
              <a:off x="298" y="1536"/>
              <a:ext cx="1711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Freeform 6"/>
            <p:cNvSpPr/>
            <p:nvPr/>
          </p:nvSpPr>
          <p:spPr bwMode="gray">
            <a:xfrm>
              <a:off x="294" y="1538"/>
              <a:ext cx="1722" cy="1382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6" y="1300"/>
                </a:cxn>
                <a:cxn ang="0">
                  <a:pos x="46" y="1367"/>
                </a:cxn>
                <a:cxn ang="0">
                  <a:pos x="121" y="1381"/>
                </a:cxn>
                <a:cxn ang="0">
                  <a:pos x="1658" y="1312"/>
                </a:cxn>
                <a:cxn ang="0">
                  <a:pos x="1696" y="1286"/>
                </a:cxn>
                <a:cxn ang="0">
                  <a:pos x="1714" y="1247"/>
                </a:cxn>
                <a:cxn ang="0">
                  <a:pos x="1715" y="157"/>
                </a:cxn>
                <a:cxn ang="0">
                  <a:pos x="1689" y="87"/>
                </a:cxn>
                <a:cxn ang="0">
                  <a:pos x="1637" y="67"/>
                </a:cxn>
                <a:cxn ang="0">
                  <a:pos x="95" y="0"/>
                </a:cxn>
                <a:cxn ang="0">
                  <a:pos x="29" y="31"/>
                </a:cxn>
                <a:cxn ang="0">
                  <a:pos x="6" y="79"/>
                </a:cxn>
              </a:cxnLst>
              <a:rect l="0" t="0" r="r" b="b"/>
              <a:pathLst>
                <a:path w="1722" h="1382">
                  <a:moveTo>
                    <a:pt x="6" y="79"/>
                  </a:moveTo>
                  <a:cubicBezTo>
                    <a:pt x="0" y="294"/>
                    <a:pt x="3" y="1087"/>
                    <a:pt x="6" y="1300"/>
                  </a:cubicBezTo>
                  <a:cubicBezTo>
                    <a:pt x="8" y="1336"/>
                    <a:pt x="36" y="1359"/>
                    <a:pt x="46" y="1367"/>
                  </a:cubicBezTo>
                  <a:cubicBezTo>
                    <a:pt x="60" y="1381"/>
                    <a:pt x="109" y="1382"/>
                    <a:pt x="121" y="1381"/>
                  </a:cubicBezTo>
                  <a:cubicBezTo>
                    <a:pt x="368" y="1362"/>
                    <a:pt x="1388" y="1336"/>
                    <a:pt x="1658" y="1312"/>
                  </a:cubicBezTo>
                  <a:cubicBezTo>
                    <a:pt x="1658" y="1315"/>
                    <a:pt x="1684" y="1300"/>
                    <a:pt x="1696" y="1286"/>
                  </a:cubicBezTo>
                  <a:cubicBezTo>
                    <a:pt x="1708" y="1272"/>
                    <a:pt x="1714" y="1250"/>
                    <a:pt x="1714" y="1247"/>
                  </a:cubicBezTo>
                  <a:cubicBezTo>
                    <a:pt x="1714" y="1065"/>
                    <a:pt x="1722" y="347"/>
                    <a:pt x="1715" y="157"/>
                  </a:cubicBezTo>
                  <a:cubicBezTo>
                    <a:pt x="1715" y="124"/>
                    <a:pt x="1711" y="104"/>
                    <a:pt x="1689" y="87"/>
                  </a:cubicBezTo>
                  <a:cubicBezTo>
                    <a:pt x="1667" y="70"/>
                    <a:pt x="1659" y="73"/>
                    <a:pt x="1637" y="67"/>
                  </a:cubicBezTo>
                  <a:cubicBezTo>
                    <a:pt x="1375" y="49"/>
                    <a:pt x="360" y="16"/>
                    <a:pt x="95" y="0"/>
                  </a:cubicBezTo>
                  <a:cubicBezTo>
                    <a:pt x="72" y="0"/>
                    <a:pt x="41" y="14"/>
                    <a:pt x="29" y="31"/>
                  </a:cubicBezTo>
                  <a:cubicBezTo>
                    <a:pt x="17" y="48"/>
                    <a:pt x="13" y="49"/>
                    <a:pt x="6" y="79"/>
                  </a:cubicBezTo>
                  <a:close/>
                </a:path>
              </a:pathLst>
            </a:custGeom>
            <a:gradFill rotWithShape="1">
              <a:gsLst>
                <a:gs pos="0">
                  <a:srgbClr val="03D4A8">
                    <a:alpha val="50000"/>
                  </a:srgbClr>
                </a:gs>
                <a:gs pos="25000">
                  <a:srgbClr val="21D6E0">
                    <a:alpha val="45000"/>
                  </a:srgbClr>
                </a:gs>
                <a:gs pos="75000">
                  <a:srgbClr val="0087E6">
                    <a:alpha val="35000"/>
                  </a:srgbClr>
                </a:gs>
                <a:gs pos="100000">
                  <a:srgbClr val="005CBF">
                    <a:alpha val="3000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42976" y="2633657"/>
            <a:ext cx="3429024" cy="93465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先保存的后处理：栈</a:t>
            </a:r>
            <a:endParaRPr lang="en-US" altLang="zh-CN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 b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先保存的先处理：队列</a:t>
            </a:r>
            <a:endParaRPr lang="en-US" altLang="zh-CN" sz="2000" b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1142984"/>
            <a:ext cx="7215238" cy="1808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后进先出，即后进栈的元素先出栈。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每次进栈的元素都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作为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新栈顶元素，每次出栈的元素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只能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是当前栈顶元素。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栈也称为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后进先出表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或者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先进后出表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50004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栈的</a:t>
            </a: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主要特点</a:t>
            </a:r>
            <a:r>
              <a:rPr lang="zh-CN" altLang="en-US" sz="2000" smtClean="0">
                <a:solidFill>
                  <a:srgbClr val="3333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000" smtClean="0">
              <a:solidFill>
                <a:srgbClr val="3333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403985" y="3140710"/>
            <a:ext cx="5429250" cy="3205714"/>
            <a:chOff x="1214414" y="1759120"/>
            <a:chExt cx="5429288" cy="3206156"/>
          </a:xfrm>
        </p:grpSpPr>
        <p:pic>
          <p:nvPicPr>
            <p:cNvPr id="7173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4612" y="4071942"/>
              <a:ext cx="2253930" cy="893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4" name="Picture 1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9998" y="1759120"/>
              <a:ext cx="2380630" cy="1026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5" name="Text Box 18"/>
            <p:cNvSpPr txBox="1">
              <a:spLocks noChangeArrowheads="1"/>
            </p:cNvSpPr>
            <p:nvPr/>
          </p:nvSpPr>
          <p:spPr bwMode="auto">
            <a:xfrm>
              <a:off x="4357686" y="3071810"/>
              <a:ext cx="228601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</a:rPr>
                <a:t>走进死胡同的</a:t>
              </a:r>
              <a:r>
                <a:rPr lang="en-US" altLang="zh-CN" sz="2000">
                  <a:ea typeface="楷体" panose="02010609060101010101" pitchFamily="49" charset="-122"/>
                </a:rPr>
                <a:t>5</a:t>
              </a:r>
              <a:r>
                <a:rPr lang="zh-CN" altLang="en-US" sz="2000">
                  <a:ea typeface="楷体" panose="02010609060101010101" pitchFamily="49" charset="-122"/>
                </a:rPr>
                <a:t>人要按相反次序退出</a:t>
              </a:r>
              <a:endParaRPr lang="zh-CN" altLang="en-US" sz="2000">
                <a:ea typeface="楷体" panose="02010609060101010101" pitchFamily="49" charset="-122"/>
              </a:endParaRPr>
            </a:p>
          </p:txBody>
        </p:sp>
        <p:sp>
          <p:nvSpPr>
            <p:cNvPr id="7176" name="Text Box 19"/>
            <p:cNvSpPr txBox="1">
              <a:spLocks noChangeArrowheads="1"/>
            </p:cNvSpPr>
            <p:nvPr/>
          </p:nvSpPr>
          <p:spPr bwMode="auto">
            <a:xfrm>
              <a:off x="1214414" y="3071810"/>
              <a:ext cx="239076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000">
                  <a:ea typeface="楷体" panose="02010609060101010101" pitchFamily="49" charset="-122"/>
                </a:rPr>
                <a:t>假设死胡同的宽度恰好只够正一个人</a:t>
              </a:r>
              <a:endParaRPr lang="zh-CN" altLang="en-US" sz="2000">
                <a:ea typeface="楷体" panose="02010609060101010101" pitchFamily="49" charset="-122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3713156" y="2992778"/>
              <a:ext cx="215902" cy="936754"/>
            </a:xfrm>
            <a:prstGeom prst="downArrow">
              <a:avLst/>
            </a:prstGeom>
            <a:ln>
              <a:tailEnd type="triangle" w="med" len="lg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685800" y="1069975"/>
            <a:ext cx="7696200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ea typeface="楷体" panose="02010609060101010101" pitchFamily="49" charset="-122"/>
              </a:rPr>
              <a:t>       </a:t>
            </a: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编写一个算法判断输入的表达式中括号是否配对（假设只含有左、右圆括号）。</a:t>
            </a:r>
            <a:endParaRPr lang="zh-CN" altLang="en-US">
              <a:ea typeface="楷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500063" y="2357438"/>
            <a:ext cx="7981950" cy="1549047"/>
            <a:chOff x="785786" y="2357430"/>
            <a:chExt cx="7981950" cy="1548294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97679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kumimoji="1" lang="en-US" altLang="zh-CN" dirty="0">
                  <a:solidFill>
                    <a:srgbClr val="FF33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个表达式中的左右括号是按</a:t>
              </a:r>
              <a:r>
                <a:rPr kumimoji="1" lang="zh-CN" altLang="en-US" dirty="0">
                  <a:solidFill>
                    <a:srgbClr val="C00000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最近位置配对</a:t>
              </a:r>
              <a:r>
                <a:rPr kumimoji="1" lang="zh-CN" altLang="en-US" dirty="0">
                  <a:solidFill>
                    <a:srgbClr val="0000FF"/>
                  </a:solidFill>
                  <a:ea typeface="楷体" panose="02010609060101010101" pitchFamily="49" charset="-122"/>
                  <a:cs typeface="Times New Roman" panose="02020603050405020304" pitchFamily="18" charset="0"/>
                </a:rPr>
                <a:t>的。所以利用一个栈来进行求解。</a:t>
              </a:r>
              <a:endParaRPr kumimoji="1"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797" name="TextBox 3"/>
            <p:cNvSpPr txBox="1">
              <a:spLocks noChangeArrowheads="1"/>
            </p:cNvSpPr>
            <p:nvPr/>
          </p:nvSpPr>
          <p:spPr bwMode="auto">
            <a:xfrm>
              <a:off x="1142976" y="2357430"/>
              <a:ext cx="21431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算法设计思路</a:t>
              </a:r>
              <a:endParaRPr lang="zh-CN" altLang="en-US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6C0CC-587B-4913-9363-D823010EF6DC}" type="slidenum">
              <a:rPr lang="en-US" altLang="zh-CN"/>
            </a:fld>
            <a:r>
              <a:rPr lang="en-US" altLang="zh-CN"/>
              <a:t>/65</a:t>
            </a:r>
            <a:endParaRPr lang="en-US" altLang="zh-CN"/>
          </a:p>
        </p:txBody>
      </p:sp>
      <p:grpSp>
        <p:nvGrpSpPr>
          <p:cNvPr id="17" name="组合 16"/>
          <p:cNvGrpSpPr/>
          <p:nvPr/>
        </p:nvGrpSpPr>
        <p:grpSpPr>
          <a:xfrm>
            <a:off x="694345" y="367645"/>
            <a:ext cx="3242310" cy="643255"/>
            <a:chOff x="428596" y="428604"/>
            <a:chExt cx="3242310" cy="643255"/>
          </a:xfrm>
        </p:grpSpPr>
        <p:sp>
          <p:nvSpPr>
            <p:cNvPr id="15" name="AutoShape 1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428596" y="428604"/>
              <a:ext cx="3218180" cy="64325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33701" y="537824"/>
              <a:ext cx="3037205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p>
              <a:pPr defTabSz="865505" latinLnBrk="1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表达式括号配对问题</a:t>
              </a:r>
              <a:endPara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4"/>
          <p:cNvSpPr>
            <a:spLocks noChangeShapeType="1"/>
          </p:cNvSpPr>
          <p:nvPr/>
        </p:nvSpPr>
        <p:spPr bwMode="auto">
          <a:xfrm>
            <a:off x="1476375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19" name="Line 5"/>
          <p:cNvSpPr>
            <a:spLocks noChangeShapeType="1"/>
          </p:cNvSpPr>
          <p:nvPr/>
        </p:nvSpPr>
        <p:spPr bwMode="auto">
          <a:xfrm>
            <a:off x="1476375" y="5013325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0" name="Line 6"/>
          <p:cNvSpPr>
            <a:spLocks noChangeShapeType="1"/>
          </p:cNvSpPr>
          <p:nvPr/>
        </p:nvSpPr>
        <p:spPr bwMode="auto">
          <a:xfrm>
            <a:off x="2628900" y="2852738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Text Box 7"/>
          <p:cNvSpPr txBox="1">
            <a:spLocks noChangeArrowheads="1"/>
          </p:cNvSpPr>
          <p:nvPr/>
        </p:nvSpPr>
        <p:spPr bwMode="auto">
          <a:xfrm>
            <a:off x="642938" y="1571625"/>
            <a:ext cx="3384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ea typeface="楷体" panose="02010609060101010101" pitchFamily="49" charset="-122"/>
              </a:rPr>
              <a:t>例如：</a:t>
            </a:r>
            <a:r>
              <a:rPr lang="en-US" altLang="zh-CN" sz="2200">
                <a:ea typeface="楷体" panose="02010609060101010101" pitchFamily="49" charset="-122"/>
              </a:rPr>
              <a:t>exp=</a:t>
            </a:r>
            <a:r>
              <a:rPr lang="zh-CN" altLang="en-US" sz="2200">
                <a:ea typeface="楷体" panose="02010609060101010101" pitchFamily="49" charset="-122"/>
              </a:rPr>
              <a:t>“</a:t>
            </a:r>
            <a:r>
              <a:rPr lang="en-US" altLang="zh-CN" sz="2200">
                <a:ea typeface="楷体" panose="02010609060101010101" pitchFamily="49" charset="-122"/>
              </a:rPr>
              <a:t>(()))</a:t>
            </a:r>
            <a:r>
              <a:rPr lang="zh-CN" altLang="en-US" sz="2200">
                <a:ea typeface="楷体" panose="02010609060101010101" pitchFamily="49" charset="-122"/>
              </a:rPr>
              <a:t>”</a:t>
            </a:r>
            <a:endParaRPr lang="en-US" altLang="zh-CN" sz="2200">
              <a:ea typeface="楷体" panose="02010609060101010101" pitchFamily="49" charset="-122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0" y="3035300"/>
            <a:ext cx="2154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② ‘(‘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64050"/>
            <a:ext cx="647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</a:rPr>
              <a:t>(</a:t>
            </a:r>
            <a:endParaRPr lang="en-US" altLang="zh-CN" sz="2000">
              <a:ea typeface="楷体" panose="02010609060101010101" pitchFamily="49" charset="-122"/>
            </a:endParaRP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29138"/>
            <a:ext cx="4008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遇到’</a:t>
            </a:r>
            <a:r>
              <a:rPr lang="en-US" altLang="zh-CN" sz="18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，栈为空，返回</a:t>
            </a: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sz="18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Text Box 17"/>
          <p:cNvSpPr txBox="1">
            <a:spLocks noChangeArrowheads="1"/>
          </p:cNvSpPr>
          <p:nvPr/>
        </p:nvSpPr>
        <p:spPr bwMode="auto">
          <a:xfrm>
            <a:off x="395288" y="620713"/>
            <a:ext cx="45339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不配对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情况的演示</a:t>
            </a:r>
            <a:endParaRPr lang="zh-CN" altLang="en-US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0" y="2509838"/>
            <a:ext cx="1654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① ‘(‘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57638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</a:rPr>
              <a:t>(</a:t>
            </a:r>
            <a:endParaRPr lang="en-US" altLang="zh-CN" sz="2000">
              <a:ea typeface="楷体" panose="02010609060101010101" pitchFamily="49" charset="-122"/>
            </a:endParaRP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5" y="3529013"/>
            <a:ext cx="424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③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，栈顶为’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，退栈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8" y="4035425"/>
            <a:ext cx="424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④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，栈顶为’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，退栈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6C0CC-587B-4913-9363-D823010EF6DC}" type="slidenum">
              <a:rPr lang="en-US" altLang="zh-CN"/>
            </a:fld>
            <a:r>
              <a:rPr lang="en-US" altLang="zh-CN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1476375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476375" y="4700588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2628900" y="2540000"/>
            <a:ext cx="0" cy="2160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539750" y="1676400"/>
            <a:ext cx="30956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ea typeface="楷体" panose="02010609060101010101" pitchFamily="49" charset="-122"/>
              </a:rPr>
              <a:t>例如：</a:t>
            </a:r>
            <a:r>
              <a:rPr lang="en-US" altLang="zh-CN" sz="2200">
                <a:ea typeface="楷体" panose="02010609060101010101" pitchFamily="49" charset="-122"/>
              </a:rPr>
              <a:t>exp=“(())”</a:t>
            </a:r>
            <a:endParaRPr lang="en-US" altLang="zh-CN" sz="2200">
              <a:ea typeface="楷体" panose="02010609060101010101" pitchFamily="49" charset="-122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3348038" y="3044825"/>
            <a:ext cx="158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② ‘(‘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1643063" y="3619500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</a:rPr>
              <a:t>(</a:t>
            </a:r>
            <a:endParaRPr lang="en-US" altLang="zh-CN" sz="2000">
              <a:ea typeface="楷体" panose="02010609060101010101" pitchFamily="49" charset="-122"/>
            </a:endParaRP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1657350" y="4124325"/>
            <a:ext cx="647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ea typeface="楷体" panose="02010609060101010101" pitchFamily="49" charset="-122"/>
              </a:rPr>
              <a:t>(</a:t>
            </a:r>
            <a:endParaRPr lang="zh-CN" altLang="en-US" sz="2000">
              <a:ea typeface="楷体" panose="02010609060101010101" pitchFamily="49" charset="-122"/>
            </a:endParaRP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3346450" y="2395538"/>
            <a:ext cx="172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① ‘(‘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进栈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348038" y="3643313"/>
            <a:ext cx="424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③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，栈顶为’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，退栈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3343275" y="4286250"/>
            <a:ext cx="424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④ 遇到’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)’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，栈顶为’</a:t>
            </a:r>
            <a:r>
              <a:rPr lang="en-US" altLang="zh-CN" sz="1800">
                <a:latin typeface="微软雅黑" panose="020B0503020204020204" pitchFamily="34" charset="-122"/>
                <a:ea typeface="微软雅黑" panose="020B0503020204020204" pitchFamily="34" charset="-122"/>
              </a:rPr>
              <a:t>(‘</a:t>
            </a:r>
            <a:r>
              <a:rPr lang="zh-CN" altLang="en-US" sz="1800">
                <a:latin typeface="微软雅黑" panose="020B0503020204020204" pitchFamily="34" charset="-122"/>
                <a:ea typeface="微软雅黑" panose="020B0503020204020204" pitchFamily="34" charset="-122"/>
              </a:rPr>
              <a:t>，退栈</a:t>
            </a: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3800" name="Text Box 24"/>
          <p:cNvSpPr txBox="1">
            <a:spLocks noChangeArrowheads="1"/>
          </p:cNvSpPr>
          <p:nvPr/>
        </p:nvSpPr>
        <p:spPr bwMode="auto">
          <a:xfrm>
            <a:off x="3419475" y="4886325"/>
            <a:ext cx="4897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栈空且</a:t>
            </a: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</a:t>
            </a:r>
            <a:r>
              <a:rPr lang="zh-CN" altLang="en-US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扫描完，返回</a:t>
            </a:r>
            <a:r>
              <a:rPr lang="en-US" altLang="zh-CN" sz="180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en-US" altLang="zh-CN" sz="1800">
              <a:solidFill>
                <a:srgbClr val="FF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3" name="Text Box 26"/>
          <p:cNvSpPr txBox="1">
            <a:spLocks noChangeArrowheads="1"/>
          </p:cNvSpPr>
          <p:nvPr/>
        </p:nvSpPr>
        <p:spPr bwMode="auto">
          <a:xfrm>
            <a:off x="395288" y="620713"/>
            <a:ext cx="4748212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表达式括号</a:t>
            </a:r>
            <a:r>
              <a:rPr lang="zh-CN" altLang="en-US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配对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情况的演示</a:t>
            </a:r>
            <a:endParaRPr lang="zh-CN" altLang="en-US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6C0CC-587B-4913-9363-D823010EF6DC}" type="slidenum">
              <a:rPr lang="en-US" altLang="zh-CN"/>
            </a:fld>
            <a:r>
              <a:rPr lang="en-US" altLang="zh-CN"/>
              <a:t>/65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7" grpId="1"/>
      <p:bldP spid="203784" grpId="0"/>
      <p:bldP spid="203784" grpId="1"/>
      <p:bldP spid="203783" grpId="0"/>
      <p:bldP spid="203788" grpId="0"/>
      <p:bldP spid="203789" grpId="0"/>
      <p:bldP spid="20380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971600" y="642937"/>
            <a:ext cx="7488832" cy="3491831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       </a:t>
            </a: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楷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若表达式中包含有</a:t>
            </a:r>
            <a:r>
              <a:rPr lang="zh-CN" altLang="en-US" dirty="0">
                <a:highlight>
                  <a:srgbClr val="FFFF00"/>
                </a:highlight>
                <a:ea typeface="楷体" panose="02010609060101010101" pitchFamily="49" charset="-122"/>
                <a:sym typeface="微软雅黑" panose="020B0503020204020204" pitchFamily="34" charset="-122"/>
              </a:rPr>
              <a:t>多种类型的括号</a:t>
            </a: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，可以采用以下算法判断该表达式的括号是否匹配吗：</a:t>
            </a: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        </a:t>
            </a:r>
            <a:r>
              <a:rPr lang="zh-CN" altLang="en-US" dirty="0">
                <a:highlight>
                  <a:srgbClr val="FFFF00"/>
                </a:highlight>
                <a:ea typeface="楷体" panose="02010609060101010101" pitchFamily="49" charset="-122"/>
                <a:sym typeface="微软雅黑" panose="020B0503020204020204" pitchFamily="34" charset="-122"/>
              </a:rPr>
              <a:t>分别检查</a:t>
            </a: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各种括号是否匹配，若他们匹配，则表达式整体匹配。</a:t>
            </a: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楷体" panose="02010609060101010101" pitchFamily="49" charset="-122"/>
                <a:sym typeface="微软雅黑" panose="020B0503020204020204" pitchFamily="34" charset="-122"/>
              </a:rPr>
              <a:t>         </a:t>
            </a: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如果可以，试证明你的结论，如果不可以，给出反例同时修改算法。</a:t>
            </a: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楷体" panose="02010609060101010101" pitchFamily="49" charset="-122"/>
                <a:sym typeface="微软雅黑" panose="020B0503020204020204" pitchFamily="34" charset="-122"/>
              </a:rPr>
              <a:t> </a:t>
            </a:r>
            <a:endParaRPr lang="zh-CN" altLang="en-US" dirty="0">
              <a:ea typeface="楷体" panose="0201060906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2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anchorCtr="1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 w="28575" cap="flat" cmpd="sng" algn="ctr">
            <a:noFill/>
            <a:prstDash val="soli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 anchorCtr="1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9942" name="文本框 1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613900" y="6650038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9779001" y="1270000"/>
            <a:ext cx="3332480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同时需检查不同括号间的</a:t>
            </a:r>
            <a:r>
              <a:rPr lang="zh-CN" altLang="en-US" dirty="0">
                <a:highlight>
                  <a:srgbClr val="FFFF00"/>
                </a:highlight>
                <a:ea typeface="楷体" panose="02010609060101010101" pitchFamily="49" charset="-122"/>
                <a:sym typeface="微软雅黑" panose="020B0503020204020204" pitchFamily="34" charset="-122"/>
              </a:rPr>
              <a:t>相对位置</a:t>
            </a: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：</a:t>
            </a: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在相互匹配的任何一对括号之间，各种括号都是匹配的。</a:t>
            </a: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zh-CN" dirty="0">
              <a:ea typeface="楷体" panose="02010609060101010101" pitchFamily="49" charset="-122"/>
              <a:sym typeface="微软雅黑" panose="020B0503020204020204" pitchFamily="34" charset="-122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楷体" panose="02010609060101010101" pitchFamily="49" charset="-122"/>
                <a:sym typeface="微软雅黑" panose="020B0503020204020204" pitchFamily="34" charset="-122"/>
              </a:rPr>
              <a:t>反例</a:t>
            </a:r>
            <a:r>
              <a:rPr lang="en-US" altLang="zh-CN" dirty="0">
                <a:ea typeface="楷体" panose="02010609060101010101" pitchFamily="49" charset="-122"/>
                <a:sym typeface="微软雅黑" panose="020B0503020204020204" pitchFamily="34" charset="-122"/>
              </a:rPr>
              <a:t>: ([{]})</a:t>
            </a:r>
            <a:endParaRPr lang="zh-CN" altLang="en-US" dirty="0">
              <a:ea typeface="楷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39945" name="组合 15"/>
          <p:cNvGrpSpPr/>
          <p:nvPr>
            <p:custDataLst>
              <p:tags r:id="rId7"/>
            </p:custDataLst>
          </p:nvPr>
        </p:nvGrpSpPr>
        <p:grpSpPr bwMode="auto">
          <a:xfrm>
            <a:off x="9537700" y="0"/>
            <a:ext cx="3814763" cy="647700"/>
            <a:chOff x="9537700" y="0"/>
            <a:chExt cx="3815080" cy="647700"/>
          </a:xfrm>
        </p:grpSpPr>
        <p:sp>
          <p:nvSpPr>
            <p:cNvPr id="13" name="RemarkBack"/>
            <p:cNvSpPr/>
            <p:nvPr>
              <p:custDataLst>
                <p:tags r:id="rId8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14" name="RemarkBlock"/>
            <p:cNvSpPr/>
            <p:nvPr>
              <p:custDataLst>
                <p:tags r:id="rId9"/>
              </p:custDataLst>
            </p:nvPr>
          </p:nvSpPr>
          <p:spPr>
            <a:xfrm>
              <a:off x="9537700" y="12700"/>
              <a:ext cx="190516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9949" name="RemarkTitleText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779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9537700" y="0"/>
            <a:ext cx="3815080" cy="647700"/>
            <a:chOff x="15020" y="0"/>
            <a:chExt cx="6008" cy="1020"/>
          </a:xfrm>
        </p:grpSpPr>
        <p:sp>
          <p:nvSpPr>
            <p:cNvPr id="2" name="RemarkBack"/>
            <p:cNvSpPr/>
            <p:nvPr>
              <p:custDataLst>
                <p:tags r:id="rId12"/>
              </p:custDataLst>
            </p:nvPr>
          </p:nvSpPr>
          <p:spPr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tailEnd type="triangle" w="med" len="lg"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prstDash val="solid"/>
                  <a:tailEnd type="triangle" w="med" len="lg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RemarkBlock"/>
            <p:cNvSpPr/>
            <p:nvPr>
              <p:custDataLst>
                <p:tags r:id="rId13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tailEnd type="triangle" w="med" len="lg"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prstDash val="solid"/>
                  <a:tailEnd type="triangle" w="med" len="lg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markTitleText"/>
            <p:cNvSpPr txBox="1"/>
            <p:nvPr>
              <p:custDataLst>
                <p:tags r:id="rId14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0E16C0CC-587B-4913-9363-D823010EF6DC}" type="slidenum">
              <a:rPr lang="en-US" altLang="zh-CN"/>
            </a:fld>
            <a:r>
              <a:rPr lang="en-US" altLang="zh-CN"/>
              <a:t>/65</a:t>
            </a:r>
            <a:endParaRPr lang="en-US" altLang="zh-CN"/>
          </a:p>
        </p:txBody>
      </p:sp>
      <p:grpSp>
        <p:nvGrpSpPr>
          <p:cNvPr id="19" name="组合 18"/>
          <p:cNvGrpSpPr/>
          <p:nvPr>
            <p:custDataLst>
              <p:tags r:id="rId15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10" name="RemarkBack"/>
            <p:cNvSpPr/>
            <p:nvPr>
              <p:custDataLst>
                <p:tags r:id="rId16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28575">
              <a:noFill/>
              <a:tailEnd type="triangle" w="med" len="lg"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tailEnd type="triangle" w="med" len="lg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RemarkBlock"/>
            <p:cNvSpPr/>
            <p:nvPr>
              <p:custDataLst>
                <p:tags r:id="rId17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8575">
              <a:noFill/>
              <a:tailEnd type="triangle" w="med" len="lg"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FF00FF"/>
                  </a:solidFill>
                  <a:tailEnd type="triangle" w="med" len="lg"/>
                </a14:hiddenLine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RemarkTitleText"/>
            <p:cNvSpPr txBox="1"/>
            <p:nvPr>
              <p:custDataLst>
                <p:tags r:id="rId18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>
            <p:custDataLst>
              <p:tags r:id="rId19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0" name="RemarkBack"/>
            <p:cNvSpPr/>
            <p:nvPr>
              <p:custDataLst>
                <p:tags r:id="rId20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emarkBlock"/>
            <p:cNvSpPr/>
            <p:nvPr>
              <p:custDataLst>
                <p:tags r:id="rId21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>
            <p:custDataLst>
              <p:tags r:id="rId23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4" name="RemarkBack"/>
            <p:cNvSpPr/>
            <p:nvPr>
              <p:custDataLst>
                <p:tags r:id="rId24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RemarkBlock"/>
            <p:cNvSpPr/>
            <p:nvPr>
              <p:custDataLst>
                <p:tags r:id="rId25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RemarkTitleText"/>
            <p:cNvSpPr txBox="1"/>
            <p:nvPr>
              <p:custDataLst>
                <p:tags r:id="rId26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944" name="组合 9"/>
          <p:cNvGrpSpPr/>
          <p:nvPr>
            <p:custDataLst>
              <p:tags r:id="rId27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6" name="TitleBackground"/>
            <p:cNvSpPr/>
            <p:nvPr>
              <p:custDataLst>
                <p:tags r:id="rId2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8575" cap="flat" cmpd="sng" algn="ctr">
              <a:noFill/>
              <a:prstDash val="solid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2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8575" cap="flat" cmpd="sng" algn="ctr">
              <a:noFill/>
              <a:prstDash val="solid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39952" name="TypeText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953" name="TipText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793240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50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>
            <p:custDataLst>
              <p:tags r:id="rId32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28" name="RemarkBack"/>
            <p:cNvSpPr/>
            <p:nvPr>
              <p:custDataLst>
                <p:tags r:id="rId33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RemarkBlock"/>
            <p:cNvSpPr/>
            <p:nvPr>
              <p:custDataLst>
                <p:tags r:id="rId34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RemarkTitleText"/>
            <p:cNvSpPr txBox="1"/>
            <p:nvPr>
              <p:custDataLst>
                <p:tags r:id="rId35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zh-CN" altLang="en-US" sz="18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9946" name="图片 2"/>
          <p:cNvPicPr>
            <a:picLocks noChangeArrowheads="1"/>
          </p:cNvPicPr>
          <p:nvPr>
            <p:custDataLst>
              <p:tags r:id="rId36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38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495" y="1464945"/>
            <a:ext cx="738251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仅包含“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”、“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”、“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”、“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”、正整数和小括号的合法数学表达式—</a:t>
            </a:r>
            <a:r>
              <a:rPr lang="en-US" altLang="zh-CN" sz="2000">
                <a:solidFill>
                  <a:srgbClr val="FF00FF"/>
                </a:solidFill>
                <a:ea typeface="楷体" panose="02010609060101010101" pitchFamily="49" charset="-122"/>
              </a:rPr>
              <a:t>中缀表达式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r>
              <a:rPr lang="zh-CN" altLang="en-US" sz="2000">
                <a:ea typeface="楷体" panose="02010609060101010101" pitchFamily="49" charset="-122"/>
                <a:sym typeface="+mn-ea"/>
              </a:rPr>
              <a:t>例如，</a:t>
            </a:r>
            <a:r>
              <a:rPr lang="en-US" altLang="zh-CN" sz="2000">
                <a:solidFill>
                  <a:srgbClr val="FF00FF"/>
                </a:solidFill>
                <a:ea typeface="楷体" panose="02010609060101010101" pitchFamily="49" charset="-122"/>
                <a:sym typeface="+mn-ea"/>
              </a:rPr>
              <a:t>1+2*3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160" y="4004945"/>
            <a:ext cx="7259320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FF"/>
                </a:solidFill>
                <a:ea typeface="楷体" panose="02010609060101010101" pitchFamily="49" charset="-122"/>
              </a:rPr>
              <a:t>后缀表达式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就是运算符在操作数的后面，已经考虑了运算符的优先级，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不包含括号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，只含操作数和运算符。</a:t>
            </a:r>
            <a:r>
              <a:rPr lang="zh-CN" altLang="en-US" sz="2000">
                <a:ea typeface="楷体" panose="02010609060101010101" pitchFamily="49" charset="-122"/>
                <a:sym typeface="+mn-ea"/>
              </a:rPr>
              <a:t>例如，</a:t>
            </a:r>
            <a:r>
              <a:rPr lang="en-US" altLang="zh-CN" sz="2000">
                <a:solidFill>
                  <a:srgbClr val="FF00FF"/>
                </a:solidFill>
                <a:ea typeface="楷体" panose="02010609060101010101" pitchFamily="49" charset="-122"/>
                <a:sym typeface="+mn-ea"/>
              </a:rPr>
              <a:t>1 2 3*+</a:t>
            </a:r>
            <a:endParaRPr lang="en-US" altLang="zh-CN" sz="2000" smtClean="0">
              <a:solidFill>
                <a:srgbClr val="FF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42910" y="571480"/>
            <a:ext cx="3242310" cy="643255"/>
            <a:chOff x="428596" y="428604"/>
            <a:chExt cx="3242310" cy="643255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3218180" cy="64325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gray">
            <a:xfrm>
              <a:off x="633701" y="537824"/>
              <a:ext cx="3037205" cy="398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65505" latinLnBrk="1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简单表达式求值问题</a:t>
              </a:r>
              <a:endPara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71500" y="2500630"/>
            <a:ext cx="7858125" cy="11372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p>
            <a:pPr eaLnBrk="1" hangingPunct="1">
              <a:lnSpc>
                <a:spcPct val="150000"/>
              </a:lnSpc>
              <a:defRPr/>
            </a:pPr>
            <a:r>
              <a:rPr lang="zh-CN" altLang="en-US"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中缀表达式的运算规则：“先乘除，后加减，从左到右计算，先括号内，后括号外”。</a:t>
            </a:r>
            <a:endParaRPr lang="zh-CN" altLang="zh-CN" sz="16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因此，</a:t>
            </a:r>
            <a:r>
              <a:rPr lang="zh-CN" altLang="zh-CN" sz="16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中缀表达式不仅要依赖运算符优先级，而且还要处理括号</a:t>
            </a:r>
            <a:r>
              <a:rPr lang="zh-CN" altLang="zh-CN" sz="16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160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TextBox 5"/>
          <p:cNvSpPr txBox="1"/>
          <p:nvPr/>
        </p:nvSpPr>
        <p:spPr>
          <a:xfrm>
            <a:off x="2699385" y="5180965"/>
            <a:ext cx="3275330" cy="450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操作数的相对顺序不变！</a:t>
            </a:r>
            <a:endParaRPr lang="zh-CN" altLang="zh-CN" sz="2000" smtClean="0">
              <a:solidFill>
                <a:srgbClr val="FF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928670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exp</a:t>
            </a:r>
            <a:r>
              <a:rPr lang="zh-CN" altLang="zh-CN" sz="20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求值过程</a:t>
            </a:r>
            <a:endParaRPr lang="en-US" altLang="zh-CN" sz="20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1500174"/>
            <a:ext cx="6215106" cy="11601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将表达式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转换成后缀表达式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对该后缀表达式求值。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1513760"/>
            <a:ext cx="8786874" cy="3585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、若栈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中保存整数，栈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中保存运算符，函数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依次执行下述各步操作：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中依次弹出两个操作数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中弹出一个运算符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）执行相应的运算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op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；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）将运算结果压入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假定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中的操作数依次是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5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8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在栈顶），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中的运算符依次是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在栈顶）。调用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栈顶保存的值是（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A.-15		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B.15		C.-20		D.20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571480"/>
            <a:ext cx="4786346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2018</a:t>
            </a:r>
            <a:r>
              <a:rPr lang="zh-CN" altLang="en-US" sz="20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年全国硕士研究生入学统一考试题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4348" y="285728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640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示例</a:t>
              </a:r>
              <a:endPara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3042" y="5643578"/>
            <a:ext cx="364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按求后缀表达式值的过程操作！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2605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ea typeface="楷体_GB2312" pitchFamily="49" charset="-122"/>
            </a:endParaRPr>
          </a:p>
        </p:txBody>
      </p:sp>
      <p:sp>
        <p:nvSpPr>
          <p:cNvPr id="49155" name="TextBox 24"/>
          <p:cNvSpPr txBox="1">
            <a:spLocks noChangeArrowheads="1"/>
          </p:cNvSpPr>
          <p:nvPr/>
        </p:nvSpPr>
        <p:spPr bwMode="auto">
          <a:xfrm>
            <a:off x="357188" y="285750"/>
            <a:ext cx="2500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exp  </a:t>
            </a:r>
            <a:r>
              <a:rPr lang="zh-CN" altLang="en-US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楷体_GB2312" pitchFamily="49" charset="-122"/>
              </a:rPr>
              <a:t>postexp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9156" name="TextBox 25"/>
          <p:cNvSpPr txBox="1">
            <a:spLocks noChangeArrowheads="1"/>
          </p:cNvSpPr>
          <p:nvPr/>
        </p:nvSpPr>
        <p:spPr bwMode="auto">
          <a:xfrm>
            <a:off x="214313" y="895350"/>
            <a:ext cx="3071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情况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（没有括号）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9157" name="TextBox 26"/>
          <p:cNvSpPr txBox="1">
            <a:spLocks noChangeArrowheads="1"/>
          </p:cNvSpPr>
          <p:nvPr/>
        </p:nvSpPr>
        <p:spPr bwMode="auto">
          <a:xfrm>
            <a:off x="357188" y="1500188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exp</a:t>
            </a:r>
            <a:r>
              <a:rPr lang="en-US" altLang="zh-CN">
                <a:ea typeface="楷体_GB2312" pitchFamily="49" charset="-122"/>
              </a:rPr>
              <a:t>=</a:t>
            </a:r>
            <a:endParaRPr lang="zh-CN" altLang="en-US">
              <a:ea typeface="楷体_GB2312" pitchFamily="49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0737" y="3249613"/>
            <a:ext cx="1357313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75" y="3249613"/>
            <a:ext cx="1357313" cy="1587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88" y="3927475"/>
            <a:ext cx="857250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161" name="TextBox 32"/>
          <p:cNvSpPr txBox="1">
            <a:spLocks noChangeArrowheads="1"/>
          </p:cNvSpPr>
          <p:nvPr/>
        </p:nvSpPr>
        <p:spPr bwMode="auto">
          <a:xfrm>
            <a:off x="1285875" y="4100513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运算符栈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162" name="TextBox 33"/>
          <p:cNvSpPr txBox="1">
            <a:spLocks noChangeArrowheads="1"/>
          </p:cNvSpPr>
          <p:nvPr/>
        </p:nvSpPr>
        <p:spPr bwMode="auto">
          <a:xfrm>
            <a:off x="3929063" y="3071813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postexp</a:t>
            </a:r>
            <a:r>
              <a:rPr lang="zh-CN" altLang="en-US">
                <a:ea typeface="楷体_GB2312" pitchFamily="49" charset="-122"/>
              </a:rPr>
              <a:t>：</a:t>
            </a:r>
            <a:endParaRPr lang="zh-CN" altLang="en-US">
              <a:ea typeface="楷体_GB2312" pitchFamily="49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3" y="3500438"/>
            <a:ext cx="2357437" cy="1587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571625" y="15589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1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928813" y="15589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solidFill>
                  <a:srgbClr val="008000"/>
                </a:solidFill>
                <a:ea typeface="楷体_GB2312" pitchFamily="49" charset="-122"/>
              </a:rPr>
              <a:t>+</a:t>
            </a:r>
            <a:endParaRPr lang="zh-CN" altLang="en-US">
              <a:solidFill>
                <a:srgbClr val="008000"/>
              </a:solidFill>
              <a:ea typeface="楷体_GB2312" pitchFamily="49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286000" y="15589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2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714625" y="15589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+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143250" y="15589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3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9169" name="TextBox 41"/>
          <p:cNvSpPr txBox="1">
            <a:spLocks noChangeArrowheads="1"/>
          </p:cNvSpPr>
          <p:nvPr/>
        </p:nvSpPr>
        <p:spPr bwMode="auto">
          <a:xfrm>
            <a:off x="1285875" y="15589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“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9170" name="TextBox 42"/>
          <p:cNvSpPr txBox="1">
            <a:spLocks noChangeArrowheads="1"/>
          </p:cNvSpPr>
          <p:nvPr/>
        </p:nvSpPr>
        <p:spPr bwMode="auto">
          <a:xfrm>
            <a:off x="3429000" y="15589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”</a:t>
            </a:r>
            <a:endParaRPr lang="zh-CN" altLang="en-US">
              <a:ea typeface="楷体_GB2312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2000250" y="2000250"/>
            <a:ext cx="1057275" cy="1651000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32" y="2678882"/>
              <a:ext cx="1500613" cy="857709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179" name="TextBox 22"/>
            <p:cNvSpPr txBox="1">
              <a:spLocks noChangeArrowheads="1"/>
            </p:cNvSpPr>
            <p:nvPr/>
          </p:nvSpPr>
          <p:spPr bwMode="auto">
            <a:xfrm rot="1748917">
              <a:off x="2882160" y="2365824"/>
              <a:ext cx="461665" cy="1643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latin typeface="楷体" panose="02010609060101010101" pitchFamily="49" charset="-122"/>
                  <a:ea typeface="楷体" panose="02010609060101010101" pitchFamily="49" charset="-122"/>
                </a:rPr>
                <a:t>优先级比较</a:t>
              </a:r>
              <a:endParaRPr lang="zh-CN" altLang="en-US" sz="1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28875" y="4714875"/>
            <a:ext cx="442912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lnSpc>
                <a:spcPts val="2400"/>
              </a:lnSpc>
              <a:buFontTx/>
              <a:buBlip>
                <a:blip r:embed="rId1"/>
              </a:buBlip>
              <a:defRPr/>
            </a:pP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先进栈的先退栈即先执行：</a:t>
            </a:r>
            <a:endParaRPr lang="en-US" altLang="zh-CN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2400"/>
              </a:lnSpc>
              <a:defRPr/>
            </a:pP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只有大于栈顶优先级才能直接进栈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19" y="3821907"/>
            <a:ext cx="1285875" cy="357187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 bwMode="auto">
          <a:xfrm>
            <a:off x="4929188" y="3643313"/>
            <a:ext cx="3857625" cy="890587"/>
            <a:chOff x="5214942" y="4000504"/>
            <a:chExt cx="3857652" cy="890293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4000504"/>
              <a:ext cx="215902" cy="431657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9177" name="TextBox 48"/>
            <p:cNvSpPr txBox="1">
              <a:spLocks noChangeArrowheads="1"/>
            </p:cNvSpPr>
            <p:nvPr/>
          </p:nvSpPr>
          <p:spPr bwMode="auto">
            <a:xfrm>
              <a:off x="5214942" y="4429132"/>
              <a:ext cx="385765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楷体_GB2312" pitchFamily="49" charset="-122"/>
                </a:rPr>
                <a:t>“</a:t>
              </a:r>
              <a:r>
                <a:rPr lang="en-US" altLang="zh-CN">
                  <a:ea typeface="楷体_GB2312" pitchFamily="49" charset="-122"/>
                </a:rPr>
                <a:t>1+2+3</a:t>
              </a:r>
              <a:r>
                <a:rPr lang="zh-CN" altLang="en-US">
                  <a:ea typeface="楷体_GB2312" pitchFamily="49" charset="-122"/>
                </a:rPr>
                <a:t>”</a:t>
              </a:r>
              <a:r>
                <a:rPr lang="zh-CN" altLang="en-US">
                  <a:solidFill>
                    <a:srgbClr val="C00000"/>
                  </a:solidFill>
                  <a:ea typeface="楷体_GB2312" pitchFamily="49" charset="-122"/>
                  <a:sym typeface="Symbol" panose="05050102010706020507" pitchFamily="18" charset="2"/>
                </a:rPr>
                <a:t> </a:t>
              </a:r>
              <a:r>
                <a:rPr lang="zh-CN" altLang="en-US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>
                  <a:ea typeface="楷体_GB2312" pitchFamily="49" charset="-122"/>
                </a:rPr>
                <a:t>“</a:t>
              </a:r>
              <a:r>
                <a:rPr lang="en-US" altLang="zh-CN">
                  <a:ea typeface="楷体_GB2312" pitchFamily="49" charset="-122"/>
                </a:rPr>
                <a:t>1 2 </a:t>
              </a:r>
              <a:r>
                <a:rPr lang="en-US" altLang="zh-CN">
                  <a:solidFill>
                    <a:srgbClr val="008000"/>
                  </a:solidFill>
                  <a:ea typeface="楷体_GB2312" pitchFamily="49" charset="-122"/>
                </a:rPr>
                <a:t>+</a:t>
              </a:r>
              <a:r>
                <a:rPr lang="en-US" altLang="zh-CN">
                  <a:ea typeface="楷体_GB2312" pitchFamily="49" charset="-122"/>
                </a:rPr>
                <a:t> 3 +</a:t>
              </a:r>
              <a:r>
                <a:rPr lang="zh-CN" altLang="en-US">
                  <a:ea typeface="楷体_GB2312" pitchFamily="49" charset="-122"/>
                </a:rPr>
                <a:t>”</a:t>
              </a: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2428875" y="5435600"/>
            <a:ext cx="4429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zh-CN" sz="1800" i="1">
                <a:solidFill>
                  <a:srgbClr val="008000"/>
                </a:solidFill>
                <a:ea typeface="微软雅黑" panose="020B0503020204020204" pitchFamily="34" charset="-122"/>
              </a:rPr>
              <a:t>exp</a:t>
            </a: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扫描完毕，所有运算符退栈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02"/>
          <p:cNvSpPr txBox="1">
            <a:spLocks noChangeArrowheads="1"/>
          </p:cNvSpPr>
          <p:nvPr/>
        </p:nvSpPr>
        <p:spPr bwMode="auto">
          <a:xfrm>
            <a:off x="357188" y="142875"/>
            <a:ext cx="2500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exp  </a:t>
            </a:r>
            <a:r>
              <a:rPr lang="zh-CN" altLang="en-US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</a:t>
            </a:r>
            <a:r>
              <a:rPr lang="zh-CN" altLang="en-US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楷体_GB2312" pitchFamily="49" charset="-122"/>
              </a:rPr>
              <a:t>postexp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0179" name="TextBox 104"/>
          <p:cNvSpPr txBox="1">
            <a:spLocks noChangeArrowheads="1"/>
          </p:cNvSpPr>
          <p:nvPr/>
        </p:nvSpPr>
        <p:spPr bwMode="auto">
          <a:xfrm>
            <a:off x="357188" y="681038"/>
            <a:ext cx="3071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情况</a:t>
            </a: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（带有括号）</a:t>
            </a:r>
            <a:endParaRPr lang="zh-CN" altLang="en-US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0180" name="TextBox 107"/>
          <p:cNvSpPr txBox="1">
            <a:spLocks noChangeArrowheads="1"/>
          </p:cNvSpPr>
          <p:nvPr/>
        </p:nvSpPr>
        <p:spPr bwMode="auto">
          <a:xfrm>
            <a:off x="428625" y="1214438"/>
            <a:ext cx="928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exp</a:t>
            </a:r>
            <a:r>
              <a:rPr lang="en-US" altLang="zh-CN">
                <a:ea typeface="楷体_GB2312" pitchFamily="49" charset="-122"/>
              </a:rPr>
              <a:t>=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1428750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2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1785938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*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2143125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(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2571750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1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4500563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4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0186" name="TextBox 113"/>
          <p:cNvSpPr txBox="1">
            <a:spLocks noChangeArrowheads="1"/>
          </p:cNvSpPr>
          <p:nvPr/>
        </p:nvSpPr>
        <p:spPr bwMode="auto">
          <a:xfrm>
            <a:off x="1143000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“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50187" name="TextBox 114"/>
          <p:cNvSpPr txBox="1">
            <a:spLocks noChangeArrowheads="1"/>
          </p:cNvSpPr>
          <p:nvPr/>
        </p:nvSpPr>
        <p:spPr bwMode="auto">
          <a:xfrm>
            <a:off x="4857750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”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3000375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+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7" name="TextBox 116"/>
          <p:cNvSpPr txBox="1">
            <a:spLocks noChangeArrowheads="1"/>
          </p:cNvSpPr>
          <p:nvPr/>
        </p:nvSpPr>
        <p:spPr bwMode="auto">
          <a:xfrm>
            <a:off x="3429000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3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8" name="TextBox 117"/>
          <p:cNvSpPr txBox="1">
            <a:spLocks noChangeArrowheads="1"/>
          </p:cNvSpPr>
          <p:nvPr/>
        </p:nvSpPr>
        <p:spPr bwMode="auto">
          <a:xfrm>
            <a:off x="3786188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ea typeface="楷体_GB2312" pitchFamily="49" charset="-122"/>
              </a:rPr>
              <a:t>)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119" name="TextBox 118"/>
          <p:cNvSpPr txBox="1">
            <a:spLocks noChangeArrowheads="1"/>
          </p:cNvSpPr>
          <p:nvPr/>
        </p:nvSpPr>
        <p:spPr bwMode="auto">
          <a:xfrm>
            <a:off x="4143375" y="1273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宋体" panose="02010600030101010101" pitchFamily="2" charset="-122"/>
              </a:rPr>
              <a:t>-</a:t>
            </a:r>
            <a:endParaRPr lang="zh-CN" altLang="en-US">
              <a:latin typeface="宋体" panose="02010600030101010101" pitchFamily="2" charset="-122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6488" y="3178175"/>
            <a:ext cx="135731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26" y="3178175"/>
            <a:ext cx="1357312" cy="158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38" y="3856038"/>
            <a:ext cx="857250" cy="1587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0195" name="TextBox 122"/>
          <p:cNvSpPr txBox="1">
            <a:spLocks noChangeArrowheads="1"/>
          </p:cNvSpPr>
          <p:nvPr/>
        </p:nvSpPr>
        <p:spPr bwMode="auto">
          <a:xfrm>
            <a:off x="1571625" y="4029075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运算符栈</a:t>
            </a:r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196" name="TextBox 123"/>
          <p:cNvSpPr txBox="1">
            <a:spLocks noChangeArrowheads="1"/>
          </p:cNvSpPr>
          <p:nvPr/>
        </p:nvSpPr>
        <p:spPr bwMode="auto">
          <a:xfrm>
            <a:off x="3429000" y="2786063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楷体_GB2312" pitchFamily="49" charset="-122"/>
              </a:rPr>
              <a:t>postexp</a:t>
            </a:r>
            <a:r>
              <a:rPr lang="zh-CN" altLang="en-US">
                <a:ea typeface="楷体_GB2312" pitchFamily="49" charset="-122"/>
              </a:rPr>
              <a:t>：</a:t>
            </a:r>
            <a:endParaRPr lang="zh-CN" altLang="en-US">
              <a:ea typeface="楷体_GB2312" pitchFamily="49" charset="-122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0" y="3214688"/>
            <a:ext cx="2879725" cy="1587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>
            <a:spLocks noChangeArrowheads="1"/>
          </p:cNvSpPr>
          <p:nvPr/>
        </p:nvSpPr>
        <p:spPr bwMode="auto">
          <a:xfrm>
            <a:off x="714375" y="4857750"/>
            <a:ext cx="3571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：一个子表达式开始，进栈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126"/>
          <p:cNvSpPr txBox="1">
            <a:spLocks noChangeArrowheads="1"/>
          </p:cNvSpPr>
          <p:nvPr/>
        </p:nvSpPr>
        <p:spPr bwMode="auto">
          <a:xfrm>
            <a:off x="714375" y="4500563"/>
            <a:ext cx="3571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开始时，任何运算符都进栈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714375" y="5214938"/>
            <a:ext cx="3571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栈顶为</a:t>
            </a:r>
            <a:r>
              <a:rPr lang="en-US" altLang="zh-CN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：任何运算符进栈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714375" y="5643563"/>
            <a:ext cx="3571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1"/>
              </a:buBlip>
            </a:pPr>
            <a:r>
              <a:rPr lang="en-US" altLang="zh-CN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：退栈到（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714375" y="6059488"/>
            <a:ext cx="5214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Blip>
                <a:blip r:embed="rId1"/>
              </a:buBlip>
            </a:pPr>
            <a:r>
              <a:rPr lang="zh-CN" altLang="en-US" sz="180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只有大于栈顶的优先级，才进栈；否则退栈</a:t>
            </a:r>
            <a:endParaRPr lang="zh-CN" altLang="en-US" sz="180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3" name="组合 132"/>
          <p:cNvGrpSpPr/>
          <p:nvPr/>
        </p:nvGrpSpPr>
        <p:grpSpPr bwMode="auto">
          <a:xfrm>
            <a:off x="4786313" y="3286125"/>
            <a:ext cx="3571875" cy="890588"/>
            <a:chOff x="4786314" y="3286124"/>
            <a:chExt cx="3571900" cy="890293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5" y="3286124"/>
              <a:ext cx="214315" cy="357070"/>
            </a:xfrm>
            <a:prstGeom prst="downArrow">
              <a:avLst/>
            </a:prstGeom>
            <a:ln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0205" name="TextBox 131"/>
            <p:cNvSpPr txBox="1">
              <a:spLocks noChangeArrowheads="1"/>
            </p:cNvSpPr>
            <p:nvPr/>
          </p:nvSpPr>
          <p:spPr bwMode="auto">
            <a:xfrm>
              <a:off x="4786314" y="3714607"/>
              <a:ext cx="3571900" cy="461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楷体_GB2312" pitchFamily="49" charset="-122"/>
                </a:rPr>
                <a:t>postexp</a:t>
              </a:r>
              <a:r>
                <a:rPr lang="en-US" altLang="zh-CN">
                  <a:ea typeface="楷体_GB2312" pitchFamily="49" charset="-122"/>
                </a:rPr>
                <a:t>=</a:t>
              </a:r>
              <a:r>
                <a:rPr lang="zh-CN" altLang="en-US">
                  <a:ea typeface="楷体_GB2312" pitchFamily="49" charset="-122"/>
                </a:rPr>
                <a:t>“</a:t>
              </a:r>
              <a:r>
                <a:rPr lang="en-US" altLang="zh-CN">
                  <a:ea typeface="楷体_GB2312" pitchFamily="49" charset="-122"/>
                </a:rPr>
                <a:t>2 1 3 + * 4 </a:t>
              </a:r>
              <a:r>
                <a:rPr lang="en-US" altLang="zh-CN">
                  <a:latin typeface="宋体" panose="02010600030101010101" pitchFamily="2" charset="-122"/>
                </a:rPr>
                <a:t>-</a:t>
              </a:r>
              <a:r>
                <a:rPr lang="zh-CN" altLang="en-US">
                  <a:ea typeface="楷体_GB2312" pitchFamily="49" charset="-122"/>
                </a:rPr>
                <a:t>”</a:t>
              </a:r>
              <a:endParaRPr lang="zh-CN" altLang="en-US">
                <a:ea typeface="楷体_GB2312" pitchFamily="49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rAng="0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428604"/>
            <a:ext cx="607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设计求表达式值的类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Express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000108"/>
            <a:ext cx="8286808" cy="48805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class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Express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求表达式值类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string exp;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存放中缀表达式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string postexp;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存放后缀表达式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public: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Express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(string str)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exp=str;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postexp="";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string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getpostexp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return postexp;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Trans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	{ </a:t>
            </a:r>
            <a:r>
              <a:rPr lang="zh-CN" altLang="zh-CN" sz="1800" smtClean="0">
                <a:solidFill>
                  <a:srgbClr val="0000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}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转换成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GetValue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 { </a:t>
            </a:r>
            <a:r>
              <a:rPr lang="zh-CN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}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计算后缀表达式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ext Box 2"/>
          <p:cNvSpPr txBox="1">
            <a:spLocks noChangeArrowheads="1"/>
          </p:cNvSpPr>
          <p:nvPr/>
        </p:nvSpPr>
        <p:spPr bwMode="auto">
          <a:xfrm>
            <a:off x="3276600" y="1989138"/>
            <a:ext cx="4176713" cy="1214142"/>
          </a:xfrm>
          <a:prstGeom prst="rect">
            <a:avLst/>
          </a:prstGeom>
          <a:scene3d>
            <a:camera prst="perspectiveAbove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tIns="144000" bIns="144000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思考题：</a:t>
            </a:r>
            <a:endParaRPr lang="zh-CN" altLang="en-US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a typeface="楷体" panose="02010609060101010101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dirty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栈和线性表有什么不同？</a:t>
            </a:r>
            <a:endParaRPr lang="zh-CN" altLang="en-US" dirty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195" name="Picture 8" descr="u=747280111,2892026355&amp;fm=23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3025775" cy="227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357166"/>
            <a:ext cx="2357454" cy="5258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Wingdings" panose="05000000000000000000"/>
              </a:rPr>
              <a:t>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endParaRPr lang="zh-CN" altLang="en-US" sz="2000" smtClean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130842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使用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运算符栈</a:t>
            </a:r>
            <a:r>
              <a:rPr lang="en-US" altLang="zh-CN" sz="20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opor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：先出栈的运算符先做运算！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071678"/>
            <a:ext cx="35004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 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op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</a:t>
            </a:r>
            <a:r>
              <a:rPr lang="en-US" altLang="zh-CN" sz="1800" baseline="-25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endParaRPr lang="zh-CN" altLang="en-US" sz="1800" smtClean="0">
              <a:solidFill>
                <a:srgbClr val="0000FF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2686" y="3429000"/>
            <a:ext cx="785818" cy="1714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altLang="zh-CN" sz="1800" baseline="-250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┊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┊</a:t>
            </a: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1248" y="5186375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opor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rot="5400000">
            <a:off x="2716993" y="1964521"/>
            <a:ext cx="357190" cy="1588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rot="5400000">
            <a:off x="2315876" y="3151457"/>
            <a:ext cx="1188000" cy="1588"/>
          </a:xfrm>
          <a:prstGeom prst="straightConnector1">
            <a:avLst/>
          </a:prstGeom>
          <a:ln w="19050"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0364" y="2571744"/>
            <a:ext cx="5643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比较优先级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P(op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)&gt;P(op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，才能将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</a:t>
            </a:r>
            <a:r>
              <a:rPr lang="en-US" altLang="zh-CN" sz="20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直接进栈，否则出栈直到满足该条件后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op2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再进栈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1670" y="5786454"/>
            <a:ext cx="207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括号的特殊性！</a:t>
            </a:r>
            <a:endParaRPr lang="zh-CN" altLang="en-US" sz="20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285860"/>
            <a:ext cx="8001056" cy="413802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未读完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读取字符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为数字：将后续的所有数字均依次存放到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为左括号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进栈到</a:t>
            </a:r>
            <a:r>
              <a:rPr lang="en-US" altLang="zh-CN" sz="18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opor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为右括号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')'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：将</a:t>
            </a:r>
            <a:r>
              <a:rPr lang="en-US" altLang="zh-CN" sz="18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opor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栈中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以前的运算符依次出栈并存放到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postexp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再将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的优先级高于栈顶运算符优先级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进栈；否则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栈并存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放到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postexp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直到该条件成立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再将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</a:t>
            </a:r>
            <a:r>
              <a:rPr lang="en-US" altLang="zh-CN" sz="18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oper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1200"/>
              </a:spcBef>
            </a:pP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字符串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扫描完毕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则退栈</a:t>
            </a:r>
            <a:r>
              <a:rPr lang="en-US" altLang="zh-CN" sz="18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opor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的所有运算符并存放到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64291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转换过程</a:t>
            </a:r>
            <a:endParaRPr lang="zh-CN" altLang="en-US" sz="200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475803"/>
            <a:ext cx="8715436" cy="49989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Trans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将算术表达式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转换成后缀表达式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stack&lt;char&gt; opor;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运算符栈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opor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i=0;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的下标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char ch,e;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(i&lt;exp.length())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表达式未扫描完时循环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ch=exp[i];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ch=='('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遇到左括号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opor.push(ch);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将左括号直接进栈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else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ch==')'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遇到右括号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while (!opor.empty() &amp;&amp; opor.top()!='(')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{  e=opor.top();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将栈中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'('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之前的运算符退栈并存入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opor.pop();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postexp+=e;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opor.pop();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715404" cy="5147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ch=='+' || ch=='-'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遇到加或减号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while (!opor.empty() &amp;&amp; opor.top()!='(')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e=opor.top();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将栈中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之前的所有运算符退栈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opor.pop();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并存入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postexp+=e;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opor.push(ch);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再将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'+'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'-'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else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ch=='*' || ch=='/'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'*'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'/'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while (!opor.empty() &amp;&amp; opor.top()!='(' &amp;&amp; 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(opor.top()=='*' || opor.top()=='/'))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e=opor.top();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将栈中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之前的所有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依次出栈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opor.pop();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并存入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postexp+=e;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opor.push(ch);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再将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'*'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'/'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545093"/>
            <a:ext cx="8643998" cy="4526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else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遇到数字字符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{  string d="";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while (</a:t>
            </a:r>
            <a:r>
              <a:rPr lang="en-US" altLang="zh-CN" sz="1800" smtClean="0">
                <a:solidFill>
                  <a:srgbClr val="FF3399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ch&gt;='0' &amp;&amp; ch&lt;='9'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遇到数字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{  d+=ch;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提取所有连续的数字字符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i++;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if (i&lt;exp.length())	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没有遍历完时取下一个字符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ch=exp[i];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else			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遍历完毕时退出数字判断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break;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i--;			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退一个字符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postexp+=d;		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将数字串存入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postexp+="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";		 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#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标识一个数字串结束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i++;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继续处理其他字符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214422"/>
            <a:ext cx="8501122" cy="2064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while (!opor.empty())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此时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扫描完毕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栈不空时循环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{  e=opor.top();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opor.pop();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将栈中所有运算符退栈并放入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postexp+=e;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500042"/>
            <a:ext cx="3500462" cy="5258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44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后缀表达式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postexp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求值</a:t>
            </a:r>
            <a:endParaRPr lang="zh-CN" altLang="en-US" sz="20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14422"/>
            <a:ext cx="2571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使用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运算数栈</a:t>
            </a:r>
            <a:r>
              <a:rPr lang="en-US" altLang="zh-CN" sz="20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endParaRPr lang="zh-CN" altLang="en-US" sz="2000" smtClean="0">
              <a:solidFill>
                <a:srgbClr val="339933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472" y="1714488"/>
            <a:ext cx="8001056" cy="408749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 (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未读完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读取字符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'+'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栈出栈两个数值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altLang="zh-CN" sz="18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c=b+a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'-'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栈出栈两个数值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altLang="zh-CN" sz="18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c=b-a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'*'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栈出栈两个数值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altLang="zh-CN" sz="18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c=b*a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'/'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：从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栈出栈两个数值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不零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altLang="zh-CN" sz="1800" smtClean="0">
                <a:solidFill>
                  <a:srgbClr val="339933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c=b/a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;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为数字字符：将连续的数字串转换成数值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d,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6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栈中唯一的数值即为表达式值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Text Box 109"/>
          <p:cNvSpPr txBox="1">
            <a:spLocks noChangeArrowheads="1"/>
          </p:cNvSpPr>
          <p:nvPr/>
        </p:nvSpPr>
        <p:spPr bwMode="auto">
          <a:xfrm>
            <a:off x="395288" y="2133600"/>
            <a:ext cx="187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postexp=“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894" name="Text Box 110"/>
          <p:cNvSpPr txBox="1">
            <a:spLocks noChangeArrowheads="1"/>
          </p:cNvSpPr>
          <p:nvPr/>
        </p:nvSpPr>
        <p:spPr bwMode="auto">
          <a:xfrm>
            <a:off x="2266950" y="2208213"/>
            <a:ext cx="57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56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896" name="Text Box 112"/>
          <p:cNvSpPr txBox="1">
            <a:spLocks noChangeArrowheads="1"/>
          </p:cNvSpPr>
          <p:nvPr/>
        </p:nvSpPr>
        <p:spPr bwMode="auto">
          <a:xfrm>
            <a:off x="2954338" y="2208213"/>
            <a:ext cx="5762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20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897" name="Text Box 113"/>
          <p:cNvSpPr txBox="1">
            <a:spLocks noChangeArrowheads="1"/>
          </p:cNvSpPr>
          <p:nvPr/>
        </p:nvSpPr>
        <p:spPr bwMode="auto">
          <a:xfrm>
            <a:off x="3670300" y="2217738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-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898" name="Text Box 114"/>
          <p:cNvSpPr txBox="1">
            <a:spLocks noChangeArrowheads="1"/>
          </p:cNvSpPr>
          <p:nvPr/>
        </p:nvSpPr>
        <p:spPr bwMode="auto">
          <a:xfrm>
            <a:off x="4170363" y="2217738"/>
            <a:ext cx="504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4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899" name="Text Box 115"/>
          <p:cNvSpPr txBox="1">
            <a:spLocks noChangeArrowheads="1"/>
          </p:cNvSpPr>
          <p:nvPr/>
        </p:nvSpPr>
        <p:spPr bwMode="auto">
          <a:xfrm>
            <a:off x="4729163" y="2217738"/>
            <a:ext cx="5048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2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900" name="Text Box 116"/>
          <p:cNvSpPr txBox="1">
            <a:spLocks noChangeArrowheads="1"/>
          </p:cNvSpPr>
          <p:nvPr/>
        </p:nvSpPr>
        <p:spPr bwMode="auto">
          <a:xfrm>
            <a:off x="5305425" y="2217738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+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901" name="Text Box 117"/>
          <p:cNvSpPr txBox="1">
            <a:spLocks noChangeArrowheads="1"/>
          </p:cNvSpPr>
          <p:nvPr/>
        </p:nvSpPr>
        <p:spPr bwMode="auto">
          <a:xfrm>
            <a:off x="5737225" y="2217738"/>
            <a:ext cx="3603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/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9644" name="Text Box 118"/>
          <p:cNvSpPr txBox="1">
            <a:spLocks noChangeArrowheads="1"/>
          </p:cNvSpPr>
          <p:nvPr/>
        </p:nvSpPr>
        <p:spPr bwMode="auto">
          <a:xfrm>
            <a:off x="6097588" y="2205038"/>
            <a:ext cx="360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“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69645" name="Line 119"/>
          <p:cNvSpPr>
            <a:spLocks noChangeShapeType="1"/>
          </p:cNvSpPr>
          <p:nvPr/>
        </p:nvSpPr>
        <p:spPr bwMode="auto">
          <a:xfrm>
            <a:off x="1619250" y="3392488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6" name="Line 120"/>
          <p:cNvSpPr>
            <a:spLocks noChangeShapeType="1"/>
          </p:cNvSpPr>
          <p:nvPr/>
        </p:nvSpPr>
        <p:spPr bwMode="auto">
          <a:xfrm>
            <a:off x="2771775" y="3392488"/>
            <a:ext cx="0" cy="18002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7" name="Line 121"/>
          <p:cNvSpPr>
            <a:spLocks noChangeShapeType="1"/>
          </p:cNvSpPr>
          <p:nvPr/>
        </p:nvSpPr>
        <p:spPr bwMode="auto">
          <a:xfrm>
            <a:off x="1619250" y="5192713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48" name="Text Box 122"/>
          <p:cNvSpPr txBox="1">
            <a:spLocks noChangeArrowheads="1"/>
          </p:cNvSpPr>
          <p:nvPr/>
        </p:nvSpPr>
        <p:spPr bwMode="auto">
          <a:xfrm>
            <a:off x="1474788" y="5408613"/>
            <a:ext cx="1223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ea typeface="楷体_GB2312" pitchFamily="49" charset="-122"/>
              </a:rPr>
              <a:t>运算数栈</a:t>
            </a:r>
            <a:endParaRPr lang="zh-CN" altLang="en-US" sz="2000">
              <a:ea typeface="楷体_GB2312" pitchFamily="49" charset="-122"/>
            </a:endParaRPr>
          </a:p>
        </p:txBody>
      </p:sp>
      <p:sp>
        <p:nvSpPr>
          <p:cNvPr id="118907" name="Text Box 123"/>
          <p:cNvSpPr txBox="1">
            <a:spLocks noChangeArrowheads="1"/>
          </p:cNvSpPr>
          <p:nvPr/>
        </p:nvSpPr>
        <p:spPr bwMode="auto">
          <a:xfrm>
            <a:off x="5389563" y="3411538"/>
            <a:ext cx="5762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=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908" name="Text Box 124"/>
          <p:cNvSpPr txBox="1">
            <a:spLocks noChangeArrowheads="1"/>
          </p:cNvSpPr>
          <p:nvPr/>
        </p:nvSpPr>
        <p:spPr bwMode="auto">
          <a:xfrm>
            <a:off x="5930900" y="3395663"/>
            <a:ext cx="57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36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909" name="Text Box 125"/>
          <p:cNvSpPr txBox="1">
            <a:spLocks noChangeArrowheads="1"/>
          </p:cNvSpPr>
          <p:nvPr/>
        </p:nvSpPr>
        <p:spPr bwMode="auto">
          <a:xfrm>
            <a:off x="5435600" y="3754438"/>
            <a:ext cx="57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=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910" name="Text Box 126"/>
          <p:cNvSpPr txBox="1">
            <a:spLocks noChangeArrowheads="1"/>
          </p:cNvSpPr>
          <p:nvPr/>
        </p:nvSpPr>
        <p:spPr bwMode="auto">
          <a:xfrm>
            <a:off x="5940425" y="3767138"/>
            <a:ext cx="57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6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911" name="Text Box 127"/>
          <p:cNvSpPr txBox="1">
            <a:spLocks noChangeArrowheads="1"/>
          </p:cNvSpPr>
          <p:nvPr/>
        </p:nvSpPr>
        <p:spPr bwMode="auto">
          <a:xfrm>
            <a:off x="5422900" y="4283075"/>
            <a:ext cx="57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=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912" name="Text Box 128"/>
          <p:cNvSpPr txBox="1">
            <a:spLocks noChangeArrowheads="1"/>
          </p:cNvSpPr>
          <p:nvPr/>
        </p:nvSpPr>
        <p:spPr bwMode="auto">
          <a:xfrm>
            <a:off x="5902325" y="4270375"/>
            <a:ext cx="5762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ourier New" panose="02070309020205020404" pitchFamily="49" charset="0"/>
                <a:ea typeface="楷体_GB2312" pitchFamily="49" charset="-122"/>
              </a:rPr>
              <a:t>6</a:t>
            </a:r>
            <a:endParaRPr lang="en-US" altLang="zh-CN">
              <a:latin typeface="Courier New" panose="02070309020205020404" pitchFamily="49" charset="0"/>
              <a:ea typeface="楷体_GB2312" pitchFamily="49" charset="-122"/>
            </a:endParaRPr>
          </a:p>
        </p:txBody>
      </p:sp>
      <p:sp>
        <p:nvSpPr>
          <p:cNvPr id="118913" name="Text Box 129"/>
          <p:cNvSpPr txBox="1">
            <a:spLocks noChangeArrowheads="1"/>
          </p:cNvSpPr>
          <p:nvPr/>
        </p:nvSpPr>
        <p:spPr bwMode="auto">
          <a:xfrm>
            <a:off x="3419475" y="5157788"/>
            <a:ext cx="424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最终求得的表达式值为</a:t>
            </a:r>
            <a:r>
              <a:rPr lang="en-US" altLang="zh-CN">
                <a:solidFill>
                  <a:srgbClr val="FF00FF"/>
                </a:solidFill>
                <a:ea typeface="楷体_GB2312" pitchFamily="49" charset="-122"/>
              </a:rPr>
              <a:t>6</a:t>
            </a:r>
            <a:r>
              <a:rPr lang="zh-CN" altLang="en-US">
                <a:solidFill>
                  <a:srgbClr val="FF00FF"/>
                </a:solidFill>
                <a:ea typeface="楷体_GB2312" pitchFamily="49" charset="-122"/>
              </a:rPr>
              <a:t>。</a:t>
            </a:r>
            <a:endParaRPr lang="zh-CN" altLang="en-US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8331" y="1052733"/>
            <a:ext cx="5786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后缀表达式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"56#20#-4#2#+/"</a:t>
            </a:r>
            <a:r>
              <a:rPr lang="zh-CN" altLang="zh-CN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的求值过程</a:t>
            </a:r>
            <a:endParaRPr lang="zh-CN" altLang="zh-CN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02408 C -0.01736 0.03426 -0.03194 0.04445 -0.03889 0.1 C -0.04583 0.15556 -0.04514 0.25648 -0.04444 0.35741 " pathEditMode="fixed" rAng="0" ptsTypes="aaA">
                                      <p:cBhvr>
                                        <p:cTn id="10" dur="2000" fill="hold"/>
                                        <p:tgtEl>
                                          <p:spTgt spid="11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0" y="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84 0.01065 C -0.01927 0.01713 -0.03524 0.0287 -0.05138 0.05185 C -0.06753 0.075 -0.09843 0.11111 -0.10972 0.15 C -0.121 0.18889 -0.12031 0.23704 -0.11944 0.28519 " pathEditMode="fixed" rAng="0" ptsTypes="aaaa">
                                      <p:cBhvr>
                                        <p:cTn id="18" dur="2000" fill="hold"/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31 0.27732 C -0.12048 0.27315 -0.12048 0.26921 -0.11892 0.24398 C -0.11736 0.21875 -0.12222 0.15139 -0.11059 0.12546 C -0.09895 0.09954 -0.09479 0.09213 -0.04948 0.08843 C -0.00416 0.08472 0.11858 0.08912 0.16164 0.10324 C 0.20469 0.11736 0.19948 0.15903 0.20938 0.17361 " pathEditMode="fixed" rAng="0" ptsTypes="aaaaaa">
                                      <p:cBhvr>
                                        <p:cTn id="26" dur="2000" fill="hold"/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00" y="-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31 0.35324 C -0.04583 0.34306 -0.04618 0.3331 -0.0467 0.3088 C -0.04722 0.28449 -0.04931 0.24005 -0.04809 0.20695 C -0.04687 0.17384 -0.05087 0.13287 -0.03976 0.11065 C -0.02865 0.08843 -0.00937 0.07917 0.01858 0.07361 C 0.04653 0.06806 0.10278 0.06042 0.1283 0.07732 C 0.15382 0.09421 0.16302 0.15509 0.17205 0.17546 " pathEditMode="fixed" rAng="0" ptsTypes="aaaaaaa">
                                      <p:cBhvr>
                                        <p:cTn id="30" dur="2000" fill="hold"/>
                                        <p:tgtEl>
                                          <p:spTgt spid="118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-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 C 0.00972 0.00093 0.01944 -0.00093 0.03333 0.02778 C 0.04722 0.05648 0.07274 0.14213 0.08316 0.17222 " pathEditMode="fixed" rAng="0" ptsTypes="aaa">
                                      <p:cBhvr>
                                        <p:cTn id="34" dur="2000" fill="hold"/>
                                        <p:tgtEl>
                                          <p:spTgt spid="118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8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18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18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18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189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66 -0.02963 C -0.04791 -0.05046 -0.07916 -0.0713 -0.12638 -0.08148 C -0.17361 -0.09167 -0.24722 -0.09375 -0.3 -0.09074 C -0.35277 -0.08773 -0.41892 -0.10903 -0.44305 -0.06296 C -0.46718 -0.0169 -0.4559 0.08403 -0.44444 0.18518 " pathEditMode="fixed" rAng="0" ptsTypes="aaaaA">
                                      <p:cBhvr>
                                        <p:cTn id="62" dur="2000" fill="hold"/>
                                        <p:tgtEl>
                                          <p:spTgt spid="118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11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1296 C -0.04844 0.02454 -0.0842 0.03611 -0.12083 0.0537 C -0.15746 0.0713 -0.21024 0.08056 -0.23194 0.11852 C -0.25365 0.15648 -0.2526 0.21898 -0.25139 0.28148 " pathEditMode="fixed" rAng="0" ptsTypes="aaaA">
                                      <p:cBhvr>
                                        <p:cTn id="70" dur="2000" fill="hold"/>
                                        <p:tgtEl>
                                          <p:spTgt spid="118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0" y="1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1000" fill="hold"/>
                                        <p:tgtEl>
                                          <p:spTgt spid="11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4 0.01111 C -0.06458 0.01713 -0.10955 0.02315 -0.15278 0.03704 C -0.19601 0.05093 -0.2526 0.06551 -0.27916 0.09444 C -0.30573 0.12338 -0.3092 0.16713 -0.3125 0.21111 " pathEditMode="fixed" rAng="0" ptsTypes="aaaA">
                                      <p:cBhvr>
                                        <p:cTn id="78" dur="2000" fill="hold"/>
                                        <p:tgtEl>
                                          <p:spTgt spid="118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0" y="1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11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111 0.2037 C -0.31041 0.19306 -0.30972 0.18264 -0.30555 0.16481 C -0.30139 0.14699 -0.29982 0.11366 -0.28611 0.0963 C -0.27239 0.07894 -0.26059 0.06574 -0.22361 0.06111 C -0.18663 0.05648 -0.10451 0.04144 -0.06389 0.06852 C -0.02326 0.0956 0.00295 0.19167 0.02049 0.22407 " pathEditMode="fixed" rAng="0" ptsTypes="aaaaaa">
                                      <p:cBhvr>
                                        <p:cTn id="86" dur="2000" fill="hold"/>
                                        <p:tgtEl>
                                          <p:spTgt spid="118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0" y="-7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399 0.26736 C -0.25816 0.22454 -0.26215 0.18194 -0.25538 0.14884 C -0.24861 0.11574 -0.23802 0.08588 -0.21371 0.06921 C -0.18941 0.05255 -0.14028 0.02338 -0.10955 0.04884 C -0.07882 0.07431 -0.04618 0.18611 -0.02951 0.22222 " pathEditMode="fixed" rAng="0" ptsTypes="aaaaa">
                                      <p:cBhvr>
                                        <p:cTn id="90" dur="2000" fill="hold"/>
                                        <p:tgtEl>
                                          <p:spTgt spid="118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2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 C -0.00695 -0.00069 -0.01372 -0.00278 -0.02917 0.03333 C -0.04462 0.06944 -0.07969 0.17847 -0.09289 0.21667 " pathEditMode="fixed" rAng="0" ptsTypes="aaa">
                                      <p:cBhvr>
                                        <p:cTn id="94" dur="2000" fill="hold"/>
                                        <p:tgtEl>
                                          <p:spTgt spid="118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0" y="10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1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18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18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189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1189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0.00555 C -0.02795 -0.01621 -0.05539 -0.03797 -0.09045 -0.05556 C -0.12518 -0.07315 -0.16094 -0.09144 -0.20973 -0.1 C -0.25851 -0.10857 -0.34341 -0.13311 -0.38334 -0.10741 C -0.42327 -0.08172 -0.43542 0.02013 -0.44914 0.0537 " pathEditMode="fixed" rAng="0" ptsTypes="aaaaa">
                                      <p:cBhvr>
                                        <p:cTn id="124" dur="2000" fill="hold"/>
                                        <p:tgtEl>
                                          <p:spTgt spid="118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0" y="-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1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601 0.05787 C -0.44219 0.02777 -0.43837 -0.00232 -0.43212 -0.02917 C -0.42587 -0.05602 -0.4316 -0.08565 -0.40851 -0.10324 C -0.38542 -0.12084 -0.34011 -0.16436 -0.29323 -0.13473 C -0.24636 -0.1051 -0.16164 0.03055 -0.12691 0.07407 " pathEditMode="fixed" rAng="0" ptsTypes="aaaaa">
                                      <p:cBhvr>
                                        <p:cTn id="132" dur="2000" fill="hold"/>
                                        <p:tgtEl>
                                          <p:spTgt spid="1189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0" y="-10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444 0.1831 C -0.44756 0.14074 -0.45052 0.09861 -0.44861 0.06088 C -0.4467 0.02315 -0.44357 -0.0169 -0.43333 -0.04282 C -0.42309 -0.06875 -0.41163 -0.09537 -0.3875 -0.09468 C -0.36336 -0.09398 -0.31631 -0.07708 -0.28888 -0.03912 C -0.26145 -0.00116 -0.2368 0.09792 -0.22309 0.1338 " pathEditMode="fixed" rAng="0" ptsTypes="aaaaaa">
                                      <p:cBhvr>
                                        <p:cTn id="136" dur="2000" fill="hold"/>
                                        <p:tgtEl>
                                          <p:spTgt spid="1189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-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.02593 C -0.03958 0.03125 -0.07899 0.03681 -0.10278 0.08333 C -0.12656 0.12986 -0.1349 0.21759 -0.14306 0.30556 " pathEditMode="fixed" rAng="0" ptsTypes="aaA">
                                      <p:cBhvr>
                                        <p:cTn id="140" dur="2000" fill="hold"/>
                                        <p:tgtEl>
                                          <p:spTgt spid="118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0" y="1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8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1189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1189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1189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118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1298 C -0.02639 -0.07409 -0.05139 -0.1352 -0.09149 -0.17224 C -0.13177 -0.20927 -0.18437 -0.22501 -0.24288 -0.2352 C -0.30139 -0.24538 -0.41041 -0.28265 -0.44288 -0.23335 C -0.47534 -0.18404 -0.45642 -0.06159 -0.43732 0.0611 " pathEditMode="fixed" rAng="0" ptsTypes="aaaaA">
                                      <p:cBhvr>
                                        <p:cTn id="170" dur="2000" fill="hold"/>
                                        <p:tgtEl>
                                          <p:spTgt spid="118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1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94" grpId="0"/>
      <p:bldP spid="118894" grpId="1"/>
      <p:bldP spid="118894" grpId="2"/>
      <p:bldP spid="118894" grpId="3"/>
      <p:bldP spid="118896" grpId="0"/>
      <p:bldP spid="118896" grpId="1"/>
      <p:bldP spid="118896" grpId="2"/>
      <p:bldP spid="118896" grpId="3"/>
      <p:bldP spid="118897" grpId="0"/>
      <p:bldP spid="118897" grpId="1"/>
      <p:bldP spid="118897" grpId="2"/>
      <p:bldP spid="118898" grpId="0"/>
      <p:bldP spid="118898" grpId="1"/>
      <p:bldP spid="118898" grpId="2"/>
      <p:bldP spid="118898" grpId="3"/>
      <p:bldP spid="118899" grpId="0"/>
      <p:bldP spid="118899" grpId="1"/>
      <p:bldP spid="118899" grpId="2"/>
      <p:bldP spid="118899" grpId="3"/>
      <p:bldP spid="118900" grpId="0"/>
      <p:bldP spid="118900" grpId="1"/>
      <p:bldP spid="118900" grpId="2"/>
      <p:bldP spid="118901" grpId="0"/>
      <p:bldP spid="118901" grpId="1"/>
      <p:bldP spid="118901" grpId="2"/>
      <p:bldP spid="118907" grpId="0"/>
      <p:bldP spid="118907" grpId="1"/>
      <p:bldP spid="118908" grpId="0"/>
      <p:bldP spid="118908" grpId="1"/>
      <p:bldP spid="118908" grpId="2"/>
      <p:bldP spid="118908" grpId="3"/>
      <p:bldP spid="118909" grpId="0"/>
      <p:bldP spid="118909" grpId="1"/>
      <p:bldP spid="118910" grpId="0"/>
      <p:bldP spid="118910" grpId="1"/>
      <p:bldP spid="118910" grpId="2"/>
      <p:bldP spid="118910" grpId="3"/>
      <p:bldP spid="118911" grpId="0"/>
      <p:bldP spid="118911" grpId="1"/>
      <p:bldP spid="118912" grpId="0" build="allAtOnce"/>
      <p:bldP spid="11891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572401"/>
            <a:ext cx="8501122" cy="4432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double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GetValue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()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计算后缀表达式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postexp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stack&lt;double&gt; opand;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定义</a:t>
            </a:r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运算数栈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double a,b,c,d;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char ch;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i=0;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(i&lt;postexp.length())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//postexp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字符串未扫描完时循环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ch=postexp[i];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switch (ch)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'+':	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a=opand.top(); opand.pop();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退栈运算数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b=opand.top(); opand.pop();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退栈运算数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c=b+a;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opand.push(c);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将计算结果进栈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break;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214290"/>
            <a:ext cx="7786742" cy="56349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'-':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a=opand.top(); opand.pop();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退栈运算数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b=opand.top(); opand.pop();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退栈运算数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c=b-a;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opand.push(c);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将计算结果进栈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break;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'*':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*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a=opand.top(); opand.pop();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退栈运算数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b=opand.top(); opand.pop();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退栈运算数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c=b*a;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opand.push(c);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将计算结果进栈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break;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case '/':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a=opand.top(); opand.pop();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退栈运算数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b=opand.top(); opand.pop();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退栈运算数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c=b/a;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计算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opand.push(c);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将计算结果进栈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break;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0100" y="5357826"/>
            <a:ext cx="5572164" cy="45318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栈抽象数据类型 </a:t>
            </a:r>
            <a:r>
              <a:rPr lang="en-US" altLang="zh-CN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线性结构 </a:t>
            </a:r>
            <a:r>
              <a:rPr lang="en-US" altLang="zh-CN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 </a:t>
            </a:r>
            <a:r>
              <a:rPr lang="zh-CN" altLang="en-US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栈的基本运算</a:t>
            </a:r>
            <a:endParaRPr lang="zh-CN" altLang="en-US" sz="2000" smtClean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28604"/>
            <a:ext cx="7286676" cy="47648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ADT Stack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数据对象：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D={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| 0</a:t>
            </a:r>
            <a:r>
              <a:rPr lang="zh-CN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≥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类型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数据关系：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R={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r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={&lt;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 |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18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∈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=0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-2}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zh-CN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基本运算：</a:t>
            </a:r>
            <a:endParaRPr lang="zh-CN" altLang="zh-CN" sz="1800" smtClean="0">
              <a:solidFill>
                <a:srgbClr val="FF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empty()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：判断栈是否为空，若空栈返回真；否则返回假。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push(T 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：进栈操作，将元素</a:t>
            </a:r>
            <a:r>
              <a: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插入到栈中作为栈顶元素。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pop(T&amp; e)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：出栈操作。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gettop(T&amp; e)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：取栈顶操作。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/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571480"/>
            <a:ext cx="8143932" cy="4167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default: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遇到数字字符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d=0;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将连续的数字符转换成数值存放到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while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ch&gt;='0' &amp;&amp; ch&lt;='9'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{  d=10*d+(ch-'0');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i++;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ch=postexp[i];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opand.push(d);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将数值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break;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i++;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继续处理其他字符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opand.top();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栈顶元素即为求值结果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845090"/>
            <a:ext cx="714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求表达式值的两个步骤可以合并起来，不必产生后缀表达式：</a:t>
            </a:r>
            <a:endParaRPr lang="zh-CN" altLang="en-US" sz="2000" smtClean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786" y="1500174"/>
            <a:ext cx="678661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将所有遇到的运算数进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opor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出栈一个运算符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时，从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中依次出栈两个运算数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op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运算，将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opand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/>
        </p:nvGrpSpPr>
        <p:grpSpPr>
          <a:xfrm>
            <a:off x="1285852" y="2071678"/>
            <a:ext cx="3557166" cy="1571636"/>
            <a:chOff x="1285852" y="2071678"/>
            <a:chExt cx="3557166" cy="1571636"/>
          </a:xfrm>
        </p:grpSpPr>
        <p:sp>
          <p:nvSpPr>
            <p:cNvPr id="20533" name="Rectangle 53"/>
            <p:cNvSpPr>
              <a:spLocks noChangeArrowheads="1"/>
            </p:cNvSpPr>
            <p:nvPr/>
          </p:nvSpPr>
          <p:spPr bwMode="auto">
            <a:xfrm>
              <a:off x="2494157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3069339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30" name="Rectangle 50"/>
            <p:cNvSpPr>
              <a:spLocks noChangeArrowheads="1"/>
            </p:cNvSpPr>
            <p:nvPr/>
          </p:nvSpPr>
          <p:spPr bwMode="auto">
            <a:xfrm>
              <a:off x="2781748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29" name="Rectangle 49"/>
            <p:cNvSpPr>
              <a:spLocks noChangeArrowheads="1"/>
            </p:cNvSpPr>
            <p:nvPr/>
          </p:nvSpPr>
          <p:spPr bwMode="auto">
            <a:xfrm>
              <a:off x="3350610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28" name="Rectangle 48"/>
            <p:cNvSpPr>
              <a:spLocks noChangeArrowheads="1"/>
            </p:cNvSpPr>
            <p:nvPr/>
          </p:nvSpPr>
          <p:spPr bwMode="auto">
            <a:xfrm>
              <a:off x="2494157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26" name="Rectangle 46"/>
            <p:cNvSpPr>
              <a:spLocks noChangeArrowheads="1"/>
            </p:cNvSpPr>
            <p:nvPr/>
          </p:nvSpPr>
          <p:spPr bwMode="auto">
            <a:xfrm>
              <a:off x="3069339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25" name="Rectangle 45"/>
            <p:cNvSpPr>
              <a:spLocks noChangeArrowheads="1"/>
            </p:cNvSpPr>
            <p:nvPr/>
          </p:nvSpPr>
          <p:spPr bwMode="auto">
            <a:xfrm>
              <a:off x="2781748" y="3006131"/>
              <a:ext cx="298126" cy="298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24" name="Rectangle 44"/>
            <p:cNvSpPr>
              <a:spLocks noChangeArrowheads="1"/>
            </p:cNvSpPr>
            <p:nvPr/>
          </p:nvSpPr>
          <p:spPr bwMode="auto">
            <a:xfrm>
              <a:off x="3350610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23" name="Rectangle 43"/>
            <p:cNvSpPr>
              <a:spLocks noChangeArrowheads="1"/>
            </p:cNvSpPr>
            <p:nvPr/>
          </p:nvSpPr>
          <p:spPr bwMode="auto">
            <a:xfrm>
              <a:off x="2494157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21" name="Rectangle 41"/>
            <p:cNvSpPr>
              <a:spLocks noChangeArrowheads="1"/>
            </p:cNvSpPr>
            <p:nvPr/>
          </p:nvSpPr>
          <p:spPr bwMode="auto">
            <a:xfrm>
              <a:off x="3069339" y="2693195"/>
              <a:ext cx="298126" cy="297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20" name="Rectangle 40"/>
            <p:cNvSpPr>
              <a:spLocks noChangeArrowheads="1"/>
            </p:cNvSpPr>
            <p:nvPr/>
          </p:nvSpPr>
          <p:spPr bwMode="auto">
            <a:xfrm>
              <a:off x="2781748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19" name="Rectangle 39"/>
            <p:cNvSpPr>
              <a:spLocks noChangeArrowheads="1"/>
            </p:cNvSpPr>
            <p:nvPr/>
          </p:nvSpPr>
          <p:spPr bwMode="auto">
            <a:xfrm>
              <a:off x="3350610" y="2693195"/>
              <a:ext cx="298126" cy="297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18" name="Rectangle 38"/>
            <p:cNvSpPr>
              <a:spLocks noChangeArrowheads="1"/>
            </p:cNvSpPr>
            <p:nvPr/>
          </p:nvSpPr>
          <p:spPr bwMode="auto">
            <a:xfrm>
              <a:off x="2494157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16" name="Rectangle 36"/>
            <p:cNvSpPr>
              <a:spLocks noChangeArrowheads="1"/>
            </p:cNvSpPr>
            <p:nvPr/>
          </p:nvSpPr>
          <p:spPr bwMode="auto">
            <a:xfrm>
              <a:off x="3069339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15" name="Rectangle 35"/>
            <p:cNvSpPr>
              <a:spLocks noChangeArrowheads="1"/>
            </p:cNvSpPr>
            <p:nvPr/>
          </p:nvSpPr>
          <p:spPr bwMode="auto">
            <a:xfrm>
              <a:off x="2781748" y="2386580"/>
              <a:ext cx="298126" cy="298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14" name="Rectangle 34"/>
            <p:cNvSpPr>
              <a:spLocks noChangeArrowheads="1"/>
            </p:cNvSpPr>
            <p:nvPr/>
          </p:nvSpPr>
          <p:spPr bwMode="auto">
            <a:xfrm>
              <a:off x="3350610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0508" name="Rectangle 28"/>
            <p:cNvSpPr>
              <a:spLocks noChangeArrowheads="1"/>
            </p:cNvSpPr>
            <p:nvPr/>
          </p:nvSpPr>
          <p:spPr bwMode="auto">
            <a:xfrm>
              <a:off x="2769998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0507" name="Rectangle 27"/>
            <p:cNvSpPr>
              <a:spLocks noChangeArrowheads="1"/>
            </p:cNvSpPr>
            <p:nvPr/>
          </p:nvSpPr>
          <p:spPr bwMode="auto">
            <a:xfrm>
              <a:off x="2485567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0506" name="Rectangle 26"/>
            <p:cNvSpPr>
              <a:spLocks noChangeArrowheads="1"/>
            </p:cNvSpPr>
            <p:nvPr/>
          </p:nvSpPr>
          <p:spPr bwMode="auto">
            <a:xfrm>
              <a:off x="3345180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0505" name="Rectangle 25"/>
            <p:cNvSpPr>
              <a:spLocks noChangeArrowheads="1"/>
            </p:cNvSpPr>
            <p:nvPr/>
          </p:nvSpPr>
          <p:spPr bwMode="auto">
            <a:xfrm>
              <a:off x="3057589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2143108" y="334512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2143108" y="303219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0500" name="Rectangle 20"/>
            <p:cNvSpPr>
              <a:spLocks noChangeArrowheads="1"/>
            </p:cNvSpPr>
            <p:nvPr/>
          </p:nvSpPr>
          <p:spPr bwMode="auto">
            <a:xfrm>
              <a:off x="2143108" y="274171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0499" name="Rectangle 19"/>
            <p:cNvSpPr>
              <a:spLocks noChangeArrowheads="1"/>
            </p:cNvSpPr>
            <p:nvPr/>
          </p:nvSpPr>
          <p:spPr bwMode="auto">
            <a:xfrm>
              <a:off x="2143108" y="2500306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20498" name="Rectangle 18"/>
            <p:cNvSpPr>
              <a:spLocks noChangeArrowheads="1"/>
            </p:cNvSpPr>
            <p:nvPr/>
          </p:nvSpPr>
          <p:spPr bwMode="auto">
            <a:xfrm>
              <a:off x="4291011" y="3320205"/>
              <a:ext cx="552007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出口</a:t>
              </a:r>
              <a:endParaRPr kumimoji="0" 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auto">
            <a:xfrm>
              <a:off x="1285852" y="2336005"/>
              <a:ext cx="553060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入口</a:t>
              </a:r>
              <a:endParaRPr kumimoji="0" 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20483" name="AutoShape 3"/>
            <p:cNvSpPr>
              <a:spLocks noChangeShapeType="1"/>
            </p:cNvSpPr>
            <p:nvPr/>
          </p:nvSpPr>
          <p:spPr bwMode="auto">
            <a:xfrm flipV="1">
              <a:off x="1800988" y="2474034"/>
              <a:ext cx="895431" cy="1054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82" name="AutoShape 2"/>
            <p:cNvSpPr>
              <a:spLocks noChangeShapeType="1"/>
            </p:cNvSpPr>
            <p:nvPr/>
          </p:nvSpPr>
          <p:spPr bwMode="auto">
            <a:xfrm flipH="1">
              <a:off x="3462255" y="3466579"/>
              <a:ext cx="895431" cy="1054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2357422" y="41004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一个迷宫图</a:t>
            </a:r>
            <a:endParaRPr lang="zh-CN" altLang="en-US" sz="18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3000364" y="4671964"/>
            <a:ext cx="214314" cy="357190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85852" y="5172030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华文中宋" panose="02010600040101010101" pitchFamily="2" charset="-122"/>
                <a:cs typeface="Consolas" panose="020B0609020204030204" pitchFamily="49" charset="0"/>
              </a:rPr>
              <a:t>求从入口到出口的一条简单路径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华文中宋" panose="0201060004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57818" y="1571612"/>
            <a:ext cx="2786082" cy="24623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mg[MAX][MAX]=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{{0,1,0,0},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{0,0,1,1},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{0,1,0,0},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{0,0,0,0}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m=4,n=4;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357686" y="2714620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571472" y="642918"/>
            <a:ext cx="2357454" cy="642942"/>
            <a:chOff x="428596" y="428604"/>
            <a:chExt cx="2357454" cy="642942"/>
          </a:xfrm>
        </p:grpSpPr>
        <p:sp>
          <p:nvSpPr>
            <p:cNvPr id="70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defTabSz="865505" latinLnBrk="1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求迷宫问题</a:t>
              </a:r>
              <a:endParaRPr lang="zh-CN" altLang="en-US" sz="200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714480" y="1071546"/>
            <a:ext cx="4326444" cy="2707408"/>
            <a:chOff x="1714480" y="1071546"/>
            <a:chExt cx="4326444" cy="2707408"/>
          </a:xfrm>
        </p:grpSpPr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1714480" y="2221790"/>
              <a:ext cx="591586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方位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70" name="Text Box 14"/>
            <p:cNvSpPr txBox="1">
              <a:spLocks noChangeArrowheads="1"/>
            </p:cNvSpPr>
            <p:nvPr/>
          </p:nvSpPr>
          <p:spPr bwMode="auto">
            <a:xfrm>
              <a:off x="3715903" y="1428736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-1,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V="1">
              <a:off x="4036566" y="1725697"/>
              <a:ext cx="0" cy="522909"/>
            </a:xfrm>
            <a:prstGeom prst="line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3643306" y="3107621"/>
              <a:ext cx="692948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+1,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454709" y="2236617"/>
              <a:ext cx="694791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>
              <a:off x="4036566" y="2505910"/>
              <a:ext cx="0" cy="522909"/>
            </a:xfrm>
            <a:prstGeom prst="line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>
              <a:off x="4076313" y="2362041"/>
              <a:ext cx="521554" cy="0"/>
            </a:xfrm>
            <a:prstGeom prst="line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H="1">
              <a:off x="3249750" y="2362041"/>
              <a:ext cx="523397" cy="0"/>
            </a:xfrm>
            <a:prstGeom prst="line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3696505" y="1071546"/>
              <a:ext cx="589743" cy="279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方位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2" name="Text Box 6"/>
            <p:cNvSpPr txBox="1">
              <a:spLocks noChangeArrowheads="1"/>
            </p:cNvSpPr>
            <p:nvPr/>
          </p:nvSpPr>
          <p:spPr bwMode="auto">
            <a:xfrm>
              <a:off x="5449338" y="2222712"/>
              <a:ext cx="591586" cy="2775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方位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3695583" y="3500438"/>
              <a:ext cx="590665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方位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3734826" y="2214554"/>
              <a:ext cx="576453" cy="287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59" name="Text Box 3"/>
            <p:cNvSpPr txBox="1">
              <a:spLocks noChangeArrowheads="1"/>
            </p:cNvSpPr>
            <p:nvPr/>
          </p:nvSpPr>
          <p:spPr bwMode="auto">
            <a:xfrm>
              <a:off x="4663520" y="2236617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6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+1)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458" name="Freeform 2"/>
            <p:cNvSpPr/>
            <p:nvPr/>
          </p:nvSpPr>
          <p:spPr bwMode="auto">
            <a:xfrm>
              <a:off x="3531418" y="1884322"/>
              <a:ext cx="917788" cy="925927"/>
            </a:xfrm>
            <a:custGeom>
              <a:avLst/>
              <a:gdLst/>
              <a:ahLst/>
              <a:cxnLst>
                <a:cxn ang="0">
                  <a:pos x="739" y="0"/>
                </a:cxn>
                <a:cxn ang="0">
                  <a:pos x="894" y="155"/>
                </a:cxn>
                <a:cxn ang="0">
                  <a:pos x="970" y="518"/>
                </a:cxn>
                <a:cxn ang="0">
                  <a:pos x="735" y="917"/>
                </a:cxn>
                <a:cxn ang="0">
                  <a:pos x="270" y="973"/>
                </a:cxn>
                <a:cxn ang="0">
                  <a:pos x="43" y="730"/>
                </a:cxn>
                <a:cxn ang="0">
                  <a:pos x="15" y="328"/>
                </a:cxn>
              </a:cxnLst>
              <a:rect l="0" t="0" r="r" b="b"/>
              <a:pathLst>
                <a:path w="996" h="1004">
                  <a:moveTo>
                    <a:pt x="739" y="0"/>
                  </a:moveTo>
                  <a:cubicBezTo>
                    <a:pt x="797" y="34"/>
                    <a:pt x="855" y="69"/>
                    <a:pt x="894" y="155"/>
                  </a:cubicBezTo>
                  <a:cubicBezTo>
                    <a:pt x="933" y="241"/>
                    <a:pt x="996" y="391"/>
                    <a:pt x="970" y="518"/>
                  </a:cubicBezTo>
                  <a:cubicBezTo>
                    <a:pt x="944" y="645"/>
                    <a:pt x="852" y="841"/>
                    <a:pt x="735" y="917"/>
                  </a:cubicBezTo>
                  <a:cubicBezTo>
                    <a:pt x="618" y="993"/>
                    <a:pt x="385" y="1004"/>
                    <a:pt x="270" y="973"/>
                  </a:cubicBezTo>
                  <a:cubicBezTo>
                    <a:pt x="155" y="942"/>
                    <a:pt x="86" y="838"/>
                    <a:pt x="43" y="730"/>
                  </a:cubicBezTo>
                  <a:cubicBezTo>
                    <a:pt x="0" y="622"/>
                    <a:pt x="21" y="412"/>
                    <a:pt x="15" y="32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5786" y="50004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试探顺序</a:t>
            </a:r>
            <a:endParaRPr lang="zh-CN" altLang="en-US" sz="2000" smtClean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43042" y="4643446"/>
            <a:ext cx="5786478" cy="10089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dx[]={-1,0,1,0};   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//x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方向的偏移量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int dy[]={0,1,0,-1};   	</a:t>
            </a:r>
            <a:r>
              <a:rPr lang="en-US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//y</a:t>
            </a:r>
            <a:r>
              <a:rPr lang="zh-CN" altLang="zh-CN" sz="18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方向的偏移量</a:t>
            </a:r>
            <a:endParaRPr lang="zh-CN" altLang="zh-CN" sz="18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2" name="下箭头 21"/>
          <p:cNvSpPr/>
          <p:nvPr/>
        </p:nvSpPr>
        <p:spPr bwMode="auto">
          <a:xfrm>
            <a:off x="3857620" y="4143380"/>
            <a:ext cx="285752" cy="428628"/>
          </a:xfrm>
          <a:prstGeom prst="downArrow">
            <a:avLst/>
          </a:prstGeom>
          <a:ln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5098425" y="2401975"/>
            <a:ext cx="563355" cy="36972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回溯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357554" y="2562849"/>
            <a:ext cx="511255" cy="3202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回溯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098425" y="1027107"/>
            <a:ext cx="553797" cy="32129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回溯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820465" y="1644974"/>
            <a:ext cx="1081825" cy="479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当前方块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987260" y="1226160"/>
            <a:ext cx="744956" cy="3202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kumimoji="0" lang="en-US" altLang="zh-CN" sz="16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j</a:t>
            </a:r>
            <a:r>
              <a: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kumimoji="0" lang="en-US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5916471" y="998276"/>
            <a:ext cx="370041" cy="3202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5916471" y="2279354"/>
            <a:ext cx="370041" cy="3202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086922" y="1632656"/>
            <a:ext cx="1176935" cy="480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前一方块</a:t>
            </a:r>
            <a:endParaRPr kumimoji="0" 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263857" y="1868752"/>
            <a:ext cx="556608" cy="0"/>
          </a:xfrm>
          <a:prstGeom prst="line">
            <a:avLst/>
          </a:prstGeom>
          <a:ln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4929190" y="1126755"/>
            <a:ext cx="987281" cy="621700"/>
          </a:xfrm>
          <a:prstGeom prst="line">
            <a:avLst/>
          </a:prstGeom>
          <a:ln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905847" y="1742513"/>
            <a:ext cx="372103" cy="32027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  <a:cs typeface="Consolas" panose="020B0609020204030204" pitchFamily="49" charset="0"/>
              </a:rPr>
              <a:t>…</a:t>
            </a:r>
            <a:endParaRPr kumimoji="0" lang="zh-CN" altLang="zh-CN" sz="16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>
            <a:off x="4929189" y="1254902"/>
            <a:ext cx="987281" cy="59356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tailEnd type="arrow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4929190" y="1991345"/>
            <a:ext cx="987281" cy="347547"/>
          </a:xfrm>
          <a:prstGeom prst="line">
            <a:avLst/>
          </a:prstGeom>
          <a:ln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 flipV="1">
            <a:off x="4929189" y="2062783"/>
            <a:ext cx="987281" cy="37054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tailEnd type="arrow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36" name="Freeform 4"/>
          <p:cNvSpPr/>
          <p:nvPr/>
        </p:nvSpPr>
        <p:spPr bwMode="auto">
          <a:xfrm>
            <a:off x="3142789" y="2158227"/>
            <a:ext cx="919434" cy="284342"/>
          </a:xfrm>
          <a:custGeom>
            <a:avLst/>
            <a:gdLst/>
            <a:ahLst/>
            <a:cxnLst>
              <a:cxn ang="0">
                <a:pos x="892" y="30"/>
              </a:cxn>
              <a:cxn ang="0">
                <a:pos x="765" y="157"/>
              </a:cxn>
              <a:cxn ang="0">
                <a:pos x="660" y="225"/>
              </a:cxn>
              <a:cxn ang="0">
                <a:pos x="540" y="270"/>
              </a:cxn>
              <a:cxn ang="0">
                <a:pos x="352" y="270"/>
              </a:cxn>
              <a:cxn ang="0">
                <a:pos x="277" y="232"/>
              </a:cxn>
              <a:cxn ang="0">
                <a:pos x="0" y="0"/>
              </a:cxn>
            </a:cxnLst>
            <a:rect l="0" t="0" r="r" b="b"/>
            <a:pathLst>
              <a:path w="892" h="277">
                <a:moveTo>
                  <a:pt x="892" y="30"/>
                </a:moveTo>
                <a:cubicBezTo>
                  <a:pt x="871" y="51"/>
                  <a:pt x="804" y="125"/>
                  <a:pt x="765" y="157"/>
                </a:cubicBezTo>
                <a:cubicBezTo>
                  <a:pt x="726" y="189"/>
                  <a:pt x="698" y="206"/>
                  <a:pt x="660" y="225"/>
                </a:cubicBezTo>
                <a:cubicBezTo>
                  <a:pt x="622" y="244"/>
                  <a:pt x="591" y="263"/>
                  <a:pt x="540" y="270"/>
                </a:cubicBezTo>
                <a:cubicBezTo>
                  <a:pt x="489" y="277"/>
                  <a:pt x="396" y="276"/>
                  <a:pt x="352" y="270"/>
                </a:cubicBezTo>
                <a:cubicBezTo>
                  <a:pt x="308" y="264"/>
                  <a:pt x="336" y="277"/>
                  <a:pt x="277" y="232"/>
                </a:cubicBezTo>
                <a:cubicBezTo>
                  <a:pt x="218" y="187"/>
                  <a:pt x="58" y="48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dash"/>
            <a:round/>
            <a:tailEnd type="arrow" w="sm" len="sm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35" name="Freeform 3"/>
          <p:cNvSpPr/>
          <p:nvPr/>
        </p:nvSpPr>
        <p:spPr bwMode="auto">
          <a:xfrm>
            <a:off x="2684572" y="2113060"/>
            <a:ext cx="1031" cy="17997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1421"/>
              </a:cxn>
            </a:cxnLst>
            <a:rect l="0" t="0" r="r" b="b"/>
            <a:pathLst>
              <a:path w="22" h="1421">
                <a:moveTo>
                  <a:pt x="22" y="0"/>
                </a:moveTo>
                <a:lnTo>
                  <a:pt x="0" y="1421"/>
                </a:lnTo>
              </a:path>
            </a:pathLst>
          </a:custGeom>
          <a:ln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14546" y="2137087"/>
            <a:ext cx="371072" cy="18545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tailEnd type="none" w="sm" len="sm"/>
          </a:ln>
        </p:spPr>
        <p:txBody>
          <a:bodyPr vert="eaVert" wrap="square" lIns="0" tIns="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i="0" u="none" strike="noStrike" kern="1400" cap="none" spc="20" normalizeH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继续找其他路径</a:t>
            </a:r>
            <a:endParaRPr kumimoji="0" lang="zh-CN" sz="1800" i="0" u="none" strike="noStrike" kern="1400" cap="none" spc="20" normalizeH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596" y="57148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迷宫问题的搜索过程</a:t>
            </a:r>
            <a:endParaRPr lang="zh-CN" altLang="en-US" sz="2000" smtClean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928794" y="4277361"/>
            <a:ext cx="5857916" cy="1561895"/>
            <a:chOff x="1928794" y="4277361"/>
            <a:chExt cx="5857916" cy="1561895"/>
          </a:xfrm>
        </p:grpSpPr>
        <p:sp>
          <p:nvSpPr>
            <p:cNvPr id="25" name="TextBox 24"/>
            <p:cNvSpPr txBox="1"/>
            <p:nvPr/>
          </p:nvSpPr>
          <p:spPr>
            <a:xfrm>
              <a:off x="1928794" y="4277361"/>
              <a:ext cx="5857916" cy="910607"/>
            </a:xfrm>
            <a:prstGeom prst="rect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bIns="108000" rtlCol="0">
              <a:spAutoFit/>
            </a:bodyPr>
            <a:lstStyle/>
            <a:p>
              <a:pPr marL="342900" indent="-342900" algn="l">
                <a:lnSpc>
                  <a:spcPct val="100000"/>
                </a:lnSpc>
                <a:spcBef>
                  <a:spcPts val="600"/>
                </a:spcBef>
                <a:buBlip>
                  <a:blip r:embed="rId1"/>
                </a:buBlip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用栈记录走过的</a:t>
              </a: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路径</a:t>
              </a:r>
              <a:endPara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marL="342900" indent="-342900" algn="l">
                <a:lnSpc>
                  <a:spcPct val="100000"/>
                </a:lnSpc>
                <a:spcBef>
                  <a:spcPts val="600"/>
                </a:spcBef>
                <a:buBlip>
                  <a:blip r:embed="rId1"/>
                </a:buBlip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路径：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由方块和方块之间的走向（方位）构成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Rectangle 15"/>
            <p:cNvSpPr>
              <a:spLocks noChangeArrowheads="1"/>
            </p:cNvSpPr>
            <p:nvPr/>
          </p:nvSpPr>
          <p:spPr bwMode="auto">
            <a:xfrm>
              <a:off x="4918935" y="5359878"/>
              <a:ext cx="1081825" cy="47937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相邻</a:t>
              </a: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方块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256698" y="5347560"/>
              <a:ext cx="1176935" cy="4804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108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方块</a:t>
              </a:r>
              <a:endPara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3433632" y="5583656"/>
              <a:ext cx="1476000" cy="0"/>
            </a:xfrm>
            <a:prstGeom prst="line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9058" y="5214950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C00000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</a:t>
              </a:r>
              <a:endParaRPr lang="zh-CN" altLang="en-US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630908"/>
            <a:ext cx="8643998" cy="24751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struct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Box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方块类型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方块的行号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j;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方块的列号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int di;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//di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是下一个相邻可走方位的方位号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Box() {}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Box(int i1,int j1,int d1):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i(i1),j(j1),di(d1) {}  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重载构造函数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990241" y="663606"/>
            <a:ext cx="1081825" cy="4793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相邻</a:t>
            </a: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</a:t>
            </a:r>
            <a:endParaRPr kumimoji="0" 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328004" y="651288"/>
            <a:ext cx="1176935" cy="48040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当前</a:t>
            </a: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</a:t>
            </a:r>
            <a:endParaRPr kumimoji="0" 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04938" y="887384"/>
            <a:ext cx="1476000" cy="0"/>
          </a:xfrm>
          <a:prstGeom prst="line">
            <a:avLst/>
          </a:prstGeom>
          <a:ln>
            <a:tailEnd type="arrow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6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364" y="51867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</a:t>
            </a:r>
            <a:endParaRPr lang="zh-CN" altLang="en-US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93" name="组合 192"/>
          <p:cNvGrpSpPr/>
          <p:nvPr/>
        </p:nvGrpSpPr>
        <p:grpSpPr>
          <a:xfrm>
            <a:off x="3357554" y="292872"/>
            <a:ext cx="2357454" cy="5823536"/>
            <a:chOff x="4429124" y="292872"/>
            <a:chExt cx="2357454" cy="5823536"/>
          </a:xfrm>
        </p:grpSpPr>
        <p:sp>
          <p:nvSpPr>
            <p:cNvPr id="17438" name="Rectangle 30"/>
            <p:cNvSpPr>
              <a:spLocks noChangeArrowheads="1"/>
            </p:cNvSpPr>
            <p:nvPr/>
          </p:nvSpPr>
          <p:spPr bwMode="auto">
            <a:xfrm>
              <a:off x="5943961" y="1359166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di=2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37" name="Rectangle 29"/>
            <p:cNvSpPr>
              <a:spLocks noChangeArrowheads="1"/>
            </p:cNvSpPr>
            <p:nvPr/>
          </p:nvSpPr>
          <p:spPr bwMode="auto">
            <a:xfrm>
              <a:off x="4714876" y="1381492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36" name="Rectangle 28"/>
            <p:cNvSpPr>
              <a:spLocks noChangeArrowheads="1"/>
            </p:cNvSpPr>
            <p:nvPr/>
          </p:nvSpPr>
          <p:spPr bwMode="auto">
            <a:xfrm>
              <a:off x="5592275" y="700993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di=2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35" name="Rectangle 27"/>
            <p:cNvSpPr>
              <a:spLocks noChangeArrowheads="1"/>
            </p:cNvSpPr>
            <p:nvPr/>
          </p:nvSpPr>
          <p:spPr bwMode="auto">
            <a:xfrm>
              <a:off x="6318854" y="2171836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di=2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6286720" y="2826437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6284042" y="3482824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6281365" y="4139210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di=0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6286720" y="4803635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di=1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30" name="Rectangle 22"/>
            <p:cNvSpPr>
              <a:spLocks noChangeArrowheads="1"/>
            </p:cNvSpPr>
            <p:nvPr/>
          </p:nvSpPr>
          <p:spPr bwMode="auto">
            <a:xfrm>
              <a:off x="6292076" y="5468059"/>
              <a:ext cx="467724" cy="252731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di=2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9" name="Rectangle 21"/>
            <p:cNvSpPr>
              <a:spLocks noChangeArrowheads="1"/>
            </p:cNvSpPr>
            <p:nvPr/>
          </p:nvSpPr>
          <p:spPr bwMode="auto">
            <a:xfrm>
              <a:off x="5277186" y="292872"/>
              <a:ext cx="556984" cy="35453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[0,0]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5281649" y="1026061"/>
              <a:ext cx="556984" cy="3554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[1,0]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4429124" y="1785926"/>
              <a:ext cx="1000132" cy="3554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[1,1]:</a:t>
              </a:r>
              <a:r>
                <a:rPr kumimoji="0" lang="en-US" altLang="zh-CN" sz="160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×</a:t>
              </a:r>
              <a:endParaRPr kumimoji="0" lang="en-US" altLang="zh-CN" sz="16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5944853" y="1805688"/>
              <a:ext cx="556984" cy="3554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[2,0]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5" name="Rectangle 17"/>
            <p:cNvSpPr>
              <a:spLocks noChangeArrowheads="1"/>
            </p:cNvSpPr>
            <p:nvPr/>
          </p:nvSpPr>
          <p:spPr bwMode="auto">
            <a:xfrm>
              <a:off x="5947531" y="2459396"/>
              <a:ext cx="556984" cy="3554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[3,0]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4" name="Rectangle 16"/>
            <p:cNvSpPr>
              <a:spLocks noChangeArrowheads="1"/>
            </p:cNvSpPr>
            <p:nvPr/>
          </p:nvSpPr>
          <p:spPr bwMode="auto">
            <a:xfrm>
              <a:off x="5947531" y="3119355"/>
              <a:ext cx="556984" cy="3554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[3,1]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3" name="AutoShape 15"/>
            <p:cNvSpPr>
              <a:spLocks noChangeShapeType="1"/>
            </p:cNvSpPr>
            <p:nvPr/>
          </p:nvSpPr>
          <p:spPr bwMode="auto">
            <a:xfrm>
              <a:off x="5555678" y="647411"/>
              <a:ext cx="4463" cy="378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2" name="AutoShape 14"/>
            <p:cNvSpPr>
              <a:spLocks noChangeShapeType="1"/>
            </p:cNvSpPr>
            <p:nvPr/>
          </p:nvSpPr>
          <p:spPr bwMode="auto">
            <a:xfrm flipH="1">
              <a:off x="4929071" y="1381492"/>
              <a:ext cx="462368" cy="424196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1" name="AutoShape 13"/>
            <p:cNvSpPr>
              <a:spLocks noChangeShapeType="1"/>
            </p:cNvSpPr>
            <p:nvPr/>
          </p:nvSpPr>
          <p:spPr bwMode="auto">
            <a:xfrm>
              <a:off x="5744910" y="1381492"/>
              <a:ext cx="478435" cy="424196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20" name="AutoShape 12"/>
            <p:cNvSpPr>
              <a:spLocks noChangeShapeType="1"/>
            </p:cNvSpPr>
            <p:nvPr/>
          </p:nvSpPr>
          <p:spPr bwMode="auto">
            <a:xfrm>
              <a:off x="6223345" y="2161119"/>
              <a:ext cx="2678" cy="298277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9" name="AutoShape 11"/>
            <p:cNvSpPr>
              <a:spLocks noChangeShapeType="1"/>
            </p:cNvSpPr>
            <p:nvPr/>
          </p:nvSpPr>
          <p:spPr bwMode="auto">
            <a:xfrm>
              <a:off x="6226023" y="2814827"/>
              <a:ext cx="893" cy="304528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5947531" y="3775742"/>
              <a:ext cx="556984" cy="3554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[3,2]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7" name="AutoShape 9"/>
            <p:cNvSpPr>
              <a:spLocks noChangeShapeType="1"/>
            </p:cNvSpPr>
            <p:nvPr/>
          </p:nvSpPr>
          <p:spPr bwMode="auto">
            <a:xfrm>
              <a:off x="6226023" y="3474786"/>
              <a:ext cx="893" cy="300956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5947531" y="4432129"/>
              <a:ext cx="556984" cy="3554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[2,2]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5" name="AutoShape 7"/>
            <p:cNvSpPr>
              <a:spLocks noChangeShapeType="1"/>
            </p:cNvSpPr>
            <p:nvPr/>
          </p:nvSpPr>
          <p:spPr bwMode="auto">
            <a:xfrm>
              <a:off x="6226023" y="4131173"/>
              <a:ext cx="893" cy="300956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5947531" y="5096553"/>
              <a:ext cx="556984" cy="3554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[2,3]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3" name="AutoShape 5"/>
            <p:cNvSpPr>
              <a:spLocks noChangeShapeType="1"/>
            </p:cNvSpPr>
            <p:nvPr/>
          </p:nvSpPr>
          <p:spPr bwMode="auto">
            <a:xfrm>
              <a:off x="6226023" y="4787560"/>
              <a:ext cx="893" cy="308993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5947531" y="5760977"/>
              <a:ext cx="556984" cy="3554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[3,3]</a:t>
              </a:r>
              <a:endPara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1" name="AutoShape 3"/>
            <p:cNvSpPr>
              <a:spLocks noChangeShapeType="1"/>
            </p:cNvSpPr>
            <p:nvPr/>
          </p:nvSpPr>
          <p:spPr bwMode="auto">
            <a:xfrm>
              <a:off x="6217990" y="5468059"/>
              <a:ext cx="8033" cy="292918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410" name="AutoShape 2"/>
            <p:cNvSpPr>
              <a:spLocks noChangeShapeType="1"/>
            </p:cNvSpPr>
            <p:nvPr/>
          </p:nvSpPr>
          <p:spPr bwMode="auto">
            <a:xfrm flipH="1">
              <a:off x="5038861" y="1378813"/>
              <a:ext cx="462368" cy="424196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prstDash val="dash"/>
              <a:round/>
              <a:headEnd type="arrow" w="sm" len="sm"/>
              <a:tailEnd type="none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489986" y="928670"/>
            <a:ext cx="2434177" cy="1652599"/>
            <a:chOff x="489986" y="928670"/>
            <a:chExt cx="2434177" cy="1652599"/>
          </a:xfrm>
        </p:grpSpPr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1179698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Rectangle 51"/>
            <p:cNvSpPr>
              <a:spLocks noChangeArrowheads="1"/>
            </p:cNvSpPr>
            <p:nvPr/>
          </p:nvSpPr>
          <p:spPr bwMode="auto">
            <a:xfrm>
              <a:off x="1754880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Rectangle 50"/>
            <p:cNvSpPr>
              <a:spLocks noChangeArrowheads="1"/>
            </p:cNvSpPr>
            <p:nvPr/>
          </p:nvSpPr>
          <p:spPr bwMode="auto">
            <a:xfrm>
              <a:off x="1467289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Rectangle 49"/>
            <p:cNvSpPr>
              <a:spLocks noChangeArrowheads="1"/>
            </p:cNvSpPr>
            <p:nvPr/>
          </p:nvSpPr>
          <p:spPr bwMode="auto">
            <a:xfrm>
              <a:off x="2036151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Rectangle 48"/>
            <p:cNvSpPr>
              <a:spLocks noChangeArrowheads="1"/>
            </p:cNvSpPr>
            <p:nvPr/>
          </p:nvSpPr>
          <p:spPr bwMode="auto">
            <a:xfrm>
              <a:off x="1179698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1754880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1467289" y="1880966"/>
              <a:ext cx="298126" cy="298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036151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1179698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1754880" y="1568030"/>
              <a:ext cx="298126" cy="297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1467289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0" name="Rectangle 39"/>
            <p:cNvSpPr>
              <a:spLocks noChangeArrowheads="1"/>
            </p:cNvSpPr>
            <p:nvPr/>
          </p:nvSpPr>
          <p:spPr bwMode="auto">
            <a:xfrm>
              <a:off x="2036151" y="1568030"/>
              <a:ext cx="298126" cy="297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1179698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3" name="Rectangle 36"/>
            <p:cNvSpPr>
              <a:spLocks noChangeArrowheads="1"/>
            </p:cNvSpPr>
            <p:nvPr/>
          </p:nvSpPr>
          <p:spPr bwMode="auto">
            <a:xfrm>
              <a:off x="1754880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4" name="Rectangle 35"/>
            <p:cNvSpPr>
              <a:spLocks noChangeArrowheads="1"/>
            </p:cNvSpPr>
            <p:nvPr/>
          </p:nvSpPr>
          <p:spPr bwMode="auto">
            <a:xfrm>
              <a:off x="1467289" y="1261415"/>
              <a:ext cx="298126" cy="298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55" name="Rectangle 34"/>
            <p:cNvSpPr>
              <a:spLocks noChangeArrowheads="1"/>
            </p:cNvSpPr>
            <p:nvPr/>
          </p:nvSpPr>
          <p:spPr bwMode="auto">
            <a:xfrm>
              <a:off x="2036151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1484114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199683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Rectangle 26"/>
            <p:cNvSpPr>
              <a:spLocks noChangeArrowheads="1"/>
            </p:cNvSpPr>
            <p:nvPr/>
          </p:nvSpPr>
          <p:spPr bwMode="auto">
            <a:xfrm>
              <a:off x="2059296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1771705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856000" y="225594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856000" y="194300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69" name="Rectangle 20"/>
            <p:cNvSpPr>
              <a:spLocks noChangeArrowheads="1"/>
            </p:cNvSpPr>
            <p:nvPr/>
          </p:nvSpPr>
          <p:spPr bwMode="auto">
            <a:xfrm>
              <a:off x="856000" y="162238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856000" y="1346148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71" name="Rectangle 18"/>
            <p:cNvSpPr>
              <a:spLocks noChangeArrowheads="1"/>
            </p:cNvSpPr>
            <p:nvPr/>
          </p:nvSpPr>
          <p:spPr bwMode="auto">
            <a:xfrm>
              <a:off x="2571736" y="2061689"/>
              <a:ext cx="352427" cy="519580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出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口</a:t>
              </a:r>
              <a:endParaRPr kumimoji="0" 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85" name="Rectangle 4"/>
            <p:cNvSpPr>
              <a:spLocks noChangeArrowheads="1"/>
            </p:cNvSpPr>
            <p:nvPr/>
          </p:nvSpPr>
          <p:spPr bwMode="auto">
            <a:xfrm>
              <a:off x="489986" y="1091642"/>
              <a:ext cx="357190" cy="575086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入</a:t>
              </a:r>
              <a:endParaRPr kumimoji="0" lang="en-US" alt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60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仿宋" panose="02010609060101010101" pitchFamily="49" charset="-122"/>
                  <a:ea typeface="仿宋" panose="02010609060101010101" pitchFamily="49" charset="-122"/>
                  <a:cs typeface="Times New Roman" panose="02020603050405020304" pitchFamily="18" charset="0"/>
                </a:rPr>
                <a:t>口</a:t>
              </a:r>
              <a:endParaRPr kumimoji="0" lang="zh-CN" sz="160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宋体" panose="02010600030101010101" pitchFamily="2" charset="-122"/>
              </a:endParaRPr>
            </a:p>
          </p:txBody>
        </p:sp>
        <p:sp>
          <p:nvSpPr>
            <p:cNvPr id="86" name="AutoShape 3"/>
            <p:cNvSpPr>
              <a:spLocks noChangeShapeType="1"/>
            </p:cNvSpPr>
            <p:nvPr/>
          </p:nvSpPr>
          <p:spPr bwMode="auto">
            <a:xfrm flipV="1">
              <a:off x="745852" y="1356244"/>
              <a:ext cx="540000" cy="1054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AutoShape 2"/>
            <p:cNvSpPr>
              <a:spLocks noChangeShapeType="1"/>
            </p:cNvSpPr>
            <p:nvPr/>
          </p:nvSpPr>
          <p:spPr bwMode="auto">
            <a:xfrm flipH="1">
              <a:off x="2147796" y="2341414"/>
              <a:ext cx="540000" cy="1054"/>
            </a:xfrm>
            <a:prstGeom prst="straightConnector1">
              <a:avLst/>
            </a:prstGeom>
            <a:ln w="19050"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7511" name="Rectangle 10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6372139" y="3071810"/>
            <a:ext cx="1486009" cy="1571636"/>
            <a:chOff x="6529746" y="2143116"/>
            <a:chExt cx="1486009" cy="1571636"/>
          </a:xfrm>
        </p:grpSpPr>
        <p:sp>
          <p:nvSpPr>
            <p:cNvPr id="141" name="Rectangle 53"/>
            <p:cNvSpPr>
              <a:spLocks noChangeArrowheads="1"/>
            </p:cNvSpPr>
            <p:nvPr/>
          </p:nvSpPr>
          <p:spPr bwMode="auto">
            <a:xfrm>
              <a:off x="6839769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→</a:t>
              </a:r>
              <a:endParaRPr kumimoji="0" lang="zh-CN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3" name="Rectangle 51"/>
            <p:cNvSpPr>
              <a:spLocks noChangeArrowheads="1"/>
            </p:cNvSpPr>
            <p:nvPr/>
          </p:nvSpPr>
          <p:spPr bwMode="auto">
            <a:xfrm>
              <a:off x="7414951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↑</a:t>
              </a:r>
              <a:endParaRPr kumimoji="0" lang="zh-CN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4" name="Rectangle 50"/>
            <p:cNvSpPr>
              <a:spLocks noChangeArrowheads="1"/>
            </p:cNvSpPr>
            <p:nvPr/>
          </p:nvSpPr>
          <p:spPr bwMode="auto">
            <a:xfrm>
              <a:off x="7127360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→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5" name="Rectangle 49"/>
            <p:cNvSpPr>
              <a:spLocks noChangeArrowheads="1"/>
            </p:cNvSpPr>
            <p:nvPr/>
          </p:nvSpPr>
          <p:spPr bwMode="auto">
            <a:xfrm>
              <a:off x="7696222" y="3391978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  <a:sym typeface="Webdings" panose="05030102010509060703"/>
                </a:rPr>
                <a:t>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6" name="Rectangle 48"/>
            <p:cNvSpPr>
              <a:spLocks noChangeArrowheads="1"/>
            </p:cNvSpPr>
            <p:nvPr/>
          </p:nvSpPr>
          <p:spPr bwMode="auto">
            <a:xfrm>
              <a:off x="6839769" y="3085364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↓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8" name="Rectangle 46"/>
            <p:cNvSpPr>
              <a:spLocks noChangeArrowheads="1"/>
            </p:cNvSpPr>
            <p:nvPr/>
          </p:nvSpPr>
          <p:spPr bwMode="auto">
            <a:xfrm>
              <a:off x="7414951" y="3085364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→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9" name="Rectangle 45"/>
            <p:cNvSpPr>
              <a:spLocks noChangeArrowheads="1"/>
            </p:cNvSpPr>
            <p:nvPr/>
          </p:nvSpPr>
          <p:spPr bwMode="auto">
            <a:xfrm>
              <a:off x="7127360" y="3085364"/>
              <a:ext cx="298126" cy="298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0" name="Rectangle 44"/>
            <p:cNvSpPr>
              <a:spLocks noChangeArrowheads="1"/>
            </p:cNvSpPr>
            <p:nvPr/>
          </p:nvSpPr>
          <p:spPr bwMode="auto">
            <a:xfrm>
              <a:off x="7696222" y="3085364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↓</a:t>
              </a:r>
              <a:endParaRPr kumimoji="0" lang="zh-CN" altLang="zh-CN" sz="18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1" name="Rectangle 43"/>
            <p:cNvSpPr>
              <a:spLocks noChangeArrowheads="1"/>
            </p:cNvSpPr>
            <p:nvPr/>
          </p:nvSpPr>
          <p:spPr bwMode="auto">
            <a:xfrm>
              <a:off x="6839769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↓</a:t>
              </a:r>
              <a:endParaRPr kumimoji="0" lang="zh-CN" altLang="zh-CN" sz="180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3" name="Rectangle 41"/>
            <p:cNvSpPr>
              <a:spLocks noChangeArrowheads="1"/>
            </p:cNvSpPr>
            <p:nvPr/>
          </p:nvSpPr>
          <p:spPr bwMode="auto">
            <a:xfrm>
              <a:off x="7414951" y="2782476"/>
              <a:ext cx="298126" cy="297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4" name="Rectangle 40"/>
            <p:cNvSpPr>
              <a:spLocks noChangeArrowheads="1"/>
            </p:cNvSpPr>
            <p:nvPr/>
          </p:nvSpPr>
          <p:spPr bwMode="auto">
            <a:xfrm>
              <a:off x="7127360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5" name="Rectangle 39"/>
            <p:cNvSpPr>
              <a:spLocks noChangeArrowheads="1"/>
            </p:cNvSpPr>
            <p:nvPr/>
          </p:nvSpPr>
          <p:spPr bwMode="auto">
            <a:xfrm>
              <a:off x="7696222" y="2782476"/>
              <a:ext cx="298126" cy="2971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6" name="Rectangle 38"/>
            <p:cNvSpPr>
              <a:spLocks noChangeArrowheads="1"/>
            </p:cNvSpPr>
            <p:nvPr/>
          </p:nvSpPr>
          <p:spPr bwMode="auto">
            <a:xfrm>
              <a:off x="6839769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smtClean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↓</a:t>
              </a:r>
              <a:endParaRPr kumimoji="0" lang="zh-CN" altLang="zh-CN" sz="180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8" name="Rectangle 36"/>
            <p:cNvSpPr>
              <a:spLocks noChangeArrowheads="1"/>
            </p:cNvSpPr>
            <p:nvPr/>
          </p:nvSpPr>
          <p:spPr bwMode="auto">
            <a:xfrm>
              <a:off x="7414951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9" name="Rectangle 35"/>
            <p:cNvSpPr>
              <a:spLocks noChangeArrowheads="1"/>
            </p:cNvSpPr>
            <p:nvPr/>
          </p:nvSpPr>
          <p:spPr bwMode="auto">
            <a:xfrm>
              <a:off x="7127360" y="2475861"/>
              <a:ext cx="298126" cy="29818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0" name="Rectangle 34"/>
            <p:cNvSpPr>
              <a:spLocks noChangeArrowheads="1"/>
            </p:cNvSpPr>
            <p:nvPr/>
          </p:nvSpPr>
          <p:spPr bwMode="auto">
            <a:xfrm>
              <a:off x="7696222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6" name="Rectangle 28"/>
            <p:cNvSpPr>
              <a:spLocks noChangeArrowheads="1"/>
            </p:cNvSpPr>
            <p:nvPr/>
          </p:nvSpPr>
          <p:spPr bwMode="auto">
            <a:xfrm>
              <a:off x="7142447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67" name="Rectangle 27"/>
            <p:cNvSpPr>
              <a:spLocks noChangeArrowheads="1"/>
            </p:cNvSpPr>
            <p:nvPr/>
          </p:nvSpPr>
          <p:spPr bwMode="auto">
            <a:xfrm>
              <a:off x="6858016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68" name="Rectangle 26"/>
            <p:cNvSpPr>
              <a:spLocks noChangeArrowheads="1"/>
            </p:cNvSpPr>
            <p:nvPr/>
          </p:nvSpPr>
          <p:spPr bwMode="auto">
            <a:xfrm>
              <a:off x="7717629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69" name="Rectangle 25"/>
            <p:cNvSpPr>
              <a:spLocks noChangeArrowheads="1"/>
            </p:cNvSpPr>
            <p:nvPr/>
          </p:nvSpPr>
          <p:spPr bwMode="auto">
            <a:xfrm>
              <a:off x="7430038" y="214311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72" name="Rectangle 22"/>
            <p:cNvSpPr>
              <a:spLocks noChangeArrowheads="1"/>
            </p:cNvSpPr>
            <p:nvPr/>
          </p:nvSpPr>
          <p:spPr bwMode="auto">
            <a:xfrm>
              <a:off x="6529746" y="341656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3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73" name="Rectangle 21"/>
            <p:cNvSpPr>
              <a:spLocks noChangeArrowheads="1"/>
            </p:cNvSpPr>
            <p:nvPr/>
          </p:nvSpPr>
          <p:spPr bwMode="auto">
            <a:xfrm>
              <a:off x="6529746" y="3103631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2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74" name="Rectangle 20"/>
            <p:cNvSpPr>
              <a:spLocks noChangeArrowheads="1"/>
            </p:cNvSpPr>
            <p:nvPr/>
          </p:nvSpPr>
          <p:spPr bwMode="auto">
            <a:xfrm>
              <a:off x="6529746" y="2793061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1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  <p:sp>
          <p:nvSpPr>
            <p:cNvPr id="175" name="Rectangle 19"/>
            <p:cNvSpPr>
              <a:spLocks noChangeArrowheads="1"/>
            </p:cNvSpPr>
            <p:nvPr/>
          </p:nvSpPr>
          <p:spPr bwMode="auto">
            <a:xfrm>
              <a:off x="6529746" y="2496724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i="0" u="none" strike="noStrike" cap="none" normalizeH="0" baseline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Consolas" panose="020B0609020204030204" pitchFamily="49" charset="0"/>
                </a:rPr>
                <a:t>0</a:t>
              </a:r>
              <a:endParaRPr kumimoji="0" lang="en-US" altLang="zh-CN" sz="1400" i="0" u="none" strike="noStrike" cap="none" normalizeH="0" baseline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94" name="右箭头 193"/>
          <p:cNvSpPr/>
          <p:nvPr/>
        </p:nvSpPr>
        <p:spPr>
          <a:xfrm>
            <a:off x="6000760" y="3714752"/>
            <a:ext cx="285752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/>
          <p:cNvGrpSpPr/>
          <p:nvPr/>
        </p:nvGrpSpPr>
        <p:grpSpPr>
          <a:xfrm>
            <a:off x="6000760" y="571480"/>
            <a:ext cx="2286016" cy="1643050"/>
            <a:chOff x="2623092" y="1435050"/>
            <a:chExt cx="2663288" cy="1915276"/>
          </a:xfrm>
        </p:grpSpPr>
        <p:sp>
          <p:nvSpPr>
            <p:cNvPr id="190" name="Text Box 15"/>
            <p:cNvSpPr txBox="1">
              <a:spLocks noChangeArrowheads="1"/>
            </p:cNvSpPr>
            <p:nvPr/>
          </p:nvSpPr>
          <p:spPr bwMode="auto">
            <a:xfrm>
              <a:off x="2623092" y="2221790"/>
              <a:ext cx="591586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1" name="Line 13"/>
            <p:cNvSpPr>
              <a:spLocks noChangeShapeType="1"/>
            </p:cNvSpPr>
            <p:nvPr/>
          </p:nvSpPr>
          <p:spPr bwMode="auto">
            <a:xfrm flipV="1">
              <a:off x="4036566" y="1725697"/>
              <a:ext cx="0" cy="522909"/>
            </a:xfrm>
            <a:prstGeom prst="line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2" name="Line 10"/>
            <p:cNvSpPr>
              <a:spLocks noChangeShapeType="1"/>
            </p:cNvSpPr>
            <p:nvPr/>
          </p:nvSpPr>
          <p:spPr bwMode="auto">
            <a:xfrm>
              <a:off x="4036566" y="2505910"/>
              <a:ext cx="0" cy="522909"/>
            </a:xfrm>
            <a:prstGeom prst="line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5" name="Line 9"/>
            <p:cNvSpPr>
              <a:spLocks noChangeShapeType="1"/>
            </p:cNvSpPr>
            <p:nvPr/>
          </p:nvSpPr>
          <p:spPr bwMode="auto">
            <a:xfrm>
              <a:off x="4076313" y="2362041"/>
              <a:ext cx="521554" cy="0"/>
            </a:xfrm>
            <a:prstGeom prst="line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6" name="Line 8"/>
            <p:cNvSpPr>
              <a:spLocks noChangeShapeType="1"/>
            </p:cNvSpPr>
            <p:nvPr/>
          </p:nvSpPr>
          <p:spPr bwMode="auto">
            <a:xfrm flipH="1">
              <a:off x="3249750" y="2362041"/>
              <a:ext cx="523397" cy="0"/>
            </a:xfrm>
            <a:prstGeom prst="line">
              <a:avLst/>
            </a:prstGeom>
            <a:ln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7" name="Text Box 7"/>
            <p:cNvSpPr txBox="1">
              <a:spLocks noChangeArrowheads="1"/>
            </p:cNvSpPr>
            <p:nvPr/>
          </p:nvSpPr>
          <p:spPr bwMode="auto">
            <a:xfrm>
              <a:off x="3696505" y="1435050"/>
              <a:ext cx="589743" cy="279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0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8" name="Text Box 6"/>
            <p:cNvSpPr txBox="1">
              <a:spLocks noChangeArrowheads="1"/>
            </p:cNvSpPr>
            <p:nvPr/>
          </p:nvSpPr>
          <p:spPr bwMode="auto">
            <a:xfrm>
              <a:off x="4694794" y="2222712"/>
              <a:ext cx="591586" cy="2775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9" name="Text Box 5"/>
            <p:cNvSpPr txBox="1">
              <a:spLocks noChangeArrowheads="1"/>
            </p:cNvSpPr>
            <p:nvPr/>
          </p:nvSpPr>
          <p:spPr bwMode="auto">
            <a:xfrm>
              <a:off x="3767021" y="3071810"/>
              <a:ext cx="590665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方位</a:t>
              </a: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0" name="Text Box 4"/>
            <p:cNvSpPr txBox="1">
              <a:spLocks noChangeArrowheads="1"/>
            </p:cNvSpPr>
            <p:nvPr/>
          </p:nvSpPr>
          <p:spPr bwMode="auto">
            <a:xfrm>
              <a:off x="3734826" y="2214554"/>
              <a:ext cx="576453" cy="287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tailEnd type="none" w="sm" len="sm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(</a:t>
              </a:r>
              <a:r>
                <a:rPr kumimoji="0" lang="en-US" altLang="zh-CN" sz="14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,</a:t>
              </a:r>
              <a:r>
                <a:rPr kumimoji="0" lang="en-US" altLang="zh-CN" sz="14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j</a:t>
              </a:r>
              <a:r>
                <a:rPr kumimoji="0" lang="en-US" altLang="zh-CN" sz="1400" b="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)</a:t>
              </a:r>
              <a:endParaRPr kumimoji="0" lang="en-US" altLang="zh-CN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1" name="Freeform 2"/>
            <p:cNvSpPr/>
            <p:nvPr/>
          </p:nvSpPr>
          <p:spPr bwMode="auto">
            <a:xfrm>
              <a:off x="3531418" y="1884322"/>
              <a:ext cx="917788" cy="925927"/>
            </a:xfrm>
            <a:custGeom>
              <a:avLst/>
              <a:gdLst/>
              <a:ahLst/>
              <a:cxnLst>
                <a:cxn ang="0">
                  <a:pos x="739" y="0"/>
                </a:cxn>
                <a:cxn ang="0">
                  <a:pos x="894" y="155"/>
                </a:cxn>
                <a:cxn ang="0">
                  <a:pos x="970" y="518"/>
                </a:cxn>
                <a:cxn ang="0">
                  <a:pos x="735" y="917"/>
                </a:cxn>
                <a:cxn ang="0">
                  <a:pos x="270" y="973"/>
                </a:cxn>
                <a:cxn ang="0">
                  <a:pos x="43" y="730"/>
                </a:cxn>
                <a:cxn ang="0">
                  <a:pos x="15" y="328"/>
                </a:cxn>
              </a:cxnLst>
              <a:rect l="0" t="0" r="r" b="b"/>
              <a:pathLst>
                <a:path w="996" h="1004">
                  <a:moveTo>
                    <a:pt x="739" y="0"/>
                  </a:moveTo>
                  <a:cubicBezTo>
                    <a:pt x="797" y="34"/>
                    <a:pt x="855" y="69"/>
                    <a:pt x="894" y="155"/>
                  </a:cubicBezTo>
                  <a:cubicBezTo>
                    <a:pt x="933" y="241"/>
                    <a:pt x="996" y="391"/>
                    <a:pt x="970" y="518"/>
                  </a:cubicBezTo>
                  <a:cubicBezTo>
                    <a:pt x="944" y="645"/>
                    <a:pt x="852" y="841"/>
                    <a:pt x="735" y="917"/>
                  </a:cubicBezTo>
                  <a:cubicBezTo>
                    <a:pt x="618" y="993"/>
                    <a:pt x="385" y="1004"/>
                    <a:pt x="270" y="973"/>
                  </a:cubicBezTo>
                  <a:cubicBezTo>
                    <a:pt x="155" y="942"/>
                    <a:pt x="86" y="838"/>
                    <a:pt x="43" y="730"/>
                  </a:cubicBezTo>
                  <a:cubicBezTo>
                    <a:pt x="0" y="622"/>
                    <a:pt x="21" y="412"/>
                    <a:pt x="15" y="32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tailEnd type="arrow" w="sm" len="sm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400" b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285728"/>
            <a:ext cx="8858280" cy="5080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bool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mgpath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(int xi,int yi,int xe,int ye)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求一条从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(xi,yi)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到</a:t>
            </a:r>
            <a:r>
              <a:rPr lang="en-US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(xe,ye)</a:t>
            </a:r>
            <a:r>
              <a:rPr lang="zh-CN" altLang="zh-CN" sz="18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的迷宫路径</a:t>
            </a:r>
            <a:endParaRPr lang="zh-CN" altLang="zh-CN" sz="18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int i,j,di,i1,j1;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bool find;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Box b,b1;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stack&lt;Box&gt; st;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建立一个栈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b=Box(xi,yi,-1);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st.push(b);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入口方块进栈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mg[xi][yi]=-1;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为避免来回找相邻方块置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!st.empty()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栈不空时循环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b=st.top();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取栈顶方块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称为当前方块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if (</a:t>
            </a:r>
            <a:r>
              <a:rPr lang="en-US" altLang="zh-CN" sz="18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b.i==xe &amp;&amp; b.j==ye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输出栈中所有方块构成一条路径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{ 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disppath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(st);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return true;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找到一条路径后返回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true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214290"/>
            <a:ext cx="8858312" cy="60145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find=false;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否则继续找路径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di=b.di;</a:t>
            </a:r>
            <a:endParaRPr lang="en-US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while (di&lt;3 &amp;&amp; find==false)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的一个相邻可走方块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{  di++;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找下一个方位的相邻方块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i=b.i+dx[di];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方位的相邻方块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(i,j)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j=b.j+dy[di];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if (</a:t>
            </a:r>
            <a:r>
              <a:rPr lang="en-US" altLang="zh-CN" sz="18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i&gt;=0 &amp;&amp; i&lt;m &amp;&amp; j&gt;=0 &amp;&amp; j&lt;n &amp;&amp; mg[i][j]==0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find=true;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//(i,j)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方块有效且可走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120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if (find)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找到一个相邻可走方块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(i,j)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{  st.top().di=di;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修改栈顶方块的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为新值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b1=Box(i,j,-1);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建立相邻可走方块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(i,j)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的对象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st.push(b1);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//b1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进栈 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mg[i][j]=-1;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为避免来回找相邻方块置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mg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值为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else	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栈顶方块没有找到任何相邻可走方块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{  mg[b.i][b.j]=0;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恢复栈顶方块的迷宫值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st.pop();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将栈顶方块退栈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return false;			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没有找到迷宫路径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,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返回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false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543352"/>
            <a:ext cx="8786874" cy="452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void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disppath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(stack&lt;Box&gt;&amp; st)	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输出栈中所有方块构成一条迷宫路径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{  Box b;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vector&lt;Box&gt; apath;			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存放一条迷宫路径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while (!st.empty())		  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出栈所有的方块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{  b=st.top(); st.pop();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apath.push_back(b);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}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reverse(apath.begin(),apath.end());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逆置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apath(</a:t>
            </a:r>
            <a:r>
              <a:rPr lang="zh-CN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也可反向输出</a:t>
            </a:r>
            <a:r>
              <a:rPr lang="en-US" altLang="zh-CN" sz="180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apath)</a:t>
            </a:r>
            <a:endParaRPr lang="zh-CN" altLang="zh-CN" sz="1800" smtClean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"</a:t>
            </a:r>
            <a:r>
              <a:rPr lang="zh-CN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一条迷宫路径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: ";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for (int i=0;i&lt;apath.size();i++)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cout &lt;&lt; "[" &lt;&lt; apath[i].i &lt;&lt; "," &lt;&lt; apath[i].j &lt;&lt; "]  "; 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cout &lt;&lt; endl;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71604" y="714356"/>
            <a:ext cx="6357982" cy="13377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已知一个栈的进栈序列是</a:t>
            </a:r>
            <a:r>
              <a:rPr lang="en-US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3333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，其输出序列是</a:t>
            </a:r>
            <a:r>
              <a:rPr lang="en-US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zh-CN" altLang="zh-CN" sz="2000" smtClean="0">
                <a:solidFill>
                  <a:srgbClr val="3333FF"/>
                </a:solidFill>
                <a:latin typeface="+mn-ea"/>
                <a:cs typeface="Consolas" panose="020B0609020204030204" pitchFamily="49" charset="0"/>
              </a:rPr>
              <a:t>…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，若</a:t>
            </a:r>
            <a:r>
              <a:rPr lang="en-US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baseline="-25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en-US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</a:t>
            </a:r>
            <a:r>
              <a:rPr lang="en-US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，则</a:t>
            </a:r>
            <a:r>
              <a:rPr lang="en-US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i="1" baseline="-25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的值为</a:t>
            </a:r>
            <a:r>
              <a:rPr lang="zh-CN" altLang="en-US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  ）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nb-NO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A.</a:t>
            </a:r>
            <a:r>
              <a:rPr lang="nb-NO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   B.</a:t>
            </a:r>
            <a:r>
              <a:rPr lang="nb-NO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nb-NO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nb-NO" altLang="zh-CN" sz="2000" i="1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 </a:t>
            </a:r>
            <a:r>
              <a:rPr lang="nb-NO" altLang="zh-CN" sz="2000" smtClean="0">
                <a:solidFill>
                  <a:srgbClr val="339933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C.</a:t>
            </a:r>
            <a:r>
              <a:rPr lang="nb-NO" altLang="zh-CN" sz="2000" i="1" smtClean="0">
                <a:solidFill>
                  <a:srgbClr val="339933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nb-NO" altLang="zh-CN" sz="2000" smtClean="0">
                <a:solidFill>
                  <a:srgbClr val="339933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-</a:t>
            </a:r>
            <a:r>
              <a:rPr lang="nb-NO" altLang="zh-CN" sz="2000" i="1" smtClean="0">
                <a:solidFill>
                  <a:srgbClr val="339933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nb-NO" altLang="zh-CN" sz="2000" smtClean="0">
                <a:solidFill>
                  <a:srgbClr val="339933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nb-NO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	  D.</a:t>
            </a:r>
            <a:r>
              <a:rPr lang="zh-CN" altLang="zh-CN" sz="2000" smtClean="0">
                <a:solidFill>
                  <a:srgbClr val="3333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不确定</a:t>
            </a:r>
            <a:endParaRPr lang="zh-CN" altLang="zh-CN" sz="2000" smtClean="0">
              <a:solidFill>
                <a:srgbClr val="3333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00066" y="714356"/>
            <a:ext cx="1000100" cy="1071569"/>
            <a:chOff x="214282" y="142852"/>
            <a:chExt cx="1000100" cy="1071569"/>
          </a:xfrm>
        </p:grpSpPr>
        <p:sp>
          <p:nvSpPr>
            <p:cNvPr id="7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gray">
            <a:xfrm>
              <a:off x="325912" y="538608"/>
              <a:ext cx="728120" cy="313932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示例</a:t>
              </a:r>
              <a:endParaRPr lang="zh-CN" altLang="en-US" sz="1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857356" y="2571744"/>
            <a:ext cx="4786346" cy="900176"/>
            <a:chOff x="1857356" y="2571744"/>
            <a:chExt cx="4786346" cy="900176"/>
          </a:xfrm>
        </p:grpSpPr>
        <p:sp>
          <p:nvSpPr>
            <p:cNvPr id="11" name="TextBox 10"/>
            <p:cNvSpPr txBox="1"/>
            <p:nvPr/>
          </p:nvSpPr>
          <p:spPr>
            <a:xfrm>
              <a:off x="1857356" y="2571744"/>
              <a:ext cx="21431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zh-CN" altLang="zh-CN" sz="2000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zh-CN" altLang="zh-CN" sz="2000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zh-CN" altLang="zh-CN" sz="2000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zh-CN" altLang="zh-CN" sz="2000" smtClean="0">
                  <a:solidFill>
                    <a:srgbClr val="3333FF"/>
                  </a:solidFill>
                  <a:latin typeface="+mn-ea"/>
                  <a:cs typeface="Consolas" panose="020B0609020204030204" pitchFamily="49" charset="0"/>
                </a:rPr>
                <a:t>…</a:t>
              </a:r>
              <a:r>
                <a:rPr lang="zh-CN" altLang="zh-CN" sz="2000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en-US" altLang="zh-CN" sz="2000" i="1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右箭头 11"/>
            <p:cNvSpPr/>
            <p:nvPr/>
          </p:nvSpPr>
          <p:spPr bwMode="auto">
            <a:xfrm>
              <a:off x="4071934" y="2676520"/>
              <a:ext cx="500066" cy="214314"/>
            </a:xfrm>
            <a:prstGeom prst="rightArrow">
              <a:avLst/>
            </a:prstGeom>
            <a:ln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86314" y="2571744"/>
              <a:ext cx="1143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zh-CN" altLang="en-US" sz="2000" smtClean="0">
                  <a:solidFill>
                    <a:srgbClr val="3333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，</a:t>
              </a:r>
              <a:r>
                <a:rPr lang="zh-CN" altLang="zh-CN" sz="2000" smtClean="0">
                  <a:solidFill>
                    <a:srgbClr val="3333FF"/>
                  </a:solidFill>
                  <a:latin typeface="+mn-ea"/>
                  <a:cs typeface="Consolas" panose="020B0609020204030204" pitchFamily="49" charset="0"/>
                </a:rPr>
                <a:t>…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6314" y="3071810"/>
              <a:ext cx="1857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输出序列唯一</a:t>
              </a:r>
              <a:endParaRPr lang="zh-CN" altLang="en-US" sz="2000" smtClean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071670" y="3627642"/>
            <a:ext cx="4071966" cy="2015936"/>
            <a:chOff x="2071670" y="3627642"/>
            <a:chExt cx="4071966" cy="2015936"/>
          </a:xfrm>
        </p:grpSpPr>
        <p:sp>
          <p:nvSpPr>
            <p:cNvPr id="15" name="TextBox 14"/>
            <p:cNvSpPr txBox="1"/>
            <p:nvPr/>
          </p:nvSpPr>
          <p:spPr>
            <a:xfrm>
              <a:off x="2071670" y="3627642"/>
              <a:ext cx="1214446" cy="2015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1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endParaRPr lang="en-US" altLang="zh-CN" sz="18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2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-1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en-US" altLang="zh-CN" sz="1800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3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-2</a:t>
              </a:r>
              <a:endPara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Consolas" panose="020B0609020204030204" pitchFamily="49" charset="0"/>
                </a:rPr>
                <a:t>…</a:t>
              </a:r>
              <a:endParaRPr lang="en-US" altLang="zh-CN" sz="180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Consolas" panose="020B0609020204030204" pitchFamily="49" charset="0"/>
              </a:endParaRPr>
            </a:p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en-US" altLang="zh-CN" sz="18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en-US" altLang="zh-CN" sz="18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=1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右大括号 15"/>
            <p:cNvSpPr/>
            <p:nvPr/>
          </p:nvSpPr>
          <p:spPr>
            <a:xfrm>
              <a:off x="3143240" y="3913394"/>
              <a:ext cx="214314" cy="1571636"/>
            </a:xfrm>
            <a:prstGeom prst="rightBrace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28992" y="4457650"/>
              <a:ext cx="27146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即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p</a:t>
              </a:r>
              <a:r>
                <a:rPr lang="en-US" altLang="zh-CN" sz="2000" i="1" baseline="-25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=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-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i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Consolas" panose="020B0609020204030204" pitchFamily="49" charset="0"/>
                </a:rPr>
                <a:t>+1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14348" y="571480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857356" y="1928802"/>
            <a:ext cx="5715040" cy="9469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为什么找到的路径不一定是最短路径？</a:t>
            </a:r>
            <a:endParaRPr lang="en-US" altLang="zh-CN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ct val="100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如何求所有的迷宫路径？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0561" y="1928802"/>
            <a:ext cx="2000264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栈的实现方式</a:t>
            </a:r>
            <a:endParaRPr lang="zh-CN" altLang="en-US" sz="2200" smtClean="0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线性表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顺序表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链表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栈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chemeClr val="bg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顺序栈</a:t>
              </a:r>
              <a:endParaRPr lang="zh-CN" altLang="en-US" sz="200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链栈</a:t>
              </a:r>
              <a:endParaRPr lang="zh-CN" altLang="en-US" sz="200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逻辑结构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存储结构</a:t>
              </a:r>
              <a:endParaRPr lang="zh-CN" altLang="en-US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映射</a:t>
              </a:r>
              <a:endParaRPr lang="zh-CN" altLang="en-US" sz="2000" smtClean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∩</a:t>
              </a:r>
              <a:endParaRPr lang="zh-CN" altLang="en-US" sz="20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1472" y="642918"/>
            <a:ext cx="700092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3.1.2 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栈的顺序存储结构及其基本运算算法实现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1" name="燕尾形 20"/>
          <p:cNvSpPr/>
          <p:nvPr/>
        </p:nvSpPr>
        <p:spPr bwMode="auto">
          <a:xfrm rot="16200000">
            <a:off x="5607851" y="4964917"/>
            <a:ext cx="714380" cy="357190"/>
          </a:xfrm>
          <a:prstGeom prst="chevron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PROBLEMREMARKTITLE" val="ProblemRemarkBoardTitle"/>
</p:tagLst>
</file>

<file path=ppt/tags/tag11.xml><?xml version="1.0" encoding="utf-8"?>
<p:tagLst xmlns:p="http://schemas.openxmlformats.org/presentationml/2006/main">
  <p:tag name="PROBLEMREMARKTITLE" val="ProblemRemarkBoardTitle"/>
</p:tagLst>
</file>

<file path=ppt/tags/tag12.xml><?xml version="1.0" encoding="utf-8"?>
<p:tagLst xmlns:p="http://schemas.openxmlformats.org/presentationml/2006/main">
  <p:tag name="PROBLEMREMARKTITLE" val="ProblemRemarkBoardTitle"/>
</p:tagLst>
</file>

<file path=ppt/tags/tag13.xml><?xml version="1.0" encoding="utf-8"?>
<p:tagLst xmlns:p="http://schemas.openxmlformats.org/presentationml/2006/main">
  <p:tag name="PROBLEMREMARKTITLE" val="ProblemRemarkBoardTitle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PROBLEMREMARKTITLE" val="ProblemRemarkBoardTitle"/>
</p:tagLst>
</file>

<file path=ppt/tags/tag26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Body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TYPE" val="ProblemTypeMarker"/>
</p:tagLst>
</file>

<file path=ppt/tags/tag34.xml><?xml version="1.0" encoding="utf-8"?>
<p:tagLst xmlns:p="http://schemas.openxmlformats.org/presentationml/2006/main">
  <p:tag name="PROBLEMREMARKTITLE" val="ProblemRemarkBoardTitle"/>
</p:tagLst>
</file>

<file path=ppt/tags/tag35.xml><?xml version="1.0" encoding="utf-8"?>
<p:tagLst xmlns:p="http://schemas.openxmlformats.org/presentationml/2006/main">
  <p:tag name="PROBLEMREMARKTITLE" val="ProblemRemarkBoardTitle"/>
</p:tagLst>
</file>

<file path=ppt/tags/tag36.xml><?xml version="1.0" encoding="utf-8"?>
<p:tagLst xmlns:p="http://schemas.openxmlformats.org/presentationml/2006/main">
  <p:tag name="PROBLEMREMARKTITLE" val="ProblemRemarkBoardTitle"/>
</p:tagLst>
</file>

<file path=ppt/tags/tag37.xml><?xml version="1.0" encoding="utf-8"?>
<p:tagLst xmlns:p="http://schemas.openxmlformats.org/presentationml/2006/main">
  <p:tag name="PROBLEMREMARKTITLE" val="ProblemRemarkBoardTitle"/>
</p:tagLst>
</file>

<file path=ppt/tags/tag38.xml><?xml version="1.0" encoding="utf-8"?>
<p:tagLst xmlns:p="http://schemas.openxmlformats.org/presentationml/2006/main">
  <p:tag name="RAINPROBLEM" val="ProblemSetting"/>
  <p:tag name="RAINPROBLEMTYPE" val="ShortAnswer"/>
</p:tagLst>
</file>

<file path=ppt/tags/tag39.xml><?xml version="1.0" encoding="utf-8"?>
<p:tagLst xmlns:p="http://schemas.openxmlformats.org/presentationml/2006/main">
  <p:tag name="RAINPROBLEM" val="ShortAnswer"/>
  <p:tag name="PROBLEMHASREMARK" val="True"/>
  <p:tag name="PROBLEMREMARK" val="同时需检查不同括号间的相对位置：&#13;在相互匹配的任何一对括号之间，各种括号都是匹配的。&#13;&#13;反例: ([{]})"/>
  <p:tag name="PROBLEMSCORE" val="50.0"/>
  <p:tag name="PROBLEMVOICEALLOWED" val="False"/>
</p:tagLst>
</file>

<file path=ppt/tags/tag4.xml><?xml version="1.0" encoding="utf-8"?>
<p:tagLst xmlns:p="http://schemas.openxmlformats.org/presentationml/2006/main">
  <p:tag name="RAINPROBLEM" val="ProblemSubmit"/>
  <p:tag name="RAINPROBLEMTYPE" val="ShortAnswer"/>
</p:tagLst>
</file>

<file path=ppt/tags/tag40.xml><?xml version="1.0" encoding="utf-8"?>
<p:tagLst xmlns:p="http://schemas.openxmlformats.org/presentationml/2006/main">
  <p:tag name="COMMONDATA" val="eyJoZGlkIjoiM2UyYzQ1YTg4NTg2NzExOTZhODg0YjMwYzlkMzRiNWIifQ=="/>
</p:tagLst>
</file>

<file path=ppt/tags/tag5.xml><?xml version="1.0" encoding="utf-8"?>
<p:tagLst xmlns:p="http://schemas.openxmlformats.org/presentationml/2006/main">
  <p:tag name="PRODUCTVERSIONTIP" val="PRODUCTVERSIONTIP"/>
</p:tagLst>
</file>

<file path=ppt/tags/tag6.xml><?xml version="1.0" encoding="utf-8"?>
<p:tagLst xmlns:p="http://schemas.openxmlformats.org/presentationml/2006/main">
  <p:tag name="RAINPROBLEM" val="ProblemRemarkBoard"/>
</p:tagLst>
</file>

<file path=ppt/tags/tag7.xml><?xml version="1.0" encoding="utf-8"?>
<p:tagLst xmlns:p="http://schemas.openxmlformats.org/presentationml/2006/main">
  <p:tag name="PROBLEMREMARKTITLE" val="ProblemRemarkBoardTip"/>
</p:tagLst>
</file>

<file path=ppt/tags/tag8.xml><?xml version="1.0" encoding="utf-8"?>
<p:tagLst xmlns:p="http://schemas.openxmlformats.org/presentationml/2006/main">
  <p:tag name="RAINPROBLEM" val="ProblemRemark"/>
</p:tagLst>
</file>

<file path=ppt/tags/tag9.xml><?xml version="1.0" encoding="utf-8"?>
<p:tagLst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tailEnd type="arrow" w="sm" len="sm"/>
        </a:ln>
      </a:spPr>
      <a:bodyPr vert="horz" wrap="square" lIns="91440" tIns="45720" rIns="91440" bIns="45720" numCol="1" anchor="t" anchorCtr="0" compatLnSpc="1"/>
      <a:lstStyle>
        <a:defPPr>
          <a:defRPr sz="1600">
            <a:solidFill>
              <a:srgbClr val="0000FF"/>
            </a:solidFill>
            <a:latin typeface="Consolas" panose="020B0609020204030204" pitchFamily="49" charset="0"/>
            <a:cs typeface="Consolas" panose="020B0609020204030204" pitchFamily="49" charset="0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3000"/>
          </a:lnSpc>
          <a:spcBef>
            <a:spcPts val="0"/>
          </a:spcBef>
          <a:defRPr sz="2000" smtClean="0">
            <a:solidFill>
              <a:srgbClr val="0000FF"/>
            </a:solidFill>
            <a:latin typeface="仿宋" panose="02010609060101010101" pitchFamily="49" charset="-122"/>
            <a:ea typeface="仿宋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15353</Words>
  <Application>WPS 演示</Application>
  <PresentationFormat>全屏显示(4:3)</PresentationFormat>
  <Paragraphs>1677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1" baseType="lpstr">
      <vt:lpstr>Arial</vt:lpstr>
      <vt:lpstr>宋体</vt:lpstr>
      <vt:lpstr>Wingdings</vt:lpstr>
      <vt:lpstr>Times New Roman</vt:lpstr>
      <vt:lpstr>楷体_GB2312</vt:lpstr>
      <vt:lpstr>新宋体</vt:lpstr>
      <vt:lpstr>Consolas</vt:lpstr>
      <vt:lpstr>仿宋</vt:lpstr>
      <vt:lpstr>方正启体简体</vt:lpstr>
      <vt:lpstr>微软雅黑</vt:lpstr>
      <vt:lpstr>Arial</vt:lpstr>
      <vt:lpstr>楷体</vt:lpstr>
      <vt:lpstr>黑体</vt:lpstr>
      <vt:lpstr>华文中宋</vt:lpstr>
      <vt:lpstr>Calibri</vt:lpstr>
      <vt:lpstr>Arial Unicode MS</vt:lpstr>
      <vt:lpstr>Symbol</vt:lpstr>
      <vt:lpstr>Wingdings</vt:lpstr>
      <vt:lpstr>Courier New</vt:lpstr>
      <vt:lpstr>Webdings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dandan</cp:lastModifiedBy>
  <cp:revision>2537</cp:revision>
  <dcterms:created xsi:type="dcterms:W3CDTF">2004-03-31T23:50:00Z</dcterms:created>
  <dcterms:modified xsi:type="dcterms:W3CDTF">2024-03-19T01:20:22Z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F0FB4A2F24644F9CB4B3B9CA309E80B2</vt:lpwstr>
  </property>
  <property fmtid="{D5CDD505-2E9C-101B-9397-08002B2CF9AE}" pid="3" name="KSOProductBuildVer">
    <vt:lpwstr>2052-12.1.0.16388</vt:lpwstr>
  </property>
</Properties>
</file>