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gif" ContentType="image/gi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handoutMasterIdLst>
    <p:handoutMasterId r:id="rId80"/>
  </p:handoutMasterIdLst>
  <p:sldIdLst>
    <p:sldId id="670" r:id="rId3"/>
    <p:sldId id="546" r:id="rId4"/>
    <p:sldId id="1001" r:id="rId5"/>
    <p:sldId id="653" r:id="rId6"/>
    <p:sldId id="654" r:id="rId7"/>
    <p:sldId id="714" r:id="rId8"/>
    <p:sldId id="715" r:id="rId9"/>
    <p:sldId id="716" r:id="rId10"/>
    <p:sldId id="760" r:id="rId11"/>
    <p:sldId id="723" r:id="rId12"/>
    <p:sldId id="922" r:id="rId13"/>
    <p:sldId id="923" r:id="rId14"/>
    <p:sldId id="857" r:id="rId15"/>
    <p:sldId id="737" r:id="rId16"/>
    <p:sldId id="766" r:id="rId17"/>
    <p:sldId id="924" r:id="rId18"/>
    <p:sldId id="927" r:id="rId19"/>
    <p:sldId id="928" r:id="rId20"/>
    <p:sldId id="929" r:id="rId21"/>
    <p:sldId id="930" r:id="rId22"/>
    <p:sldId id="767" r:id="rId23"/>
    <p:sldId id="738" r:id="rId24"/>
    <p:sldId id="566" r:id="rId25"/>
    <p:sldId id="931" r:id="rId26"/>
    <p:sldId id="932" r:id="rId27"/>
    <p:sldId id="564" r:id="rId28"/>
    <p:sldId id="933" r:id="rId29"/>
    <p:sldId id="769" r:id="rId30"/>
    <p:sldId id="771" r:id="rId31"/>
    <p:sldId id="773" r:id="rId32"/>
    <p:sldId id="772" r:id="rId33"/>
    <p:sldId id="779" r:id="rId34"/>
    <p:sldId id="774" r:id="rId35"/>
    <p:sldId id="775" r:id="rId36"/>
    <p:sldId id="776" r:id="rId37"/>
    <p:sldId id="778" r:id="rId38"/>
    <p:sldId id="780" r:id="rId39"/>
    <p:sldId id="781" r:id="rId40"/>
    <p:sldId id="782" r:id="rId41"/>
    <p:sldId id="784" r:id="rId42"/>
    <p:sldId id="785" r:id="rId43"/>
    <p:sldId id="786" r:id="rId44"/>
    <p:sldId id="797" r:id="rId45"/>
    <p:sldId id="789" r:id="rId46"/>
    <p:sldId id="790" r:id="rId47"/>
    <p:sldId id="798" r:id="rId48"/>
    <p:sldId id="799" r:id="rId49"/>
    <p:sldId id="787" r:id="rId50"/>
    <p:sldId id="788" r:id="rId51"/>
    <p:sldId id="791" r:id="rId52"/>
    <p:sldId id="863" r:id="rId53"/>
    <p:sldId id="864" r:id="rId54"/>
    <p:sldId id="865" r:id="rId55"/>
    <p:sldId id="866" r:id="rId56"/>
    <p:sldId id="867" r:id="rId57"/>
    <p:sldId id="868" r:id="rId58"/>
    <p:sldId id="869" r:id="rId59"/>
    <p:sldId id="870" r:id="rId60"/>
    <p:sldId id="871" r:id="rId61"/>
    <p:sldId id="872" r:id="rId62"/>
    <p:sldId id="873" r:id="rId63"/>
    <p:sldId id="874" r:id="rId64"/>
    <p:sldId id="875" r:id="rId65"/>
    <p:sldId id="876" r:id="rId66"/>
    <p:sldId id="877" r:id="rId67"/>
    <p:sldId id="878" r:id="rId68"/>
    <p:sldId id="879" r:id="rId69"/>
    <p:sldId id="880" r:id="rId70"/>
    <p:sldId id="881" r:id="rId71"/>
    <p:sldId id="882" r:id="rId72"/>
    <p:sldId id="883" r:id="rId73"/>
    <p:sldId id="884" r:id="rId74"/>
    <p:sldId id="885" r:id="rId75"/>
    <p:sldId id="886" r:id="rId76"/>
    <p:sldId id="888" r:id="rId77"/>
    <p:sldId id="889" r:id="rId78"/>
  </p:sldIdLst>
  <p:sldSz cx="9144000" cy="6858000" type="screen4x3"/>
  <p:notesSz cx="6858000" cy="9144000"/>
  <p:custDataLst>
    <p:tags r:id="rId84"/>
  </p:custDataLst>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FF"/>
    <a:srgbClr val="006600"/>
    <a:srgbClr val="0000FF"/>
    <a:srgbClr val="FF3399"/>
    <a:srgbClr val="009900"/>
    <a:srgbClr val="339933"/>
    <a:srgbClr val="3333FF"/>
    <a:srgbClr val="6600CC"/>
    <a:srgbClr val="0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81" autoAdjust="0"/>
  </p:normalViewPr>
  <p:slideViewPr>
    <p:cSldViewPr showGuides="1">
      <p:cViewPr varScale="1">
        <p:scale>
          <a:sx n="100" d="100"/>
          <a:sy n="100" d="100"/>
        </p:scale>
        <p:origin x="-498" y="-96"/>
      </p:cViewPr>
      <p:guideLst>
        <p:guide orient="horz" pos="2160"/>
        <p:guide pos="28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3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gs" Target="tags/tag5.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6.xml"/><Relationship Id="rId79" Type="http://schemas.openxmlformats.org/officeDocument/2006/relationships/notesMaster" Target="notesMasters/notesMaster1.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8029628" y="6356350"/>
            <a:ext cx="971528" cy="365125"/>
          </a:xfrm>
        </p:spPr>
        <p:txBody>
          <a:bodyPr/>
          <a:lstStyle>
            <a:lvl1pPr>
              <a:defRPr sz="1400" b="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楷体_GB2312" pitchFamily="49" charset="-122"/>
              <a:cs typeface="+mn-cs"/>
            </a:endParaRPr>
          </a:p>
        </p:txBody>
      </p:sp>
      <p:sp>
        <p:nvSpPr>
          <p:cNvPr id="8"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楷体_GB2312" pitchFamily="49" charset="-122"/>
              <a:cs typeface="+mn-cs"/>
            </a:endParaRPr>
          </a:p>
        </p:txBody>
      </p:sp>
      <p:sp>
        <p:nvSpPr>
          <p:cNvPr id="9" name="灯片编号占位符 3"/>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fontAlgn="base"/>
            <a:fld id="{9A0DB2DC-4C9A-4742-B13C-FB6460FD3503}" type="slidenum">
              <a:rPr lang="en-US" altLang="zh-CN" sz="2000" strike="noStrike" noProof="1">
                <a:solidFill>
                  <a:srgbClr val="FF0000"/>
                </a:solidFill>
                <a:latin typeface="Times New Roman" panose="02020603050405020304" pitchFamily="18" charset="0"/>
                <a:ea typeface="宋体" panose="02010600030101010101" pitchFamily="2" charset="-122"/>
                <a:cs typeface="+mn-cs"/>
              </a:rPr>
            </a:fld>
            <a:r>
              <a:rPr lang="en-US" altLang="zh-CN" sz="2000" strike="noStrike" noProof="1">
                <a:solidFill>
                  <a:srgbClr val="FF0000"/>
                </a:solidFill>
                <a:latin typeface="Times New Roman" panose="02020603050405020304" pitchFamily="18" charset="0"/>
                <a:ea typeface="宋体" panose="02010600030101010101" pitchFamily="2" charset="-122"/>
                <a:cs typeface="+mn-cs"/>
              </a:rPr>
              <a:t>/21</a:t>
            </a:r>
            <a:endParaRPr lang="en-US" altLang="zh-CN" sz="2000" strike="noStrike" noProof="1">
              <a:solidFill>
                <a:srgbClr val="FF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2.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GIF"/><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GIF"/></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0.wmf"/><Relationship Id="rId1"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image" Target="../media/image12.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GIF"/></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GIF"/></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14.wmf"/><Relationship Id="rId1" Type="http://schemas.openxmlformats.org/officeDocument/2006/relationships/oleObject" Target="../embeddings/oleObject2.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57422" y="428604"/>
            <a:ext cx="364333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4</a:t>
            </a: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串</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endParaRPr>
          </a:p>
        </p:txBody>
      </p:sp>
      <p:grpSp>
        <p:nvGrpSpPr>
          <p:cNvPr id="18" name="组合 79"/>
          <p:cNvGrpSpPr/>
          <p:nvPr/>
        </p:nvGrpSpPr>
        <p:grpSpPr bwMode="auto">
          <a:xfrm>
            <a:off x="840364" y="2428868"/>
            <a:ext cx="2160000" cy="2177998"/>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panose="020B0604020202020204"/>
                <a:ea typeface="宋体" panose="02010600030101010101" pitchFamily="2" charset="-122"/>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21" name="文本框 20"/>
          <p:cNvSpPr txBox="1">
            <a:spLocks noChangeArrowheads="1"/>
          </p:cNvSpPr>
          <p:nvPr/>
        </p:nvSpPr>
        <p:spPr bwMode="auto">
          <a:xfrm>
            <a:off x="1091886" y="3538645"/>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2" name="文本框 20"/>
          <p:cNvSpPr txBox="1">
            <a:spLocks noChangeArrowheads="1"/>
          </p:cNvSpPr>
          <p:nvPr/>
        </p:nvSpPr>
        <p:spPr bwMode="auto">
          <a:xfrm>
            <a:off x="1235902" y="2858635"/>
            <a:ext cx="14122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zh-CN" altLang="en-US" sz="3200" b="1" dirty="0" smtClean="0">
                <a:solidFill>
                  <a:srgbClr val="008000"/>
                </a:solidFill>
              </a:rPr>
              <a:t>提纲</a:t>
            </a:r>
            <a:endParaRPr lang="zh-CN" altLang="en-US" sz="3200" b="1" dirty="0">
              <a:solidFill>
                <a:srgbClr val="008000"/>
              </a:solidFill>
            </a:endParaRPr>
          </a:p>
        </p:txBody>
      </p:sp>
      <p:sp>
        <p:nvSpPr>
          <p:cNvPr id="13" name="TextBox 12"/>
          <p:cNvSpPr txBox="1"/>
          <p:nvPr/>
        </p:nvSpPr>
        <p:spPr>
          <a:xfrm>
            <a:off x="3500430" y="2214554"/>
            <a:ext cx="350046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4.1 </a:t>
            </a:r>
            <a:r>
              <a:rPr lang="zh-CN"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串</a:t>
            </a:r>
            <a:r>
              <a:rPr lang="zh-CN" altLang="en-US"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的定义</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6" name="TextBox 15"/>
          <p:cNvSpPr txBox="1"/>
          <p:nvPr/>
        </p:nvSpPr>
        <p:spPr>
          <a:xfrm>
            <a:off x="3500430" y="2967335"/>
            <a:ext cx="350046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4.2 </a:t>
            </a:r>
            <a:r>
              <a:rPr lang="zh-CN"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串</a:t>
            </a:r>
            <a:r>
              <a:rPr lang="zh-CN" altLang="en-US"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的存储结构</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7" name="TextBox 16"/>
          <p:cNvSpPr txBox="1"/>
          <p:nvPr/>
        </p:nvSpPr>
        <p:spPr>
          <a:xfrm>
            <a:off x="3500430" y="3714752"/>
            <a:ext cx="34992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4.3 STL</a:t>
            </a:r>
            <a:r>
              <a:rPr lang="zh-CN" altLang="en-US"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中的</a:t>
            </a:r>
            <a:r>
              <a:rPr lang="en-US"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string</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4" name="TextBox 23"/>
          <p:cNvSpPr txBox="1"/>
          <p:nvPr/>
        </p:nvSpPr>
        <p:spPr>
          <a:xfrm>
            <a:off x="3500430" y="4429132"/>
            <a:ext cx="350046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4.4 </a:t>
            </a:r>
            <a:r>
              <a:rPr lang="zh-CN"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串</a:t>
            </a:r>
            <a:r>
              <a:rPr lang="zh-CN" altLang="en-US"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的模式匹配</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3" name="灯片编号占位符 22"/>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688302"/>
            <a:ext cx="700092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一个链串用一个头结点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head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来唯一标识，链串类</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LinkString</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642910" y="1343386"/>
            <a:ext cx="7500990" cy="251424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class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LinkString</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链串类</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public: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为了简单将成员均设置为公有的</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head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链串头结点</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head</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length;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链串长度</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串的基本运算算法</a:t>
            </a:r>
            <a:endPar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2"/>
          <p:cNvSpPr txBox="1"/>
          <p:nvPr/>
        </p:nvSpPr>
        <p:spPr>
          <a:xfrm>
            <a:off x="611505" y="908368"/>
            <a:ext cx="8077200" cy="970915"/>
          </a:xfrm>
          <a:prstGeom prst="rect">
            <a:avLst/>
          </a:prstGeom>
          <a:noFill/>
          <a:ln w="9525">
            <a:noFill/>
          </a:ln>
        </p:spPr>
        <p:txBody>
          <a:bodyPr anchor="t" anchorCtr="0">
            <a:spAutoFit/>
          </a:bodyPr>
          <a:p>
            <a:pPr algn="just">
              <a:lnSpc>
                <a:spcPct val="110000"/>
              </a:lnSpc>
              <a:spcBef>
                <a:spcPct val="50000"/>
              </a:spcBef>
            </a:pPr>
            <a:r>
              <a:rPr lang="en-US" altLang="zh-CN" sz="2800">
                <a:solidFill>
                  <a:srgbClr val="FF3300"/>
                </a:solidFill>
                <a:latin typeface="Times New Roman" panose="02020603050405020304" pitchFamily="18" charset="0"/>
                <a:ea typeface="楷体" panose="02010609060101010101" pitchFamily="49" charset="-122"/>
              </a:rPr>
              <a:t>       </a:t>
            </a:r>
            <a:r>
              <a:rPr lang="zh-CN" altLang="en-US" sz="2800">
                <a:solidFill>
                  <a:srgbClr val="FF3300"/>
                </a:solidFill>
                <a:latin typeface="Times New Roman" panose="02020603050405020304" pitchFamily="18" charset="0"/>
                <a:ea typeface="楷体" panose="02010609060101010101" pitchFamily="49" charset="-122"/>
              </a:rPr>
              <a:t>例</a:t>
            </a:r>
            <a:r>
              <a:rPr lang="en-US" altLang="zh-CN" sz="2800">
                <a:solidFill>
                  <a:srgbClr val="FF3300"/>
                </a:solidFill>
                <a:latin typeface="Times New Roman" panose="02020603050405020304" pitchFamily="18" charset="0"/>
                <a:ea typeface="楷体"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在链串中，设计一个算法把最先出现的子串“ab”改为“xyz”。</a:t>
            </a:r>
            <a:r>
              <a:rPr lang="zh-CN" altLang="en-US" dirty="0">
                <a:latin typeface="Times New Roman" panose="02020603050405020304" pitchFamily="18" charset="0"/>
                <a:ea typeface="楷体" panose="02010609060101010101" pitchFamily="49" charset="-122"/>
              </a:rPr>
              <a:t>    </a:t>
            </a:r>
            <a:endParaRPr lang="zh-CN" altLang="en-US" dirty="0">
              <a:latin typeface="Times New Roman" panose="02020603050405020304" pitchFamily="18" charset="0"/>
              <a:ea typeface="楷体" panose="02010609060101010101" pitchFamily="49" charset="-122"/>
            </a:endParaRPr>
          </a:p>
        </p:txBody>
      </p:sp>
      <p:grpSp>
        <p:nvGrpSpPr>
          <p:cNvPr id="21506" name="组合 25"/>
          <p:cNvGrpSpPr/>
          <p:nvPr/>
        </p:nvGrpSpPr>
        <p:grpSpPr>
          <a:xfrm>
            <a:off x="857250" y="2214563"/>
            <a:ext cx="7858125" cy="1571625"/>
            <a:chOff x="857224" y="2214554"/>
            <a:chExt cx="7858180" cy="1571636"/>
          </a:xfrm>
        </p:grpSpPr>
        <p:sp>
          <p:nvSpPr>
            <p:cNvPr id="4" name="Rectangle 4"/>
            <p:cNvSpPr>
              <a:spLocks noChangeArrowheads="1"/>
            </p:cNvSpPr>
            <p:nvPr/>
          </p:nvSpPr>
          <p:spPr bwMode="auto">
            <a:xfrm>
              <a:off x="865216" y="3327402"/>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25000" noProof="0">
                <a:ln>
                  <a:noFill/>
                </a:ln>
                <a:solidFill>
                  <a:schemeClr val="dk1"/>
                </a:solidFill>
                <a:effectLst/>
                <a:uLnTx/>
                <a:uFillTx/>
                <a:latin typeface="+mn-lt"/>
                <a:ea typeface="+mn-ea"/>
                <a:cs typeface="+mn-cs"/>
              </a:endParaRPr>
            </a:p>
          </p:txBody>
        </p:sp>
        <p:sp>
          <p:nvSpPr>
            <p:cNvPr id="5" name="Rectangle 5"/>
            <p:cNvSpPr>
              <a:spLocks noChangeArrowheads="1"/>
            </p:cNvSpPr>
            <p:nvPr/>
          </p:nvSpPr>
          <p:spPr bwMode="auto">
            <a:xfrm>
              <a:off x="1406554" y="3327402"/>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25000" noProof="0">
                <a:ln>
                  <a:noFill/>
                </a:ln>
                <a:solidFill>
                  <a:schemeClr val="dk1"/>
                </a:solidFill>
                <a:effectLst/>
                <a:uLnTx/>
                <a:uFillTx/>
                <a:latin typeface="+mn-lt"/>
                <a:ea typeface="+mn-ea"/>
                <a:cs typeface="+mn-cs"/>
              </a:endParaRPr>
            </a:p>
          </p:txBody>
        </p:sp>
        <p:sp>
          <p:nvSpPr>
            <p:cNvPr id="6" name="Rectangle 6"/>
            <p:cNvSpPr>
              <a:spLocks noChangeArrowheads="1"/>
            </p:cNvSpPr>
            <p:nvPr/>
          </p:nvSpPr>
          <p:spPr bwMode="auto">
            <a:xfrm>
              <a:off x="2233641" y="332740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7" name="Rectangle 7"/>
            <p:cNvSpPr>
              <a:spLocks noChangeArrowheads="1"/>
            </p:cNvSpPr>
            <p:nvPr/>
          </p:nvSpPr>
          <p:spPr bwMode="auto">
            <a:xfrm>
              <a:off x="2774979" y="332740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8" name="Rectangle 8"/>
            <p:cNvSpPr>
              <a:spLocks noChangeArrowheads="1"/>
            </p:cNvSpPr>
            <p:nvPr/>
          </p:nvSpPr>
          <p:spPr bwMode="auto">
            <a:xfrm>
              <a:off x="5114954" y="332740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1200" cap="none" spc="0" normalizeH="0" baseline="0" noProof="0">
                  <a:ln>
                    <a:noFill/>
                  </a:ln>
                  <a:solidFill>
                    <a:srgbClr val="3333FF"/>
                  </a:solidFill>
                  <a:effectLst/>
                  <a:uLnTx/>
                  <a:uFillTx/>
                  <a:latin typeface="Times New Roman" panose="02020603050405020304" pitchFamily="18" charset="0"/>
                  <a:ea typeface="+mn-ea"/>
                  <a:cs typeface="Times New Roman" panose="02020603050405020304" pitchFamily="18" charset="0"/>
                </a:rPr>
                <a:t>a</a:t>
              </a:r>
              <a:endParaRPr kumimoji="0" lang="en-US" altLang="zh-CN" sz="24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9" name="Rectangle 9"/>
            <p:cNvSpPr>
              <a:spLocks noChangeArrowheads="1"/>
            </p:cNvSpPr>
            <p:nvPr/>
          </p:nvSpPr>
          <p:spPr bwMode="auto">
            <a:xfrm>
              <a:off x="5656291" y="332740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21513" name="Text Box 12"/>
            <p:cNvSpPr txBox="1"/>
            <p:nvPr/>
          </p:nvSpPr>
          <p:spPr>
            <a:xfrm>
              <a:off x="8139141" y="3328990"/>
              <a:ext cx="576263" cy="457200"/>
            </a:xfrm>
            <a:prstGeom prst="rect">
              <a:avLst/>
            </a:prstGeom>
            <a:noFill/>
            <a:ln w="38100">
              <a:noFill/>
            </a:ln>
          </p:spPr>
          <p:txBody>
            <a:bodyPr anchor="t" anchorCtr="0">
              <a:spAutoFit/>
            </a:bodyPr>
            <a:p>
              <a:pPr algn="ctr">
                <a:spcBef>
                  <a:spcPct val="50000"/>
                </a:spcBef>
              </a:pPr>
              <a:r>
                <a:rPr lang="en-US" altLang="zh-CN">
                  <a:latin typeface="宋体" panose="02010600030101010101" pitchFamily="2" charset="-122"/>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21514" name="Arc 13"/>
            <p:cNvSpPr/>
            <p:nvPr/>
          </p:nvSpPr>
          <p:spPr>
            <a:xfrm>
              <a:off x="1039814" y="2968627"/>
              <a:ext cx="360363" cy="358775"/>
            </a:xfrm>
            <a:custGeom>
              <a:avLst/>
              <a:gdLst/>
              <a:ahLst/>
              <a:cxnLst>
                <a:cxn ang="0">
                  <a:pos x="0" y="0"/>
                </a:cxn>
                <a:cxn ang="0">
                  <a:pos x="360363" y="358775"/>
                </a:cxn>
                <a:cxn ang="0">
                  <a:pos x="0" y="358775"/>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38100" cap="flat" cmpd="sng">
              <a:solidFill>
                <a:srgbClr val="FF00FF"/>
              </a:solidFill>
              <a:prstDash val="solid"/>
              <a:miter/>
              <a:headEnd type="none" w="med" len="med"/>
              <a:tailEnd type="stealth" w="lg" len="lg"/>
            </a:ln>
          </p:spPr>
          <p:txBody>
            <a:bodyPr/>
            <a:p>
              <a:endParaRPr lang="zh-CN" altLang="en-US"/>
            </a:p>
          </p:txBody>
        </p:sp>
        <p:sp>
          <p:nvSpPr>
            <p:cNvPr id="21515" name="Line 15"/>
            <p:cNvSpPr/>
            <p:nvPr/>
          </p:nvSpPr>
          <p:spPr>
            <a:xfrm>
              <a:off x="1657379" y="3543302"/>
              <a:ext cx="576262" cy="0"/>
            </a:xfrm>
            <a:prstGeom prst="line">
              <a:avLst/>
            </a:prstGeom>
            <a:ln w="38100" cap="flat" cmpd="sng">
              <a:solidFill>
                <a:schemeClr val="tx1"/>
              </a:solidFill>
              <a:prstDash val="solid"/>
              <a:miter/>
              <a:headEnd type="none" w="med" len="med"/>
              <a:tailEnd type="triangle" w="med" len="med"/>
            </a:ln>
          </p:spPr>
        </p:sp>
        <p:sp>
          <p:nvSpPr>
            <p:cNvPr id="21516" name="Line 16"/>
            <p:cNvSpPr/>
            <p:nvPr/>
          </p:nvSpPr>
          <p:spPr>
            <a:xfrm>
              <a:off x="3097241" y="3543302"/>
              <a:ext cx="576263" cy="0"/>
            </a:xfrm>
            <a:prstGeom prst="line">
              <a:avLst/>
            </a:prstGeom>
            <a:ln w="38100" cap="flat" cmpd="sng">
              <a:solidFill>
                <a:schemeClr val="tx1"/>
              </a:solidFill>
              <a:prstDash val="solid"/>
              <a:miter/>
              <a:headEnd type="none" w="med" len="med"/>
              <a:tailEnd type="triangle" w="med" len="med"/>
            </a:ln>
          </p:spPr>
        </p:sp>
        <p:sp>
          <p:nvSpPr>
            <p:cNvPr id="21517" name="Line 17"/>
            <p:cNvSpPr/>
            <p:nvPr/>
          </p:nvSpPr>
          <p:spPr>
            <a:xfrm>
              <a:off x="5981729" y="3543302"/>
              <a:ext cx="576262" cy="0"/>
            </a:xfrm>
            <a:prstGeom prst="line">
              <a:avLst/>
            </a:prstGeom>
            <a:ln w="38100" cap="flat" cmpd="sng">
              <a:solidFill>
                <a:schemeClr val="tx1"/>
              </a:solidFill>
              <a:prstDash val="solid"/>
              <a:miter/>
              <a:headEnd type="none" w="med" len="med"/>
              <a:tailEnd type="triangle" w="med" len="med"/>
            </a:ln>
          </p:spPr>
        </p:sp>
        <p:sp>
          <p:nvSpPr>
            <p:cNvPr id="21518" name="Text Box 19"/>
            <p:cNvSpPr txBox="1"/>
            <p:nvPr/>
          </p:nvSpPr>
          <p:spPr>
            <a:xfrm>
              <a:off x="3754466" y="3316290"/>
              <a:ext cx="576263" cy="457200"/>
            </a:xfrm>
            <a:prstGeom prst="rect">
              <a:avLst/>
            </a:prstGeom>
            <a:noFill/>
            <a:ln w="38100">
              <a:noFill/>
            </a:ln>
          </p:spPr>
          <p:txBody>
            <a:bodyPr anchor="t" anchorCtr="0">
              <a:spAutoFit/>
            </a:bodyPr>
            <a:p>
              <a:pPr algn="ctr">
                <a:spcBef>
                  <a:spcPct val="50000"/>
                </a:spcBef>
              </a:pPr>
              <a:r>
                <a:rPr lang="en-US" altLang="zh-CN">
                  <a:latin typeface="宋体" panose="02010600030101010101" pitchFamily="2" charset="-122"/>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21519" name="Line 20"/>
            <p:cNvSpPr/>
            <p:nvPr/>
          </p:nvSpPr>
          <p:spPr>
            <a:xfrm>
              <a:off x="4475191" y="3532190"/>
              <a:ext cx="576263" cy="0"/>
            </a:xfrm>
            <a:prstGeom prst="line">
              <a:avLst/>
            </a:prstGeom>
            <a:ln w="38100" cap="flat" cmpd="sng">
              <a:solidFill>
                <a:schemeClr val="tx1"/>
              </a:solidFill>
              <a:prstDash val="solid"/>
              <a:miter/>
              <a:headEnd type="none" w="med" len="med"/>
              <a:tailEnd type="triangle" w="med" len="med"/>
            </a:ln>
          </p:spPr>
        </p:sp>
        <p:sp>
          <p:nvSpPr>
            <p:cNvPr id="17" name="Rectangle 21"/>
            <p:cNvSpPr>
              <a:spLocks noChangeArrowheads="1"/>
            </p:cNvSpPr>
            <p:nvPr/>
          </p:nvSpPr>
          <p:spPr bwMode="auto">
            <a:xfrm>
              <a:off x="6554816" y="332899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1200" cap="none" spc="0" normalizeH="0" baseline="0" noProof="0">
                  <a:ln>
                    <a:noFill/>
                  </a:ln>
                  <a:solidFill>
                    <a:srgbClr val="3333FF"/>
                  </a:solidFill>
                  <a:effectLst/>
                  <a:uLnTx/>
                  <a:uFillTx/>
                  <a:latin typeface="Times New Roman" panose="02020603050405020304" pitchFamily="18" charset="0"/>
                  <a:ea typeface="+mn-ea"/>
                  <a:cs typeface="Times New Roman" panose="02020603050405020304" pitchFamily="18" charset="0"/>
                </a:rPr>
                <a:t>b</a:t>
              </a:r>
              <a:endParaRPr kumimoji="0" lang="en-US" altLang="zh-CN" sz="24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18" name="Rectangle 22"/>
            <p:cNvSpPr>
              <a:spLocks noChangeArrowheads="1"/>
            </p:cNvSpPr>
            <p:nvPr/>
          </p:nvSpPr>
          <p:spPr bwMode="auto">
            <a:xfrm>
              <a:off x="7096154" y="332899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21522" name="Line 23"/>
            <p:cNvSpPr/>
            <p:nvPr/>
          </p:nvSpPr>
          <p:spPr>
            <a:xfrm>
              <a:off x="7421591" y="3544890"/>
              <a:ext cx="576263" cy="0"/>
            </a:xfrm>
            <a:prstGeom prst="line">
              <a:avLst/>
            </a:prstGeom>
            <a:ln w="38100" cap="flat" cmpd="sng">
              <a:solidFill>
                <a:schemeClr val="tx1"/>
              </a:solidFill>
              <a:prstDash val="solid"/>
              <a:miter/>
              <a:headEnd type="none" w="med" len="med"/>
              <a:tailEnd type="triangle" w="med" len="med"/>
            </a:ln>
          </p:spPr>
        </p:sp>
        <p:sp>
          <p:nvSpPr>
            <p:cNvPr id="21523" name="Arc 24"/>
            <p:cNvSpPr/>
            <p:nvPr/>
          </p:nvSpPr>
          <p:spPr>
            <a:xfrm>
              <a:off x="5041929" y="2968627"/>
              <a:ext cx="360362" cy="358775"/>
            </a:xfrm>
            <a:custGeom>
              <a:avLst/>
              <a:gdLst/>
              <a:ahLst/>
              <a:cxnLst>
                <a:cxn ang="0">
                  <a:pos x="0" y="0"/>
                </a:cxn>
                <a:cxn ang="0">
                  <a:pos x="360362" y="358775"/>
                </a:cxn>
                <a:cxn ang="0">
                  <a:pos x="0" y="358775"/>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38100" cap="flat" cmpd="sng">
              <a:solidFill>
                <a:srgbClr val="FF00FF"/>
              </a:solidFill>
              <a:prstDash val="solid"/>
              <a:miter/>
              <a:headEnd type="none" w="med" len="med"/>
              <a:tailEnd type="stealth" w="lg" len="lg"/>
            </a:ln>
          </p:spPr>
          <p:txBody>
            <a:bodyPr/>
            <a:p>
              <a:endParaRPr lang="zh-CN" altLang="en-US"/>
            </a:p>
          </p:txBody>
        </p:sp>
        <p:sp>
          <p:nvSpPr>
            <p:cNvPr id="21524" name="Text Box 25"/>
            <p:cNvSpPr txBox="1"/>
            <p:nvPr/>
          </p:nvSpPr>
          <p:spPr>
            <a:xfrm>
              <a:off x="4681566" y="2608265"/>
              <a:ext cx="431800" cy="457200"/>
            </a:xfrm>
            <a:prstGeom prst="rect">
              <a:avLst/>
            </a:prstGeom>
            <a:noFill/>
            <a:ln w="9525">
              <a:noFill/>
            </a:ln>
          </p:spPr>
          <p:txBody>
            <a:bodyPr anchor="t" anchorCtr="0">
              <a:spAutoFit/>
            </a:bodyPr>
            <a:p>
              <a:pPr>
                <a:spcBef>
                  <a:spcPct val="50000"/>
                </a:spcBef>
              </a:pPr>
              <a:r>
                <a:rPr lang="en-US" altLang="zh-CN">
                  <a:solidFill>
                    <a:srgbClr val="0000FF"/>
                  </a:solidFill>
                  <a:latin typeface="Times New Roman" panose="02020603050405020304" pitchFamily="18" charset="0"/>
                  <a:ea typeface="楷体_GB2312" pitchFamily="49" charset="-122"/>
                </a:rPr>
                <a:t>p</a:t>
              </a:r>
              <a:endParaRPr lang="en-US" altLang="zh-CN">
                <a:solidFill>
                  <a:srgbClr val="0000FF"/>
                </a:solidFill>
                <a:latin typeface="Times New Roman" panose="02020603050405020304" pitchFamily="18" charset="0"/>
                <a:ea typeface="楷体_GB2312" pitchFamily="49" charset="-122"/>
              </a:endParaRPr>
            </a:p>
          </p:txBody>
        </p:sp>
        <p:sp>
          <p:nvSpPr>
            <p:cNvPr id="21525" name="TextBox 24"/>
            <p:cNvSpPr txBox="1"/>
            <p:nvPr/>
          </p:nvSpPr>
          <p:spPr>
            <a:xfrm>
              <a:off x="857224" y="2214554"/>
              <a:ext cx="5429288" cy="461665"/>
            </a:xfrm>
            <a:prstGeom prst="rect">
              <a:avLst/>
            </a:prstGeom>
            <a:noFill/>
            <a:ln w="9525">
              <a:noFill/>
            </a:ln>
          </p:spPr>
          <p:txBody>
            <a:bodyPr wrap="square" anchor="t" anchorCtr="0">
              <a:spAutoFit/>
            </a:bodyPr>
            <a:p>
              <a:r>
                <a:rPr lang="zh-CN" altLang="en-US" dirty="0">
                  <a:solidFill>
                    <a:srgbClr val="C00000"/>
                  </a:solidFill>
                  <a:latin typeface="微软雅黑" panose="020B0503020204020204" pitchFamily="34" charset="-122"/>
                  <a:ea typeface="微软雅黑" panose="020B0503020204020204" pitchFamily="34" charset="-122"/>
                  <a:sym typeface="Wingdings" panose="05000000000000000000"/>
                </a:rPr>
                <a:t> </a:t>
              </a:r>
              <a:r>
                <a:rPr lang="zh-CN" altLang="en-US" dirty="0">
                  <a:solidFill>
                    <a:srgbClr val="C00000"/>
                  </a:solidFill>
                  <a:latin typeface="微软雅黑" panose="020B0503020204020204" pitchFamily="34" charset="-122"/>
                  <a:ea typeface="微软雅黑" panose="020B0503020204020204" pitchFamily="34" charset="-122"/>
                </a:rPr>
                <a:t>查找</a:t>
              </a:r>
              <a:r>
                <a:rPr lang="zh-CN" altLang="en-US"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p</a:t>
              </a:r>
              <a:r>
                <a:rPr lang="en-US" altLang="zh-CN"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楷体" panose="02010609060101010101" pitchFamily="49" charset="-122"/>
                </a:rPr>
                <a:t>&gt;data=‘a’  &amp;&amp; p-&gt;next</a:t>
              </a:r>
              <a:r>
                <a:rPr lang="en-US" altLang="zh-CN"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楷体" panose="02010609060101010101" pitchFamily="49" charset="-122"/>
                </a:rPr>
                <a:t>&gt;data=‘b’</a:t>
              </a:r>
              <a:endParaRPr lang="zh-CN" altLang="en-US" sz="2000" dirty="0">
                <a:latin typeface="Times New Roman" panose="02020603050405020304" pitchFamily="18" charset="0"/>
                <a:ea typeface="楷体" panose="02010609060101010101" pitchFamily="49" charset="-122"/>
              </a:endParaRPr>
            </a:p>
          </p:txBody>
        </p:sp>
      </p:grpSp>
      <p:sp>
        <p:nvSpPr>
          <p:cNvPr id="30" name="TextBox 29"/>
          <p:cNvSpPr txBox="1"/>
          <p:nvPr/>
        </p:nvSpPr>
        <p:spPr>
          <a:xfrm>
            <a:off x="395575" y="333044"/>
            <a:ext cx="8215370" cy="400110"/>
          </a:xfrm>
          <a:prstGeom prst="rect">
            <a:avLst/>
          </a:prstGeom>
          <a:noFill/>
        </p:spPr>
        <p:txBody>
          <a:bodyPr wrap="square" rtlCol="0">
            <a:spAutoFit/>
          </a:bodyPr>
          <a:p>
            <a:pPr algn="l">
              <a:lnSpc>
                <a:spcPct val="100000"/>
              </a:lnSpc>
              <a:spcBef>
                <a:spcPts val="0"/>
              </a:spcBef>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链串</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上的基本运算算法设计与</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单链表</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类似，仅以串插入算法为例说明。</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2" name="Rectangle 4"/>
          <p:cNvSpPr>
            <a:spLocks noChangeArrowheads="1"/>
          </p:cNvSpPr>
          <p:nvPr/>
        </p:nvSpPr>
        <p:spPr bwMode="auto">
          <a:xfrm>
            <a:off x="503238" y="184467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25000" noProof="0">
              <a:ln>
                <a:noFill/>
              </a:ln>
              <a:solidFill>
                <a:schemeClr val="dk1"/>
              </a:solidFill>
              <a:effectLst/>
              <a:uLnTx/>
              <a:uFillTx/>
              <a:latin typeface="+mn-lt"/>
              <a:ea typeface="+mn-ea"/>
              <a:cs typeface="+mn-cs"/>
            </a:endParaRPr>
          </a:p>
        </p:txBody>
      </p:sp>
      <p:sp>
        <p:nvSpPr>
          <p:cNvPr id="104453" name="Rectangle 5"/>
          <p:cNvSpPr>
            <a:spLocks noChangeArrowheads="1"/>
          </p:cNvSpPr>
          <p:nvPr/>
        </p:nvSpPr>
        <p:spPr bwMode="auto">
          <a:xfrm>
            <a:off x="1044575" y="184467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25000" noProof="0">
              <a:ln>
                <a:noFill/>
              </a:ln>
              <a:solidFill>
                <a:schemeClr val="dk1"/>
              </a:solidFill>
              <a:effectLst/>
              <a:uLnTx/>
              <a:uFillTx/>
              <a:latin typeface="+mn-lt"/>
              <a:ea typeface="+mn-ea"/>
              <a:cs typeface="+mn-cs"/>
            </a:endParaRPr>
          </a:p>
        </p:txBody>
      </p:sp>
      <p:sp>
        <p:nvSpPr>
          <p:cNvPr id="104454" name="Rectangle 6"/>
          <p:cNvSpPr>
            <a:spLocks noChangeArrowheads="1"/>
          </p:cNvSpPr>
          <p:nvPr/>
        </p:nvSpPr>
        <p:spPr bwMode="auto">
          <a:xfrm>
            <a:off x="1871663" y="184467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104455" name="Rectangle 7"/>
          <p:cNvSpPr>
            <a:spLocks noChangeArrowheads="1"/>
          </p:cNvSpPr>
          <p:nvPr/>
        </p:nvSpPr>
        <p:spPr bwMode="auto">
          <a:xfrm>
            <a:off x="2413000" y="184467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22533" name="Rectangle 8"/>
          <p:cNvSpPr/>
          <p:nvPr/>
        </p:nvSpPr>
        <p:spPr>
          <a:xfrm>
            <a:off x="4752975" y="1844675"/>
            <a:ext cx="539750" cy="431800"/>
          </a:xfrm>
          <a:prstGeom prst="rect">
            <a:avLst/>
          </a:prstGeom>
          <a:solidFill>
            <a:schemeClr val="accent1"/>
          </a:solidFill>
          <a:ln w="38100" cap="flat" cmpd="sng">
            <a:solidFill>
              <a:srgbClr val="CCCC00"/>
            </a:solidFill>
            <a:prstDash val="solid"/>
            <a:miter/>
            <a:headEnd type="none" w="med" len="med"/>
            <a:tailEnd type="none" w="med" len="med"/>
          </a:ln>
        </p:spPr>
        <p:txBody>
          <a:bodyPr wrap="none" anchor="ctr" anchorCtr="0"/>
          <a:p>
            <a:pPr algn="ctr"/>
            <a:r>
              <a:rPr lang="en-US" altLang="zh-CN" i="1">
                <a:latin typeface="Times New Roman" panose="02020603050405020304" pitchFamily="18" charset="0"/>
                <a:ea typeface="楷体_GB2312" pitchFamily="49" charset="-122"/>
              </a:rPr>
              <a:t>a</a:t>
            </a:r>
            <a:endParaRPr lang="en-US" altLang="zh-CN" baseline="-25000">
              <a:latin typeface="Times New Roman" panose="02020603050405020304" pitchFamily="18" charset="0"/>
              <a:ea typeface="楷体_GB2312" pitchFamily="49" charset="-122"/>
            </a:endParaRPr>
          </a:p>
        </p:txBody>
      </p:sp>
      <p:sp>
        <p:nvSpPr>
          <p:cNvPr id="104457" name="Rectangle 9"/>
          <p:cNvSpPr>
            <a:spLocks noChangeArrowheads="1"/>
          </p:cNvSpPr>
          <p:nvPr/>
        </p:nvSpPr>
        <p:spPr bwMode="auto">
          <a:xfrm>
            <a:off x="5294313" y="184467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22535" name="Text Box 12"/>
          <p:cNvSpPr txBox="1"/>
          <p:nvPr/>
        </p:nvSpPr>
        <p:spPr>
          <a:xfrm>
            <a:off x="7777163" y="1846263"/>
            <a:ext cx="576262" cy="457200"/>
          </a:xfrm>
          <a:prstGeom prst="rect">
            <a:avLst/>
          </a:prstGeom>
          <a:noFill/>
          <a:ln w="38100">
            <a:noFill/>
          </a:ln>
        </p:spPr>
        <p:txBody>
          <a:bodyPr anchor="t" anchorCtr="0">
            <a:spAutoFit/>
          </a:bodyPr>
          <a:p>
            <a:pPr algn="ctr">
              <a:spcBef>
                <a:spcPct val="50000"/>
              </a:spcBef>
            </a:pPr>
            <a:r>
              <a:rPr lang="en-US" altLang="zh-CN">
                <a:latin typeface="宋体" panose="02010600030101010101" pitchFamily="2" charset="-122"/>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22536" name="Arc 13"/>
          <p:cNvSpPr/>
          <p:nvPr/>
        </p:nvSpPr>
        <p:spPr>
          <a:xfrm>
            <a:off x="677863" y="1485900"/>
            <a:ext cx="360362" cy="358775"/>
          </a:xfrm>
          <a:custGeom>
            <a:avLst/>
            <a:gdLst/>
            <a:ahLst/>
            <a:cxnLst>
              <a:cxn ang="0">
                <a:pos x="0" y="0"/>
              </a:cxn>
              <a:cxn ang="0">
                <a:pos x="360363" y="358775"/>
              </a:cxn>
              <a:cxn ang="0">
                <a:pos x="0" y="358775"/>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38100" cap="flat" cmpd="sng">
            <a:solidFill>
              <a:srgbClr val="FF00FF"/>
            </a:solidFill>
            <a:prstDash val="solid"/>
            <a:miter/>
            <a:headEnd type="none" w="med" len="med"/>
            <a:tailEnd type="stealth" w="lg" len="lg"/>
          </a:ln>
        </p:spPr>
        <p:txBody>
          <a:bodyPr/>
          <a:p>
            <a:endParaRPr lang="zh-CN" altLang="en-US"/>
          </a:p>
        </p:txBody>
      </p:sp>
      <p:sp>
        <p:nvSpPr>
          <p:cNvPr id="22537" name="Text Box 14"/>
          <p:cNvSpPr txBox="1"/>
          <p:nvPr/>
        </p:nvSpPr>
        <p:spPr>
          <a:xfrm>
            <a:off x="317500" y="1125538"/>
            <a:ext cx="431800" cy="457200"/>
          </a:xfrm>
          <a:prstGeom prst="rect">
            <a:avLst/>
          </a:prstGeom>
          <a:noFill/>
          <a:ln w="9525">
            <a:noFill/>
          </a:ln>
        </p:spPr>
        <p:txBody>
          <a:bodyPr anchor="t" anchorCtr="0">
            <a:spAutoFit/>
          </a:bodyPr>
          <a:p>
            <a:pPr>
              <a:spcBef>
                <a:spcPct val="50000"/>
              </a:spcBef>
            </a:pPr>
            <a:r>
              <a:rPr lang="en-US" altLang="zh-CN">
                <a:solidFill>
                  <a:srgbClr val="0000FF"/>
                </a:solidFill>
                <a:latin typeface="Times New Roman" panose="02020603050405020304" pitchFamily="18" charset="0"/>
                <a:ea typeface="楷体_GB2312" pitchFamily="49" charset="-122"/>
              </a:rPr>
              <a:t>s</a:t>
            </a:r>
            <a:endParaRPr lang="en-US" altLang="zh-CN">
              <a:solidFill>
                <a:srgbClr val="0000FF"/>
              </a:solidFill>
              <a:latin typeface="Times New Roman" panose="02020603050405020304" pitchFamily="18" charset="0"/>
              <a:ea typeface="楷体_GB2312" pitchFamily="49" charset="-122"/>
            </a:endParaRPr>
          </a:p>
        </p:txBody>
      </p:sp>
      <p:sp>
        <p:nvSpPr>
          <p:cNvPr id="22538" name="Line 15"/>
          <p:cNvSpPr/>
          <p:nvPr/>
        </p:nvSpPr>
        <p:spPr>
          <a:xfrm>
            <a:off x="1295400" y="2060575"/>
            <a:ext cx="576263" cy="0"/>
          </a:xfrm>
          <a:prstGeom prst="line">
            <a:avLst/>
          </a:prstGeom>
          <a:ln w="38100" cap="flat" cmpd="sng">
            <a:solidFill>
              <a:schemeClr val="tx1"/>
            </a:solidFill>
            <a:prstDash val="solid"/>
            <a:miter/>
            <a:headEnd type="none" w="med" len="med"/>
            <a:tailEnd type="triangle" w="med" len="med"/>
          </a:ln>
        </p:spPr>
      </p:sp>
      <p:sp>
        <p:nvSpPr>
          <p:cNvPr id="22539" name="Line 16"/>
          <p:cNvSpPr/>
          <p:nvPr/>
        </p:nvSpPr>
        <p:spPr>
          <a:xfrm>
            <a:off x="2735263" y="2060575"/>
            <a:ext cx="576262" cy="0"/>
          </a:xfrm>
          <a:prstGeom prst="line">
            <a:avLst/>
          </a:prstGeom>
          <a:ln w="38100" cap="flat" cmpd="sng">
            <a:solidFill>
              <a:schemeClr val="tx1"/>
            </a:solidFill>
            <a:prstDash val="solid"/>
            <a:miter/>
            <a:headEnd type="none" w="med" len="med"/>
            <a:tailEnd type="triangle" w="med" len="med"/>
          </a:ln>
        </p:spPr>
      </p:sp>
      <p:sp>
        <p:nvSpPr>
          <p:cNvPr id="22540" name="Line 17"/>
          <p:cNvSpPr/>
          <p:nvPr/>
        </p:nvSpPr>
        <p:spPr>
          <a:xfrm>
            <a:off x="5619750" y="2060575"/>
            <a:ext cx="576263" cy="0"/>
          </a:xfrm>
          <a:prstGeom prst="line">
            <a:avLst/>
          </a:prstGeom>
          <a:ln w="38100" cap="flat" cmpd="sng">
            <a:solidFill>
              <a:schemeClr val="tx1"/>
            </a:solidFill>
            <a:prstDash val="solid"/>
            <a:miter/>
            <a:headEnd type="none" w="med" len="med"/>
            <a:tailEnd type="triangle" w="med" len="med"/>
          </a:ln>
        </p:spPr>
      </p:sp>
      <p:sp>
        <p:nvSpPr>
          <p:cNvPr id="22541" name="Text Box 19"/>
          <p:cNvSpPr txBox="1"/>
          <p:nvPr/>
        </p:nvSpPr>
        <p:spPr>
          <a:xfrm>
            <a:off x="3392488" y="1833563"/>
            <a:ext cx="576262" cy="457200"/>
          </a:xfrm>
          <a:prstGeom prst="rect">
            <a:avLst/>
          </a:prstGeom>
          <a:noFill/>
          <a:ln w="38100">
            <a:noFill/>
          </a:ln>
        </p:spPr>
        <p:txBody>
          <a:bodyPr anchor="t" anchorCtr="0">
            <a:spAutoFit/>
          </a:bodyPr>
          <a:p>
            <a:pPr algn="ctr">
              <a:spcBef>
                <a:spcPct val="50000"/>
              </a:spcBef>
            </a:pPr>
            <a:r>
              <a:rPr lang="en-US" altLang="zh-CN">
                <a:latin typeface="宋体" panose="02010600030101010101" pitchFamily="2" charset="-122"/>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22542" name="Line 20"/>
          <p:cNvSpPr/>
          <p:nvPr/>
        </p:nvSpPr>
        <p:spPr>
          <a:xfrm>
            <a:off x="4113213" y="2049463"/>
            <a:ext cx="576262" cy="0"/>
          </a:xfrm>
          <a:prstGeom prst="line">
            <a:avLst/>
          </a:prstGeom>
          <a:ln w="38100" cap="flat" cmpd="sng">
            <a:solidFill>
              <a:schemeClr val="tx1"/>
            </a:solidFill>
            <a:prstDash val="solid"/>
            <a:miter/>
            <a:headEnd type="none" w="med" len="med"/>
            <a:tailEnd type="triangle" w="med" len="med"/>
          </a:ln>
        </p:spPr>
      </p:sp>
      <p:sp>
        <p:nvSpPr>
          <p:cNvPr id="22543" name="Rectangle 21"/>
          <p:cNvSpPr/>
          <p:nvPr/>
        </p:nvSpPr>
        <p:spPr>
          <a:xfrm>
            <a:off x="6192838" y="1846263"/>
            <a:ext cx="539750" cy="431800"/>
          </a:xfrm>
          <a:prstGeom prst="rect">
            <a:avLst/>
          </a:prstGeom>
          <a:solidFill>
            <a:schemeClr val="accent1"/>
          </a:solidFill>
          <a:ln w="38100" cap="flat" cmpd="sng">
            <a:solidFill>
              <a:srgbClr val="CCCC00"/>
            </a:solidFill>
            <a:prstDash val="solid"/>
            <a:miter/>
            <a:headEnd type="none" w="med" len="med"/>
            <a:tailEnd type="none" w="med" len="med"/>
          </a:ln>
        </p:spPr>
        <p:txBody>
          <a:bodyPr wrap="none" anchor="ctr" anchorCtr="0"/>
          <a:p>
            <a:pPr algn="ctr"/>
            <a:r>
              <a:rPr lang="en-US" altLang="zh-CN" i="1">
                <a:latin typeface="Times New Roman" panose="02020603050405020304" pitchFamily="18" charset="0"/>
                <a:ea typeface="楷体_GB2312" pitchFamily="49" charset="-122"/>
              </a:rPr>
              <a:t>b</a:t>
            </a:r>
            <a:endParaRPr lang="en-US" altLang="zh-CN" baseline="-25000">
              <a:latin typeface="Times New Roman" panose="02020603050405020304" pitchFamily="18" charset="0"/>
              <a:ea typeface="楷体_GB2312" pitchFamily="49" charset="-122"/>
            </a:endParaRPr>
          </a:p>
        </p:txBody>
      </p:sp>
      <p:sp>
        <p:nvSpPr>
          <p:cNvPr id="104470" name="Rectangle 22"/>
          <p:cNvSpPr>
            <a:spLocks noChangeArrowheads="1"/>
          </p:cNvSpPr>
          <p:nvPr/>
        </p:nvSpPr>
        <p:spPr bwMode="auto">
          <a:xfrm>
            <a:off x="6734175" y="18462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22545" name="Line 23"/>
          <p:cNvSpPr/>
          <p:nvPr/>
        </p:nvSpPr>
        <p:spPr>
          <a:xfrm>
            <a:off x="7059613" y="2062163"/>
            <a:ext cx="576262" cy="0"/>
          </a:xfrm>
          <a:prstGeom prst="line">
            <a:avLst/>
          </a:prstGeom>
          <a:ln w="38100" cap="flat" cmpd="sng">
            <a:solidFill>
              <a:schemeClr val="tx1"/>
            </a:solidFill>
            <a:prstDash val="solid"/>
            <a:miter/>
            <a:headEnd type="none" w="med" len="med"/>
            <a:tailEnd type="triangle" w="med" len="med"/>
          </a:ln>
        </p:spPr>
      </p:sp>
      <p:sp>
        <p:nvSpPr>
          <p:cNvPr id="22546" name="Arc 24"/>
          <p:cNvSpPr/>
          <p:nvPr/>
        </p:nvSpPr>
        <p:spPr>
          <a:xfrm>
            <a:off x="4679950" y="1485900"/>
            <a:ext cx="360363" cy="358775"/>
          </a:xfrm>
          <a:custGeom>
            <a:avLst/>
            <a:gdLst/>
            <a:ahLst/>
            <a:cxnLst>
              <a:cxn ang="0">
                <a:pos x="0" y="0"/>
              </a:cxn>
              <a:cxn ang="0">
                <a:pos x="360362" y="358775"/>
              </a:cxn>
              <a:cxn ang="0">
                <a:pos x="0" y="358775"/>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38100" cap="flat" cmpd="sng">
            <a:solidFill>
              <a:srgbClr val="FF00FF"/>
            </a:solidFill>
            <a:prstDash val="solid"/>
            <a:miter/>
            <a:headEnd type="none" w="med" len="med"/>
            <a:tailEnd type="stealth" w="lg" len="lg"/>
          </a:ln>
        </p:spPr>
        <p:txBody>
          <a:bodyPr/>
          <a:p>
            <a:endParaRPr lang="zh-CN" altLang="en-US"/>
          </a:p>
        </p:txBody>
      </p:sp>
      <p:sp>
        <p:nvSpPr>
          <p:cNvPr id="22547" name="Text Box 25"/>
          <p:cNvSpPr txBox="1"/>
          <p:nvPr/>
        </p:nvSpPr>
        <p:spPr>
          <a:xfrm>
            <a:off x="4319588" y="1125538"/>
            <a:ext cx="431800" cy="457200"/>
          </a:xfrm>
          <a:prstGeom prst="rect">
            <a:avLst/>
          </a:prstGeom>
          <a:noFill/>
          <a:ln w="9525">
            <a:noFill/>
          </a:ln>
        </p:spPr>
        <p:txBody>
          <a:bodyPr anchor="t" anchorCtr="0">
            <a:spAutoFit/>
          </a:bodyPr>
          <a:p>
            <a:pPr>
              <a:spcBef>
                <a:spcPct val="50000"/>
              </a:spcBef>
            </a:pPr>
            <a:r>
              <a:rPr lang="en-US" altLang="zh-CN">
                <a:solidFill>
                  <a:srgbClr val="0000FF"/>
                </a:solidFill>
                <a:latin typeface="Times New Roman" panose="02020603050405020304" pitchFamily="18" charset="0"/>
                <a:ea typeface="楷体_GB2312" pitchFamily="49" charset="-122"/>
              </a:rPr>
              <a:t>p</a:t>
            </a:r>
            <a:endParaRPr lang="en-US" altLang="zh-CN">
              <a:solidFill>
                <a:srgbClr val="0000FF"/>
              </a:solidFill>
              <a:latin typeface="Times New Roman" panose="02020603050405020304" pitchFamily="18" charset="0"/>
              <a:ea typeface="楷体_GB2312" pitchFamily="49" charset="-122"/>
            </a:endParaRPr>
          </a:p>
        </p:txBody>
      </p:sp>
      <p:sp>
        <p:nvSpPr>
          <p:cNvPr id="104478" name="Rectangle 30"/>
          <p:cNvSpPr>
            <a:spLocks noChangeArrowheads="1"/>
          </p:cNvSpPr>
          <p:nvPr/>
        </p:nvSpPr>
        <p:spPr bwMode="auto">
          <a:xfrm>
            <a:off x="4740275" y="18462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dirty="0" smtClean="0">
                <a:ln>
                  <a:noFill/>
                </a:ln>
                <a:solidFill>
                  <a:srgbClr val="3333FF"/>
                </a:solidFill>
                <a:effectLst/>
                <a:uLnTx/>
                <a:uFillTx/>
                <a:latin typeface="Times New Roman" panose="02020603050405020304" pitchFamily="18" charset="0"/>
                <a:ea typeface="+mn-ea"/>
                <a:cs typeface="Times New Roman" panose="02020603050405020304" pitchFamily="18" charset="0"/>
              </a:rPr>
              <a:t>a</a:t>
            </a:r>
            <a:endParaRPr kumimoji="0" lang="en-US" altLang="zh-CN" sz="2000" b="1" i="0" u="none" strike="noStrike" kern="1200" cap="none" spc="0" normalizeH="0" baseline="-25000" noProof="0" dirty="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104479" name="Rectangle 31"/>
          <p:cNvSpPr>
            <a:spLocks noChangeArrowheads="1"/>
          </p:cNvSpPr>
          <p:nvPr/>
        </p:nvSpPr>
        <p:spPr bwMode="auto">
          <a:xfrm>
            <a:off x="6188075" y="18462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dirty="0" smtClean="0">
                <a:ln>
                  <a:noFill/>
                </a:ln>
                <a:solidFill>
                  <a:srgbClr val="3333FF"/>
                </a:solidFill>
                <a:effectLst/>
                <a:uLnTx/>
                <a:uFillTx/>
                <a:latin typeface="Times New Roman" panose="02020603050405020304" pitchFamily="18" charset="0"/>
                <a:ea typeface="+mn-ea"/>
                <a:cs typeface="Times New Roman" panose="02020603050405020304" pitchFamily="18" charset="0"/>
              </a:rPr>
              <a:t>b</a:t>
            </a:r>
            <a:endParaRPr kumimoji="0" lang="en-US" altLang="zh-CN" sz="2000" b="1" i="0" u="none" strike="noStrike" kern="1200" cap="none" spc="0" normalizeH="0" baseline="-25000" noProof="0" dirty="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grpSp>
        <p:nvGrpSpPr>
          <p:cNvPr id="22550" name="组合 53"/>
          <p:cNvGrpSpPr/>
          <p:nvPr/>
        </p:nvGrpSpPr>
        <p:grpSpPr>
          <a:xfrm>
            <a:off x="4794250" y="2352675"/>
            <a:ext cx="1901825" cy="1004888"/>
            <a:chOff x="4794283" y="2352671"/>
            <a:chExt cx="1901825" cy="1004891"/>
          </a:xfrm>
        </p:grpSpPr>
        <p:sp>
          <p:nvSpPr>
            <p:cNvPr id="104474" name="Rectangle 26"/>
            <p:cNvSpPr>
              <a:spLocks noChangeArrowheads="1"/>
            </p:cNvSpPr>
            <p:nvPr/>
          </p:nvSpPr>
          <p:spPr bwMode="auto">
            <a:xfrm>
              <a:off x="5615020" y="292576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y</a:t>
              </a:r>
              <a:endParaRPr kumimoji="0" lang="en-US" altLang="zh-CN" sz="2000" b="1" i="0" u="none" strike="noStrike" kern="1200" cap="none" spc="0" normalizeH="0" baseline="-2500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104475" name="Rectangle 27"/>
            <p:cNvSpPr>
              <a:spLocks noChangeArrowheads="1"/>
            </p:cNvSpPr>
            <p:nvPr/>
          </p:nvSpPr>
          <p:spPr bwMode="auto">
            <a:xfrm>
              <a:off x="6156358" y="292576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22553" name="Line 28"/>
            <p:cNvSpPr/>
            <p:nvPr/>
          </p:nvSpPr>
          <p:spPr>
            <a:xfrm>
              <a:off x="5172108" y="3138487"/>
              <a:ext cx="431800" cy="0"/>
            </a:xfrm>
            <a:prstGeom prst="line">
              <a:avLst/>
            </a:prstGeom>
            <a:ln w="38100" cap="flat" cmpd="sng">
              <a:solidFill>
                <a:srgbClr val="FF00FF"/>
              </a:solidFill>
              <a:prstDash val="solid"/>
              <a:miter/>
              <a:headEnd type="none" w="med" len="med"/>
              <a:tailEnd type="triangle" w="med" len="med"/>
            </a:ln>
          </p:spPr>
        </p:sp>
        <p:sp>
          <p:nvSpPr>
            <p:cNvPr id="22554" name="Text Box 29"/>
            <p:cNvSpPr txBox="1"/>
            <p:nvPr/>
          </p:nvSpPr>
          <p:spPr>
            <a:xfrm>
              <a:off x="4794283" y="2874962"/>
              <a:ext cx="431800" cy="457200"/>
            </a:xfrm>
            <a:prstGeom prst="rect">
              <a:avLst/>
            </a:prstGeom>
            <a:noFill/>
            <a:ln w="9525">
              <a:noFill/>
            </a:ln>
          </p:spPr>
          <p:txBody>
            <a:bodyPr anchor="t" anchorCtr="0">
              <a:spAutoFit/>
            </a:bodyPr>
            <a:p>
              <a:pPr>
                <a:spcBef>
                  <a:spcPct val="50000"/>
                </a:spcBef>
              </a:pPr>
              <a:r>
                <a:rPr lang="en-US" altLang="zh-CN">
                  <a:solidFill>
                    <a:srgbClr val="0000FF"/>
                  </a:solidFill>
                  <a:latin typeface="Times New Roman" panose="02020603050405020304" pitchFamily="18" charset="0"/>
                  <a:ea typeface="楷体_GB2312" pitchFamily="49" charset="-122"/>
                </a:rPr>
                <a:t>q</a:t>
              </a:r>
              <a:endParaRPr lang="en-US" altLang="zh-CN">
                <a:solidFill>
                  <a:srgbClr val="0000FF"/>
                </a:solidFill>
                <a:latin typeface="Times New Roman" panose="02020603050405020304" pitchFamily="18" charset="0"/>
                <a:ea typeface="楷体_GB2312" pitchFamily="49" charset="-122"/>
              </a:endParaRPr>
            </a:p>
          </p:txBody>
        </p:sp>
        <p:sp>
          <p:nvSpPr>
            <p:cNvPr id="104482" name="AutoShape 34"/>
            <p:cNvSpPr>
              <a:spLocks noChangeArrowheads="1"/>
            </p:cNvSpPr>
            <p:nvPr/>
          </p:nvSpPr>
          <p:spPr bwMode="auto">
            <a:xfrm>
              <a:off x="5967445" y="2352671"/>
              <a:ext cx="144462" cy="360362"/>
            </a:xfrm>
            <a:prstGeom prst="upArrow">
              <a:avLst>
                <a:gd name="adj1" fmla="val 50000"/>
                <a:gd name="adj2" fmla="val 62363"/>
              </a:avLst>
            </a:prstGeom>
          </p:spPr>
          <p:style>
            <a:lnRef idx="1">
              <a:schemeClr val="accent2"/>
            </a:lnRef>
            <a:fillRef idx="3">
              <a:schemeClr val="accent2"/>
            </a:fillRef>
            <a:effectRef idx="2">
              <a:schemeClr val="accent2"/>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22556" name="组合 54"/>
          <p:cNvGrpSpPr/>
          <p:nvPr/>
        </p:nvGrpSpPr>
        <p:grpSpPr>
          <a:xfrm>
            <a:off x="323850" y="3316288"/>
            <a:ext cx="8963025" cy="1530350"/>
            <a:chOff x="71406" y="4228776"/>
            <a:chExt cx="8963057" cy="1530674"/>
          </a:xfrm>
        </p:grpSpPr>
        <p:sp>
          <p:nvSpPr>
            <p:cNvPr id="104484" name="AutoShape 36"/>
            <p:cNvSpPr>
              <a:spLocks noChangeArrowheads="1"/>
            </p:cNvSpPr>
            <p:nvPr/>
          </p:nvSpPr>
          <p:spPr bwMode="auto">
            <a:xfrm>
              <a:off x="3605175" y="4228776"/>
              <a:ext cx="324000" cy="756000"/>
            </a:xfrm>
            <a:prstGeom prst="downArrow">
              <a:avLst>
                <a:gd name="adj1" fmla="val 50000"/>
                <a:gd name="adj2" fmla="val 25000"/>
              </a:avLst>
            </a:prstGeom>
          </p:spPr>
          <p:style>
            <a:lnRef idx="0">
              <a:schemeClr val="accent5"/>
            </a:lnRef>
            <a:fillRef idx="3">
              <a:schemeClr val="accent5"/>
            </a:fillRef>
            <a:effectRef idx="3">
              <a:schemeClr val="accent5"/>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104485" name="Rectangle 37"/>
            <p:cNvSpPr>
              <a:spLocks noChangeArrowheads="1"/>
            </p:cNvSpPr>
            <p:nvPr/>
          </p:nvSpPr>
          <p:spPr bwMode="auto">
            <a:xfrm>
              <a:off x="250825" y="530066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25000" noProof="0">
                <a:ln>
                  <a:noFill/>
                </a:ln>
                <a:solidFill>
                  <a:schemeClr val="dk1"/>
                </a:solidFill>
                <a:effectLst/>
                <a:uLnTx/>
                <a:uFillTx/>
                <a:latin typeface="+mn-lt"/>
                <a:ea typeface="+mn-ea"/>
                <a:cs typeface="+mn-cs"/>
              </a:endParaRPr>
            </a:p>
          </p:txBody>
        </p:sp>
        <p:sp>
          <p:nvSpPr>
            <p:cNvPr id="104486" name="Rectangle 38"/>
            <p:cNvSpPr>
              <a:spLocks noChangeArrowheads="1"/>
            </p:cNvSpPr>
            <p:nvPr/>
          </p:nvSpPr>
          <p:spPr bwMode="auto">
            <a:xfrm>
              <a:off x="792163" y="530066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25000" noProof="0">
                <a:ln>
                  <a:noFill/>
                </a:ln>
                <a:solidFill>
                  <a:schemeClr val="dk1"/>
                </a:solidFill>
                <a:effectLst/>
                <a:uLnTx/>
                <a:uFillTx/>
                <a:latin typeface="+mn-lt"/>
                <a:ea typeface="+mn-ea"/>
                <a:cs typeface="+mn-cs"/>
              </a:endParaRPr>
            </a:p>
          </p:txBody>
        </p:sp>
        <p:sp>
          <p:nvSpPr>
            <p:cNvPr id="104487" name="Rectangle 39"/>
            <p:cNvSpPr>
              <a:spLocks noChangeArrowheads="1"/>
            </p:cNvSpPr>
            <p:nvPr/>
          </p:nvSpPr>
          <p:spPr bwMode="auto">
            <a:xfrm>
              <a:off x="1619250" y="53006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104488" name="Rectangle 40"/>
            <p:cNvSpPr>
              <a:spLocks noChangeArrowheads="1"/>
            </p:cNvSpPr>
            <p:nvPr/>
          </p:nvSpPr>
          <p:spPr bwMode="auto">
            <a:xfrm>
              <a:off x="2160588" y="53006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104489" name="Rectangle 41"/>
            <p:cNvSpPr>
              <a:spLocks noChangeArrowheads="1"/>
            </p:cNvSpPr>
            <p:nvPr/>
          </p:nvSpPr>
          <p:spPr bwMode="auto">
            <a:xfrm>
              <a:off x="4237038" y="53006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a:ln>
                    <a:noFill/>
                  </a:ln>
                  <a:solidFill>
                    <a:srgbClr val="3333FF"/>
                  </a:solidFill>
                  <a:effectLst/>
                  <a:uLnTx/>
                  <a:uFillTx/>
                  <a:latin typeface="Times New Roman" panose="02020603050405020304" pitchFamily="18" charset="0"/>
                  <a:ea typeface="+mn-ea"/>
                  <a:cs typeface="Times New Roman" panose="02020603050405020304" pitchFamily="18" charset="0"/>
                </a:rPr>
                <a:t>x</a:t>
              </a:r>
              <a:endParaRPr kumimoji="0" lang="en-US"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104490" name="Rectangle 42"/>
            <p:cNvSpPr>
              <a:spLocks noChangeArrowheads="1"/>
            </p:cNvSpPr>
            <p:nvPr/>
          </p:nvSpPr>
          <p:spPr bwMode="auto">
            <a:xfrm>
              <a:off x="4778375" y="53006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22564" name="Text Box 43"/>
            <p:cNvSpPr txBox="1"/>
            <p:nvPr/>
          </p:nvSpPr>
          <p:spPr>
            <a:xfrm>
              <a:off x="8458200" y="5302250"/>
              <a:ext cx="576263" cy="457200"/>
            </a:xfrm>
            <a:prstGeom prst="rect">
              <a:avLst/>
            </a:prstGeom>
            <a:noFill/>
            <a:ln w="38100">
              <a:noFill/>
            </a:ln>
          </p:spPr>
          <p:txBody>
            <a:bodyPr anchor="t" anchorCtr="0">
              <a:spAutoFit/>
            </a:bodyPr>
            <a:p>
              <a:pPr algn="ctr">
                <a:spcBef>
                  <a:spcPct val="50000"/>
                </a:spcBef>
              </a:pPr>
              <a:r>
                <a:rPr lang="en-US" altLang="zh-CN">
                  <a:latin typeface="宋体" panose="02010600030101010101" pitchFamily="2" charset="-122"/>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22565" name="Arc 44"/>
            <p:cNvSpPr/>
            <p:nvPr/>
          </p:nvSpPr>
          <p:spPr>
            <a:xfrm>
              <a:off x="431768" y="4941888"/>
              <a:ext cx="360363" cy="358775"/>
            </a:xfrm>
            <a:custGeom>
              <a:avLst/>
              <a:gdLst/>
              <a:ahLst/>
              <a:cxnLst>
                <a:cxn ang="0">
                  <a:pos x="0" y="0"/>
                </a:cxn>
                <a:cxn ang="0">
                  <a:pos x="360363" y="358775"/>
                </a:cxn>
                <a:cxn ang="0">
                  <a:pos x="0" y="358775"/>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38100" cap="flat" cmpd="sng">
              <a:solidFill>
                <a:srgbClr val="FF00FF"/>
              </a:solidFill>
              <a:prstDash val="solid"/>
              <a:miter/>
              <a:headEnd type="none" w="med" len="med"/>
              <a:tailEnd type="stealth" w="lg" len="lg"/>
            </a:ln>
          </p:spPr>
          <p:txBody>
            <a:bodyPr/>
            <a:p>
              <a:endParaRPr lang="zh-CN" altLang="en-US"/>
            </a:p>
          </p:txBody>
        </p:sp>
        <p:sp>
          <p:nvSpPr>
            <p:cNvPr id="22566" name="Text Box 45"/>
            <p:cNvSpPr txBox="1"/>
            <p:nvPr/>
          </p:nvSpPr>
          <p:spPr>
            <a:xfrm>
              <a:off x="71406" y="4581525"/>
              <a:ext cx="431800" cy="457200"/>
            </a:xfrm>
            <a:prstGeom prst="rect">
              <a:avLst/>
            </a:prstGeom>
            <a:noFill/>
            <a:ln w="9525">
              <a:noFill/>
            </a:ln>
          </p:spPr>
          <p:txBody>
            <a:bodyPr anchor="t" anchorCtr="0">
              <a:spAutoFit/>
            </a:bodyPr>
            <a:p>
              <a:pPr>
                <a:spcBef>
                  <a:spcPct val="50000"/>
                </a:spcBef>
              </a:pPr>
              <a:r>
                <a:rPr lang="en-US" altLang="zh-CN">
                  <a:solidFill>
                    <a:srgbClr val="0000FF"/>
                  </a:solidFill>
                  <a:latin typeface="Times New Roman" panose="02020603050405020304" pitchFamily="18" charset="0"/>
                  <a:ea typeface="楷体_GB2312" pitchFamily="49" charset="-122"/>
                </a:rPr>
                <a:t>s</a:t>
              </a:r>
              <a:endParaRPr lang="en-US" altLang="zh-CN">
                <a:solidFill>
                  <a:srgbClr val="0000FF"/>
                </a:solidFill>
                <a:latin typeface="Times New Roman" panose="02020603050405020304" pitchFamily="18" charset="0"/>
                <a:ea typeface="楷体_GB2312" pitchFamily="49" charset="-122"/>
              </a:endParaRPr>
            </a:p>
          </p:txBody>
        </p:sp>
        <p:sp>
          <p:nvSpPr>
            <p:cNvPr id="22567" name="Line 46"/>
            <p:cNvSpPr/>
            <p:nvPr/>
          </p:nvSpPr>
          <p:spPr>
            <a:xfrm>
              <a:off x="1042988" y="5516563"/>
              <a:ext cx="576263" cy="0"/>
            </a:xfrm>
            <a:prstGeom prst="line">
              <a:avLst/>
            </a:prstGeom>
            <a:ln w="38100" cap="flat" cmpd="sng">
              <a:solidFill>
                <a:schemeClr val="tx1"/>
              </a:solidFill>
              <a:prstDash val="solid"/>
              <a:miter/>
              <a:headEnd type="none" w="med" len="med"/>
              <a:tailEnd type="triangle" w="med" len="med"/>
            </a:ln>
          </p:spPr>
        </p:sp>
        <p:sp>
          <p:nvSpPr>
            <p:cNvPr id="22568" name="Line 47"/>
            <p:cNvSpPr/>
            <p:nvPr/>
          </p:nvSpPr>
          <p:spPr>
            <a:xfrm>
              <a:off x="2482850" y="5516563"/>
              <a:ext cx="576263" cy="0"/>
            </a:xfrm>
            <a:prstGeom prst="line">
              <a:avLst/>
            </a:prstGeom>
            <a:ln w="38100" cap="flat" cmpd="sng">
              <a:solidFill>
                <a:schemeClr val="tx1"/>
              </a:solidFill>
              <a:prstDash val="solid"/>
              <a:miter/>
              <a:headEnd type="none" w="med" len="med"/>
              <a:tailEnd type="triangle" w="med" len="med"/>
            </a:ln>
          </p:spPr>
        </p:sp>
        <p:sp>
          <p:nvSpPr>
            <p:cNvPr id="22569" name="Line 48"/>
            <p:cNvSpPr/>
            <p:nvPr/>
          </p:nvSpPr>
          <p:spPr>
            <a:xfrm>
              <a:off x="5103813" y="5516563"/>
              <a:ext cx="576263" cy="0"/>
            </a:xfrm>
            <a:prstGeom prst="line">
              <a:avLst/>
            </a:prstGeom>
            <a:ln w="38100" cap="flat" cmpd="sng">
              <a:solidFill>
                <a:schemeClr val="tx1"/>
              </a:solidFill>
              <a:prstDash val="solid"/>
              <a:miter/>
              <a:headEnd type="none" w="med" len="med"/>
              <a:tailEnd type="triangle" w="med" len="med"/>
            </a:ln>
          </p:spPr>
        </p:sp>
        <p:sp>
          <p:nvSpPr>
            <p:cNvPr id="22570" name="Text Box 49"/>
            <p:cNvSpPr txBox="1"/>
            <p:nvPr/>
          </p:nvSpPr>
          <p:spPr>
            <a:xfrm>
              <a:off x="3076575" y="5289550"/>
              <a:ext cx="576263" cy="457200"/>
            </a:xfrm>
            <a:prstGeom prst="rect">
              <a:avLst/>
            </a:prstGeom>
            <a:noFill/>
            <a:ln w="38100">
              <a:noFill/>
            </a:ln>
          </p:spPr>
          <p:txBody>
            <a:bodyPr anchor="t" anchorCtr="0">
              <a:spAutoFit/>
            </a:bodyPr>
            <a:p>
              <a:pPr algn="ctr">
                <a:spcBef>
                  <a:spcPct val="50000"/>
                </a:spcBef>
              </a:pPr>
              <a:r>
                <a:rPr lang="en-US" altLang="zh-CN">
                  <a:latin typeface="宋体" panose="02010600030101010101" pitchFamily="2" charset="-122"/>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22571" name="Line 50"/>
            <p:cNvSpPr/>
            <p:nvPr/>
          </p:nvSpPr>
          <p:spPr>
            <a:xfrm>
              <a:off x="3597275" y="5505450"/>
              <a:ext cx="576263" cy="0"/>
            </a:xfrm>
            <a:prstGeom prst="line">
              <a:avLst/>
            </a:prstGeom>
            <a:ln w="38100" cap="flat" cmpd="sng">
              <a:solidFill>
                <a:schemeClr val="tx1"/>
              </a:solidFill>
              <a:prstDash val="solid"/>
              <a:miter/>
              <a:headEnd type="none" w="med" len="med"/>
              <a:tailEnd type="triangle" w="med" len="med"/>
            </a:ln>
          </p:spPr>
        </p:sp>
        <p:sp>
          <p:nvSpPr>
            <p:cNvPr id="104499" name="Rectangle 51"/>
            <p:cNvSpPr>
              <a:spLocks noChangeArrowheads="1"/>
            </p:cNvSpPr>
            <p:nvPr/>
          </p:nvSpPr>
          <p:spPr bwMode="auto">
            <a:xfrm>
              <a:off x="5676900" y="53022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a:ln>
                    <a:noFill/>
                  </a:ln>
                  <a:solidFill>
                    <a:srgbClr val="3333FF"/>
                  </a:solidFill>
                  <a:effectLst/>
                  <a:uLnTx/>
                  <a:uFillTx/>
                  <a:latin typeface="Times New Roman" panose="02020603050405020304" pitchFamily="18" charset="0"/>
                  <a:ea typeface="+mn-ea"/>
                  <a:cs typeface="Times New Roman" panose="02020603050405020304" pitchFamily="18" charset="0"/>
                </a:rPr>
                <a:t>y</a:t>
              </a:r>
              <a:endParaRPr kumimoji="0" lang="en-US"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104500" name="Rectangle 52"/>
            <p:cNvSpPr>
              <a:spLocks noChangeArrowheads="1"/>
            </p:cNvSpPr>
            <p:nvPr/>
          </p:nvSpPr>
          <p:spPr bwMode="auto">
            <a:xfrm>
              <a:off x="6218238" y="53022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22574" name="Line 59"/>
            <p:cNvSpPr/>
            <p:nvPr/>
          </p:nvSpPr>
          <p:spPr>
            <a:xfrm>
              <a:off x="6478588" y="5514975"/>
              <a:ext cx="576263" cy="0"/>
            </a:xfrm>
            <a:prstGeom prst="line">
              <a:avLst/>
            </a:prstGeom>
            <a:ln w="38100" cap="flat" cmpd="sng">
              <a:solidFill>
                <a:schemeClr val="tx1"/>
              </a:solidFill>
              <a:prstDash val="solid"/>
              <a:miter/>
              <a:headEnd type="none" w="med" len="med"/>
              <a:tailEnd type="triangle" w="med" len="med"/>
            </a:ln>
          </p:spPr>
        </p:sp>
        <p:sp>
          <p:nvSpPr>
            <p:cNvPr id="104508" name="Rectangle 60"/>
            <p:cNvSpPr>
              <a:spLocks noChangeArrowheads="1"/>
            </p:cNvSpPr>
            <p:nvPr/>
          </p:nvSpPr>
          <p:spPr bwMode="auto">
            <a:xfrm>
              <a:off x="7051675" y="53006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a:ln>
                    <a:noFill/>
                  </a:ln>
                  <a:solidFill>
                    <a:srgbClr val="3333FF"/>
                  </a:solidFill>
                  <a:effectLst/>
                  <a:uLnTx/>
                  <a:uFillTx/>
                  <a:latin typeface="Times New Roman" panose="02020603050405020304" pitchFamily="18" charset="0"/>
                  <a:ea typeface="+mn-ea"/>
                  <a:cs typeface="Times New Roman" panose="02020603050405020304" pitchFamily="18" charset="0"/>
                </a:rPr>
                <a:t>z</a:t>
              </a:r>
              <a:endParaRPr kumimoji="0" lang="en-US"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104509" name="Rectangle 61"/>
            <p:cNvSpPr>
              <a:spLocks noChangeArrowheads="1"/>
            </p:cNvSpPr>
            <p:nvPr/>
          </p:nvSpPr>
          <p:spPr bwMode="auto">
            <a:xfrm>
              <a:off x="7593013" y="53006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22577" name="Line 53"/>
            <p:cNvSpPr/>
            <p:nvPr/>
          </p:nvSpPr>
          <p:spPr>
            <a:xfrm>
              <a:off x="7845425" y="5518150"/>
              <a:ext cx="576263" cy="0"/>
            </a:xfrm>
            <a:prstGeom prst="line">
              <a:avLst/>
            </a:prstGeom>
            <a:ln w="38100" cap="flat" cmpd="sng">
              <a:solidFill>
                <a:schemeClr val="tx1"/>
              </a:solidFill>
              <a:prstDash val="solid"/>
              <a:miter/>
              <a:headEnd type="none" w="med" len="med"/>
              <a:tailEnd type="triangle" w="med" len="med"/>
            </a:ln>
          </p:spPr>
        </p:sp>
      </p:grpSp>
      <p:sp>
        <p:nvSpPr>
          <p:cNvPr id="22578" name="TextBox 50"/>
          <p:cNvSpPr txBox="1"/>
          <p:nvPr/>
        </p:nvSpPr>
        <p:spPr>
          <a:xfrm>
            <a:off x="1071563" y="571500"/>
            <a:ext cx="2071687" cy="461963"/>
          </a:xfrm>
          <a:prstGeom prst="rect">
            <a:avLst/>
          </a:prstGeom>
          <a:noFill/>
          <a:ln w="9525">
            <a:noFill/>
          </a:ln>
        </p:spPr>
        <p:txBody>
          <a:bodyPr anchor="t" anchorCtr="0">
            <a:spAutoFit/>
          </a:bodyPr>
          <a:p>
            <a:r>
              <a:rPr lang="zh-CN" altLang="en-US"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  替换</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52" name="Rectangle 30"/>
          <p:cNvSpPr>
            <a:spLocks noChangeArrowheads="1"/>
          </p:cNvSpPr>
          <p:nvPr/>
        </p:nvSpPr>
        <p:spPr bwMode="auto">
          <a:xfrm>
            <a:off x="4740275" y="18462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x</a:t>
            </a:r>
            <a:endParaRPr kumimoji="0" lang="en-US" altLang="zh-CN" sz="2000" b="1" i="0" u="none" strike="noStrike" kern="1200" cap="none" spc="0" normalizeH="0" baseline="-2500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53" name="Rectangle 31"/>
          <p:cNvSpPr>
            <a:spLocks noChangeArrowheads="1"/>
          </p:cNvSpPr>
          <p:nvPr/>
        </p:nvSpPr>
        <p:spPr bwMode="auto">
          <a:xfrm>
            <a:off x="6188075" y="18462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z</a:t>
            </a:r>
            <a:endParaRPr kumimoji="0" lang="en-US" altLang="zh-CN" sz="2000" b="1" i="0" u="none" strike="noStrike" kern="1200" cap="none" spc="0" normalizeH="0" baseline="-2500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5984" y="500042"/>
            <a:ext cx="392909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4.3 STL</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中的</a:t>
            </a: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string</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571472" y="1571612"/>
            <a:ext cx="8001056" cy="287857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12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STL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string</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是一个保存字符序列的容器，类似</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vector&lt;char&gt;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string</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除了提供字符串的一些常用操作以外，还包含序列容器的操作。</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string</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的常用操作包括增加、删除、修改、查找比较、连接、输入和输出等。</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string</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重载了许多运算符，包括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&lt;&lt;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&gt;&gt;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等。</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
        <p:nvSpPr>
          <p:cNvPr id="30" name="TextBox 29"/>
          <p:cNvSpPr txBox="1"/>
          <p:nvPr/>
        </p:nvSpPr>
        <p:spPr>
          <a:xfrm>
            <a:off x="3563620" y="5013325"/>
            <a:ext cx="1308100" cy="398780"/>
          </a:xfrm>
          <a:prstGeom prst="rect">
            <a:avLst/>
          </a:prstGeom>
          <a:noFill/>
        </p:spPr>
        <p:txBody>
          <a:bodyPr wrap="square" rtlCol="0">
            <a:spAutoFit/>
          </a:bodyPr>
          <a:lstStyle/>
          <a:p>
            <a:pPr algn="l">
              <a:lnSpc>
                <a:spcPct val="100000"/>
              </a:lnSpc>
              <a:spcBef>
                <a:spcPts val="0"/>
              </a:spcBef>
            </a:pP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自学！</a:t>
            </a:r>
            <a:endPar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85786" y="1785926"/>
            <a:ext cx="7786742" cy="25750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设有两个串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定位操作就是在串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中查找与子串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相等的子串。</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通常把串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称为</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目标串</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，把串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称为</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模式串</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，因此定位也称作模式匹配。</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模式匹配</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成功</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是指在目标串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中找到一个模式串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不成功</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则指目标串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中不存在模式串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428860" y="642918"/>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4.4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串</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的模式匹配</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
        <p:nvSpPr>
          <p:cNvPr id="20481" name="Text Box 2"/>
          <p:cNvSpPr txBox="1"/>
          <p:nvPr>
            <p:custDataLst>
              <p:tags r:id="rId2"/>
            </p:custDataLst>
          </p:nvPr>
        </p:nvSpPr>
        <p:spPr>
          <a:xfrm>
            <a:off x="898843" y="4652963"/>
            <a:ext cx="7889875" cy="829945"/>
          </a:xfrm>
          <a:prstGeom prst="rect">
            <a:avLst/>
          </a:prstGeom>
          <a:noFill/>
          <a:ln w="9525">
            <a:noFill/>
          </a:ln>
        </p:spPr>
        <p:txBody>
          <a:bodyPr anchor="t" anchorCtr="0">
            <a:spAutoFit/>
          </a:bodyPr>
          <a:p>
            <a:pPr algn="just">
              <a:lnSpc>
                <a:spcPct val="100000"/>
              </a:lnSpc>
              <a:spcBef>
                <a:spcPts val="0"/>
              </a:spcBef>
            </a:pPr>
            <a:r>
              <a:rPr lang="zh-CN" altLang="en-US" dirty="0">
                <a:latin typeface="楷体" panose="02010609060101010101" pitchFamily="49" charset="-122"/>
                <a:ea typeface="楷体" panose="02010609060101010101" pitchFamily="49" charset="-122"/>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应用分类：</a:t>
            </a:r>
            <a:r>
              <a:rPr lang="zh-CN" altLang="en-US" sz="2000" i="1" dirty="0">
                <a:solidFill>
                  <a:srgbClr val="FF00FF"/>
                </a:solidFill>
                <a:ea typeface="楷体" panose="02010609060101010101" pitchFamily="49" charset="-122"/>
              </a:rPr>
              <a:t>Pattern detection     </a:t>
            </a:r>
            <a:r>
              <a:rPr lang="zh-CN" altLang="en-US" sz="2000" i="1" dirty="0">
                <a:solidFill>
                  <a:srgbClr val="FF00FF"/>
                </a:solidFill>
                <a:ea typeface="楷体" panose="02010609060101010101" pitchFamily="49" charset="-122"/>
                <a:sym typeface="+mn-ea"/>
              </a:rPr>
              <a:t>Pattern location   </a:t>
            </a:r>
            <a:endParaRPr lang="zh-CN" altLang="en-US" sz="2000" i="1" dirty="0">
              <a:solidFill>
                <a:srgbClr val="FF00FF"/>
              </a:solidFill>
              <a:ea typeface="楷体" panose="02010609060101010101" pitchFamily="49" charset="-122"/>
              <a:sym typeface="+mn-ea"/>
            </a:endParaRPr>
          </a:p>
          <a:p>
            <a:pPr algn="just">
              <a:lnSpc>
                <a:spcPct val="100000"/>
              </a:lnSpc>
              <a:spcBef>
                <a:spcPts val="0"/>
              </a:spcBef>
            </a:pPr>
            <a:r>
              <a:rPr lang="zh-CN" altLang="en-US" sz="2000" i="1" dirty="0">
                <a:solidFill>
                  <a:srgbClr val="FF00FF"/>
                </a:solidFill>
                <a:ea typeface="楷体" panose="02010609060101010101" pitchFamily="49" charset="-122"/>
                <a:sym typeface="+mn-ea"/>
              </a:rPr>
              <a:t>                        Pattern counting     Pattern enumeration</a:t>
            </a:r>
            <a:r>
              <a:rPr lang="zh-CN" altLang="en-US" sz="2000" i="1" dirty="0">
                <a:solidFill>
                  <a:srgbClr val="FF00FF"/>
                </a:solidFill>
                <a:ea typeface="楷体" panose="02010609060101010101" pitchFamily="49" charset="-122"/>
              </a:rPr>
              <a:t>   </a:t>
            </a:r>
            <a:r>
              <a:rPr lang="zh-CN" altLang="en-US" i="1"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214554"/>
            <a:ext cx="8501122" cy="40316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趟：</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baseline="-25000" smtClean="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开始</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比较，若相等，则继续逐个比较后续字符</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如果对应的字符全部相同</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且</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的字符比较完，说明</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的子串，返回</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中的起始位置，表示匹配成功；如果对应的字符不相同，说明</a:t>
            </a:r>
            <a:r>
              <a:rPr lang="zh-CN" altLang="zh-CN" sz="2000" smtClean="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rPr>
              <a:t>第一趟匹配失败</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趟：</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baseline="-25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开始</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比较，若相等，则继续逐个比较后续字符</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如果对应的字符全部相同</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且</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的字符比较完，说明</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的子串，返回</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中的起始位置，表示匹配成功；如果对应的字符不相同，说明</a:t>
            </a:r>
            <a:r>
              <a:rPr lang="zh-CN" altLang="zh-CN" sz="2000" smtClean="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rPr>
              <a:t>第二趟匹配失败</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依次类推</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只要有一趟匹配成功，则说明</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的子串，返回</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中的起始位置。如果</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超界都没有匹配成功，说明</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不是</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的子串，返回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755015" y="1268730"/>
            <a:ext cx="1956435" cy="39878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华文中宋" panose="02010600040101010101" pitchFamily="2" charset="-122"/>
                <a:ea typeface="华文中宋" panose="02010600040101010101" pitchFamily="2" charset="-122"/>
              </a:rPr>
              <a:t>思</a:t>
            </a:r>
            <a:r>
              <a:rPr lang="en-US" altLang="zh-CN" sz="2000" smtClean="0">
                <a:solidFill>
                  <a:srgbClr val="FF0000"/>
                </a:solidFill>
                <a:latin typeface="华文中宋" panose="02010600040101010101" pitchFamily="2" charset="-122"/>
                <a:ea typeface="华文中宋" panose="02010600040101010101" pitchFamily="2" charset="-122"/>
              </a:rPr>
              <a:t> </a:t>
            </a:r>
            <a:r>
              <a:rPr lang="zh-CN" altLang="zh-CN" sz="2000" smtClean="0">
                <a:solidFill>
                  <a:srgbClr val="FF0000"/>
                </a:solidFill>
                <a:latin typeface="华文中宋" panose="02010600040101010101" pitchFamily="2" charset="-122"/>
                <a:ea typeface="华文中宋" panose="02010600040101010101" pitchFamily="2" charset="-122"/>
              </a:rPr>
              <a:t>路（穷举）</a:t>
            </a:r>
            <a:endParaRPr lang="zh-CN" altLang="en-US" sz="2000" smtClean="0">
              <a:solidFill>
                <a:srgbClr val="FF0000"/>
              </a:solidFill>
              <a:latin typeface="华文中宋" panose="02010600040101010101" pitchFamily="2" charset="-122"/>
              <a:ea typeface="华文中宋" panose="02010600040101010101" pitchFamily="2" charset="-122"/>
              <a:cs typeface="Consolas" panose="020B0609020204030204" pitchFamily="49" charset="0"/>
            </a:endParaRPr>
          </a:p>
        </p:txBody>
      </p:sp>
      <p:sp>
        <p:nvSpPr>
          <p:cNvPr id="9" name="TextBox 8"/>
          <p:cNvSpPr txBox="1"/>
          <p:nvPr/>
        </p:nvSpPr>
        <p:spPr>
          <a:xfrm>
            <a:off x="1691640" y="1844675"/>
            <a:ext cx="5404485" cy="39878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目标串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mn-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模式串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642910" y="428604"/>
            <a:ext cx="235745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4.4.1 </a:t>
            </a:r>
            <a:r>
              <a:rPr lang="en-US"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BF</a:t>
            </a:r>
            <a:r>
              <a:rPr lang="zh-CN" altLang="en-US"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算法</a:t>
            </a:r>
            <a:endPar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
        <p:nvSpPr>
          <p:cNvPr id="32" name="TextBox 31"/>
          <p:cNvSpPr txBox="1"/>
          <p:nvPr/>
        </p:nvSpPr>
        <p:spPr>
          <a:xfrm>
            <a:off x="2482850" y="1236980"/>
            <a:ext cx="5533390" cy="398780"/>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zh-CN" sz="2000" b="1" i="0" u="none" strike="noStrike" kern="1200" cap="none" spc="0" normalizeH="0" baseline="0" smtClean="0">
                <a:solidFill>
                  <a:srgbClr val="0000FF"/>
                </a:solidFill>
                <a:latin typeface="Consolas" panose="020B0609020204030204" pitchFamily="49" charset="0"/>
                <a:ea typeface="仿宋" panose="02010609060101010101" pitchFamily="49" charset="-122"/>
                <a:cs typeface="Consolas" panose="020B0609020204030204" pitchFamily="49" charset="0"/>
              </a:rPr>
              <a:t>从s的每一个字符开始依次与t的字符进行匹配。</a:t>
            </a:r>
            <a:endParaRPr kumimoji="0" lang="zh-CN" altLang="en-US" sz="2200" b="1" i="0" u="none" strike="noStrike" kern="1200" cap="none" spc="0" normalizeH="0" baseline="0" noProof="0">
              <a:ln>
                <a:noFill/>
              </a:ln>
              <a:solidFill>
                <a:srgbClr val="3333FF"/>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2"/>
                                        </p:tgtEl>
                                        <p:attrNameLst>
                                          <p:attrName>style.visibility</p:attrName>
                                        </p:attrNameLst>
                                      </p:cBhvr>
                                      <p:to>
                                        <p:strVal val="visible"/>
                                      </p:to>
                                    </p:set>
                                    <p:anim calcmode="discrete" valueType="clr">
                                      <p:cBhvr override="childStyle">
                                        <p:cTn id="7" dur="80"/>
                                        <p:tgtEl>
                                          <p:spTgt spid="3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
                                        </p:tgtEl>
                                        <p:attrNameLst>
                                          <p:attrName>fillcolor</p:attrName>
                                        </p:attrNameLst>
                                      </p:cBhvr>
                                      <p:tavLst>
                                        <p:tav tm="0">
                                          <p:val>
                                            <p:clrVal>
                                              <a:schemeClr val="accent2"/>
                                            </p:clrVal>
                                          </p:val>
                                        </p:tav>
                                        <p:tav tm="50000">
                                          <p:val>
                                            <p:clrVal>
                                              <a:schemeClr val="hlink"/>
                                            </p:clrVal>
                                          </p:val>
                                        </p:tav>
                                      </p:tavLst>
                                    </p:anim>
                                    <p:set>
                                      <p:cBhvr>
                                        <p:cTn id="9" dur="80"/>
                                        <p:tgtEl>
                                          <p:spTgt spid="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857375" y="2857500"/>
            <a:ext cx="3786188" cy="42862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   a    a    a    a    b    c    d</a:t>
            </a:r>
            <a:endParaRPr kumimoji="0" lang="zh-CN" altLang="en-US" sz="2400" b="1" i="1"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grpSp>
        <p:nvGrpSpPr>
          <p:cNvPr id="25" name="组合 24"/>
          <p:cNvGrpSpPr/>
          <p:nvPr/>
        </p:nvGrpSpPr>
        <p:grpSpPr>
          <a:xfrm>
            <a:off x="1857375" y="3681413"/>
            <a:ext cx="2143125" cy="428625"/>
            <a:chOff x="1857356" y="4000504"/>
            <a:chExt cx="2143140" cy="428628"/>
          </a:xfrm>
        </p:grpSpPr>
        <p:sp>
          <p:nvSpPr>
            <p:cNvPr id="5" name="矩形 4"/>
            <p:cNvSpPr/>
            <p:nvPr/>
          </p:nvSpPr>
          <p:spPr>
            <a:xfrm>
              <a:off x="1857356" y="4000504"/>
              <a:ext cx="1500199" cy="42862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   a    b    c</a:t>
              </a:r>
              <a:endParaRPr kumimoji="0" lang="zh-CN" altLang="en-US" sz="2400" b="1" i="1"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24582" name="TextBox 5"/>
            <p:cNvSpPr txBox="1"/>
            <p:nvPr/>
          </p:nvSpPr>
          <p:spPr>
            <a:xfrm>
              <a:off x="3428992" y="4059800"/>
              <a:ext cx="571504" cy="369332"/>
            </a:xfrm>
            <a:prstGeom prst="rect">
              <a:avLst/>
            </a:prstGeom>
            <a:noFill/>
            <a:ln w="9525">
              <a:noFill/>
            </a:ln>
          </p:spPr>
          <p:txBody>
            <a:bodyPr lIns="0" tIns="0" rIns="0" bIns="0" anchor="t" anchorCtr="0">
              <a:spAutoFit/>
            </a:bodyPr>
            <a:p>
              <a:pPr algn="ctr"/>
              <a:r>
                <a:rPr lang="zh-CN" altLang="en-US" dirty="0">
                  <a:solidFill>
                    <a:srgbClr val="FF0000"/>
                  </a:solidFill>
                  <a:latin typeface="Times New Roman" panose="02020603050405020304" pitchFamily="18" charset="0"/>
                  <a:ea typeface="楷体_GB2312" pitchFamily="49" charset="-122"/>
                  <a:sym typeface="Wingdings" panose="05000000000000000000" pitchFamily="2" charset="2"/>
                </a:rPr>
                <a:t></a:t>
              </a:r>
              <a:endParaRPr lang="zh-CN" altLang="en-US" dirty="0">
                <a:solidFill>
                  <a:srgbClr val="FF0000"/>
                </a:solidFill>
                <a:latin typeface="Times New Roman" panose="02020603050405020304" pitchFamily="18" charset="0"/>
                <a:ea typeface="楷体_GB2312" pitchFamily="49" charset="-122"/>
              </a:endParaRPr>
            </a:p>
          </p:txBody>
        </p:sp>
      </p:grpSp>
      <p:grpSp>
        <p:nvGrpSpPr>
          <p:cNvPr id="24" name="组合 23"/>
          <p:cNvGrpSpPr/>
          <p:nvPr/>
        </p:nvGrpSpPr>
        <p:grpSpPr>
          <a:xfrm>
            <a:off x="3214688" y="3681413"/>
            <a:ext cx="2214562" cy="428625"/>
            <a:chOff x="3857620" y="4714884"/>
            <a:chExt cx="2214578" cy="428628"/>
          </a:xfrm>
        </p:grpSpPr>
        <p:sp>
          <p:nvSpPr>
            <p:cNvPr id="19" name="矩形 18"/>
            <p:cNvSpPr/>
            <p:nvPr/>
          </p:nvSpPr>
          <p:spPr>
            <a:xfrm>
              <a:off x="3857620" y="4714884"/>
              <a:ext cx="1500198" cy="42862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   a    b    c</a:t>
              </a:r>
              <a:endParaRPr kumimoji="0" lang="zh-CN" alt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24585" name="TextBox 19"/>
            <p:cNvSpPr txBox="1"/>
            <p:nvPr/>
          </p:nvSpPr>
          <p:spPr>
            <a:xfrm>
              <a:off x="5429256" y="4752984"/>
              <a:ext cx="642942" cy="369332"/>
            </a:xfrm>
            <a:prstGeom prst="rect">
              <a:avLst/>
            </a:prstGeom>
            <a:noFill/>
            <a:ln w="9525">
              <a:noFill/>
            </a:ln>
          </p:spPr>
          <p:txBody>
            <a:bodyPr lIns="0" tIns="0" rIns="0" bIns="0" anchor="t" anchorCtr="0">
              <a:spAutoFit/>
            </a:bodyPr>
            <a:p>
              <a:pPr algn="ctr"/>
              <a:r>
                <a:rPr lang="zh-CN" altLang="en-US" dirty="0">
                  <a:solidFill>
                    <a:srgbClr val="FF0000"/>
                  </a:solidFill>
                  <a:latin typeface="Times New Roman" panose="02020603050405020304" pitchFamily="18" charset="0"/>
                  <a:ea typeface="楷体_GB2312" pitchFamily="49" charset="-122"/>
                  <a:sym typeface="Wingdings" panose="05000000000000000000" pitchFamily="2" charset="2"/>
                </a:rPr>
                <a:t></a:t>
              </a:r>
              <a:endParaRPr lang="zh-CN" altLang="en-US" dirty="0">
                <a:solidFill>
                  <a:srgbClr val="FF0000"/>
                </a:solidFill>
                <a:latin typeface="Times New Roman" panose="02020603050405020304" pitchFamily="18" charset="0"/>
                <a:ea typeface="楷体_GB2312" pitchFamily="49" charset="-122"/>
              </a:endParaRPr>
            </a:p>
          </p:txBody>
        </p:sp>
      </p:grpSp>
      <p:sp>
        <p:nvSpPr>
          <p:cNvPr id="21" name="TextBox 20"/>
          <p:cNvSpPr txBox="1"/>
          <p:nvPr/>
        </p:nvSpPr>
        <p:spPr>
          <a:xfrm>
            <a:off x="3286125" y="4500563"/>
            <a:ext cx="2214563" cy="461962"/>
          </a:xfrm>
          <a:prstGeom prst="rect">
            <a:avLst/>
          </a:prstGeom>
          <a:noFill/>
          <a:ln w="9525">
            <a:noFill/>
          </a:ln>
        </p:spPr>
        <p:txBody>
          <a:bodyPr anchor="t" anchorCtr="0">
            <a:spAutoFit/>
          </a:bodyPr>
          <a:p>
            <a:pPr algn="ctr"/>
            <a:r>
              <a:rPr lang="zh-CN" altLang="en-US" dirty="0">
                <a:solidFill>
                  <a:srgbClr val="FF00FF"/>
                </a:solidFill>
                <a:latin typeface="Times New Roman" panose="02020603050405020304" pitchFamily="18" charset="0"/>
                <a:ea typeface="楷体" panose="02010609060101010101" pitchFamily="49" charset="-122"/>
              </a:rPr>
              <a:t>匹配成功</a:t>
            </a:r>
            <a:endParaRPr lang="zh-CN" altLang="en-US" dirty="0">
              <a:solidFill>
                <a:srgbClr val="FF00FF"/>
              </a:solidFill>
              <a:latin typeface="Times New Roman" panose="02020603050405020304" pitchFamily="18" charset="0"/>
              <a:ea typeface="楷体" panose="02010609060101010101" pitchFamily="49" charset="-122"/>
            </a:endParaRPr>
          </a:p>
        </p:txBody>
      </p:sp>
      <p:sp>
        <p:nvSpPr>
          <p:cNvPr id="24587" name="TextBox 21"/>
          <p:cNvSpPr txBox="1"/>
          <p:nvPr/>
        </p:nvSpPr>
        <p:spPr>
          <a:xfrm>
            <a:off x="1071563" y="2824163"/>
            <a:ext cx="571500" cy="461962"/>
          </a:xfrm>
          <a:prstGeom prst="rect">
            <a:avLst/>
          </a:prstGeom>
          <a:noFill/>
          <a:ln w="9525">
            <a:noFill/>
          </a:ln>
        </p:spPr>
        <p:txBody>
          <a:bodyPr anchor="t" anchorCtr="0">
            <a:spAutoFit/>
          </a:bodyPr>
          <a:p>
            <a:pPr algn="ctr"/>
            <a:r>
              <a:rPr lang="en-US" altLang="zh-CN">
                <a:latin typeface="Times New Roman" panose="02020603050405020304" pitchFamily="18" charset="0"/>
                <a:ea typeface="楷体_GB2312" pitchFamily="49" charset="-122"/>
              </a:rPr>
              <a:t>s:</a:t>
            </a:r>
            <a:endParaRPr lang="zh-CN" altLang="en-US" dirty="0">
              <a:latin typeface="Times New Roman" panose="02020603050405020304" pitchFamily="18" charset="0"/>
              <a:ea typeface="楷体_GB2312" pitchFamily="49" charset="-122"/>
            </a:endParaRPr>
          </a:p>
        </p:txBody>
      </p:sp>
      <p:sp>
        <p:nvSpPr>
          <p:cNvPr id="24588" name="TextBox 22"/>
          <p:cNvSpPr txBox="1"/>
          <p:nvPr/>
        </p:nvSpPr>
        <p:spPr>
          <a:xfrm>
            <a:off x="1071563" y="3681413"/>
            <a:ext cx="571500" cy="461962"/>
          </a:xfrm>
          <a:prstGeom prst="rect">
            <a:avLst/>
          </a:prstGeom>
          <a:noFill/>
          <a:ln w="9525">
            <a:noFill/>
          </a:ln>
        </p:spPr>
        <p:txBody>
          <a:bodyPr anchor="t" anchorCtr="0">
            <a:spAutoFit/>
          </a:bodyPr>
          <a:p>
            <a:pPr algn="ctr"/>
            <a:r>
              <a:rPr lang="en-US" altLang="zh-CN">
                <a:latin typeface="Times New Roman" panose="02020603050405020304" pitchFamily="18" charset="0"/>
                <a:ea typeface="楷体_GB2312" pitchFamily="49" charset="-122"/>
              </a:rPr>
              <a:t>t:</a:t>
            </a:r>
            <a:endParaRPr lang="zh-CN" altLang="en-US" dirty="0">
              <a:latin typeface="Times New Roman" panose="02020603050405020304" pitchFamily="18" charset="0"/>
              <a:ea typeface="楷体_GB2312" pitchFamily="49" charset="-122"/>
            </a:endParaRPr>
          </a:p>
        </p:txBody>
      </p:sp>
      <p:grpSp>
        <p:nvGrpSpPr>
          <p:cNvPr id="26" name="组合 25"/>
          <p:cNvGrpSpPr/>
          <p:nvPr/>
        </p:nvGrpSpPr>
        <p:grpSpPr>
          <a:xfrm>
            <a:off x="2286000" y="3681413"/>
            <a:ext cx="2143125" cy="428625"/>
            <a:chOff x="1857356" y="4000504"/>
            <a:chExt cx="2143140" cy="428628"/>
          </a:xfrm>
        </p:grpSpPr>
        <p:sp>
          <p:nvSpPr>
            <p:cNvPr id="27" name="矩形 26"/>
            <p:cNvSpPr/>
            <p:nvPr/>
          </p:nvSpPr>
          <p:spPr>
            <a:xfrm>
              <a:off x="1857356" y="4000504"/>
              <a:ext cx="1500199" cy="42862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   a    b    c</a:t>
              </a:r>
              <a:endParaRPr kumimoji="0" lang="zh-CN" altLang="en-US" sz="2400" b="1" i="1"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24591" name="TextBox 27"/>
            <p:cNvSpPr txBox="1"/>
            <p:nvPr/>
          </p:nvSpPr>
          <p:spPr>
            <a:xfrm>
              <a:off x="3428992" y="4059800"/>
              <a:ext cx="571504" cy="369332"/>
            </a:xfrm>
            <a:prstGeom prst="rect">
              <a:avLst/>
            </a:prstGeom>
            <a:noFill/>
            <a:ln w="9525">
              <a:noFill/>
            </a:ln>
          </p:spPr>
          <p:txBody>
            <a:bodyPr lIns="0" tIns="0" rIns="0" bIns="0" anchor="t" anchorCtr="0">
              <a:spAutoFit/>
            </a:bodyPr>
            <a:p>
              <a:pPr algn="ctr"/>
              <a:r>
                <a:rPr lang="zh-CN" altLang="en-US" dirty="0">
                  <a:solidFill>
                    <a:srgbClr val="FF0000"/>
                  </a:solidFill>
                  <a:latin typeface="Times New Roman" panose="02020603050405020304" pitchFamily="18" charset="0"/>
                  <a:ea typeface="楷体_GB2312" pitchFamily="49" charset="-122"/>
                  <a:sym typeface="Wingdings" panose="05000000000000000000" pitchFamily="2" charset="2"/>
                </a:rPr>
                <a:t></a:t>
              </a:r>
              <a:endParaRPr lang="zh-CN" altLang="en-US" dirty="0">
                <a:solidFill>
                  <a:srgbClr val="FF0000"/>
                </a:solidFill>
                <a:latin typeface="Times New Roman" panose="02020603050405020304" pitchFamily="18" charset="0"/>
                <a:ea typeface="楷体_GB2312" pitchFamily="49" charset="-122"/>
              </a:endParaRPr>
            </a:p>
          </p:txBody>
        </p:sp>
      </p:grpSp>
      <p:grpSp>
        <p:nvGrpSpPr>
          <p:cNvPr id="29" name="组合 28"/>
          <p:cNvGrpSpPr/>
          <p:nvPr/>
        </p:nvGrpSpPr>
        <p:grpSpPr>
          <a:xfrm>
            <a:off x="2760663" y="3681413"/>
            <a:ext cx="2143125" cy="428625"/>
            <a:chOff x="1857356" y="4000504"/>
            <a:chExt cx="2143140" cy="428628"/>
          </a:xfrm>
        </p:grpSpPr>
        <p:sp>
          <p:nvSpPr>
            <p:cNvPr id="30" name="矩形 29"/>
            <p:cNvSpPr/>
            <p:nvPr/>
          </p:nvSpPr>
          <p:spPr>
            <a:xfrm>
              <a:off x="1857356" y="4000504"/>
              <a:ext cx="1500197" cy="42862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   a    b    c</a:t>
              </a:r>
              <a:endParaRPr kumimoji="0" lang="zh-CN" altLang="en-US" sz="2400" b="1" i="1"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endParaRPr>
            </a:p>
          </p:txBody>
        </p:sp>
        <p:sp>
          <p:nvSpPr>
            <p:cNvPr id="24594" name="TextBox 30"/>
            <p:cNvSpPr txBox="1"/>
            <p:nvPr/>
          </p:nvSpPr>
          <p:spPr>
            <a:xfrm>
              <a:off x="3428992" y="4059800"/>
              <a:ext cx="571504" cy="369332"/>
            </a:xfrm>
            <a:prstGeom prst="rect">
              <a:avLst/>
            </a:prstGeom>
            <a:noFill/>
            <a:ln w="9525">
              <a:noFill/>
            </a:ln>
          </p:spPr>
          <p:txBody>
            <a:bodyPr lIns="0" tIns="0" rIns="0" bIns="0" anchor="t" anchorCtr="0">
              <a:spAutoFit/>
            </a:bodyPr>
            <a:p>
              <a:pPr algn="ctr"/>
              <a:r>
                <a:rPr lang="zh-CN" altLang="en-US" dirty="0">
                  <a:solidFill>
                    <a:srgbClr val="FF0000"/>
                  </a:solidFill>
                  <a:latin typeface="Times New Roman" panose="02020603050405020304" pitchFamily="18" charset="0"/>
                  <a:ea typeface="楷体_GB2312" pitchFamily="49" charset="-122"/>
                  <a:sym typeface="Wingdings" panose="05000000000000000000" pitchFamily="2" charset="2"/>
                </a:rPr>
                <a:t></a:t>
              </a:r>
              <a:endParaRPr lang="zh-CN" altLang="en-US" dirty="0">
                <a:solidFill>
                  <a:srgbClr val="FF0000"/>
                </a:solidFill>
                <a:latin typeface="Times New Roman" panose="02020603050405020304"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Righ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trips(downRigh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nodeType="clickEffect">
                                  <p:stCondLst>
                                    <p:cond delay="0"/>
                                  </p:stCondLst>
                                  <p:childTnLst>
                                    <p:animEffect transition="out" filter="wipe(down)">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childTnLst>
                          </p:cTn>
                        </p:par>
                        <p:par>
                          <p:cTn id="22" fill="hold">
                            <p:stCondLst>
                              <p:cond delay="500"/>
                            </p:stCondLst>
                            <p:childTnLst>
                              <p:par>
                                <p:cTn id="23" presetID="18" presetClass="entr" presetSubtype="6"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strips(downRight)">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nodeType="clickEffect">
                                  <p:stCondLst>
                                    <p:cond delay="0"/>
                                  </p:stCondLst>
                                  <p:childTnLst>
                                    <p:animEffect transition="out" filter="wipe(down)">
                                      <p:cBhvr>
                                        <p:cTn id="29" dur="500"/>
                                        <p:tgtEl>
                                          <p:spTgt spid="29"/>
                                        </p:tgtEl>
                                      </p:cBhvr>
                                    </p:animEffect>
                                    <p:set>
                                      <p:cBhvr>
                                        <p:cTn id="30" dur="1" fill="hold">
                                          <p:stCondLst>
                                            <p:cond delay="499"/>
                                          </p:stCondLst>
                                        </p:cTn>
                                        <p:tgtEl>
                                          <p:spTgt spid="29"/>
                                        </p:tgtEl>
                                        <p:attrNameLst>
                                          <p:attrName>style.visibility</p:attrName>
                                        </p:attrNameLst>
                                      </p:cBhvr>
                                      <p:to>
                                        <p:strVal val="hidden"/>
                                      </p:to>
                                    </p:set>
                                  </p:childTnLst>
                                </p:cTn>
                              </p:par>
                            </p:childTnLst>
                          </p:cTn>
                        </p:par>
                        <p:par>
                          <p:cTn id="31" fill="hold">
                            <p:stCondLst>
                              <p:cond delay="500"/>
                            </p:stCondLst>
                            <p:childTnLst>
                              <p:par>
                                <p:cTn id="32" presetID="18" presetClass="entr" presetSubtype="6"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strips(downRight)">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4"/>
          <p:cNvSpPr txBox="1"/>
          <p:nvPr/>
        </p:nvSpPr>
        <p:spPr>
          <a:xfrm>
            <a:off x="467360" y="1233488"/>
            <a:ext cx="8229600" cy="1032510"/>
          </a:xfrm>
          <a:prstGeom prst="rect">
            <a:avLst/>
          </a:prstGeom>
          <a:noFill/>
          <a:ln w="9525">
            <a:noFill/>
          </a:ln>
        </p:spPr>
        <p:txBody>
          <a:bodyPr anchor="t" anchorCtr="0">
            <a:spAutoFit/>
          </a:bodyPr>
          <a:p>
            <a:pPr>
              <a:spcBef>
                <a:spcPct val="50000"/>
              </a:spcBef>
            </a:pPr>
            <a:r>
              <a:rPr lang="en-US" altLang="zh-CN">
                <a:latin typeface="Times New Roman" panose="02020603050405020304" pitchFamily="18" charset="0"/>
                <a:ea typeface="楷体_GB2312" pitchFamily="49" charset="-122"/>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例如，设目标串s=“aaaaab”，模式串t=“aaab”。</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spcBef>
                <a:spcPct val="50000"/>
              </a:spcBef>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用指针k指示目标串s的当前比较字符位置，用指针j指示模式串t的当前比较字符位置,</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mn-ea"/>
              </a:rPr>
              <a:t>指针i指示目标串s的当趟匹配的起点</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650" name="Text Box 5"/>
          <p:cNvSpPr txBox="1"/>
          <p:nvPr/>
        </p:nvSpPr>
        <p:spPr>
          <a:xfrm>
            <a:off x="1763713" y="3805555"/>
            <a:ext cx="4968875" cy="519113"/>
          </a:xfrm>
          <a:prstGeom prst="rect">
            <a:avLst/>
          </a:prstGeom>
          <a:noFill/>
          <a:ln w="9525">
            <a:noFill/>
          </a:ln>
        </p:spPr>
        <p:txBody>
          <a:bodyPr anchor="t" anchorCtr="0">
            <a:spAutoFit/>
          </a:bodyPr>
          <a:p>
            <a:pPr>
              <a:spcBef>
                <a:spcPct val="50000"/>
              </a:spcBef>
            </a:pPr>
            <a:r>
              <a:rPr lang="en-US" altLang="zh-CN" sz="2800" i="1">
                <a:latin typeface="Times New Roman" panose="02020603050405020304" pitchFamily="18" charset="0"/>
                <a:ea typeface="楷体_GB2312" pitchFamily="49" charset="-122"/>
              </a:rPr>
              <a:t>a       a       a       a       a       b</a:t>
            </a:r>
            <a:endParaRPr lang="en-US" altLang="zh-CN" sz="2800" i="1">
              <a:latin typeface="Times New Roman" panose="02020603050405020304" pitchFamily="18" charset="0"/>
              <a:ea typeface="楷体_GB2312" pitchFamily="49" charset="-122"/>
            </a:endParaRPr>
          </a:p>
        </p:txBody>
      </p:sp>
      <p:sp>
        <p:nvSpPr>
          <p:cNvPr id="27651" name="Text Box 6"/>
          <p:cNvSpPr txBox="1"/>
          <p:nvPr/>
        </p:nvSpPr>
        <p:spPr>
          <a:xfrm>
            <a:off x="1923733" y="4554538"/>
            <a:ext cx="3024187" cy="519112"/>
          </a:xfrm>
          <a:prstGeom prst="rect">
            <a:avLst/>
          </a:prstGeom>
          <a:noFill/>
          <a:ln w="9525">
            <a:noFill/>
          </a:ln>
        </p:spPr>
        <p:txBody>
          <a:bodyPr anchor="t" anchorCtr="0">
            <a:spAutoFit/>
          </a:bodyPr>
          <a:p>
            <a:pPr>
              <a:spcBef>
                <a:spcPct val="50000"/>
              </a:spcBef>
            </a:pPr>
            <a:r>
              <a:rPr lang="en-US" altLang="zh-CN" sz="2800" i="1">
                <a:latin typeface="Times New Roman" panose="02020603050405020304" pitchFamily="18" charset="0"/>
                <a:ea typeface="楷体_GB2312" pitchFamily="49" charset="-122"/>
              </a:rPr>
              <a:t>a       a       a       b</a:t>
            </a:r>
            <a:endParaRPr lang="en-US" altLang="zh-CN" sz="2800" i="1">
              <a:latin typeface="Times New Roman" panose="02020603050405020304" pitchFamily="18" charset="0"/>
              <a:ea typeface="楷体_GB2312" pitchFamily="49" charset="-122"/>
            </a:endParaRPr>
          </a:p>
        </p:txBody>
      </p:sp>
      <p:sp>
        <p:nvSpPr>
          <p:cNvPr id="27652" name="Text Box 7"/>
          <p:cNvSpPr txBox="1"/>
          <p:nvPr/>
        </p:nvSpPr>
        <p:spPr>
          <a:xfrm>
            <a:off x="1116013" y="3762375"/>
            <a:ext cx="431800" cy="519113"/>
          </a:xfrm>
          <a:prstGeom prst="rect">
            <a:avLst/>
          </a:prstGeom>
          <a:noFill/>
          <a:ln w="9525">
            <a:noFill/>
          </a:ln>
        </p:spPr>
        <p:txBody>
          <a:bodyPr anchor="t" anchorCtr="0">
            <a:spAutoFit/>
          </a:bodyPr>
          <a:p>
            <a:pPr>
              <a:spcBef>
                <a:spcPct val="50000"/>
              </a:spcBef>
            </a:pPr>
            <a:r>
              <a:rPr lang="en-US" altLang="zh-CN" sz="2800">
                <a:latin typeface="Times New Roman" panose="02020603050405020304" pitchFamily="18" charset="0"/>
                <a:ea typeface="楷体_GB2312" pitchFamily="49" charset="-122"/>
              </a:rPr>
              <a:t>s</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p:txBody>
      </p:sp>
      <p:sp>
        <p:nvSpPr>
          <p:cNvPr id="27653" name="Text Box 8"/>
          <p:cNvSpPr txBox="1"/>
          <p:nvPr/>
        </p:nvSpPr>
        <p:spPr>
          <a:xfrm>
            <a:off x="1114425" y="4554538"/>
            <a:ext cx="431800" cy="519112"/>
          </a:xfrm>
          <a:prstGeom prst="rect">
            <a:avLst/>
          </a:prstGeom>
          <a:noFill/>
          <a:ln w="9525">
            <a:noFill/>
          </a:ln>
        </p:spPr>
        <p:txBody>
          <a:bodyPr anchor="t" anchorCtr="0">
            <a:spAutoFit/>
          </a:bodyPr>
          <a:p>
            <a:pPr>
              <a:spcBef>
                <a:spcPct val="50000"/>
              </a:spcBef>
            </a:pPr>
            <a:r>
              <a:rPr lang="en-US" altLang="zh-CN" sz="2800">
                <a:latin typeface="Times New Roman" panose="02020603050405020304" pitchFamily="18" charset="0"/>
                <a:ea typeface="楷体_GB2312" pitchFamily="49" charset="-122"/>
              </a:rPr>
              <a:t>t</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p:txBody>
      </p:sp>
      <p:sp>
        <p:nvSpPr>
          <p:cNvPr id="27654" name="Line 10"/>
          <p:cNvSpPr/>
          <p:nvPr/>
        </p:nvSpPr>
        <p:spPr>
          <a:xfrm>
            <a:off x="2079625" y="2935288"/>
            <a:ext cx="0" cy="863600"/>
          </a:xfrm>
          <a:prstGeom prst="line">
            <a:avLst/>
          </a:prstGeom>
          <a:ln w="38100" cap="flat" cmpd="sng">
            <a:solidFill>
              <a:srgbClr val="FF3300"/>
            </a:solidFill>
            <a:prstDash val="solid"/>
            <a:miter/>
            <a:headEnd type="none" w="med" len="med"/>
            <a:tailEnd type="triangle" w="med" len="med"/>
          </a:ln>
        </p:spPr>
      </p:sp>
      <p:sp>
        <p:nvSpPr>
          <p:cNvPr id="27655" name="Text Box 11"/>
          <p:cNvSpPr txBox="1"/>
          <p:nvPr/>
        </p:nvSpPr>
        <p:spPr>
          <a:xfrm>
            <a:off x="1924050" y="2511425"/>
            <a:ext cx="431800" cy="457200"/>
          </a:xfrm>
          <a:prstGeom prst="rect">
            <a:avLst/>
          </a:prstGeom>
          <a:noFill/>
          <a:ln w="9525">
            <a:noFill/>
          </a:ln>
        </p:spPr>
        <p:txBody>
          <a:bodyPr anchor="t" anchorCtr="0">
            <a:spAutoFit/>
          </a:bodyPr>
          <a:p>
            <a:pPr>
              <a:spcBef>
                <a:spcPct val="50000"/>
              </a:spcBef>
            </a:pPr>
            <a:r>
              <a:rPr lang="en-US" altLang="zh-CN" i="1">
                <a:solidFill>
                  <a:srgbClr val="FF3300"/>
                </a:solidFill>
                <a:latin typeface="Times New Roman" panose="02020603050405020304" pitchFamily="18" charset="0"/>
                <a:ea typeface="楷体_GB2312" pitchFamily="49" charset="-122"/>
              </a:rPr>
              <a:t>i</a:t>
            </a:r>
            <a:endParaRPr lang="en-US" altLang="zh-CN" i="1">
              <a:solidFill>
                <a:srgbClr val="FF3300"/>
              </a:solidFill>
              <a:latin typeface="Times New Roman" panose="02020603050405020304" pitchFamily="18" charset="0"/>
              <a:ea typeface="楷体_GB2312" pitchFamily="49" charset="-122"/>
            </a:endParaRPr>
          </a:p>
        </p:txBody>
      </p:sp>
      <p:grpSp>
        <p:nvGrpSpPr>
          <p:cNvPr id="2" name="Group 28"/>
          <p:cNvGrpSpPr/>
          <p:nvPr/>
        </p:nvGrpSpPr>
        <p:grpSpPr>
          <a:xfrm>
            <a:off x="2000250" y="2922588"/>
            <a:ext cx="474663" cy="3040062"/>
            <a:chOff x="1260" y="1841"/>
            <a:chExt cx="299" cy="1915"/>
          </a:xfrm>
        </p:grpSpPr>
        <p:grpSp>
          <p:nvGrpSpPr>
            <p:cNvPr id="27657" name="Group 18"/>
            <p:cNvGrpSpPr/>
            <p:nvPr/>
          </p:nvGrpSpPr>
          <p:grpSpPr>
            <a:xfrm>
              <a:off x="1260" y="3151"/>
              <a:ext cx="272" cy="605"/>
              <a:chOff x="1271" y="2614"/>
              <a:chExt cx="272" cy="605"/>
            </a:xfrm>
          </p:grpSpPr>
          <p:sp>
            <p:nvSpPr>
              <p:cNvPr id="27658" name="Line 12"/>
              <p:cNvSpPr/>
              <p:nvPr/>
            </p:nvSpPr>
            <p:spPr>
              <a:xfrm flipV="1">
                <a:off x="1362" y="2614"/>
                <a:ext cx="0" cy="272"/>
              </a:xfrm>
              <a:prstGeom prst="line">
                <a:avLst/>
              </a:prstGeom>
              <a:ln w="38100" cap="flat" cmpd="sng">
                <a:solidFill>
                  <a:srgbClr val="FF3300"/>
                </a:solidFill>
                <a:prstDash val="solid"/>
                <a:round/>
                <a:headEnd type="none" w="med" len="med"/>
                <a:tailEnd type="triangle" w="med" len="med"/>
              </a:ln>
            </p:spPr>
          </p:sp>
          <p:sp>
            <p:nvSpPr>
              <p:cNvPr id="27659" name="Text Box 13"/>
              <p:cNvSpPr txBox="1"/>
              <p:nvPr/>
            </p:nvSpPr>
            <p:spPr>
              <a:xfrm>
                <a:off x="1271" y="2931"/>
                <a:ext cx="272" cy="288"/>
              </a:xfrm>
              <a:prstGeom prst="rect">
                <a:avLst/>
              </a:prstGeom>
              <a:noFill/>
              <a:ln w="9525">
                <a:noFill/>
              </a:ln>
            </p:spPr>
            <p:txBody>
              <a:bodyPr anchor="t" anchorCtr="0">
                <a:spAutoFit/>
              </a:bodyPr>
              <a:p>
                <a:pPr>
                  <a:spcBef>
                    <a:spcPct val="50000"/>
                  </a:spcBef>
                </a:pPr>
                <a:r>
                  <a:rPr lang="en-US" altLang="zh-CN" i="1">
                    <a:solidFill>
                      <a:srgbClr val="FF3300"/>
                    </a:solidFill>
                    <a:latin typeface="Times New Roman" panose="02020603050405020304" pitchFamily="18" charset="0"/>
                    <a:ea typeface="楷体_GB2312" pitchFamily="49" charset="-122"/>
                  </a:rPr>
                  <a:t>j</a:t>
                </a:r>
                <a:endParaRPr lang="en-US" altLang="zh-CN" i="1">
                  <a:solidFill>
                    <a:srgbClr val="FF3300"/>
                  </a:solidFill>
                  <a:latin typeface="Times New Roman" panose="02020603050405020304" pitchFamily="18" charset="0"/>
                  <a:ea typeface="楷体_GB2312" pitchFamily="49" charset="-122"/>
                </a:endParaRPr>
              </a:p>
            </p:txBody>
          </p:sp>
        </p:grpSp>
        <p:grpSp>
          <p:nvGrpSpPr>
            <p:cNvPr id="27660" name="Group 17"/>
            <p:cNvGrpSpPr/>
            <p:nvPr/>
          </p:nvGrpSpPr>
          <p:grpSpPr>
            <a:xfrm>
              <a:off x="1287" y="1841"/>
              <a:ext cx="272" cy="552"/>
              <a:chOff x="1322" y="1336"/>
              <a:chExt cx="272" cy="552"/>
            </a:xfrm>
          </p:grpSpPr>
          <p:sp>
            <p:nvSpPr>
              <p:cNvPr id="27661" name="Line 14"/>
              <p:cNvSpPr/>
              <p:nvPr/>
            </p:nvSpPr>
            <p:spPr>
              <a:xfrm>
                <a:off x="1420" y="1616"/>
                <a:ext cx="0" cy="272"/>
              </a:xfrm>
              <a:prstGeom prst="line">
                <a:avLst/>
              </a:prstGeom>
              <a:ln w="38100" cap="flat" cmpd="sng">
                <a:solidFill>
                  <a:srgbClr val="FF3300"/>
                </a:solidFill>
                <a:prstDash val="solid"/>
                <a:miter/>
                <a:headEnd type="none" w="med" len="med"/>
                <a:tailEnd type="triangle" w="med" len="med"/>
              </a:ln>
            </p:spPr>
          </p:sp>
          <p:sp>
            <p:nvSpPr>
              <p:cNvPr id="27662" name="Text Box 15"/>
              <p:cNvSpPr txBox="1"/>
              <p:nvPr/>
            </p:nvSpPr>
            <p:spPr>
              <a:xfrm>
                <a:off x="1322" y="1336"/>
                <a:ext cx="272" cy="288"/>
              </a:xfrm>
              <a:prstGeom prst="rect">
                <a:avLst/>
              </a:prstGeom>
              <a:noFill/>
              <a:ln w="9525">
                <a:noFill/>
              </a:ln>
            </p:spPr>
            <p:txBody>
              <a:bodyPr anchor="t" anchorCtr="0">
                <a:spAutoFit/>
              </a:bodyPr>
              <a:p>
                <a:pPr>
                  <a:spcBef>
                    <a:spcPct val="50000"/>
                  </a:spcBef>
                </a:pPr>
                <a:r>
                  <a:rPr lang="en-US" altLang="zh-CN" i="1">
                    <a:solidFill>
                      <a:srgbClr val="FF3300"/>
                    </a:solidFill>
                    <a:latin typeface="Times New Roman" panose="02020603050405020304" pitchFamily="18" charset="0"/>
                    <a:ea typeface="楷体_GB2312" pitchFamily="49" charset="-122"/>
                  </a:rPr>
                  <a:t>k</a:t>
                </a:r>
                <a:endParaRPr lang="en-US" altLang="zh-CN" i="1">
                  <a:solidFill>
                    <a:srgbClr val="FF3300"/>
                  </a:solidFill>
                  <a:latin typeface="Times New Roman" panose="02020603050405020304" pitchFamily="18" charset="0"/>
                  <a:ea typeface="楷体_GB2312" pitchFamily="49" charset="-122"/>
                </a:endParaRPr>
              </a:p>
            </p:txBody>
          </p:sp>
        </p:grpSp>
      </p:grpSp>
      <p:sp>
        <p:nvSpPr>
          <p:cNvPr id="106517" name="Text Box 21"/>
          <p:cNvSpPr txBox="1"/>
          <p:nvPr/>
        </p:nvSpPr>
        <p:spPr>
          <a:xfrm>
            <a:off x="4860925" y="4557713"/>
            <a:ext cx="2087563" cy="457200"/>
          </a:xfrm>
          <a:prstGeom prst="rect">
            <a:avLst/>
          </a:prstGeom>
          <a:noFill/>
          <a:ln w="38100">
            <a:noFill/>
          </a:ln>
        </p:spPr>
        <p:txBody>
          <a:bodyPr anchor="t" anchorCtr="0">
            <a:spAutoFit/>
          </a:bodyPr>
          <a:p>
            <a:pPr algn="ctr">
              <a:spcBef>
                <a:spcPct val="50000"/>
              </a:spcBef>
            </a:pPr>
            <a:r>
              <a:rPr lang="zh-CN" altLang="en-US" dirty="0">
                <a:latin typeface="Times New Roman" panose="02020603050405020304" pitchFamily="18" charset="0"/>
                <a:ea typeface="楷体_GB2312" pitchFamily="49" charset="-122"/>
              </a:rPr>
              <a:t>匹配失败</a:t>
            </a:r>
            <a:endParaRPr lang="zh-CN" altLang="en-US" dirty="0">
              <a:latin typeface="Times New Roman" panose="02020603050405020304" pitchFamily="18" charset="0"/>
              <a:ea typeface="楷体_GB2312" pitchFamily="49" charset="-122"/>
            </a:endParaRPr>
          </a:p>
        </p:txBody>
      </p:sp>
      <p:sp>
        <p:nvSpPr>
          <p:cNvPr id="27664" name="Text Box 22"/>
          <p:cNvSpPr txBox="1"/>
          <p:nvPr/>
        </p:nvSpPr>
        <p:spPr>
          <a:xfrm>
            <a:off x="755650" y="215900"/>
            <a:ext cx="5040313" cy="581660"/>
          </a:xfrm>
          <a:prstGeom prst="rect">
            <a:avLst/>
          </a:prstGeom>
          <a:solidFill>
            <a:srgbClr val="6600CC"/>
          </a:solidFill>
          <a:ln w="28575">
            <a:noFill/>
          </a:ln>
        </p:spPr>
        <p:txBody>
          <a:bodyPr lIns="162000" tIns="144000" rIns="162000" bIns="144000" anchor="t" anchorCtr="0">
            <a:spAutoFit/>
          </a:bodyPr>
          <a:p>
            <a:pPr algn="ctr"/>
            <a:r>
              <a:rPr lang="en-US" altLang="zh-CN" dirty="0">
                <a:solidFill>
                  <a:schemeClr val="bg1"/>
                </a:solidFill>
                <a:latin typeface="Times New Roman" panose="02020603050405020304" pitchFamily="18" charset="0"/>
                <a:ea typeface="楷体_GB2312" pitchFamily="49" charset="-122"/>
              </a:rPr>
              <a:t>BF</a:t>
            </a:r>
            <a:r>
              <a:rPr lang="zh-CN" altLang="en-US" dirty="0">
                <a:solidFill>
                  <a:schemeClr val="bg1"/>
                </a:solidFill>
                <a:latin typeface="Times New Roman" panose="02020603050405020304" pitchFamily="18" charset="0"/>
                <a:ea typeface="楷体_GB2312" pitchFamily="49" charset="-122"/>
              </a:rPr>
              <a:t>模式匹配算法动画演示</a:t>
            </a:r>
            <a:endParaRPr lang="zh-CN" altLang="en-US" dirty="0">
              <a:solidFill>
                <a:schemeClr val="bg1"/>
              </a:solidFill>
              <a:latin typeface="Times New Roman" panose="02020603050405020304" pitchFamily="18" charset="0"/>
              <a:ea typeface="楷体_GB2312" pitchFamily="49" charset="-122"/>
            </a:endParaRPr>
          </a:p>
        </p:txBody>
      </p:sp>
      <p:sp>
        <p:nvSpPr>
          <p:cNvPr id="27665" name="Text Box 23"/>
          <p:cNvSpPr txBox="1"/>
          <p:nvPr/>
        </p:nvSpPr>
        <p:spPr>
          <a:xfrm>
            <a:off x="3203893" y="5876925"/>
            <a:ext cx="2376487" cy="457200"/>
          </a:xfrm>
          <a:prstGeom prst="rect">
            <a:avLst/>
          </a:prstGeom>
          <a:noFill/>
          <a:ln w="38100">
            <a:noFill/>
          </a:ln>
        </p:spPr>
        <p:txBody>
          <a:bodyPr anchor="t" anchorCtr="0">
            <a:spAutoFit/>
          </a:bodyPr>
          <a:p>
            <a:pPr>
              <a:spcBef>
                <a:spcPct val="50000"/>
              </a:spcBef>
            </a:pPr>
            <a:r>
              <a:rPr lang="en-US" altLang="zh-CN" i="1">
                <a:latin typeface="Times New Roman" panose="02020603050405020304" pitchFamily="18" charset="0"/>
                <a:ea typeface="楷体_GB2312" pitchFamily="49" charset="-122"/>
              </a:rPr>
              <a:t>k</a:t>
            </a:r>
            <a:r>
              <a:rPr lang="zh-CN" altLang="en-US" dirty="0">
                <a:latin typeface="Times New Roman" panose="02020603050405020304" pitchFamily="18" charset="0"/>
                <a:ea typeface="楷体_GB2312" pitchFamily="49" charset="-122"/>
              </a:rPr>
              <a:t>每次从</a:t>
            </a:r>
            <a:r>
              <a:rPr lang="en-US" altLang="zh-CN" i="1">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开始</a:t>
            </a:r>
            <a:endParaRPr lang="zh-CN" altLang="en-US" dirty="0">
              <a:latin typeface="Times New Roman" panose="02020603050405020304" pitchFamily="18" charset="0"/>
              <a:ea typeface="楷体_GB2312" pitchFamily="49" charset="-122"/>
            </a:endParaRPr>
          </a:p>
        </p:txBody>
      </p:sp>
      <p:grpSp>
        <p:nvGrpSpPr>
          <p:cNvPr id="5" name="Group 27"/>
          <p:cNvGrpSpPr/>
          <p:nvPr/>
        </p:nvGrpSpPr>
        <p:grpSpPr>
          <a:xfrm>
            <a:off x="4483100" y="4194175"/>
            <a:ext cx="147638" cy="454025"/>
            <a:chOff x="2320" y="2642"/>
            <a:chExt cx="93" cy="286"/>
          </a:xfrm>
        </p:grpSpPr>
        <p:sp>
          <p:nvSpPr>
            <p:cNvPr id="27668" name="Freeform 25"/>
            <p:cNvSpPr/>
            <p:nvPr/>
          </p:nvSpPr>
          <p:spPr>
            <a:xfrm>
              <a:off x="2364" y="2642"/>
              <a:ext cx="1" cy="286"/>
            </a:xfrm>
            <a:custGeom>
              <a:avLst/>
              <a:gdLst/>
              <a:ahLst/>
              <a:cxnLst>
                <a:cxn ang="0">
                  <a:pos x="1" y="0"/>
                </a:cxn>
                <a:cxn ang="0">
                  <a:pos x="0" y="286"/>
                </a:cxn>
              </a:cxnLst>
              <a:pathLst>
                <a:path w="10" h="286">
                  <a:moveTo>
                    <a:pt x="10" y="0"/>
                  </a:moveTo>
                  <a:lnTo>
                    <a:pt x="0" y="286"/>
                  </a:lnTo>
                </a:path>
              </a:pathLst>
            </a:custGeom>
            <a:noFill/>
            <a:ln w="38100" cap="flat" cmpd="dbl">
              <a:solidFill>
                <a:srgbClr val="008000"/>
              </a:solidFill>
              <a:prstDash val="solid"/>
              <a:round/>
              <a:headEnd type="none" w="med" len="med"/>
              <a:tailEnd type="none" w="med" len="med"/>
            </a:ln>
          </p:spPr>
          <p:txBody>
            <a:bodyPr/>
            <a:p>
              <a:endParaRPr lang="zh-CN" altLang="en-US"/>
            </a:p>
          </p:txBody>
        </p:sp>
        <p:sp>
          <p:nvSpPr>
            <p:cNvPr id="27669" name="Freeform 26"/>
            <p:cNvSpPr/>
            <p:nvPr/>
          </p:nvSpPr>
          <p:spPr>
            <a:xfrm>
              <a:off x="2320" y="2750"/>
              <a:ext cx="93" cy="62"/>
            </a:xfrm>
            <a:custGeom>
              <a:avLst/>
              <a:gdLst/>
              <a:ahLst/>
              <a:cxnLst>
                <a:cxn ang="0">
                  <a:pos x="0" y="0"/>
                </a:cxn>
                <a:cxn ang="0">
                  <a:pos x="93" y="62"/>
                </a:cxn>
              </a:cxnLst>
              <a:pathLst>
                <a:path w="93" h="62">
                  <a:moveTo>
                    <a:pt x="0" y="0"/>
                  </a:moveTo>
                  <a:lnTo>
                    <a:pt x="93" y="62"/>
                  </a:lnTo>
                </a:path>
              </a:pathLst>
            </a:custGeom>
            <a:noFill/>
            <a:ln w="38100" cap="flat" cmpd="sng">
              <a:solidFill>
                <a:srgbClr val="008000"/>
              </a:solidFill>
              <a:prstDash val="solid"/>
              <a:round/>
              <a:headEnd type="none" w="med" len="med"/>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94444E-6 4.81481E-6 C 0.01944 4.81481E-6 0.03437 4.81481E-6 0.04861 4.81481E-6 C 0.06285 4.81481E-6 0.07812 0.00046 0.08594 0.00046 " pathEditMode="relative" rAng="0" ptsTypes="aaa">
                                      <p:cBhvr>
                                        <p:cTn id="6" dur="2000" fill="hold"/>
                                        <p:tgtEl>
                                          <p:spTgt spid="2"/>
                                        </p:tgtEl>
                                        <p:attrNameLst>
                                          <p:attrName>ppt_x</p:attrName>
                                          <p:attrName>ppt_y</p:attrName>
                                        </p:attrNameLst>
                                      </p:cBhvr>
                                      <p:rCtr x="4300"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8594 0.00046 C 0.10035 0.00023 0.15416 -0.00093 0.17205 -0.00139 " pathEditMode="relative" rAng="0" ptsTypes="aa">
                                      <p:cBhvr>
                                        <p:cTn id="10" dur="2000" fill="hold"/>
                                        <p:tgtEl>
                                          <p:spTgt spid="2"/>
                                        </p:tgtEl>
                                        <p:attrNameLst>
                                          <p:attrName>ppt_x</p:attrName>
                                          <p:attrName>ppt_y</p:attrName>
                                        </p:attrNameLst>
                                      </p:cBhvr>
                                      <p:rCtr x="4300" y="-1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17205 -0.00139 C 0.18594 -0.00163 0.23802 -0.00278 0.25538 -0.00325 " pathEditMode="relative" rAng="0" ptsTypes="aa">
                                      <p:cBhvr>
                                        <p:cTn id="14" dur="2000" fill="hold"/>
                                        <p:tgtEl>
                                          <p:spTgt spid="2"/>
                                        </p:tgtEl>
                                        <p:attrNameLst>
                                          <p:attrName>ppt_x</p:attrName>
                                          <p:attrName>ppt_y</p:attrName>
                                        </p:attrNameLst>
                                      </p:cBhvr>
                                      <p:rCtr x="4200" y="-100"/>
                                    </p:animMotion>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p:stCondLst>
                              <p:cond delay="500"/>
                            </p:stCondLst>
                            <p:childTnLst>
                              <p:par>
                                <p:cTn id="21" presetID="35" presetClass="emph" presetSubtype="0" fill="hold" nodeType="afterEffect">
                                  <p:stCondLst>
                                    <p:cond delay="0"/>
                                  </p:stCondLst>
                                  <p:childTnLst>
                                    <p:anim calcmode="discrete" valueType="str">
                                      <p:cBhvr>
                                        <p:cTn id="22"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6517"/>
                                        </p:tgtEl>
                                        <p:attrNameLst>
                                          <p:attrName>style.visibility</p:attrName>
                                        </p:attrNameLst>
                                      </p:cBhvr>
                                      <p:to>
                                        <p:strVal val="visible"/>
                                      </p:to>
                                    </p:set>
                                    <p:animEffect transition="in" filter="wipe(left)">
                                      <p:cBhvr>
                                        <p:cTn id="27" dur="500"/>
                                        <p:tgtEl>
                                          <p:spTgt spid="106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4"/>
          <p:cNvSpPr txBox="1"/>
          <p:nvPr/>
        </p:nvSpPr>
        <p:spPr>
          <a:xfrm>
            <a:off x="1475740" y="2452688"/>
            <a:ext cx="4968875" cy="519112"/>
          </a:xfrm>
          <a:prstGeom prst="rect">
            <a:avLst/>
          </a:prstGeom>
          <a:noFill/>
          <a:ln w="9525">
            <a:noFill/>
          </a:ln>
        </p:spPr>
        <p:txBody>
          <a:bodyPr anchor="t" anchorCtr="0">
            <a:spAutoFit/>
          </a:bodyPr>
          <a:p>
            <a:pPr>
              <a:spcBef>
                <a:spcPct val="50000"/>
              </a:spcBef>
            </a:pPr>
            <a:r>
              <a:rPr lang="en-US" altLang="zh-CN" sz="2800" i="1">
                <a:latin typeface="Times New Roman" panose="02020603050405020304" pitchFamily="18" charset="0"/>
                <a:ea typeface="楷体_GB2312" pitchFamily="49" charset="-122"/>
              </a:rPr>
              <a:t>a       a       a       a       a       b</a:t>
            </a:r>
            <a:endParaRPr lang="en-US" altLang="zh-CN" sz="2800" i="1">
              <a:latin typeface="Times New Roman" panose="02020603050405020304" pitchFamily="18" charset="0"/>
              <a:ea typeface="楷体_GB2312" pitchFamily="49" charset="-122"/>
            </a:endParaRPr>
          </a:p>
        </p:txBody>
      </p:sp>
      <p:sp>
        <p:nvSpPr>
          <p:cNvPr id="28674" name="Text Box 5"/>
          <p:cNvSpPr txBox="1"/>
          <p:nvPr/>
        </p:nvSpPr>
        <p:spPr>
          <a:xfrm>
            <a:off x="1534795" y="3252470"/>
            <a:ext cx="3167063" cy="519113"/>
          </a:xfrm>
          <a:prstGeom prst="rect">
            <a:avLst/>
          </a:prstGeom>
          <a:noFill/>
          <a:ln w="9525">
            <a:noFill/>
          </a:ln>
        </p:spPr>
        <p:txBody>
          <a:bodyPr anchor="t" anchorCtr="0">
            <a:spAutoFit/>
          </a:bodyPr>
          <a:p>
            <a:pPr>
              <a:spcBef>
                <a:spcPct val="50000"/>
              </a:spcBef>
            </a:pPr>
            <a:r>
              <a:rPr lang="en-US" altLang="zh-CN" sz="2800" i="1">
                <a:latin typeface="Times New Roman" panose="02020603050405020304" pitchFamily="18" charset="0"/>
                <a:ea typeface="楷体_GB2312" pitchFamily="49" charset="-122"/>
              </a:rPr>
              <a:t>a       a       a       b</a:t>
            </a:r>
            <a:endParaRPr lang="en-US" altLang="zh-CN" sz="2800" i="1">
              <a:latin typeface="Times New Roman" panose="02020603050405020304" pitchFamily="18" charset="0"/>
              <a:ea typeface="楷体_GB2312" pitchFamily="49" charset="-122"/>
            </a:endParaRPr>
          </a:p>
        </p:txBody>
      </p:sp>
      <p:sp>
        <p:nvSpPr>
          <p:cNvPr id="28675" name="Text Box 6"/>
          <p:cNvSpPr txBox="1"/>
          <p:nvPr/>
        </p:nvSpPr>
        <p:spPr>
          <a:xfrm>
            <a:off x="828675" y="2452688"/>
            <a:ext cx="431800" cy="519112"/>
          </a:xfrm>
          <a:prstGeom prst="rect">
            <a:avLst/>
          </a:prstGeom>
          <a:noFill/>
          <a:ln w="9525">
            <a:noFill/>
          </a:ln>
        </p:spPr>
        <p:txBody>
          <a:bodyPr anchor="t" anchorCtr="0">
            <a:spAutoFit/>
          </a:bodyPr>
          <a:p>
            <a:pPr>
              <a:spcBef>
                <a:spcPct val="50000"/>
              </a:spcBef>
            </a:pPr>
            <a:r>
              <a:rPr lang="en-US" altLang="zh-CN" sz="2800">
                <a:latin typeface="Times New Roman" panose="02020603050405020304" pitchFamily="18" charset="0"/>
                <a:ea typeface="楷体_GB2312" pitchFamily="49" charset="-122"/>
              </a:rPr>
              <a:t>s</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p:txBody>
      </p:sp>
      <p:sp>
        <p:nvSpPr>
          <p:cNvPr id="28676" name="Text Box 7"/>
          <p:cNvSpPr txBox="1"/>
          <p:nvPr/>
        </p:nvSpPr>
        <p:spPr>
          <a:xfrm>
            <a:off x="827088" y="3244850"/>
            <a:ext cx="431800" cy="519113"/>
          </a:xfrm>
          <a:prstGeom prst="rect">
            <a:avLst/>
          </a:prstGeom>
          <a:noFill/>
          <a:ln w="9525">
            <a:noFill/>
          </a:ln>
        </p:spPr>
        <p:txBody>
          <a:bodyPr anchor="t" anchorCtr="0">
            <a:spAutoFit/>
          </a:bodyPr>
          <a:p>
            <a:pPr>
              <a:spcBef>
                <a:spcPct val="50000"/>
              </a:spcBef>
            </a:pPr>
            <a:r>
              <a:rPr lang="en-US" altLang="zh-CN" sz="2800">
                <a:latin typeface="Times New Roman" panose="02020603050405020304" pitchFamily="18" charset="0"/>
                <a:ea typeface="楷体_GB2312" pitchFamily="49" charset="-122"/>
              </a:rPr>
              <a:t>t</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p:txBody>
      </p:sp>
      <p:grpSp>
        <p:nvGrpSpPr>
          <p:cNvPr id="28677" name="Group 21"/>
          <p:cNvGrpSpPr/>
          <p:nvPr/>
        </p:nvGrpSpPr>
        <p:grpSpPr>
          <a:xfrm>
            <a:off x="2433638" y="1201738"/>
            <a:ext cx="431800" cy="1287462"/>
            <a:chOff x="1485" y="304"/>
            <a:chExt cx="272" cy="811"/>
          </a:xfrm>
        </p:grpSpPr>
        <p:sp>
          <p:nvSpPr>
            <p:cNvPr id="28678" name="Line 9"/>
            <p:cNvSpPr/>
            <p:nvPr/>
          </p:nvSpPr>
          <p:spPr>
            <a:xfrm>
              <a:off x="1583" y="571"/>
              <a:ext cx="0" cy="544"/>
            </a:xfrm>
            <a:prstGeom prst="line">
              <a:avLst/>
            </a:prstGeom>
            <a:ln w="38100" cap="flat" cmpd="sng">
              <a:solidFill>
                <a:srgbClr val="FF3300"/>
              </a:solidFill>
              <a:prstDash val="solid"/>
              <a:miter/>
              <a:headEnd type="none" w="med" len="med"/>
              <a:tailEnd type="triangle" w="med" len="med"/>
            </a:ln>
          </p:spPr>
        </p:sp>
        <p:sp>
          <p:nvSpPr>
            <p:cNvPr id="28679" name="Text Box 10"/>
            <p:cNvSpPr txBox="1"/>
            <p:nvPr/>
          </p:nvSpPr>
          <p:spPr>
            <a:xfrm>
              <a:off x="1485" y="304"/>
              <a:ext cx="272" cy="288"/>
            </a:xfrm>
            <a:prstGeom prst="rect">
              <a:avLst/>
            </a:prstGeom>
            <a:noFill/>
            <a:ln w="9525">
              <a:noFill/>
            </a:ln>
          </p:spPr>
          <p:txBody>
            <a:bodyPr anchor="t" anchorCtr="0">
              <a:spAutoFit/>
            </a:bodyPr>
            <a:p>
              <a:pPr>
                <a:spcBef>
                  <a:spcPct val="50000"/>
                </a:spcBef>
              </a:pPr>
              <a:r>
                <a:rPr lang="en-US" altLang="zh-CN" i="1">
                  <a:solidFill>
                    <a:srgbClr val="FF3300"/>
                  </a:solidFill>
                  <a:latin typeface="Times New Roman" panose="02020603050405020304" pitchFamily="18" charset="0"/>
                  <a:ea typeface="楷体_GB2312" pitchFamily="49" charset="-122"/>
                </a:rPr>
                <a:t>i</a:t>
              </a:r>
              <a:endParaRPr lang="en-US" altLang="zh-CN" i="1">
                <a:solidFill>
                  <a:srgbClr val="FF3300"/>
                </a:solidFill>
                <a:latin typeface="Times New Roman" panose="02020603050405020304" pitchFamily="18" charset="0"/>
                <a:ea typeface="楷体_GB2312" pitchFamily="49" charset="-122"/>
              </a:endParaRPr>
            </a:p>
          </p:txBody>
        </p:sp>
      </p:grpSp>
      <p:grpSp>
        <p:nvGrpSpPr>
          <p:cNvPr id="3" name="Group 28"/>
          <p:cNvGrpSpPr/>
          <p:nvPr/>
        </p:nvGrpSpPr>
        <p:grpSpPr>
          <a:xfrm>
            <a:off x="1738313" y="1612900"/>
            <a:ext cx="1241425" cy="3040063"/>
            <a:chOff x="1095" y="1016"/>
            <a:chExt cx="782" cy="1915"/>
          </a:xfrm>
        </p:grpSpPr>
        <p:grpSp>
          <p:nvGrpSpPr>
            <p:cNvPr id="28681" name="Group 12"/>
            <p:cNvGrpSpPr/>
            <p:nvPr/>
          </p:nvGrpSpPr>
          <p:grpSpPr>
            <a:xfrm>
              <a:off x="1095" y="2326"/>
              <a:ext cx="272" cy="605"/>
              <a:chOff x="1271" y="2614"/>
              <a:chExt cx="272" cy="605"/>
            </a:xfrm>
          </p:grpSpPr>
          <p:sp>
            <p:nvSpPr>
              <p:cNvPr id="28682" name="Line 13"/>
              <p:cNvSpPr/>
              <p:nvPr/>
            </p:nvSpPr>
            <p:spPr>
              <a:xfrm flipV="1">
                <a:off x="1362" y="2614"/>
                <a:ext cx="0" cy="272"/>
              </a:xfrm>
              <a:prstGeom prst="line">
                <a:avLst/>
              </a:prstGeom>
              <a:ln w="38100" cap="flat" cmpd="sng">
                <a:solidFill>
                  <a:srgbClr val="FF3300"/>
                </a:solidFill>
                <a:prstDash val="solid"/>
                <a:round/>
                <a:headEnd type="none" w="med" len="med"/>
                <a:tailEnd type="triangle" w="med" len="med"/>
              </a:ln>
            </p:spPr>
          </p:sp>
          <p:sp>
            <p:nvSpPr>
              <p:cNvPr id="28683" name="Text Box 14"/>
              <p:cNvSpPr txBox="1"/>
              <p:nvPr/>
            </p:nvSpPr>
            <p:spPr>
              <a:xfrm>
                <a:off x="1271" y="2931"/>
                <a:ext cx="272" cy="288"/>
              </a:xfrm>
              <a:prstGeom prst="rect">
                <a:avLst/>
              </a:prstGeom>
              <a:noFill/>
              <a:ln w="9525">
                <a:noFill/>
              </a:ln>
            </p:spPr>
            <p:txBody>
              <a:bodyPr anchor="t" anchorCtr="0">
                <a:spAutoFit/>
              </a:bodyPr>
              <a:p>
                <a:pPr>
                  <a:spcBef>
                    <a:spcPct val="50000"/>
                  </a:spcBef>
                </a:pPr>
                <a:r>
                  <a:rPr lang="en-US" altLang="zh-CN" i="1">
                    <a:solidFill>
                      <a:srgbClr val="FF3300"/>
                    </a:solidFill>
                    <a:latin typeface="Times New Roman" panose="02020603050405020304" pitchFamily="18" charset="0"/>
                    <a:ea typeface="楷体_GB2312" pitchFamily="49" charset="-122"/>
                  </a:rPr>
                  <a:t>j</a:t>
                </a:r>
                <a:endParaRPr lang="en-US" altLang="zh-CN" i="1">
                  <a:solidFill>
                    <a:srgbClr val="FF3300"/>
                  </a:solidFill>
                  <a:latin typeface="Times New Roman" panose="02020603050405020304" pitchFamily="18" charset="0"/>
                  <a:ea typeface="楷体_GB2312" pitchFamily="49" charset="-122"/>
                </a:endParaRPr>
              </a:p>
            </p:txBody>
          </p:sp>
        </p:grpSp>
        <p:grpSp>
          <p:nvGrpSpPr>
            <p:cNvPr id="28684" name="Group 15"/>
            <p:cNvGrpSpPr/>
            <p:nvPr/>
          </p:nvGrpSpPr>
          <p:grpSpPr>
            <a:xfrm>
              <a:off x="1605" y="1016"/>
              <a:ext cx="272" cy="552"/>
              <a:chOff x="1322" y="1336"/>
              <a:chExt cx="272" cy="552"/>
            </a:xfrm>
          </p:grpSpPr>
          <p:sp>
            <p:nvSpPr>
              <p:cNvPr id="28685" name="Line 16"/>
              <p:cNvSpPr/>
              <p:nvPr/>
            </p:nvSpPr>
            <p:spPr>
              <a:xfrm>
                <a:off x="1420" y="1616"/>
                <a:ext cx="0" cy="272"/>
              </a:xfrm>
              <a:prstGeom prst="line">
                <a:avLst/>
              </a:prstGeom>
              <a:ln w="38100" cap="flat" cmpd="sng">
                <a:solidFill>
                  <a:srgbClr val="FF3300"/>
                </a:solidFill>
                <a:prstDash val="solid"/>
                <a:miter/>
                <a:headEnd type="none" w="med" len="med"/>
                <a:tailEnd type="triangle" w="med" len="med"/>
              </a:ln>
            </p:spPr>
          </p:sp>
          <p:sp>
            <p:nvSpPr>
              <p:cNvPr id="28686" name="Text Box 17"/>
              <p:cNvSpPr txBox="1"/>
              <p:nvPr/>
            </p:nvSpPr>
            <p:spPr>
              <a:xfrm>
                <a:off x="1322" y="1336"/>
                <a:ext cx="272" cy="288"/>
              </a:xfrm>
              <a:prstGeom prst="rect">
                <a:avLst/>
              </a:prstGeom>
              <a:noFill/>
              <a:ln w="9525">
                <a:noFill/>
              </a:ln>
            </p:spPr>
            <p:txBody>
              <a:bodyPr anchor="t" anchorCtr="0">
                <a:spAutoFit/>
              </a:bodyPr>
              <a:p>
                <a:pPr>
                  <a:spcBef>
                    <a:spcPct val="50000"/>
                  </a:spcBef>
                </a:pPr>
                <a:r>
                  <a:rPr lang="en-US" altLang="zh-CN" i="1">
                    <a:solidFill>
                      <a:srgbClr val="FF3300"/>
                    </a:solidFill>
                    <a:latin typeface="Times New Roman" panose="02020603050405020304" pitchFamily="18" charset="0"/>
                    <a:ea typeface="楷体_GB2312" pitchFamily="49" charset="-122"/>
                  </a:rPr>
                  <a:t>k</a:t>
                </a:r>
                <a:endParaRPr lang="en-US" altLang="zh-CN" i="1">
                  <a:solidFill>
                    <a:srgbClr val="FF3300"/>
                  </a:solidFill>
                  <a:latin typeface="Times New Roman" panose="02020603050405020304" pitchFamily="18" charset="0"/>
                  <a:ea typeface="楷体_GB2312" pitchFamily="49" charset="-122"/>
                </a:endParaRPr>
              </a:p>
            </p:txBody>
          </p:sp>
        </p:grpSp>
      </p:grpSp>
      <p:sp>
        <p:nvSpPr>
          <p:cNvPr id="107538" name="Text Box 18"/>
          <p:cNvSpPr txBox="1"/>
          <p:nvPr/>
        </p:nvSpPr>
        <p:spPr>
          <a:xfrm>
            <a:off x="5364163" y="3284538"/>
            <a:ext cx="2087562" cy="457200"/>
          </a:xfrm>
          <a:prstGeom prst="rect">
            <a:avLst/>
          </a:prstGeom>
          <a:noFill/>
          <a:ln w="38100">
            <a:noFill/>
          </a:ln>
        </p:spPr>
        <p:txBody>
          <a:bodyPr anchor="t" anchorCtr="0">
            <a:spAutoFit/>
          </a:bodyPr>
          <a:p>
            <a:pPr algn="ctr">
              <a:spcBef>
                <a:spcPct val="50000"/>
              </a:spcBef>
            </a:pPr>
            <a:r>
              <a:rPr lang="zh-CN" altLang="en-US" dirty="0">
                <a:latin typeface="Times New Roman" panose="02020603050405020304" pitchFamily="18" charset="0"/>
                <a:ea typeface="楷体_GB2312" pitchFamily="49" charset="-122"/>
              </a:rPr>
              <a:t>匹配失败</a:t>
            </a:r>
            <a:endParaRPr lang="zh-CN" altLang="en-US" dirty="0">
              <a:latin typeface="Times New Roman" panose="02020603050405020304" pitchFamily="18" charset="0"/>
              <a:ea typeface="楷体_GB2312" pitchFamily="49" charset="-122"/>
            </a:endParaRPr>
          </a:p>
        </p:txBody>
      </p:sp>
      <p:sp>
        <p:nvSpPr>
          <p:cNvPr id="28688" name="Text Box 23"/>
          <p:cNvSpPr txBox="1"/>
          <p:nvPr/>
        </p:nvSpPr>
        <p:spPr>
          <a:xfrm>
            <a:off x="323850" y="404813"/>
            <a:ext cx="3024188" cy="457200"/>
          </a:xfrm>
          <a:prstGeom prst="rect">
            <a:avLst/>
          </a:prstGeom>
          <a:noFill/>
          <a:ln w="38100">
            <a:noFill/>
          </a:ln>
        </p:spPr>
        <p:txBody>
          <a:bodyPr anchor="t" anchorCtr="0">
            <a:spAutoFit/>
          </a:bodyPr>
          <a:p>
            <a:pPr algn="ctr">
              <a:spcBef>
                <a:spcPct val="50000"/>
              </a:spcBef>
            </a:pPr>
            <a:r>
              <a:rPr lang="en-US" altLang="zh-CN" i="1">
                <a:solidFill>
                  <a:srgbClr val="FF3300"/>
                </a:solidFill>
                <a:latin typeface="Times New Roman" panose="02020603050405020304" pitchFamily="18" charset="0"/>
                <a:ea typeface="楷体_GB2312" pitchFamily="49" charset="-122"/>
              </a:rPr>
              <a:t>i</a:t>
            </a:r>
            <a:r>
              <a:rPr lang="en-US" altLang="zh-CN">
                <a:solidFill>
                  <a:srgbClr val="FF3300"/>
                </a:solidFill>
                <a:latin typeface="Times New Roman" panose="02020603050405020304" pitchFamily="18" charset="0"/>
                <a:ea typeface="楷体_GB2312" pitchFamily="49" charset="-122"/>
              </a:rPr>
              <a:t>++</a:t>
            </a:r>
            <a:r>
              <a:rPr lang="zh-CN" altLang="en-US" dirty="0">
                <a:solidFill>
                  <a:srgbClr val="FF3300"/>
                </a:solidFill>
                <a:latin typeface="Times New Roman" panose="02020603050405020304" pitchFamily="18" charset="0"/>
                <a:ea typeface="楷体_GB2312" pitchFamily="49" charset="-122"/>
              </a:rPr>
              <a:t>，</a:t>
            </a:r>
            <a:r>
              <a:rPr lang="en-US" altLang="zh-CN" i="1">
                <a:solidFill>
                  <a:srgbClr val="FF3300"/>
                </a:solidFill>
                <a:latin typeface="Times New Roman" panose="02020603050405020304" pitchFamily="18" charset="0"/>
                <a:ea typeface="楷体_GB2312" pitchFamily="49" charset="-122"/>
              </a:rPr>
              <a:t>k</a:t>
            </a:r>
            <a:r>
              <a:rPr lang="en-US" altLang="zh-CN">
                <a:solidFill>
                  <a:srgbClr val="FF3300"/>
                </a:solidFill>
                <a:latin typeface="Times New Roman" panose="02020603050405020304" pitchFamily="18" charset="0"/>
                <a:ea typeface="楷体_GB2312" pitchFamily="49" charset="-122"/>
              </a:rPr>
              <a:t>=</a:t>
            </a:r>
            <a:r>
              <a:rPr lang="en-US" altLang="zh-CN" i="1">
                <a:solidFill>
                  <a:srgbClr val="FF3300"/>
                </a:solidFill>
                <a:latin typeface="Times New Roman" panose="02020603050405020304" pitchFamily="18" charset="0"/>
                <a:ea typeface="楷体_GB2312" pitchFamily="49" charset="-122"/>
              </a:rPr>
              <a:t>i</a:t>
            </a:r>
            <a:r>
              <a:rPr lang="zh-CN" altLang="en-US" dirty="0">
                <a:solidFill>
                  <a:srgbClr val="FF3300"/>
                </a:solidFill>
                <a:latin typeface="Times New Roman" panose="02020603050405020304" pitchFamily="18" charset="0"/>
                <a:ea typeface="楷体_GB2312" pitchFamily="49" charset="-122"/>
              </a:rPr>
              <a:t>，</a:t>
            </a:r>
            <a:r>
              <a:rPr lang="en-US" altLang="zh-CN" i="1">
                <a:solidFill>
                  <a:srgbClr val="FF3300"/>
                </a:solidFill>
                <a:latin typeface="Times New Roman" panose="02020603050405020304" pitchFamily="18" charset="0"/>
                <a:ea typeface="楷体_GB2312" pitchFamily="49" charset="-122"/>
              </a:rPr>
              <a:t>j</a:t>
            </a:r>
            <a:r>
              <a:rPr lang="en-US" altLang="zh-CN">
                <a:solidFill>
                  <a:srgbClr val="FF3300"/>
                </a:solidFill>
                <a:latin typeface="Times New Roman" panose="02020603050405020304" pitchFamily="18" charset="0"/>
                <a:ea typeface="楷体_GB2312" pitchFamily="49" charset="-122"/>
              </a:rPr>
              <a:t>=0</a:t>
            </a:r>
            <a:endParaRPr lang="en-US" altLang="zh-CN">
              <a:solidFill>
                <a:srgbClr val="FF3300"/>
              </a:solidFill>
              <a:latin typeface="Times New Roman" panose="02020603050405020304" pitchFamily="18" charset="0"/>
              <a:ea typeface="楷体_GB2312" pitchFamily="49" charset="-122"/>
            </a:endParaRPr>
          </a:p>
        </p:txBody>
      </p:sp>
      <p:grpSp>
        <p:nvGrpSpPr>
          <p:cNvPr id="6" name="Group 27"/>
          <p:cNvGrpSpPr/>
          <p:nvPr/>
        </p:nvGrpSpPr>
        <p:grpSpPr>
          <a:xfrm>
            <a:off x="4500563" y="2914650"/>
            <a:ext cx="563562" cy="442913"/>
            <a:chOff x="2289" y="1836"/>
            <a:chExt cx="355" cy="279"/>
          </a:xfrm>
        </p:grpSpPr>
        <p:sp>
          <p:nvSpPr>
            <p:cNvPr id="28690" name="Freeform 25"/>
            <p:cNvSpPr/>
            <p:nvPr/>
          </p:nvSpPr>
          <p:spPr>
            <a:xfrm>
              <a:off x="2289" y="1836"/>
              <a:ext cx="355" cy="279"/>
            </a:xfrm>
            <a:custGeom>
              <a:avLst/>
              <a:gdLst/>
              <a:ahLst/>
              <a:cxnLst>
                <a:cxn ang="0">
                  <a:pos x="355" y="0"/>
                </a:cxn>
                <a:cxn ang="0">
                  <a:pos x="0" y="279"/>
                </a:cxn>
              </a:cxnLst>
              <a:pathLst>
                <a:path w="355" h="279">
                  <a:moveTo>
                    <a:pt x="355" y="0"/>
                  </a:moveTo>
                  <a:lnTo>
                    <a:pt x="0" y="279"/>
                  </a:lnTo>
                </a:path>
              </a:pathLst>
            </a:custGeom>
            <a:noFill/>
            <a:ln w="38100" cap="flat" cmpd="dbl">
              <a:solidFill>
                <a:srgbClr val="008000"/>
              </a:solidFill>
              <a:prstDash val="solid"/>
              <a:round/>
              <a:headEnd type="none" w="med" len="med"/>
              <a:tailEnd type="none" w="med" len="med"/>
            </a:ln>
          </p:spPr>
          <p:txBody>
            <a:bodyPr/>
            <a:p>
              <a:endParaRPr lang="zh-CN" altLang="en-US"/>
            </a:p>
          </p:txBody>
        </p:sp>
        <p:sp>
          <p:nvSpPr>
            <p:cNvPr id="28691" name="Freeform 26"/>
            <p:cNvSpPr/>
            <p:nvPr/>
          </p:nvSpPr>
          <p:spPr>
            <a:xfrm>
              <a:off x="2416" y="1953"/>
              <a:ext cx="93" cy="62"/>
            </a:xfrm>
            <a:custGeom>
              <a:avLst/>
              <a:gdLst/>
              <a:ahLst/>
              <a:cxnLst>
                <a:cxn ang="0">
                  <a:pos x="0" y="0"/>
                </a:cxn>
                <a:cxn ang="0">
                  <a:pos x="93" y="62"/>
                </a:cxn>
              </a:cxnLst>
              <a:pathLst>
                <a:path w="93" h="62">
                  <a:moveTo>
                    <a:pt x="0" y="0"/>
                  </a:moveTo>
                  <a:lnTo>
                    <a:pt x="93" y="62"/>
                  </a:lnTo>
                </a:path>
              </a:pathLst>
            </a:custGeom>
            <a:noFill/>
            <a:ln w="38100" cap="flat" cmpd="sng">
              <a:solidFill>
                <a:srgbClr val="008000"/>
              </a:solidFill>
              <a:prstDash val="solid"/>
              <a:round/>
              <a:headEnd type="none" w="med" len="med"/>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88889E-6 -2.96296E-6 C 0.01458 0.00023 0.06961 0.0007 0.08784 0.0007 " pathEditMode="relative" rAng="0" ptsTypes="aa">
                                      <p:cBhvr>
                                        <p:cTn id="6" dur="2000" fill="hold"/>
                                        <p:tgtEl>
                                          <p:spTgt spid="3"/>
                                        </p:tgtEl>
                                        <p:attrNameLst>
                                          <p:attrName>ppt_x</p:attrName>
                                          <p:attrName>ppt_y</p:attrName>
                                        </p:attrNameLst>
                                      </p:cBhvr>
                                      <p:rCtr x="4400"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8784 0.0007 C 0.12395 0.0007 0.16024 0.0007 0.17395 0.0007 " pathEditMode="relative" ptsTypes="aA">
                                      <p:cBhvr>
                                        <p:cTn id="10" dur="2000" fill="hold"/>
                                        <p:tgtEl>
                                          <p:spTgt spid="3"/>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17395 0.0007 C 0.21093 0.0007 0.24809 0.0007 0.26284 0.0007 " pathEditMode="relative" ptsTypes="aA">
                                      <p:cBhvr>
                                        <p:cTn id="14" dur="2000" fill="hold"/>
                                        <p:tgtEl>
                                          <p:spTgt spid="3"/>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par>
                          <p:cTn id="20" fill="hold">
                            <p:stCondLst>
                              <p:cond delay="500"/>
                            </p:stCondLst>
                            <p:childTnLst>
                              <p:par>
                                <p:cTn id="21" presetID="35" presetClass="emph" presetSubtype="0" fill="hold" nodeType="afterEffect">
                                  <p:stCondLst>
                                    <p:cond delay="0"/>
                                  </p:stCondLst>
                                  <p:childTnLst>
                                    <p:anim calcmode="discrete" valueType="str">
                                      <p:cBhvr>
                                        <p:cTn id="22"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538"/>
                                        </p:tgtEl>
                                        <p:attrNameLst>
                                          <p:attrName>style.visibility</p:attrName>
                                        </p:attrNameLst>
                                      </p:cBhvr>
                                      <p:to>
                                        <p:strVal val="visible"/>
                                      </p:to>
                                    </p:set>
                                    <p:animEffect transition="in" filter="wipe(left)">
                                      <p:cBhvr>
                                        <p:cTn id="27" dur="500"/>
                                        <p:tgtEl>
                                          <p:spTgt spid="107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2"/>
          <p:cNvSpPr txBox="1"/>
          <p:nvPr/>
        </p:nvSpPr>
        <p:spPr>
          <a:xfrm>
            <a:off x="1475740" y="2500313"/>
            <a:ext cx="4968875" cy="519112"/>
          </a:xfrm>
          <a:prstGeom prst="rect">
            <a:avLst/>
          </a:prstGeom>
          <a:noFill/>
          <a:ln w="9525">
            <a:noFill/>
          </a:ln>
        </p:spPr>
        <p:txBody>
          <a:bodyPr anchor="t" anchorCtr="0">
            <a:spAutoFit/>
          </a:bodyPr>
          <a:p>
            <a:pPr>
              <a:spcBef>
                <a:spcPct val="50000"/>
              </a:spcBef>
            </a:pPr>
            <a:r>
              <a:rPr lang="en-US" altLang="zh-CN" sz="2800" i="1">
                <a:latin typeface="Times New Roman" panose="02020603050405020304" pitchFamily="18" charset="0"/>
                <a:ea typeface="楷体_GB2312" pitchFamily="49" charset="-122"/>
              </a:rPr>
              <a:t>a       a       a       a       a       b</a:t>
            </a:r>
            <a:endParaRPr lang="en-US" altLang="zh-CN" sz="2800" i="1">
              <a:latin typeface="Times New Roman" panose="02020603050405020304" pitchFamily="18" charset="0"/>
              <a:ea typeface="楷体_GB2312" pitchFamily="49" charset="-122"/>
            </a:endParaRPr>
          </a:p>
        </p:txBody>
      </p:sp>
      <p:sp>
        <p:nvSpPr>
          <p:cNvPr id="29698" name="Text Box 3"/>
          <p:cNvSpPr txBox="1"/>
          <p:nvPr/>
        </p:nvSpPr>
        <p:spPr>
          <a:xfrm>
            <a:off x="1188085" y="3304540"/>
            <a:ext cx="3865880" cy="435610"/>
          </a:xfrm>
          <a:prstGeom prst="rect">
            <a:avLst/>
          </a:prstGeom>
          <a:noFill/>
          <a:ln w="9525">
            <a:noFill/>
          </a:ln>
        </p:spPr>
        <p:txBody>
          <a:bodyPr wrap="square" anchor="t" anchorCtr="0">
            <a:spAutoFit/>
          </a:bodyPr>
          <a:p>
            <a:pPr>
              <a:spcBef>
                <a:spcPct val="50000"/>
              </a:spcBef>
            </a:pPr>
            <a:r>
              <a:rPr lang="en-US" altLang="zh-CN" sz="2800" i="1">
                <a:latin typeface="Times New Roman" panose="02020603050405020304" pitchFamily="18" charset="0"/>
                <a:ea typeface="楷体_GB2312" pitchFamily="49" charset="-122"/>
              </a:rPr>
              <a:t>a       a       a       b</a:t>
            </a:r>
            <a:endParaRPr lang="en-US" altLang="zh-CN" sz="2800" i="1">
              <a:latin typeface="Times New Roman" panose="02020603050405020304" pitchFamily="18" charset="0"/>
              <a:ea typeface="楷体_GB2312" pitchFamily="49" charset="-122"/>
            </a:endParaRPr>
          </a:p>
        </p:txBody>
      </p:sp>
      <p:sp>
        <p:nvSpPr>
          <p:cNvPr id="29699" name="Text Box 4"/>
          <p:cNvSpPr txBox="1"/>
          <p:nvPr/>
        </p:nvSpPr>
        <p:spPr>
          <a:xfrm>
            <a:off x="828675" y="2500313"/>
            <a:ext cx="431800" cy="519112"/>
          </a:xfrm>
          <a:prstGeom prst="rect">
            <a:avLst/>
          </a:prstGeom>
          <a:noFill/>
          <a:ln w="9525">
            <a:noFill/>
          </a:ln>
        </p:spPr>
        <p:txBody>
          <a:bodyPr anchor="t" anchorCtr="0">
            <a:spAutoFit/>
          </a:bodyPr>
          <a:p>
            <a:pPr>
              <a:spcBef>
                <a:spcPct val="50000"/>
              </a:spcBef>
            </a:pPr>
            <a:r>
              <a:rPr lang="en-US" altLang="zh-CN" sz="2800">
                <a:latin typeface="Times New Roman" panose="02020603050405020304" pitchFamily="18" charset="0"/>
                <a:ea typeface="楷体_GB2312" pitchFamily="49" charset="-122"/>
              </a:rPr>
              <a:t>s</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p:txBody>
      </p:sp>
      <p:sp>
        <p:nvSpPr>
          <p:cNvPr id="29700" name="Text Box 5"/>
          <p:cNvSpPr txBox="1"/>
          <p:nvPr/>
        </p:nvSpPr>
        <p:spPr>
          <a:xfrm>
            <a:off x="827088" y="3292475"/>
            <a:ext cx="431800" cy="519113"/>
          </a:xfrm>
          <a:prstGeom prst="rect">
            <a:avLst/>
          </a:prstGeom>
          <a:noFill/>
          <a:ln w="9525">
            <a:noFill/>
          </a:ln>
        </p:spPr>
        <p:txBody>
          <a:bodyPr anchor="t" anchorCtr="0">
            <a:spAutoFit/>
          </a:bodyPr>
          <a:p>
            <a:pPr>
              <a:spcBef>
                <a:spcPct val="50000"/>
              </a:spcBef>
            </a:pPr>
            <a:r>
              <a:rPr lang="en-US" altLang="zh-CN" sz="2800">
                <a:latin typeface="Times New Roman" panose="02020603050405020304" pitchFamily="18" charset="0"/>
                <a:ea typeface="楷体_GB2312" pitchFamily="49" charset="-122"/>
              </a:rPr>
              <a:t>t</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p:txBody>
      </p:sp>
      <p:grpSp>
        <p:nvGrpSpPr>
          <p:cNvPr id="29701" name="Group 6"/>
          <p:cNvGrpSpPr/>
          <p:nvPr/>
        </p:nvGrpSpPr>
        <p:grpSpPr>
          <a:xfrm>
            <a:off x="3228975" y="1249363"/>
            <a:ext cx="431800" cy="1287462"/>
            <a:chOff x="1485" y="304"/>
            <a:chExt cx="272" cy="811"/>
          </a:xfrm>
        </p:grpSpPr>
        <p:sp>
          <p:nvSpPr>
            <p:cNvPr id="29702" name="Line 7"/>
            <p:cNvSpPr/>
            <p:nvPr/>
          </p:nvSpPr>
          <p:spPr>
            <a:xfrm>
              <a:off x="1583" y="571"/>
              <a:ext cx="0" cy="544"/>
            </a:xfrm>
            <a:prstGeom prst="line">
              <a:avLst/>
            </a:prstGeom>
            <a:ln w="38100" cap="flat" cmpd="sng">
              <a:solidFill>
                <a:srgbClr val="FF3300"/>
              </a:solidFill>
              <a:prstDash val="solid"/>
              <a:miter/>
              <a:headEnd type="none" w="med" len="med"/>
              <a:tailEnd type="triangle" w="med" len="med"/>
            </a:ln>
          </p:spPr>
        </p:sp>
        <p:sp>
          <p:nvSpPr>
            <p:cNvPr id="29703" name="Text Box 8"/>
            <p:cNvSpPr txBox="1"/>
            <p:nvPr/>
          </p:nvSpPr>
          <p:spPr>
            <a:xfrm>
              <a:off x="1485" y="304"/>
              <a:ext cx="272" cy="288"/>
            </a:xfrm>
            <a:prstGeom prst="rect">
              <a:avLst/>
            </a:prstGeom>
            <a:noFill/>
            <a:ln w="9525">
              <a:noFill/>
            </a:ln>
          </p:spPr>
          <p:txBody>
            <a:bodyPr anchor="t" anchorCtr="0">
              <a:spAutoFit/>
            </a:bodyPr>
            <a:p>
              <a:pPr>
                <a:spcBef>
                  <a:spcPct val="50000"/>
                </a:spcBef>
              </a:pPr>
              <a:r>
                <a:rPr lang="en-US" altLang="zh-CN" i="1">
                  <a:solidFill>
                    <a:srgbClr val="FF3300"/>
                  </a:solidFill>
                  <a:latin typeface="Times New Roman" panose="02020603050405020304" pitchFamily="18" charset="0"/>
                  <a:ea typeface="楷体_GB2312" pitchFamily="49" charset="-122"/>
                </a:rPr>
                <a:t>i</a:t>
              </a:r>
              <a:endParaRPr lang="en-US" altLang="zh-CN" i="1">
                <a:solidFill>
                  <a:srgbClr val="FF3300"/>
                </a:solidFill>
                <a:latin typeface="Times New Roman" panose="02020603050405020304" pitchFamily="18" charset="0"/>
                <a:ea typeface="楷体_GB2312" pitchFamily="49" charset="-122"/>
              </a:endParaRPr>
            </a:p>
          </p:txBody>
        </p:sp>
      </p:grpSp>
      <p:grpSp>
        <p:nvGrpSpPr>
          <p:cNvPr id="3" name="Group 20"/>
          <p:cNvGrpSpPr/>
          <p:nvPr/>
        </p:nvGrpSpPr>
        <p:grpSpPr>
          <a:xfrm>
            <a:off x="1717675" y="1660525"/>
            <a:ext cx="2062163" cy="3040063"/>
            <a:chOff x="1082" y="1046"/>
            <a:chExt cx="1299" cy="1915"/>
          </a:xfrm>
        </p:grpSpPr>
        <p:grpSp>
          <p:nvGrpSpPr>
            <p:cNvPr id="29705" name="Group 10"/>
            <p:cNvGrpSpPr/>
            <p:nvPr/>
          </p:nvGrpSpPr>
          <p:grpSpPr>
            <a:xfrm>
              <a:off x="1082" y="2356"/>
              <a:ext cx="272" cy="605"/>
              <a:chOff x="1271" y="2614"/>
              <a:chExt cx="272" cy="605"/>
            </a:xfrm>
          </p:grpSpPr>
          <p:sp>
            <p:nvSpPr>
              <p:cNvPr id="29706" name="Line 11"/>
              <p:cNvSpPr/>
              <p:nvPr/>
            </p:nvSpPr>
            <p:spPr>
              <a:xfrm flipV="1">
                <a:off x="1362" y="2614"/>
                <a:ext cx="0" cy="272"/>
              </a:xfrm>
              <a:prstGeom prst="line">
                <a:avLst/>
              </a:prstGeom>
              <a:ln w="38100" cap="flat" cmpd="sng">
                <a:solidFill>
                  <a:srgbClr val="FF3300"/>
                </a:solidFill>
                <a:prstDash val="solid"/>
                <a:round/>
                <a:headEnd type="none" w="med" len="med"/>
                <a:tailEnd type="triangle" w="med" len="med"/>
              </a:ln>
            </p:spPr>
          </p:sp>
          <p:sp>
            <p:nvSpPr>
              <p:cNvPr id="29707" name="Text Box 12"/>
              <p:cNvSpPr txBox="1"/>
              <p:nvPr/>
            </p:nvSpPr>
            <p:spPr>
              <a:xfrm>
                <a:off x="1271" y="2931"/>
                <a:ext cx="272" cy="288"/>
              </a:xfrm>
              <a:prstGeom prst="rect">
                <a:avLst/>
              </a:prstGeom>
              <a:noFill/>
              <a:ln w="9525">
                <a:noFill/>
              </a:ln>
            </p:spPr>
            <p:txBody>
              <a:bodyPr anchor="t" anchorCtr="0">
                <a:spAutoFit/>
              </a:bodyPr>
              <a:p>
                <a:pPr>
                  <a:spcBef>
                    <a:spcPct val="50000"/>
                  </a:spcBef>
                </a:pPr>
                <a:r>
                  <a:rPr lang="en-US" altLang="zh-CN" i="1">
                    <a:solidFill>
                      <a:srgbClr val="FF3300"/>
                    </a:solidFill>
                    <a:latin typeface="Times New Roman" panose="02020603050405020304" pitchFamily="18" charset="0"/>
                    <a:ea typeface="楷体_GB2312" pitchFamily="49" charset="-122"/>
                  </a:rPr>
                  <a:t>j</a:t>
                </a:r>
                <a:endParaRPr lang="en-US" altLang="zh-CN" i="1">
                  <a:solidFill>
                    <a:srgbClr val="FF3300"/>
                  </a:solidFill>
                  <a:latin typeface="Times New Roman" panose="02020603050405020304" pitchFamily="18" charset="0"/>
                  <a:ea typeface="楷体_GB2312" pitchFamily="49" charset="-122"/>
                </a:endParaRPr>
              </a:p>
            </p:txBody>
          </p:sp>
        </p:grpSp>
        <p:grpSp>
          <p:nvGrpSpPr>
            <p:cNvPr id="29708" name="Group 13"/>
            <p:cNvGrpSpPr/>
            <p:nvPr/>
          </p:nvGrpSpPr>
          <p:grpSpPr>
            <a:xfrm>
              <a:off x="2109" y="1046"/>
              <a:ext cx="272" cy="552"/>
              <a:chOff x="1322" y="1336"/>
              <a:chExt cx="272" cy="552"/>
            </a:xfrm>
          </p:grpSpPr>
          <p:sp>
            <p:nvSpPr>
              <p:cNvPr id="29709" name="Line 14"/>
              <p:cNvSpPr/>
              <p:nvPr/>
            </p:nvSpPr>
            <p:spPr>
              <a:xfrm>
                <a:off x="1420" y="1616"/>
                <a:ext cx="0" cy="272"/>
              </a:xfrm>
              <a:prstGeom prst="line">
                <a:avLst/>
              </a:prstGeom>
              <a:ln w="38100" cap="flat" cmpd="sng">
                <a:solidFill>
                  <a:srgbClr val="FF3300"/>
                </a:solidFill>
                <a:prstDash val="solid"/>
                <a:miter/>
                <a:headEnd type="none" w="med" len="med"/>
                <a:tailEnd type="triangle" w="med" len="med"/>
              </a:ln>
            </p:spPr>
          </p:sp>
          <p:sp>
            <p:nvSpPr>
              <p:cNvPr id="29710" name="Text Box 15"/>
              <p:cNvSpPr txBox="1"/>
              <p:nvPr/>
            </p:nvSpPr>
            <p:spPr>
              <a:xfrm>
                <a:off x="1322" y="1336"/>
                <a:ext cx="272" cy="288"/>
              </a:xfrm>
              <a:prstGeom prst="rect">
                <a:avLst/>
              </a:prstGeom>
              <a:noFill/>
              <a:ln w="9525">
                <a:noFill/>
              </a:ln>
            </p:spPr>
            <p:txBody>
              <a:bodyPr anchor="t" anchorCtr="0">
                <a:spAutoFit/>
              </a:bodyPr>
              <a:p>
                <a:pPr>
                  <a:spcBef>
                    <a:spcPct val="50000"/>
                  </a:spcBef>
                </a:pPr>
                <a:r>
                  <a:rPr lang="en-US" altLang="zh-CN" i="1">
                    <a:solidFill>
                      <a:srgbClr val="FF3300"/>
                    </a:solidFill>
                    <a:latin typeface="Times New Roman" panose="02020603050405020304" pitchFamily="18" charset="0"/>
                    <a:ea typeface="楷体_GB2312" pitchFamily="49" charset="-122"/>
                  </a:rPr>
                  <a:t>k</a:t>
                </a:r>
                <a:endParaRPr lang="en-US" altLang="zh-CN" i="1">
                  <a:solidFill>
                    <a:srgbClr val="FF3300"/>
                  </a:solidFill>
                  <a:latin typeface="Times New Roman" panose="02020603050405020304" pitchFamily="18" charset="0"/>
                  <a:ea typeface="楷体_GB2312" pitchFamily="49" charset="-122"/>
                </a:endParaRPr>
              </a:p>
            </p:txBody>
          </p:sp>
        </p:grpSp>
      </p:grpSp>
      <p:sp>
        <p:nvSpPr>
          <p:cNvPr id="109584" name="Text Box 16"/>
          <p:cNvSpPr txBox="1"/>
          <p:nvPr/>
        </p:nvSpPr>
        <p:spPr>
          <a:xfrm>
            <a:off x="2411413" y="4772025"/>
            <a:ext cx="2160587" cy="1004888"/>
          </a:xfrm>
          <a:prstGeom prst="rect">
            <a:avLst/>
          </a:prstGeom>
          <a:noFill/>
          <a:ln w="38100">
            <a:noFill/>
          </a:ln>
        </p:spPr>
        <p:txBody>
          <a:bodyPr anchor="t" anchorCtr="0">
            <a:spAutoFit/>
          </a:bodyPr>
          <a:p>
            <a:pPr>
              <a:spcBef>
                <a:spcPct val="50000"/>
              </a:spcBef>
            </a:pPr>
            <a:r>
              <a:rPr lang="zh-CN" altLang="en-US" dirty="0">
                <a:solidFill>
                  <a:srgbClr val="FF00FF"/>
                </a:solidFill>
                <a:latin typeface="Times New Roman" panose="02020603050405020304" pitchFamily="18" charset="0"/>
                <a:ea typeface="楷体_GB2312" pitchFamily="49" charset="-122"/>
              </a:rPr>
              <a:t>匹配成功：</a:t>
            </a:r>
            <a:endParaRPr lang="zh-CN" altLang="en-US" dirty="0">
              <a:solidFill>
                <a:srgbClr val="FF00FF"/>
              </a:solidFill>
              <a:latin typeface="Times New Roman" panose="02020603050405020304" pitchFamily="18" charset="0"/>
              <a:ea typeface="楷体_GB2312" pitchFamily="49" charset="-122"/>
            </a:endParaRPr>
          </a:p>
          <a:p>
            <a:pPr>
              <a:spcBef>
                <a:spcPct val="50000"/>
              </a:spcBef>
            </a:pPr>
            <a:r>
              <a:rPr lang="en-US" altLang="zh-CN" i="1">
                <a:latin typeface="Times New Roman" panose="02020603050405020304" pitchFamily="18" charset="0"/>
                <a:ea typeface="楷体_GB2312" pitchFamily="49" charset="-122"/>
              </a:rPr>
              <a:t>i</a:t>
            </a:r>
            <a:r>
              <a:rPr lang="en-US" altLang="zh-CN">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，返回</a:t>
            </a:r>
            <a:r>
              <a:rPr lang="en-US" altLang="zh-CN">
                <a:latin typeface="Times New Roman" panose="02020603050405020304" pitchFamily="18" charset="0"/>
                <a:ea typeface="楷体_GB2312" pitchFamily="49" charset="-122"/>
              </a:rPr>
              <a:t>2</a:t>
            </a:r>
            <a:endParaRPr lang="en-US" altLang="zh-CN">
              <a:latin typeface="Times New Roman" panose="02020603050405020304" pitchFamily="18" charset="0"/>
              <a:ea typeface="楷体_GB2312" pitchFamily="49" charset="-122"/>
            </a:endParaRPr>
          </a:p>
        </p:txBody>
      </p:sp>
      <p:sp>
        <p:nvSpPr>
          <p:cNvPr id="29712" name="Text Box 19"/>
          <p:cNvSpPr txBox="1"/>
          <p:nvPr/>
        </p:nvSpPr>
        <p:spPr>
          <a:xfrm>
            <a:off x="323850" y="404813"/>
            <a:ext cx="3024188" cy="457200"/>
          </a:xfrm>
          <a:prstGeom prst="rect">
            <a:avLst/>
          </a:prstGeom>
          <a:noFill/>
          <a:ln w="38100">
            <a:noFill/>
          </a:ln>
        </p:spPr>
        <p:txBody>
          <a:bodyPr anchor="t" anchorCtr="0">
            <a:spAutoFit/>
          </a:bodyPr>
          <a:p>
            <a:pPr algn="ctr">
              <a:spcBef>
                <a:spcPct val="50000"/>
              </a:spcBef>
            </a:pPr>
            <a:r>
              <a:rPr lang="en-US" altLang="zh-CN" i="1">
                <a:solidFill>
                  <a:srgbClr val="FF3300"/>
                </a:solidFill>
                <a:latin typeface="Times New Roman" panose="02020603050405020304" pitchFamily="18" charset="0"/>
                <a:ea typeface="楷体_GB2312" pitchFamily="49" charset="-122"/>
              </a:rPr>
              <a:t>i</a:t>
            </a:r>
            <a:r>
              <a:rPr lang="en-US" altLang="zh-CN">
                <a:solidFill>
                  <a:srgbClr val="FF3300"/>
                </a:solidFill>
                <a:latin typeface="Times New Roman" panose="02020603050405020304" pitchFamily="18" charset="0"/>
                <a:ea typeface="楷体_GB2312" pitchFamily="49" charset="-122"/>
              </a:rPr>
              <a:t>++</a:t>
            </a:r>
            <a:r>
              <a:rPr lang="zh-CN" altLang="en-US" dirty="0">
                <a:solidFill>
                  <a:srgbClr val="FF3300"/>
                </a:solidFill>
                <a:latin typeface="Times New Roman" panose="02020603050405020304" pitchFamily="18" charset="0"/>
                <a:ea typeface="楷体_GB2312" pitchFamily="49" charset="-122"/>
              </a:rPr>
              <a:t>，</a:t>
            </a:r>
            <a:r>
              <a:rPr lang="en-US" altLang="zh-CN" i="1">
                <a:solidFill>
                  <a:srgbClr val="FF3300"/>
                </a:solidFill>
                <a:latin typeface="Times New Roman" panose="02020603050405020304" pitchFamily="18" charset="0"/>
                <a:ea typeface="楷体_GB2312" pitchFamily="49" charset="-122"/>
              </a:rPr>
              <a:t>k</a:t>
            </a:r>
            <a:r>
              <a:rPr lang="en-US" altLang="zh-CN">
                <a:solidFill>
                  <a:srgbClr val="FF3300"/>
                </a:solidFill>
                <a:latin typeface="Times New Roman" panose="02020603050405020304" pitchFamily="18" charset="0"/>
                <a:ea typeface="楷体_GB2312" pitchFamily="49" charset="-122"/>
              </a:rPr>
              <a:t>=</a:t>
            </a:r>
            <a:r>
              <a:rPr lang="en-US" altLang="zh-CN" i="1">
                <a:solidFill>
                  <a:srgbClr val="FF3300"/>
                </a:solidFill>
                <a:latin typeface="Times New Roman" panose="02020603050405020304" pitchFamily="18" charset="0"/>
                <a:ea typeface="楷体_GB2312" pitchFamily="49" charset="-122"/>
              </a:rPr>
              <a:t>i</a:t>
            </a:r>
            <a:r>
              <a:rPr lang="zh-CN" altLang="en-US" dirty="0">
                <a:solidFill>
                  <a:srgbClr val="FF3300"/>
                </a:solidFill>
                <a:latin typeface="Times New Roman" panose="02020603050405020304" pitchFamily="18" charset="0"/>
                <a:ea typeface="楷体_GB2312" pitchFamily="49" charset="-122"/>
              </a:rPr>
              <a:t>，</a:t>
            </a:r>
            <a:r>
              <a:rPr lang="en-US" altLang="zh-CN" i="1">
                <a:solidFill>
                  <a:srgbClr val="FF3300"/>
                </a:solidFill>
                <a:latin typeface="Times New Roman" panose="02020603050405020304" pitchFamily="18" charset="0"/>
                <a:ea typeface="楷体_GB2312" pitchFamily="49" charset="-122"/>
              </a:rPr>
              <a:t>j</a:t>
            </a:r>
            <a:r>
              <a:rPr lang="en-US" altLang="zh-CN">
                <a:solidFill>
                  <a:srgbClr val="FF3300"/>
                </a:solidFill>
                <a:latin typeface="Times New Roman" panose="02020603050405020304" pitchFamily="18" charset="0"/>
                <a:ea typeface="楷体_GB2312" pitchFamily="49" charset="-122"/>
              </a:rPr>
              <a:t>=0</a:t>
            </a:r>
            <a:endParaRPr lang="en-US" altLang="zh-CN">
              <a:solidFill>
                <a:srgbClr val="FF33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33333E-7 2.59259E-6 C 0.01441 -0.0007 0.06892 -0.00347 0.08698 -0.0044 " pathEditMode="relative" rAng="0" ptsTypes="aa">
                                      <p:cBhvr>
                                        <p:cTn id="6" dur="2000" fill="hold"/>
                                        <p:tgtEl>
                                          <p:spTgt spid="3"/>
                                        </p:tgtEl>
                                        <p:attrNameLst>
                                          <p:attrName>ppt_x</p:attrName>
                                          <p:attrName>ppt_y</p:attrName>
                                        </p:attrNameLst>
                                      </p:cBhvr>
                                      <p:rCtr x="4300" y="-2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8559 2.59259E-6 C 0.12309 -0.00093 0.16076 -0.00162 0.17587 -0.00185 " pathEditMode="fixed" rAng="0" ptsTypes="aA">
                                      <p:cBhvr>
                                        <p:cTn id="10" dur="2000" fill="hold"/>
                                        <p:tgtEl>
                                          <p:spTgt spid="3"/>
                                        </p:tgtEl>
                                        <p:attrNameLst>
                                          <p:attrName>ppt_x</p:attrName>
                                          <p:attrName>ppt_y</p:attrName>
                                        </p:attrNameLst>
                                      </p:cBhvr>
                                      <p:rCtr x="4500" y="-1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17587 -0.00185 C 0.18976 -0.00139 0.24184 0.00046 0.2592 0.00115 " pathEditMode="relative" rAng="0" ptsTypes="aa">
                                      <p:cBhvr>
                                        <p:cTn id="14" dur="2000" fill="hold"/>
                                        <p:tgtEl>
                                          <p:spTgt spid="3"/>
                                        </p:tgtEl>
                                        <p:attrNameLst>
                                          <p:attrName>ppt_x</p:attrName>
                                          <p:attrName>ppt_y</p:attrName>
                                        </p:attrNameLst>
                                      </p:cBhvr>
                                      <p:rCtr x="4200" y="10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2592 0.00115 C 0.29445 -0.00047 0.32986 -0.00185 0.34393 -0.00255 " pathEditMode="relative" ptsTypes="aA">
                                      <p:cBhvr>
                                        <p:cTn id="18" dur="2000" fill="hold"/>
                                        <p:tgtEl>
                                          <p:spTgt spid="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9584"/>
                                        </p:tgtEl>
                                        <p:attrNameLst>
                                          <p:attrName>style.visibility</p:attrName>
                                        </p:attrNameLst>
                                      </p:cBhvr>
                                      <p:to>
                                        <p:strVal val="visible"/>
                                      </p:to>
                                    </p:set>
                                    <p:animEffect transition="in" filter="wipe(up)">
                                      <p:cBhvr>
                                        <p:cTn id="23" dur="500"/>
                                        <p:tgtEl>
                                          <p:spTgt spid="109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428596" y="1785926"/>
            <a:ext cx="8215370" cy="260540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ts val="2800"/>
              </a:lnSpc>
              <a:spcBef>
                <a:spcPts val="600"/>
              </a:spcBef>
              <a:buBlip>
                <a:blip r:embed="rId1"/>
              </a:buBlip>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串</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是由零个或多个字符组成的</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有限序列</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。记作</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mj-ea"/>
                <a:ea typeface="+mj-ea"/>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mn-ea"/>
                <a:cs typeface="Consolas" panose="020B0609020204030204" pitchFamily="49" charset="0"/>
              </a:rPr>
              <a:t>≥</a:t>
            </a:r>
            <a:r>
              <a:rPr lang="en-US"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串中所包含的字符个数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称为</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串长度</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时，称为</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空串</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一个串中任意连续的字符组成的子序列称为该串的</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子串</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包含子串的串相应地称为</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主串</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若两个串的长度相等且对应字符都相等，则称两个</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串相等</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2571736" y="428604"/>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4.1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串</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的定义</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
        <p:nvSpPr>
          <p:cNvPr id="2" name="Text Box 2"/>
          <p:cNvSpPr txBox="1"/>
          <p:nvPr>
            <p:custDataLst>
              <p:tags r:id="rId2"/>
            </p:custDataLst>
          </p:nvPr>
        </p:nvSpPr>
        <p:spPr>
          <a:xfrm>
            <a:off x="1259205" y="4725035"/>
            <a:ext cx="6189345" cy="497205"/>
          </a:xfrm>
          <a:prstGeom prst="rect">
            <a:avLst/>
          </a:prstGeom>
          <a:noFill/>
          <a:ln w="9525">
            <a:noFill/>
          </a:ln>
        </p:spPr>
        <p:txBody>
          <a:bodyPr wrap="square" anchor="t" anchorCtr="0">
            <a:spAutoFit/>
          </a:bodyPr>
          <a:p>
            <a:pPr algn="just">
              <a:lnSpc>
                <a:spcPct val="110000"/>
              </a:lnSpc>
              <a:spcBef>
                <a:spcPct val="50000"/>
              </a:spcBef>
            </a:pPr>
            <a:r>
              <a:rPr lang="zh-CN" altLang="en-US" dirty="0">
                <a:solidFill>
                  <a:srgbClr val="FF00FF"/>
                </a:solidFill>
                <a:latin typeface="Times New Roman" panose="02020603050405020304" pitchFamily="18" charset="0"/>
                <a:ea typeface="楷体" panose="02010609060101010101" pitchFamily="49" charset="-122"/>
              </a:rPr>
              <a:t>特点：结构简单、规模庞大、元素重复率高！</a:t>
            </a:r>
            <a:endParaRPr lang="zh-CN" altLang="en-US" dirty="0">
              <a:solidFill>
                <a:srgbClr val="FF00FF"/>
              </a:solidFill>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4"/>
          <p:cNvSpPr txBox="1"/>
          <p:nvPr/>
        </p:nvSpPr>
        <p:spPr>
          <a:xfrm>
            <a:off x="899478" y="620395"/>
            <a:ext cx="3384550" cy="337185"/>
          </a:xfrm>
          <a:prstGeom prst="rect">
            <a:avLst/>
          </a:prstGeom>
          <a:noFill/>
          <a:ln w="38100">
            <a:noFill/>
          </a:ln>
        </p:spPr>
        <p:txBody>
          <a:bodyPr anchor="t" anchorCtr="0">
            <a:spAutoFit/>
          </a:bodyPr>
          <a:p>
            <a:pPr>
              <a:spcBef>
                <a:spcPct val="500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对应的BF算法如下：</a:t>
            </a:r>
            <a:endParaRPr lang="en-US" altLang="zh-CN" sz="20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722" name="Text Box 4"/>
          <p:cNvSpPr txBox="1"/>
          <p:nvPr/>
        </p:nvSpPr>
        <p:spPr>
          <a:xfrm>
            <a:off x="971550" y="1484313"/>
            <a:ext cx="184150" cy="457200"/>
          </a:xfrm>
          <a:prstGeom prst="rect">
            <a:avLst/>
          </a:prstGeom>
          <a:noFill/>
          <a:ln w="9525">
            <a:noFill/>
          </a:ln>
        </p:spPr>
        <p:txBody>
          <a:bodyPr wrap="none" anchor="t" anchorCtr="0">
            <a:spAutoFit/>
          </a:bodyPr>
          <a:p>
            <a:endParaRPr lang="zh-CN" altLang="en-US" dirty="0">
              <a:latin typeface="Times New Roman" panose="02020603050405020304" pitchFamily="18" charset="0"/>
              <a:ea typeface="宋体" panose="02010600030101010101" pitchFamily="2" charset="-122"/>
            </a:endParaRPr>
          </a:p>
        </p:txBody>
      </p:sp>
      <p:sp>
        <p:nvSpPr>
          <p:cNvPr id="5" name="TextBox 4"/>
          <p:cNvSpPr txBox="1"/>
          <p:nvPr/>
        </p:nvSpPr>
        <p:spPr>
          <a:xfrm>
            <a:off x="323533" y="1196058"/>
            <a:ext cx="9001156" cy="37166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(string s,string 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//BF</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模式匹配算法 </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i=0</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j=0;</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mn-ea"/>
              </a:rPr>
              <a:t>while (i&lt;s.length())</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mn-ea"/>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mn-ea"/>
              </a:rPr>
              <a:t>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mn-ea"/>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mn-ea"/>
              </a:rPr>
              <a:t>     </a:t>
            </a:r>
            <a:r>
              <a:rPr lang="en-US" altLang="zh-CN" sz="1800" smtClean="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sym typeface="+mn-ea"/>
              </a:rPr>
              <a:t>K=i</a:t>
            </a:r>
            <a:r>
              <a:rPr lang="zh-CN" altLang="en-US" sz="1800" smtClean="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sym typeface="+mn-ea"/>
              </a:rPr>
              <a:t>；</a:t>
            </a:r>
            <a:endParaRPr lang="zh-CN" altLang="en-US" sz="1800" smtClean="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sym typeface="+mn-ea"/>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mn-ea"/>
              </a:rPr>
              <a:t>     </a:t>
            </a:r>
            <a:r>
              <a:rPr lang="en-US" altLang="zh-CN" sz="1800" smtClean="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sym typeface="+mn-ea"/>
              </a:rPr>
              <a:t>j=0;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(k&lt;s.length() &amp;&amp; j&lt;t.length()</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mn-ea"/>
              </a:rPr>
              <a:t>&amp;&amp;(s[k]==t[j])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k++; j++; }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串依次移到下一个字符</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(j&gt;=t.length()) return i ;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串遍历完毕：匹配成功 </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-1;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匹配不成功</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83" name="Rectangle 3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4" name="TextBox 43"/>
          <p:cNvSpPr txBox="1"/>
          <p:nvPr/>
        </p:nvSpPr>
        <p:spPr>
          <a:xfrm>
            <a:off x="571500" y="213995"/>
            <a:ext cx="7513955" cy="39878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highlight>
                  <a:srgbClr val="FF00FF"/>
                </a:highlight>
                <a:latin typeface="Consolas" panose="020B0609020204030204" pitchFamily="49" charset="0"/>
                <a:ea typeface="仿宋" panose="02010609060101010101" pitchFamily="49" charset="-122"/>
                <a:cs typeface="Consolas" panose="020B0609020204030204" pitchFamily="49" charset="0"/>
              </a:rPr>
              <a:t>修改为只需</a:t>
            </a:r>
            <a:r>
              <a:rPr lang="en-US" altLang="zh-CN" sz="2000" smtClean="0">
                <a:solidFill>
                  <a:srgbClr val="0000FF"/>
                </a:solidFill>
                <a:highlight>
                  <a:srgbClr val="FF00FF"/>
                </a:highlight>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highlight>
                  <a:srgbClr val="FF00FF"/>
                </a:highlight>
                <a:latin typeface="Consolas" panose="020B0609020204030204" pitchFamily="49" charset="0"/>
                <a:ea typeface="仿宋" panose="02010609060101010101" pitchFamily="49" charset="-122"/>
                <a:cs typeface="Consolas" panose="020B0609020204030204" pitchFamily="49" charset="0"/>
              </a:rPr>
              <a:t>个指针</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目标串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="aaaaab"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，模式串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="aaab"</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9" name="组合 68"/>
          <p:cNvGrpSpPr/>
          <p:nvPr/>
        </p:nvGrpSpPr>
        <p:grpSpPr>
          <a:xfrm>
            <a:off x="571472" y="785794"/>
            <a:ext cx="8215370" cy="1643074"/>
            <a:chOff x="571472" y="785794"/>
            <a:chExt cx="8215370" cy="1643074"/>
          </a:xfrm>
        </p:grpSpPr>
        <p:sp>
          <p:nvSpPr>
            <p:cNvPr id="108581" name="Text Box 37"/>
            <p:cNvSpPr txBox="1">
              <a:spLocks noChangeArrowheads="1"/>
            </p:cNvSpPr>
            <p:nvPr/>
          </p:nvSpPr>
          <p:spPr bwMode="auto">
            <a:xfrm>
              <a:off x="571472" y="1418829"/>
              <a:ext cx="1071570" cy="22422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80" name="Text Box 36"/>
            <p:cNvSpPr txBox="1">
              <a:spLocks noChangeArrowheads="1"/>
            </p:cNvSpPr>
            <p:nvPr/>
          </p:nvSpPr>
          <p:spPr bwMode="auto">
            <a:xfrm>
              <a:off x="2007839" y="1170551"/>
              <a:ext cx="1768818" cy="29565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79" name="Text Box 35"/>
            <p:cNvSpPr txBox="1">
              <a:spLocks noChangeArrowheads="1"/>
            </p:cNvSpPr>
            <p:nvPr/>
          </p:nvSpPr>
          <p:spPr bwMode="auto">
            <a:xfrm>
              <a:off x="4008724" y="1170551"/>
              <a:ext cx="669290" cy="39612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78" name="Text Box 34"/>
            <p:cNvSpPr txBox="1">
              <a:spLocks noChangeArrowheads="1"/>
            </p:cNvSpPr>
            <p:nvPr/>
          </p:nvSpPr>
          <p:spPr bwMode="auto">
            <a:xfrm>
              <a:off x="2014511" y="1764731"/>
              <a:ext cx="1528786" cy="27298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77" name="Line 33"/>
            <p:cNvSpPr>
              <a:spLocks noChangeShapeType="1"/>
            </p:cNvSpPr>
            <p:nvPr/>
          </p:nvSpPr>
          <p:spPr bwMode="auto">
            <a:xfrm>
              <a:off x="2424102" y="1437632"/>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8576" name="Line 32"/>
            <p:cNvSpPr>
              <a:spLocks noChangeShapeType="1"/>
            </p:cNvSpPr>
            <p:nvPr/>
          </p:nvSpPr>
          <p:spPr bwMode="auto">
            <a:xfrm>
              <a:off x="2633656" y="1437632"/>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8575" name="Line 31"/>
            <p:cNvSpPr>
              <a:spLocks noChangeShapeType="1"/>
            </p:cNvSpPr>
            <p:nvPr/>
          </p:nvSpPr>
          <p:spPr bwMode="auto">
            <a:xfrm>
              <a:off x="3073388" y="1428113"/>
              <a:ext cx="0" cy="345335"/>
            </a:xfrm>
            <a:prstGeom prst="line">
              <a:avLst/>
            </a:pr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8574" name="Freeform 30"/>
            <p:cNvSpPr/>
            <p:nvPr/>
          </p:nvSpPr>
          <p:spPr bwMode="auto">
            <a:xfrm>
              <a:off x="3030842" y="1544917"/>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8573" name="Text Box 29"/>
            <p:cNvSpPr txBox="1">
              <a:spLocks noChangeArrowheads="1"/>
            </p:cNvSpPr>
            <p:nvPr/>
          </p:nvSpPr>
          <p:spPr bwMode="auto">
            <a:xfrm>
              <a:off x="4008724" y="1631421"/>
              <a:ext cx="669290" cy="39738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72" name="Text Box 28"/>
            <p:cNvSpPr txBox="1">
              <a:spLocks noChangeArrowheads="1"/>
            </p:cNvSpPr>
            <p:nvPr/>
          </p:nvSpPr>
          <p:spPr bwMode="auto">
            <a:xfrm>
              <a:off x="4940904" y="1334331"/>
              <a:ext cx="1333500" cy="274755"/>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58" name="Text Box 14"/>
            <p:cNvSpPr txBox="1">
              <a:spLocks noChangeArrowheads="1"/>
            </p:cNvSpPr>
            <p:nvPr/>
          </p:nvSpPr>
          <p:spPr bwMode="auto">
            <a:xfrm>
              <a:off x="6406484" y="1313427"/>
              <a:ext cx="1094474" cy="29565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+1</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57" name="Text Box 13"/>
            <p:cNvSpPr txBox="1">
              <a:spLocks noChangeArrowheads="1"/>
            </p:cNvSpPr>
            <p:nvPr/>
          </p:nvSpPr>
          <p:spPr bwMode="auto">
            <a:xfrm>
              <a:off x="6406484" y="1631421"/>
              <a:ext cx="668020" cy="39738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56" name="Freeform 12"/>
            <p:cNvSpPr/>
            <p:nvPr/>
          </p:nvSpPr>
          <p:spPr bwMode="auto">
            <a:xfrm>
              <a:off x="4973924" y="1680524"/>
              <a:ext cx="1219200" cy="2539"/>
            </a:xfrm>
            <a:custGeom>
              <a:avLst/>
              <a:gdLst/>
              <a:ahLst/>
              <a:cxnLst>
                <a:cxn ang="0">
                  <a:pos x="0" y="0"/>
                </a:cxn>
                <a:cxn ang="0">
                  <a:pos x="960" y="12"/>
                </a:cxn>
              </a:cxnLst>
              <a:rect l="0" t="0" r="r" b="b"/>
              <a:pathLst>
                <a:path w="960" h="12">
                  <a:moveTo>
                    <a:pt x="0" y="0"/>
                  </a:moveTo>
                  <a:lnTo>
                    <a:pt x="960" y="12"/>
                  </a:lnTo>
                </a:path>
              </a:pathLst>
            </a:custGeom>
            <a:ln w="381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8551" name="Line 7"/>
            <p:cNvSpPr>
              <a:spLocks noChangeShapeType="1"/>
            </p:cNvSpPr>
            <p:nvPr/>
          </p:nvSpPr>
          <p:spPr bwMode="auto">
            <a:xfrm>
              <a:off x="3081327" y="928670"/>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8550" name="Line 6"/>
            <p:cNvSpPr>
              <a:spLocks noChangeShapeType="1"/>
            </p:cNvSpPr>
            <p:nvPr/>
          </p:nvSpPr>
          <p:spPr bwMode="auto">
            <a:xfrm flipV="1">
              <a:off x="3071802" y="2033994"/>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8546" name="Line 2"/>
            <p:cNvSpPr>
              <a:spLocks noChangeShapeType="1"/>
            </p:cNvSpPr>
            <p:nvPr/>
          </p:nvSpPr>
          <p:spPr bwMode="auto">
            <a:xfrm>
              <a:off x="2857488" y="1437632"/>
              <a:ext cx="0" cy="34406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圆角矩形 46"/>
            <p:cNvSpPr/>
            <p:nvPr/>
          </p:nvSpPr>
          <p:spPr bwMode="auto">
            <a:xfrm>
              <a:off x="1714480" y="785794"/>
              <a:ext cx="5929354" cy="1643074"/>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61" name="TextBox 60"/>
            <p:cNvSpPr txBox="1"/>
            <p:nvPr/>
          </p:nvSpPr>
          <p:spPr>
            <a:xfrm>
              <a:off x="7786710" y="1428736"/>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比较</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次</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70" name="组合 69"/>
          <p:cNvGrpSpPr/>
          <p:nvPr/>
        </p:nvGrpSpPr>
        <p:grpSpPr>
          <a:xfrm>
            <a:off x="571472" y="2714620"/>
            <a:ext cx="8215370" cy="1571636"/>
            <a:chOff x="571472" y="2714620"/>
            <a:chExt cx="8215370" cy="1571636"/>
          </a:xfrm>
        </p:grpSpPr>
        <p:sp>
          <p:nvSpPr>
            <p:cNvPr id="108571" name="Text Box 27"/>
            <p:cNvSpPr txBox="1">
              <a:spLocks noChangeArrowheads="1"/>
            </p:cNvSpPr>
            <p:nvPr/>
          </p:nvSpPr>
          <p:spPr bwMode="auto">
            <a:xfrm>
              <a:off x="571472" y="3357562"/>
              <a:ext cx="1071570" cy="286625"/>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70" name="Text Box 26"/>
            <p:cNvSpPr txBox="1">
              <a:spLocks noChangeArrowheads="1"/>
            </p:cNvSpPr>
            <p:nvPr/>
          </p:nvSpPr>
          <p:spPr bwMode="auto">
            <a:xfrm>
              <a:off x="2006893" y="3070937"/>
              <a:ext cx="1822158" cy="286625"/>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69" name="Text Box 25"/>
            <p:cNvSpPr txBox="1">
              <a:spLocks noChangeArrowheads="1"/>
            </p:cNvSpPr>
            <p:nvPr/>
          </p:nvSpPr>
          <p:spPr bwMode="auto">
            <a:xfrm>
              <a:off x="4008724" y="3070937"/>
              <a:ext cx="669290" cy="39612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68" name="Text Box 24"/>
            <p:cNvSpPr txBox="1">
              <a:spLocks noChangeArrowheads="1"/>
            </p:cNvSpPr>
            <p:nvPr/>
          </p:nvSpPr>
          <p:spPr bwMode="auto">
            <a:xfrm>
              <a:off x="2236128" y="3666387"/>
              <a:ext cx="1330984" cy="26267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67" name="Line 23"/>
            <p:cNvSpPr>
              <a:spLocks noChangeShapeType="1"/>
            </p:cNvSpPr>
            <p:nvPr/>
          </p:nvSpPr>
          <p:spPr bwMode="auto">
            <a:xfrm>
              <a:off x="3300404" y="3328991"/>
              <a:ext cx="0" cy="345335"/>
            </a:xfrm>
            <a:prstGeom prst="line">
              <a:avLst/>
            </a:pr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8566" name="Freeform 22"/>
            <p:cNvSpPr/>
            <p:nvPr/>
          </p:nvSpPr>
          <p:spPr bwMode="auto">
            <a:xfrm>
              <a:off x="3254684" y="3447065"/>
              <a:ext cx="83820" cy="93951"/>
            </a:xfrm>
            <a:custGeom>
              <a:avLst/>
              <a:gdLst/>
              <a:ahLst/>
              <a:cxnLst>
                <a:cxn ang="0">
                  <a:pos x="0" y="0"/>
                </a:cxn>
                <a:cxn ang="0">
                  <a:pos x="66" y="75"/>
                </a:cxn>
              </a:cxnLst>
              <a:rect l="0" t="0" r="r" b="b"/>
              <a:pathLst>
                <a:path w="66" h="75">
                  <a:moveTo>
                    <a:pt x="0" y="0"/>
                  </a:moveTo>
                  <a:lnTo>
                    <a:pt x="66" y="75"/>
                  </a:lnTo>
                </a:path>
              </a:pathLst>
            </a:cu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8565" name="Text Box 21"/>
            <p:cNvSpPr txBox="1">
              <a:spLocks noChangeArrowheads="1"/>
            </p:cNvSpPr>
            <p:nvPr/>
          </p:nvSpPr>
          <p:spPr bwMode="auto">
            <a:xfrm>
              <a:off x="4008724" y="3493719"/>
              <a:ext cx="669290" cy="39738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55" name="Text Box 11"/>
            <p:cNvSpPr txBox="1">
              <a:spLocks noChangeArrowheads="1"/>
            </p:cNvSpPr>
            <p:nvPr/>
          </p:nvSpPr>
          <p:spPr bwMode="auto">
            <a:xfrm>
              <a:off x="4942174" y="3241066"/>
              <a:ext cx="1333500" cy="25937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54" name="Text Box 10"/>
            <p:cNvSpPr txBox="1">
              <a:spLocks noChangeArrowheads="1"/>
            </p:cNvSpPr>
            <p:nvPr/>
          </p:nvSpPr>
          <p:spPr bwMode="auto">
            <a:xfrm>
              <a:off x="6407754" y="3221431"/>
              <a:ext cx="1093204" cy="27900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+1</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53" name="Text Box 9"/>
            <p:cNvSpPr txBox="1">
              <a:spLocks noChangeArrowheads="1"/>
            </p:cNvSpPr>
            <p:nvPr/>
          </p:nvSpPr>
          <p:spPr bwMode="auto">
            <a:xfrm>
              <a:off x="6407754" y="3539425"/>
              <a:ext cx="669290" cy="3961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52" name="Freeform 8"/>
            <p:cNvSpPr/>
            <p:nvPr/>
          </p:nvSpPr>
          <p:spPr bwMode="auto">
            <a:xfrm>
              <a:off x="4975194" y="3576639"/>
              <a:ext cx="1219200" cy="1270"/>
            </a:xfrm>
            <a:custGeom>
              <a:avLst/>
              <a:gdLst/>
              <a:ahLst/>
              <a:cxnLst>
                <a:cxn ang="0">
                  <a:pos x="0" y="0"/>
                </a:cxn>
                <a:cxn ang="0">
                  <a:pos x="960" y="12"/>
                </a:cxn>
              </a:cxnLst>
              <a:rect l="0" t="0" r="r" b="b"/>
              <a:pathLst>
                <a:path w="960" h="12">
                  <a:moveTo>
                    <a:pt x="0" y="0"/>
                  </a:moveTo>
                  <a:lnTo>
                    <a:pt x="960" y="12"/>
                  </a:lnTo>
                </a:path>
              </a:pathLst>
            </a:custGeom>
            <a:ln w="381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8549" name="Line 5"/>
            <p:cNvSpPr>
              <a:spLocks noChangeShapeType="1"/>
            </p:cNvSpPr>
            <p:nvPr/>
          </p:nvSpPr>
          <p:spPr bwMode="auto">
            <a:xfrm>
              <a:off x="3295641" y="2786058"/>
              <a:ext cx="0" cy="286933"/>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8548" name="Line 4"/>
            <p:cNvSpPr>
              <a:spLocks noChangeShapeType="1"/>
            </p:cNvSpPr>
            <p:nvPr/>
          </p:nvSpPr>
          <p:spPr bwMode="auto">
            <a:xfrm flipV="1">
              <a:off x="3305166" y="3912030"/>
              <a:ext cx="0" cy="289472"/>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圆角矩形 48"/>
            <p:cNvSpPr/>
            <p:nvPr/>
          </p:nvSpPr>
          <p:spPr bwMode="auto">
            <a:xfrm>
              <a:off x="1714480" y="2714620"/>
              <a:ext cx="5929354" cy="1571636"/>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53" name="Line 33"/>
            <p:cNvSpPr>
              <a:spLocks noChangeShapeType="1"/>
            </p:cNvSpPr>
            <p:nvPr/>
          </p:nvSpPr>
          <p:spPr bwMode="auto">
            <a:xfrm>
              <a:off x="2643174" y="3328987"/>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Line 33"/>
            <p:cNvSpPr>
              <a:spLocks noChangeShapeType="1"/>
            </p:cNvSpPr>
            <p:nvPr/>
          </p:nvSpPr>
          <p:spPr bwMode="auto">
            <a:xfrm>
              <a:off x="2847963" y="3328987"/>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2" name="TextBox 61"/>
            <p:cNvSpPr txBox="1"/>
            <p:nvPr/>
          </p:nvSpPr>
          <p:spPr>
            <a:xfrm>
              <a:off x="7786710" y="3214686"/>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比较</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次</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7" name="Line 33"/>
            <p:cNvSpPr>
              <a:spLocks noChangeShapeType="1"/>
            </p:cNvSpPr>
            <p:nvPr/>
          </p:nvSpPr>
          <p:spPr bwMode="auto">
            <a:xfrm>
              <a:off x="3076563" y="3328987"/>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71" name="组合 70"/>
          <p:cNvGrpSpPr/>
          <p:nvPr/>
        </p:nvGrpSpPr>
        <p:grpSpPr>
          <a:xfrm>
            <a:off x="571472" y="4572008"/>
            <a:ext cx="8215370" cy="2186060"/>
            <a:chOff x="571472" y="4572008"/>
            <a:chExt cx="8215370" cy="2186060"/>
          </a:xfrm>
        </p:grpSpPr>
        <p:sp>
          <p:nvSpPr>
            <p:cNvPr id="108564" name="Text Box 20"/>
            <p:cNvSpPr txBox="1">
              <a:spLocks noChangeArrowheads="1"/>
            </p:cNvSpPr>
            <p:nvPr/>
          </p:nvSpPr>
          <p:spPr bwMode="auto">
            <a:xfrm>
              <a:off x="571472" y="5163100"/>
              <a:ext cx="1071570" cy="26616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63" name="Text Box 19"/>
            <p:cNvSpPr txBox="1">
              <a:spLocks noChangeArrowheads="1"/>
            </p:cNvSpPr>
            <p:nvPr/>
          </p:nvSpPr>
          <p:spPr bwMode="auto">
            <a:xfrm>
              <a:off x="2092612" y="4911732"/>
              <a:ext cx="1693570" cy="26616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62" name="Text Box 18"/>
            <p:cNvSpPr txBox="1">
              <a:spLocks noChangeArrowheads="1"/>
            </p:cNvSpPr>
            <p:nvPr/>
          </p:nvSpPr>
          <p:spPr bwMode="auto">
            <a:xfrm>
              <a:off x="4080162" y="4911732"/>
              <a:ext cx="669290" cy="39612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61" name="Text Box 17"/>
            <p:cNvSpPr txBox="1">
              <a:spLocks noChangeArrowheads="1"/>
            </p:cNvSpPr>
            <p:nvPr/>
          </p:nvSpPr>
          <p:spPr bwMode="auto">
            <a:xfrm>
              <a:off x="2539969" y="5500702"/>
              <a:ext cx="1355750" cy="28343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60" name="Text Box 16"/>
            <p:cNvSpPr txBox="1">
              <a:spLocks noChangeArrowheads="1"/>
            </p:cNvSpPr>
            <p:nvPr/>
          </p:nvSpPr>
          <p:spPr bwMode="auto">
            <a:xfrm>
              <a:off x="4080162" y="5315470"/>
              <a:ext cx="669290" cy="39612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8559" name="Text Box 15"/>
            <p:cNvSpPr txBox="1">
              <a:spLocks noChangeArrowheads="1"/>
            </p:cNvSpPr>
            <p:nvPr/>
          </p:nvSpPr>
          <p:spPr bwMode="auto">
            <a:xfrm>
              <a:off x="4796176" y="5086939"/>
              <a:ext cx="2776220" cy="27088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成功，返回</a:t>
              </a:r>
              <a:r>
                <a:rPr kumimoji="0" lang="en-US" altLang="zh-CN" sz="160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-t.length()=2</a:t>
              </a:r>
              <a:endPar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Line 5"/>
            <p:cNvSpPr>
              <a:spLocks noChangeShapeType="1"/>
            </p:cNvSpPr>
            <p:nvPr/>
          </p:nvSpPr>
          <p:spPr bwMode="auto">
            <a:xfrm>
              <a:off x="3786182" y="4700672"/>
              <a:ext cx="0" cy="286933"/>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Line 4"/>
            <p:cNvSpPr>
              <a:spLocks noChangeShapeType="1"/>
            </p:cNvSpPr>
            <p:nvPr/>
          </p:nvSpPr>
          <p:spPr bwMode="auto">
            <a:xfrm flipV="1">
              <a:off x="3809990" y="5674597"/>
              <a:ext cx="0" cy="289472"/>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圆角矩形 50"/>
            <p:cNvSpPr/>
            <p:nvPr/>
          </p:nvSpPr>
          <p:spPr bwMode="auto">
            <a:xfrm>
              <a:off x="1785918" y="4572008"/>
              <a:ext cx="5929354" cy="1643074"/>
            </a:xfrm>
            <a:prstGeom prst="roundRect">
              <a:avLst/>
            </a:prstGeom>
            <a:ln w="19050">
              <a:solidFill>
                <a:schemeClr val="accent6">
                  <a:lumMod val="40000"/>
                  <a:lumOff val="6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55" name="Line 33"/>
            <p:cNvSpPr>
              <a:spLocks noChangeShapeType="1"/>
            </p:cNvSpPr>
            <p:nvPr/>
          </p:nvSpPr>
          <p:spPr bwMode="auto">
            <a:xfrm>
              <a:off x="2947976" y="5155367"/>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 name="Line 33"/>
            <p:cNvSpPr>
              <a:spLocks noChangeShapeType="1"/>
            </p:cNvSpPr>
            <p:nvPr/>
          </p:nvSpPr>
          <p:spPr bwMode="auto">
            <a:xfrm>
              <a:off x="3162290" y="5155367"/>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7" name="Line 33"/>
            <p:cNvSpPr>
              <a:spLocks noChangeShapeType="1"/>
            </p:cNvSpPr>
            <p:nvPr/>
          </p:nvSpPr>
          <p:spPr bwMode="auto">
            <a:xfrm>
              <a:off x="3381367" y="5155367"/>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Line 33"/>
            <p:cNvSpPr>
              <a:spLocks noChangeShapeType="1"/>
            </p:cNvSpPr>
            <p:nvPr/>
          </p:nvSpPr>
          <p:spPr bwMode="auto">
            <a:xfrm>
              <a:off x="3600443" y="5155367"/>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3" name="TextBox 62"/>
            <p:cNvSpPr txBox="1"/>
            <p:nvPr/>
          </p:nvSpPr>
          <p:spPr>
            <a:xfrm>
              <a:off x="7786710" y="5072074"/>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比较</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次</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8" name="TextBox 67"/>
            <p:cNvSpPr txBox="1"/>
            <p:nvPr/>
          </p:nvSpPr>
          <p:spPr>
            <a:xfrm>
              <a:off x="3643306" y="6357958"/>
              <a:ext cx="150019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共比较</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次</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64" name="灯片编号占位符 63"/>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8" y="254353"/>
            <a:ext cx="9001156" cy="387295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(string s,string 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//BF</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模式匹配算法 </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i=0,j=0;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(i&lt;s.length() &amp;&amp; j&lt;t.length())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两串未遍历完时循环</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(s[i]==t[j])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比较的两个字符相同时</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 j++; }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串依次移到下一个字符</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比较的两个字符不相同时</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rPr>
              <a:t>i=i-j+1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回退到</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本趟开始的下一个字符 </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highlight>
                  <a:srgbClr val="00FFFF"/>
                </a:highlight>
                <a:latin typeface="Consolas" panose="020B0609020204030204" pitchFamily="49" charset="0"/>
                <a:ea typeface="仿宋" panose="02010609060101010101" pitchFamily="49" charset="-122"/>
                <a:cs typeface="Consolas" panose="020B0609020204030204" pitchFamily="49" charset="0"/>
              </a:rPr>
              <a:t>j=0</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移动到</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串的开头</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12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(j&gt;=t.length()) return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i-t.length()</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串遍历完毕：匹配成功 </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return -1;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匹配不成功</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4" name="组合 33"/>
          <p:cNvGrpSpPr/>
          <p:nvPr/>
        </p:nvGrpSpPr>
        <p:grpSpPr>
          <a:xfrm>
            <a:off x="214282" y="4202676"/>
            <a:ext cx="3786214" cy="2051606"/>
            <a:chOff x="214282" y="3929066"/>
            <a:chExt cx="3786214" cy="2051606"/>
          </a:xfrm>
        </p:grpSpPr>
        <p:sp>
          <p:nvSpPr>
            <p:cNvPr id="6" name="TextBox 5"/>
            <p:cNvSpPr txBox="1"/>
            <p:nvPr/>
          </p:nvSpPr>
          <p:spPr>
            <a:xfrm>
              <a:off x="214282" y="4469324"/>
              <a:ext cx="3786214"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mj-ea"/>
                  <a:ea typeface="+mj-ea"/>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i="1"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en-US" altLang="zh-CN" sz="1800" smtClean="0">
                  <a:solidFill>
                    <a:srgbClr val="0000FF"/>
                  </a:solidFill>
                  <a:latin typeface="+mj-ea"/>
                  <a:cs typeface="Consolas" panose="020B0609020204030204" pitchFamily="49" charset="0"/>
                </a:rPr>
                <a:t>… </a:t>
              </a:r>
              <a:r>
                <a:rPr lang="en-US" altLang="zh-CN" sz="1800" smtClean="0">
                  <a:solidFill>
                    <a:srgbClr val="FF0000"/>
                  </a:solidFill>
                  <a:latin typeface="+mj-ea"/>
                  <a:cs typeface="Consolas" panose="020B0609020204030204" pitchFamily="49" charset="0"/>
                </a:rPr>
                <a:t>*</a:t>
              </a:r>
              <a:r>
                <a:rPr lang="en-US" altLang="zh-CN" sz="1800" smtClean="0">
                  <a:solidFill>
                    <a:srgbClr val="0000FF"/>
                  </a:solidFill>
                  <a:latin typeface="+mj-ea"/>
                  <a:cs typeface="Consolas" panose="020B0609020204030204" pitchFamily="49" charset="0"/>
                </a:rPr>
                <a:t> … </a:t>
              </a:r>
              <a:r>
                <a:rPr lang="en-US" altLang="zh-CN" sz="1800" i="1" smtClean="0">
                  <a:solidFill>
                    <a:srgbClr val="0000FF"/>
                  </a:solidFill>
                  <a:latin typeface="Consolas" panose="020B0609020204030204" pitchFamily="49" charset="0"/>
                  <a:cs typeface="Consolas" panose="020B0609020204030204" pitchFamily="49" charset="0"/>
                </a:rPr>
                <a:t>s</a:t>
              </a:r>
              <a:r>
                <a:rPr lang="en-US" altLang="zh-CN" sz="1800" i="1" baseline="-25000" smtClean="0">
                  <a:solidFill>
                    <a:srgbClr val="0000FF"/>
                  </a:solidFill>
                  <a:latin typeface="Consolas" panose="020B0609020204030204" pitchFamily="49" charset="0"/>
                  <a:cs typeface="Consolas" panose="020B0609020204030204" pitchFamily="49" charset="0"/>
                </a:rPr>
                <a:t>n</a:t>
              </a:r>
              <a:r>
                <a:rPr lang="en-US" altLang="zh-CN" sz="1800" baseline="-25000" smtClean="0">
                  <a:solidFill>
                    <a:srgbClr val="0000FF"/>
                  </a:solidFill>
                  <a:latin typeface="Consolas" panose="020B0609020204030204" pitchFamily="49" charset="0"/>
                  <a:cs typeface="Consolas" panose="020B0609020204030204" pitchFamily="49" charset="0"/>
                </a:rPr>
                <a:t>-1</a:t>
              </a:r>
              <a:endParaRPr lang="zh-CN" altLang="en-US"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857224" y="5171562"/>
              <a:ext cx="2928958"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t</a:t>
              </a:r>
              <a:r>
                <a:rPr lang="en-US" altLang="zh-CN" sz="18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mj-ea"/>
                  <a:ea typeface="+mj-ea"/>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mj-ea"/>
                  <a:cs typeface="Consolas" panose="020B0609020204030204" pitchFamily="49" charset="0"/>
                </a:rPr>
                <a:t>… </a:t>
              </a:r>
              <a:r>
                <a:rPr lang="en-US" altLang="zh-CN" sz="1800" i="1" smtClean="0">
                  <a:solidFill>
                    <a:srgbClr val="0000FF"/>
                  </a:solidFill>
                  <a:latin typeface="Consolas" panose="020B0609020204030204" pitchFamily="49" charset="0"/>
                  <a:cs typeface="Consolas" panose="020B0609020204030204" pitchFamily="49" charset="0"/>
                </a:rPr>
                <a:t>t</a:t>
              </a:r>
              <a:r>
                <a:rPr lang="en-US" altLang="zh-CN" sz="1800" i="1" baseline="-25000" smtClean="0">
                  <a:solidFill>
                    <a:srgbClr val="0000FF"/>
                  </a:solidFill>
                  <a:latin typeface="Consolas" panose="020B0609020204030204" pitchFamily="49" charset="0"/>
                  <a:cs typeface="Consolas" panose="020B0609020204030204" pitchFamily="49" charset="0"/>
                </a:rPr>
                <a:t>m</a:t>
              </a:r>
              <a:r>
                <a:rPr lang="en-US" altLang="zh-CN" sz="1800" baseline="-25000" smtClean="0">
                  <a:solidFill>
                    <a:srgbClr val="0000FF"/>
                  </a:solidFill>
                  <a:latin typeface="Consolas" panose="020B0609020204030204" pitchFamily="49" charset="0"/>
                  <a:cs typeface="Consolas" panose="020B0609020204030204" pitchFamily="49" charset="0"/>
                </a:rPr>
                <a:t>-1</a:t>
              </a:r>
              <a:endParaRPr lang="zh-CN" altLang="en-US"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2530442" y="3929066"/>
              <a:ext cx="357190" cy="338554"/>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endParaRPr lang="zh-CN" altLang="en-US" sz="1600" i="1"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TextBox 8"/>
            <p:cNvSpPr txBox="1"/>
            <p:nvPr/>
          </p:nvSpPr>
          <p:spPr>
            <a:xfrm>
              <a:off x="2520394" y="5642118"/>
              <a:ext cx="357190" cy="338554"/>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altLang="en-US" sz="1600" i="1"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1" name="直接箭头连接符 10"/>
            <p:cNvCxnSpPr/>
            <p:nvPr/>
          </p:nvCxnSpPr>
          <p:spPr>
            <a:xfrm rot="5400000">
              <a:off x="2393141" y="4290729"/>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rot="5400000" flipH="1" flipV="1">
              <a:off x="2428860" y="561233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rot="5400000">
              <a:off x="1204366" y="5020732"/>
              <a:ext cx="428628" cy="0"/>
            </a:xfrm>
            <a:prstGeom prst="line">
              <a:avLst/>
            </a:prstGeom>
            <a:ln w="19050">
              <a:solidFill>
                <a:srgbClr val="FF3399"/>
              </a:solidFill>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rot="5400000">
              <a:off x="1632994" y="5040828"/>
              <a:ext cx="428628" cy="0"/>
            </a:xfrm>
            <a:prstGeom prst="line">
              <a:avLst/>
            </a:prstGeom>
            <a:ln w="19050">
              <a:solidFill>
                <a:srgbClr val="FF3399"/>
              </a:solidFill>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rot="5400000">
              <a:off x="2347374" y="5000636"/>
              <a:ext cx="428628" cy="0"/>
            </a:xfrm>
            <a:prstGeom prst="line">
              <a:avLst/>
            </a:prstGeom>
            <a:ln w="19050">
              <a:solidFill>
                <a:srgbClr val="FF3399"/>
              </a:solidFill>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rot="16200000" flipH="1">
              <a:off x="2490250" y="4959342"/>
              <a:ext cx="142876" cy="142876"/>
            </a:xfrm>
            <a:prstGeom prst="line">
              <a:avLst/>
            </a:prstGeom>
            <a:ln w="19050">
              <a:solidFill>
                <a:srgbClr val="FF3399"/>
              </a:solidFill>
              <a:tailEnd type="none"/>
            </a:ln>
          </p:spPr>
          <p:style>
            <a:lnRef idx="2">
              <a:schemeClr val="dk1"/>
            </a:lnRef>
            <a:fillRef idx="0">
              <a:schemeClr val="dk1"/>
            </a:fillRef>
            <a:effectRef idx="1">
              <a:schemeClr val="dk1"/>
            </a:effectRef>
            <a:fontRef idx="minor">
              <a:schemeClr val="tx1"/>
            </a:fontRef>
          </p:style>
        </p:cxnSp>
      </p:grpSp>
      <p:grpSp>
        <p:nvGrpSpPr>
          <p:cNvPr id="35" name="组合 34"/>
          <p:cNvGrpSpPr/>
          <p:nvPr/>
        </p:nvGrpSpPr>
        <p:grpSpPr>
          <a:xfrm>
            <a:off x="3786182" y="4202676"/>
            <a:ext cx="5072098" cy="2043652"/>
            <a:chOff x="3786182" y="3929066"/>
            <a:chExt cx="5072098" cy="2043652"/>
          </a:xfrm>
        </p:grpSpPr>
        <p:sp>
          <p:nvSpPr>
            <p:cNvPr id="20" name="TextBox 19"/>
            <p:cNvSpPr txBox="1"/>
            <p:nvPr/>
          </p:nvSpPr>
          <p:spPr>
            <a:xfrm>
              <a:off x="3786182" y="4344423"/>
              <a:ext cx="1071570" cy="584775"/>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5072066" y="4469324"/>
              <a:ext cx="3786214"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mj-ea"/>
                  <a:ea typeface="+mj-ea"/>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i="1"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mj-ea"/>
                  <a:cs typeface="Consolas" panose="020B0609020204030204" pitchFamily="49" charset="0"/>
                </a:rPr>
                <a:t>… * … </a:t>
              </a:r>
              <a:r>
                <a:rPr lang="en-US" altLang="zh-CN" sz="1800" i="1" smtClean="0">
                  <a:solidFill>
                    <a:srgbClr val="0000FF"/>
                  </a:solidFill>
                  <a:latin typeface="Consolas" panose="020B0609020204030204" pitchFamily="49" charset="0"/>
                  <a:cs typeface="Consolas" panose="020B0609020204030204" pitchFamily="49" charset="0"/>
                </a:rPr>
                <a:t>s</a:t>
              </a:r>
              <a:r>
                <a:rPr lang="en-US" altLang="zh-CN" sz="1800" i="1" baseline="-25000" smtClean="0">
                  <a:solidFill>
                    <a:srgbClr val="0000FF"/>
                  </a:solidFill>
                  <a:latin typeface="Consolas" panose="020B0609020204030204" pitchFamily="49" charset="0"/>
                  <a:cs typeface="Consolas" panose="020B0609020204030204" pitchFamily="49" charset="0"/>
                </a:rPr>
                <a:t>n</a:t>
              </a:r>
              <a:r>
                <a:rPr lang="en-US" altLang="zh-CN" sz="1800" baseline="-25000" smtClean="0">
                  <a:solidFill>
                    <a:srgbClr val="0000FF"/>
                  </a:solidFill>
                  <a:latin typeface="Consolas" panose="020B0609020204030204" pitchFamily="49" charset="0"/>
                  <a:cs typeface="Consolas" panose="020B0609020204030204" pitchFamily="49" charset="0"/>
                </a:rPr>
                <a:t>-1</a:t>
              </a:r>
              <a:endParaRPr lang="zh-CN" altLang="en-US"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6143636" y="5143512"/>
              <a:ext cx="2428892"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t</a:t>
              </a:r>
              <a:r>
                <a:rPr lang="en-US" altLang="zh-CN" sz="18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mj-ea"/>
                  <a:ea typeface="+mj-ea"/>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mj-ea"/>
                  <a:cs typeface="Consolas" panose="020B0609020204030204" pitchFamily="49" charset="0"/>
                </a:rPr>
                <a:t>… </a:t>
              </a:r>
              <a:r>
                <a:rPr lang="en-US" altLang="zh-CN" sz="1800" i="1" smtClean="0">
                  <a:solidFill>
                    <a:srgbClr val="0000FF"/>
                  </a:solidFill>
                  <a:latin typeface="Consolas" panose="020B0609020204030204" pitchFamily="49" charset="0"/>
                  <a:cs typeface="Consolas" panose="020B0609020204030204" pitchFamily="49" charset="0"/>
                </a:rPr>
                <a:t>t</a:t>
              </a:r>
              <a:r>
                <a:rPr lang="en-US" altLang="zh-CN" sz="1800" i="1" baseline="-25000" smtClean="0">
                  <a:solidFill>
                    <a:srgbClr val="0000FF"/>
                  </a:solidFill>
                  <a:latin typeface="Consolas" panose="020B0609020204030204" pitchFamily="49" charset="0"/>
                  <a:cs typeface="Consolas" panose="020B0609020204030204" pitchFamily="49" charset="0"/>
                </a:rPr>
                <a:t>m</a:t>
              </a:r>
              <a:r>
                <a:rPr lang="en-US" altLang="zh-CN" sz="1800" baseline="-25000" smtClean="0">
                  <a:solidFill>
                    <a:srgbClr val="0000FF"/>
                  </a:solidFill>
                  <a:latin typeface="Consolas" panose="020B0609020204030204" pitchFamily="49" charset="0"/>
                  <a:cs typeface="Consolas" panose="020B0609020204030204" pitchFamily="49" charset="0"/>
                </a:rPr>
                <a:t>-1</a:t>
              </a:r>
              <a:endParaRPr lang="zh-CN" altLang="en-US"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TextBox 22"/>
            <p:cNvSpPr txBox="1"/>
            <p:nvPr/>
          </p:nvSpPr>
          <p:spPr>
            <a:xfrm>
              <a:off x="6643702" y="3929066"/>
              <a:ext cx="357190" cy="338554"/>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endParaRPr lang="zh-CN" altLang="en-US" sz="1600" i="1"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6643702" y="5634164"/>
              <a:ext cx="357190" cy="338554"/>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altLang="en-US" sz="1600" i="1"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5" name="直接箭头连接符 24"/>
            <p:cNvCxnSpPr/>
            <p:nvPr/>
          </p:nvCxnSpPr>
          <p:spPr>
            <a:xfrm rot="5400000">
              <a:off x="6506401" y="4290729"/>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5400000" flipH="1" flipV="1">
              <a:off x="6552168" y="5604378"/>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rot="5400000">
              <a:off x="6517140" y="5025616"/>
              <a:ext cx="396000" cy="0"/>
            </a:xfrm>
            <a:prstGeom prst="line">
              <a:avLst/>
            </a:prstGeom>
            <a:ln w="19050">
              <a:solidFill>
                <a:srgbClr val="FF3399"/>
              </a:solidFill>
              <a:headEnd type="arrow"/>
              <a:tailEnd type="arrow"/>
            </a:ln>
          </p:spPr>
          <p:style>
            <a:lnRef idx="2">
              <a:schemeClr val="dk1"/>
            </a:lnRef>
            <a:fillRef idx="0">
              <a:schemeClr val="dk1"/>
            </a:fillRef>
            <a:effectRef idx="1">
              <a:schemeClr val="dk1"/>
            </a:effectRef>
            <a:fontRef idx="minor">
              <a:schemeClr val="tx1"/>
            </a:fontRef>
          </p:style>
        </p:cxnSp>
        <p:sp>
          <p:nvSpPr>
            <p:cNvPr id="32" name="右箭头 31"/>
            <p:cNvSpPr/>
            <p:nvPr/>
          </p:nvSpPr>
          <p:spPr bwMode="auto">
            <a:xfrm>
              <a:off x="3786182" y="4929198"/>
              <a:ext cx="1000132" cy="214314"/>
            </a:xfrm>
            <a:prstGeom prst="right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33" name="TextBox 32"/>
          <p:cNvSpPr txBox="1"/>
          <p:nvPr/>
        </p:nvSpPr>
        <p:spPr>
          <a:xfrm>
            <a:off x="1643042" y="6274378"/>
            <a:ext cx="2000264" cy="369332"/>
          </a:xfrm>
          <a:prstGeom prst="rect">
            <a:avLst/>
          </a:prstGeom>
          <a:noFill/>
        </p:spPr>
        <p:txBody>
          <a:bodyPr wrap="square" rtlCol="0">
            <a:spAutoFit/>
          </a:bodyPr>
          <a:lstStyle/>
          <a:p>
            <a:pPr algn="l">
              <a:lnSpc>
                <a:spcPct val="100000"/>
              </a:lnSpc>
              <a:spcBef>
                <a:spcPts val="0"/>
              </a:spcBef>
            </a:pPr>
            <a:r>
              <a:rPr lang="zh-CN" altLang="en-US" sz="1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失配处：</a:t>
            </a:r>
            <a:r>
              <a:rPr lang="en-US" altLang="zh-CN" sz="1800" i="1"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s</a:t>
            </a:r>
            <a:r>
              <a:rPr lang="en-US" altLang="zh-CN" sz="1800" i="1" baseline="-25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1800" i="1"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t</a:t>
            </a:r>
            <a:r>
              <a:rPr lang="en-US" altLang="zh-CN" sz="1800" i="1" baseline="-25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j</a:t>
            </a:r>
            <a:endParaRPr lang="zh-CN" altLang="en-US" sz="1800" i="1" baseline="-250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9" name="灯片编号占位符 2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0"/>
                            </p:stCondLst>
                            <p:childTnLst>
                              <p:par>
                                <p:cTn id="11" presetID="26" presetClass="emph" presetSubtype="0" fill="hold" grpId="1" nodeType="afterEffect">
                                  <p:stCondLst>
                                    <p:cond delay="0"/>
                                  </p:stCondLst>
                                  <p:childTnLst>
                                    <p:animEffect transition="out" filter="fade">
                                      <p:cBhvr>
                                        <p:cTn id="12" dur="500" tmFilter="0, 0; .2, .5; .8, .5; 1, 0"/>
                                        <p:tgtEl>
                                          <p:spTgt spid="33"/>
                                        </p:tgtEl>
                                      </p:cBhvr>
                                    </p:animEffect>
                                    <p:animScale>
                                      <p:cBhvr>
                                        <p:cTn id="13" dur="250" autoRev="1" fill="hold"/>
                                        <p:tgtEl>
                                          <p:spTgt spid="33"/>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34"/>
                                        </p:tgtEl>
                                      </p:cBhvr>
                                    </p:animEffect>
                                    <p:set>
                                      <p:cBhvr>
                                        <p:cTn id="22" dur="1" fill="hold">
                                          <p:stCondLst>
                                            <p:cond delay="499"/>
                                          </p:stCondLst>
                                        </p:cTn>
                                        <p:tgtEl>
                                          <p:spTgt spid="34"/>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22" presetClass="exit" presetSubtype="4" fill="hold" grpId="2" nodeType="withEffect">
                                  <p:stCondLst>
                                    <p:cond delay="0"/>
                                  </p:stCondLst>
                                  <p:childTnLst>
                                    <p:animEffect transition="out" filter="wipe(down)">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3" grpId="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71472" y="1428736"/>
            <a:ext cx="8001056" cy="193383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该算法在最好情况下的时间复杂度为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，即主串的前</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个字符正好等于模式串的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个字符。</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最坏情况下的时间复杂度为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平均</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情况下的时间复杂度为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714348" y="714356"/>
            <a:ext cx="214314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anose="020B0609020204030204" pitchFamily="49" charset="0"/>
                <a:ea typeface="华文中宋" panose="02010600040101010101" pitchFamily="2" charset="-122"/>
                <a:cs typeface="Consolas" panose="020B0609020204030204" pitchFamily="49" charset="0"/>
              </a:rPr>
              <a:t>BF</a:t>
            </a:r>
            <a:r>
              <a:rPr lang="zh-CN" altLang="en-US" sz="2000" smtClean="0">
                <a:solidFill>
                  <a:srgbClr val="FF0000"/>
                </a:solidFill>
                <a:latin typeface="Consolas" panose="020B0609020204030204" pitchFamily="49" charset="0"/>
                <a:ea typeface="华文中宋" panose="02010600040101010101" pitchFamily="2" charset="-122"/>
                <a:cs typeface="Consolas" panose="020B0609020204030204" pitchFamily="49" charset="0"/>
              </a:rPr>
              <a:t>算法性能</a:t>
            </a:r>
            <a:endParaRPr lang="zh-CN" altLang="en-US" sz="2000" smtClean="0">
              <a:solidFill>
                <a:srgbClr val="FF0000"/>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865" name="Picture 5" descr="u=210251841,2503215521&amp;fm=23&amp;gp=0"/>
          <p:cNvPicPr>
            <a:picLocks noChangeAspect="1"/>
          </p:cNvPicPr>
          <p:nvPr/>
        </p:nvPicPr>
        <p:blipFill>
          <a:blip r:embed="rId1"/>
          <a:stretch>
            <a:fillRect/>
          </a:stretch>
        </p:blipFill>
        <p:spPr>
          <a:xfrm>
            <a:off x="900113" y="549275"/>
            <a:ext cx="1873250" cy="2665413"/>
          </a:xfrm>
          <a:prstGeom prst="rect">
            <a:avLst/>
          </a:prstGeom>
          <a:noFill/>
          <a:ln w="9525">
            <a:noFill/>
          </a:ln>
        </p:spPr>
      </p:pic>
      <p:sp>
        <p:nvSpPr>
          <p:cNvPr id="36866" name="Text Box 6"/>
          <p:cNvSpPr txBox="1"/>
          <p:nvPr/>
        </p:nvSpPr>
        <p:spPr>
          <a:xfrm>
            <a:off x="323850" y="188913"/>
            <a:ext cx="6048375" cy="337185"/>
          </a:xfrm>
          <a:prstGeom prst="rect">
            <a:avLst/>
          </a:prstGeom>
          <a:noFill/>
          <a:ln w="38100">
            <a:noFill/>
          </a:ln>
        </p:spPr>
        <p:txBody>
          <a:bodyPr anchor="t" anchorCtr="0">
            <a:spAutoFit/>
          </a:bodyPr>
          <a:p>
            <a:pPr>
              <a:spcBef>
                <a:spcPct val="50000"/>
              </a:spcBef>
            </a:pP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问：</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怎么才能提高串匹配的效率呢？？？</a:t>
            </a:r>
            <a:endParaRPr lang="zh-CN" altLang="en-US" sz="2000" dirty="0">
              <a:latin typeface="Times New Roman" panose="02020603050405020304" pitchFamily="18" charset="0"/>
              <a:ea typeface="楷体_GB2312" pitchFamily="49" charset="-122"/>
            </a:endParaRPr>
          </a:p>
        </p:txBody>
      </p:sp>
      <p:sp>
        <p:nvSpPr>
          <p:cNvPr id="36867" name="Line 7"/>
          <p:cNvSpPr/>
          <p:nvPr/>
        </p:nvSpPr>
        <p:spPr>
          <a:xfrm>
            <a:off x="1835150" y="620713"/>
            <a:ext cx="0" cy="431800"/>
          </a:xfrm>
          <a:prstGeom prst="line">
            <a:avLst/>
          </a:prstGeom>
          <a:ln w="38100" cap="flat" cmpd="sng">
            <a:solidFill>
              <a:srgbClr val="FF3300"/>
            </a:solidFill>
            <a:prstDash val="solid"/>
            <a:round/>
            <a:headEnd type="none" w="med" len="med"/>
            <a:tailEnd type="none" w="med" len="med"/>
          </a:ln>
        </p:spPr>
      </p:sp>
      <p:sp>
        <p:nvSpPr>
          <p:cNvPr id="36868" name="Text Box 8"/>
          <p:cNvSpPr txBox="1"/>
          <p:nvPr/>
        </p:nvSpPr>
        <p:spPr>
          <a:xfrm>
            <a:off x="2843530" y="836295"/>
            <a:ext cx="5474970" cy="337185"/>
          </a:xfrm>
          <a:prstGeom prst="rect">
            <a:avLst/>
          </a:prstGeom>
          <a:noFill/>
          <a:ln w="38100">
            <a:noFill/>
          </a:ln>
        </p:spPr>
        <p:txBody>
          <a:bodyPr wrap="square" anchor="t" anchorCtr="0">
            <a:spAutoFit/>
          </a:bodyPr>
          <a:p>
            <a:pPr>
              <a:spcBef>
                <a:spcPct val="50000"/>
              </a:spcBef>
            </a:pP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答：</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问</a:t>
            </a:r>
            <a:r>
              <a:rPr lang="zh-CN" altLang="zh-CN" sz="2000" dirty="0">
                <a:solidFill>
                  <a:srgbClr val="FF00FF"/>
                </a:solidFill>
                <a:latin typeface="Arial Unicode MS" panose="020B0604020202020204" charset="-122"/>
                <a:ea typeface="Arial Unicode MS" panose="020B0604020202020204" charset="-122"/>
                <a:sym typeface="+mn-ea"/>
              </a:rPr>
              <a:t>Donald Knuth</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吧！！！</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36869" name="Picture 9" descr="1"/>
          <p:cNvPicPr>
            <a:picLocks noChangeAspect="1"/>
          </p:cNvPicPr>
          <p:nvPr/>
        </p:nvPicPr>
        <p:blipFill>
          <a:blip r:embed="rId2"/>
          <a:stretch>
            <a:fillRect/>
          </a:stretch>
        </p:blipFill>
        <p:spPr>
          <a:xfrm>
            <a:off x="611188" y="3213100"/>
            <a:ext cx="1581150" cy="1871663"/>
          </a:xfrm>
          <a:prstGeom prst="rect">
            <a:avLst/>
          </a:prstGeom>
          <a:noFill/>
          <a:ln w="9525">
            <a:noFill/>
          </a:ln>
        </p:spPr>
      </p:pic>
      <p:sp>
        <p:nvSpPr>
          <p:cNvPr id="36870" name="Text Box 10"/>
          <p:cNvSpPr txBox="1"/>
          <p:nvPr/>
        </p:nvSpPr>
        <p:spPr>
          <a:xfrm>
            <a:off x="2771458" y="1484630"/>
            <a:ext cx="6408737" cy="2930525"/>
          </a:xfrm>
          <a:prstGeom prst="rect">
            <a:avLst/>
          </a:prstGeom>
          <a:noFill/>
          <a:ln w="38100">
            <a:noFill/>
          </a:ln>
        </p:spPr>
        <p:txBody>
          <a:bodyPr anchor="t" anchorCtr="0">
            <a:spAutoFit/>
          </a:bodyPr>
          <a:p>
            <a:pPr>
              <a:spcBef>
                <a:spcPct val="500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Donald Knuth（1938年～），</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算法和程序设计技术的先驱者，作为斯坦福大学的荣誉退休教授，他全神贯注于完成其关于计算机科学的史诗性的7</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卷著作</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600" smtClean="0">
                <a:solidFill>
                  <a:srgbClr val="FF00FF"/>
                </a:solidFill>
                <a:latin typeface="Consolas" panose="020B0609020204030204" pitchFamily="49" charset="0"/>
                <a:ea typeface="仿宋" panose="02010609060101010101" pitchFamily="49" charset="-122"/>
                <a:cs typeface="Consolas" panose="020B0609020204030204" pitchFamily="49" charset="0"/>
              </a:rPr>
              <a:t>计算机程序设计艺术</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。这一伟大工程在1962年他还是加利福尼亚理工学院的研究生时就开始了。</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spcBef>
                <a:spcPct val="50000"/>
              </a:spcBef>
            </a:pP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ct val="500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《计算机程序设计艺术》系列著作是公认的经典计算机科学权威论述，曾在 1999 年被《美国科学家》期刊评选为 20 世纪相当重要的 12 部学术专著之一</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ct val="50000"/>
              </a:spcBef>
            </a:pP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ct val="500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1974年获得计算机科学界最高奖－</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图灵奖</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latin typeface="Times New Roman" panose="02020603050405020304" pitchFamily="18" charset="0"/>
                <a:ea typeface="楷体_GB2312" pitchFamily="49" charset="-122"/>
              </a:rPr>
              <a:t> </a:t>
            </a:r>
            <a:endParaRPr lang="zh-CN" altLang="en-US" sz="2000" dirty="0">
              <a:latin typeface="Times New Roman" panose="02020603050405020304" pitchFamily="18" charset="0"/>
              <a:ea typeface="楷体_GB2312" pitchFamily="49" charset="-122"/>
            </a:endParaRPr>
          </a:p>
        </p:txBody>
      </p:sp>
      <p:sp>
        <p:nvSpPr>
          <p:cNvPr id="2" name="文本框 1"/>
          <p:cNvSpPr txBox="1"/>
          <p:nvPr/>
        </p:nvSpPr>
        <p:spPr>
          <a:xfrm>
            <a:off x="2627630" y="5085080"/>
            <a:ext cx="6137910" cy="922020"/>
          </a:xfrm>
          <a:prstGeom prst="rect">
            <a:avLst/>
          </a:prstGeom>
          <a:noFill/>
        </p:spPr>
        <p:txBody>
          <a:bodyPr wrap="square" rtlCol="0" anchor="t">
            <a:spAutoFit/>
          </a:bodyPr>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2021年，高德纳在接受《Quanta Magazine》专访时说到：我平均每周写 5 个新程序。诗人必须写诗，而我必须写计算机程序。</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5650" y="260350"/>
            <a:ext cx="3837940" cy="1198880"/>
          </a:xfrm>
          <a:prstGeom prst="rect">
            <a:avLst/>
          </a:prstGeom>
          <a:noFill/>
        </p:spPr>
        <p:txBody>
          <a:bodyPr wrap="square" rtlCol="0" anchor="t">
            <a:spAutoFit/>
          </a:bodyPr>
          <a:p>
            <a:pPr algn="l">
              <a:lnSpc>
                <a:spcPct val="10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2022</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年，84 岁的图灵奖得主高德纳在个人主页宣布：自己编撰的《计算机程序设计艺术：卷 4B》终于出版了。</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文本框 3"/>
          <p:cNvSpPr txBox="1"/>
          <p:nvPr/>
        </p:nvSpPr>
        <p:spPr>
          <a:xfrm>
            <a:off x="179705" y="4436745"/>
            <a:ext cx="7438390" cy="671830"/>
          </a:xfrm>
          <a:prstGeom prst="rect">
            <a:avLst/>
          </a:prstGeom>
          <a:noFill/>
        </p:spPr>
        <p:txBody>
          <a:bodyPr wrap="none" rtlCol="0" anchor="t">
            <a:spAutoFit/>
          </a:bodyPr>
          <a:p>
            <a:pPr algn="l">
              <a:spcBef>
                <a:spcPct val="500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mn-ea"/>
              </a:rPr>
              <a:t>距离上一本《计算机程序设计艺术：卷 4A》出版已经过去了 11 年。</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mn-ea"/>
            </a:endParaRPr>
          </a:p>
          <a:p>
            <a:pPr algn="l">
              <a:spcBef>
                <a:spcPct val="500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mn-ea"/>
              </a:rPr>
              <a:t>这些年间，卷 4A 再版了 21 次，人们却迟迟未等到卷 4B 的正式出版</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5" name="图片 4"/>
          <p:cNvPicPr>
            <a:picLocks noChangeAspect="1"/>
          </p:cNvPicPr>
          <p:nvPr>
            <p:custDataLst>
              <p:tags r:id="rId1"/>
            </p:custDataLst>
          </p:nvPr>
        </p:nvPicPr>
        <p:blipFill>
          <a:blip r:embed="rId2"/>
          <a:stretch>
            <a:fillRect/>
          </a:stretch>
        </p:blipFill>
        <p:spPr>
          <a:xfrm>
            <a:off x="5652135" y="260350"/>
            <a:ext cx="2981325" cy="4010025"/>
          </a:xfrm>
          <a:prstGeom prst="rect">
            <a:avLst/>
          </a:prstGeom>
        </p:spPr>
      </p:pic>
      <p:pic>
        <p:nvPicPr>
          <p:cNvPr id="6" name="图片 5"/>
          <p:cNvPicPr>
            <a:picLocks noChangeAspect="1"/>
          </p:cNvPicPr>
          <p:nvPr/>
        </p:nvPicPr>
        <p:blipFill>
          <a:blip r:embed="rId3"/>
          <a:stretch>
            <a:fillRect/>
          </a:stretch>
        </p:blipFill>
        <p:spPr>
          <a:xfrm>
            <a:off x="395605" y="1772920"/>
            <a:ext cx="5249545" cy="15811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1988098"/>
            <a:ext cx="8215370" cy="39878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主要是消除了主串指针的回溯，从而使算法效率有了某种程度的提高。</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54" name="组合 53"/>
          <p:cNvGrpSpPr/>
          <p:nvPr/>
        </p:nvGrpSpPr>
        <p:grpSpPr>
          <a:xfrm>
            <a:off x="857224" y="2571744"/>
            <a:ext cx="6072230" cy="3500462"/>
            <a:chOff x="1643042" y="2000240"/>
            <a:chExt cx="6072230" cy="3500462"/>
          </a:xfrm>
        </p:grpSpPr>
        <p:sp>
          <p:nvSpPr>
            <p:cNvPr id="16" name="Text Box 37"/>
            <p:cNvSpPr txBox="1">
              <a:spLocks noChangeArrowheads="1"/>
            </p:cNvSpPr>
            <p:nvPr/>
          </p:nvSpPr>
          <p:spPr bwMode="auto">
            <a:xfrm>
              <a:off x="1643042" y="2633275"/>
              <a:ext cx="1071570" cy="22422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36"/>
            <p:cNvSpPr txBox="1">
              <a:spLocks noChangeArrowheads="1"/>
            </p:cNvSpPr>
            <p:nvPr/>
          </p:nvSpPr>
          <p:spPr bwMode="auto">
            <a:xfrm>
              <a:off x="3088934" y="2384997"/>
              <a:ext cx="1768818" cy="29565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Text Box 35"/>
            <p:cNvSpPr txBox="1">
              <a:spLocks noChangeArrowheads="1"/>
            </p:cNvSpPr>
            <p:nvPr/>
          </p:nvSpPr>
          <p:spPr bwMode="auto">
            <a:xfrm>
              <a:off x="5080294" y="2384997"/>
              <a:ext cx="669290" cy="39612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34"/>
            <p:cNvSpPr txBox="1">
              <a:spLocks noChangeArrowheads="1"/>
            </p:cNvSpPr>
            <p:nvPr/>
          </p:nvSpPr>
          <p:spPr bwMode="auto">
            <a:xfrm>
              <a:off x="3086081" y="2979177"/>
              <a:ext cx="1528786" cy="27298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Line 33"/>
            <p:cNvSpPr>
              <a:spLocks noChangeShapeType="1"/>
            </p:cNvSpPr>
            <p:nvPr/>
          </p:nvSpPr>
          <p:spPr bwMode="auto">
            <a:xfrm>
              <a:off x="3476622" y="2652078"/>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Line 32"/>
            <p:cNvSpPr>
              <a:spLocks noChangeShapeType="1"/>
            </p:cNvSpPr>
            <p:nvPr/>
          </p:nvSpPr>
          <p:spPr bwMode="auto">
            <a:xfrm>
              <a:off x="3714751" y="2652078"/>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Line 31"/>
            <p:cNvSpPr>
              <a:spLocks noChangeShapeType="1"/>
            </p:cNvSpPr>
            <p:nvPr/>
          </p:nvSpPr>
          <p:spPr bwMode="auto">
            <a:xfrm>
              <a:off x="4144958" y="2642559"/>
              <a:ext cx="0" cy="345335"/>
            </a:xfrm>
            <a:prstGeom prst="line">
              <a:avLst/>
            </a:pr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Freeform 30"/>
            <p:cNvSpPr/>
            <p:nvPr/>
          </p:nvSpPr>
          <p:spPr bwMode="auto">
            <a:xfrm>
              <a:off x="4102412" y="2759363"/>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 Box 29"/>
            <p:cNvSpPr txBox="1">
              <a:spLocks noChangeArrowheads="1"/>
            </p:cNvSpPr>
            <p:nvPr/>
          </p:nvSpPr>
          <p:spPr bwMode="auto">
            <a:xfrm>
              <a:off x="5080294" y="2845867"/>
              <a:ext cx="669290" cy="39738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9" name="Line 7"/>
            <p:cNvSpPr>
              <a:spLocks noChangeShapeType="1"/>
            </p:cNvSpPr>
            <p:nvPr/>
          </p:nvSpPr>
          <p:spPr bwMode="auto">
            <a:xfrm>
              <a:off x="4152897" y="2143116"/>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Line 6"/>
            <p:cNvSpPr>
              <a:spLocks noChangeShapeType="1"/>
            </p:cNvSpPr>
            <p:nvPr/>
          </p:nvSpPr>
          <p:spPr bwMode="auto">
            <a:xfrm flipV="1">
              <a:off x="4143372" y="3248440"/>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Line 2"/>
            <p:cNvSpPr>
              <a:spLocks noChangeShapeType="1"/>
            </p:cNvSpPr>
            <p:nvPr/>
          </p:nvSpPr>
          <p:spPr bwMode="auto">
            <a:xfrm>
              <a:off x="3929058" y="2652078"/>
              <a:ext cx="0" cy="34406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圆角矩形 31"/>
            <p:cNvSpPr/>
            <p:nvPr/>
          </p:nvSpPr>
          <p:spPr bwMode="auto">
            <a:xfrm>
              <a:off x="2786050" y="2000240"/>
              <a:ext cx="3214710" cy="1643074"/>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35" name="Text Box 27"/>
            <p:cNvSpPr txBox="1">
              <a:spLocks noChangeArrowheads="1"/>
            </p:cNvSpPr>
            <p:nvPr/>
          </p:nvSpPr>
          <p:spPr bwMode="auto">
            <a:xfrm>
              <a:off x="1643042" y="4572008"/>
              <a:ext cx="1071570" cy="286625"/>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Text Box 26"/>
            <p:cNvSpPr txBox="1">
              <a:spLocks noChangeArrowheads="1"/>
            </p:cNvSpPr>
            <p:nvPr/>
          </p:nvSpPr>
          <p:spPr bwMode="auto">
            <a:xfrm>
              <a:off x="3097513" y="4285383"/>
              <a:ext cx="1822158" cy="286625"/>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t>
              </a:r>
              <a:r>
                <a:rPr kumimoji="0" lang="en-US" altLang="zh-CN" sz="16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Text Box 25"/>
            <p:cNvSpPr txBox="1">
              <a:spLocks noChangeArrowheads="1"/>
            </p:cNvSpPr>
            <p:nvPr/>
          </p:nvSpPr>
          <p:spPr bwMode="auto">
            <a:xfrm>
              <a:off x="5080294" y="4285383"/>
              <a:ext cx="669290" cy="39612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Text Box 24"/>
            <p:cNvSpPr txBox="1">
              <a:spLocks noChangeArrowheads="1"/>
            </p:cNvSpPr>
            <p:nvPr/>
          </p:nvSpPr>
          <p:spPr bwMode="auto">
            <a:xfrm>
              <a:off x="3307698" y="4880833"/>
              <a:ext cx="1330984" cy="26267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Line 23"/>
            <p:cNvSpPr>
              <a:spLocks noChangeShapeType="1"/>
            </p:cNvSpPr>
            <p:nvPr/>
          </p:nvSpPr>
          <p:spPr bwMode="auto">
            <a:xfrm>
              <a:off x="4371974" y="4543437"/>
              <a:ext cx="0" cy="345335"/>
            </a:xfrm>
            <a:prstGeom prst="line">
              <a:avLst/>
            </a:pr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Freeform 22"/>
            <p:cNvSpPr/>
            <p:nvPr/>
          </p:nvSpPr>
          <p:spPr bwMode="auto">
            <a:xfrm>
              <a:off x="4326254" y="4661511"/>
              <a:ext cx="83820" cy="93951"/>
            </a:xfrm>
            <a:custGeom>
              <a:avLst/>
              <a:gdLst/>
              <a:ahLst/>
              <a:cxnLst>
                <a:cxn ang="0">
                  <a:pos x="0" y="0"/>
                </a:cxn>
                <a:cxn ang="0">
                  <a:pos x="66" y="75"/>
                </a:cxn>
              </a:cxnLst>
              <a:rect l="0" t="0" r="r" b="b"/>
              <a:pathLst>
                <a:path w="66" h="75">
                  <a:moveTo>
                    <a:pt x="0" y="0"/>
                  </a:moveTo>
                  <a:lnTo>
                    <a:pt x="66" y="75"/>
                  </a:lnTo>
                </a:path>
              </a:pathLst>
            </a:cu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Text Box 21"/>
            <p:cNvSpPr txBox="1">
              <a:spLocks noChangeArrowheads="1"/>
            </p:cNvSpPr>
            <p:nvPr/>
          </p:nvSpPr>
          <p:spPr bwMode="auto">
            <a:xfrm>
              <a:off x="5080294" y="4708165"/>
              <a:ext cx="669290" cy="39738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Line 5"/>
            <p:cNvSpPr>
              <a:spLocks noChangeShapeType="1"/>
            </p:cNvSpPr>
            <p:nvPr/>
          </p:nvSpPr>
          <p:spPr bwMode="auto">
            <a:xfrm>
              <a:off x="4367211" y="4000504"/>
              <a:ext cx="0" cy="286933"/>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Line 4"/>
            <p:cNvSpPr>
              <a:spLocks noChangeShapeType="1"/>
            </p:cNvSpPr>
            <p:nvPr/>
          </p:nvSpPr>
          <p:spPr bwMode="auto">
            <a:xfrm flipV="1">
              <a:off x="4376736" y="5126476"/>
              <a:ext cx="0" cy="289472"/>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圆角矩形 47"/>
            <p:cNvSpPr/>
            <p:nvPr/>
          </p:nvSpPr>
          <p:spPr bwMode="auto">
            <a:xfrm>
              <a:off x="2786050" y="3929066"/>
              <a:ext cx="3214710" cy="1571636"/>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49" name="Line 33"/>
            <p:cNvSpPr>
              <a:spLocks noChangeShapeType="1"/>
            </p:cNvSpPr>
            <p:nvPr/>
          </p:nvSpPr>
          <p:spPr bwMode="auto">
            <a:xfrm>
              <a:off x="3714744" y="4543433"/>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Line 33"/>
            <p:cNvSpPr>
              <a:spLocks noChangeShapeType="1"/>
            </p:cNvSpPr>
            <p:nvPr/>
          </p:nvSpPr>
          <p:spPr bwMode="auto">
            <a:xfrm>
              <a:off x="3938583" y="4543433"/>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Line 33"/>
            <p:cNvSpPr>
              <a:spLocks noChangeShapeType="1"/>
            </p:cNvSpPr>
            <p:nvPr/>
          </p:nvSpPr>
          <p:spPr bwMode="auto">
            <a:xfrm>
              <a:off x="4167183" y="4543433"/>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TextBox 52"/>
            <p:cNvSpPr txBox="1"/>
            <p:nvPr/>
          </p:nvSpPr>
          <p:spPr>
            <a:xfrm>
              <a:off x="6143636" y="4500570"/>
              <a:ext cx="157163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匹配失败</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2" name="Rectangle 6"/>
          <p:cNvSpPr>
            <a:spLocks noChangeArrowheads="1"/>
          </p:cNvSpPr>
          <p:nvPr/>
        </p:nvSpPr>
        <p:spPr bwMode="gray">
          <a:xfrm>
            <a:off x="571472" y="1223950"/>
            <a:ext cx="1621399" cy="419100"/>
          </a:xfrm>
          <a:prstGeom prst="rect">
            <a:avLst/>
          </a:prstGeom>
          <a:solidFill>
            <a:schemeClr val="bg2">
              <a:alpha val="50000"/>
            </a:schemeClr>
          </a:solidFill>
          <a:ln w="12700" algn="ctr">
            <a:noFill/>
            <a:miter lim="800000"/>
          </a:ln>
          <a:effectLst/>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65505" latinLnBrk="1">
              <a:lnSpc>
                <a:spcPct val="100000"/>
              </a:lnSpc>
            </a:pPr>
            <a:r>
              <a:rPr lang="zh-CN" altLang="en-US"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基本</a:t>
            </a:r>
            <a:r>
              <a:rPr lang="en-US" altLang="zh-CN"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KMP</a:t>
            </a:r>
            <a:r>
              <a:rPr lang="zh-CN" altLang="en-US"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算法</a:t>
            </a:r>
            <a:endParaRPr lang="zh-CN" altLang="en-US"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34" name="TextBox 33"/>
          <p:cNvSpPr txBox="1"/>
          <p:nvPr/>
        </p:nvSpPr>
        <p:spPr>
          <a:xfrm>
            <a:off x="500034" y="428604"/>
            <a:ext cx="264320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4.4.2 KMP</a:t>
            </a:r>
            <a:r>
              <a:rPr lang="zh-CN" altLang="en-US"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算法</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5" name="灯片编号占位符 44"/>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grpSp>
        <p:nvGrpSpPr>
          <p:cNvPr id="5" name="组合 80"/>
          <p:cNvGrpSpPr/>
          <p:nvPr/>
        </p:nvGrpSpPr>
        <p:grpSpPr>
          <a:xfrm>
            <a:off x="1928495" y="5741670"/>
            <a:ext cx="4539615" cy="774065"/>
            <a:chOff x="1072327" y="1856240"/>
            <a:chExt cx="8458580" cy="1383250"/>
          </a:xfrm>
        </p:grpSpPr>
        <p:sp>
          <p:nvSpPr>
            <p:cNvPr id="70" name="右大括号 69"/>
            <p:cNvSpPr/>
            <p:nvPr/>
          </p:nvSpPr>
          <p:spPr>
            <a:xfrm rot="5400000">
              <a:off x="3090442" y="1803230"/>
              <a:ext cx="144000" cy="504000"/>
            </a:xfrm>
            <a:prstGeom prst="rightBrace">
              <a:avLst/>
            </a:prstGeom>
            <a:ln w="19050">
              <a:solidFill>
                <a:srgbClr val="FF00FF"/>
              </a:solidFill>
              <a:tailEnd type="none"/>
            </a:ln>
          </p:spPr>
          <p:style>
            <a:lnRef idx="2">
              <a:schemeClr val="dk1"/>
            </a:lnRef>
            <a:fillRef idx="0">
              <a:schemeClr val="dk1"/>
            </a:fillRef>
            <a:effectRef idx="1">
              <a:schemeClr val="dk1"/>
            </a:effectRef>
            <a:fontRef idx="minor">
              <a:schemeClr val="tx1"/>
            </a:fontRef>
          </p:style>
          <p:txBody>
            <a:bodyPr rtlCol="0" anchor="ctr"/>
            <a:p>
              <a:pPr algn="ctr"/>
              <a:endParaRPr lang="zh-CN" altLang="en-US"/>
            </a:p>
          </p:txBody>
        </p:sp>
        <p:sp>
          <p:nvSpPr>
            <p:cNvPr id="71" name="右大括号 70"/>
            <p:cNvSpPr/>
            <p:nvPr/>
          </p:nvSpPr>
          <p:spPr>
            <a:xfrm rot="5400000">
              <a:off x="3462182" y="1676240"/>
              <a:ext cx="144000" cy="504000"/>
            </a:xfrm>
            <a:prstGeom prst="rightBrace">
              <a:avLst/>
            </a:prstGeom>
            <a:ln w="19050">
              <a:solidFill>
                <a:srgbClr val="FF00FF"/>
              </a:solidFill>
              <a:tailEnd type="none"/>
            </a:ln>
          </p:spPr>
          <p:style>
            <a:lnRef idx="2">
              <a:schemeClr val="dk1"/>
            </a:lnRef>
            <a:fillRef idx="0">
              <a:schemeClr val="dk1"/>
            </a:fillRef>
            <a:effectRef idx="1">
              <a:schemeClr val="dk1"/>
            </a:effectRef>
            <a:fontRef idx="minor">
              <a:schemeClr val="tx1"/>
            </a:fontRef>
          </p:style>
          <p:txBody>
            <a:bodyPr rtlCol="0" anchor="ctr"/>
            <a:p>
              <a:pPr algn="ctr"/>
              <a:endParaRPr lang="zh-CN" altLang="en-US"/>
            </a:p>
          </p:txBody>
        </p:sp>
        <p:sp>
          <p:nvSpPr>
            <p:cNvPr id="79" name="TextBox 78"/>
            <p:cNvSpPr txBox="1"/>
            <p:nvPr/>
          </p:nvSpPr>
          <p:spPr>
            <a:xfrm>
              <a:off x="1072327" y="2636942"/>
              <a:ext cx="8458580" cy="602548"/>
            </a:xfrm>
            <a:prstGeom prst="rect">
              <a:avLst/>
            </a:prstGeom>
            <a:noFill/>
          </p:spPr>
          <p:txBody>
            <a:bodyPr wrap="square" rtlCol="0">
              <a:spAutoFit/>
            </a:bodyPr>
            <a:p>
              <a:pPr algn="l">
                <a:lnSpc>
                  <a:spcPct val="100000"/>
                </a:lnSpc>
                <a:spcBef>
                  <a:spcPts val="0"/>
                </a:spcBef>
              </a:pPr>
              <a:r>
                <a:rPr lang="zh-CN" altLang="en-US" sz="1600" smtClean="0">
                  <a:solidFill>
                    <a:srgbClr val="FF00FF"/>
                  </a:solidFill>
                  <a:latin typeface="Consolas" panose="020B0609020204030204" pitchFamily="49" charset="0"/>
                  <a:ea typeface="仿宋" panose="02010609060101010101" pitchFamily="49" charset="-122"/>
                  <a:cs typeface="Consolas" panose="020B0609020204030204" pitchFamily="49" charset="0"/>
                </a:rPr>
                <a:t>这种匹配成功的经验信息可否在未来匹配中利用？</a:t>
              </a:r>
              <a:endParaRPr lang="zh-CN" altLang="en-US" sz="1600" smtClean="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15"/>
          <p:cNvSpPr txBox="1"/>
          <p:nvPr/>
        </p:nvSpPr>
        <p:spPr>
          <a:xfrm>
            <a:off x="1908175" y="2535238"/>
            <a:ext cx="2305050" cy="461962"/>
          </a:xfrm>
          <a:prstGeom prst="rect">
            <a:avLst/>
          </a:prstGeom>
          <a:noFill/>
          <a:ln w="9525">
            <a:noFill/>
          </a:ln>
        </p:spPr>
        <p:txBody>
          <a:bodyPr anchor="t" anchorCtr="0">
            <a:spAutoFit/>
          </a:bodyPr>
          <a:p>
            <a:pPr>
              <a:spcBef>
                <a:spcPct val="50000"/>
              </a:spcBef>
            </a:pPr>
            <a:r>
              <a:rPr lang="en-US" altLang="zh-CN" i="1">
                <a:solidFill>
                  <a:srgbClr val="FF0000"/>
                </a:solidFill>
                <a:latin typeface="Times New Roman" panose="02020603050405020304" pitchFamily="18" charset="0"/>
                <a:ea typeface="楷体_GB2312" pitchFamily="49" charset="-122"/>
              </a:rPr>
              <a:t>a</a:t>
            </a:r>
            <a:r>
              <a:rPr lang="en-US" altLang="zh-CN" sz="2000" i="1">
                <a:latin typeface="Times New Roman" panose="02020603050405020304" pitchFamily="18" charset="0"/>
                <a:ea typeface="楷体_GB2312" pitchFamily="49" charset="-122"/>
              </a:rPr>
              <a:t>   a   a   a  a   b</a:t>
            </a:r>
            <a:endParaRPr lang="en-US" altLang="zh-CN" sz="2000" i="1">
              <a:latin typeface="Times New Roman" panose="02020603050405020304" pitchFamily="18" charset="0"/>
              <a:ea typeface="楷体_GB2312" pitchFamily="49" charset="-122"/>
            </a:endParaRPr>
          </a:p>
        </p:txBody>
      </p:sp>
      <p:sp>
        <p:nvSpPr>
          <p:cNvPr id="38914" name="Text Box 16"/>
          <p:cNvSpPr txBox="1"/>
          <p:nvPr/>
        </p:nvSpPr>
        <p:spPr>
          <a:xfrm>
            <a:off x="1836420" y="2222818"/>
            <a:ext cx="2376488" cy="396875"/>
          </a:xfrm>
          <a:prstGeom prst="rect">
            <a:avLst/>
          </a:prstGeom>
          <a:noFill/>
          <a:ln w="9525">
            <a:noFill/>
          </a:ln>
        </p:spPr>
        <p:txBody>
          <a:bodyPr anchor="t" anchorCtr="0">
            <a:spAutoFit/>
          </a:bodyPr>
          <a:p>
            <a:pPr>
              <a:spcBef>
                <a:spcPct val="50000"/>
              </a:spcBef>
            </a:pPr>
            <a:r>
              <a:rPr lang="en-US" altLang="zh-CN" sz="2000">
                <a:solidFill>
                  <a:srgbClr val="FF00FF"/>
                </a:solidFill>
                <a:latin typeface="Times New Roman" panose="02020603050405020304" pitchFamily="18" charset="0"/>
                <a:ea typeface="楷体_GB2312" pitchFamily="49" charset="-122"/>
              </a:rPr>
              <a:t>0   1   2   3  4   5</a:t>
            </a:r>
            <a:endParaRPr lang="en-US" altLang="zh-CN" sz="2000">
              <a:solidFill>
                <a:srgbClr val="FF00FF"/>
              </a:solidFill>
              <a:latin typeface="Times New Roman" panose="02020603050405020304" pitchFamily="18" charset="0"/>
              <a:ea typeface="楷体_GB2312" pitchFamily="49" charset="-122"/>
            </a:endParaRPr>
          </a:p>
        </p:txBody>
      </p:sp>
      <p:sp>
        <p:nvSpPr>
          <p:cNvPr id="38915" name="Text Box 17"/>
          <p:cNvSpPr txBox="1"/>
          <p:nvPr/>
        </p:nvSpPr>
        <p:spPr>
          <a:xfrm>
            <a:off x="1952625" y="3573463"/>
            <a:ext cx="1663700" cy="307975"/>
          </a:xfrm>
          <a:prstGeom prst="rect">
            <a:avLst/>
          </a:prstGeom>
          <a:noFill/>
          <a:ln w="9525">
            <a:noFill/>
          </a:ln>
        </p:spPr>
        <p:txBody>
          <a:bodyPr lIns="0" tIns="0" rIns="0" bIns="0" anchor="t" anchorCtr="0">
            <a:spAutoFit/>
          </a:bodyPr>
          <a:p>
            <a:pPr>
              <a:spcBef>
                <a:spcPct val="50000"/>
              </a:spcBef>
            </a:pPr>
            <a:r>
              <a:rPr lang="en-US" altLang="zh-CN" sz="2000" i="1">
                <a:latin typeface="Times New Roman" panose="02020603050405020304" pitchFamily="18" charset="0"/>
                <a:ea typeface="楷体_GB2312" pitchFamily="49" charset="-122"/>
              </a:rPr>
              <a:t>a   a   a   b</a:t>
            </a:r>
            <a:endParaRPr lang="en-US" altLang="zh-CN" sz="2000" i="1">
              <a:latin typeface="Times New Roman" panose="02020603050405020304" pitchFamily="18" charset="0"/>
              <a:ea typeface="楷体_GB2312" pitchFamily="49" charset="-122"/>
            </a:endParaRPr>
          </a:p>
        </p:txBody>
      </p:sp>
      <p:grpSp>
        <p:nvGrpSpPr>
          <p:cNvPr id="51" name="组合 50"/>
          <p:cNvGrpSpPr/>
          <p:nvPr/>
        </p:nvGrpSpPr>
        <p:grpSpPr>
          <a:xfrm>
            <a:off x="2540000" y="2909888"/>
            <a:ext cx="431800" cy="673100"/>
            <a:chOff x="1325534" y="1412852"/>
            <a:chExt cx="431800" cy="673100"/>
          </a:xfrm>
        </p:grpSpPr>
        <p:sp>
          <p:nvSpPr>
            <p:cNvPr id="38917" name="Line 24"/>
            <p:cNvSpPr/>
            <p:nvPr/>
          </p:nvSpPr>
          <p:spPr>
            <a:xfrm>
              <a:off x="1325534" y="2085952"/>
              <a:ext cx="431800" cy="0"/>
            </a:xfrm>
            <a:prstGeom prst="line">
              <a:avLst/>
            </a:prstGeom>
            <a:ln w="28575" cap="flat" cmpd="sng">
              <a:solidFill>
                <a:srgbClr val="FF3300"/>
              </a:solidFill>
              <a:prstDash val="solid"/>
              <a:miter/>
              <a:headEnd type="none" w="med" len="med"/>
              <a:tailEnd type="none" w="med" len="med"/>
            </a:ln>
          </p:spPr>
        </p:sp>
        <p:sp>
          <p:nvSpPr>
            <p:cNvPr id="38918" name="Line 25"/>
            <p:cNvSpPr/>
            <p:nvPr/>
          </p:nvSpPr>
          <p:spPr>
            <a:xfrm>
              <a:off x="1325534" y="1412852"/>
              <a:ext cx="431800" cy="0"/>
            </a:xfrm>
            <a:prstGeom prst="line">
              <a:avLst/>
            </a:prstGeom>
            <a:ln w="28575" cap="flat" cmpd="sng">
              <a:solidFill>
                <a:srgbClr val="FF3300"/>
              </a:solidFill>
              <a:prstDash val="solid"/>
              <a:miter/>
              <a:headEnd type="none" w="med" len="med"/>
              <a:tailEnd type="none" w="med" len="med"/>
            </a:ln>
          </p:spPr>
        </p:sp>
        <p:cxnSp>
          <p:nvCxnSpPr>
            <p:cNvPr id="41" name="直接连接符 40"/>
            <p:cNvCxnSpPr/>
            <p:nvPr/>
          </p:nvCxnSpPr>
          <p:spPr>
            <a:xfrm rot="5400000">
              <a:off x="1208057" y="1749399"/>
              <a:ext cx="642937" cy="1588"/>
            </a:xfrm>
            <a:prstGeom prst="line">
              <a:avLst/>
            </a:prstGeom>
            <a:ln w="38100">
              <a:solidFill>
                <a:srgbClr val="FF00FF"/>
              </a:solidFill>
              <a:tailEnd type="none"/>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2246313" y="2925763"/>
            <a:ext cx="754062" cy="601662"/>
            <a:chOff x="357158" y="1400161"/>
            <a:chExt cx="754063" cy="601663"/>
          </a:xfrm>
        </p:grpSpPr>
        <p:sp>
          <p:nvSpPr>
            <p:cNvPr id="38921" name="Line 23"/>
            <p:cNvSpPr/>
            <p:nvPr/>
          </p:nvSpPr>
          <p:spPr>
            <a:xfrm>
              <a:off x="357158" y="2001824"/>
              <a:ext cx="431800" cy="0"/>
            </a:xfrm>
            <a:prstGeom prst="line">
              <a:avLst/>
            </a:prstGeom>
            <a:ln w="28575" cap="flat" cmpd="sng">
              <a:solidFill>
                <a:srgbClr val="FF3300"/>
              </a:solidFill>
              <a:prstDash val="solid"/>
              <a:miter/>
              <a:headEnd type="none" w="med" len="med"/>
              <a:tailEnd type="none" w="med" len="med"/>
            </a:ln>
          </p:spPr>
        </p:sp>
        <p:sp>
          <p:nvSpPr>
            <p:cNvPr id="38922" name="Line 25"/>
            <p:cNvSpPr/>
            <p:nvPr/>
          </p:nvSpPr>
          <p:spPr>
            <a:xfrm>
              <a:off x="679421" y="1400161"/>
              <a:ext cx="431800" cy="0"/>
            </a:xfrm>
            <a:prstGeom prst="line">
              <a:avLst/>
            </a:prstGeom>
            <a:ln w="28575" cap="flat" cmpd="sng">
              <a:solidFill>
                <a:srgbClr val="FF3300"/>
              </a:solidFill>
              <a:prstDash val="solid"/>
              <a:miter/>
              <a:headEnd type="none" w="med" len="med"/>
              <a:tailEnd type="none" w="med" len="med"/>
            </a:ln>
          </p:spPr>
        </p:sp>
        <p:cxnSp>
          <p:nvCxnSpPr>
            <p:cNvPr id="48" name="直接连接符 47"/>
            <p:cNvCxnSpPr/>
            <p:nvPr/>
          </p:nvCxnSpPr>
          <p:spPr>
            <a:xfrm rot="5400000">
              <a:off x="439705" y="1543032"/>
              <a:ext cx="573089" cy="315913"/>
            </a:xfrm>
            <a:prstGeom prst="line">
              <a:avLst/>
            </a:prstGeom>
            <a:ln w="38100">
              <a:solidFill>
                <a:srgbClr val="FF00FF"/>
              </a:solidFill>
              <a:tailEnd type="none"/>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78050" y="3906838"/>
            <a:ext cx="6465888" cy="538162"/>
            <a:chOff x="2178036" y="3435368"/>
            <a:chExt cx="6465930" cy="538197"/>
          </a:xfrm>
        </p:grpSpPr>
        <p:sp>
          <p:nvSpPr>
            <p:cNvPr id="38925" name="TextBox 44"/>
            <p:cNvSpPr txBox="1"/>
            <p:nvPr/>
          </p:nvSpPr>
          <p:spPr>
            <a:xfrm>
              <a:off x="2789892" y="3604233"/>
              <a:ext cx="5854074" cy="369332"/>
            </a:xfrm>
            <a:prstGeom prst="rect">
              <a:avLst/>
            </a:prstGeom>
            <a:noFill/>
            <a:ln w="9525">
              <a:noFill/>
            </a:ln>
          </p:spPr>
          <p:txBody>
            <a:bodyPr anchor="t" anchorCtr="0">
              <a:spAutoFit/>
            </a:bodyPr>
            <a:p>
              <a:r>
                <a:rPr lang="zh-CN" altLang="en-US" sz="1800" dirty="0">
                  <a:latin typeface="Times New Roman" panose="02020603050405020304" pitchFamily="18" charset="0"/>
                  <a:ea typeface="楷体" panose="02010609060101010101" pitchFamily="49" charset="-122"/>
                </a:rPr>
                <a:t>从</a:t>
              </a:r>
              <a:r>
                <a:rPr lang="en-US" altLang="zh-CN" sz="1800">
                  <a:latin typeface="Times New Roman" panose="02020603050405020304" pitchFamily="18" charset="0"/>
                  <a:ea typeface="楷体" panose="02010609060101010101" pitchFamily="49" charset="-122"/>
                </a:rPr>
                <a:t>t</a:t>
              </a:r>
              <a:r>
                <a:rPr lang="zh-CN" altLang="en-US" sz="1800" dirty="0">
                  <a:latin typeface="Times New Roman" panose="02020603050405020304" pitchFamily="18" charset="0"/>
                  <a:ea typeface="楷体" panose="02010609060101010101" pitchFamily="49" charset="-122"/>
                </a:rPr>
                <a:t>中发现：</a:t>
              </a:r>
              <a:r>
                <a:rPr lang="en-US" altLang="zh-CN" sz="1800" i="1">
                  <a:latin typeface="Times New Roman" panose="02020603050405020304" pitchFamily="18" charset="0"/>
                  <a:ea typeface="楷体" panose="02010609060101010101" pitchFamily="49" charset="-122"/>
                </a:rPr>
                <a:t>b</a:t>
              </a:r>
              <a:r>
                <a:rPr lang="zh-CN" altLang="en-US" sz="1800" dirty="0">
                  <a:latin typeface="Times New Roman" panose="02020603050405020304" pitchFamily="18" charset="0"/>
                  <a:ea typeface="楷体" panose="02010609060101010101" pitchFamily="49" charset="-122"/>
                </a:rPr>
                <a:t>前面有</a:t>
              </a:r>
              <a:r>
                <a:rPr lang="en-US" altLang="zh-CN" sz="1800">
                  <a:latin typeface="Times New Roman" panose="02020603050405020304" pitchFamily="18" charset="0"/>
                  <a:ea typeface="楷体" panose="02010609060101010101" pitchFamily="49" charset="-122"/>
                </a:rPr>
                <a:t>2</a:t>
              </a:r>
              <a:r>
                <a:rPr lang="zh-CN" altLang="en-US" sz="1800" dirty="0">
                  <a:latin typeface="Times New Roman" panose="02020603050405020304" pitchFamily="18" charset="0"/>
                  <a:ea typeface="楷体" panose="02010609060101010101" pitchFamily="49" charset="-122"/>
                </a:rPr>
                <a:t>个字符和开头的</a:t>
              </a:r>
              <a:r>
                <a:rPr lang="en-US" altLang="zh-CN" sz="1800">
                  <a:latin typeface="Times New Roman" panose="02020603050405020304" pitchFamily="18" charset="0"/>
                  <a:ea typeface="楷体" panose="02010609060101010101" pitchFamily="49" charset="-122"/>
                </a:rPr>
                <a:t>2</a:t>
              </a:r>
              <a:r>
                <a:rPr lang="zh-CN" altLang="en-US" sz="1800" dirty="0">
                  <a:latin typeface="Times New Roman" panose="02020603050405020304" pitchFamily="18" charset="0"/>
                  <a:ea typeface="楷体" panose="02010609060101010101" pitchFamily="49" charset="-122"/>
                </a:rPr>
                <a:t>个字符相同</a:t>
              </a:r>
              <a:endParaRPr lang="zh-CN" altLang="en-US" sz="1800" dirty="0">
                <a:latin typeface="Times New Roman" panose="02020603050405020304" pitchFamily="18" charset="0"/>
                <a:ea typeface="楷体" panose="02010609060101010101" pitchFamily="49" charset="-122"/>
              </a:endParaRPr>
            </a:p>
          </p:txBody>
        </p:sp>
        <p:sp>
          <p:nvSpPr>
            <p:cNvPr id="38926" name="Line 24"/>
            <p:cNvSpPr/>
            <p:nvPr/>
          </p:nvSpPr>
          <p:spPr>
            <a:xfrm>
              <a:off x="2572664" y="3438810"/>
              <a:ext cx="492380" cy="0"/>
            </a:xfrm>
            <a:prstGeom prst="line">
              <a:avLst/>
            </a:prstGeom>
            <a:ln w="28575" cap="flat" cmpd="sng">
              <a:solidFill>
                <a:srgbClr val="FF3300"/>
              </a:solidFill>
              <a:prstDash val="solid"/>
              <a:miter/>
              <a:headEnd type="none" w="med" len="med"/>
              <a:tailEnd type="none" w="med" len="med"/>
            </a:ln>
          </p:spPr>
        </p:sp>
        <p:sp>
          <p:nvSpPr>
            <p:cNvPr id="38927" name="Line 24"/>
            <p:cNvSpPr/>
            <p:nvPr/>
          </p:nvSpPr>
          <p:spPr>
            <a:xfrm>
              <a:off x="2178036" y="3524968"/>
              <a:ext cx="492380" cy="0"/>
            </a:xfrm>
            <a:prstGeom prst="line">
              <a:avLst/>
            </a:prstGeom>
            <a:ln w="28575" cap="flat" cmpd="sng">
              <a:solidFill>
                <a:srgbClr val="FF3300"/>
              </a:solidFill>
              <a:prstDash val="solid"/>
              <a:miter/>
              <a:headEnd type="none" w="med" len="med"/>
              <a:tailEnd type="none" w="med" len="med"/>
            </a:ln>
          </p:spPr>
        </p:sp>
        <p:sp>
          <p:nvSpPr>
            <p:cNvPr id="53" name="任意多边形 52"/>
            <p:cNvSpPr/>
            <p:nvPr/>
          </p:nvSpPr>
          <p:spPr>
            <a:xfrm>
              <a:off x="2360600" y="3435368"/>
              <a:ext cx="511178" cy="312757"/>
            </a:xfrm>
            <a:custGeom>
              <a:avLst/>
              <a:gdLst>
                <a:gd name="connsiteX0" fmla="*/ 0 w 447675"/>
                <a:gd name="connsiteY0" fmla="*/ 133350 h 431800"/>
                <a:gd name="connsiteX1" fmla="*/ 38100 w 447675"/>
                <a:gd name="connsiteY1" fmla="*/ 180975 h 431800"/>
                <a:gd name="connsiteX2" fmla="*/ 190500 w 447675"/>
                <a:gd name="connsiteY2" fmla="*/ 361950 h 431800"/>
                <a:gd name="connsiteX3" fmla="*/ 409575 w 447675"/>
                <a:gd name="connsiteY3" fmla="*/ 371475 h 431800"/>
                <a:gd name="connsiteX4" fmla="*/ 419100 w 447675"/>
                <a:gd name="connsiteY4" fmla="*/ 0 h 43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75" h="431800">
                  <a:moveTo>
                    <a:pt x="0" y="133350"/>
                  </a:moveTo>
                  <a:cubicBezTo>
                    <a:pt x="3175" y="138112"/>
                    <a:pt x="6350" y="142875"/>
                    <a:pt x="38100" y="180975"/>
                  </a:cubicBezTo>
                  <a:cubicBezTo>
                    <a:pt x="69850" y="219075"/>
                    <a:pt x="128587" y="330200"/>
                    <a:pt x="190500" y="361950"/>
                  </a:cubicBezTo>
                  <a:cubicBezTo>
                    <a:pt x="252413" y="393700"/>
                    <a:pt x="371475" y="431800"/>
                    <a:pt x="409575" y="371475"/>
                  </a:cubicBezTo>
                  <a:cubicBezTo>
                    <a:pt x="447675" y="311150"/>
                    <a:pt x="433387" y="155575"/>
                    <a:pt x="419100" y="0"/>
                  </a:cubicBezTo>
                </a:path>
              </a:pathLst>
            </a:custGeom>
            <a:ln w="38100">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mn-lt"/>
                <a:ea typeface="+mn-ea"/>
                <a:cs typeface="+mn-cs"/>
              </a:endParaRPr>
            </a:p>
          </p:txBody>
        </p:sp>
      </p:grpSp>
      <p:grpSp>
        <p:nvGrpSpPr>
          <p:cNvPr id="36" name="组合 35"/>
          <p:cNvGrpSpPr/>
          <p:nvPr/>
        </p:nvGrpSpPr>
        <p:grpSpPr>
          <a:xfrm>
            <a:off x="3155950" y="2871788"/>
            <a:ext cx="214313" cy="720725"/>
            <a:chOff x="3155940" y="2400294"/>
            <a:chExt cx="214314" cy="720000"/>
          </a:xfrm>
        </p:grpSpPr>
        <p:sp>
          <p:nvSpPr>
            <p:cNvPr id="38930" name="Line 22"/>
            <p:cNvSpPr/>
            <p:nvPr/>
          </p:nvSpPr>
          <p:spPr>
            <a:xfrm>
              <a:off x="3246416" y="2400294"/>
              <a:ext cx="0" cy="720000"/>
            </a:xfrm>
            <a:prstGeom prst="line">
              <a:avLst/>
            </a:prstGeom>
            <a:ln w="38100" cap="flat" cmpd="sng">
              <a:solidFill>
                <a:schemeClr val="tx1"/>
              </a:solidFill>
              <a:prstDash val="solid"/>
              <a:miter/>
              <a:headEnd type="none" w="med" len="med"/>
              <a:tailEnd type="none" w="med" len="med"/>
            </a:ln>
          </p:spPr>
        </p:sp>
        <p:cxnSp>
          <p:nvCxnSpPr>
            <p:cNvPr id="37" name="直接连接符 36"/>
            <p:cNvCxnSpPr/>
            <p:nvPr/>
          </p:nvCxnSpPr>
          <p:spPr>
            <a:xfrm>
              <a:off x="3155940" y="2688928"/>
              <a:ext cx="214314" cy="142731"/>
            </a:xfrm>
            <a:prstGeom prst="line">
              <a:avLst/>
            </a:prstGeom>
            <a:ln w="38100">
              <a:solidFill>
                <a:srgbClr val="002060"/>
              </a:solidFill>
              <a:tailEnd type="none"/>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765425" y="2640013"/>
            <a:ext cx="663575" cy="1285875"/>
            <a:chOff x="1550971" y="1142984"/>
            <a:chExt cx="663575" cy="1285884"/>
          </a:xfrm>
        </p:grpSpPr>
        <p:sp>
          <p:nvSpPr>
            <p:cNvPr id="38933" name="Oval 35"/>
            <p:cNvSpPr/>
            <p:nvPr/>
          </p:nvSpPr>
          <p:spPr>
            <a:xfrm>
              <a:off x="1927209" y="1142984"/>
              <a:ext cx="287337" cy="360363"/>
            </a:xfrm>
            <a:prstGeom prst="ellipse">
              <a:avLst/>
            </a:prstGeom>
            <a:solidFill>
              <a:schemeClr val="accent1">
                <a:alpha val="0"/>
              </a:schemeClr>
            </a:solidFill>
            <a:ln w="28575" cap="rnd" cmpd="sng">
              <a:solidFill>
                <a:srgbClr val="FF3300"/>
              </a:solidFill>
              <a:prstDash val="sysDot"/>
              <a:miter/>
              <a:headEnd type="none" w="med" len="med"/>
              <a:tailEnd type="none" w="med" len="med"/>
            </a:ln>
          </p:spPr>
          <p:txBody>
            <a:bodyPr wrap="none" anchor="ctr" anchorCtr="0"/>
            <a:p>
              <a:pPr algn="ctr"/>
              <a:endParaRPr lang="zh-CN" altLang="en-US" dirty="0">
                <a:latin typeface="Times New Roman" panose="02020603050405020304" pitchFamily="18" charset="0"/>
                <a:ea typeface="楷体_GB2312" pitchFamily="49" charset="-122"/>
              </a:endParaRPr>
            </a:p>
          </p:txBody>
        </p:sp>
        <p:sp>
          <p:nvSpPr>
            <p:cNvPr id="38934" name="Oval 36"/>
            <p:cNvSpPr/>
            <p:nvPr/>
          </p:nvSpPr>
          <p:spPr>
            <a:xfrm>
              <a:off x="1550971" y="2068505"/>
              <a:ext cx="287337" cy="360363"/>
            </a:xfrm>
            <a:prstGeom prst="ellipse">
              <a:avLst/>
            </a:prstGeom>
            <a:solidFill>
              <a:schemeClr val="accent1">
                <a:alpha val="0"/>
              </a:schemeClr>
            </a:solidFill>
            <a:ln w="28575" cap="rnd" cmpd="sng">
              <a:solidFill>
                <a:srgbClr val="FF3300"/>
              </a:solidFill>
              <a:prstDash val="sysDot"/>
              <a:miter/>
              <a:headEnd type="none" w="med" len="med"/>
              <a:tailEnd type="none" w="med" len="med"/>
            </a:ln>
          </p:spPr>
          <p:txBody>
            <a:bodyPr wrap="none" anchor="ctr" anchorCtr="0"/>
            <a:p>
              <a:pPr algn="ctr"/>
              <a:endParaRPr lang="zh-CN" altLang="en-US" dirty="0">
                <a:latin typeface="Times New Roman" panose="02020603050405020304" pitchFamily="18" charset="0"/>
                <a:ea typeface="楷体_GB2312" pitchFamily="49" charset="-122"/>
              </a:endParaRPr>
            </a:p>
          </p:txBody>
        </p:sp>
        <p:sp>
          <p:nvSpPr>
            <p:cNvPr id="38935" name="Line 37"/>
            <p:cNvSpPr/>
            <p:nvPr/>
          </p:nvSpPr>
          <p:spPr>
            <a:xfrm flipH="1">
              <a:off x="1714480" y="1454136"/>
              <a:ext cx="234958" cy="617542"/>
            </a:xfrm>
            <a:prstGeom prst="line">
              <a:avLst/>
            </a:prstGeom>
            <a:ln w="38100" cap="flat" cmpd="sng">
              <a:solidFill>
                <a:schemeClr val="tx1"/>
              </a:solidFill>
              <a:prstDash val="solid"/>
              <a:miter/>
              <a:headEnd type="none" w="med" len="med"/>
              <a:tailEnd type="none" w="med" len="med"/>
            </a:ln>
          </p:spPr>
        </p:sp>
      </p:grpSp>
      <p:sp>
        <p:nvSpPr>
          <p:cNvPr id="38936" name="TextBox 39"/>
          <p:cNvSpPr txBox="1"/>
          <p:nvPr/>
        </p:nvSpPr>
        <p:spPr>
          <a:xfrm>
            <a:off x="1643063" y="2535238"/>
            <a:ext cx="500062" cy="461962"/>
          </a:xfrm>
          <a:prstGeom prst="rect">
            <a:avLst/>
          </a:prstGeom>
          <a:noFill/>
          <a:ln w="9525">
            <a:noFill/>
          </a:ln>
        </p:spPr>
        <p:txBody>
          <a:bodyPr anchor="t" anchorCtr="0">
            <a:spAutoFit/>
          </a:bodyPr>
          <a:p>
            <a:pPr algn="ctr"/>
            <a:r>
              <a:rPr lang="en-US" altLang="zh-CN">
                <a:latin typeface="Times New Roman" panose="02020603050405020304" pitchFamily="18" charset="0"/>
                <a:ea typeface="楷体_GB2312" pitchFamily="49" charset="-122"/>
              </a:rPr>
              <a:t>s:</a:t>
            </a:r>
            <a:endParaRPr lang="zh-CN" altLang="en-US" dirty="0">
              <a:latin typeface="Times New Roman" panose="02020603050405020304" pitchFamily="18" charset="0"/>
              <a:ea typeface="楷体_GB2312" pitchFamily="49" charset="-122"/>
            </a:endParaRPr>
          </a:p>
        </p:txBody>
      </p:sp>
      <p:sp>
        <p:nvSpPr>
          <p:cNvPr id="38937" name="TextBox 41"/>
          <p:cNvSpPr txBox="1"/>
          <p:nvPr/>
        </p:nvSpPr>
        <p:spPr>
          <a:xfrm>
            <a:off x="1643063" y="3497263"/>
            <a:ext cx="500062" cy="461962"/>
          </a:xfrm>
          <a:prstGeom prst="rect">
            <a:avLst/>
          </a:prstGeom>
          <a:noFill/>
          <a:ln w="9525">
            <a:noFill/>
          </a:ln>
        </p:spPr>
        <p:txBody>
          <a:bodyPr anchor="t" anchorCtr="0">
            <a:spAutoFit/>
          </a:bodyPr>
          <a:p>
            <a:pPr algn="ctr"/>
            <a:r>
              <a:rPr lang="en-US" altLang="zh-CN">
                <a:latin typeface="Times New Roman" panose="02020603050405020304" pitchFamily="18" charset="0"/>
                <a:ea typeface="楷体_GB2312" pitchFamily="49" charset="-122"/>
              </a:rPr>
              <a:t>t:</a:t>
            </a:r>
            <a:endParaRPr lang="zh-CN" altLang="en-US" dirty="0">
              <a:latin typeface="Times New Roman" panose="02020603050405020304" pitchFamily="18" charset="0"/>
              <a:ea typeface="楷体_GB2312" pitchFamily="49" charset="-122"/>
            </a:endParaRPr>
          </a:p>
        </p:txBody>
      </p:sp>
      <p:sp>
        <p:nvSpPr>
          <p:cNvPr id="38938" name="TextBox 43"/>
          <p:cNvSpPr txBox="1"/>
          <p:nvPr/>
        </p:nvSpPr>
        <p:spPr>
          <a:xfrm>
            <a:off x="214313" y="1714500"/>
            <a:ext cx="2143125" cy="400050"/>
          </a:xfrm>
          <a:prstGeom prst="rect">
            <a:avLst/>
          </a:prstGeom>
          <a:noFill/>
          <a:ln w="9525">
            <a:noFill/>
          </a:ln>
        </p:spPr>
        <p:txBody>
          <a:bodyPr anchor="t" anchorCtr="0">
            <a:spAutoFit/>
          </a:bodyPr>
          <a:p>
            <a:pPr algn="ctr"/>
            <a:r>
              <a:rPr lang="zh-CN" altLang="en-US" sz="2000" dirty="0">
                <a:latin typeface="楷体" panose="02010609060101010101" pitchFamily="49" charset="-122"/>
                <a:ea typeface="楷体" panose="02010609060101010101" pitchFamily="49" charset="-122"/>
              </a:rPr>
              <a:t>开始匹配的字符</a:t>
            </a:r>
            <a:endParaRPr lang="zh-CN" altLang="en-US" sz="2000" dirty="0">
              <a:latin typeface="楷体" panose="02010609060101010101" pitchFamily="49" charset="-122"/>
              <a:ea typeface="楷体" panose="02010609060101010101" pitchFamily="49" charset="-122"/>
            </a:endParaRPr>
          </a:p>
        </p:txBody>
      </p:sp>
      <p:cxnSp>
        <p:nvCxnSpPr>
          <p:cNvPr id="31" name="直接连接符 30"/>
          <p:cNvCxnSpPr>
            <a:stCxn id="38938" idx="2"/>
          </p:cNvCxnSpPr>
          <p:nvPr/>
        </p:nvCxnSpPr>
        <p:spPr>
          <a:xfrm rot="16200000" flipH="1">
            <a:off x="1464469" y="1935956"/>
            <a:ext cx="571500" cy="928688"/>
          </a:xfrm>
          <a:prstGeom prst="line">
            <a:avLst/>
          </a:prstGeom>
          <a:ln w="38100">
            <a:solidFill>
              <a:srgbClr val="008000"/>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8938" idx="2"/>
          </p:cNvCxnSpPr>
          <p:nvPr/>
        </p:nvCxnSpPr>
        <p:spPr>
          <a:xfrm rot="5400000">
            <a:off x="1920081" y="3231356"/>
            <a:ext cx="755650" cy="1588"/>
          </a:xfrm>
          <a:prstGeom prst="straightConnector1">
            <a:avLst/>
          </a:prstGeom>
          <a:ln w="38100">
            <a:solidFill>
              <a:srgbClr val="008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38938" idx="2"/>
          </p:cNvCxnSpPr>
          <p:nvPr/>
        </p:nvCxnSpPr>
        <p:spPr>
          <a:xfrm rot="5400000">
            <a:off x="2232819" y="3226594"/>
            <a:ext cx="755650" cy="1588"/>
          </a:xfrm>
          <a:prstGeom prst="straightConnector1">
            <a:avLst/>
          </a:prstGeom>
          <a:ln w="38100">
            <a:solidFill>
              <a:srgbClr val="008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8938" idx="2"/>
          </p:cNvCxnSpPr>
          <p:nvPr/>
        </p:nvCxnSpPr>
        <p:spPr>
          <a:xfrm rot="5400000">
            <a:off x="2575719" y="3236119"/>
            <a:ext cx="755650" cy="1588"/>
          </a:xfrm>
          <a:prstGeom prst="straightConnector1">
            <a:avLst/>
          </a:prstGeom>
          <a:ln w="38100">
            <a:solidFill>
              <a:srgbClr val="008000"/>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2643188" y="1714500"/>
            <a:ext cx="2571750" cy="971550"/>
            <a:chOff x="2643174" y="1242940"/>
            <a:chExt cx="2571768" cy="971612"/>
          </a:xfrm>
        </p:grpSpPr>
        <p:sp>
          <p:nvSpPr>
            <p:cNvPr id="38944" name="TextBox 28"/>
            <p:cNvSpPr txBox="1"/>
            <p:nvPr/>
          </p:nvSpPr>
          <p:spPr>
            <a:xfrm>
              <a:off x="2643174" y="1242940"/>
              <a:ext cx="2571768" cy="400110"/>
            </a:xfrm>
            <a:prstGeom prst="rect">
              <a:avLst/>
            </a:prstGeom>
            <a:noFill/>
            <a:ln w="9525">
              <a:noFill/>
            </a:ln>
          </p:spPr>
          <p:txBody>
            <a:bodyPr anchor="t" anchorCtr="0">
              <a:spAutoFit/>
            </a:bodyPr>
            <a:p>
              <a:pPr algn="ctr"/>
              <a:r>
                <a:rPr lang="zh-CN" altLang="en-US" sz="2000" dirty="0">
                  <a:latin typeface="楷体" panose="02010609060101010101" pitchFamily="49" charset="-122"/>
                  <a:ea typeface="楷体" panose="02010609060101010101" pitchFamily="49" charset="-122"/>
                </a:rPr>
                <a:t>下次开始匹配的字符</a:t>
              </a:r>
              <a:endParaRPr lang="zh-CN" altLang="en-US" sz="2000" dirty="0">
                <a:latin typeface="楷体" panose="02010609060101010101" pitchFamily="49" charset="-122"/>
                <a:ea typeface="楷体" panose="02010609060101010101" pitchFamily="49" charset="-122"/>
              </a:endParaRPr>
            </a:p>
          </p:txBody>
        </p:sp>
        <p:cxnSp>
          <p:nvCxnSpPr>
            <p:cNvPr id="39" name="直接连接符 38"/>
            <p:cNvCxnSpPr>
              <a:stCxn id="38938" idx="2"/>
            </p:cNvCxnSpPr>
            <p:nvPr/>
          </p:nvCxnSpPr>
          <p:spPr>
            <a:xfrm rot="10800000" flipV="1">
              <a:off x="2643174" y="1643016"/>
              <a:ext cx="785817" cy="571536"/>
            </a:xfrm>
            <a:prstGeom prst="line">
              <a:avLst/>
            </a:prstGeom>
            <a:ln w="38100">
              <a:solidFill>
                <a:srgbClr val="008000"/>
              </a:solidFill>
              <a:tailEnd type="non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214688" y="4471988"/>
            <a:ext cx="4071937" cy="828675"/>
            <a:chOff x="3214678" y="4000504"/>
            <a:chExt cx="4071966" cy="828738"/>
          </a:xfrm>
        </p:grpSpPr>
        <p:sp>
          <p:nvSpPr>
            <p:cNvPr id="38947" name="Text Box 39"/>
            <p:cNvSpPr txBox="1"/>
            <p:nvPr/>
          </p:nvSpPr>
          <p:spPr>
            <a:xfrm>
              <a:off x="3214678" y="4429132"/>
              <a:ext cx="4071966" cy="400110"/>
            </a:xfrm>
            <a:prstGeom prst="rect">
              <a:avLst/>
            </a:prstGeom>
            <a:noFill/>
            <a:ln w="9525">
              <a:noFill/>
            </a:ln>
          </p:spPr>
          <p:txBody>
            <a:bodyPr anchor="t" anchorCtr="0">
              <a:spAutoFit/>
            </a:bodyPr>
            <a:p>
              <a:pPr>
                <a:spcBef>
                  <a:spcPct val="50000"/>
                </a:spcBef>
              </a:pPr>
              <a:r>
                <a:rPr lang="zh-CN" altLang="en-US" sz="2000" dirty="0">
                  <a:latin typeface="Times New Roman" panose="02020603050405020304" pitchFamily="18" charset="0"/>
                  <a:ea typeface="楷体" panose="02010609060101010101" pitchFamily="49" charset="-122"/>
                </a:rPr>
                <a:t>用一个数组</a:t>
              </a:r>
              <a:r>
                <a:rPr lang="en-US" altLang="zh-CN" sz="2000">
                  <a:latin typeface="Times New Roman" panose="02020603050405020304" pitchFamily="18" charset="0"/>
                  <a:ea typeface="楷体" panose="02010609060101010101" pitchFamily="49" charset="-122"/>
                </a:rPr>
                <a:t>next</a:t>
              </a:r>
              <a:r>
                <a:rPr lang="zh-CN" altLang="en-US" sz="2000" dirty="0">
                  <a:latin typeface="Times New Roman" panose="02020603050405020304" pitchFamily="18" charset="0"/>
                  <a:ea typeface="楷体" panose="02010609060101010101" pitchFamily="49" charset="-122"/>
                </a:rPr>
                <a:t>保存：</a:t>
              </a:r>
              <a:r>
                <a:rPr lang="en-US" altLang="zh-CN" sz="2000">
                  <a:latin typeface="Times New Roman" panose="02020603050405020304" pitchFamily="18" charset="0"/>
                  <a:ea typeface="楷体" panose="02010609060101010101" pitchFamily="49" charset="-122"/>
                </a:rPr>
                <a:t>next[3]=2</a:t>
              </a:r>
              <a:endParaRPr lang="en-US" altLang="zh-CN" sz="2000">
                <a:latin typeface="Times New Roman" panose="02020603050405020304" pitchFamily="18" charset="0"/>
                <a:ea typeface="楷体" panose="02010609060101010101" pitchFamily="49" charset="-122"/>
              </a:endParaRPr>
            </a:p>
          </p:txBody>
        </p:sp>
        <p:sp>
          <p:nvSpPr>
            <p:cNvPr id="38" name="下箭头 37"/>
            <p:cNvSpPr/>
            <p:nvPr/>
          </p:nvSpPr>
          <p:spPr bwMode="auto">
            <a:xfrm>
              <a:off x="5072066" y="4000504"/>
              <a:ext cx="214314" cy="357190"/>
            </a:xfrm>
            <a:prstGeom prst="downArrow">
              <a:avLst/>
            </a:prstGeom>
          </p:spPr>
          <p:style>
            <a:lnRef idx="0">
              <a:schemeClr val="accent4"/>
            </a:lnRef>
            <a:fillRef idx="3">
              <a:schemeClr val="accent4"/>
            </a:fillRef>
            <a:effectRef idx="3">
              <a:schemeClr val="accent4"/>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60" name="组合 59"/>
          <p:cNvGrpSpPr/>
          <p:nvPr/>
        </p:nvGrpSpPr>
        <p:grpSpPr>
          <a:xfrm>
            <a:off x="2428875" y="5329238"/>
            <a:ext cx="5715000" cy="858837"/>
            <a:chOff x="2428860" y="4857760"/>
            <a:chExt cx="5715040" cy="859515"/>
          </a:xfrm>
        </p:grpSpPr>
        <p:sp>
          <p:nvSpPr>
            <p:cNvPr id="38950" name="TextBox 57"/>
            <p:cNvSpPr txBox="1"/>
            <p:nvPr/>
          </p:nvSpPr>
          <p:spPr>
            <a:xfrm>
              <a:off x="2428860" y="5286388"/>
              <a:ext cx="5715040" cy="430887"/>
            </a:xfrm>
            <a:prstGeom prst="rect">
              <a:avLst/>
            </a:prstGeom>
            <a:noFill/>
            <a:ln w="9525">
              <a:noFill/>
            </a:ln>
          </p:spPr>
          <p:txBody>
            <a:bodyPr anchor="t" anchorCtr="0">
              <a:spAutoFit/>
            </a:bodyPr>
            <a:p>
              <a:r>
                <a:rPr lang="zh-CN" altLang="en-US" sz="2200" dirty="0">
                  <a:latin typeface="Times New Roman" panose="02020603050405020304" pitchFamily="18" charset="0"/>
                  <a:ea typeface="楷体" panose="02010609060101010101" pitchFamily="49" charset="-122"/>
                </a:rPr>
                <a:t>下次匹配的字符：</a:t>
              </a:r>
              <a:r>
                <a:rPr lang="en-US" altLang="zh-CN" sz="2200">
                  <a:latin typeface="Times New Roman" panose="02020603050405020304" pitchFamily="18" charset="0"/>
                  <a:ea typeface="楷体" panose="02010609060101010101" pitchFamily="49" charset="-122"/>
                </a:rPr>
                <a:t>s[3]</a:t>
              </a:r>
              <a:r>
                <a:rPr lang="zh-CN" altLang="en-US" sz="2200" dirty="0">
                  <a:latin typeface="Times New Roman" panose="02020603050405020304" pitchFamily="18" charset="0"/>
                  <a:ea typeface="楷体" panose="02010609060101010101" pitchFamily="49" charset="-122"/>
                </a:rPr>
                <a:t>和</a:t>
              </a:r>
              <a:r>
                <a:rPr lang="en-US" altLang="zh-CN" sz="2200">
                  <a:latin typeface="Times New Roman" panose="02020603050405020304" pitchFamily="18" charset="0"/>
                  <a:ea typeface="楷体" panose="02010609060101010101" pitchFamily="49" charset="-122"/>
                </a:rPr>
                <a:t>t[next[3]]</a:t>
              </a:r>
              <a:r>
                <a:rPr lang="zh-CN" altLang="en-US" sz="2200" dirty="0">
                  <a:latin typeface="Times New Roman" panose="02020603050405020304" pitchFamily="18" charset="0"/>
                  <a:ea typeface="楷体" panose="02010609060101010101" pitchFamily="49" charset="-122"/>
                </a:rPr>
                <a:t>即</a:t>
              </a:r>
              <a:r>
                <a:rPr lang="en-US" altLang="zh-CN" sz="2200">
                  <a:latin typeface="Times New Roman" panose="02020603050405020304" pitchFamily="18" charset="0"/>
                  <a:ea typeface="楷体" panose="02010609060101010101" pitchFamily="49" charset="-122"/>
                </a:rPr>
                <a:t>t[2]</a:t>
              </a:r>
              <a:endParaRPr lang="zh-CN" altLang="en-US" sz="2200" dirty="0">
                <a:latin typeface="Times New Roman" panose="02020603050405020304" pitchFamily="18" charset="0"/>
                <a:ea typeface="楷体" panose="02010609060101010101" pitchFamily="49" charset="-122"/>
              </a:endParaRPr>
            </a:p>
          </p:txBody>
        </p:sp>
        <p:sp>
          <p:nvSpPr>
            <p:cNvPr id="59" name="下箭头 58"/>
            <p:cNvSpPr/>
            <p:nvPr/>
          </p:nvSpPr>
          <p:spPr bwMode="auto">
            <a:xfrm>
              <a:off x="5072066" y="4857760"/>
              <a:ext cx="214314" cy="428628"/>
            </a:xfrm>
            <a:prstGeom prst="downArrow">
              <a:avLst/>
            </a:prstGeom>
          </p:spPr>
          <p:style>
            <a:lnRef idx="0">
              <a:schemeClr val="accent2"/>
            </a:lnRef>
            <a:fillRef idx="3">
              <a:schemeClr val="accent2"/>
            </a:fillRef>
            <a:effectRef idx="3">
              <a:schemeClr val="accent2"/>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grpSp>
      <p:sp>
        <p:nvSpPr>
          <p:cNvPr id="38952" name="Text Box 4"/>
          <p:cNvSpPr txBox="1"/>
          <p:nvPr/>
        </p:nvSpPr>
        <p:spPr>
          <a:xfrm>
            <a:off x="323850" y="1000125"/>
            <a:ext cx="6176963" cy="386080"/>
          </a:xfrm>
          <a:prstGeom prst="rect">
            <a:avLst/>
          </a:prstGeom>
          <a:noFill/>
          <a:ln w="9525">
            <a:noFill/>
          </a:ln>
        </p:spPr>
        <p:txBody>
          <a:bodyPr anchor="t" anchorCtr="0">
            <a:spAutoFit/>
          </a:bodyPr>
          <a:p>
            <a:pPr>
              <a:spcBef>
                <a:spcPct val="500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目标串s=“aaaaab”，模式串t=“aaab”。</a:t>
            </a:r>
            <a:r>
              <a:rPr lang="zh-CN" altLang="en-US" dirty="0">
                <a:latin typeface="Times New Roman" panose="02020603050405020304" pitchFamily="18" charset="0"/>
                <a:ea typeface="楷体" panose="02010609060101010101" pitchFamily="49" charset="-122"/>
              </a:rPr>
              <a:t> </a:t>
            </a:r>
            <a:endParaRPr lang="zh-CN" altLang="en-US" dirty="0">
              <a:latin typeface="Times New Roman" panose="02020603050405020304" pitchFamily="18" charset="0"/>
              <a:ea typeface="楷体" panose="02010609060101010101" pitchFamily="49" charset="-122"/>
            </a:endParaRPr>
          </a:p>
        </p:txBody>
      </p:sp>
      <p:sp>
        <p:nvSpPr>
          <p:cNvPr id="38953" name="Text Box 45"/>
          <p:cNvSpPr txBox="1"/>
          <p:nvPr/>
        </p:nvSpPr>
        <p:spPr>
          <a:xfrm>
            <a:off x="285750" y="192088"/>
            <a:ext cx="7343775" cy="654050"/>
          </a:xfrm>
          <a:prstGeom prst="rect">
            <a:avLst/>
          </a:prstGeom>
          <a:solidFill>
            <a:srgbClr val="6600CC"/>
          </a:solidFill>
          <a:ln w="28575">
            <a:noFill/>
          </a:ln>
        </p:spPr>
        <p:txBody>
          <a:bodyPr lIns="162000" tIns="144000" rIns="162000" bIns="144000" anchor="t" anchorCtr="0">
            <a:spAutoFit/>
          </a:bodyPr>
          <a:p>
            <a:pPr algn="ctr"/>
            <a:r>
              <a:rPr lang="en-US" altLang="zh-CN">
                <a:solidFill>
                  <a:schemeClr val="bg1"/>
                </a:solidFill>
                <a:latin typeface="Times New Roman" panose="02020603050405020304" pitchFamily="18" charset="0"/>
                <a:ea typeface="楷体" panose="02010609060101010101" pitchFamily="49" charset="-122"/>
              </a:rPr>
              <a:t>KMP</a:t>
            </a:r>
            <a:r>
              <a:rPr lang="zh-CN" altLang="en-US" dirty="0">
                <a:solidFill>
                  <a:schemeClr val="bg1"/>
                </a:solidFill>
                <a:latin typeface="Times New Roman" panose="02020603050405020304" pitchFamily="18" charset="0"/>
                <a:ea typeface="楷体" panose="02010609060101010101" pitchFamily="49" charset="-122"/>
              </a:rPr>
              <a:t>算法用</a:t>
            </a:r>
            <a:r>
              <a:rPr lang="en-US" altLang="zh-CN">
                <a:solidFill>
                  <a:schemeClr val="bg1"/>
                </a:solidFill>
                <a:latin typeface="Times New Roman" panose="02020603050405020304" pitchFamily="18" charset="0"/>
                <a:ea typeface="楷体" panose="02010609060101010101" pitchFamily="49" charset="-122"/>
              </a:rPr>
              <a:t>next</a:t>
            </a:r>
            <a:r>
              <a:rPr lang="zh-CN" altLang="en-US" dirty="0">
                <a:solidFill>
                  <a:schemeClr val="bg1"/>
                </a:solidFill>
                <a:latin typeface="Times New Roman" panose="02020603050405020304" pitchFamily="18" charset="0"/>
                <a:ea typeface="楷体" panose="02010609060101010101" pitchFamily="49" charset="-122"/>
              </a:rPr>
              <a:t>数组保存部分匹配信息的演示</a:t>
            </a:r>
            <a:endParaRPr lang="zh-CN" altLang="en-US" dirty="0">
              <a:solidFill>
                <a:schemeClr val="bg1"/>
              </a:solidFill>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33"/>
                                        </p:tgtEl>
                                      </p:cBhvr>
                                    </p:animEffect>
                                    <p:set>
                                      <p:cBhvr>
                                        <p:cTn id="11" dur="1" fill="hold">
                                          <p:stCondLst>
                                            <p:cond delay="499"/>
                                          </p:stCondLst>
                                        </p:cTn>
                                        <p:tgtEl>
                                          <p:spTgt spid="33"/>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34"/>
                                        </p:tgtEl>
                                      </p:cBhvr>
                                    </p:animEffect>
                                    <p:set>
                                      <p:cBhvr>
                                        <p:cTn id="19" dur="1" fill="hold">
                                          <p:stCondLst>
                                            <p:cond delay="499"/>
                                          </p:stCondLst>
                                        </p:cTn>
                                        <p:tgtEl>
                                          <p:spTgt spid="34"/>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35"/>
                                        </p:tgtEl>
                                      </p:cBhvr>
                                    </p:animEffect>
                                    <p:set>
                                      <p:cBhvr>
                                        <p:cTn id="27" dur="1" fill="hold">
                                          <p:stCondLst>
                                            <p:cond delay="499"/>
                                          </p:stCondLst>
                                        </p:cTn>
                                        <p:tgtEl>
                                          <p:spTgt spid="35"/>
                                        </p:tgtEl>
                                        <p:attrNameLst>
                                          <p:attrName>style.visibility</p:attrName>
                                        </p:attrNameLst>
                                      </p:cBhvr>
                                      <p:to>
                                        <p:strVal val="hidden"/>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51"/>
                                        </p:tgtEl>
                                      </p:cBhvr>
                                    </p:animEffect>
                                    <p:set>
                                      <p:cBhvr>
                                        <p:cTn id="47" dur="1" fill="hold">
                                          <p:stCondLst>
                                            <p:cond delay="499"/>
                                          </p:stCondLst>
                                        </p:cTn>
                                        <p:tgtEl>
                                          <p:spTgt spid="51"/>
                                        </p:tgtEl>
                                        <p:attrNameLst>
                                          <p:attrName>style.visibility</p:attrName>
                                        </p:attrNameLst>
                                      </p:cBhvr>
                                      <p:to>
                                        <p:strVal val="hidden"/>
                                      </p:to>
                                    </p:se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nodeType="afterEffect">
                                  <p:stCondLst>
                                    <p:cond delay="0"/>
                                  </p:stCondLst>
                                  <p:childTnLst>
                                    <p:set>
                                      <p:cBhvr>
                                        <p:cTn id="59"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500034" y="1928802"/>
            <a:ext cx="7929618" cy="2143140"/>
            <a:chOff x="285720" y="1928802"/>
            <a:chExt cx="7929618" cy="2143140"/>
          </a:xfrm>
        </p:grpSpPr>
        <p:sp>
          <p:nvSpPr>
            <p:cNvPr id="114697" name="Text Box 9"/>
            <p:cNvSpPr txBox="1">
              <a:spLocks noChangeArrowheads="1"/>
            </p:cNvSpPr>
            <p:nvPr/>
          </p:nvSpPr>
          <p:spPr bwMode="auto">
            <a:xfrm>
              <a:off x="514322" y="3009813"/>
              <a:ext cx="1003547" cy="36930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4696" name="Text Box 8"/>
            <p:cNvSpPr txBox="1">
              <a:spLocks noChangeArrowheads="1"/>
            </p:cNvSpPr>
            <p:nvPr/>
          </p:nvSpPr>
          <p:spPr bwMode="auto">
            <a:xfrm>
              <a:off x="1763684" y="2571744"/>
              <a:ext cx="4794291" cy="42862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MAX{</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|0&lt;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且</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4695" name="Text Box 7"/>
            <p:cNvSpPr txBox="1">
              <a:spLocks noChangeArrowheads="1"/>
            </p:cNvSpPr>
            <p:nvPr/>
          </p:nvSpPr>
          <p:spPr bwMode="auto">
            <a:xfrm>
              <a:off x="1733786" y="2969457"/>
              <a:ext cx="438385" cy="36812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4694" name="Text Box 6"/>
            <p:cNvSpPr txBox="1">
              <a:spLocks noChangeArrowheads="1"/>
            </p:cNvSpPr>
            <p:nvPr/>
          </p:nvSpPr>
          <p:spPr bwMode="auto">
            <a:xfrm>
              <a:off x="1872410" y="3419252"/>
              <a:ext cx="227486" cy="36693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4693" name="AutoShape 5"/>
            <p:cNvSpPr/>
            <p:nvPr/>
          </p:nvSpPr>
          <p:spPr bwMode="auto">
            <a:xfrm>
              <a:off x="1555016" y="2690111"/>
              <a:ext cx="180093" cy="939834"/>
            </a:xfrm>
            <a:prstGeom prst="leftBrace">
              <a:avLst>
                <a:gd name="adj1" fmla="val 43531"/>
                <a:gd name="adj2" fmla="val 50000"/>
              </a:avLst>
            </a:prstGeom>
            <a:ln w="19050">
              <a:tailEnd type="none" w="sm" len="sm"/>
            </a:ln>
          </p:spPr>
          <p:style>
            <a:lnRef idx="2">
              <a:schemeClr val="dk1"/>
            </a:lnRef>
            <a:fillRef idx="0">
              <a:schemeClr val="dk1"/>
            </a:fillRef>
            <a:effectRef idx="1">
              <a:schemeClr val="dk1"/>
            </a:effectRef>
            <a:fontRef idx="minor">
              <a:schemeClr val="tx1"/>
            </a:fontRef>
          </p:style>
          <p:txBody>
            <a:bodyPr vert="horz" wrap="square" lIns="126000" tIns="0" rIns="0" bIns="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4692" name="Text Box 4"/>
            <p:cNvSpPr txBox="1">
              <a:spLocks noChangeArrowheads="1"/>
            </p:cNvSpPr>
            <p:nvPr/>
          </p:nvSpPr>
          <p:spPr bwMode="auto">
            <a:xfrm>
              <a:off x="6661683" y="2572928"/>
              <a:ext cx="1482217" cy="36693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当前缀非空时</a:t>
              </a:r>
              <a:endParaRPr kumimoji="0" lang="zh-CN" sz="1800"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4691" name="Text Box 3"/>
            <p:cNvSpPr txBox="1">
              <a:spLocks noChangeArrowheads="1"/>
            </p:cNvSpPr>
            <p:nvPr/>
          </p:nvSpPr>
          <p:spPr bwMode="auto">
            <a:xfrm>
              <a:off x="6661683" y="2969457"/>
              <a:ext cx="1197859" cy="36693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当</a:t>
              </a:r>
              <a:r>
                <a:rPr kumimoji="0" lang="en-US" altLang="zh-CN" sz="1800" i="1"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800"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=0</a:t>
              </a:r>
              <a:r>
                <a:rPr kumimoji="0" lang="zh-CN" altLang="en-US" sz="1800"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时</a:t>
              </a:r>
              <a:endParaRPr kumimoji="0" lang="zh-CN" altLang="en-US" sz="1800"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4690" name="Text Box 2"/>
            <p:cNvSpPr txBox="1">
              <a:spLocks noChangeArrowheads="1"/>
            </p:cNvSpPr>
            <p:nvPr/>
          </p:nvSpPr>
          <p:spPr bwMode="auto">
            <a:xfrm>
              <a:off x="6661683" y="3419252"/>
              <a:ext cx="1072267" cy="36693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其他情况</a:t>
              </a:r>
              <a:endParaRPr kumimoji="0" lang="zh-CN" sz="1800" i="0" u="none" strike="noStrike" cap="none" normalizeH="0" baseline="0" smtClean="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3571868" y="2000240"/>
              <a:ext cx="785818" cy="369332"/>
            </a:xfrm>
            <a:prstGeom prst="rect">
              <a:avLst/>
            </a:prstGeom>
            <a:noFill/>
          </p:spPr>
          <p:txBody>
            <a:bodyPr wrap="square" rtlCol="0">
              <a:spAutoFit/>
            </a:bodyPr>
            <a:lstStyle/>
            <a:p>
              <a:pPr algn="l">
                <a:lnSpc>
                  <a:spcPct val="100000"/>
                </a:lnSpc>
                <a:spcBef>
                  <a:spcPts val="0"/>
                </a:spcBef>
              </a:pP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前缀</a:t>
              </a:r>
              <a:endPar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Box 15"/>
            <p:cNvSpPr txBox="1"/>
            <p:nvPr/>
          </p:nvSpPr>
          <p:spPr>
            <a:xfrm>
              <a:off x="4929190" y="2000240"/>
              <a:ext cx="1143008"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t</a:t>
              </a:r>
              <a:r>
                <a:rPr lang="en-US" altLang="zh-CN" sz="18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的</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后缀</a:t>
              </a:r>
              <a:endPar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右中括号 16"/>
            <p:cNvSpPr/>
            <p:nvPr/>
          </p:nvSpPr>
          <p:spPr>
            <a:xfrm rot="16200000">
              <a:off x="3906562" y="1978868"/>
              <a:ext cx="144000" cy="1044000"/>
            </a:xfrm>
            <a:prstGeom prst="rightBracket">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右中括号 17"/>
            <p:cNvSpPr/>
            <p:nvPr/>
          </p:nvSpPr>
          <p:spPr>
            <a:xfrm rot="16200000">
              <a:off x="5500132" y="1929364"/>
              <a:ext cx="144000" cy="1143008"/>
            </a:xfrm>
            <a:prstGeom prst="rightBracket">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右大括号 18"/>
            <p:cNvSpPr/>
            <p:nvPr/>
          </p:nvSpPr>
          <p:spPr>
            <a:xfrm rot="5400000">
              <a:off x="4786314" y="2214554"/>
              <a:ext cx="214314" cy="1643074"/>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0" name="TextBox 19"/>
            <p:cNvSpPr txBox="1"/>
            <p:nvPr/>
          </p:nvSpPr>
          <p:spPr>
            <a:xfrm>
              <a:off x="4071934" y="3143248"/>
              <a:ext cx="178595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均含</a:t>
              </a:r>
              <a:r>
                <a:rPr lang="en-US" altLang="zh-CN" sz="18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个字符</a:t>
              </a:r>
              <a:endPar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圆角矩形 20"/>
            <p:cNvSpPr/>
            <p:nvPr/>
          </p:nvSpPr>
          <p:spPr bwMode="auto">
            <a:xfrm>
              <a:off x="285720" y="1928802"/>
              <a:ext cx="7929618" cy="2143140"/>
            </a:xfrm>
            <a:prstGeom prst="roundRect">
              <a:avLst/>
            </a:prstGeom>
            <a:solidFill>
              <a:schemeClr val="accent6">
                <a:lumMod val="20000"/>
                <a:lumOff val="80000"/>
                <a:alpha val="24000"/>
              </a:schemeClr>
            </a:solidFill>
            <a:ln w="19050">
              <a:solidFill>
                <a:schemeClr val="dk1">
                  <a:alpha val="4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3" name="TextBox 2"/>
          <p:cNvSpPr txBox="1"/>
          <p:nvPr/>
        </p:nvSpPr>
        <p:spPr>
          <a:xfrm>
            <a:off x="285720" y="428604"/>
            <a:ext cx="814393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归纳起来，求模式</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mn-ea"/>
                <a:ea typeface="+mn-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）数组的公式如下：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46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3" name="TextBox 22"/>
          <p:cNvSpPr txBox="1"/>
          <p:nvPr/>
        </p:nvSpPr>
        <p:spPr>
          <a:xfrm>
            <a:off x="1857356" y="1214422"/>
            <a:ext cx="6786610" cy="369332"/>
          </a:xfrm>
          <a:prstGeom prst="rect">
            <a:avLst/>
          </a:prstGeom>
          <a:noFill/>
        </p:spPr>
        <p:txBody>
          <a:bodyPr wrap="square" rtlCol="0">
            <a:spAutoFit/>
          </a:bodyPr>
          <a:lstStyle/>
          <a:p>
            <a:pPr algn="l">
              <a:lnSpc>
                <a:spcPct val="100000"/>
              </a:lnSpc>
              <a:spcBef>
                <a:spcPts val="0"/>
              </a:spcBef>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后缀不含</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，同时</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rgbClr val="0000FF"/>
                </a:solidFill>
                <a:latin typeface="+mj-ea"/>
                <a:ea typeface="+mj-ea"/>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，即后缀至多从</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开始而不能从</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6" name="直接箭头连接符 25"/>
          <p:cNvCxnSpPr/>
          <p:nvPr/>
        </p:nvCxnSpPr>
        <p:spPr>
          <a:xfrm rot="5400000">
            <a:off x="5322099" y="1678769"/>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8" name="灯片编号占位符 27"/>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428604"/>
            <a:ext cx="221457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模式串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="abcac"</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9" name="表格 8"/>
          <p:cNvGraphicFramePr>
            <a:graphicFrameLocks noGrp="1"/>
          </p:cNvGraphicFramePr>
          <p:nvPr/>
        </p:nvGraphicFramePr>
        <p:xfrm>
          <a:off x="1785920" y="4286256"/>
          <a:ext cx="5214972" cy="1143009"/>
        </p:xfrm>
        <a:graphic>
          <a:graphicData uri="http://schemas.openxmlformats.org/drawingml/2006/table">
            <a:tbl>
              <a:tblPr>
                <a:tableStyleId>{35758FB7-9AC5-4552-8A53-C91805E547FA}</a:tableStyleId>
              </a:tblPr>
              <a:tblGrid>
                <a:gridCol w="1428760"/>
                <a:gridCol w="928694"/>
                <a:gridCol w="714380"/>
                <a:gridCol w="714380"/>
                <a:gridCol w="714380"/>
                <a:gridCol w="714378"/>
              </a:tblGrid>
              <a:tr h="381003">
                <a:tc>
                  <a:txBody>
                    <a:bodyPr/>
                    <a:lstStyle/>
                    <a:p>
                      <a:pPr indent="127000" algn="ctr">
                        <a:lnSpc>
                          <a:spcPts val="2700"/>
                        </a:lnSpc>
                        <a:spcAft>
                          <a:spcPts val="0"/>
                        </a:spcAft>
                      </a:pPr>
                      <a:r>
                        <a:rPr lang="en-US" sz="1800" b="0" kern="100">
                          <a:solidFill>
                            <a:srgbClr val="0000FF"/>
                          </a:solidFill>
                          <a:latin typeface="Consolas" panose="020B0609020204030204" pitchFamily="49" charset="0"/>
                          <a:cs typeface="Consolas" panose="020B0609020204030204" pitchFamily="49" charset="0"/>
                        </a:rPr>
                        <a:t>j</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tc>
                <a:tc>
                  <a:txBody>
                    <a:bodyPr/>
                    <a:lstStyle/>
                    <a:p>
                      <a:pPr indent="127000" algn="ctr">
                        <a:lnSpc>
                          <a:spcPts val="2700"/>
                        </a:lnSpc>
                        <a:spcAft>
                          <a:spcPts val="0"/>
                        </a:spcAft>
                      </a:pPr>
                      <a:r>
                        <a:rPr lang="en-US" sz="1800" b="0" kern="100">
                          <a:solidFill>
                            <a:srgbClr val="00B050"/>
                          </a:solidFill>
                          <a:latin typeface="Consolas" panose="020B0609020204030204" pitchFamily="49" charset="0"/>
                          <a:cs typeface="Consolas" panose="020B0609020204030204" pitchFamily="49" charset="0"/>
                        </a:rPr>
                        <a:t>0</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B050"/>
                          </a:solidFill>
                          <a:latin typeface="Consolas" panose="020B0609020204030204" pitchFamily="49" charset="0"/>
                          <a:cs typeface="Consolas" panose="020B0609020204030204" pitchFamily="49" charset="0"/>
                        </a:rPr>
                        <a:t>1</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B050"/>
                          </a:solidFill>
                          <a:latin typeface="Consolas" panose="020B0609020204030204" pitchFamily="49" charset="0"/>
                          <a:cs typeface="Consolas" panose="020B0609020204030204" pitchFamily="49" charset="0"/>
                        </a:rPr>
                        <a:t>2</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B050"/>
                          </a:solidFill>
                          <a:latin typeface="Consolas" panose="020B0609020204030204" pitchFamily="49" charset="0"/>
                          <a:cs typeface="Consolas" panose="020B0609020204030204" pitchFamily="49" charset="0"/>
                        </a:rPr>
                        <a:t>3</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B050"/>
                          </a:solidFill>
                          <a:latin typeface="Consolas" panose="020B0609020204030204" pitchFamily="49" charset="0"/>
                          <a:cs typeface="Consolas" panose="020B0609020204030204" pitchFamily="49" charset="0"/>
                        </a:rPr>
                        <a:t>4</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r>
              <a:tr h="381003">
                <a:tc>
                  <a:txBody>
                    <a:bodyPr/>
                    <a:lstStyle/>
                    <a:p>
                      <a:pPr indent="127000" algn="ctr">
                        <a:lnSpc>
                          <a:spcPts val="2700"/>
                        </a:lnSpc>
                        <a:spcAft>
                          <a:spcPts val="0"/>
                        </a:spcAft>
                      </a:pPr>
                      <a:r>
                        <a:rPr lang="en-US" sz="1800" b="0" kern="100">
                          <a:solidFill>
                            <a:srgbClr val="0000FF"/>
                          </a:solidFill>
                          <a:latin typeface="Consolas" panose="020B0609020204030204" pitchFamily="49" charset="0"/>
                          <a:cs typeface="Consolas" panose="020B0609020204030204" pitchFamily="49" charset="0"/>
                        </a:rPr>
                        <a:t>t[j]</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tc>
                <a:tc>
                  <a:txBody>
                    <a:bodyPr/>
                    <a:lstStyle/>
                    <a:p>
                      <a:pPr indent="127000" algn="ctr">
                        <a:lnSpc>
                          <a:spcPts val="2700"/>
                        </a:lnSpc>
                        <a:spcAft>
                          <a:spcPts val="0"/>
                        </a:spcAft>
                      </a:pPr>
                      <a:r>
                        <a:rPr lang="en-US" sz="1800" b="0" kern="100">
                          <a:solidFill>
                            <a:srgbClr val="0000FF"/>
                          </a:solidFill>
                          <a:latin typeface="Consolas" panose="020B0609020204030204" pitchFamily="49" charset="0"/>
                          <a:cs typeface="Consolas" panose="020B0609020204030204" pitchFamily="49" charset="0"/>
                        </a:rPr>
                        <a:t>a</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anose="020B0609020204030204" pitchFamily="49" charset="0"/>
                          <a:cs typeface="Consolas" panose="020B0609020204030204" pitchFamily="49" charset="0"/>
                        </a:rPr>
                        <a:t>b</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anose="020B0609020204030204" pitchFamily="49" charset="0"/>
                          <a:cs typeface="Consolas" panose="020B0609020204030204" pitchFamily="49" charset="0"/>
                        </a:rPr>
                        <a:t>c</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anose="020B0609020204030204" pitchFamily="49" charset="0"/>
                          <a:cs typeface="Consolas" panose="020B0609020204030204" pitchFamily="49" charset="0"/>
                        </a:rPr>
                        <a:t>a</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anose="020B0609020204030204" pitchFamily="49" charset="0"/>
                          <a:cs typeface="Consolas" panose="020B0609020204030204" pitchFamily="49" charset="0"/>
                        </a:rPr>
                        <a:t>c</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r>
              <a:tr h="381003">
                <a:tc>
                  <a:txBody>
                    <a:bodyPr/>
                    <a:lstStyle/>
                    <a:p>
                      <a:pPr indent="127000" algn="ctr">
                        <a:lnSpc>
                          <a:spcPts val="2700"/>
                        </a:lnSpc>
                        <a:spcAft>
                          <a:spcPts val="0"/>
                        </a:spcAft>
                      </a:pPr>
                      <a:r>
                        <a:rPr lang="en-US" sz="1800" b="0" kern="100">
                          <a:solidFill>
                            <a:srgbClr val="0000FF"/>
                          </a:solidFill>
                          <a:latin typeface="Consolas" panose="020B0609020204030204" pitchFamily="49" charset="0"/>
                          <a:cs typeface="Consolas" panose="020B0609020204030204" pitchFamily="49" charset="0"/>
                        </a:rPr>
                        <a:t>next[j]</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tc>
                <a:tc>
                  <a:txBody>
                    <a:bodyPr/>
                    <a:lstStyle/>
                    <a:p>
                      <a:pPr indent="127000" algn="ctr">
                        <a:lnSpc>
                          <a:spcPts val="2700"/>
                        </a:lnSpc>
                        <a:spcAft>
                          <a:spcPts val="0"/>
                        </a:spcAft>
                      </a:pPr>
                      <a:r>
                        <a:rPr lang="en-US" sz="1800" b="1" kern="100">
                          <a:solidFill>
                            <a:srgbClr val="0000FF"/>
                          </a:solidFill>
                          <a:latin typeface="Consolas" panose="020B0609020204030204" pitchFamily="49" charset="0"/>
                          <a:cs typeface="Consolas" panose="020B0609020204030204" pitchFamily="49" charset="0"/>
                        </a:rPr>
                        <a:t>-1</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anose="020B0609020204030204" pitchFamily="49" charset="0"/>
                          <a:cs typeface="Consolas" panose="020B0609020204030204" pitchFamily="49" charset="0"/>
                        </a:rPr>
                        <a:t>0</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anose="020B0609020204030204" pitchFamily="49" charset="0"/>
                          <a:cs typeface="Consolas" panose="020B0609020204030204" pitchFamily="49" charset="0"/>
                        </a:rPr>
                        <a:t>0</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anose="020B0609020204030204" pitchFamily="49" charset="0"/>
                          <a:cs typeface="Consolas" panose="020B0609020204030204" pitchFamily="49" charset="0"/>
                        </a:rPr>
                        <a:t>0</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anose="020B0609020204030204" pitchFamily="49" charset="0"/>
                          <a:cs typeface="Consolas" panose="020B0609020204030204" pitchFamily="49" charset="0"/>
                        </a:rPr>
                        <a:t>1</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r>
            </a:tbl>
          </a:graphicData>
        </a:graphic>
      </p:graphicFrame>
      <p:graphicFrame>
        <p:nvGraphicFramePr>
          <p:cNvPr id="11" name="表格 10"/>
          <p:cNvGraphicFramePr>
            <a:graphicFrameLocks noGrp="1"/>
          </p:cNvGraphicFramePr>
          <p:nvPr/>
        </p:nvGraphicFramePr>
        <p:xfrm>
          <a:off x="571472" y="1142984"/>
          <a:ext cx="8215370" cy="2590815"/>
        </p:xfrm>
        <a:graphic>
          <a:graphicData uri="http://schemas.openxmlformats.org/drawingml/2006/table">
            <a:tbl>
              <a:tblPr>
                <a:tableStyleId>{35758FB7-9AC5-4552-8A53-C91805E547FA}</a:tableStyleId>
              </a:tblPr>
              <a:tblGrid>
                <a:gridCol w="577643"/>
                <a:gridCol w="779679"/>
                <a:gridCol w="2000264"/>
                <a:gridCol w="1571636"/>
                <a:gridCol w="1214446"/>
                <a:gridCol w="857256"/>
                <a:gridCol w="1214446"/>
              </a:tblGrid>
              <a:tr h="381003">
                <a:tc>
                  <a:txBody>
                    <a:bodyPr/>
                    <a:lstStyle/>
                    <a:p>
                      <a:pPr indent="127000" algn="ctr">
                        <a:lnSpc>
                          <a:spcPts val="27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accent6">
                        <a:lumMod val="20000"/>
                        <a:lumOff val="80000"/>
                      </a:schemeClr>
                    </a:solidFill>
                  </a:tcPr>
                </a:tc>
                <a:tc>
                  <a:txBody>
                    <a:bodyPr/>
                    <a:lstStyle/>
                    <a:p>
                      <a:pPr indent="127000" algn="ctr">
                        <a:lnSpc>
                          <a:spcPts val="2700"/>
                        </a:lnSpc>
                        <a:spcAft>
                          <a:spcPts val="0"/>
                        </a:spcAft>
                      </a:pPr>
                      <a:r>
                        <a:rPr lang="en-US"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t[j]</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6">
                        <a:lumMod val="20000"/>
                        <a:lumOff val="80000"/>
                      </a:schemeClr>
                    </a:solidFill>
                  </a:tcPr>
                </a:tc>
                <a:tc>
                  <a:txBody>
                    <a:bodyPr/>
                    <a:lstStyle/>
                    <a:p>
                      <a:pPr indent="127000" algn="ctr">
                        <a:lnSpc>
                          <a:spcPts val="2700"/>
                        </a:lnSpc>
                        <a:spcAft>
                          <a:spcPts val="0"/>
                        </a:spcAft>
                      </a:pPr>
                      <a:r>
                        <a:rPr lang="en-US" altLang="zh-CN" sz="18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t[j]</a:t>
                      </a:r>
                      <a:r>
                        <a:rPr lang="zh-CN" altLang="zh-CN" sz="18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前面的子串</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6">
                        <a:lumMod val="20000"/>
                        <a:lumOff val="80000"/>
                      </a:schemeClr>
                    </a:solidFill>
                  </a:tcPr>
                </a:tc>
                <a:tc>
                  <a:txBody>
                    <a:bodyPr/>
                    <a:lstStyle/>
                    <a:p>
                      <a:pPr indent="127000" algn="ctr">
                        <a:lnSpc>
                          <a:spcPts val="2700"/>
                        </a:lnSpc>
                        <a:spcAft>
                          <a:spcPts val="0"/>
                        </a:spcAft>
                      </a:pPr>
                      <a:r>
                        <a:rPr lang="zh-CN" altLang="en-US"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前缀</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6">
                        <a:lumMod val="20000"/>
                        <a:lumOff val="80000"/>
                      </a:schemeClr>
                    </a:solidFill>
                  </a:tcPr>
                </a:tc>
                <a:tc>
                  <a:txBody>
                    <a:bodyPr/>
                    <a:lstStyle/>
                    <a:p>
                      <a:pPr indent="127000" algn="ctr">
                        <a:lnSpc>
                          <a:spcPts val="2700"/>
                        </a:lnSpc>
                        <a:spcAft>
                          <a:spcPts val="0"/>
                        </a:spcAft>
                      </a:pPr>
                      <a:r>
                        <a:rPr lang="zh-CN" altLang="en-US"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后缀</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6">
                        <a:lumMod val="20000"/>
                        <a:lumOff val="80000"/>
                      </a:schemeClr>
                    </a:solidFill>
                  </a:tcPr>
                </a:tc>
                <a:tc>
                  <a:txBody>
                    <a:bodyPr/>
                    <a:lstStyle/>
                    <a:p>
                      <a:pPr indent="0" algn="ctr">
                        <a:lnSpc>
                          <a:spcPts val="2700"/>
                        </a:lnSpc>
                        <a:spcAft>
                          <a:spcPts val="0"/>
                        </a:spcAft>
                      </a:pPr>
                      <a:r>
                        <a:rPr lang="zh-CN" altLang="en-US"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相同串</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6">
                        <a:lumMod val="20000"/>
                        <a:lumOff val="80000"/>
                      </a:schemeClr>
                    </a:solidFill>
                  </a:tcPr>
                </a:tc>
                <a:tc>
                  <a:txBody>
                    <a:bodyPr/>
                    <a:lstStyle/>
                    <a:p>
                      <a:pPr indent="127000" algn="ctr">
                        <a:lnSpc>
                          <a:spcPts val="2700"/>
                        </a:lnSpc>
                        <a:spcAft>
                          <a:spcPts val="0"/>
                        </a:spcAft>
                      </a:pPr>
                      <a:r>
                        <a:rPr lang="en-US"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next[j]</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6">
                        <a:lumMod val="20000"/>
                        <a:lumOff val="80000"/>
                      </a:schemeClr>
                    </a:solidFill>
                  </a:tcPr>
                </a:tc>
              </a:tr>
              <a:tr h="381003">
                <a:tc>
                  <a:txBody>
                    <a:bodyPr/>
                    <a:lstStyle/>
                    <a:p>
                      <a:pPr indent="127000" algn="ctr">
                        <a:lnSpc>
                          <a:spcPts val="2700"/>
                        </a:lnSpc>
                        <a:spcAft>
                          <a:spcPts val="0"/>
                        </a:spcAft>
                      </a:pPr>
                      <a:r>
                        <a:rPr lang="en-US" altLang="zh-CN" sz="1800" b="0"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tc>
                <a:tc>
                  <a:txBody>
                    <a:bodyPr/>
                    <a:lstStyle/>
                    <a:p>
                      <a:pPr indent="127000" algn="ctr">
                        <a:lnSpc>
                          <a:spcPts val="2700"/>
                        </a:lnSpc>
                        <a:spcAft>
                          <a:spcPts val="0"/>
                        </a:spcAft>
                      </a:pPr>
                      <a:r>
                        <a:rPr lang="en-US" sz="1800" b="0" kern="100">
                          <a:solidFill>
                            <a:srgbClr val="0000FF"/>
                          </a:solidFill>
                          <a:latin typeface="Consolas" panose="020B0609020204030204" pitchFamily="49" charset="0"/>
                          <a:cs typeface="Consolas" panose="020B0609020204030204" pitchFamily="49" charset="0"/>
                        </a:rPr>
                        <a:t>a</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0" kern="100" smtClean="0">
                          <a:solidFill>
                            <a:srgbClr val="0000FF"/>
                          </a:solidFill>
                          <a:latin typeface="Consolas" panose="020B0609020204030204" pitchFamily="49" charset="0"/>
                          <a:cs typeface="Consolas" panose="020B0609020204030204" pitchFamily="49" charset="0"/>
                        </a:rPr>
                        <a:t>-1</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r>
              <a:tr h="381003">
                <a:tc>
                  <a:txBody>
                    <a:bodyPr/>
                    <a:lstStyle/>
                    <a:p>
                      <a:pPr indent="127000" algn="ctr">
                        <a:lnSpc>
                          <a:spcPts val="2700"/>
                        </a:lnSpc>
                        <a:spcAft>
                          <a:spcPts val="0"/>
                        </a:spcAft>
                      </a:pPr>
                      <a:r>
                        <a:rPr lang="en-US" altLang="zh-CN" sz="1800" b="0"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tc>
                <a:tc>
                  <a:txBody>
                    <a:bodyPr/>
                    <a:lstStyle/>
                    <a:p>
                      <a:pPr indent="127000" algn="ctr">
                        <a:lnSpc>
                          <a:spcPts val="27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0" i="0"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800" b="0" i="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sz="1800" b="1" kern="100" smtClean="0">
                          <a:solidFill>
                            <a:srgbClr val="0000FF"/>
                          </a:solidFill>
                          <a:latin typeface="Consolas" panose="020B0609020204030204" pitchFamily="49" charset="0"/>
                          <a:cs typeface="Consolas" panose="020B0609020204030204" pitchFamily="49" charset="0"/>
                        </a:rPr>
                        <a:t>0</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r>
              <a:tr h="381003">
                <a:tc>
                  <a:txBody>
                    <a:bodyPr/>
                    <a:lstStyle/>
                    <a:p>
                      <a:pPr indent="127000" algn="ctr">
                        <a:lnSpc>
                          <a:spcPts val="2700"/>
                        </a:lnSpc>
                        <a:spcAft>
                          <a:spcPts val="0"/>
                        </a:spcAft>
                      </a:pPr>
                      <a:r>
                        <a:rPr lang="en-US" altLang="zh-CN" sz="1800" b="0"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tc>
                <a:tc>
                  <a:txBody>
                    <a:bodyPr/>
                    <a:lstStyle/>
                    <a:p>
                      <a:pPr indent="127000" algn="ctr">
                        <a:lnSpc>
                          <a:spcPts val="27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0" i="0"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ab</a:t>
                      </a:r>
                      <a:endParaRPr lang="zh-CN" sz="1800" b="0" i="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r>
              <a:tr h="381003">
                <a:tc>
                  <a:txBody>
                    <a:bodyPr/>
                    <a:lstStyle/>
                    <a:p>
                      <a:pPr indent="127000" algn="ctr">
                        <a:lnSpc>
                          <a:spcPts val="2700"/>
                        </a:lnSpc>
                        <a:spcAft>
                          <a:spcPts val="0"/>
                        </a:spcAft>
                      </a:pPr>
                      <a:r>
                        <a:rPr lang="en-US" altLang="zh-CN" sz="1800" b="0"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tc>
                <a:tc>
                  <a:txBody>
                    <a:bodyPr/>
                    <a:lstStyle/>
                    <a:p>
                      <a:pPr indent="127000" algn="ctr">
                        <a:lnSpc>
                          <a:spcPts val="27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0" i="0"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abc</a:t>
                      </a:r>
                      <a:endParaRPr lang="zh-CN" sz="1800" b="0" i="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a,ab</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c,bc</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r>
              <a:tr h="381003">
                <a:tc>
                  <a:txBody>
                    <a:bodyPr/>
                    <a:lstStyle/>
                    <a:p>
                      <a:pPr indent="127000" algn="ctr">
                        <a:lnSpc>
                          <a:spcPts val="2700"/>
                        </a:lnSpc>
                        <a:spcAft>
                          <a:spcPts val="0"/>
                        </a:spcAft>
                      </a:pPr>
                      <a:r>
                        <a:rPr lang="en-US" altLang="zh-CN" sz="1800" b="0"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tc>
                <a:tc>
                  <a:txBody>
                    <a:bodyPr/>
                    <a:lstStyle/>
                    <a:p>
                      <a:pPr indent="127000" algn="ctr">
                        <a:lnSpc>
                          <a:spcPts val="27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0" i="0"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abca</a:t>
                      </a:r>
                      <a:endParaRPr lang="zh-CN" sz="1800" b="0" i="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,ab,abc</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,ca,bca</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r>
            </a:tbl>
          </a:graphicData>
        </a:graphic>
      </p:graphicFrame>
      <p:sp>
        <p:nvSpPr>
          <p:cNvPr id="12" name="下箭头 11"/>
          <p:cNvSpPr/>
          <p:nvPr/>
        </p:nvSpPr>
        <p:spPr bwMode="auto">
          <a:xfrm>
            <a:off x="4286248" y="3857628"/>
            <a:ext cx="214314" cy="357190"/>
          </a:xfrm>
          <a:prstGeom prst="down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2"/>
          <p:cNvSpPr txBox="1"/>
          <p:nvPr/>
        </p:nvSpPr>
        <p:spPr>
          <a:xfrm>
            <a:off x="323850" y="476250"/>
            <a:ext cx="8677275" cy="4824730"/>
          </a:xfrm>
          <a:prstGeom prst="rect">
            <a:avLst/>
          </a:prstGeom>
          <a:noFill/>
          <a:ln w="9525">
            <a:noFill/>
          </a:ln>
        </p:spPr>
        <p:txBody>
          <a:bodyPr anchor="t" anchorCtr="0">
            <a:spAutoFit/>
          </a:bodyPr>
          <a:p>
            <a:pPr algn="just">
              <a:lnSpc>
                <a:spcPct val="140000"/>
              </a:lnSpc>
              <a:spcBef>
                <a:spcPct val="50000"/>
              </a:spcBef>
            </a:pPr>
            <a:r>
              <a:rPr lang="zh-CN" altLang="en-US" dirty="0">
                <a:latin typeface="Times New Roman" panose="02020603050405020304" pitchFamily="18" charset="0"/>
                <a:ea typeface="楷体" panose="02010609060101010101" pitchFamily="49" charset="-122"/>
              </a:rPr>
              <a:t>　　</a:t>
            </a:r>
            <a:r>
              <a:rPr lang="zh-CN" altLang="en-US" sz="2000" dirty="0">
                <a:solidFill>
                  <a:srgbClr val="FF0000"/>
                </a:solidFill>
                <a:latin typeface="黑体" panose="02010609060101010101" pitchFamily="49" charset="-122"/>
                <a:ea typeface="黑体" panose="02010609060101010101" pitchFamily="49" charset="-122"/>
              </a:rPr>
              <a:t>子串（</a:t>
            </a:r>
            <a:r>
              <a:rPr lang="en-US" altLang="zh-CN" sz="2000" dirty="0">
                <a:solidFill>
                  <a:srgbClr val="FF0000"/>
                </a:solidFill>
                <a:latin typeface="黑体" panose="02010609060101010101" pitchFamily="49" charset="-122"/>
                <a:ea typeface="黑体" panose="02010609060101010101" pitchFamily="49" charset="-122"/>
              </a:rPr>
              <a:t>substring)</a:t>
            </a:r>
            <a:r>
              <a:rPr lang="zh-CN" altLang="en-US" sz="2000" dirty="0">
                <a:latin typeface="Times New Roman" panose="02020603050405020304" pitchFamily="18" charset="0"/>
                <a:ea typeface="楷体" panose="02010609060101010101" pitchFamily="49" charset="-122"/>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一个串中任意个连续字符组成的</a:t>
            </a:r>
            <a:r>
              <a:rPr lang="zh-CN" altLang="en-US" sz="2000" dirty="0">
                <a:solidFill>
                  <a:srgbClr val="FF00FF"/>
                </a:solidFill>
                <a:latin typeface="Times New Roman" panose="02020603050405020304" pitchFamily="18" charset="0"/>
                <a:ea typeface="楷体" panose="02010609060101010101" pitchFamily="49" charset="-122"/>
              </a:rPr>
              <a:t>子序列</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（含空串）称为该串的子串。</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ct val="140000"/>
              </a:lnSpc>
              <a:spcBef>
                <a:spcPct val="50000"/>
              </a:spcBef>
            </a:pPr>
            <a:r>
              <a:rPr lang="zh-CN" altLang="en-US" sz="2000" dirty="0">
                <a:latin typeface="Times New Roman" panose="02020603050405020304" pitchFamily="18" charset="0"/>
                <a:ea typeface="楷体" panose="02010609060101010101" pitchFamily="49" charset="-122"/>
              </a:rPr>
              <a:t>        </a:t>
            </a:r>
            <a:r>
              <a:rPr lang="zh-CN" altLang="en-US" sz="2000" dirty="0">
                <a:solidFill>
                  <a:srgbClr val="FF0000"/>
                </a:solidFill>
                <a:latin typeface="黑体" panose="02010609060101010101" pitchFamily="49" charset="-122"/>
                <a:ea typeface="黑体" panose="02010609060101010101" pitchFamily="49" charset="-122"/>
              </a:rPr>
              <a:t>前缀子串</a:t>
            </a:r>
            <a:r>
              <a:rPr lang="en-US" altLang="zh-CN" sz="2000" dirty="0">
                <a:solidFill>
                  <a:srgbClr val="FF0000"/>
                </a:solidFill>
                <a:latin typeface="黑体" panose="02010609060101010101" pitchFamily="49" charset="-122"/>
                <a:ea typeface="黑体" panose="02010609060101010101" pitchFamily="49" charset="-122"/>
              </a:rPr>
              <a:t>(prefix)</a:t>
            </a:r>
            <a:r>
              <a:rPr lang="zh-CN" altLang="en-US" sz="2000" dirty="0">
                <a:latin typeface="Times New Roman" panose="02020603050405020304" pitchFamily="18" charset="0"/>
                <a:ea typeface="楷体" panose="02010609060101010101" pitchFamily="49" charset="-122"/>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一个串中</a:t>
            </a:r>
            <a:r>
              <a:rPr lang="zh-CN" altLang="en-US" sz="2000" dirty="0">
                <a:solidFill>
                  <a:srgbClr val="FF00FF"/>
                </a:solidFill>
                <a:latin typeface="Times New Roman" panose="02020603050405020304" pitchFamily="18" charset="0"/>
                <a:ea typeface="楷体" panose="02010609060101010101" pitchFamily="49" charset="-122"/>
              </a:rPr>
              <a:t>起始位置为0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的任意个连续字符组成的</a:t>
            </a:r>
            <a:r>
              <a:rPr lang="zh-CN" altLang="en-US" sz="2000" dirty="0">
                <a:solidFill>
                  <a:srgbClr val="FF00FF"/>
                </a:solidFill>
                <a:latin typeface="Times New Roman" panose="02020603050405020304" pitchFamily="18" charset="0"/>
                <a:ea typeface="楷体" panose="02010609060101010101" pitchFamily="49" charset="-122"/>
              </a:rPr>
              <a:t>子序列；</a:t>
            </a:r>
            <a:endParaRPr lang="zh-CN" altLang="en-US" sz="2000" dirty="0">
              <a:solidFill>
                <a:srgbClr val="FF00FF"/>
              </a:solidFill>
              <a:latin typeface="Times New Roman" panose="02020603050405020304" pitchFamily="18" charset="0"/>
              <a:ea typeface="楷体" panose="02010609060101010101" pitchFamily="49" charset="-122"/>
            </a:endParaRPr>
          </a:p>
          <a:p>
            <a:pPr algn="just">
              <a:lnSpc>
                <a:spcPct val="140000"/>
              </a:lnSpc>
              <a:spcBef>
                <a:spcPct val="50000"/>
              </a:spcBef>
            </a:pPr>
            <a:r>
              <a:rPr lang="zh-CN" altLang="en-US" sz="2000" dirty="0">
                <a:solidFill>
                  <a:srgbClr val="FF0000"/>
                </a:solidFill>
                <a:latin typeface="黑体" panose="02010609060101010101" pitchFamily="49" charset="-122"/>
                <a:ea typeface="黑体" panose="02010609060101010101" pitchFamily="49" charset="-122"/>
              </a:rPr>
              <a:t>    后缀子串</a:t>
            </a:r>
            <a:r>
              <a:rPr lang="en-US" altLang="zh-CN" sz="2000" dirty="0">
                <a:solidFill>
                  <a:srgbClr val="FF0000"/>
                </a:solidFill>
                <a:latin typeface="黑体" panose="02010609060101010101" pitchFamily="49" charset="-122"/>
                <a:ea typeface="黑体" panose="02010609060101010101" pitchFamily="49" charset="-122"/>
                <a:sym typeface="+mn-ea"/>
              </a:rPr>
              <a:t>(suffix)</a:t>
            </a:r>
            <a:r>
              <a:rPr lang="zh-CN" altLang="en-US" sz="2000" dirty="0">
                <a:latin typeface="Times New Roman" panose="02020603050405020304" pitchFamily="18" charset="0"/>
                <a:ea typeface="楷体" panose="02010609060101010101" pitchFamily="49" charset="-122"/>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一个串中</a:t>
            </a:r>
            <a:r>
              <a:rPr lang="zh-CN" altLang="en-US" sz="2000" dirty="0">
                <a:solidFill>
                  <a:srgbClr val="FF00FF"/>
                </a:solidFill>
                <a:latin typeface="Times New Roman" panose="02020603050405020304" pitchFamily="18" charset="0"/>
                <a:ea typeface="楷体" panose="02010609060101010101" pitchFamily="49" charset="-122"/>
                <a:sym typeface="宋体" panose="02010600030101010101" pitchFamily="2" charset="-122"/>
              </a:rPr>
              <a:t>终止位置为</a:t>
            </a:r>
            <a:r>
              <a:rPr lang="en-US" altLang="zh-CN" sz="2000" dirty="0">
                <a:solidFill>
                  <a:srgbClr val="FF00FF"/>
                </a:solidFill>
                <a:latin typeface="Times New Roman" panose="02020603050405020304" pitchFamily="18" charset="0"/>
                <a:ea typeface="楷体" panose="02010609060101010101" pitchFamily="49" charset="-122"/>
                <a:sym typeface="宋体" panose="02010600030101010101" pitchFamily="2" charset="-122"/>
              </a:rPr>
              <a:t>n-1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宋体" panose="02010600030101010101" pitchFamily="2" charset="-122"/>
              </a:rPr>
              <a:t>的</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任意个连续字符组成的</a:t>
            </a:r>
            <a:r>
              <a:rPr lang="zh-CN" altLang="en-US" sz="2000" dirty="0">
                <a:solidFill>
                  <a:srgbClr val="FF00FF"/>
                </a:solidFill>
                <a:latin typeface="Times New Roman" panose="02020603050405020304" pitchFamily="18" charset="0"/>
                <a:ea typeface="楷体" panose="02010609060101010101" pitchFamily="49" charset="-122"/>
              </a:rPr>
              <a:t>子序列</a:t>
            </a:r>
            <a:endParaRPr lang="zh-CN" altLang="en-US" sz="2000" dirty="0">
              <a:latin typeface="Times New Roman" panose="02020603050405020304" pitchFamily="18" charset="0"/>
              <a:ea typeface="楷体" panose="02010609060101010101" pitchFamily="49" charset="-122"/>
            </a:endParaRPr>
          </a:p>
          <a:p>
            <a:pPr algn="just">
              <a:lnSpc>
                <a:spcPct val="140000"/>
              </a:lnSpc>
              <a:spcBef>
                <a:spcPct val="50000"/>
              </a:spcBef>
            </a:pPr>
            <a:r>
              <a:rPr lang="zh-CN" altLang="en-US" sz="2000" dirty="0">
                <a:latin typeface="Times New Roman" panose="02020603050405020304" pitchFamily="18" charset="0"/>
                <a:ea typeface="楷体" panose="02010609060101010101" pitchFamily="49" charset="-122"/>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 “abcde”的子串有：“abc”“bcd”</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ct val="140000"/>
              </a:lnSpc>
              <a:spcBef>
                <a:spcPct val="500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前缀子串有：</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宋体" panose="02010600030101010101" pitchFamily="2" charset="-122"/>
              </a:rPr>
              <a:t>“abc”“abcd”</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宋体" panose="02010600030101010101" pitchFamily="2" charset="-122"/>
            </a:endParaRPr>
          </a:p>
          <a:p>
            <a:pPr algn="just">
              <a:lnSpc>
                <a:spcPct val="140000"/>
              </a:lnSpc>
              <a:spcBef>
                <a:spcPct val="50000"/>
              </a:spcBef>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后缀子串有：“cde”“bcde”等</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170" name="Text Box 3"/>
          <p:cNvSpPr txBox="1"/>
          <p:nvPr/>
        </p:nvSpPr>
        <p:spPr>
          <a:xfrm>
            <a:off x="755650" y="5517515"/>
            <a:ext cx="7546340" cy="521970"/>
          </a:xfrm>
          <a:prstGeom prst="rect">
            <a:avLst/>
          </a:prstGeom>
          <a:noFill/>
          <a:ln w="9525">
            <a:noFill/>
          </a:ln>
        </p:spPr>
        <p:txBody>
          <a:bodyPr wrap="square" anchor="t" anchorCtr="0">
            <a:spAutoFit/>
          </a:bodyPr>
          <a:p>
            <a:pPr algn="just">
              <a:lnSpc>
                <a:spcPct val="140000"/>
              </a:lnSpc>
              <a:spcBef>
                <a:spcPct val="50000"/>
              </a:spcBef>
            </a:pPr>
            <a:r>
              <a:rPr lang="zh-CN" altLang="en-US" sz="2000" dirty="0">
                <a:solidFill>
                  <a:srgbClr val="FF0000"/>
                </a:solidFill>
                <a:latin typeface="黑体" panose="02010609060101010101" pitchFamily="49" charset="-122"/>
                <a:ea typeface="黑体" panose="02010609060101010101" pitchFamily="49" charset="-122"/>
              </a:rPr>
              <a:t>真子串</a:t>
            </a:r>
            <a:r>
              <a:rPr lang="en-US" altLang="zh-CN" sz="2000" dirty="0">
                <a:solidFill>
                  <a:srgbClr val="FF0000"/>
                </a:solidFill>
                <a:latin typeface="黑体" panose="02010609060101010101" pitchFamily="49" charset="-122"/>
                <a:ea typeface="黑体" panose="02010609060101010101" pitchFamily="49" charset="-122"/>
              </a:rPr>
              <a:t>(proper substring)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是指不包含自身的所有子串。</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8715436" cy="404069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GetNext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(string t,int* next)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由模式串</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求出</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next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值</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j=0, k=-1;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next[0]=-1;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(j&lt;t.length()-1)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k==-1 || t[j]==t[k]</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或比较的字符相等时</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j++; k++;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依次移到下一个字符</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next[j]=k;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k=next[k];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比较的字符不相等时</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回退</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 name="组合 7"/>
          <p:cNvGrpSpPr/>
          <p:nvPr/>
        </p:nvGrpSpPr>
        <p:grpSpPr>
          <a:xfrm>
            <a:off x="1928794" y="2590794"/>
            <a:ext cx="2786082" cy="2981346"/>
            <a:chOff x="1643042" y="2031432"/>
            <a:chExt cx="2786082" cy="2981346"/>
          </a:xfrm>
        </p:grpSpPr>
        <p:sp>
          <p:nvSpPr>
            <p:cNvPr id="5" name="TextBox 4"/>
            <p:cNvSpPr txBox="1"/>
            <p:nvPr/>
          </p:nvSpPr>
          <p:spPr>
            <a:xfrm>
              <a:off x="1643042" y="4612668"/>
              <a:ext cx="278608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next[</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next[</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j</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endPar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sym typeface="Wingdings" panose="05000000000000000000"/>
              </a:endParaRPr>
            </a:p>
          </p:txBody>
        </p:sp>
        <p:sp>
          <p:nvSpPr>
            <p:cNvPr id="6" name="任意多边形 5"/>
            <p:cNvSpPr/>
            <p:nvPr/>
          </p:nvSpPr>
          <p:spPr>
            <a:xfrm>
              <a:off x="2409809" y="2031432"/>
              <a:ext cx="661993" cy="2624155"/>
            </a:xfrm>
            <a:custGeom>
              <a:avLst/>
              <a:gdLst>
                <a:gd name="connsiteX0" fmla="*/ 693336 w 743577"/>
                <a:gd name="connsiteY0" fmla="*/ 1637881 h 1637881"/>
                <a:gd name="connsiteX1" fmla="*/ 723481 w 743577"/>
                <a:gd name="connsiteY1" fmla="*/ 954593 h 1637881"/>
                <a:gd name="connsiteX2" fmla="*/ 622997 w 743577"/>
                <a:gd name="connsiteY2" fmla="*/ 492369 h 1637881"/>
                <a:gd name="connsiteX3" fmla="*/ 0 w 743577"/>
                <a:gd name="connsiteY3" fmla="*/ 0 h 1637881"/>
                <a:gd name="connsiteX0-1" fmla="*/ 693336 w 756350"/>
                <a:gd name="connsiteY0-2" fmla="*/ 1637881 h 1637881"/>
                <a:gd name="connsiteX1-3" fmla="*/ 723481 w 756350"/>
                <a:gd name="connsiteY1-4" fmla="*/ 954593 h 1637881"/>
                <a:gd name="connsiteX2-5" fmla="*/ 496125 w 756350"/>
                <a:gd name="connsiteY2-6" fmla="*/ 435843 h 1637881"/>
                <a:gd name="connsiteX3-7" fmla="*/ 0 w 756350"/>
                <a:gd name="connsiteY3-8" fmla="*/ 0 h 1637881"/>
                <a:gd name="connsiteX0-9" fmla="*/ 710438 w 759200"/>
                <a:gd name="connsiteY0-10" fmla="*/ 1650289 h 1650289"/>
                <a:gd name="connsiteX1-11" fmla="*/ 723481 w 759200"/>
                <a:gd name="connsiteY1-12" fmla="*/ 954593 h 1650289"/>
                <a:gd name="connsiteX2-13" fmla="*/ 496125 w 759200"/>
                <a:gd name="connsiteY2-14" fmla="*/ 435843 h 1650289"/>
                <a:gd name="connsiteX3-15" fmla="*/ 0 w 759200"/>
                <a:gd name="connsiteY3-16" fmla="*/ 0 h 1650289"/>
                <a:gd name="connsiteX0-17" fmla="*/ 785818 w 834580"/>
                <a:gd name="connsiteY0-18" fmla="*/ 1916684 h 1916684"/>
                <a:gd name="connsiteX1-19" fmla="*/ 798861 w 834580"/>
                <a:gd name="connsiteY1-20" fmla="*/ 1220988 h 1916684"/>
                <a:gd name="connsiteX2-21" fmla="*/ 571505 w 834580"/>
                <a:gd name="connsiteY2-22" fmla="*/ 702238 h 1916684"/>
                <a:gd name="connsiteX3-23" fmla="*/ 0 w 834580"/>
                <a:gd name="connsiteY3-24" fmla="*/ 0 h 1916684"/>
                <a:gd name="connsiteX0-25" fmla="*/ 785818 w 834580"/>
                <a:gd name="connsiteY0-26" fmla="*/ 1916684 h 1916684"/>
                <a:gd name="connsiteX1-27" fmla="*/ 798861 w 834580"/>
                <a:gd name="connsiteY1-28" fmla="*/ 1220988 h 1916684"/>
                <a:gd name="connsiteX2-29" fmla="*/ 571504 w 834580"/>
                <a:gd name="connsiteY2-30" fmla="*/ 500066 h 1916684"/>
                <a:gd name="connsiteX3-31" fmla="*/ 0 w 834580"/>
                <a:gd name="connsiteY3-32" fmla="*/ 0 h 1916684"/>
              </a:gdLst>
              <a:ahLst/>
              <a:cxnLst>
                <a:cxn ang="0">
                  <a:pos x="connsiteX0-1" y="connsiteY0-2"/>
                </a:cxn>
                <a:cxn ang="0">
                  <a:pos x="connsiteX1-3" y="connsiteY1-4"/>
                </a:cxn>
                <a:cxn ang="0">
                  <a:pos x="connsiteX2-5" y="connsiteY2-6"/>
                </a:cxn>
                <a:cxn ang="0">
                  <a:pos x="connsiteX3-7" y="connsiteY3-8"/>
                </a:cxn>
              </a:cxnLst>
              <a:rect l="l" t="t" r="r" b="b"/>
              <a:pathLst>
                <a:path w="834580" h="1916684">
                  <a:moveTo>
                    <a:pt x="785818" y="1916684"/>
                  </a:moveTo>
                  <a:cubicBezTo>
                    <a:pt x="806752" y="1670499"/>
                    <a:pt x="834580" y="1457091"/>
                    <a:pt x="798861" y="1220988"/>
                  </a:cubicBezTo>
                  <a:cubicBezTo>
                    <a:pt x="763142" y="984885"/>
                    <a:pt x="704647" y="703564"/>
                    <a:pt x="571504" y="500066"/>
                  </a:cubicBezTo>
                  <a:cubicBezTo>
                    <a:pt x="438361" y="296568"/>
                    <a:pt x="251208" y="166635"/>
                    <a:pt x="0" y="0"/>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0" name="灯片编号占位符 9"/>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8643998" cy="548108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KMP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(string s,string 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基本</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KMP</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算法</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n=s.length(),m=t.length();</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next=new int[m];</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GetNext(t,next);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求出局部匹配信息</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next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数组</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i=0,j=0;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(i&lt;n &amp;&amp; j&lt;m)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均没有遍历完</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j==-1 || s[i]==t[j]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//j=-1</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或者比较的字符相同时</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//i,j</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各增</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j=next[j];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否则</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不变</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回退</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(j&gt;=m) return i-m;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串遍历完毕：匹配成功</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return -1;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匹配不成功，返回</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1000108"/>
            <a:ext cx="7286676" cy="2410495"/>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设目标串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的长度为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，模式串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长度为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KMP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算法中求</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数组的时间复杂度为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在后面的匹配中因主串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的下标</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不减即不回溯，比较次数可记为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6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KMP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算法总的</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平均</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时间复杂度为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928662" y="428604"/>
            <a:ext cx="214314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anose="020B0609020204030204" pitchFamily="49" charset="0"/>
                <a:ea typeface="华文中宋" panose="02010600040101010101" pitchFamily="2" charset="-122"/>
                <a:cs typeface="Consolas" panose="020B0609020204030204" pitchFamily="49" charset="0"/>
              </a:rPr>
              <a:t>KMP</a:t>
            </a:r>
            <a:r>
              <a:rPr lang="zh-CN" altLang="en-US" sz="2000" smtClean="0">
                <a:solidFill>
                  <a:srgbClr val="FF0000"/>
                </a:solidFill>
                <a:latin typeface="Consolas" panose="020B0609020204030204" pitchFamily="49" charset="0"/>
                <a:ea typeface="华文中宋" panose="02010600040101010101" pitchFamily="2" charset="-122"/>
                <a:cs typeface="Consolas" panose="020B0609020204030204" pitchFamily="49" charset="0"/>
              </a:rPr>
              <a:t>算法性能</a:t>
            </a:r>
            <a:endParaRPr lang="zh-CN" altLang="en-US" sz="2000" smtClean="0">
              <a:solidFill>
                <a:srgbClr val="FF0000"/>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428604"/>
            <a:ext cx="7429552" cy="82702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4.5</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设主串</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="ababcabcacbab"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，模式串</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="abcac"</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KMP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进行模式匹配的过程。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6" name="表格 5"/>
          <p:cNvGraphicFramePr>
            <a:graphicFrameLocks noGrp="1"/>
          </p:cNvGraphicFramePr>
          <p:nvPr/>
        </p:nvGraphicFramePr>
        <p:xfrm>
          <a:off x="1357290" y="1550660"/>
          <a:ext cx="6000792" cy="1235397"/>
        </p:xfrm>
        <a:graphic>
          <a:graphicData uri="http://schemas.openxmlformats.org/drawingml/2006/table">
            <a:tbl>
              <a:tblPr>
                <a:tableStyleId>{35758FB7-9AC5-4552-8A53-C91805E547FA}</a:tableStyleId>
              </a:tblPr>
              <a:tblGrid>
                <a:gridCol w="1200158"/>
                <a:gridCol w="965462"/>
                <a:gridCol w="954794"/>
                <a:gridCol w="960126"/>
                <a:gridCol w="960126"/>
                <a:gridCol w="960126"/>
              </a:tblGrid>
              <a:tr h="411799">
                <a:tc>
                  <a:txBody>
                    <a:bodyPr/>
                    <a:lstStyle/>
                    <a:p>
                      <a:pPr indent="127000" algn="ctr">
                        <a:lnSpc>
                          <a:spcPts val="2800"/>
                        </a:lnSpc>
                        <a:spcAft>
                          <a:spcPts val="0"/>
                        </a:spcAft>
                      </a:pPr>
                      <a:r>
                        <a:rPr lang="en-US" sz="1800" b="0" kern="100">
                          <a:solidFill>
                            <a:srgbClr val="0000FF"/>
                          </a:solidFill>
                          <a:latin typeface="Consolas" panose="020B0609020204030204" pitchFamily="49" charset="0"/>
                          <a:cs typeface="Consolas" panose="020B0609020204030204" pitchFamily="49" charset="0"/>
                        </a:rPr>
                        <a:t>j</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anose="020B0609020204030204" pitchFamily="49" charset="0"/>
                          <a:cs typeface="Consolas" panose="020B0609020204030204" pitchFamily="49" charset="0"/>
                        </a:rPr>
                        <a:t>0</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anose="020B0609020204030204" pitchFamily="49" charset="0"/>
                          <a:cs typeface="Consolas" panose="020B0609020204030204" pitchFamily="49" charset="0"/>
                        </a:rPr>
                        <a:t>1</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anose="020B0609020204030204" pitchFamily="49" charset="0"/>
                          <a:cs typeface="Consolas" panose="020B0609020204030204" pitchFamily="49" charset="0"/>
                        </a:rPr>
                        <a:t>2</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anose="020B0609020204030204" pitchFamily="49" charset="0"/>
                          <a:cs typeface="Consolas" panose="020B0609020204030204" pitchFamily="49" charset="0"/>
                        </a:rPr>
                        <a:t>3</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anose="020B0609020204030204" pitchFamily="49" charset="0"/>
                          <a:cs typeface="Consolas" panose="020B0609020204030204" pitchFamily="49" charset="0"/>
                        </a:rPr>
                        <a:t>4</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411799">
                <a:tc>
                  <a:txBody>
                    <a:bodyPr/>
                    <a:lstStyle/>
                    <a:p>
                      <a:pPr indent="127000" algn="ctr">
                        <a:lnSpc>
                          <a:spcPts val="2800"/>
                        </a:lnSpc>
                        <a:spcAft>
                          <a:spcPts val="0"/>
                        </a:spcAft>
                      </a:pPr>
                      <a:r>
                        <a:rPr lang="en-US" sz="1800" b="0" kern="100">
                          <a:solidFill>
                            <a:srgbClr val="0000FF"/>
                          </a:solidFill>
                          <a:latin typeface="Consolas" panose="020B0609020204030204" pitchFamily="49" charset="0"/>
                          <a:cs typeface="Consolas" panose="020B0609020204030204" pitchFamily="49" charset="0"/>
                        </a:rPr>
                        <a:t>t[j]</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anose="020B0609020204030204" pitchFamily="49" charset="0"/>
                          <a:cs typeface="Consolas" panose="020B0609020204030204" pitchFamily="49" charset="0"/>
                        </a:rPr>
                        <a:t>a</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anose="020B0609020204030204" pitchFamily="49" charset="0"/>
                          <a:cs typeface="Consolas" panose="020B0609020204030204" pitchFamily="49" charset="0"/>
                        </a:rPr>
                        <a:t>b</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anose="020B0609020204030204" pitchFamily="49" charset="0"/>
                          <a:cs typeface="Consolas" panose="020B0609020204030204" pitchFamily="49" charset="0"/>
                        </a:rPr>
                        <a:t>c</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anose="020B0609020204030204" pitchFamily="49" charset="0"/>
                          <a:cs typeface="Consolas" panose="020B0609020204030204" pitchFamily="49" charset="0"/>
                        </a:rPr>
                        <a:t>a</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anose="020B0609020204030204" pitchFamily="49" charset="0"/>
                          <a:cs typeface="Consolas" panose="020B0609020204030204" pitchFamily="49" charset="0"/>
                        </a:rPr>
                        <a:t>c</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411799">
                <a:tc>
                  <a:txBody>
                    <a:bodyPr/>
                    <a:lstStyle/>
                    <a:p>
                      <a:pPr indent="127000" algn="ctr">
                        <a:lnSpc>
                          <a:spcPts val="2800"/>
                        </a:lnSpc>
                        <a:spcAft>
                          <a:spcPts val="0"/>
                        </a:spcAft>
                      </a:pPr>
                      <a:r>
                        <a:rPr lang="en-US" sz="1800" b="0" kern="100">
                          <a:solidFill>
                            <a:srgbClr val="0000FF"/>
                          </a:solidFill>
                          <a:latin typeface="Consolas" panose="020B0609020204030204" pitchFamily="49" charset="0"/>
                          <a:cs typeface="Consolas" panose="020B0609020204030204" pitchFamily="49" charset="0"/>
                        </a:rPr>
                        <a:t>next[j]</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anose="020B0609020204030204" pitchFamily="49" charset="0"/>
                          <a:cs typeface="Consolas" panose="020B0609020204030204" pitchFamily="49" charset="0"/>
                        </a:rPr>
                        <a:t>-1</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anose="020B0609020204030204" pitchFamily="49" charset="0"/>
                          <a:cs typeface="Consolas" panose="020B0609020204030204" pitchFamily="49" charset="0"/>
                        </a:rPr>
                        <a:t>0</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anose="020B0609020204030204" pitchFamily="49" charset="0"/>
                          <a:cs typeface="Consolas" panose="020B0609020204030204" pitchFamily="49" charset="0"/>
                        </a:rPr>
                        <a:t>0</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anose="020B0609020204030204" pitchFamily="49" charset="0"/>
                          <a:cs typeface="Consolas" panose="020B0609020204030204" pitchFamily="49" charset="0"/>
                        </a:rPr>
                        <a:t>0</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anose="020B0609020204030204" pitchFamily="49" charset="0"/>
                          <a:cs typeface="Consolas" panose="020B0609020204030204" pitchFamily="49" charset="0"/>
                        </a:rPr>
                        <a:t>1</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bl>
          </a:graphicData>
        </a:graphic>
      </p:graphicFrame>
      <p:sp>
        <p:nvSpPr>
          <p:cNvPr id="9" name="灯片编号占位符 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49" name="Rectangle 11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15" name="组合 114"/>
          <p:cNvGrpSpPr/>
          <p:nvPr/>
        </p:nvGrpSpPr>
        <p:grpSpPr>
          <a:xfrm>
            <a:off x="985812" y="171427"/>
            <a:ext cx="6572296" cy="1714512"/>
            <a:chOff x="985812" y="171427"/>
            <a:chExt cx="6572296" cy="1714512"/>
          </a:xfrm>
        </p:grpSpPr>
        <p:sp>
          <p:nvSpPr>
            <p:cNvPr id="120947" name="Text Box 115"/>
            <p:cNvSpPr txBox="1">
              <a:spLocks noChangeArrowheads="1"/>
            </p:cNvSpPr>
            <p:nvPr/>
          </p:nvSpPr>
          <p:spPr bwMode="auto">
            <a:xfrm>
              <a:off x="1555387" y="589620"/>
              <a:ext cx="3373803" cy="26761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a:t>
              </a:r>
              <a:r>
                <a:rPr kumimoji="0" lang="pt-BR"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b c a b c a c b a b</a:t>
              </a:r>
              <a:endPar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46" name="Text Box 114"/>
            <p:cNvSpPr txBox="1">
              <a:spLocks noChangeArrowheads="1"/>
            </p:cNvSpPr>
            <p:nvPr/>
          </p:nvSpPr>
          <p:spPr bwMode="auto">
            <a:xfrm>
              <a:off x="1550953" y="1168740"/>
              <a:ext cx="1249386" cy="25999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c</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c</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45" name="Line 113"/>
            <p:cNvSpPr>
              <a:spLocks noChangeShapeType="1"/>
            </p:cNvSpPr>
            <p:nvPr/>
          </p:nvSpPr>
          <p:spPr bwMode="auto">
            <a:xfrm>
              <a:off x="2061267" y="204810"/>
              <a:ext cx="1270" cy="3594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0944" name="Text Box 112"/>
            <p:cNvSpPr txBox="1">
              <a:spLocks noChangeArrowheads="1"/>
            </p:cNvSpPr>
            <p:nvPr/>
          </p:nvSpPr>
          <p:spPr bwMode="auto">
            <a:xfrm>
              <a:off x="2164129" y="247672"/>
              <a:ext cx="457146" cy="24284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43" name="Text Box 111"/>
            <p:cNvSpPr txBox="1">
              <a:spLocks noChangeArrowheads="1"/>
            </p:cNvSpPr>
            <p:nvPr/>
          </p:nvSpPr>
          <p:spPr bwMode="auto">
            <a:xfrm>
              <a:off x="2157450" y="1476366"/>
              <a:ext cx="457146" cy="28857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42" name="Line 110"/>
            <p:cNvSpPr>
              <a:spLocks noChangeShapeType="1"/>
            </p:cNvSpPr>
            <p:nvPr/>
          </p:nvSpPr>
          <p:spPr bwMode="auto">
            <a:xfrm flipV="1">
              <a:off x="2056499" y="1437340"/>
              <a:ext cx="1270" cy="3975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0941" name="Text Box 109"/>
            <p:cNvSpPr txBox="1">
              <a:spLocks noChangeArrowheads="1"/>
            </p:cNvSpPr>
            <p:nvPr/>
          </p:nvSpPr>
          <p:spPr bwMode="auto">
            <a:xfrm>
              <a:off x="3357554" y="1571612"/>
              <a:ext cx="1928826" cy="23460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26" name="Line 94"/>
            <p:cNvSpPr>
              <a:spLocks noChangeShapeType="1"/>
            </p:cNvSpPr>
            <p:nvPr/>
          </p:nvSpPr>
          <p:spPr bwMode="auto">
            <a:xfrm>
              <a:off x="2061184" y="847706"/>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0925" name="Freeform 93"/>
            <p:cNvSpPr/>
            <p:nvPr/>
          </p:nvSpPr>
          <p:spPr bwMode="auto">
            <a:xfrm>
              <a:off x="2000232" y="968040"/>
              <a:ext cx="124445" cy="123190"/>
            </a:xfrm>
            <a:custGeom>
              <a:avLst/>
              <a:gdLst/>
              <a:ahLst/>
              <a:cxnLst>
                <a:cxn ang="0">
                  <a:pos x="0" y="0"/>
                </a:cxn>
                <a:cxn ang="0">
                  <a:pos x="98" y="96"/>
                </a:cxn>
              </a:cxnLst>
              <a:rect l="0" t="0" r="r" b="b"/>
              <a:pathLst>
                <a:path w="98" h="96">
                  <a:moveTo>
                    <a:pt x="0" y="0"/>
                  </a:moveTo>
                  <a:lnTo>
                    <a:pt x="98" y="9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0924" name="Line 92"/>
            <p:cNvSpPr>
              <a:spLocks noChangeShapeType="1"/>
            </p:cNvSpPr>
            <p:nvPr/>
          </p:nvSpPr>
          <p:spPr bwMode="auto">
            <a:xfrm>
              <a:off x="5054899" y="1153500"/>
              <a:ext cx="915563" cy="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0923" name="Text Box 91"/>
            <p:cNvSpPr txBox="1">
              <a:spLocks noChangeArrowheads="1"/>
            </p:cNvSpPr>
            <p:nvPr/>
          </p:nvSpPr>
          <p:spPr bwMode="auto">
            <a:xfrm>
              <a:off x="5304763" y="839176"/>
              <a:ext cx="443582" cy="23237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22" name="Text Box 90"/>
            <p:cNvSpPr txBox="1">
              <a:spLocks noChangeArrowheads="1"/>
            </p:cNvSpPr>
            <p:nvPr/>
          </p:nvSpPr>
          <p:spPr bwMode="auto">
            <a:xfrm>
              <a:off x="5218088" y="1241765"/>
              <a:ext cx="744572" cy="23459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21" name="Text Box 89"/>
            <p:cNvSpPr txBox="1">
              <a:spLocks noChangeArrowheads="1"/>
            </p:cNvSpPr>
            <p:nvPr/>
          </p:nvSpPr>
          <p:spPr bwMode="auto">
            <a:xfrm>
              <a:off x="6199034" y="795678"/>
              <a:ext cx="457146" cy="27586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20" name="Text Box 88"/>
            <p:cNvSpPr txBox="1">
              <a:spLocks noChangeArrowheads="1"/>
            </p:cNvSpPr>
            <p:nvPr/>
          </p:nvSpPr>
          <p:spPr bwMode="auto">
            <a:xfrm>
              <a:off x="6199034" y="1153500"/>
              <a:ext cx="1301924" cy="34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12" name="Text Box 80"/>
            <p:cNvSpPr txBox="1">
              <a:spLocks noChangeArrowheads="1"/>
            </p:cNvSpPr>
            <p:nvPr/>
          </p:nvSpPr>
          <p:spPr bwMode="auto">
            <a:xfrm>
              <a:off x="1142976" y="1181440"/>
              <a:ext cx="308574" cy="3886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11" name="Text Box 79"/>
            <p:cNvSpPr txBox="1">
              <a:spLocks noChangeArrowheads="1"/>
            </p:cNvSpPr>
            <p:nvPr/>
          </p:nvSpPr>
          <p:spPr bwMode="auto">
            <a:xfrm>
              <a:off x="1142976" y="618830"/>
              <a:ext cx="308574" cy="3886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3" name="Line 94"/>
            <p:cNvSpPr>
              <a:spLocks noChangeShapeType="1"/>
            </p:cNvSpPr>
            <p:nvPr/>
          </p:nvSpPr>
          <p:spPr bwMode="auto">
            <a:xfrm>
              <a:off x="1608431" y="847706"/>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4" name="Line 94"/>
            <p:cNvSpPr>
              <a:spLocks noChangeShapeType="1"/>
            </p:cNvSpPr>
            <p:nvPr/>
          </p:nvSpPr>
          <p:spPr bwMode="auto">
            <a:xfrm>
              <a:off x="1822750" y="847706"/>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1" name="圆角矩形 110"/>
            <p:cNvSpPr/>
            <p:nvPr/>
          </p:nvSpPr>
          <p:spPr bwMode="auto">
            <a:xfrm>
              <a:off x="985812" y="171427"/>
              <a:ext cx="6572296" cy="1714512"/>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grpSp>
        <p:nvGrpSpPr>
          <p:cNvPr id="116" name="组合 115"/>
          <p:cNvGrpSpPr/>
          <p:nvPr/>
        </p:nvGrpSpPr>
        <p:grpSpPr>
          <a:xfrm>
            <a:off x="985812" y="2214554"/>
            <a:ext cx="6357982" cy="1928826"/>
            <a:chOff x="1214414" y="2214554"/>
            <a:chExt cx="6357982" cy="1928826"/>
          </a:xfrm>
        </p:grpSpPr>
        <p:sp>
          <p:nvSpPr>
            <p:cNvPr id="120940" name="Text Box 108"/>
            <p:cNvSpPr txBox="1">
              <a:spLocks noChangeArrowheads="1"/>
            </p:cNvSpPr>
            <p:nvPr/>
          </p:nvSpPr>
          <p:spPr bwMode="auto">
            <a:xfrm>
              <a:off x="1756023" y="2626700"/>
              <a:ext cx="3244605" cy="30223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a b c a </a:t>
              </a:r>
              <a:r>
                <a:rPr kumimoji="0" lang="pt-BR"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c a c b a b</a:t>
              </a:r>
              <a:endPar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39" name="Text Box 107"/>
            <p:cNvSpPr txBox="1">
              <a:spLocks noChangeArrowheads="1"/>
            </p:cNvSpPr>
            <p:nvPr/>
          </p:nvSpPr>
          <p:spPr bwMode="auto">
            <a:xfrm>
              <a:off x="2209783" y="3215980"/>
              <a:ext cx="1288899" cy="28445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c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c</a:t>
              </a:r>
              <a:endPar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37" name="Text Box 105"/>
            <p:cNvSpPr txBox="1">
              <a:spLocks noChangeArrowheads="1"/>
            </p:cNvSpPr>
            <p:nvPr/>
          </p:nvSpPr>
          <p:spPr bwMode="auto">
            <a:xfrm>
              <a:off x="3230641" y="2287604"/>
              <a:ext cx="419051" cy="28889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36" name="Text Box 104"/>
            <p:cNvSpPr txBox="1">
              <a:spLocks noChangeArrowheads="1"/>
            </p:cNvSpPr>
            <p:nvPr/>
          </p:nvSpPr>
          <p:spPr bwMode="auto">
            <a:xfrm>
              <a:off x="3273495" y="3537290"/>
              <a:ext cx="426670" cy="24890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34" name="Text Box 102"/>
            <p:cNvSpPr txBox="1">
              <a:spLocks noChangeArrowheads="1"/>
            </p:cNvSpPr>
            <p:nvPr/>
          </p:nvSpPr>
          <p:spPr bwMode="auto">
            <a:xfrm>
              <a:off x="3657814" y="3786190"/>
              <a:ext cx="1771442" cy="26922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17" name="Line 85"/>
            <p:cNvSpPr>
              <a:spLocks noChangeShapeType="1"/>
            </p:cNvSpPr>
            <p:nvPr/>
          </p:nvSpPr>
          <p:spPr bwMode="auto">
            <a:xfrm>
              <a:off x="5091725" y="3202010"/>
              <a:ext cx="915563" cy="127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0916" name="Text Box 84"/>
            <p:cNvSpPr txBox="1">
              <a:spLocks noChangeArrowheads="1"/>
            </p:cNvSpPr>
            <p:nvPr/>
          </p:nvSpPr>
          <p:spPr bwMode="auto">
            <a:xfrm>
              <a:off x="5305712" y="2876546"/>
              <a:ext cx="480734" cy="25556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15" name="Text Box 83"/>
            <p:cNvSpPr txBox="1">
              <a:spLocks noChangeArrowheads="1"/>
            </p:cNvSpPr>
            <p:nvPr/>
          </p:nvSpPr>
          <p:spPr bwMode="auto">
            <a:xfrm>
              <a:off x="5253042" y="3309325"/>
              <a:ext cx="707746" cy="25778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14" name="Text Box 82"/>
            <p:cNvSpPr txBox="1">
              <a:spLocks noChangeArrowheads="1"/>
            </p:cNvSpPr>
            <p:nvPr/>
          </p:nvSpPr>
          <p:spPr bwMode="auto">
            <a:xfrm>
              <a:off x="6235860" y="2844188"/>
              <a:ext cx="457146" cy="29906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13" name="Text Box 81"/>
            <p:cNvSpPr txBox="1">
              <a:spLocks noChangeArrowheads="1"/>
            </p:cNvSpPr>
            <p:nvPr/>
          </p:nvSpPr>
          <p:spPr bwMode="auto">
            <a:xfrm>
              <a:off x="6235860" y="3202010"/>
              <a:ext cx="1336536" cy="29842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10" name="Text Box 78"/>
            <p:cNvSpPr txBox="1">
              <a:spLocks noChangeArrowheads="1"/>
            </p:cNvSpPr>
            <p:nvPr/>
          </p:nvSpPr>
          <p:spPr bwMode="auto">
            <a:xfrm>
              <a:off x="1364909" y="3246460"/>
              <a:ext cx="308574" cy="3886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09" name="Text Box 77"/>
            <p:cNvSpPr txBox="1">
              <a:spLocks noChangeArrowheads="1"/>
            </p:cNvSpPr>
            <p:nvPr/>
          </p:nvSpPr>
          <p:spPr bwMode="auto">
            <a:xfrm>
              <a:off x="1364909" y="2683850"/>
              <a:ext cx="308574" cy="3886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6" name="Line 94"/>
            <p:cNvSpPr>
              <a:spLocks noChangeShapeType="1"/>
            </p:cNvSpPr>
            <p:nvPr/>
          </p:nvSpPr>
          <p:spPr bwMode="auto">
            <a:xfrm>
              <a:off x="2265662" y="2879091"/>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7" name="Line 94"/>
            <p:cNvSpPr>
              <a:spLocks noChangeShapeType="1"/>
            </p:cNvSpPr>
            <p:nvPr/>
          </p:nvSpPr>
          <p:spPr bwMode="auto">
            <a:xfrm>
              <a:off x="2470450" y="2862259"/>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8" name="Line 94"/>
            <p:cNvSpPr>
              <a:spLocks noChangeShapeType="1"/>
            </p:cNvSpPr>
            <p:nvPr/>
          </p:nvSpPr>
          <p:spPr bwMode="auto">
            <a:xfrm>
              <a:off x="2708579" y="2871785"/>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9" name="Line 94"/>
            <p:cNvSpPr>
              <a:spLocks noChangeShapeType="1"/>
            </p:cNvSpPr>
            <p:nvPr/>
          </p:nvSpPr>
          <p:spPr bwMode="auto">
            <a:xfrm>
              <a:off x="2933689" y="2895593"/>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0" name="Line 94"/>
            <p:cNvSpPr>
              <a:spLocks noChangeShapeType="1"/>
            </p:cNvSpPr>
            <p:nvPr/>
          </p:nvSpPr>
          <p:spPr bwMode="auto">
            <a:xfrm>
              <a:off x="3132754" y="2883847"/>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1" name="Freeform 93"/>
            <p:cNvSpPr/>
            <p:nvPr/>
          </p:nvSpPr>
          <p:spPr bwMode="auto">
            <a:xfrm>
              <a:off x="3071802" y="3004181"/>
              <a:ext cx="124445" cy="123190"/>
            </a:xfrm>
            <a:custGeom>
              <a:avLst/>
              <a:gdLst/>
              <a:ahLst/>
              <a:cxnLst>
                <a:cxn ang="0">
                  <a:pos x="0" y="0"/>
                </a:cxn>
                <a:cxn ang="0">
                  <a:pos x="98" y="96"/>
                </a:cxn>
              </a:cxnLst>
              <a:rect l="0" t="0" r="r" b="b"/>
              <a:pathLst>
                <a:path w="98" h="96">
                  <a:moveTo>
                    <a:pt x="0" y="0"/>
                  </a:moveTo>
                  <a:lnTo>
                    <a:pt x="98" y="9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2" name="Line 113"/>
            <p:cNvSpPr>
              <a:spLocks noChangeShapeType="1"/>
            </p:cNvSpPr>
            <p:nvPr/>
          </p:nvSpPr>
          <p:spPr bwMode="auto">
            <a:xfrm>
              <a:off x="3151496" y="2241884"/>
              <a:ext cx="1270" cy="3594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3" name="Line 110"/>
            <p:cNvSpPr>
              <a:spLocks noChangeShapeType="1"/>
            </p:cNvSpPr>
            <p:nvPr/>
          </p:nvSpPr>
          <p:spPr bwMode="auto">
            <a:xfrm flipV="1">
              <a:off x="3146728" y="3474414"/>
              <a:ext cx="1270" cy="3975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2" name="圆角矩形 111"/>
            <p:cNvSpPr/>
            <p:nvPr/>
          </p:nvSpPr>
          <p:spPr bwMode="auto">
            <a:xfrm>
              <a:off x="1214414" y="2214554"/>
              <a:ext cx="6357982" cy="1928826"/>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grpSp>
        <p:nvGrpSpPr>
          <p:cNvPr id="117" name="组合 116"/>
          <p:cNvGrpSpPr/>
          <p:nvPr/>
        </p:nvGrpSpPr>
        <p:grpSpPr>
          <a:xfrm>
            <a:off x="985812" y="4429132"/>
            <a:ext cx="4429156" cy="2214578"/>
            <a:chOff x="1214414" y="4429132"/>
            <a:chExt cx="4429156" cy="2214578"/>
          </a:xfrm>
        </p:grpSpPr>
        <p:sp>
          <p:nvSpPr>
            <p:cNvPr id="120933" name="Text Box 101"/>
            <p:cNvSpPr txBox="1">
              <a:spLocks noChangeArrowheads="1"/>
            </p:cNvSpPr>
            <p:nvPr/>
          </p:nvSpPr>
          <p:spPr bwMode="auto">
            <a:xfrm>
              <a:off x="1806817" y="4949530"/>
              <a:ext cx="3336687" cy="2654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a b c a b c a c b a b</a:t>
              </a:r>
              <a:endPar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32" name="Text Box 100"/>
            <p:cNvSpPr txBox="1">
              <a:spLocks noChangeArrowheads="1"/>
            </p:cNvSpPr>
            <p:nvPr/>
          </p:nvSpPr>
          <p:spPr bwMode="auto">
            <a:xfrm>
              <a:off x="2919400" y="5481660"/>
              <a:ext cx="1217787" cy="23335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c a c</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30" name="Text Box 98"/>
            <p:cNvSpPr txBox="1">
              <a:spLocks noChangeArrowheads="1"/>
            </p:cNvSpPr>
            <p:nvPr/>
          </p:nvSpPr>
          <p:spPr bwMode="auto">
            <a:xfrm>
              <a:off x="4151075" y="4643446"/>
              <a:ext cx="620957" cy="28637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29" name="Text Box 97"/>
            <p:cNvSpPr txBox="1">
              <a:spLocks noChangeArrowheads="1"/>
            </p:cNvSpPr>
            <p:nvPr/>
          </p:nvSpPr>
          <p:spPr bwMode="auto">
            <a:xfrm>
              <a:off x="4171950" y="5729305"/>
              <a:ext cx="428628" cy="27209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27" name="Text Box 95"/>
            <p:cNvSpPr txBox="1">
              <a:spLocks noChangeArrowheads="1"/>
            </p:cNvSpPr>
            <p:nvPr/>
          </p:nvSpPr>
          <p:spPr bwMode="auto">
            <a:xfrm>
              <a:off x="1371578" y="6211910"/>
              <a:ext cx="4143404" cy="28892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返回</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.length()=5</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08" name="Text Box 76"/>
            <p:cNvSpPr txBox="1">
              <a:spLocks noChangeArrowheads="1"/>
            </p:cNvSpPr>
            <p:nvPr/>
          </p:nvSpPr>
          <p:spPr bwMode="auto">
            <a:xfrm>
              <a:off x="1395386" y="5494360"/>
              <a:ext cx="308574" cy="3886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0907" name="Text Box 75"/>
            <p:cNvSpPr txBox="1">
              <a:spLocks noChangeArrowheads="1"/>
            </p:cNvSpPr>
            <p:nvPr/>
          </p:nvSpPr>
          <p:spPr bwMode="auto">
            <a:xfrm>
              <a:off x="1395386" y="4931750"/>
              <a:ext cx="308574" cy="3886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5" name="Line 94"/>
            <p:cNvSpPr>
              <a:spLocks noChangeShapeType="1"/>
            </p:cNvSpPr>
            <p:nvPr/>
          </p:nvSpPr>
          <p:spPr bwMode="auto">
            <a:xfrm>
              <a:off x="3194360" y="5157801"/>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6" name="Line 94"/>
            <p:cNvSpPr>
              <a:spLocks noChangeShapeType="1"/>
            </p:cNvSpPr>
            <p:nvPr/>
          </p:nvSpPr>
          <p:spPr bwMode="auto">
            <a:xfrm>
              <a:off x="3418203" y="5176846"/>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7" name="Line 94"/>
            <p:cNvSpPr>
              <a:spLocks noChangeShapeType="1"/>
            </p:cNvSpPr>
            <p:nvPr/>
          </p:nvSpPr>
          <p:spPr bwMode="auto">
            <a:xfrm>
              <a:off x="3642048" y="5186372"/>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8" name="Line 94"/>
            <p:cNvSpPr>
              <a:spLocks noChangeShapeType="1"/>
            </p:cNvSpPr>
            <p:nvPr/>
          </p:nvSpPr>
          <p:spPr bwMode="auto">
            <a:xfrm>
              <a:off x="3865893" y="5176846"/>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9" name="Line 113"/>
            <p:cNvSpPr>
              <a:spLocks noChangeShapeType="1"/>
            </p:cNvSpPr>
            <p:nvPr/>
          </p:nvSpPr>
          <p:spPr bwMode="auto">
            <a:xfrm>
              <a:off x="4070664" y="4572008"/>
              <a:ext cx="1270" cy="3594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 name="Line 110"/>
            <p:cNvSpPr>
              <a:spLocks noChangeShapeType="1"/>
            </p:cNvSpPr>
            <p:nvPr/>
          </p:nvSpPr>
          <p:spPr bwMode="auto">
            <a:xfrm flipV="1">
              <a:off x="4065896" y="5674696"/>
              <a:ext cx="1270" cy="3975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4" name="圆角矩形 113"/>
            <p:cNvSpPr/>
            <p:nvPr/>
          </p:nvSpPr>
          <p:spPr bwMode="auto">
            <a:xfrm>
              <a:off x="1214414" y="4429132"/>
              <a:ext cx="4429156" cy="2214578"/>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63" name="灯片编号占位符 62"/>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28" y="857232"/>
            <a:ext cx="5072098" cy="9106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00000"/>
              </a:lnSpc>
              <a:spcBef>
                <a:spcPts val="600"/>
              </a:spcBef>
              <a:buBlip>
                <a:blip r:embed="rId1"/>
              </a:buBlip>
            </a:pP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KMP</a:t>
            </a: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算法的性能提高了吗？</a:t>
            </a:r>
            <a:endPar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endParaRPr>
          </a:p>
          <a:p>
            <a:pPr marL="342900" indent="-342900" algn="l">
              <a:lnSpc>
                <a:spcPct val="100000"/>
              </a:lnSpc>
              <a:spcBef>
                <a:spcPts val="600"/>
              </a:spcBef>
              <a:buBlip>
                <a:blip r:embed="rId1"/>
              </a:buBlip>
            </a:pP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KMP</a:t>
            </a: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算法跳过了中间一些趟，正确吗？</a:t>
            </a:r>
            <a:endPar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pic>
        <p:nvPicPr>
          <p:cNvPr id="25" name="Picture 2"/>
          <p:cNvPicPr>
            <a:picLocks noChangeAspect="1" noChangeArrowheads="1"/>
          </p:cNvPicPr>
          <p:nvPr/>
        </p:nvPicPr>
        <p:blipFill>
          <a:blip r:embed="rId2" cstate="print"/>
          <a:srcRect/>
          <a:stretch>
            <a:fillRect/>
          </a:stretch>
        </p:blipFill>
        <p:spPr bwMode="auto">
          <a:xfrm>
            <a:off x="571472" y="714356"/>
            <a:ext cx="642942" cy="1021990"/>
          </a:xfrm>
          <a:prstGeom prst="rect">
            <a:avLst/>
          </a:prstGeom>
          <a:noFill/>
          <a:ln w="9525">
            <a:noFill/>
            <a:miter lim="800000"/>
            <a:headEnd/>
            <a:tailEnd/>
          </a:ln>
        </p:spPr>
      </p:pic>
      <p:sp>
        <p:nvSpPr>
          <p:cNvPr id="26" name="TextBox 25"/>
          <p:cNvSpPr txBox="1"/>
          <p:nvPr/>
        </p:nvSpPr>
        <p:spPr>
          <a:xfrm>
            <a:off x="1571604" y="2643182"/>
            <a:ext cx="557216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以</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目标串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="aaaaab"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，模式串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="aaab"</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为例。</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27" name="表格 26"/>
          <p:cNvGraphicFramePr>
            <a:graphicFrameLocks noGrp="1"/>
          </p:cNvGraphicFramePr>
          <p:nvPr/>
        </p:nvGraphicFramePr>
        <p:xfrm>
          <a:off x="1674474" y="3479487"/>
          <a:ext cx="5040666" cy="1235397"/>
        </p:xfrm>
        <a:graphic>
          <a:graphicData uri="http://schemas.openxmlformats.org/drawingml/2006/table">
            <a:tbl>
              <a:tblPr>
                <a:tableStyleId>{35758FB7-9AC5-4552-8A53-C91805E547FA}</a:tableStyleId>
              </a:tblPr>
              <a:tblGrid>
                <a:gridCol w="1200158"/>
                <a:gridCol w="965462"/>
                <a:gridCol w="954794"/>
                <a:gridCol w="960126"/>
                <a:gridCol w="960126"/>
              </a:tblGrid>
              <a:tr h="411799">
                <a:tc>
                  <a:txBody>
                    <a:bodyPr/>
                    <a:lstStyle/>
                    <a:p>
                      <a:pPr indent="127000" algn="ctr">
                        <a:lnSpc>
                          <a:spcPts val="2800"/>
                        </a:lnSpc>
                        <a:spcAft>
                          <a:spcPts val="0"/>
                        </a:spcAft>
                      </a:pPr>
                      <a:r>
                        <a:rPr lang="en-US" sz="1800" b="0" kern="100">
                          <a:solidFill>
                            <a:srgbClr val="0000FF"/>
                          </a:solidFill>
                          <a:latin typeface="Consolas" panose="020B0609020204030204" pitchFamily="49" charset="0"/>
                          <a:cs typeface="Consolas" panose="020B0609020204030204" pitchFamily="49" charset="0"/>
                        </a:rPr>
                        <a:t>j</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anose="020B0609020204030204" pitchFamily="49" charset="0"/>
                          <a:cs typeface="Consolas" panose="020B0609020204030204" pitchFamily="49" charset="0"/>
                        </a:rPr>
                        <a:t>0</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anose="020B0609020204030204" pitchFamily="49" charset="0"/>
                          <a:cs typeface="Consolas" panose="020B0609020204030204" pitchFamily="49" charset="0"/>
                        </a:rPr>
                        <a:t>1</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anose="020B0609020204030204" pitchFamily="49" charset="0"/>
                          <a:cs typeface="Consolas" panose="020B0609020204030204" pitchFamily="49" charset="0"/>
                        </a:rPr>
                        <a:t>2</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anose="020B0609020204030204" pitchFamily="49" charset="0"/>
                          <a:cs typeface="Consolas" panose="020B0609020204030204" pitchFamily="49" charset="0"/>
                        </a:rPr>
                        <a:t>3</a:t>
                      </a:r>
                      <a:endParaRPr lang="zh-CN" sz="18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411799">
                <a:tc>
                  <a:txBody>
                    <a:bodyPr/>
                    <a:lstStyle/>
                    <a:p>
                      <a:pPr indent="127000" algn="ctr">
                        <a:lnSpc>
                          <a:spcPts val="2800"/>
                        </a:lnSpc>
                        <a:spcAft>
                          <a:spcPts val="0"/>
                        </a:spcAft>
                      </a:pPr>
                      <a:r>
                        <a:rPr lang="en-US" sz="1800" b="0" kern="100">
                          <a:solidFill>
                            <a:srgbClr val="0000FF"/>
                          </a:solidFill>
                          <a:latin typeface="Consolas" panose="020B0609020204030204" pitchFamily="49" charset="0"/>
                          <a:cs typeface="Consolas" panose="020B0609020204030204" pitchFamily="49" charset="0"/>
                        </a:rPr>
                        <a:t>t[j]</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anose="020B0609020204030204" pitchFamily="49" charset="0"/>
                          <a:cs typeface="Consolas" panose="020B0609020204030204" pitchFamily="49" charset="0"/>
                        </a:rPr>
                        <a:t>a</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0" kern="100" smtClean="0">
                          <a:solidFill>
                            <a:srgbClr val="0000FF"/>
                          </a:solidFill>
                          <a:latin typeface="Consolas" panose="020B0609020204030204" pitchFamily="49" charset="0"/>
                          <a:ea typeface="+mn-ea"/>
                          <a:cs typeface="Consolas" panose="020B0609020204030204" pitchFamily="49" charset="0"/>
                        </a:rPr>
                        <a:t>a</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0" kern="100" smtClean="0">
                          <a:solidFill>
                            <a:srgbClr val="0000FF"/>
                          </a:solidFill>
                          <a:latin typeface="Consolas" panose="020B0609020204030204" pitchFamily="49" charset="0"/>
                          <a:ea typeface="+mn-ea"/>
                          <a:cs typeface="Consolas" panose="020B0609020204030204" pitchFamily="49" charset="0"/>
                        </a:rPr>
                        <a:t>a</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0" kern="100" smtClean="0">
                          <a:solidFill>
                            <a:srgbClr val="0000FF"/>
                          </a:solidFill>
                          <a:latin typeface="Consolas" panose="020B0609020204030204" pitchFamily="49" charset="0"/>
                          <a:ea typeface="+mn-ea"/>
                          <a:cs typeface="Consolas" panose="020B0609020204030204" pitchFamily="49" charset="0"/>
                        </a:rPr>
                        <a:t>b</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411799">
                <a:tc>
                  <a:txBody>
                    <a:bodyPr/>
                    <a:lstStyle/>
                    <a:p>
                      <a:pPr indent="127000" algn="ctr">
                        <a:lnSpc>
                          <a:spcPts val="2800"/>
                        </a:lnSpc>
                        <a:spcAft>
                          <a:spcPts val="0"/>
                        </a:spcAft>
                      </a:pPr>
                      <a:r>
                        <a:rPr lang="en-US" sz="1800" b="0" kern="100">
                          <a:solidFill>
                            <a:srgbClr val="0000FF"/>
                          </a:solidFill>
                          <a:latin typeface="Consolas" panose="020B0609020204030204" pitchFamily="49" charset="0"/>
                          <a:cs typeface="Consolas" panose="020B0609020204030204" pitchFamily="49" charset="0"/>
                        </a:rPr>
                        <a:t>next[j]</a:t>
                      </a:r>
                      <a:endParaRPr lang="zh-CN" sz="18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anose="020B0609020204030204" pitchFamily="49" charset="0"/>
                          <a:cs typeface="Consolas" panose="020B0609020204030204" pitchFamily="49" charset="0"/>
                        </a:rPr>
                        <a:t>-1</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anose="020B0609020204030204" pitchFamily="49" charset="0"/>
                          <a:cs typeface="Consolas" panose="020B0609020204030204" pitchFamily="49" charset="0"/>
                        </a:rPr>
                        <a:t>0</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1" kern="100" smtClean="0">
                          <a:solidFill>
                            <a:srgbClr val="0000FF"/>
                          </a:solidFill>
                          <a:latin typeface="Consolas" panose="020B0609020204030204" pitchFamily="49" charset="0"/>
                          <a:ea typeface="+mn-ea"/>
                          <a:cs typeface="Consolas" panose="020B0609020204030204" pitchFamily="49" charset="0"/>
                        </a:rPr>
                        <a:t>1</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1" kern="100" smtClean="0">
                          <a:solidFill>
                            <a:srgbClr val="0000FF"/>
                          </a:solidFill>
                          <a:latin typeface="Consolas" panose="020B0609020204030204" pitchFamily="49" charset="0"/>
                          <a:ea typeface="+mn-ea"/>
                          <a:cs typeface="Consolas" panose="020B0609020204030204" pitchFamily="49" charset="0"/>
                        </a:rPr>
                        <a:t>2</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bl>
          </a:graphicData>
        </a:graphic>
      </p:graphicFrame>
      <p:sp>
        <p:nvSpPr>
          <p:cNvPr id="46" name="TextBox 45"/>
          <p:cNvSpPr txBox="1"/>
          <p:nvPr/>
        </p:nvSpPr>
        <p:spPr>
          <a:xfrm>
            <a:off x="1142976" y="2028758"/>
            <a:ext cx="928694" cy="40011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问题</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1</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28596" y="1357298"/>
            <a:ext cx="8429684" cy="1500198"/>
            <a:chOff x="428596" y="1781163"/>
            <a:chExt cx="8429684" cy="1500198"/>
          </a:xfrm>
        </p:grpSpPr>
        <p:sp>
          <p:nvSpPr>
            <p:cNvPr id="5" name="Text Box 37"/>
            <p:cNvSpPr txBox="1">
              <a:spLocks noChangeArrowheads="1"/>
            </p:cNvSpPr>
            <p:nvPr/>
          </p:nvSpPr>
          <p:spPr bwMode="auto">
            <a:xfrm>
              <a:off x="428596" y="2347523"/>
              <a:ext cx="1071570" cy="22422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 name="Text Box 36"/>
            <p:cNvSpPr txBox="1">
              <a:spLocks noChangeArrowheads="1"/>
            </p:cNvSpPr>
            <p:nvPr/>
          </p:nvSpPr>
          <p:spPr bwMode="auto">
            <a:xfrm>
              <a:off x="1874488" y="2099245"/>
              <a:ext cx="1768818" cy="29565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 name="Text Box 35"/>
            <p:cNvSpPr txBox="1">
              <a:spLocks noChangeArrowheads="1"/>
            </p:cNvSpPr>
            <p:nvPr/>
          </p:nvSpPr>
          <p:spPr bwMode="auto">
            <a:xfrm>
              <a:off x="3865848" y="2099245"/>
              <a:ext cx="669290" cy="39612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34"/>
            <p:cNvSpPr txBox="1">
              <a:spLocks noChangeArrowheads="1"/>
            </p:cNvSpPr>
            <p:nvPr/>
          </p:nvSpPr>
          <p:spPr bwMode="auto">
            <a:xfrm>
              <a:off x="1871635" y="2693425"/>
              <a:ext cx="1528786" cy="27298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Line 33"/>
            <p:cNvSpPr>
              <a:spLocks noChangeShapeType="1"/>
            </p:cNvSpPr>
            <p:nvPr/>
          </p:nvSpPr>
          <p:spPr bwMode="auto">
            <a:xfrm>
              <a:off x="2262176" y="2366326"/>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32"/>
            <p:cNvSpPr>
              <a:spLocks noChangeShapeType="1"/>
            </p:cNvSpPr>
            <p:nvPr/>
          </p:nvSpPr>
          <p:spPr bwMode="auto">
            <a:xfrm>
              <a:off x="2500305" y="2366326"/>
              <a:ext cx="0" cy="345335"/>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31"/>
            <p:cNvSpPr>
              <a:spLocks noChangeShapeType="1"/>
            </p:cNvSpPr>
            <p:nvPr/>
          </p:nvSpPr>
          <p:spPr bwMode="auto">
            <a:xfrm>
              <a:off x="2930512" y="2356807"/>
              <a:ext cx="0" cy="345335"/>
            </a:xfrm>
            <a:prstGeom prst="line">
              <a:avLst/>
            </a:pr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Freeform 30"/>
            <p:cNvSpPr/>
            <p:nvPr/>
          </p:nvSpPr>
          <p:spPr bwMode="auto">
            <a:xfrm>
              <a:off x="2887966" y="2473611"/>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29"/>
            <p:cNvSpPr txBox="1">
              <a:spLocks noChangeArrowheads="1"/>
            </p:cNvSpPr>
            <p:nvPr/>
          </p:nvSpPr>
          <p:spPr bwMode="auto">
            <a:xfrm>
              <a:off x="3865848" y="2560115"/>
              <a:ext cx="669290" cy="39738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28"/>
            <p:cNvSpPr txBox="1">
              <a:spLocks noChangeArrowheads="1"/>
            </p:cNvSpPr>
            <p:nvPr/>
          </p:nvSpPr>
          <p:spPr bwMode="auto">
            <a:xfrm>
              <a:off x="4798028" y="2263025"/>
              <a:ext cx="1333500" cy="274755"/>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14"/>
            <p:cNvSpPr txBox="1">
              <a:spLocks noChangeArrowheads="1"/>
            </p:cNvSpPr>
            <p:nvPr/>
          </p:nvSpPr>
          <p:spPr bwMode="auto">
            <a:xfrm>
              <a:off x="6263608" y="2242121"/>
              <a:ext cx="665846" cy="29565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不变</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Text Box 13"/>
            <p:cNvSpPr txBox="1">
              <a:spLocks noChangeArrowheads="1"/>
            </p:cNvSpPr>
            <p:nvPr/>
          </p:nvSpPr>
          <p:spPr bwMode="auto">
            <a:xfrm>
              <a:off x="6263608" y="2560115"/>
              <a:ext cx="1380226" cy="29738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=next[3]=2</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Freeform 12"/>
            <p:cNvSpPr/>
            <p:nvPr/>
          </p:nvSpPr>
          <p:spPr bwMode="auto">
            <a:xfrm>
              <a:off x="4831048" y="2609218"/>
              <a:ext cx="1219200" cy="2539"/>
            </a:xfrm>
            <a:custGeom>
              <a:avLst/>
              <a:gdLst/>
              <a:ahLst/>
              <a:cxnLst>
                <a:cxn ang="0">
                  <a:pos x="0" y="0"/>
                </a:cxn>
                <a:cxn ang="0">
                  <a:pos x="960" y="12"/>
                </a:cxn>
              </a:cxnLst>
              <a:rect l="0" t="0" r="r" b="b"/>
              <a:pathLst>
                <a:path w="960" h="12">
                  <a:moveTo>
                    <a:pt x="0" y="0"/>
                  </a:moveTo>
                  <a:lnTo>
                    <a:pt x="960" y="12"/>
                  </a:lnTo>
                </a:path>
              </a:pathLst>
            </a:custGeom>
            <a:ln w="381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Line 7"/>
            <p:cNvSpPr>
              <a:spLocks noChangeShapeType="1"/>
            </p:cNvSpPr>
            <p:nvPr/>
          </p:nvSpPr>
          <p:spPr bwMode="auto">
            <a:xfrm>
              <a:off x="2938451" y="1857364"/>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Line 6"/>
            <p:cNvSpPr>
              <a:spLocks noChangeShapeType="1"/>
            </p:cNvSpPr>
            <p:nvPr/>
          </p:nvSpPr>
          <p:spPr bwMode="auto">
            <a:xfrm flipV="1">
              <a:off x="2928926" y="2962688"/>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Line 2"/>
            <p:cNvSpPr>
              <a:spLocks noChangeShapeType="1"/>
            </p:cNvSpPr>
            <p:nvPr/>
          </p:nvSpPr>
          <p:spPr bwMode="auto">
            <a:xfrm>
              <a:off x="2714612" y="2366326"/>
              <a:ext cx="0" cy="34406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圆角矩形 20"/>
            <p:cNvSpPr/>
            <p:nvPr/>
          </p:nvSpPr>
          <p:spPr bwMode="auto">
            <a:xfrm>
              <a:off x="1571604" y="1781163"/>
              <a:ext cx="6215106" cy="1500198"/>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22" name="TextBox 21"/>
            <p:cNvSpPr txBox="1"/>
            <p:nvPr/>
          </p:nvSpPr>
          <p:spPr>
            <a:xfrm>
              <a:off x="7858148" y="2357430"/>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比较</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次</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aphicFrame>
        <p:nvGraphicFramePr>
          <p:cNvPr id="23" name="表格 22"/>
          <p:cNvGraphicFramePr>
            <a:graphicFrameLocks noGrp="1"/>
          </p:cNvGraphicFramePr>
          <p:nvPr/>
        </p:nvGraphicFramePr>
        <p:xfrm>
          <a:off x="1674473" y="142852"/>
          <a:ext cx="4612039" cy="1000131"/>
        </p:xfrm>
        <a:graphic>
          <a:graphicData uri="http://schemas.openxmlformats.org/drawingml/2006/table">
            <a:tbl>
              <a:tblPr>
                <a:tableStyleId>{35758FB7-9AC5-4552-8A53-C91805E547FA}</a:tableStyleId>
              </a:tblPr>
              <a:tblGrid>
                <a:gridCol w="1098104"/>
                <a:gridCol w="883365"/>
                <a:gridCol w="873604"/>
                <a:gridCol w="878483"/>
                <a:gridCol w="878483"/>
              </a:tblGrid>
              <a:tr h="333377">
                <a:tc>
                  <a:txBody>
                    <a:bodyPr/>
                    <a:lstStyle/>
                    <a:p>
                      <a:pPr indent="127000" algn="ctr">
                        <a:lnSpc>
                          <a:spcPts val="2500"/>
                        </a:lnSpc>
                        <a:spcAft>
                          <a:spcPts val="0"/>
                        </a:spcAft>
                      </a:pPr>
                      <a:r>
                        <a:rPr lang="en-US" sz="1600" b="0" kern="100">
                          <a:solidFill>
                            <a:srgbClr val="0000FF"/>
                          </a:solidFill>
                          <a:latin typeface="Consolas" panose="020B0609020204030204" pitchFamily="49" charset="0"/>
                          <a:cs typeface="Consolas" panose="020B0609020204030204" pitchFamily="49" charset="0"/>
                        </a:rPr>
                        <a:t>j</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anose="020B0609020204030204" pitchFamily="49" charset="0"/>
                          <a:cs typeface="Consolas" panose="020B0609020204030204" pitchFamily="49" charset="0"/>
                        </a:rPr>
                        <a:t>0</a:t>
                      </a:r>
                      <a:endParaRPr lang="zh-CN" sz="16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anose="020B0609020204030204" pitchFamily="49" charset="0"/>
                          <a:cs typeface="Consolas" panose="020B0609020204030204" pitchFamily="49" charset="0"/>
                        </a:rPr>
                        <a:t>1</a:t>
                      </a:r>
                      <a:endParaRPr lang="zh-CN" sz="16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anose="020B0609020204030204" pitchFamily="49" charset="0"/>
                          <a:cs typeface="Consolas" panose="020B0609020204030204" pitchFamily="49" charset="0"/>
                        </a:rPr>
                        <a:t>2</a:t>
                      </a:r>
                      <a:endParaRPr lang="zh-CN" sz="16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anose="020B0609020204030204" pitchFamily="49" charset="0"/>
                          <a:cs typeface="Consolas" panose="020B0609020204030204" pitchFamily="49" charset="0"/>
                        </a:rPr>
                        <a:t>3</a:t>
                      </a:r>
                      <a:endParaRPr lang="zh-CN" sz="16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333377">
                <a:tc>
                  <a:txBody>
                    <a:bodyPr/>
                    <a:lstStyle/>
                    <a:p>
                      <a:pPr indent="127000" algn="ctr">
                        <a:lnSpc>
                          <a:spcPts val="2500"/>
                        </a:lnSpc>
                        <a:spcAft>
                          <a:spcPts val="0"/>
                        </a:spcAft>
                      </a:pPr>
                      <a:r>
                        <a:rPr lang="en-US" sz="1600" b="0" kern="100">
                          <a:solidFill>
                            <a:srgbClr val="0000FF"/>
                          </a:solidFill>
                          <a:latin typeface="Consolas" panose="020B0609020204030204" pitchFamily="49" charset="0"/>
                          <a:cs typeface="Consolas" panose="020B0609020204030204" pitchFamily="49" charset="0"/>
                        </a:rPr>
                        <a:t>t[j]</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anose="020B0609020204030204" pitchFamily="49" charset="0"/>
                          <a:cs typeface="Consolas" panose="020B0609020204030204" pitchFamily="49" charset="0"/>
                        </a:rPr>
                        <a:t>a</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0" kern="100" smtClean="0">
                          <a:solidFill>
                            <a:srgbClr val="0000FF"/>
                          </a:solidFill>
                          <a:latin typeface="Consolas" panose="020B0609020204030204" pitchFamily="49" charset="0"/>
                          <a:ea typeface="+mn-ea"/>
                          <a:cs typeface="Consolas" panose="020B0609020204030204" pitchFamily="49" charset="0"/>
                        </a:rPr>
                        <a:t>a</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0" kern="100" smtClean="0">
                          <a:solidFill>
                            <a:srgbClr val="0000FF"/>
                          </a:solidFill>
                          <a:latin typeface="Consolas" panose="020B0609020204030204" pitchFamily="49" charset="0"/>
                          <a:ea typeface="+mn-ea"/>
                          <a:cs typeface="Consolas" panose="020B0609020204030204" pitchFamily="49" charset="0"/>
                        </a:rPr>
                        <a:t>a</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0" kern="100" smtClean="0">
                          <a:solidFill>
                            <a:srgbClr val="0000FF"/>
                          </a:solidFill>
                          <a:latin typeface="Consolas" panose="020B0609020204030204" pitchFamily="49" charset="0"/>
                          <a:ea typeface="+mn-ea"/>
                          <a:cs typeface="Consolas" panose="020B0609020204030204" pitchFamily="49" charset="0"/>
                        </a:rPr>
                        <a:t>b</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333377">
                <a:tc>
                  <a:txBody>
                    <a:bodyPr/>
                    <a:lstStyle/>
                    <a:p>
                      <a:pPr indent="127000" algn="ctr">
                        <a:lnSpc>
                          <a:spcPts val="2500"/>
                        </a:lnSpc>
                        <a:spcAft>
                          <a:spcPts val="0"/>
                        </a:spcAft>
                      </a:pPr>
                      <a:r>
                        <a:rPr lang="en-US" sz="1600" b="0" kern="100">
                          <a:solidFill>
                            <a:srgbClr val="0000FF"/>
                          </a:solidFill>
                          <a:latin typeface="Consolas" panose="020B0609020204030204" pitchFamily="49" charset="0"/>
                          <a:cs typeface="Consolas" panose="020B0609020204030204" pitchFamily="49" charset="0"/>
                        </a:rPr>
                        <a:t>next[j]</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anose="020B0609020204030204" pitchFamily="49" charset="0"/>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anose="020B0609020204030204" pitchFamily="49" charset="0"/>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1" kern="100" smtClean="0">
                          <a:solidFill>
                            <a:srgbClr val="0000FF"/>
                          </a:solidFill>
                          <a:latin typeface="Consolas" panose="020B0609020204030204" pitchFamily="49" charset="0"/>
                          <a:ea typeface="+mn-ea"/>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1" kern="100" smtClean="0">
                          <a:solidFill>
                            <a:srgbClr val="0000FF"/>
                          </a:solidFill>
                          <a:latin typeface="Consolas" panose="020B0609020204030204" pitchFamily="49" charset="0"/>
                          <a:ea typeface="+mn-ea"/>
                          <a:cs typeface="Consolas" panose="020B0609020204030204" pitchFamily="49" charset="0"/>
                        </a:rPr>
                        <a:t>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bl>
          </a:graphicData>
        </a:graphic>
      </p:graphicFrame>
      <p:grpSp>
        <p:nvGrpSpPr>
          <p:cNvPr id="57" name="组合 56"/>
          <p:cNvGrpSpPr/>
          <p:nvPr/>
        </p:nvGrpSpPr>
        <p:grpSpPr>
          <a:xfrm>
            <a:off x="428596" y="3028947"/>
            <a:ext cx="8429684" cy="1500198"/>
            <a:chOff x="428596" y="3500438"/>
            <a:chExt cx="8429684" cy="1500198"/>
          </a:xfrm>
        </p:grpSpPr>
        <p:sp>
          <p:nvSpPr>
            <p:cNvPr id="24" name="Text Box 37"/>
            <p:cNvSpPr txBox="1">
              <a:spLocks noChangeArrowheads="1"/>
            </p:cNvSpPr>
            <p:nvPr/>
          </p:nvSpPr>
          <p:spPr bwMode="auto">
            <a:xfrm>
              <a:off x="428596" y="4066798"/>
              <a:ext cx="1071570" cy="22422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5" name="Text Box 36"/>
            <p:cNvSpPr txBox="1">
              <a:spLocks noChangeArrowheads="1"/>
            </p:cNvSpPr>
            <p:nvPr/>
          </p:nvSpPr>
          <p:spPr bwMode="auto">
            <a:xfrm>
              <a:off x="1874488" y="3818520"/>
              <a:ext cx="1768818" cy="29565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6" name="Text Box 35"/>
            <p:cNvSpPr txBox="1">
              <a:spLocks noChangeArrowheads="1"/>
            </p:cNvSpPr>
            <p:nvPr/>
          </p:nvSpPr>
          <p:spPr bwMode="auto">
            <a:xfrm>
              <a:off x="3865848" y="3818520"/>
              <a:ext cx="669290" cy="39612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7" name="Text Box 34"/>
            <p:cNvSpPr txBox="1">
              <a:spLocks noChangeArrowheads="1"/>
            </p:cNvSpPr>
            <p:nvPr/>
          </p:nvSpPr>
          <p:spPr bwMode="auto">
            <a:xfrm>
              <a:off x="2071670" y="4412700"/>
              <a:ext cx="1414481" cy="27298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8" name="Line 31"/>
            <p:cNvSpPr>
              <a:spLocks noChangeShapeType="1"/>
            </p:cNvSpPr>
            <p:nvPr/>
          </p:nvSpPr>
          <p:spPr bwMode="auto">
            <a:xfrm>
              <a:off x="3163879" y="4076082"/>
              <a:ext cx="0" cy="345335"/>
            </a:xfrm>
            <a:prstGeom prst="line">
              <a:avLst/>
            </a:pr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30"/>
            <p:cNvSpPr/>
            <p:nvPr/>
          </p:nvSpPr>
          <p:spPr bwMode="auto">
            <a:xfrm>
              <a:off x="3121333" y="4192886"/>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Text Box 29"/>
            <p:cNvSpPr txBox="1">
              <a:spLocks noChangeArrowheads="1"/>
            </p:cNvSpPr>
            <p:nvPr/>
          </p:nvSpPr>
          <p:spPr bwMode="auto">
            <a:xfrm>
              <a:off x="3865848" y="4279390"/>
              <a:ext cx="669290" cy="39738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1" name="Text Box 28"/>
            <p:cNvSpPr txBox="1">
              <a:spLocks noChangeArrowheads="1"/>
            </p:cNvSpPr>
            <p:nvPr/>
          </p:nvSpPr>
          <p:spPr bwMode="auto">
            <a:xfrm>
              <a:off x="4798028" y="3982300"/>
              <a:ext cx="1333500" cy="274755"/>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2" name="Text Box 14"/>
            <p:cNvSpPr txBox="1">
              <a:spLocks noChangeArrowheads="1"/>
            </p:cNvSpPr>
            <p:nvPr/>
          </p:nvSpPr>
          <p:spPr bwMode="auto">
            <a:xfrm>
              <a:off x="6263608" y="3961396"/>
              <a:ext cx="665846" cy="29565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不变</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3" name="Text Box 13"/>
            <p:cNvSpPr txBox="1">
              <a:spLocks noChangeArrowheads="1"/>
            </p:cNvSpPr>
            <p:nvPr/>
          </p:nvSpPr>
          <p:spPr bwMode="auto">
            <a:xfrm>
              <a:off x="6263608" y="4279390"/>
              <a:ext cx="1380226" cy="29738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=next[3]=2</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Freeform 12"/>
            <p:cNvSpPr/>
            <p:nvPr/>
          </p:nvSpPr>
          <p:spPr bwMode="auto">
            <a:xfrm>
              <a:off x="4831048" y="4328493"/>
              <a:ext cx="1219200" cy="2539"/>
            </a:xfrm>
            <a:custGeom>
              <a:avLst/>
              <a:gdLst/>
              <a:ahLst/>
              <a:cxnLst>
                <a:cxn ang="0">
                  <a:pos x="0" y="0"/>
                </a:cxn>
                <a:cxn ang="0">
                  <a:pos x="960" y="12"/>
                </a:cxn>
              </a:cxnLst>
              <a:rect l="0" t="0" r="r" b="b"/>
              <a:pathLst>
                <a:path w="960" h="12">
                  <a:moveTo>
                    <a:pt x="0" y="0"/>
                  </a:moveTo>
                  <a:lnTo>
                    <a:pt x="960" y="12"/>
                  </a:lnTo>
                </a:path>
              </a:pathLst>
            </a:custGeom>
            <a:ln w="381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Line 7"/>
            <p:cNvSpPr>
              <a:spLocks noChangeShapeType="1"/>
            </p:cNvSpPr>
            <p:nvPr/>
          </p:nvSpPr>
          <p:spPr bwMode="auto">
            <a:xfrm>
              <a:off x="3162290" y="3576639"/>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Line 6"/>
            <p:cNvSpPr>
              <a:spLocks noChangeShapeType="1"/>
            </p:cNvSpPr>
            <p:nvPr/>
          </p:nvSpPr>
          <p:spPr bwMode="auto">
            <a:xfrm flipV="1">
              <a:off x="3143240" y="4681963"/>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Line 2"/>
            <p:cNvSpPr>
              <a:spLocks noChangeShapeType="1"/>
            </p:cNvSpPr>
            <p:nvPr/>
          </p:nvSpPr>
          <p:spPr bwMode="auto">
            <a:xfrm>
              <a:off x="2928926" y="4085601"/>
              <a:ext cx="0" cy="34406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圆角矩形 37"/>
            <p:cNvSpPr/>
            <p:nvPr/>
          </p:nvSpPr>
          <p:spPr bwMode="auto">
            <a:xfrm>
              <a:off x="1571604" y="3500438"/>
              <a:ext cx="6215106" cy="1500198"/>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7858148" y="4076705"/>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比较</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次</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59" name="组合 58"/>
          <p:cNvGrpSpPr/>
          <p:nvPr/>
        </p:nvGrpSpPr>
        <p:grpSpPr>
          <a:xfrm>
            <a:off x="428596" y="4662497"/>
            <a:ext cx="8429684" cy="1500198"/>
            <a:chOff x="428596" y="5000636"/>
            <a:chExt cx="8429684" cy="1500198"/>
          </a:xfrm>
        </p:grpSpPr>
        <p:sp>
          <p:nvSpPr>
            <p:cNvPr id="41" name="Text Box 37"/>
            <p:cNvSpPr txBox="1">
              <a:spLocks noChangeArrowheads="1"/>
            </p:cNvSpPr>
            <p:nvPr/>
          </p:nvSpPr>
          <p:spPr bwMode="auto">
            <a:xfrm>
              <a:off x="428596" y="5566996"/>
              <a:ext cx="1071570" cy="22422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Text Box 36"/>
            <p:cNvSpPr txBox="1">
              <a:spLocks noChangeArrowheads="1"/>
            </p:cNvSpPr>
            <p:nvPr/>
          </p:nvSpPr>
          <p:spPr bwMode="auto">
            <a:xfrm>
              <a:off x="1874488" y="5318718"/>
              <a:ext cx="1768818" cy="29565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Text Box 35"/>
            <p:cNvSpPr txBox="1">
              <a:spLocks noChangeArrowheads="1"/>
            </p:cNvSpPr>
            <p:nvPr/>
          </p:nvSpPr>
          <p:spPr bwMode="auto">
            <a:xfrm>
              <a:off x="3865848" y="5318718"/>
              <a:ext cx="669290" cy="39612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Text Box 34"/>
            <p:cNvSpPr txBox="1">
              <a:spLocks noChangeArrowheads="1"/>
            </p:cNvSpPr>
            <p:nvPr/>
          </p:nvSpPr>
          <p:spPr bwMode="auto">
            <a:xfrm>
              <a:off x="2300272" y="5912898"/>
              <a:ext cx="1414481" cy="27298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7" name="Text Box 29"/>
            <p:cNvSpPr txBox="1">
              <a:spLocks noChangeArrowheads="1"/>
            </p:cNvSpPr>
            <p:nvPr/>
          </p:nvSpPr>
          <p:spPr bwMode="auto">
            <a:xfrm>
              <a:off x="3865848" y="5779588"/>
              <a:ext cx="669290" cy="39738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8" name="Text Box 28"/>
            <p:cNvSpPr txBox="1">
              <a:spLocks noChangeArrowheads="1"/>
            </p:cNvSpPr>
            <p:nvPr/>
          </p:nvSpPr>
          <p:spPr bwMode="auto">
            <a:xfrm>
              <a:off x="4798028" y="5583137"/>
              <a:ext cx="1333500" cy="274755"/>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成功，</a:t>
              </a:r>
              <a:r>
                <a:rPr kumimoji="0"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kumimoji="0"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2" name="Line 7"/>
            <p:cNvSpPr>
              <a:spLocks noChangeShapeType="1"/>
            </p:cNvSpPr>
            <p:nvPr/>
          </p:nvSpPr>
          <p:spPr bwMode="auto">
            <a:xfrm>
              <a:off x="3505192" y="5064861"/>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Line 6"/>
            <p:cNvSpPr>
              <a:spLocks noChangeShapeType="1"/>
            </p:cNvSpPr>
            <p:nvPr/>
          </p:nvSpPr>
          <p:spPr bwMode="auto">
            <a:xfrm flipV="1">
              <a:off x="3500430" y="6125011"/>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Line 2"/>
            <p:cNvSpPr>
              <a:spLocks noChangeShapeType="1"/>
            </p:cNvSpPr>
            <p:nvPr/>
          </p:nvSpPr>
          <p:spPr bwMode="auto">
            <a:xfrm>
              <a:off x="3143240" y="5585799"/>
              <a:ext cx="0" cy="34406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5" name="圆角矩形 54"/>
            <p:cNvSpPr/>
            <p:nvPr/>
          </p:nvSpPr>
          <p:spPr bwMode="auto">
            <a:xfrm>
              <a:off x="1571604" y="5000636"/>
              <a:ext cx="6215106" cy="1500198"/>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56" name="TextBox 55"/>
            <p:cNvSpPr txBox="1"/>
            <p:nvPr/>
          </p:nvSpPr>
          <p:spPr>
            <a:xfrm>
              <a:off x="7858148" y="5576903"/>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比较</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次</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Line 2"/>
            <p:cNvSpPr>
              <a:spLocks noChangeShapeType="1"/>
            </p:cNvSpPr>
            <p:nvPr/>
          </p:nvSpPr>
          <p:spPr bwMode="auto">
            <a:xfrm>
              <a:off x="3371842" y="5572140"/>
              <a:ext cx="0" cy="34406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60" name="TextBox 59"/>
          <p:cNvSpPr txBox="1"/>
          <p:nvPr/>
        </p:nvSpPr>
        <p:spPr>
          <a:xfrm>
            <a:off x="3143240" y="6274378"/>
            <a:ext cx="214314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共比较</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8</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次</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&lt;12</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次</a:t>
            </a:r>
            <a:endPar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63" name="灯片编号占位符 62"/>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247628"/>
            <a:ext cx="928694" cy="40011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问题</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1" name="TextBox 40"/>
          <p:cNvSpPr txBox="1"/>
          <p:nvPr/>
        </p:nvSpPr>
        <p:spPr>
          <a:xfrm>
            <a:off x="1571604" y="285728"/>
            <a:ext cx="664373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以</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目标串</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="ababcabcacbab"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，模式串</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="abcac"</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为例。</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43" name="表格 42"/>
          <p:cNvGraphicFramePr>
            <a:graphicFrameLocks noGrp="1"/>
          </p:cNvGraphicFramePr>
          <p:nvPr/>
        </p:nvGraphicFramePr>
        <p:xfrm>
          <a:off x="642911" y="928670"/>
          <a:ext cx="4000527" cy="1071570"/>
        </p:xfrm>
        <a:graphic>
          <a:graphicData uri="http://schemas.openxmlformats.org/drawingml/2006/table">
            <a:tbl>
              <a:tblPr>
                <a:tableStyleId>{35758FB7-9AC5-4552-8A53-C91805E547FA}</a:tableStyleId>
              </a:tblPr>
              <a:tblGrid>
                <a:gridCol w="1049319"/>
                <a:gridCol w="593754"/>
                <a:gridCol w="642942"/>
                <a:gridCol w="571504"/>
                <a:gridCol w="571504"/>
                <a:gridCol w="571504"/>
              </a:tblGrid>
              <a:tr h="357190">
                <a:tc>
                  <a:txBody>
                    <a:bodyPr/>
                    <a:lstStyle/>
                    <a:p>
                      <a:pPr indent="127000" algn="ctr">
                        <a:lnSpc>
                          <a:spcPts val="2500"/>
                        </a:lnSpc>
                        <a:spcAft>
                          <a:spcPts val="0"/>
                        </a:spcAft>
                      </a:pPr>
                      <a:r>
                        <a:rPr lang="en-US" sz="1600" b="0" kern="100">
                          <a:solidFill>
                            <a:srgbClr val="0000FF"/>
                          </a:solidFill>
                          <a:latin typeface="Consolas" panose="020B0609020204030204" pitchFamily="49" charset="0"/>
                          <a:cs typeface="Consolas" panose="020B0609020204030204" pitchFamily="49" charset="0"/>
                        </a:rPr>
                        <a:t>j</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anose="020B0609020204030204" pitchFamily="49" charset="0"/>
                          <a:cs typeface="Consolas" panose="020B0609020204030204" pitchFamily="49" charset="0"/>
                        </a:rPr>
                        <a:t>0</a:t>
                      </a:r>
                      <a:endParaRPr lang="zh-CN" sz="16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anose="020B0609020204030204" pitchFamily="49" charset="0"/>
                          <a:cs typeface="Consolas" panose="020B0609020204030204" pitchFamily="49" charset="0"/>
                        </a:rPr>
                        <a:t>1</a:t>
                      </a:r>
                      <a:endParaRPr lang="zh-CN" sz="16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anose="020B0609020204030204" pitchFamily="49" charset="0"/>
                          <a:cs typeface="Consolas" panose="020B0609020204030204" pitchFamily="49" charset="0"/>
                        </a:rPr>
                        <a:t>2</a:t>
                      </a:r>
                      <a:endParaRPr lang="zh-CN" sz="16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anose="020B0609020204030204" pitchFamily="49" charset="0"/>
                          <a:cs typeface="Consolas" panose="020B0609020204030204" pitchFamily="49" charset="0"/>
                        </a:rPr>
                        <a:t>3</a:t>
                      </a:r>
                      <a:endParaRPr lang="zh-CN" sz="16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anose="020B0609020204030204" pitchFamily="49" charset="0"/>
                          <a:cs typeface="Consolas" panose="020B0609020204030204" pitchFamily="49" charset="0"/>
                        </a:rPr>
                        <a:t>4</a:t>
                      </a:r>
                      <a:endParaRPr lang="zh-CN" sz="1600" b="0" kern="100">
                        <a:solidFill>
                          <a:srgbClr val="00B05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357190">
                <a:tc>
                  <a:txBody>
                    <a:bodyPr/>
                    <a:lstStyle/>
                    <a:p>
                      <a:pPr indent="127000" algn="ctr">
                        <a:lnSpc>
                          <a:spcPts val="2500"/>
                        </a:lnSpc>
                        <a:spcAft>
                          <a:spcPts val="0"/>
                        </a:spcAft>
                      </a:pPr>
                      <a:r>
                        <a:rPr lang="en-US" sz="1600" b="0" kern="100">
                          <a:solidFill>
                            <a:srgbClr val="0000FF"/>
                          </a:solidFill>
                          <a:latin typeface="Consolas" panose="020B0609020204030204" pitchFamily="49" charset="0"/>
                          <a:cs typeface="Consolas" panose="020B0609020204030204" pitchFamily="49" charset="0"/>
                        </a:rPr>
                        <a:t>t[j]</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anose="020B0609020204030204" pitchFamily="49" charset="0"/>
                          <a:cs typeface="Consolas" panose="020B0609020204030204" pitchFamily="49" charset="0"/>
                        </a:rPr>
                        <a:t>a</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anose="020B0609020204030204" pitchFamily="49" charset="0"/>
                          <a:cs typeface="Consolas" panose="020B0609020204030204" pitchFamily="49" charset="0"/>
                        </a:rPr>
                        <a:t>b</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anose="020B0609020204030204" pitchFamily="49" charset="0"/>
                          <a:cs typeface="Consolas" panose="020B0609020204030204" pitchFamily="49" charset="0"/>
                        </a:rPr>
                        <a:t>c</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anose="020B0609020204030204" pitchFamily="49" charset="0"/>
                          <a:cs typeface="Consolas" panose="020B0609020204030204" pitchFamily="49" charset="0"/>
                        </a:rPr>
                        <a:t>a</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anose="020B0609020204030204" pitchFamily="49" charset="0"/>
                          <a:cs typeface="Consolas" panose="020B0609020204030204" pitchFamily="49" charset="0"/>
                        </a:rPr>
                        <a:t>c</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357190">
                <a:tc>
                  <a:txBody>
                    <a:bodyPr/>
                    <a:lstStyle/>
                    <a:p>
                      <a:pPr indent="127000" algn="ctr">
                        <a:lnSpc>
                          <a:spcPts val="2500"/>
                        </a:lnSpc>
                        <a:spcAft>
                          <a:spcPts val="0"/>
                        </a:spcAft>
                      </a:pPr>
                      <a:r>
                        <a:rPr lang="en-US" sz="1600" b="0" kern="100">
                          <a:solidFill>
                            <a:srgbClr val="0000FF"/>
                          </a:solidFill>
                          <a:latin typeface="Consolas" panose="020B0609020204030204" pitchFamily="49" charset="0"/>
                          <a:cs typeface="Consolas" panose="020B0609020204030204" pitchFamily="49" charset="0"/>
                        </a:rPr>
                        <a:t>next[j]</a:t>
                      </a:r>
                      <a:endParaRPr lang="zh-CN" sz="1600" b="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anose="020B0609020204030204" pitchFamily="49" charset="0"/>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anose="020B0609020204030204" pitchFamily="49" charset="0"/>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anose="020B0609020204030204" pitchFamily="49" charset="0"/>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anose="020B0609020204030204" pitchFamily="49" charset="0"/>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anose="020B0609020204030204" pitchFamily="49" charset="0"/>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bl>
          </a:graphicData>
        </a:graphic>
      </p:graphicFrame>
      <p:grpSp>
        <p:nvGrpSpPr>
          <p:cNvPr id="126" name="组合 125"/>
          <p:cNvGrpSpPr/>
          <p:nvPr/>
        </p:nvGrpSpPr>
        <p:grpSpPr>
          <a:xfrm>
            <a:off x="571472" y="2285992"/>
            <a:ext cx="4071966" cy="3749405"/>
            <a:chOff x="571472" y="2285992"/>
            <a:chExt cx="4071966" cy="3749405"/>
          </a:xfrm>
        </p:grpSpPr>
        <p:sp>
          <p:nvSpPr>
            <p:cNvPr id="81" name="Text Box 115"/>
            <p:cNvSpPr txBox="1">
              <a:spLocks noChangeArrowheads="1"/>
            </p:cNvSpPr>
            <p:nvPr/>
          </p:nvSpPr>
          <p:spPr bwMode="auto">
            <a:xfrm>
              <a:off x="1150572" y="2704185"/>
              <a:ext cx="3373803" cy="26761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pt-BR" altLang="zh-CN" sz="18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Consolas" panose="020B0609020204030204" pitchFamily="49" charset="0"/>
                </a:rPr>
                <a:t>a</a:t>
              </a: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b </a:t>
              </a:r>
              <a:r>
                <a:rPr kumimoji="0" lang="pt-BR"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b c a b c a c b a b</a:t>
              </a:r>
              <a:endPar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2" name="Text Box 114"/>
            <p:cNvSpPr txBox="1">
              <a:spLocks noChangeArrowheads="1"/>
            </p:cNvSpPr>
            <p:nvPr/>
          </p:nvSpPr>
          <p:spPr bwMode="auto">
            <a:xfrm>
              <a:off x="1165188" y="3283305"/>
              <a:ext cx="1249386" cy="25999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c</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c</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3" name="Line 113"/>
            <p:cNvSpPr>
              <a:spLocks noChangeShapeType="1"/>
            </p:cNvSpPr>
            <p:nvPr/>
          </p:nvSpPr>
          <p:spPr bwMode="auto">
            <a:xfrm>
              <a:off x="1675502" y="2376525"/>
              <a:ext cx="1270" cy="3594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4" name="Text Box 112"/>
            <p:cNvSpPr txBox="1">
              <a:spLocks noChangeArrowheads="1"/>
            </p:cNvSpPr>
            <p:nvPr/>
          </p:nvSpPr>
          <p:spPr bwMode="auto">
            <a:xfrm>
              <a:off x="1778364" y="2362237"/>
              <a:ext cx="457146" cy="24284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5" name="Text Box 111"/>
            <p:cNvSpPr txBox="1">
              <a:spLocks noChangeArrowheads="1"/>
            </p:cNvSpPr>
            <p:nvPr/>
          </p:nvSpPr>
          <p:spPr bwMode="auto">
            <a:xfrm>
              <a:off x="1771685" y="3590931"/>
              <a:ext cx="457146" cy="28857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6" name="Line 110"/>
            <p:cNvSpPr>
              <a:spLocks noChangeShapeType="1"/>
            </p:cNvSpPr>
            <p:nvPr/>
          </p:nvSpPr>
          <p:spPr bwMode="auto">
            <a:xfrm flipV="1">
              <a:off x="1670734" y="3551905"/>
              <a:ext cx="1270" cy="3975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8" name="Line 94"/>
            <p:cNvSpPr>
              <a:spLocks noChangeShapeType="1"/>
            </p:cNvSpPr>
            <p:nvPr/>
          </p:nvSpPr>
          <p:spPr bwMode="auto">
            <a:xfrm>
              <a:off x="1675419" y="2962271"/>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9" name="Freeform 93"/>
            <p:cNvSpPr/>
            <p:nvPr/>
          </p:nvSpPr>
          <p:spPr bwMode="auto">
            <a:xfrm>
              <a:off x="1614467" y="3082605"/>
              <a:ext cx="124445" cy="123190"/>
            </a:xfrm>
            <a:custGeom>
              <a:avLst/>
              <a:gdLst/>
              <a:ahLst/>
              <a:cxnLst>
                <a:cxn ang="0">
                  <a:pos x="0" y="0"/>
                </a:cxn>
                <a:cxn ang="0">
                  <a:pos x="98" y="96"/>
                </a:cxn>
              </a:cxnLst>
              <a:rect l="0" t="0" r="r" b="b"/>
              <a:pathLst>
                <a:path w="98" h="96">
                  <a:moveTo>
                    <a:pt x="0" y="0"/>
                  </a:moveTo>
                  <a:lnTo>
                    <a:pt x="98" y="9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0" name="Line 92"/>
            <p:cNvSpPr>
              <a:spLocks noChangeShapeType="1"/>
            </p:cNvSpPr>
            <p:nvPr/>
          </p:nvSpPr>
          <p:spPr bwMode="auto">
            <a:xfrm>
              <a:off x="2786050" y="3453445"/>
              <a:ext cx="432000" cy="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3" name="Text Box 89"/>
            <p:cNvSpPr txBox="1">
              <a:spLocks noChangeArrowheads="1"/>
            </p:cNvSpPr>
            <p:nvPr/>
          </p:nvSpPr>
          <p:spPr bwMode="auto">
            <a:xfrm>
              <a:off x="3299013" y="3143248"/>
              <a:ext cx="457146" cy="27586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4" name="Text Box 88"/>
            <p:cNvSpPr txBox="1">
              <a:spLocks noChangeArrowheads="1"/>
            </p:cNvSpPr>
            <p:nvPr/>
          </p:nvSpPr>
          <p:spPr bwMode="auto">
            <a:xfrm>
              <a:off x="3299013" y="3501070"/>
              <a:ext cx="1301924" cy="34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5" name="Text Box 80"/>
            <p:cNvSpPr txBox="1">
              <a:spLocks noChangeArrowheads="1"/>
            </p:cNvSpPr>
            <p:nvPr/>
          </p:nvSpPr>
          <p:spPr bwMode="auto">
            <a:xfrm>
              <a:off x="757211" y="3296005"/>
              <a:ext cx="308574" cy="3886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6" name="Text Box 79"/>
            <p:cNvSpPr txBox="1">
              <a:spLocks noChangeArrowheads="1"/>
            </p:cNvSpPr>
            <p:nvPr/>
          </p:nvSpPr>
          <p:spPr bwMode="auto">
            <a:xfrm>
              <a:off x="757211" y="2733395"/>
              <a:ext cx="308574" cy="3886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7" name="Line 94"/>
            <p:cNvSpPr>
              <a:spLocks noChangeShapeType="1"/>
            </p:cNvSpPr>
            <p:nvPr/>
          </p:nvSpPr>
          <p:spPr bwMode="auto">
            <a:xfrm>
              <a:off x="1222666" y="2962271"/>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8" name="Line 94"/>
            <p:cNvSpPr>
              <a:spLocks noChangeShapeType="1"/>
            </p:cNvSpPr>
            <p:nvPr/>
          </p:nvSpPr>
          <p:spPr bwMode="auto">
            <a:xfrm>
              <a:off x="1436985" y="2962271"/>
              <a:ext cx="1270" cy="3594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9" name="圆角矩形 98"/>
            <p:cNvSpPr/>
            <p:nvPr/>
          </p:nvSpPr>
          <p:spPr bwMode="auto">
            <a:xfrm>
              <a:off x="571472" y="2285992"/>
              <a:ext cx="4071966" cy="1714512"/>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nvGrpSpPr>
            <p:cNvPr id="122" name="组合 121"/>
            <p:cNvGrpSpPr/>
            <p:nvPr/>
          </p:nvGrpSpPr>
          <p:grpSpPr>
            <a:xfrm>
              <a:off x="757211" y="4857760"/>
              <a:ext cx="3657626" cy="1177637"/>
              <a:chOff x="985812" y="4572008"/>
              <a:chExt cx="3657626" cy="1177637"/>
            </a:xfrm>
          </p:grpSpPr>
          <p:sp>
            <p:nvSpPr>
              <p:cNvPr id="101" name="Text Box 108"/>
              <p:cNvSpPr txBox="1">
                <a:spLocks noChangeArrowheads="1"/>
              </p:cNvSpPr>
              <p:nvPr/>
            </p:nvSpPr>
            <p:spPr bwMode="auto">
              <a:xfrm>
                <a:off x="1527421" y="4741265"/>
                <a:ext cx="2973141" cy="30223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a:t>
                </a:r>
                <a:r>
                  <a:rPr kumimoji="0" lang="pt-BR" altLang="zh-CN" sz="18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b c a b c a c b a b</a:t>
                </a:r>
                <a:endPar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2" name="Text Box 107"/>
              <p:cNvSpPr txBox="1">
                <a:spLocks noChangeArrowheads="1"/>
              </p:cNvSpPr>
              <p:nvPr/>
            </p:nvSpPr>
            <p:spPr bwMode="auto">
              <a:xfrm>
                <a:off x="1981181" y="5330545"/>
                <a:ext cx="1288899" cy="28445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c a c</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1" name="Text Box 78"/>
              <p:cNvSpPr txBox="1">
                <a:spLocks noChangeArrowheads="1"/>
              </p:cNvSpPr>
              <p:nvPr/>
            </p:nvSpPr>
            <p:spPr bwMode="auto">
              <a:xfrm>
                <a:off x="1136307" y="5361025"/>
                <a:ext cx="308574" cy="3886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2" name="Text Box 77"/>
              <p:cNvSpPr txBox="1">
                <a:spLocks noChangeArrowheads="1"/>
              </p:cNvSpPr>
              <p:nvPr/>
            </p:nvSpPr>
            <p:spPr bwMode="auto">
              <a:xfrm>
                <a:off x="1136307" y="4798415"/>
                <a:ext cx="308574" cy="3886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5" name="Line 94"/>
              <p:cNvSpPr>
                <a:spLocks noChangeShapeType="1"/>
              </p:cNvSpPr>
              <p:nvPr/>
            </p:nvSpPr>
            <p:spPr bwMode="auto">
              <a:xfrm>
                <a:off x="2033570" y="4986350"/>
                <a:ext cx="1270" cy="359410"/>
              </a:xfrm>
              <a:prstGeom prst="line">
                <a:avLst/>
              </a:prstGeom>
              <a:ln w="19050">
                <a:headEnd type="arrow"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1" name="圆角矩形 120"/>
              <p:cNvSpPr/>
              <p:nvPr/>
            </p:nvSpPr>
            <p:spPr bwMode="auto">
              <a:xfrm>
                <a:off x="985812" y="4572008"/>
                <a:ext cx="3657626" cy="1143008"/>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123" name="下箭头 122"/>
            <p:cNvSpPr/>
            <p:nvPr/>
          </p:nvSpPr>
          <p:spPr bwMode="auto">
            <a:xfrm>
              <a:off x="2114533" y="4143380"/>
              <a:ext cx="180000" cy="571504"/>
            </a:xfrm>
            <a:prstGeom prst="down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124" name="TextBox 123"/>
            <p:cNvSpPr txBox="1"/>
            <p:nvPr/>
          </p:nvSpPr>
          <p:spPr>
            <a:xfrm>
              <a:off x="2390760" y="4243393"/>
              <a:ext cx="218124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跳过了</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的那一趟？</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25" name="TextBox 124"/>
          <p:cNvSpPr txBox="1"/>
          <p:nvPr/>
        </p:nvSpPr>
        <p:spPr>
          <a:xfrm>
            <a:off x="4786314" y="3382173"/>
            <a:ext cx="4214842" cy="2321020"/>
          </a:xfrm>
          <a:prstGeom prst="rect">
            <a:avLst/>
          </a:prstGeom>
          <a:solidFill>
            <a:schemeClr val="accent6">
              <a:lumMod val="20000"/>
              <a:lumOff val="80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12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失配处为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。有</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BF</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下一趟</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s</a:t>
            </a:r>
            <a:r>
              <a:rPr lang="en-US" altLang="zh-CN" sz="2000"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en-US"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next[2]=0 </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0</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endParaRPr>
          </a:p>
          <a:p>
            <a:pPr marL="342900" indent="-342900" algn="l">
              <a:lnSpc>
                <a:spcPts val="2800"/>
              </a:lnSpc>
              <a:spcBef>
                <a:spcPts val="12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即</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s</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0</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所有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s</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开始的匹配是没有必要的！</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灯片编号占位符 34"/>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gray">
          <a:xfrm>
            <a:off x="642910" y="571480"/>
            <a:ext cx="1621399" cy="419100"/>
          </a:xfrm>
          <a:prstGeom prst="rect">
            <a:avLst/>
          </a:prstGeom>
          <a:solidFill>
            <a:schemeClr val="bg2">
              <a:alpha val="50000"/>
            </a:schemeClr>
          </a:solidFill>
          <a:ln w="12700" algn="ctr">
            <a:noFill/>
            <a:miter lim="800000"/>
          </a:ln>
          <a:effectLst/>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65505" latinLnBrk="1">
              <a:lnSpc>
                <a:spcPct val="100000"/>
              </a:lnSpc>
            </a:pPr>
            <a:r>
              <a:rPr lang="zh-CN" altLang="en-US"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改进</a:t>
            </a:r>
            <a:r>
              <a:rPr lang="en-US" altLang="zh-CN"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KMP</a:t>
            </a:r>
            <a:r>
              <a:rPr lang="zh-CN" altLang="en-US"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算法</a:t>
            </a:r>
            <a:endParaRPr lang="zh-CN" altLang="en-US"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1071538" y="2143116"/>
            <a:ext cx="607223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设主串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aaabaaaab"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，模式串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="aaaab"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928662" y="1500174"/>
            <a:ext cx="350046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anose="020B0609020204030204" pitchFamily="49" charset="0"/>
                <a:ea typeface="华文中宋" panose="02010600040101010101" pitchFamily="2" charset="-122"/>
                <a:cs typeface="Consolas" panose="020B0609020204030204" pitchFamily="49" charset="0"/>
              </a:rPr>
              <a:t>基本</a:t>
            </a:r>
            <a:r>
              <a:rPr lang="en-US" altLang="zh-CN" sz="2000" smtClean="0">
                <a:solidFill>
                  <a:srgbClr val="FF0000"/>
                </a:solidFill>
                <a:latin typeface="Consolas" panose="020B0609020204030204" pitchFamily="49" charset="0"/>
                <a:ea typeface="华文中宋" panose="02010600040101010101" pitchFamily="2" charset="-122"/>
                <a:cs typeface="Consolas" panose="020B0609020204030204" pitchFamily="49" charset="0"/>
              </a:rPr>
              <a:t>KMP</a:t>
            </a:r>
            <a:r>
              <a:rPr lang="zh-CN" altLang="en-US" sz="2000" smtClean="0">
                <a:solidFill>
                  <a:srgbClr val="FF0000"/>
                </a:solidFill>
                <a:latin typeface="Consolas" panose="020B0609020204030204" pitchFamily="49" charset="0"/>
                <a:ea typeface="华文中宋" panose="02010600040101010101" pitchFamily="2" charset="-122"/>
                <a:cs typeface="Consolas" panose="020B0609020204030204" pitchFamily="49" charset="0"/>
              </a:rPr>
              <a:t>算法存在的问题</a:t>
            </a:r>
            <a:endParaRPr lang="zh-CN" altLang="en-US" sz="2000" smtClean="0">
              <a:solidFill>
                <a:srgbClr val="FF0000"/>
              </a:solidFill>
              <a:latin typeface="Consolas" panose="020B0609020204030204" pitchFamily="49" charset="0"/>
              <a:ea typeface="华文中宋" panose="02010600040101010101" pitchFamily="2" charset="-122"/>
              <a:cs typeface="Consolas" panose="020B0609020204030204" pitchFamily="49" charset="0"/>
            </a:endParaRPr>
          </a:p>
        </p:txBody>
      </p:sp>
      <p:graphicFrame>
        <p:nvGraphicFramePr>
          <p:cNvPr id="9" name="表格 8"/>
          <p:cNvGraphicFramePr>
            <a:graphicFrameLocks noGrp="1"/>
          </p:cNvGraphicFramePr>
          <p:nvPr/>
        </p:nvGraphicFramePr>
        <p:xfrm>
          <a:off x="1357290" y="3000372"/>
          <a:ext cx="4357718" cy="1440000"/>
        </p:xfrm>
        <a:graphic>
          <a:graphicData uri="http://schemas.openxmlformats.org/drawingml/2006/table">
            <a:tbl>
              <a:tblPr>
                <a:tableStyleId>{35758FB7-9AC5-4552-8A53-C91805E547FA}</a:tableStyleId>
              </a:tblPr>
              <a:tblGrid>
                <a:gridCol w="1452572"/>
                <a:gridCol w="660260"/>
                <a:gridCol w="594234"/>
                <a:gridCol w="528208"/>
                <a:gridCol w="528208"/>
                <a:gridCol w="594236"/>
              </a:tblGrid>
              <a:tr h="480000">
                <a:tc>
                  <a:txBody>
                    <a:bodyPr/>
                    <a:lstStyle/>
                    <a:p>
                      <a:pPr indent="127000" algn="ctr">
                        <a:lnSpc>
                          <a:spcPts val="3600"/>
                        </a:lnSpc>
                        <a:spcAft>
                          <a:spcPts val="0"/>
                        </a:spcAft>
                      </a:pPr>
                      <a:r>
                        <a:rPr lang="en-US" sz="1800" i="1" kern="100">
                          <a:solidFill>
                            <a:srgbClr val="0000FF"/>
                          </a:solidFill>
                          <a:latin typeface="Consolas" panose="020B0609020204030204" pitchFamily="49" charset="0"/>
                          <a:cs typeface="Consolas" panose="020B0609020204030204" pitchFamily="49" charset="0"/>
                        </a:rPr>
                        <a:t>j</a:t>
                      </a:r>
                      <a:endParaRPr lang="zh-CN" sz="1800" i="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0</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1</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2</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3</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4</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480000">
                <a:tc>
                  <a:txBody>
                    <a:bodyPr/>
                    <a:lstStyle/>
                    <a:p>
                      <a:pPr indent="127000" algn="ctr">
                        <a:lnSpc>
                          <a:spcPts val="3600"/>
                        </a:lnSpc>
                        <a:spcAft>
                          <a:spcPts val="0"/>
                        </a:spcAft>
                      </a:pPr>
                      <a:r>
                        <a:rPr lang="en-US" sz="1800" i="1" kern="100">
                          <a:solidFill>
                            <a:srgbClr val="0000FF"/>
                          </a:solidFill>
                          <a:latin typeface="Consolas" panose="020B0609020204030204" pitchFamily="49" charset="0"/>
                          <a:cs typeface="Consolas" panose="020B0609020204030204" pitchFamily="49" charset="0"/>
                        </a:rPr>
                        <a:t>t</a:t>
                      </a:r>
                      <a:r>
                        <a:rPr lang="en-US" sz="1800" kern="100">
                          <a:solidFill>
                            <a:srgbClr val="0000FF"/>
                          </a:solidFill>
                          <a:latin typeface="Consolas" panose="020B0609020204030204" pitchFamily="49" charset="0"/>
                          <a:cs typeface="Consolas" panose="020B0609020204030204" pitchFamily="49" charset="0"/>
                        </a:rPr>
                        <a:t>[</a:t>
                      </a:r>
                      <a:r>
                        <a:rPr lang="en-US" sz="1800" i="1" kern="100">
                          <a:solidFill>
                            <a:srgbClr val="0000FF"/>
                          </a:solidFill>
                          <a:latin typeface="Consolas" panose="020B0609020204030204" pitchFamily="49" charset="0"/>
                          <a:cs typeface="Consolas" panose="020B0609020204030204" pitchFamily="49" charset="0"/>
                        </a:rPr>
                        <a:t>j</a:t>
                      </a:r>
                      <a:r>
                        <a:rPr lang="en-US" sz="1800" kern="100">
                          <a:solidFill>
                            <a:srgbClr val="0000FF"/>
                          </a:solidFill>
                          <a:latin typeface="Consolas" panose="020B0609020204030204" pitchFamily="49" charset="0"/>
                          <a:cs typeface="Consolas" panose="020B0609020204030204" pitchFamily="49" charset="0"/>
                        </a:rPr>
                        <a:t>]</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a</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a</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a</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a</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b</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480000">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next[</a:t>
                      </a:r>
                      <a:r>
                        <a:rPr lang="en-US" sz="1800" i="1" kern="100">
                          <a:solidFill>
                            <a:srgbClr val="0000FF"/>
                          </a:solidFill>
                          <a:latin typeface="Consolas" panose="020B0609020204030204" pitchFamily="49" charset="0"/>
                          <a:cs typeface="Consolas" panose="020B0609020204030204" pitchFamily="49" charset="0"/>
                        </a:rPr>
                        <a:t>j</a:t>
                      </a:r>
                      <a:r>
                        <a:rPr lang="en-US" sz="1800" kern="100">
                          <a:solidFill>
                            <a:srgbClr val="0000FF"/>
                          </a:solidFill>
                          <a:latin typeface="Consolas" panose="020B0609020204030204" pitchFamily="49" charset="0"/>
                          <a:cs typeface="Consolas" panose="020B0609020204030204" pitchFamily="49" charset="0"/>
                        </a:rPr>
                        <a:t>]</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-1</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0</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1</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2</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anose="020B0609020204030204" pitchFamily="49" charset="0"/>
                          <a:cs typeface="Consolas" panose="020B0609020204030204" pitchFamily="49" charset="0"/>
                        </a:rPr>
                        <a:t>3</a:t>
                      </a:r>
                      <a:endParaRPr lang="zh-CN" sz="18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bl>
          </a:graphicData>
        </a:graphic>
      </p:graphicFrame>
      <p:sp>
        <p:nvSpPr>
          <p:cNvPr id="12" name="灯片编号占位符 11"/>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2357422" y="214290"/>
          <a:ext cx="4357718" cy="1080000"/>
        </p:xfrm>
        <a:graphic>
          <a:graphicData uri="http://schemas.openxmlformats.org/drawingml/2006/table">
            <a:tbl>
              <a:tblPr>
                <a:tableStyleId>{35758FB7-9AC5-4552-8A53-C91805E547FA}</a:tableStyleId>
              </a:tblPr>
              <a:tblGrid>
                <a:gridCol w="1452572"/>
                <a:gridCol w="660260"/>
                <a:gridCol w="594234"/>
                <a:gridCol w="528208"/>
                <a:gridCol w="528208"/>
                <a:gridCol w="594236"/>
              </a:tblGrid>
              <a:tr h="360000">
                <a:tc>
                  <a:txBody>
                    <a:bodyPr/>
                    <a:lstStyle/>
                    <a:p>
                      <a:pPr indent="127000" algn="ctr">
                        <a:lnSpc>
                          <a:spcPts val="2400"/>
                        </a:lnSpc>
                        <a:spcAft>
                          <a:spcPts val="0"/>
                        </a:spcAft>
                      </a:pPr>
                      <a:r>
                        <a:rPr lang="en-US" sz="1600" i="1" kern="100">
                          <a:solidFill>
                            <a:srgbClr val="0000FF"/>
                          </a:solidFill>
                          <a:latin typeface="Consolas" panose="020B0609020204030204" pitchFamily="49" charset="0"/>
                          <a:cs typeface="Consolas" panose="020B0609020204030204" pitchFamily="49" charset="0"/>
                        </a:rPr>
                        <a:t>j</a:t>
                      </a:r>
                      <a:endParaRPr lang="zh-CN" sz="1600" i="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0</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2</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3</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4</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360000">
                <a:tc>
                  <a:txBody>
                    <a:bodyPr/>
                    <a:lstStyle/>
                    <a:p>
                      <a:pPr indent="127000" algn="ctr">
                        <a:lnSpc>
                          <a:spcPts val="2400"/>
                        </a:lnSpc>
                        <a:spcAft>
                          <a:spcPts val="0"/>
                        </a:spcAft>
                      </a:pPr>
                      <a:r>
                        <a:rPr lang="en-US" sz="1600" i="1" kern="100">
                          <a:solidFill>
                            <a:srgbClr val="0000FF"/>
                          </a:solidFill>
                          <a:latin typeface="Consolas" panose="020B0609020204030204" pitchFamily="49" charset="0"/>
                          <a:cs typeface="Consolas" panose="020B0609020204030204" pitchFamily="49" charset="0"/>
                        </a:rPr>
                        <a:t>t</a:t>
                      </a:r>
                      <a:r>
                        <a:rPr lang="en-US" sz="1600" kern="100">
                          <a:solidFill>
                            <a:srgbClr val="0000FF"/>
                          </a:solidFill>
                          <a:latin typeface="Consolas" panose="020B0609020204030204" pitchFamily="49" charset="0"/>
                          <a:cs typeface="Consolas" panose="020B0609020204030204" pitchFamily="49" charset="0"/>
                        </a:rPr>
                        <a:t>[</a:t>
                      </a:r>
                      <a:r>
                        <a:rPr lang="en-US" sz="1600" i="1" kern="100">
                          <a:solidFill>
                            <a:srgbClr val="0000FF"/>
                          </a:solidFill>
                          <a:latin typeface="Consolas" panose="020B0609020204030204" pitchFamily="49" charset="0"/>
                          <a:cs typeface="Consolas" panose="020B0609020204030204" pitchFamily="49" charset="0"/>
                        </a:rPr>
                        <a:t>j</a:t>
                      </a:r>
                      <a:r>
                        <a:rPr lang="en-US" sz="1600" kern="100">
                          <a:solidFill>
                            <a:srgbClr val="0000FF"/>
                          </a:solidFill>
                          <a:latin typeface="Consolas" panose="020B0609020204030204" pitchFamily="49" charset="0"/>
                          <a:cs typeface="Consolas" panose="020B0609020204030204" pitchFamily="49" charset="0"/>
                        </a:rPr>
                        <a:t>]</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b</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360000">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next[</a:t>
                      </a:r>
                      <a:r>
                        <a:rPr lang="en-US" sz="1600" i="1" kern="100">
                          <a:solidFill>
                            <a:srgbClr val="0000FF"/>
                          </a:solidFill>
                          <a:latin typeface="Consolas" panose="020B0609020204030204" pitchFamily="49" charset="0"/>
                          <a:cs typeface="Consolas" panose="020B0609020204030204" pitchFamily="49" charset="0"/>
                        </a:rPr>
                        <a:t>j</a:t>
                      </a:r>
                      <a:r>
                        <a:rPr lang="en-US" sz="1600" kern="100">
                          <a:solidFill>
                            <a:srgbClr val="0000FF"/>
                          </a:solidFill>
                          <a:latin typeface="Consolas" panose="020B0609020204030204" pitchFamily="49" charset="0"/>
                          <a:cs typeface="Consolas" panose="020B0609020204030204" pitchFamily="49" charset="0"/>
                        </a:rPr>
                        <a:t>]</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0</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2</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anose="020B0609020204030204" pitchFamily="49" charset="0"/>
                          <a:cs typeface="Consolas" panose="020B0609020204030204" pitchFamily="49" charset="0"/>
                        </a:rPr>
                        <a:t>3</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bl>
          </a:graphicData>
        </a:graphic>
      </p:graphicFrame>
      <p:sp>
        <p:nvSpPr>
          <p:cNvPr id="71" name="Text Box 16"/>
          <p:cNvSpPr txBox="1">
            <a:spLocks noChangeArrowheads="1"/>
          </p:cNvSpPr>
          <p:nvPr/>
        </p:nvSpPr>
        <p:spPr bwMode="auto">
          <a:xfrm>
            <a:off x="2410701" y="11549950"/>
            <a:ext cx="3806845" cy="4229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趟匹配，返回</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-t.length=4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nvGrpSpPr>
          <p:cNvPr id="94" name="组合 93"/>
          <p:cNvGrpSpPr/>
          <p:nvPr/>
        </p:nvGrpSpPr>
        <p:grpSpPr>
          <a:xfrm>
            <a:off x="714348" y="1571612"/>
            <a:ext cx="6715172" cy="2000264"/>
            <a:chOff x="214282" y="1571612"/>
            <a:chExt cx="6715172" cy="2000264"/>
          </a:xfrm>
        </p:grpSpPr>
        <p:sp>
          <p:nvSpPr>
            <p:cNvPr id="9" name="Text Box 78"/>
            <p:cNvSpPr txBox="1">
              <a:spLocks noChangeArrowheads="1"/>
            </p:cNvSpPr>
            <p:nvPr/>
          </p:nvSpPr>
          <p:spPr bwMode="auto">
            <a:xfrm>
              <a:off x="2138544" y="2102695"/>
              <a:ext cx="2147704" cy="32617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77"/>
            <p:cNvSpPr txBox="1">
              <a:spLocks noChangeArrowheads="1"/>
            </p:cNvSpPr>
            <p:nvPr/>
          </p:nvSpPr>
          <p:spPr bwMode="auto">
            <a:xfrm>
              <a:off x="2138544" y="2646321"/>
              <a:ext cx="1317217" cy="28261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Line 76"/>
            <p:cNvSpPr>
              <a:spLocks noChangeShapeType="1"/>
            </p:cNvSpPr>
            <p:nvPr/>
          </p:nvSpPr>
          <p:spPr bwMode="auto">
            <a:xfrm>
              <a:off x="2849549" y="1758483"/>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75"/>
            <p:cNvSpPr txBox="1">
              <a:spLocks noChangeArrowheads="1"/>
            </p:cNvSpPr>
            <p:nvPr/>
          </p:nvSpPr>
          <p:spPr bwMode="auto">
            <a:xfrm>
              <a:off x="2928926" y="1789276"/>
              <a:ext cx="448387" cy="28240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74"/>
            <p:cNvSpPr txBox="1">
              <a:spLocks noChangeArrowheads="1"/>
            </p:cNvSpPr>
            <p:nvPr/>
          </p:nvSpPr>
          <p:spPr bwMode="auto">
            <a:xfrm>
              <a:off x="2979113" y="2961321"/>
              <a:ext cx="448387" cy="25336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Line 73"/>
            <p:cNvSpPr>
              <a:spLocks noChangeShapeType="1"/>
            </p:cNvSpPr>
            <p:nvPr/>
          </p:nvSpPr>
          <p:spPr bwMode="auto">
            <a:xfrm flipV="1">
              <a:off x="2857487" y="2871785"/>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72"/>
            <p:cNvSpPr txBox="1">
              <a:spLocks noChangeArrowheads="1"/>
            </p:cNvSpPr>
            <p:nvPr/>
          </p:nvSpPr>
          <p:spPr bwMode="auto">
            <a:xfrm>
              <a:off x="214282" y="2500306"/>
              <a:ext cx="1071570" cy="24760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Line 71"/>
            <p:cNvSpPr>
              <a:spLocks noChangeShapeType="1"/>
            </p:cNvSpPr>
            <p:nvPr/>
          </p:nvSpPr>
          <p:spPr bwMode="auto">
            <a:xfrm>
              <a:off x="2871460" y="2343141"/>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Freeform 70"/>
            <p:cNvSpPr/>
            <p:nvPr/>
          </p:nvSpPr>
          <p:spPr bwMode="auto">
            <a:xfrm>
              <a:off x="2811759" y="2471358"/>
              <a:ext cx="120671" cy="119395"/>
            </a:xfrm>
            <a:custGeom>
              <a:avLst/>
              <a:gdLst/>
              <a:ahLst/>
              <a:cxnLst>
                <a:cxn ang="0">
                  <a:pos x="0" y="0"/>
                </a:cxn>
                <a:cxn ang="0">
                  <a:pos x="98" y="96"/>
                </a:cxn>
              </a:cxnLst>
              <a:rect l="0" t="0" r="r" b="b"/>
              <a:pathLst>
                <a:path w="98" h="96">
                  <a:moveTo>
                    <a:pt x="0" y="0"/>
                  </a:moveTo>
                  <a:lnTo>
                    <a:pt x="98" y="9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Line 69"/>
            <p:cNvSpPr>
              <a:spLocks noChangeShapeType="1"/>
            </p:cNvSpPr>
            <p:nvPr/>
          </p:nvSpPr>
          <p:spPr bwMode="auto">
            <a:xfrm>
              <a:off x="4384290" y="2524121"/>
              <a:ext cx="896774"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68"/>
            <p:cNvSpPr txBox="1">
              <a:spLocks noChangeArrowheads="1"/>
            </p:cNvSpPr>
            <p:nvPr/>
          </p:nvSpPr>
          <p:spPr bwMode="auto">
            <a:xfrm>
              <a:off x="4454153" y="2195416"/>
              <a:ext cx="475038" cy="30488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67"/>
            <p:cNvSpPr txBox="1">
              <a:spLocks noChangeArrowheads="1"/>
            </p:cNvSpPr>
            <p:nvPr/>
          </p:nvSpPr>
          <p:spPr bwMode="auto">
            <a:xfrm>
              <a:off x="4441450" y="2639020"/>
              <a:ext cx="630616" cy="31848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1" name="Text Box 66"/>
            <p:cNvSpPr txBox="1">
              <a:spLocks noChangeArrowheads="1"/>
            </p:cNvSpPr>
            <p:nvPr/>
          </p:nvSpPr>
          <p:spPr bwMode="auto">
            <a:xfrm>
              <a:off x="5505893" y="2222091"/>
              <a:ext cx="423429" cy="27821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2" name="Text Box 65"/>
            <p:cNvSpPr txBox="1">
              <a:spLocks noChangeArrowheads="1"/>
            </p:cNvSpPr>
            <p:nvPr/>
          </p:nvSpPr>
          <p:spPr bwMode="auto">
            <a:xfrm>
              <a:off x="5505893" y="2571073"/>
              <a:ext cx="1352123" cy="28642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6" name="Text Box 11"/>
            <p:cNvSpPr txBox="1">
              <a:spLocks noChangeArrowheads="1"/>
            </p:cNvSpPr>
            <p:nvPr/>
          </p:nvSpPr>
          <p:spPr bwMode="auto">
            <a:xfrm>
              <a:off x="1563135" y="2634666"/>
              <a:ext cx="308663" cy="38866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7" name="Text Box 10"/>
            <p:cNvSpPr txBox="1">
              <a:spLocks noChangeArrowheads="1"/>
            </p:cNvSpPr>
            <p:nvPr/>
          </p:nvSpPr>
          <p:spPr bwMode="auto">
            <a:xfrm>
              <a:off x="1563135" y="2143116"/>
              <a:ext cx="308663" cy="38866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6" name="Line 71"/>
            <p:cNvSpPr>
              <a:spLocks noChangeShapeType="1"/>
            </p:cNvSpPr>
            <p:nvPr/>
          </p:nvSpPr>
          <p:spPr bwMode="auto">
            <a:xfrm>
              <a:off x="2189461" y="2343141"/>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7" name="Line 71"/>
            <p:cNvSpPr>
              <a:spLocks noChangeShapeType="1"/>
            </p:cNvSpPr>
            <p:nvPr/>
          </p:nvSpPr>
          <p:spPr bwMode="auto">
            <a:xfrm>
              <a:off x="2422827" y="2343141"/>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8" name="Line 71"/>
            <p:cNvSpPr>
              <a:spLocks noChangeShapeType="1"/>
            </p:cNvSpPr>
            <p:nvPr/>
          </p:nvSpPr>
          <p:spPr bwMode="auto">
            <a:xfrm>
              <a:off x="2647937" y="2343141"/>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2" name="圆角矩形 91"/>
            <p:cNvSpPr/>
            <p:nvPr/>
          </p:nvSpPr>
          <p:spPr bwMode="auto">
            <a:xfrm>
              <a:off x="1428728" y="1571612"/>
              <a:ext cx="5500726" cy="2000264"/>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grpSp>
        <p:nvGrpSpPr>
          <p:cNvPr id="95" name="组合 94"/>
          <p:cNvGrpSpPr/>
          <p:nvPr/>
        </p:nvGrpSpPr>
        <p:grpSpPr>
          <a:xfrm>
            <a:off x="642910" y="3786190"/>
            <a:ext cx="6858048" cy="2000264"/>
            <a:chOff x="142844" y="3786190"/>
            <a:chExt cx="6858048" cy="2000264"/>
          </a:xfrm>
        </p:grpSpPr>
        <p:sp>
          <p:nvSpPr>
            <p:cNvPr id="23" name="Text Box 64"/>
            <p:cNvSpPr txBox="1">
              <a:spLocks noChangeArrowheads="1"/>
            </p:cNvSpPr>
            <p:nvPr/>
          </p:nvSpPr>
          <p:spPr bwMode="auto">
            <a:xfrm>
              <a:off x="2199514" y="4240985"/>
              <a:ext cx="2086734" cy="259585"/>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4" name="Text Box 63"/>
            <p:cNvSpPr txBox="1">
              <a:spLocks noChangeArrowheads="1"/>
            </p:cNvSpPr>
            <p:nvPr/>
          </p:nvSpPr>
          <p:spPr bwMode="auto">
            <a:xfrm>
              <a:off x="2409609" y="4796043"/>
              <a:ext cx="1200356" cy="27603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6" name="Text Box 61"/>
            <p:cNvSpPr txBox="1">
              <a:spLocks noChangeArrowheads="1"/>
            </p:cNvSpPr>
            <p:nvPr/>
          </p:nvSpPr>
          <p:spPr bwMode="auto">
            <a:xfrm>
              <a:off x="2973077" y="3929066"/>
              <a:ext cx="384477" cy="21454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7" name="Text Box 60"/>
            <p:cNvSpPr txBox="1">
              <a:spLocks noChangeArrowheads="1"/>
            </p:cNvSpPr>
            <p:nvPr/>
          </p:nvSpPr>
          <p:spPr bwMode="auto">
            <a:xfrm>
              <a:off x="2995941" y="5155497"/>
              <a:ext cx="433051" cy="27376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9" name="Text Box 58"/>
            <p:cNvSpPr txBox="1">
              <a:spLocks noChangeArrowheads="1"/>
            </p:cNvSpPr>
            <p:nvPr/>
          </p:nvSpPr>
          <p:spPr bwMode="auto">
            <a:xfrm>
              <a:off x="142844" y="4714884"/>
              <a:ext cx="1071570" cy="28008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 name="Line 57"/>
            <p:cNvSpPr>
              <a:spLocks noChangeShapeType="1"/>
            </p:cNvSpPr>
            <p:nvPr/>
          </p:nvSpPr>
          <p:spPr bwMode="auto">
            <a:xfrm>
              <a:off x="2909545" y="4482119"/>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56"/>
            <p:cNvSpPr/>
            <p:nvPr/>
          </p:nvSpPr>
          <p:spPr bwMode="auto">
            <a:xfrm>
              <a:off x="2849845" y="4611675"/>
              <a:ext cx="121941" cy="119395"/>
            </a:xfrm>
            <a:custGeom>
              <a:avLst/>
              <a:gdLst/>
              <a:ahLst/>
              <a:cxnLst>
                <a:cxn ang="0">
                  <a:pos x="0" y="0"/>
                </a:cxn>
                <a:cxn ang="0">
                  <a:pos x="98" y="96"/>
                </a:cxn>
              </a:cxnLst>
              <a:rect l="0" t="0" r="r" b="b"/>
              <a:pathLst>
                <a:path w="98" h="96">
                  <a:moveTo>
                    <a:pt x="0" y="0"/>
                  </a:moveTo>
                  <a:lnTo>
                    <a:pt x="98" y="9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55"/>
            <p:cNvSpPr>
              <a:spLocks noChangeShapeType="1"/>
            </p:cNvSpPr>
            <p:nvPr/>
          </p:nvSpPr>
          <p:spPr bwMode="auto">
            <a:xfrm>
              <a:off x="4389371" y="4662498"/>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Text Box 54"/>
            <p:cNvSpPr txBox="1">
              <a:spLocks noChangeArrowheads="1"/>
            </p:cNvSpPr>
            <p:nvPr/>
          </p:nvSpPr>
          <p:spPr bwMode="auto">
            <a:xfrm>
              <a:off x="4459233" y="4356569"/>
              <a:ext cx="469957" cy="28687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Text Box 53"/>
            <p:cNvSpPr txBox="1">
              <a:spLocks noChangeArrowheads="1"/>
            </p:cNvSpPr>
            <p:nvPr/>
          </p:nvSpPr>
          <p:spPr bwMode="auto">
            <a:xfrm>
              <a:off x="4445260" y="4738699"/>
              <a:ext cx="698244" cy="29920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Text Box 52"/>
            <p:cNvSpPr txBox="1">
              <a:spLocks noChangeArrowheads="1"/>
            </p:cNvSpPr>
            <p:nvPr/>
          </p:nvSpPr>
          <p:spPr bwMode="auto">
            <a:xfrm>
              <a:off x="5509703" y="4384513"/>
              <a:ext cx="447117" cy="25893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Text Box 51"/>
            <p:cNvSpPr txBox="1">
              <a:spLocks noChangeArrowheads="1"/>
            </p:cNvSpPr>
            <p:nvPr/>
          </p:nvSpPr>
          <p:spPr bwMode="auto">
            <a:xfrm>
              <a:off x="5509703" y="4733495"/>
              <a:ext cx="1491189" cy="26714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8" name="Text Box 9"/>
            <p:cNvSpPr txBox="1">
              <a:spLocks noChangeArrowheads="1"/>
            </p:cNvSpPr>
            <p:nvPr/>
          </p:nvSpPr>
          <p:spPr bwMode="auto">
            <a:xfrm>
              <a:off x="1593620" y="4807474"/>
              <a:ext cx="308663" cy="38866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9" name="Text Box 8"/>
            <p:cNvSpPr txBox="1">
              <a:spLocks noChangeArrowheads="1"/>
            </p:cNvSpPr>
            <p:nvPr/>
          </p:nvSpPr>
          <p:spPr bwMode="auto">
            <a:xfrm>
              <a:off x="1593620" y="4315924"/>
              <a:ext cx="308663" cy="38866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0" name="Line 76"/>
            <p:cNvSpPr>
              <a:spLocks noChangeShapeType="1"/>
            </p:cNvSpPr>
            <p:nvPr/>
          </p:nvSpPr>
          <p:spPr bwMode="auto">
            <a:xfrm>
              <a:off x="2905111" y="3909520"/>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1" name="Line 73"/>
            <p:cNvSpPr>
              <a:spLocks noChangeShapeType="1"/>
            </p:cNvSpPr>
            <p:nvPr/>
          </p:nvSpPr>
          <p:spPr bwMode="auto">
            <a:xfrm flipV="1">
              <a:off x="2913049" y="5022822"/>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3" name="圆角矩形 92"/>
            <p:cNvSpPr/>
            <p:nvPr/>
          </p:nvSpPr>
          <p:spPr bwMode="auto">
            <a:xfrm>
              <a:off x="1428728" y="3786190"/>
              <a:ext cx="5500726" cy="2000264"/>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46" name="灯片编号占位符 45"/>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0488" y="785794"/>
            <a:ext cx="9001156" cy="56041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ADT String</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数据对象：</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0</a:t>
            </a:r>
            <a:r>
              <a:rPr lang="zh-CN" altLang="zh-CN" sz="1800" smtClean="0">
                <a:solidFill>
                  <a:srgbClr val="0000FF"/>
                </a:solidFill>
                <a:latin typeface="+mj-ea"/>
                <a:ea typeface="+mj-ea"/>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mj-ea"/>
                <a:ea typeface="+mj-ea"/>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00FF"/>
                </a:solidFill>
                <a:latin typeface="+mj-ea"/>
                <a:ea typeface="+mj-ea"/>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为字符类型</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数据关系：</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&gt; |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mj-ea"/>
                <a:ea typeface="+mj-ea"/>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基本运算：</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StrAssign(cstr)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：由字符串常量</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cstr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创建一个串，即生成其值等于</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cstr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的串。</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StrCopy()</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：串复制，返回由当前串复制产生一个串。</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getlength()</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：求串长，返回当前串中字符个数。</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geti(</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：返回序号</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的字符。</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seti(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：设置序号</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的字符为</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Concat(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：串连接，返回一个当前串和串</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连接后的结果。</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SubStr(</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：求子串，返回串中从第</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个字符开始的</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个连续字符组成的子串。</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InsStr(</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：串插入，返回串</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插入到当前串的第</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个位置后的子串。</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DelStr(</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：串删除，返回当前串中删去从第</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个字符开始的</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个字符后的结果。</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RepStr(</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：串替换，返回用串</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替换当前串中第</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个字符开始的</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个字符后的结果。</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DispStr()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：输出字符串。</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285720" y="214290"/>
            <a:ext cx="392909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4.1.2 </a:t>
            </a:r>
            <a:r>
              <a:rPr lang="zh-CN" altLang="zh-CN"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串的抽象数据类型</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组合 101"/>
          <p:cNvGrpSpPr/>
          <p:nvPr/>
        </p:nvGrpSpPr>
        <p:grpSpPr>
          <a:xfrm>
            <a:off x="1142976" y="1142984"/>
            <a:ext cx="6429420" cy="1643074"/>
            <a:chOff x="109507" y="238103"/>
            <a:chExt cx="6429420" cy="1643074"/>
          </a:xfrm>
        </p:grpSpPr>
        <p:sp>
          <p:nvSpPr>
            <p:cNvPr id="37" name="Text Box 50"/>
            <p:cNvSpPr txBox="1">
              <a:spLocks noChangeArrowheads="1"/>
            </p:cNvSpPr>
            <p:nvPr/>
          </p:nvSpPr>
          <p:spPr bwMode="auto">
            <a:xfrm>
              <a:off x="1857356" y="638156"/>
              <a:ext cx="2014259" cy="29914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Text Box 49"/>
            <p:cNvSpPr txBox="1">
              <a:spLocks noChangeArrowheads="1"/>
            </p:cNvSpPr>
            <p:nvPr/>
          </p:nvSpPr>
          <p:spPr bwMode="auto">
            <a:xfrm>
              <a:off x="2292370" y="1181100"/>
              <a:ext cx="1143948" cy="30954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Text Box 47"/>
            <p:cNvSpPr txBox="1">
              <a:spLocks noChangeArrowheads="1"/>
            </p:cNvSpPr>
            <p:nvPr/>
          </p:nvSpPr>
          <p:spPr bwMode="auto">
            <a:xfrm>
              <a:off x="2653637" y="329444"/>
              <a:ext cx="427898" cy="23251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Text Box 46"/>
            <p:cNvSpPr txBox="1">
              <a:spLocks noChangeArrowheads="1"/>
            </p:cNvSpPr>
            <p:nvPr/>
          </p:nvSpPr>
          <p:spPr bwMode="auto">
            <a:xfrm>
              <a:off x="2656947" y="1541824"/>
              <a:ext cx="424087" cy="23457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Text Box 44"/>
            <p:cNvSpPr txBox="1">
              <a:spLocks noChangeArrowheads="1"/>
            </p:cNvSpPr>
            <p:nvPr/>
          </p:nvSpPr>
          <p:spPr bwMode="auto">
            <a:xfrm>
              <a:off x="214282" y="1000108"/>
              <a:ext cx="1116825" cy="29166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Line 41"/>
            <p:cNvSpPr>
              <a:spLocks noChangeShapeType="1"/>
            </p:cNvSpPr>
            <p:nvPr/>
          </p:nvSpPr>
          <p:spPr bwMode="auto">
            <a:xfrm>
              <a:off x="4025619" y="1085522"/>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Text Box 40"/>
            <p:cNvSpPr txBox="1">
              <a:spLocks noChangeArrowheads="1"/>
            </p:cNvSpPr>
            <p:nvPr/>
          </p:nvSpPr>
          <p:spPr bwMode="auto">
            <a:xfrm>
              <a:off x="4095482" y="708602"/>
              <a:ext cx="490513" cy="28198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8" name="Text Box 39"/>
            <p:cNvSpPr txBox="1">
              <a:spLocks noChangeArrowheads="1"/>
            </p:cNvSpPr>
            <p:nvPr/>
          </p:nvSpPr>
          <p:spPr bwMode="auto">
            <a:xfrm>
              <a:off x="4081508" y="1196342"/>
              <a:ext cx="718801" cy="29430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9" name="Text Box 38"/>
            <p:cNvSpPr txBox="1">
              <a:spLocks noChangeArrowheads="1"/>
            </p:cNvSpPr>
            <p:nvPr/>
          </p:nvSpPr>
          <p:spPr bwMode="auto">
            <a:xfrm>
              <a:off x="5145952" y="736546"/>
              <a:ext cx="440176" cy="25403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0" name="Text Box 37"/>
            <p:cNvSpPr txBox="1">
              <a:spLocks noChangeArrowheads="1"/>
            </p:cNvSpPr>
            <p:nvPr/>
          </p:nvSpPr>
          <p:spPr bwMode="auto">
            <a:xfrm>
              <a:off x="5145951" y="1156968"/>
              <a:ext cx="1368870" cy="26224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0" name="Text Box 7"/>
            <p:cNvSpPr txBox="1">
              <a:spLocks noChangeArrowheads="1"/>
            </p:cNvSpPr>
            <p:nvPr/>
          </p:nvSpPr>
          <p:spPr bwMode="auto">
            <a:xfrm>
              <a:off x="1500166" y="1205857"/>
              <a:ext cx="247151" cy="29907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1" name="Text Box 6"/>
            <p:cNvSpPr txBox="1">
              <a:spLocks noChangeArrowheads="1"/>
            </p:cNvSpPr>
            <p:nvPr/>
          </p:nvSpPr>
          <p:spPr bwMode="auto">
            <a:xfrm>
              <a:off x="1500166" y="638107"/>
              <a:ext cx="175713" cy="29056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7" name="Line 57"/>
            <p:cNvSpPr>
              <a:spLocks noChangeShapeType="1"/>
            </p:cNvSpPr>
            <p:nvPr/>
          </p:nvSpPr>
          <p:spPr bwMode="auto">
            <a:xfrm>
              <a:off x="2579253" y="891161"/>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8" name="Freeform 56"/>
            <p:cNvSpPr/>
            <p:nvPr/>
          </p:nvSpPr>
          <p:spPr bwMode="auto">
            <a:xfrm>
              <a:off x="2519553" y="1020717"/>
              <a:ext cx="121941" cy="119395"/>
            </a:xfrm>
            <a:custGeom>
              <a:avLst/>
              <a:gdLst/>
              <a:ahLst/>
              <a:cxnLst>
                <a:cxn ang="0">
                  <a:pos x="0" y="0"/>
                </a:cxn>
                <a:cxn ang="0">
                  <a:pos x="98" y="96"/>
                </a:cxn>
              </a:cxnLst>
              <a:rect l="0" t="0" r="r" b="b"/>
              <a:pathLst>
                <a:path w="98" h="96">
                  <a:moveTo>
                    <a:pt x="0" y="0"/>
                  </a:moveTo>
                  <a:lnTo>
                    <a:pt x="98" y="9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9" name="Line 76"/>
            <p:cNvSpPr>
              <a:spLocks noChangeShapeType="1"/>
            </p:cNvSpPr>
            <p:nvPr/>
          </p:nvSpPr>
          <p:spPr bwMode="auto">
            <a:xfrm>
              <a:off x="2574819" y="318562"/>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0" name="Line 73"/>
            <p:cNvSpPr>
              <a:spLocks noChangeShapeType="1"/>
            </p:cNvSpPr>
            <p:nvPr/>
          </p:nvSpPr>
          <p:spPr bwMode="auto">
            <a:xfrm flipV="1">
              <a:off x="2582757" y="1431864"/>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9" name="圆角矩形 98"/>
            <p:cNvSpPr/>
            <p:nvPr/>
          </p:nvSpPr>
          <p:spPr bwMode="auto">
            <a:xfrm>
              <a:off x="109507" y="238103"/>
              <a:ext cx="6429420" cy="1643074"/>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ln>
                  <a:solidFill>
                    <a:schemeClr val="accent6">
                      <a:lumMod val="20000"/>
                      <a:lumOff val="80000"/>
                    </a:schemeClr>
                  </a:solidFill>
                </a:ln>
                <a:solidFill>
                  <a:srgbClr val="0000FF"/>
                </a:solidFill>
                <a:latin typeface="Consolas" panose="020B0609020204030204" pitchFamily="49" charset="0"/>
                <a:cs typeface="Consolas" panose="020B0609020204030204" pitchFamily="49" charset="0"/>
              </a:endParaRPr>
            </a:p>
          </p:txBody>
        </p:sp>
      </p:grpSp>
      <p:grpSp>
        <p:nvGrpSpPr>
          <p:cNvPr id="103" name="组合 102"/>
          <p:cNvGrpSpPr/>
          <p:nvPr/>
        </p:nvGrpSpPr>
        <p:grpSpPr>
          <a:xfrm>
            <a:off x="214282" y="3000372"/>
            <a:ext cx="7858180" cy="1643074"/>
            <a:chOff x="142844" y="2381242"/>
            <a:chExt cx="7858180" cy="1643074"/>
          </a:xfrm>
        </p:grpSpPr>
        <p:sp>
          <p:nvSpPr>
            <p:cNvPr id="51" name="Text Box 36"/>
            <p:cNvSpPr txBox="1">
              <a:spLocks noChangeArrowheads="1"/>
            </p:cNvSpPr>
            <p:nvPr/>
          </p:nvSpPr>
          <p:spPr bwMode="auto">
            <a:xfrm>
              <a:off x="1783213" y="2747961"/>
              <a:ext cx="2145845" cy="23952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2" name="Text Box 35"/>
            <p:cNvSpPr txBox="1">
              <a:spLocks noChangeArrowheads="1"/>
            </p:cNvSpPr>
            <p:nvPr/>
          </p:nvSpPr>
          <p:spPr bwMode="auto">
            <a:xfrm>
              <a:off x="2432270" y="3269236"/>
              <a:ext cx="1006247" cy="29311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 name="Text Box 33"/>
            <p:cNvSpPr txBox="1">
              <a:spLocks noChangeArrowheads="1"/>
            </p:cNvSpPr>
            <p:nvPr/>
          </p:nvSpPr>
          <p:spPr bwMode="auto">
            <a:xfrm>
              <a:off x="2615219" y="2458858"/>
              <a:ext cx="451821" cy="25576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5" name="Text Box 32"/>
            <p:cNvSpPr txBox="1">
              <a:spLocks noChangeArrowheads="1"/>
            </p:cNvSpPr>
            <p:nvPr/>
          </p:nvSpPr>
          <p:spPr bwMode="auto">
            <a:xfrm>
              <a:off x="2603771" y="3610275"/>
              <a:ext cx="415643" cy="28069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7" name="Text Box 30"/>
            <p:cNvSpPr txBox="1">
              <a:spLocks noChangeArrowheads="1"/>
            </p:cNvSpPr>
            <p:nvPr/>
          </p:nvSpPr>
          <p:spPr bwMode="auto">
            <a:xfrm>
              <a:off x="214282" y="3000372"/>
              <a:ext cx="1065406" cy="28985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1" name="Text Box 26"/>
            <p:cNvSpPr txBox="1">
              <a:spLocks noChangeArrowheads="1"/>
            </p:cNvSpPr>
            <p:nvPr/>
          </p:nvSpPr>
          <p:spPr bwMode="auto">
            <a:xfrm>
              <a:off x="3754379" y="2838017"/>
              <a:ext cx="460432" cy="23379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2" name="Text Box 25"/>
            <p:cNvSpPr txBox="1">
              <a:spLocks noChangeArrowheads="1"/>
            </p:cNvSpPr>
            <p:nvPr/>
          </p:nvSpPr>
          <p:spPr bwMode="auto">
            <a:xfrm>
              <a:off x="3740406" y="3325757"/>
              <a:ext cx="617280" cy="24612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3" name="Text Box 24"/>
            <p:cNvSpPr txBox="1">
              <a:spLocks noChangeArrowheads="1"/>
            </p:cNvSpPr>
            <p:nvPr/>
          </p:nvSpPr>
          <p:spPr bwMode="auto">
            <a:xfrm>
              <a:off x="4572000" y="2865959"/>
              <a:ext cx="448387" cy="33405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4" name="Text Box 23"/>
            <p:cNvSpPr txBox="1">
              <a:spLocks noChangeArrowheads="1"/>
            </p:cNvSpPr>
            <p:nvPr/>
          </p:nvSpPr>
          <p:spPr bwMode="auto">
            <a:xfrm>
              <a:off x="4572000" y="3286381"/>
              <a:ext cx="1340058" cy="285495"/>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3" name="Text Box 14"/>
            <p:cNvSpPr txBox="1">
              <a:spLocks noChangeArrowheads="1"/>
            </p:cNvSpPr>
            <p:nvPr/>
          </p:nvSpPr>
          <p:spPr bwMode="auto">
            <a:xfrm>
              <a:off x="5929322" y="2771770"/>
              <a:ext cx="674063" cy="26771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4" name="Text Box 13"/>
            <p:cNvSpPr txBox="1">
              <a:spLocks noChangeArrowheads="1"/>
            </p:cNvSpPr>
            <p:nvPr/>
          </p:nvSpPr>
          <p:spPr bwMode="auto">
            <a:xfrm>
              <a:off x="6858016" y="2844367"/>
              <a:ext cx="895504" cy="33532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5" name="Text Box 12"/>
            <p:cNvSpPr txBox="1">
              <a:spLocks noChangeArrowheads="1"/>
            </p:cNvSpPr>
            <p:nvPr/>
          </p:nvSpPr>
          <p:spPr bwMode="auto">
            <a:xfrm>
              <a:off x="6858016" y="3264789"/>
              <a:ext cx="895504" cy="30708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2" name="Text Box 5"/>
            <p:cNvSpPr txBox="1">
              <a:spLocks noChangeArrowheads="1"/>
            </p:cNvSpPr>
            <p:nvPr/>
          </p:nvSpPr>
          <p:spPr bwMode="auto">
            <a:xfrm>
              <a:off x="1506307" y="3229225"/>
              <a:ext cx="208174" cy="27121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3" name="Text Box 4"/>
            <p:cNvSpPr txBox="1">
              <a:spLocks noChangeArrowheads="1"/>
            </p:cNvSpPr>
            <p:nvPr/>
          </p:nvSpPr>
          <p:spPr bwMode="auto">
            <a:xfrm>
              <a:off x="1506307" y="2737675"/>
              <a:ext cx="208174" cy="26269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1" name="Line 57"/>
            <p:cNvSpPr>
              <a:spLocks noChangeShapeType="1"/>
            </p:cNvSpPr>
            <p:nvPr/>
          </p:nvSpPr>
          <p:spPr bwMode="auto">
            <a:xfrm>
              <a:off x="2502848" y="3005727"/>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2" name="Freeform 56"/>
            <p:cNvSpPr/>
            <p:nvPr/>
          </p:nvSpPr>
          <p:spPr bwMode="auto">
            <a:xfrm>
              <a:off x="2443148" y="3135283"/>
              <a:ext cx="121941" cy="119395"/>
            </a:xfrm>
            <a:custGeom>
              <a:avLst/>
              <a:gdLst/>
              <a:ahLst/>
              <a:cxnLst>
                <a:cxn ang="0">
                  <a:pos x="0" y="0"/>
                </a:cxn>
                <a:cxn ang="0">
                  <a:pos x="98" y="96"/>
                </a:cxn>
              </a:cxnLst>
              <a:rect l="0" t="0" r="r" b="b"/>
              <a:pathLst>
                <a:path w="98" h="96">
                  <a:moveTo>
                    <a:pt x="0" y="0"/>
                  </a:moveTo>
                  <a:lnTo>
                    <a:pt x="98" y="9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3" name="Line 76"/>
            <p:cNvSpPr>
              <a:spLocks noChangeShapeType="1"/>
            </p:cNvSpPr>
            <p:nvPr/>
          </p:nvSpPr>
          <p:spPr bwMode="auto">
            <a:xfrm>
              <a:off x="2498414" y="2433128"/>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4" name="Line 73"/>
            <p:cNvSpPr>
              <a:spLocks noChangeShapeType="1"/>
            </p:cNvSpPr>
            <p:nvPr/>
          </p:nvSpPr>
          <p:spPr bwMode="auto">
            <a:xfrm flipV="1">
              <a:off x="2506352" y="3546430"/>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 name="Line 41"/>
            <p:cNvSpPr>
              <a:spLocks noChangeShapeType="1"/>
            </p:cNvSpPr>
            <p:nvPr/>
          </p:nvSpPr>
          <p:spPr bwMode="auto">
            <a:xfrm>
              <a:off x="3571868" y="3176586"/>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6" name="Line 41"/>
            <p:cNvSpPr>
              <a:spLocks noChangeShapeType="1"/>
            </p:cNvSpPr>
            <p:nvPr/>
          </p:nvSpPr>
          <p:spPr bwMode="auto">
            <a:xfrm>
              <a:off x="5857884" y="3143248"/>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0" name="圆角矩形 99"/>
            <p:cNvSpPr/>
            <p:nvPr/>
          </p:nvSpPr>
          <p:spPr bwMode="auto">
            <a:xfrm>
              <a:off x="142844" y="2381242"/>
              <a:ext cx="7858180" cy="1643074"/>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grpSp>
        <p:nvGrpSpPr>
          <p:cNvPr id="104" name="组合 103"/>
          <p:cNvGrpSpPr/>
          <p:nvPr/>
        </p:nvGrpSpPr>
        <p:grpSpPr>
          <a:xfrm>
            <a:off x="1214414" y="4786322"/>
            <a:ext cx="6286544" cy="1785950"/>
            <a:chOff x="142844" y="4357694"/>
            <a:chExt cx="6286544" cy="1785950"/>
          </a:xfrm>
        </p:grpSpPr>
        <p:sp>
          <p:nvSpPr>
            <p:cNvPr id="65" name="Text Box 22"/>
            <p:cNvSpPr txBox="1">
              <a:spLocks noChangeArrowheads="1"/>
            </p:cNvSpPr>
            <p:nvPr/>
          </p:nvSpPr>
          <p:spPr bwMode="auto">
            <a:xfrm>
              <a:off x="1822802" y="4880425"/>
              <a:ext cx="2029360" cy="26308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b a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6" name="Text Box 21"/>
            <p:cNvSpPr txBox="1">
              <a:spLocks noChangeArrowheads="1"/>
            </p:cNvSpPr>
            <p:nvPr/>
          </p:nvSpPr>
          <p:spPr bwMode="auto">
            <a:xfrm>
              <a:off x="2714612" y="5353854"/>
              <a:ext cx="1185630" cy="24843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8" name="Text Box 19"/>
            <p:cNvSpPr txBox="1">
              <a:spLocks noChangeArrowheads="1"/>
            </p:cNvSpPr>
            <p:nvPr/>
          </p:nvSpPr>
          <p:spPr bwMode="auto">
            <a:xfrm>
              <a:off x="3908201" y="4439683"/>
              <a:ext cx="473296" cy="27520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9" name="Text Box 18"/>
            <p:cNvSpPr txBox="1">
              <a:spLocks noChangeArrowheads="1"/>
            </p:cNvSpPr>
            <p:nvPr/>
          </p:nvSpPr>
          <p:spPr bwMode="auto">
            <a:xfrm>
              <a:off x="3955826" y="5603145"/>
              <a:ext cx="394542" cy="25474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1" name="Text Box 16"/>
            <p:cNvSpPr txBox="1">
              <a:spLocks noChangeArrowheads="1"/>
            </p:cNvSpPr>
            <p:nvPr/>
          </p:nvSpPr>
          <p:spPr bwMode="auto">
            <a:xfrm>
              <a:off x="214282" y="4929198"/>
              <a:ext cx="1214446" cy="28008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4" name="Text Box 3"/>
            <p:cNvSpPr txBox="1">
              <a:spLocks noChangeArrowheads="1"/>
            </p:cNvSpPr>
            <p:nvPr/>
          </p:nvSpPr>
          <p:spPr bwMode="auto">
            <a:xfrm>
              <a:off x="1500166" y="5362754"/>
              <a:ext cx="308663" cy="38866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5" name="Text Box 2"/>
            <p:cNvSpPr txBox="1">
              <a:spLocks noChangeArrowheads="1"/>
            </p:cNvSpPr>
            <p:nvPr/>
          </p:nvSpPr>
          <p:spPr bwMode="auto">
            <a:xfrm>
              <a:off x="1500166" y="4917260"/>
              <a:ext cx="308663" cy="38866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6" name="TextBox 85"/>
            <p:cNvSpPr txBox="1"/>
            <p:nvPr/>
          </p:nvSpPr>
          <p:spPr>
            <a:xfrm>
              <a:off x="3857620" y="4947834"/>
              <a:ext cx="2571768" cy="369332"/>
            </a:xfrm>
            <a:prstGeom prst="rect">
              <a:avLst/>
            </a:prstGeom>
            <a:noFill/>
          </p:spPr>
          <p:txBody>
            <a:bodyPr wrap="square" rtlCol="0">
              <a:spAutoFit/>
            </a:bodyPr>
            <a:lstStyle/>
            <a:p>
              <a:pPr algn="l">
                <a:lnSpc>
                  <a:spcPct val="100000"/>
                </a:lnSpc>
                <a:spcBef>
                  <a:spcPts val="0"/>
                </a:spcBef>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-t.getsize()=4</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7" name="Line 76"/>
            <p:cNvSpPr>
              <a:spLocks noChangeShapeType="1"/>
            </p:cNvSpPr>
            <p:nvPr/>
          </p:nvSpPr>
          <p:spPr bwMode="auto">
            <a:xfrm>
              <a:off x="3805549" y="4490543"/>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8" name="Line 73"/>
            <p:cNvSpPr>
              <a:spLocks noChangeShapeType="1"/>
            </p:cNvSpPr>
            <p:nvPr/>
          </p:nvSpPr>
          <p:spPr bwMode="auto">
            <a:xfrm flipV="1">
              <a:off x="3813487" y="5603845"/>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1" name="圆角矩形 100"/>
            <p:cNvSpPr/>
            <p:nvPr/>
          </p:nvSpPr>
          <p:spPr bwMode="auto">
            <a:xfrm>
              <a:off x="142844" y="4357694"/>
              <a:ext cx="6286544" cy="1785950"/>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graphicFrame>
        <p:nvGraphicFramePr>
          <p:cNvPr id="105" name="表格 104"/>
          <p:cNvGraphicFramePr>
            <a:graphicFrameLocks noGrp="1"/>
          </p:cNvGraphicFramePr>
          <p:nvPr/>
        </p:nvGraphicFramePr>
        <p:xfrm>
          <a:off x="1785918" y="123805"/>
          <a:ext cx="4357718" cy="876303"/>
        </p:xfrm>
        <a:graphic>
          <a:graphicData uri="http://schemas.openxmlformats.org/drawingml/2006/table">
            <a:tbl>
              <a:tblPr>
                <a:tableStyleId>{35758FB7-9AC5-4552-8A53-C91805E547FA}</a:tableStyleId>
              </a:tblPr>
              <a:tblGrid>
                <a:gridCol w="1452572"/>
                <a:gridCol w="660260"/>
                <a:gridCol w="594234"/>
                <a:gridCol w="528208"/>
                <a:gridCol w="528208"/>
                <a:gridCol w="594236"/>
              </a:tblGrid>
              <a:tr h="292101">
                <a:tc>
                  <a:txBody>
                    <a:bodyPr/>
                    <a:lstStyle/>
                    <a:p>
                      <a:pPr indent="127000" algn="ctr">
                        <a:lnSpc>
                          <a:spcPts val="2000"/>
                        </a:lnSpc>
                        <a:spcAft>
                          <a:spcPts val="0"/>
                        </a:spcAft>
                      </a:pPr>
                      <a:r>
                        <a:rPr lang="en-US" sz="1600" i="1" kern="100">
                          <a:solidFill>
                            <a:srgbClr val="0000FF"/>
                          </a:solidFill>
                          <a:latin typeface="Consolas" panose="020B0609020204030204" pitchFamily="49" charset="0"/>
                          <a:cs typeface="Consolas" panose="020B0609020204030204" pitchFamily="49" charset="0"/>
                        </a:rPr>
                        <a:t>j</a:t>
                      </a:r>
                      <a:endParaRPr lang="zh-CN" sz="1600" i="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0</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2</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3</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4</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292101">
                <a:tc>
                  <a:txBody>
                    <a:bodyPr/>
                    <a:lstStyle/>
                    <a:p>
                      <a:pPr indent="127000" algn="ctr">
                        <a:lnSpc>
                          <a:spcPts val="2000"/>
                        </a:lnSpc>
                        <a:spcAft>
                          <a:spcPts val="0"/>
                        </a:spcAft>
                      </a:pPr>
                      <a:r>
                        <a:rPr lang="en-US" sz="1600" i="1" kern="100">
                          <a:solidFill>
                            <a:srgbClr val="0000FF"/>
                          </a:solidFill>
                          <a:latin typeface="Consolas" panose="020B0609020204030204" pitchFamily="49" charset="0"/>
                          <a:cs typeface="Consolas" panose="020B0609020204030204" pitchFamily="49" charset="0"/>
                        </a:rPr>
                        <a:t>t</a:t>
                      </a:r>
                      <a:r>
                        <a:rPr lang="en-US" sz="1600" kern="100">
                          <a:solidFill>
                            <a:srgbClr val="0000FF"/>
                          </a:solidFill>
                          <a:latin typeface="Consolas" panose="020B0609020204030204" pitchFamily="49" charset="0"/>
                          <a:cs typeface="Consolas" panose="020B0609020204030204" pitchFamily="49" charset="0"/>
                        </a:rPr>
                        <a:t>[</a:t>
                      </a:r>
                      <a:r>
                        <a:rPr lang="en-US" sz="1600" i="1" kern="100">
                          <a:solidFill>
                            <a:srgbClr val="0000FF"/>
                          </a:solidFill>
                          <a:latin typeface="Consolas" panose="020B0609020204030204" pitchFamily="49" charset="0"/>
                          <a:cs typeface="Consolas" panose="020B0609020204030204" pitchFamily="49" charset="0"/>
                        </a:rPr>
                        <a:t>j</a:t>
                      </a:r>
                      <a:r>
                        <a:rPr lang="en-US" sz="1600" kern="100">
                          <a:solidFill>
                            <a:srgbClr val="0000FF"/>
                          </a:solidFill>
                          <a:latin typeface="Consolas" panose="020B0609020204030204" pitchFamily="49" charset="0"/>
                          <a:cs typeface="Consolas" panose="020B0609020204030204" pitchFamily="49" charset="0"/>
                        </a:rPr>
                        <a:t>]</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b</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292101">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next[</a:t>
                      </a:r>
                      <a:r>
                        <a:rPr lang="en-US" sz="1600" i="1" kern="100">
                          <a:solidFill>
                            <a:srgbClr val="0000FF"/>
                          </a:solidFill>
                          <a:latin typeface="Consolas" panose="020B0609020204030204" pitchFamily="49" charset="0"/>
                          <a:cs typeface="Consolas" panose="020B0609020204030204" pitchFamily="49" charset="0"/>
                        </a:rPr>
                        <a:t>j</a:t>
                      </a:r>
                      <a:r>
                        <a:rPr lang="en-US" sz="1600" kern="100">
                          <a:solidFill>
                            <a:srgbClr val="0000FF"/>
                          </a:solidFill>
                          <a:latin typeface="Consolas" panose="020B0609020204030204" pitchFamily="49" charset="0"/>
                          <a:cs typeface="Consolas" panose="020B0609020204030204" pitchFamily="49" charset="0"/>
                        </a:rPr>
                        <a:t>]</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0</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2</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3</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bl>
          </a:graphicData>
        </a:graphic>
      </p:graphicFrame>
      <p:sp>
        <p:nvSpPr>
          <p:cNvPr id="56" name="Line 57"/>
          <p:cNvSpPr>
            <a:spLocks noChangeShapeType="1"/>
          </p:cNvSpPr>
          <p:nvPr/>
        </p:nvSpPr>
        <p:spPr bwMode="auto">
          <a:xfrm>
            <a:off x="3846825" y="5534040"/>
            <a:ext cx="127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Line 57"/>
          <p:cNvSpPr>
            <a:spLocks noChangeShapeType="1"/>
          </p:cNvSpPr>
          <p:nvPr/>
        </p:nvSpPr>
        <p:spPr bwMode="auto">
          <a:xfrm>
            <a:off x="4071934" y="5534040"/>
            <a:ext cx="127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Line 57"/>
          <p:cNvSpPr>
            <a:spLocks noChangeShapeType="1"/>
          </p:cNvSpPr>
          <p:nvPr/>
        </p:nvSpPr>
        <p:spPr bwMode="auto">
          <a:xfrm>
            <a:off x="4305298" y="5534040"/>
            <a:ext cx="127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7" name="Line 57"/>
          <p:cNvSpPr>
            <a:spLocks noChangeShapeType="1"/>
          </p:cNvSpPr>
          <p:nvPr/>
        </p:nvSpPr>
        <p:spPr bwMode="auto">
          <a:xfrm>
            <a:off x="4523105" y="5534040"/>
            <a:ext cx="127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0" name="Line 57"/>
          <p:cNvSpPr>
            <a:spLocks noChangeShapeType="1"/>
          </p:cNvSpPr>
          <p:nvPr/>
        </p:nvSpPr>
        <p:spPr bwMode="auto">
          <a:xfrm>
            <a:off x="4713606" y="5534040"/>
            <a:ext cx="127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7" name="灯片编号占位符 76"/>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500042"/>
            <a:ext cx="578647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设主串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aaabaaaab"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，模式串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="aaaab"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7" name="表格 6"/>
          <p:cNvGraphicFramePr>
            <a:graphicFrameLocks noGrp="1"/>
          </p:cNvGraphicFramePr>
          <p:nvPr/>
        </p:nvGraphicFramePr>
        <p:xfrm>
          <a:off x="1571604" y="1357298"/>
          <a:ext cx="4357718" cy="876303"/>
        </p:xfrm>
        <a:graphic>
          <a:graphicData uri="http://schemas.openxmlformats.org/drawingml/2006/table">
            <a:tbl>
              <a:tblPr>
                <a:tableStyleId>{35758FB7-9AC5-4552-8A53-C91805E547FA}</a:tableStyleId>
              </a:tblPr>
              <a:tblGrid>
                <a:gridCol w="1452572"/>
                <a:gridCol w="660260"/>
                <a:gridCol w="594234"/>
                <a:gridCol w="528208"/>
                <a:gridCol w="528208"/>
                <a:gridCol w="594236"/>
              </a:tblGrid>
              <a:tr h="292101">
                <a:tc>
                  <a:txBody>
                    <a:bodyPr/>
                    <a:lstStyle/>
                    <a:p>
                      <a:pPr indent="127000" algn="ctr">
                        <a:lnSpc>
                          <a:spcPts val="2000"/>
                        </a:lnSpc>
                        <a:spcAft>
                          <a:spcPts val="0"/>
                        </a:spcAft>
                      </a:pPr>
                      <a:r>
                        <a:rPr lang="en-US" sz="1600" i="1" kern="100">
                          <a:solidFill>
                            <a:srgbClr val="0000FF"/>
                          </a:solidFill>
                          <a:latin typeface="Consolas" panose="020B0609020204030204" pitchFamily="49" charset="0"/>
                          <a:cs typeface="Consolas" panose="020B0609020204030204" pitchFamily="49" charset="0"/>
                        </a:rPr>
                        <a:t>j</a:t>
                      </a:r>
                      <a:endParaRPr lang="zh-CN" sz="1600" i="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0</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2</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3</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4</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292101">
                <a:tc>
                  <a:txBody>
                    <a:bodyPr/>
                    <a:lstStyle/>
                    <a:p>
                      <a:pPr indent="127000" algn="ctr">
                        <a:lnSpc>
                          <a:spcPts val="2000"/>
                        </a:lnSpc>
                        <a:spcAft>
                          <a:spcPts val="0"/>
                        </a:spcAft>
                      </a:pPr>
                      <a:r>
                        <a:rPr lang="en-US" sz="1600" i="1" kern="100">
                          <a:solidFill>
                            <a:srgbClr val="0000FF"/>
                          </a:solidFill>
                          <a:latin typeface="Consolas" panose="020B0609020204030204" pitchFamily="49" charset="0"/>
                          <a:cs typeface="Consolas" panose="020B0609020204030204" pitchFamily="49" charset="0"/>
                        </a:rPr>
                        <a:t>t</a:t>
                      </a:r>
                      <a:r>
                        <a:rPr lang="en-US" sz="1600" kern="100">
                          <a:solidFill>
                            <a:srgbClr val="0000FF"/>
                          </a:solidFill>
                          <a:latin typeface="Consolas" panose="020B0609020204030204" pitchFamily="49" charset="0"/>
                          <a:cs typeface="Consolas" panose="020B0609020204030204" pitchFamily="49" charset="0"/>
                        </a:rPr>
                        <a:t>[</a:t>
                      </a:r>
                      <a:r>
                        <a:rPr lang="en-US" sz="1600" i="1" kern="100">
                          <a:solidFill>
                            <a:srgbClr val="0000FF"/>
                          </a:solidFill>
                          <a:latin typeface="Consolas" panose="020B0609020204030204" pitchFamily="49" charset="0"/>
                          <a:cs typeface="Consolas" panose="020B0609020204030204" pitchFamily="49" charset="0"/>
                        </a:rPr>
                        <a:t>j</a:t>
                      </a:r>
                      <a:r>
                        <a:rPr lang="en-US" sz="1600" kern="100">
                          <a:solidFill>
                            <a:srgbClr val="0000FF"/>
                          </a:solidFill>
                          <a:latin typeface="Consolas" panose="020B0609020204030204" pitchFamily="49" charset="0"/>
                          <a:cs typeface="Consolas" panose="020B0609020204030204" pitchFamily="49" charset="0"/>
                        </a:rPr>
                        <a:t>]</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b</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292101">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next[</a:t>
                      </a:r>
                      <a:r>
                        <a:rPr lang="en-US" sz="1600" i="1" kern="100">
                          <a:solidFill>
                            <a:srgbClr val="0000FF"/>
                          </a:solidFill>
                          <a:latin typeface="Consolas" panose="020B0609020204030204" pitchFamily="49" charset="0"/>
                          <a:cs typeface="Consolas" panose="020B0609020204030204" pitchFamily="49" charset="0"/>
                        </a:rPr>
                        <a:t>j</a:t>
                      </a:r>
                      <a:r>
                        <a:rPr lang="en-US" sz="1600" kern="100">
                          <a:solidFill>
                            <a:srgbClr val="0000FF"/>
                          </a:solidFill>
                          <a:latin typeface="Consolas" panose="020B0609020204030204" pitchFamily="49" charset="0"/>
                          <a:cs typeface="Consolas" panose="020B0609020204030204" pitchFamily="49" charset="0"/>
                        </a:rPr>
                        <a:t>]</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0</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2</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3</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bl>
          </a:graphicData>
        </a:graphic>
      </p:graphicFrame>
      <p:grpSp>
        <p:nvGrpSpPr>
          <p:cNvPr id="15" name="组合 14"/>
          <p:cNvGrpSpPr/>
          <p:nvPr/>
        </p:nvGrpSpPr>
        <p:grpSpPr>
          <a:xfrm>
            <a:off x="142844" y="3071810"/>
            <a:ext cx="8501122" cy="1684289"/>
            <a:chOff x="142844" y="3071810"/>
            <a:chExt cx="8501122" cy="1684289"/>
          </a:xfrm>
        </p:grpSpPr>
        <p:sp>
          <p:nvSpPr>
            <p:cNvPr id="6" name="TextBox 5"/>
            <p:cNvSpPr txBox="1"/>
            <p:nvPr/>
          </p:nvSpPr>
          <p:spPr>
            <a:xfrm>
              <a:off x="142844" y="3071810"/>
              <a:ext cx="1428760" cy="1684289"/>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tIns="72000" bIns="72000" rtlCol="0">
              <a:spAutoFit/>
            </a:bodyPr>
            <a:lstStyle/>
            <a:p>
              <a:pPr algn="l">
                <a:lnSpc>
                  <a:spcPct val="100000"/>
                </a:lnSpc>
                <a:spcBef>
                  <a:spcPts val="600"/>
                </a:spcBef>
              </a:pPr>
              <a:r>
                <a:rPr lang="en-US" altLang="zh-CN" sz="16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1600" smtClean="0">
                  <a:solidFill>
                    <a:srgbClr val="FF0000"/>
                  </a:solidFill>
                  <a:latin typeface="Consolas" panose="020B0609020204030204" pitchFamily="49" charset="0"/>
                  <a:ea typeface="仿宋" panose="02010609060101010101" pitchFamily="49" charset="-122"/>
                  <a:cs typeface="Consolas" panose="020B0609020204030204" pitchFamily="49" charset="0"/>
                </a:rPr>
                <a:t>=3/</a:t>
              </a:r>
              <a:r>
                <a:rPr lang="en-US" altLang="zh-CN" sz="16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FF0000"/>
                  </a:solidFill>
                  <a:latin typeface="Consolas" panose="020B0609020204030204" pitchFamily="49" charset="0"/>
                  <a:ea typeface="仿宋" panose="02010609060101010101" pitchFamily="49" charset="-122"/>
                  <a:cs typeface="Consolas" panose="020B0609020204030204" pitchFamily="49" charset="0"/>
                </a:rPr>
                <a:t>=3</a:t>
              </a:r>
              <a:endParaRPr lang="en-US" altLang="zh-CN" sz="16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s</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i</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t</a:t>
              </a:r>
              <a:r>
                <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2000232" y="3071810"/>
              <a:ext cx="2000264" cy="1684289"/>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tIns="72000" bIns="72000" rtlCol="0">
              <a:spAutoFit/>
            </a:bodyPr>
            <a:lstStyle/>
            <a:p>
              <a:pPr algn="l">
                <a:lnSpc>
                  <a:spcPct val="100000"/>
                </a:lnSpc>
                <a:spcBef>
                  <a:spcPts val="600"/>
                </a:spcBef>
              </a:pPr>
              <a:r>
                <a:rPr lang="en-US" altLang="zh-CN" sz="16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1600" smtClean="0">
                  <a:solidFill>
                    <a:srgbClr val="FF0000"/>
                  </a:solidFill>
                  <a:latin typeface="Consolas" panose="020B0609020204030204" pitchFamily="49" charset="0"/>
                  <a:ea typeface="仿宋" panose="02010609060101010101" pitchFamily="49" charset="-122"/>
                  <a:cs typeface="Consolas" panose="020B0609020204030204" pitchFamily="49" charset="0"/>
                </a:rPr>
                <a:t>=3/</a:t>
              </a:r>
              <a:r>
                <a:rPr lang="en-US" altLang="zh-CN" sz="16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FF0000"/>
                  </a:solidFill>
                  <a:latin typeface="Consolas" panose="020B0609020204030204" pitchFamily="49" charset="0"/>
                  <a:ea typeface="仿宋" panose="02010609060101010101" pitchFamily="49" charset="-122"/>
                  <a:cs typeface="Consolas" panose="020B0609020204030204" pitchFamily="49" charset="0"/>
                </a:rPr>
                <a:t>=next[j]=2</a:t>
              </a:r>
              <a:endParaRPr lang="en-US" altLang="zh-CN" sz="16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s</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i</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t</a:t>
              </a:r>
              <a:r>
                <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TextBox 8"/>
            <p:cNvSpPr txBox="1"/>
            <p:nvPr/>
          </p:nvSpPr>
          <p:spPr>
            <a:xfrm>
              <a:off x="4324348" y="3071810"/>
              <a:ext cx="2000264" cy="1684289"/>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tIns="72000" bIns="72000" rtlCol="0">
              <a:spAutoFit/>
            </a:bodyPr>
            <a:lstStyle/>
            <a:p>
              <a:pPr algn="l">
                <a:lnSpc>
                  <a:spcPct val="100000"/>
                </a:lnSpc>
                <a:spcBef>
                  <a:spcPts val="600"/>
                </a:spcBef>
              </a:pPr>
              <a:r>
                <a:rPr lang="en-US" altLang="zh-CN" sz="16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1600" smtClean="0">
                  <a:solidFill>
                    <a:srgbClr val="FF0000"/>
                  </a:solidFill>
                  <a:latin typeface="Consolas" panose="020B0609020204030204" pitchFamily="49" charset="0"/>
                  <a:ea typeface="仿宋" panose="02010609060101010101" pitchFamily="49" charset="-122"/>
                  <a:cs typeface="Consolas" panose="020B0609020204030204" pitchFamily="49" charset="0"/>
                </a:rPr>
                <a:t>=3/</a:t>
              </a:r>
              <a:r>
                <a:rPr lang="en-US" altLang="zh-CN" sz="16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FF0000"/>
                  </a:solidFill>
                  <a:latin typeface="Consolas" panose="020B0609020204030204" pitchFamily="49" charset="0"/>
                  <a:ea typeface="仿宋" panose="02010609060101010101" pitchFamily="49" charset="-122"/>
                  <a:cs typeface="Consolas" panose="020B0609020204030204" pitchFamily="49" charset="0"/>
                </a:rPr>
                <a:t>=next[j]=1</a:t>
              </a:r>
              <a:endParaRPr lang="en-US" altLang="zh-CN" sz="16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s</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i</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t</a:t>
              </a:r>
              <a:r>
                <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6715140" y="3324499"/>
              <a:ext cx="1928826" cy="1037958"/>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tIns="72000" bIns="72000" rtlCol="0">
              <a:spAutoFit/>
            </a:bodyPr>
            <a:lstStyle/>
            <a:p>
              <a:pPr algn="l">
                <a:lnSpc>
                  <a:spcPct val="100000"/>
                </a:lnSpc>
                <a:spcBef>
                  <a:spcPts val="600"/>
                </a:spcBef>
              </a:pPr>
              <a:r>
                <a:rPr lang="en-US" altLang="zh-CN" sz="16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1600" smtClean="0">
                  <a:solidFill>
                    <a:srgbClr val="FF0000"/>
                  </a:solidFill>
                  <a:latin typeface="Consolas" panose="020B0609020204030204" pitchFamily="49" charset="0"/>
                  <a:ea typeface="仿宋" panose="02010609060101010101" pitchFamily="49" charset="-122"/>
                  <a:cs typeface="Consolas" panose="020B0609020204030204" pitchFamily="49" charset="0"/>
                </a:rPr>
                <a:t>=3/</a:t>
              </a:r>
              <a:r>
                <a:rPr lang="en-US" altLang="zh-CN" sz="16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FF0000"/>
                  </a:solidFill>
                  <a:latin typeface="Consolas" panose="020B0609020204030204" pitchFamily="49" charset="0"/>
                  <a:ea typeface="仿宋" panose="02010609060101010101" pitchFamily="49" charset="-122"/>
                  <a:cs typeface="Consolas" panose="020B0609020204030204" pitchFamily="49" charset="0"/>
                </a:rPr>
                <a:t>=next[j]=0</a:t>
              </a:r>
              <a:endParaRPr lang="en-US" altLang="zh-CN" sz="16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6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右箭头 10"/>
            <p:cNvSpPr/>
            <p:nvPr/>
          </p:nvSpPr>
          <p:spPr bwMode="auto">
            <a:xfrm>
              <a:off x="1695430" y="3714752"/>
              <a:ext cx="214314" cy="214314"/>
            </a:xfrm>
            <a:prstGeom prst="right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12" name="右箭头 11"/>
            <p:cNvSpPr/>
            <p:nvPr/>
          </p:nvSpPr>
          <p:spPr bwMode="auto">
            <a:xfrm>
              <a:off x="4071934" y="3714752"/>
              <a:ext cx="214314" cy="214314"/>
            </a:xfrm>
            <a:prstGeom prst="right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13" name="右箭头 12"/>
            <p:cNvSpPr/>
            <p:nvPr/>
          </p:nvSpPr>
          <p:spPr bwMode="auto">
            <a:xfrm>
              <a:off x="6429388" y="3714752"/>
              <a:ext cx="214314" cy="214314"/>
            </a:xfrm>
            <a:prstGeom prst="right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14" name="任意多边形 13"/>
          <p:cNvSpPr/>
          <p:nvPr/>
        </p:nvSpPr>
        <p:spPr>
          <a:xfrm>
            <a:off x="1266825" y="4410075"/>
            <a:ext cx="6162675" cy="1090627"/>
          </a:xfrm>
          <a:custGeom>
            <a:avLst/>
            <a:gdLst>
              <a:gd name="connsiteX0" fmla="*/ 0 w 6162675"/>
              <a:gd name="connsiteY0" fmla="*/ 428625 h 1082675"/>
              <a:gd name="connsiteX1" fmla="*/ 314325 w 6162675"/>
              <a:gd name="connsiteY1" fmla="*/ 714375 h 1082675"/>
              <a:gd name="connsiteX2" fmla="*/ 1228725 w 6162675"/>
              <a:gd name="connsiteY2" fmla="*/ 990600 h 1082675"/>
              <a:gd name="connsiteX3" fmla="*/ 2228850 w 6162675"/>
              <a:gd name="connsiteY3" fmla="*/ 1057275 h 1082675"/>
              <a:gd name="connsiteX4" fmla="*/ 3562350 w 6162675"/>
              <a:gd name="connsiteY4" fmla="*/ 1047750 h 1082675"/>
              <a:gd name="connsiteX5" fmla="*/ 4591050 w 6162675"/>
              <a:gd name="connsiteY5" fmla="*/ 1028700 h 1082675"/>
              <a:gd name="connsiteX6" fmla="*/ 5524500 w 6162675"/>
              <a:gd name="connsiteY6" fmla="*/ 723900 h 1082675"/>
              <a:gd name="connsiteX7" fmla="*/ 6162675 w 6162675"/>
              <a:gd name="connsiteY7" fmla="*/ 0 h 1082675"/>
              <a:gd name="connsiteX0-1" fmla="*/ 0 w 6162675"/>
              <a:gd name="connsiteY0-2" fmla="*/ 428625 h 1090627"/>
              <a:gd name="connsiteX1-3" fmla="*/ 314325 w 6162675"/>
              <a:gd name="connsiteY1-4" fmla="*/ 714375 h 1090627"/>
              <a:gd name="connsiteX2-5" fmla="*/ 1228725 w 6162675"/>
              <a:gd name="connsiteY2-6" fmla="*/ 990600 h 1090627"/>
              <a:gd name="connsiteX3-7" fmla="*/ 2228850 w 6162675"/>
              <a:gd name="connsiteY3-8" fmla="*/ 1057275 h 1090627"/>
              <a:gd name="connsiteX4-9" fmla="*/ 3590927 w 6162675"/>
              <a:gd name="connsiteY4-10" fmla="*/ 1090627 h 1090627"/>
              <a:gd name="connsiteX5-11" fmla="*/ 4591050 w 6162675"/>
              <a:gd name="connsiteY5-12" fmla="*/ 1028700 h 1090627"/>
              <a:gd name="connsiteX6-13" fmla="*/ 5524500 w 6162675"/>
              <a:gd name="connsiteY6-14" fmla="*/ 723900 h 1090627"/>
              <a:gd name="connsiteX7-15" fmla="*/ 6162675 w 6162675"/>
              <a:gd name="connsiteY7-16" fmla="*/ 0 h 109062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162675" h="1090627">
                <a:moveTo>
                  <a:pt x="0" y="428625"/>
                </a:moveTo>
                <a:cubicBezTo>
                  <a:pt x="54769" y="524669"/>
                  <a:pt x="109538" y="620713"/>
                  <a:pt x="314325" y="714375"/>
                </a:cubicBezTo>
                <a:cubicBezTo>
                  <a:pt x="519112" y="808037"/>
                  <a:pt x="909638" y="933450"/>
                  <a:pt x="1228725" y="990600"/>
                </a:cubicBezTo>
                <a:cubicBezTo>
                  <a:pt x="1547812" y="1047750"/>
                  <a:pt x="1835150" y="1040604"/>
                  <a:pt x="2228850" y="1057275"/>
                </a:cubicBezTo>
                <a:cubicBezTo>
                  <a:pt x="2622550" y="1073946"/>
                  <a:pt x="3590927" y="1090627"/>
                  <a:pt x="3590927" y="1090627"/>
                </a:cubicBezTo>
                <a:cubicBezTo>
                  <a:pt x="3984627" y="1085865"/>
                  <a:pt x="4268788" y="1089821"/>
                  <a:pt x="4591050" y="1028700"/>
                </a:cubicBezTo>
                <a:cubicBezTo>
                  <a:pt x="4913312" y="967579"/>
                  <a:pt x="5262563" y="895350"/>
                  <a:pt x="5524500" y="723900"/>
                </a:cubicBezTo>
                <a:cubicBezTo>
                  <a:pt x="5786437" y="552450"/>
                  <a:pt x="5974556" y="276225"/>
                  <a:pt x="6162675" y="0"/>
                </a:cubicBezTo>
              </a:path>
            </a:pathLst>
          </a:custGeom>
          <a:ln>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8" name="灯片编号占位符 17"/>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trips(upRigh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custDataLst>
              <p:tags r:id="rId1"/>
            </p:custDataLst>
          </p:nvPr>
        </p:nvGraphicFramePr>
        <p:xfrm>
          <a:off x="1857356" y="571480"/>
          <a:ext cx="4857785" cy="1080000"/>
        </p:xfrm>
        <a:graphic>
          <a:graphicData uri="http://schemas.openxmlformats.org/drawingml/2006/table">
            <a:tbl>
              <a:tblPr>
                <a:tableStyleId>{35758FB7-9AC5-4552-8A53-C91805E547FA}</a:tableStyleId>
              </a:tblPr>
              <a:tblGrid>
                <a:gridCol w="1619261"/>
                <a:gridCol w="736028"/>
                <a:gridCol w="662425"/>
                <a:gridCol w="588822"/>
                <a:gridCol w="588822"/>
                <a:gridCol w="662427"/>
              </a:tblGrid>
              <a:tr h="360000">
                <a:tc>
                  <a:txBody>
                    <a:bodyPr/>
                    <a:lstStyle/>
                    <a:p>
                      <a:pPr indent="127000" algn="ctr">
                        <a:lnSpc>
                          <a:spcPts val="2500"/>
                        </a:lnSpc>
                        <a:spcAft>
                          <a:spcPts val="0"/>
                        </a:spcAft>
                      </a:pPr>
                      <a:r>
                        <a:rPr lang="en-US" sz="1600" i="1" kern="100">
                          <a:solidFill>
                            <a:srgbClr val="0000FF"/>
                          </a:solidFill>
                          <a:latin typeface="Consolas" panose="020B0609020204030204" pitchFamily="49" charset="0"/>
                          <a:cs typeface="Consolas" panose="020B0609020204030204" pitchFamily="49" charset="0"/>
                        </a:rPr>
                        <a:t>j</a:t>
                      </a:r>
                      <a:endParaRPr lang="zh-CN" sz="1600" i="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0</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2</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3</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4</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360000">
                <a:tc>
                  <a:txBody>
                    <a:bodyPr/>
                    <a:lstStyle/>
                    <a:p>
                      <a:pPr indent="127000" algn="ctr">
                        <a:lnSpc>
                          <a:spcPts val="2500"/>
                        </a:lnSpc>
                        <a:spcAft>
                          <a:spcPts val="0"/>
                        </a:spcAft>
                      </a:pPr>
                      <a:r>
                        <a:rPr lang="en-US" sz="1600" i="1" kern="100">
                          <a:solidFill>
                            <a:srgbClr val="0000FF"/>
                          </a:solidFill>
                          <a:latin typeface="Consolas" panose="020B0609020204030204" pitchFamily="49" charset="0"/>
                          <a:cs typeface="Consolas" panose="020B0609020204030204" pitchFamily="49" charset="0"/>
                        </a:rPr>
                        <a:t>t</a:t>
                      </a:r>
                      <a:r>
                        <a:rPr lang="en-US" sz="1600" kern="100">
                          <a:solidFill>
                            <a:srgbClr val="0000FF"/>
                          </a:solidFill>
                          <a:latin typeface="Consolas" panose="020B0609020204030204" pitchFamily="49" charset="0"/>
                          <a:cs typeface="Consolas" panose="020B0609020204030204" pitchFamily="49" charset="0"/>
                        </a:rPr>
                        <a:t>[</a:t>
                      </a:r>
                      <a:r>
                        <a:rPr lang="en-US" sz="1600" i="1" kern="100">
                          <a:solidFill>
                            <a:srgbClr val="0000FF"/>
                          </a:solidFill>
                          <a:latin typeface="Consolas" panose="020B0609020204030204" pitchFamily="49" charset="0"/>
                          <a:cs typeface="Consolas" panose="020B0609020204030204" pitchFamily="49" charset="0"/>
                        </a:rPr>
                        <a:t>j</a:t>
                      </a:r>
                      <a:r>
                        <a:rPr lang="en-US" sz="1600" kern="100">
                          <a:solidFill>
                            <a:srgbClr val="0000FF"/>
                          </a:solidFill>
                          <a:latin typeface="Consolas" panose="020B0609020204030204" pitchFamily="49" charset="0"/>
                          <a:cs typeface="Consolas" panose="020B0609020204030204" pitchFamily="49" charset="0"/>
                        </a:rPr>
                        <a:t>]</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b</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r h="360000">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next[</a:t>
                      </a:r>
                      <a:r>
                        <a:rPr lang="en-US" sz="1600" i="1" kern="100">
                          <a:solidFill>
                            <a:srgbClr val="0000FF"/>
                          </a:solidFill>
                          <a:latin typeface="Consolas" panose="020B0609020204030204" pitchFamily="49" charset="0"/>
                          <a:cs typeface="Consolas" panose="020B0609020204030204" pitchFamily="49" charset="0"/>
                        </a:rPr>
                        <a:t>j</a:t>
                      </a:r>
                      <a:r>
                        <a:rPr lang="en-US" sz="1600" kern="100">
                          <a:solidFill>
                            <a:srgbClr val="0000FF"/>
                          </a:solidFill>
                          <a:latin typeface="Consolas" panose="020B0609020204030204" pitchFamily="49" charset="0"/>
                          <a:cs typeface="Consolas" panose="020B0609020204030204" pitchFamily="49" charset="0"/>
                        </a:rPr>
                        <a:t>]</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FF0000"/>
                          </a:solidFill>
                          <a:latin typeface="Consolas" panose="020B0609020204030204" pitchFamily="49" charset="0"/>
                          <a:cs typeface="Consolas" panose="020B0609020204030204" pitchFamily="49" charset="0"/>
                        </a:rPr>
                        <a:t>0</a:t>
                      </a:r>
                      <a:endParaRPr lang="zh-CN" sz="1600"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2</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3</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bg1">
                        <a:lumMod val="95000"/>
                      </a:schemeClr>
                    </a:solidFill>
                  </a:tcPr>
                </a:tc>
              </a:tr>
            </a:tbl>
          </a:graphicData>
        </a:graphic>
      </p:graphicFrame>
      <p:graphicFrame>
        <p:nvGraphicFramePr>
          <p:cNvPr id="7" name="表格 6"/>
          <p:cNvGraphicFramePr>
            <a:graphicFrameLocks noGrp="1"/>
          </p:cNvGraphicFramePr>
          <p:nvPr/>
        </p:nvGraphicFramePr>
        <p:xfrm>
          <a:off x="1857356" y="1714488"/>
          <a:ext cx="4857774" cy="360045"/>
        </p:xfrm>
        <a:graphic>
          <a:graphicData uri="http://schemas.openxmlformats.org/drawingml/2006/table">
            <a:tbl>
              <a:tblPr>
                <a:tableStyleId>{35758FB7-9AC5-4552-8A53-C91805E547FA}</a:tableStyleId>
              </a:tblPr>
              <a:tblGrid>
                <a:gridCol w="1619250"/>
                <a:gridCol w="736028"/>
                <a:gridCol w="662425"/>
                <a:gridCol w="588822"/>
                <a:gridCol w="588822"/>
                <a:gridCol w="662427"/>
              </a:tblGrid>
              <a:tr h="360000">
                <a:tc>
                  <a:txBody>
                    <a:bodyPr/>
                    <a:lstStyle/>
                    <a:p>
                      <a:pPr indent="127000" algn="ctr">
                        <a:lnSpc>
                          <a:spcPts val="2500"/>
                        </a:lnSpc>
                        <a:spcAft>
                          <a:spcPts val="0"/>
                        </a:spcAft>
                      </a:pPr>
                      <a:r>
                        <a:rPr lang="en-US" sz="1600" kern="100" smtClean="0">
                          <a:solidFill>
                            <a:srgbClr val="0000FF"/>
                          </a:solidFill>
                          <a:latin typeface="Consolas" panose="020B0609020204030204" pitchFamily="49" charset="0"/>
                          <a:cs typeface="Consolas" panose="020B0609020204030204" pitchFamily="49" charset="0"/>
                        </a:rPr>
                        <a:t>nextval[</a:t>
                      </a:r>
                      <a:r>
                        <a:rPr lang="en-US" sz="1600" i="1" kern="100" smtClean="0">
                          <a:solidFill>
                            <a:srgbClr val="0000FF"/>
                          </a:solidFill>
                          <a:latin typeface="Consolas" panose="020B0609020204030204" pitchFamily="49" charset="0"/>
                          <a:cs typeface="Consolas" panose="020B0609020204030204" pitchFamily="49" charset="0"/>
                        </a:rPr>
                        <a:t>j</a:t>
                      </a:r>
                      <a:r>
                        <a:rPr lang="en-US" sz="1600" kern="100">
                          <a:solidFill>
                            <a:srgbClr val="0000FF"/>
                          </a:solidFill>
                          <a:latin typeface="Consolas" panose="020B0609020204030204" pitchFamily="49" charset="0"/>
                          <a:cs typeface="Consolas" panose="020B0609020204030204" pitchFamily="49" charset="0"/>
                        </a:rPr>
                        <a:t>]</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accent2">
                        <a:lumMod val="20000"/>
                        <a:lumOff val="80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2">
                        <a:lumMod val="20000"/>
                        <a:lumOff val="80000"/>
                      </a:schemeClr>
                    </a:solidFill>
                  </a:tcPr>
                </a:tc>
                <a:tc>
                  <a:txBody>
                    <a:bodyPr/>
                    <a:lstStyle/>
                    <a:p>
                      <a:pPr indent="127000" algn="ctr">
                        <a:lnSpc>
                          <a:spcPts val="2500"/>
                        </a:lnSpc>
                        <a:spcAft>
                          <a:spcPts val="0"/>
                        </a:spcAft>
                      </a:pPr>
                      <a:r>
                        <a:rPr lang="en-US" altLang="zh-CN" sz="1600" kern="100" smtClean="0">
                          <a:solidFill>
                            <a:srgbClr val="0000FF"/>
                          </a:solidFill>
                          <a:latin typeface="Consolas" panose="020B0609020204030204" pitchFamily="49" charset="0"/>
                          <a:ea typeface="+mn-ea"/>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2">
                        <a:lumMod val="20000"/>
                        <a:lumOff val="80000"/>
                      </a:schemeClr>
                    </a:solidFill>
                  </a:tcPr>
                </a:tc>
                <a:tc>
                  <a:txBody>
                    <a:bodyPr/>
                    <a:lstStyle/>
                    <a:p>
                      <a:pPr indent="127000" algn="ctr">
                        <a:lnSpc>
                          <a:spcPts val="2500"/>
                        </a:lnSpc>
                        <a:spcAft>
                          <a:spcPts val="0"/>
                        </a:spcAft>
                      </a:pPr>
                      <a:r>
                        <a:rPr lang="en-US" sz="1600" kern="100" smtClean="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2">
                        <a:lumMod val="20000"/>
                        <a:lumOff val="80000"/>
                      </a:schemeClr>
                    </a:solidFill>
                  </a:tcPr>
                </a:tc>
                <a:tc>
                  <a:txBody>
                    <a:bodyPr/>
                    <a:lstStyle/>
                    <a:p>
                      <a:pPr indent="127000" algn="ctr">
                        <a:lnSpc>
                          <a:spcPts val="2500"/>
                        </a:lnSpc>
                        <a:spcAft>
                          <a:spcPts val="0"/>
                        </a:spcAft>
                      </a:pPr>
                      <a:r>
                        <a:rPr lang="en-US" sz="1600" kern="100" smtClean="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2">
                        <a:lumMod val="20000"/>
                        <a:lumOff val="80000"/>
                      </a:schemeClr>
                    </a:solidFill>
                  </a:tcPr>
                </a:tc>
                <a:tc>
                  <a:txBody>
                    <a:bodyPr/>
                    <a:lstStyle/>
                    <a:p>
                      <a:pPr indent="127000" algn="ctr">
                        <a:lnSpc>
                          <a:spcPts val="2500"/>
                        </a:lnSpc>
                        <a:spcAft>
                          <a:spcPts val="0"/>
                        </a:spcAft>
                      </a:pPr>
                      <a:r>
                        <a:rPr lang="en-US" sz="1600" kern="100">
                          <a:solidFill>
                            <a:srgbClr val="0000FF"/>
                          </a:solidFill>
                          <a:latin typeface="Consolas" panose="020B0609020204030204" pitchFamily="49" charset="0"/>
                          <a:cs typeface="Consolas" panose="020B0609020204030204" pitchFamily="49" charset="0"/>
                        </a:rPr>
                        <a:t>3</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2">
                        <a:lumMod val="20000"/>
                        <a:lumOff val="80000"/>
                      </a:schemeClr>
                    </a:solidFill>
                  </a:tcPr>
                </a:tc>
              </a:tr>
            </a:tbl>
          </a:graphicData>
        </a:graphic>
      </p:graphicFrame>
      <p:sp>
        <p:nvSpPr>
          <p:cNvPr id="8" name="TextBox 7"/>
          <p:cNvSpPr txBox="1"/>
          <p:nvPr/>
        </p:nvSpPr>
        <p:spPr>
          <a:xfrm>
            <a:off x="928662" y="2531930"/>
            <a:ext cx="7572428" cy="19488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marL="342900" indent="-342900" algn="l">
              <a:lnSpc>
                <a:spcPts val="3000"/>
              </a:lnSpc>
              <a:spcBef>
                <a:spcPts val="1200"/>
              </a:spcBef>
              <a:buBlip>
                <a:blip r:embed="rId2"/>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首先，</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nextval[0]=-1</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1200"/>
              </a:spcBef>
              <a:buBlip>
                <a:blip r:embed="rId2"/>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：失配处为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宋体" panose="02010600030101010101" pitchFamily="2" charset="-122"/>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KMP</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算法的下一次比较</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，而</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next[1]=0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，并且</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，说明一定有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宋体" panose="02010600030101010101" pitchFamily="2" charset="-122"/>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nextval[j]=nextval[next[j]]=-1</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285992"/>
            <a:ext cx="7858180" cy="29136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数组改为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一样，先置</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nextval[0]=-1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。假设求出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，现在失配处为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）如果有</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成立，可以直接推出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成立，没有必要再做</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的比较，直接置</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nextval[next[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），即下一步做</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的比较。</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）如果有</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，没有改进的，置</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5" name="表格 4"/>
          <p:cNvGraphicFramePr>
            <a:graphicFrameLocks noGrp="1"/>
          </p:cNvGraphicFramePr>
          <p:nvPr/>
        </p:nvGraphicFramePr>
        <p:xfrm>
          <a:off x="1857356" y="571480"/>
          <a:ext cx="4857785" cy="876303"/>
        </p:xfrm>
        <a:graphic>
          <a:graphicData uri="http://schemas.openxmlformats.org/drawingml/2006/table">
            <a:tbl>
              <a:tblPr>
                <a:tableStyleId>{35758FB7-9AC5-4552-8A53-C91805E547FA}</a:tableStyleId>
              </a:tblPr>
              <a:tblGrid>
                <a:gridCol w="1619261"/>
                <a:gridCol w="736028"/>
                <a:gridCol w="662425"/>
                <a:gridCol w="588822"/>
                <a:gridCol w="588822"/>
                <a:gridCol w="662427"/>
              </a:tblGrid>
              <a:tr h="292101">
                <a:tc>
                  <a:txBody>
                    <a:bodyPr/>
                    <a:lstStyle/>
                    <a:p>
                      <a:pPr indent="127000" algn="ctr">
                        <a:lnSpc>
                          <a:spcPts val="2000"/>
                        </a:lnSpc>
                        <a:spcAft>
                          <a:spcPts val="0"/>
                        </a:spcAft>
                      </a:pPr>
                      <a:r>
                        <a:rPr lang="en-US" sz="1600" i="1" kern="100">
                          <a:solidFill>
                            <a:srgbClr val="0000FF"/>
                          </a:solidFill>
                          <a:latin typeface="Consolas" panose="020B0609020204030204" pitchFamily="49" charset="0"/>
                          <a:cs typeface="Consolas" panose="020B0609020204030204" pitchFamily="49" charset="0"/>
                        </a:rPr>
                        <a:t>j</a:t>
                      </a:r>
                      <a:endParaRPr lang="zh-CN" sz="1600" i="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0</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2</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3</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4</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r>
              <a:tr h="292101">
                <a:tc>
                  <a:txBody>
                    <a:bodyPr/>
                    <a:lstStyle/>
                    <a:p>
                      <a:pPr indent="127000" algn="ctr">
                        <a:lnSpc>
                          <a:spcPts val="2000"/>
                        </a:lnSpc>
                        <a:spcAft>
                          <a:spcPts val="0"/>
                        </a:spcAft>
                      </a:pPr>
                      <a:r>
                        <a:rPr lang="en-US" sz="1600" i="1" kern="100">
                          <a:solidFill>
                            <a:srgbClr val="0000FF"/>
                          </a:solidFill>
                          <a:latin typeface="Consolas" panose="020B0609020204030204" pitchFamily="49" charset="0"/>
                          <a:cs typeface="Consolas" panose="020B0609020204030204" pitchFamily="49" charset="0"/>
                        </a:rPr>
                        <a:t>t</a:t>
                      </a:r>
                      <a:r>
                        <a:rPr lang="en-US" sz="1600" kern="100">
                          <a:solidFill>
                            <a:srgbClr val="0000FF"/>
                          </a:solidFill>
                          <a:latin typeface="Consolas" panose="020B0609020204030204" pitchFamily="49" charset="0"/>
                          <a:cs typeface="Consolas" panose="020B0609020204030204" pitchFamily="49" charset="0"/>
                        </a:rPr>
                        <a:t>[</a:t>
                      </a:r>
                      <a:r>
                        <a:rPr lang="en-US" sz="1600" i="1" kern="100">
                          <a:solidFill>
                            <a:srgbClr val="0000FF"/>
                          </a:solidFill>
                          <a:latin typeface="Consolas" panose="020B0609020204030204" pitchFamily="49" charset="0"/>
                          <a:cs typeface="Consolas" panose="020B0609020204030204" pitchFamily="49" charset="0"/>
                        </a:rPr>
                        <a:t>j</a:t>
                      </a:r>
                      <a:r>
                        <a:rPr lang="en-US" sz="1600" kern="100">
                          <a:solidFill>
                            <a:srgbClr val="0000FF"/>
                          </a:solidFill>
                          <a:latin typeface="Consolas" panose="020B0609020204030204" pitchFamily="49" charset="0"/>
                          <a:cs typeface="Consolas" panose="020B0609020204030204" pitchFamily="49" charset="0"/>
                        </a:rPr>
                        <a:t>]</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a</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b</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r>
              <a:tr h="292101">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next[</a:t>
                      </a:r>
                      <a:r>
                        <a:rPr lang="en-US" sz="1600" i="1" kern="100">
                          <a:solidFill>
                            <a:srgbClr val="0000FF"/>
                          </a:solidFill>
                          <a:latin typeface="Consolas" panose="020B0609020204030204" pitchFamily="49" charset="0"/>
                          <a:cs typeface="Consolas" panose="020B0609020204030204" pitchFamily="49" charset="0"/>
                        </a:rPr>
                        <a:t>j</a:t>
                      </a:r>
                      <a:r>
                        <a:rPr lang="en-US" sz="1600" kern="100">
                          <a:solidFill>
                            <a:srgbClr val="0000FF"/>
                          </a:solidFill>
                          <a:latin typeface="Consolas" panose="020B0609020204030204" pitchFamily="49" charset="0"/>
                          <a:cs typeface="Consolas" panose="020B0609020204030204" pitchFamily="49" charset="0"/>
                        </a:rPr>
                        <a:t>]</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0</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2</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3</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tc>
              </a:tr>
            </a:tbl>
          </a:graphicData>
        </a:graphic>
      </p:graphicFrame>
      <p:graphicFrame>
        <p:nvGraphicFramePr>
          <p:cNvPr id="7" name="表格 6"/>
          <p:cNvGraphicFramePr>
            <a:graphicFrameLocks noGrp="1"/>
          </p:cNvGraphicFramePr>
          <p:nvPr/>
        </p:nvGraphicFramePr>
        <p:xfrm>
          <a:off x="1857356" y="1500174"/>
          <a:ext cx="4857785" cy="292101"/>
        </p:xfrm>
        <a:graphic>
          <a:graphicData uri="http://schemas.openxmlformats.org/drawingml/2006/table">
            <a:tbl>
              <a:tblPr>
                <a:tableStyleId>{35758FB7-9AC5-4552-8A53-C91805E547FA}</a:tableStyleId>
              </a:tblPr>
              <a:tblGrid>
                <a:gridCol w="1619261"/>
                <a:gridCol w="736028"/>
                <a:gridCol w="662425"/>
                <a:gridCol w="588822"/>
                <a:gridCol w="588822"/>
                <a:gridCol w="662427"/>
              </a:tblGrid>
              <a:tr h="292101">
                <a:tc>
                  <a:txBody>
                    <a:bodyPr/>
                    <a:lstStyle/>
                    <a:p>
                      <a:pPr indent="127000" algn="ctr">
                        <a:lnSpc>
                          <a:spcPts val="2000"/>
                        </a:lnSpc>
                        <a:spcAft>
                          <a:spcPts val="0"/>
                        </a:spcAft>
                      </a:pPr>
                      <a:r>
                        <a:rPr lang="en-US" sz="1600" kern="100" smtClean="0">
                          <a:solidFill>
                            <a:srgbClr val="0000FF"/>
                          </a:solidFill>
                          <a:latin typeface="Consolas" panose="020B0609020204030204" pitchFamily="49" charset="0"/>
                          <a:cs typeface="Consolas" panose="020B0609020204030204" pitchFamily="49" charset="0"/>
                        </a:rPr>
                        <a:t>nextval[</a:t>
                      </a:r>
                      <a:r>
                        <a:rPr lang="en-US" sz="1600" i="1" kern="100" smtClean="0">
                          <a:solidFill>
                            <a:srgbClr val="0000FF"/>
                          </a:solidFill>
                          <a:latin typeface="Consolas" panose="020B0609020204030204" pitchFamily="49" charset="0"/>
                          <a:cs typeface="Consolas" panose="020B0609020204030204" pitchFamily="49" charset="0"/>
                        </a:rPr>
                        <a:t>j</a:t>
                      </a:r>
                      <a:r>
                        <a:rPr lang="en-US" sz="1600" kern="100">
                          <a:solidFill>
                            <a:srgbClr val="0000FF"/>
                          </a:solidFill>
                          <a:latin typeface="Consolas" panose="020B0609020204030204" pitchFamily="49" charset="0"/>
                          <a:cs typeface="Consolas" panose="020B0609020204030204" pitchFamily="49" charset="0"/>
                        </a:rPr>
                        <a:t>]</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solidFill>
                      <a:schemeClr val="accent2">
                        <a:lumMod val="20000"/>
                        <a:lumOff val="80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2">
                        <a:lumMod val="20000"/>
                        <a:lumOff val="80000"/>
                      </a:schemeClr>
                    </a:solidFill>
                  </a:tcPr>
                </a:tc>
                <a:tc>
                  <a:txBody>
                    <a:bodyPr/>
                    <a:lstStyle/>
                    <a:p>
                      <a:pPr indent="127000" algn="ctr">
                        <a:lnSpc>
                          <a:spcPts val="2000"/>
                        </a:lnSpc>
                        <a:spcAft>
                          <a:spcPts val="0"/>
                        </a:spcAft>
                      </a:pPr>
                      <a:r>
                        <a:rPr lang="en-US" altLang="zh-CN" sz="1600" kern="100" smtClean="0">
                          <a:solidFill>
                            <a:srgbClr val="0000FF"/>
                          </a:solidFill>
                          <a:latin typeface="Consolas" panose="020B0609020204030204" pitchFamily="49" charset="0"/>
                          <a:ea typeface="+mn-ea"/>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2">
                        <a:lumMod val="20000"/>
                        <a:lumOff val="80000"/>
                      </a:schemeClr>
                    </a:solidFill>
                  </a:tcPr>
                </a:tc>
                <a:tc>
                  <a:txBody>
                    <a:bodyPr/>
                    <a:lstStyle/>
                    <a:p>
                      <a:pPr indent="127000" algn="ctr">
                        <a:lnSpc>
                          <a:spcPts val="2000"/>
                        </a:lnSpc>
                        <a:spcAft>
                          <a:spcPts val="0"/>
                        </a:spcAft>
                      </a:pPr>
                      <a:r>
                        <a:rPr lang="en-US" sz="1600" kern="100" smtClean="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2">
                        <a:lumMod val="20000"/>
                        <a:lumOff val="80000"/>
                      </a:schemeClr>
                    </a:solidFill>
                  </a:tcPr>
                </a:tc>
                <a:tc>
                  <a:txBody>
                    <a:bodyPr/>
                    <a:lstStyle/>
                    <a:p>
                      <a:pPr indent="127000" algn="ctr">
                        <a:lnSpc>
                          <a:spcPts val="2000"/>
                        </a:lnSpc>
                        <a:spcAft>
                          <a:spcPts val="0"/>
                        </a:spcAft>
                      </a:pPr>
                      <a:r>
                        <a:rPr lang="en-US" sz="1600" kern="100" smtClean="0">
                          <a:solidFill>
                            <a:srgbClr val="0000FF"/>
                          </a:solidFill>
                          <a:latin typeface="Consolas" panose="020B0609020204030204" pitchFamily="49" charset="0"/>
                          <a:cs typeface="Consolas" panose="020B0609020204030204" pitchFamily="49" charset="0"/>
                        </a:rPr>
                        <a:t>-1</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2">
                        <a:lumMod val="20000"/>
                        <a:lumOff val="80000"/>
                      </a:schemeClr>
                    </a:solidFill>
                  </a:tcPr>
                </a:tc>
                <a:tc>
                  <a:txBody>
                    <a:bodyPr/>
                    <a:lstStyle/>
                    <a:p>
                      <a:pPr indent="127000" algn="ctr">
                        <a:lnSpc>
                          <a:spcPts val="2000"/>
                        </a:lnSpc>
                        <a:spcAft>
                          <a:spcPts val="0"/>
                        </a:spcAft>
                      </a:pPr>
                      <a:r>
                        <a:rPr lang="en-US" sz="1600" kern="100">
                          <a:solidFill>
                            <a:srgbClr val="0000FF"/>
                          </a:solidFill>
                          <a:latin typeface="Consolas" panose="020B0609020204030204" pitchFamily="49" charset="0"/>
                          <a:cs typeface="Consolas" panose="020B0609020204030204" pitchFamily="49" charset="0"/>
                        </a:rPr>
                        <a:t>3</a:t>
                      </a:r>
                      <a:endParaRPr lang="zh-CN" sz="1600"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nchor="ctr">
                    <a:solidFill>
                      <a:schemeClr val="accent2">
                        <a:lumMod val="20000"/>
                        <a:lumOff val="80000"/>
                      </a:schemeClr>
                    </a:solidFill>
                  </a:tcPr>
                </a:tc>
              </a:tr>
            </a:tbl>
          </a:graphicData>
        </a:graphic>
      </p:graphicFrame>
      <p:sp>
        <p:nvSpPr>
          <p:cNvPr id="9" name="灯片编号占位符 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1928802"/>
            <a:ext cx="8786874" cy="398589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GetNextval</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(string t,int* nextval)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由模式串</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求出</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nextval</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值</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j=0,k=-1;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nextval[0]=-1;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(j&lt;t.length()-1)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k==-1 || t[j]==t[k]</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或比较的字符相等时</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j++;k++;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t[j]!=t[k]</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两个字符不相等时</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nextval[j]=k;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nextval[j]=nextval[k];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k=nextval[k];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回退</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2643174" y="214290"/>
            <a:ext cx="4357718" cy="9362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marL="342900" indent="-342900" algn="l">
              <a:lnSpc>
                <a:spcPts val="2800"/>
              </a:lnSpc>
              <a:spcBef>
                <a:spcPts val="0"/>
              </a:spcBef>
              <a:buBlip>
                <a:blip r:embed="rId1"/>
              </a:buBlip>
            </a:pP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否则：</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zh-CN" alt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TextBox 10"/>
          <p:cNvSpPr txBox="1"/>
          <p:nvPr/>
        </p:nvSpPr>
        <p:spPr>
          <a:xfrm>
            <a:off x="1214414" y="500042"/>
            <a:ext cx="142876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下箭头 11"/>
          <p:cNvSpPr/>
          <p:nvPr/>
        </p:nvSpPr>
        <p:spPr bwMode="auto">
          <a:xfrm>
            <a:off x="4071934" y="1357298"/>
            <a:ext cx="214314" cy="357190"/>
          </a:xfrm>
          <a:prstGeom prst="down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1000108"/>
            <a:ext cx="8643998" cy="425767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KMPval</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(string s,string 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改进的</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KMP</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算法</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n=s.length(),m=t.length();</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nextval</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=new int[m];</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GetNextval(t,</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nextval</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求出</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nextval</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数组</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i=0,j=0;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(i&lt;n &amp;&amp; j&lt;m)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(j==-1 || s[i]==t[j])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//i,j</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各增</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 </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j=</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nextval</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不变</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回退</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(j&gt;=m) return i-m;</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return -1;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642910" y="5643578"/>
            <a:ext cx="428628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本算法的时间复杂度也为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2571736" y="285728"/>
            <a:ext cx="314327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改为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即可</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左弧形箭头 8"/>
          <p:cNvSpPr/>
          <p:nvPr/>
        </p:nvSpPr>
        <p:spPr bwMode="auto">
          <a:xfrm>
            <a:off x="2214546" y="357166"/>
            <a:ext cx="357190" cy="642942"/>
          </a:xfrm>
          <a:prstGeom prst="curvedRightArrow">
            <a:avLst/>
          </a:prstGeom>
          <a:ln>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00042"/>
            <a:ext cx="7500990" cy="1211742"/>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4.6</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aaabaaaab"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="aaaab"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。计算模式串</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nextval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函数值。并画出利用改进</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KMP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算法进行模式匹配时每一趟的匹配过程。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6" name="表格 5"/>
          <p:cNvGraphicFramePr>
            <a:graphicFrameLocks noGrp="1"/>
          </p:cNvGraphicFramePr>
          <p:nvPr/>
        </p:nvGraphicFramePr>
        <p:xfrm>
          <a:off x="1357290" y="2000240"/>
          <a:ext cx="5214971" cy="1535616"/>
        </p:xfrm>
        <a:graphic>
          <a:graphicData uri="http://schemas.openxmlformats.org/drawingml/2006/table">
            <a:tbl>
              <a:tblPr/>
              <a:tblGrid>
                <a:gridCol w="1500195"/>
                <a:gridCol w="714380"/>
                <a:gridCol w="714380"/>
                <a:gridCol w="714380"/>
                <a:gridCol w="785818"/>
                <a:gridCol w="785818"/>
              </a:tblGrid>
              <a:tr h="357190">
                <a:tc>
                  <a:txBody>
                    <a:bodyPr/>
                    <a:lstStyle/>
                    <a:p>
                      <a:pPr algn="ctr">
                        <a:lnSpc>
                          <a:spcPts val="2500"/>
                        </a:lnSpc>
                        <a:spcAft>
                          <a:spcPts val="0"/>
                        </a:spcAft>
                      </a:pPr>
                      <a:r>
                        <a:rPr lang="en-US" sz="18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68996">
                <a:tc>
                  <a:txBody>
                    <a:bodyPr/>
                    <a:lstStyle/>
                    <a:p>
                      <a:pPr algn="ctr">
                        <a:lnSpc>
                          <a:spcPts val="2500"/>
                        </a:lnSpc>
                        <a:spcAft>
                          <a:spcPts val="0"/>
                        </a:spcAft>
                      </a:pPr>
                      <a:r>
                        <a:rPr lang="en-US" sz="18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8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sz="18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en-US" sz="18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sz="18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8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8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8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8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8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smtClean="0">
                          <a:solidFill>
                            <a:srgbClr val="FF0000"/>
                          </a:solidFill>
                          <a:latin typeface="Consolas" panose="020B0609020204030204" pitchFamily="49" charset="0"/>
                          <a:ea typeface="仿宋" panose="02010609060101010101" pitchFamily="49" charset="-122"/>
                          <a:cs typeface="Consolas" panose="020B0609020204030204" pitchFamily="49" charset="0"/>
                        </a:rPr>
                        <a:t>3</a:t>
                      </a:r>
                      <a:endParaRPr lang="zh-CN" sz="18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9" name="灯片编号占位符 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Box 16"/>
          <p:cNvSpPr txBox="1">
            <a:spLocks noChangeArrowheads="1"/>
          </p:cNvSpPr>
          <p:nvPr/>
        </p:nvSpPr>
        <p:spPr bwMode="auto">
          <a:xfrm>
            <a:off x="2410701" y="11549950"/>
            <a:ext cx="3806845" cy="4229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趟匹配，返回</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-t.length=4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93"/>
          <p:cNvGrpSpPr/>
          <p:nvPr/>
        </p:nvGrpSpPr>
        <p:grpSpPr>
          <a:xfrm>
            <a:off x="285720" y="2285992"/>
            <a:ext cx="8643998" cy="2000264"/>
            <a:chOff x="214282" y="1571612"/>
            <a:chExt cx="8643998" cy="2000264"/>
          </a:xfrm>
        </p:grpSpPr>
        <p:sp>
          <p:nvSpPr>
            <p:cNvPr id="9" name="Text Box 78"/>
            <p:cNvSpPr txBox="1">
              <a:spLocks noChangeArrowheads="1"/>
            </p:cNvSpPr>
            <p:nvPr/>
          </p:nvSpPr>
          <p:spPr bwMode="auto">
            <a:xfrm>
              <a:off x="2138544" y="2102695"/>
              <a:ext cx="2147704" cy="32617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b a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77"/>
            <p:cNvSpPr txBox="1">
              <a:spLocks noChangeArrowheads="1"/>
            </p:cNvSpPr>
            <p:nvPr/>
          </p:nvSpPr>
          <p:spPr bwMode="auto">
            <a:xfrm>
              <a:off x="2138544" y="2646321"/>
              <a:ext cx="1317217" cy="28261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Line 76"/>
            <p:cNvSpPr>
              <a:spLocks noChangeShapeType="1"/>
            </p:cNvSpPr>
            <p:nvPr/>
          </p:nvSpPr>
          <p:spPr bwMode="auto">
            <a:xfrm>
              <a:off x="2849549" y="1758483"/>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75"/>
            <p:cNvSpPr txBox="1">
              <a:spLocks noChangeArrowheads="1"/>
            </p:cNvSpPr>
            <p:nvPr/>
          </p:nvSpPr>
          <p:spPr bwMode="auto">
            <a:xfrm>
              <a:off x="2928926" y="1789276"/>
              <a:ext cx="448387" cy="28240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74"/>
            <p:cNvSpPr txBox="1">
              <a:spLocks noChangeArrowheads="1"/>
            </p:cNvSpPr>
            <p:nvPr/>
          </p:nvSpPr>
          <p:spPr bwMode="auto">
            <a:xfrm>
              <a:off x="2979113" y="2961321"/>
              <a:ext cx="448387" cy="25336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Line 73"/>
            <p:cNvSpPr>
              <a:spLocks noChangeShapeType="1"/>
            </p:cNvSpPr>
            <p:nvPr/>
          </p:nvSpPr>
          <p:spPr bwMode="auto">
            <a:xfrm flipV="1">
              <a:off x="2857487" y="2871785"/>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72"/>
            <p:cNvSpPr txBox="1">
              <a:spLocks noChangeArrowheads="1"/>
            </p:cNvSpPr>
            <p:nvPr/>
          </p:nvSpPr>
          <p:spPr bwMode="auto">
            <a:xfrm>
              <a:off x="214282" y="2500306"/>
              <a:ext cx="1071570" cy="24760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Line 71"/>
            <p:cNvSpPr>
              <a:spLocks noChangeShapeType="1"/>
            </p:cNvSpPr>
            <p:nvPr/>
          </p:nvSpPr>
          <p:spPr bwMode="auto">
            <a:xfrm>
              <a:off x="2871460" y="2343141"/>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Freeform 70"/>
            <p:cNvSpPr/>
            <p:nvPr/>
          </p:nvSpPr>
          <p:spPr bwMode="auto">
            <a:xfrm>
              <a:off x="2811759" y="2471358"/>
              <a:ext cx="120671" cy="119395"/>
            </a:xfrm>
            <a:custGeom>
              <a:avLst/>
              <a:gdLst/>
              <a:ahLst/>
              <a:cxnLst>
                <a:cxn ang="0">
                  <a:pos x="0" y="0"/>
                </a:cxn>
                <a:cxn ang="0">
                  <a:pos x="98" y="96"/>
                </a:cxn>
              </a:cxnLst>
              <a:rect l="0" t="0" r="r" b="b"/>
              <a:pathLst>
                <a:path w="98" h="96">
                  <a:moveTo>
                    <a:pt x="0" y="0"/>
                  </a:moveTo>
                  <a:lnTo>
                    <a:pt x="98" y="9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Line 69"/>
            <p:cNvSpPr>
              <a:spLocks noChangeShapeType="1"/>
            </p:cNvSpPr>
            <p:nvPr/>
          </p:nvSpPr>
          <p:spPr bwMode="auto">
            <a:xfrm>
              <a:off x="4143372" y="2524121"/>
              <a:ext cx="896774"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68"/>
            <p:cNvSpPr txBox="1">
              <a:spLocks noChangeArrowheads="1"/>
            </p:cNvSpPr>
            <p:nvPr/>
          </p:nvSpPr>
          <p:spPr bwMode="auto">
            <a:xfrm>
              <a:off x="4213235" y="2195416"/>
              <a:ext cx="475038" cy="304889"/>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67"/>
            <p:cNvSpPr txBox="1">
              <a:spLocks noChangeArrowheads="1"/>
            </p:cNvSpPr>
            <p:nvPr/>
          </p:nvSpPr>
          <p:spPr bwMode="auto">
            <a:xfrm>
              <a:off x="4200532" y="2639020"/>
              <a:ext cx="630616" cy="31848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1" name="Text Box 66"/>
            <p:cNvSpPr txBox="1">
              <a:spLocks noChangeArrowheads="1"/>
            </p:cNvSpPr>
            <p:nvPr/>
          </p:nvSpPr>
          <p:spPr bwMode="auto">
            <a:xfrm>
              <a:off x="5148703" y="2222091"/>
              <a:ext cx="423429" cy="27821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2" name="Text Box 65"/>
            <p:cNvSpPr txBox="1">
              <a:spLocks noChangeArrowheads="1"/>
            </p:cNvSpPr>
            <p:nvPr/>
          </p:nvSpPr>
          <p:spPr bwMode="auto">
            <a:xfrm>
              <a:off x="5148703" y="2571073"/>
              <a:ext cx="1852189" cy="28642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=nextval[</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6" name="Text Box 11"/>
            <p:cNvSpPr txBox="1">
              <a:spLocks noChangeArrowheads="1"/>
            </p:cNvSpPr>
            <p:nvPr/>
          </p:nvSpPr>
          <p:spPr bwMode="auto">
            <a:xfrm>
              <a:off x="1563135" y="2634666"/>
              <a:ext cx="308663" cy="38866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7" name="Text Box 10"/>
            <p:cNvSpPr txBox="1">
              <a:spLocks noChangeArrowheads="1"/>
            </p:cNvSpPr>
            <p:nvPr/>
          </p:nvSpPr>
          <p:spPr bwMode="auto">
            <a:xfrm>
              <a:off x="1563135" y="2143116"/>
              <a:ext cx="308663" cy="38866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6" name="Line 71"/>
            <p:cNvSpPr>
              <a:spLocks noChangeShapeType="1"/>
            </p:cNvSpPr>
            <p:nvPr/>
          </p:nvSpPr>
          <p:spPr bwMode="auto">
            <a:xfrm>
              <a:off x="2189461" y="2343141"/>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7" name="Line 71"/>
            <p:cNvSpPr>
              <a:spLocks noChangeShapeType="1"/>
            </p:cNvSpPr>
            <p:nvPr/>
          </p:nvSpPr>
          <p:spPr bwMode="auto">
            <a:xfrm>
              <a:off x="2422827" y="2343141"/>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8" name="Line 71"/>
            <p:cNvSpPr>
              <a:spLocks noChangeShapeType="1"/>
            </p:cNvSpPr>
            <p:nvPr/>
          </p:nvSpPr>
          <p:spPr bwMode="auto">
            <a:xfrm>
              <a:off x="2647937" y="2343141"/>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2" name="圆角矩形 91"/>
            <p:cNvSpPr/>
            <p:nvPr/>
          </p:nvSpPr>
          <p:spPr bwMode="auto">
            <a:xfrm>
              <a:off x="1428728" y="1571612"/>
              <a:ext cx="7429552" cy="2000264"/>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graphicFrame>
        <p:nvGraphicFramePr>
          <p:cNvPr id="45" name="表格 44"/>
          <p:cNvGraphicFramePr>
            <a:graphicFrameLocks noGrp="1"/>
          </p:cNvGraphicFramePr>
          <p:nvPr/>
        </p:nvGraphicFramePr>
        <p:xfrm>
          <a:off x="1785921" y="393186"/>
          <a:ext cx="5214971" cy="1535616"/>
        </p:xfrm>
        <a:graphic>
          <a:graphicData uri="http://schemas.openxmlformats.org/drawingml/2006/table">
            <a:tbl>
              <a:tblPr/>
              <a:tblGrid>
                <a:gridCol w="1500195"/>
                <a:gridCol w="714380"/>
                <a:gridCol w="714380"/>
                <a:gridCol w="714380"/>
                <a:gridCol w="785818"/>
                <a:gridCol w="785818"/>
              </a:tblGrid>
              <a:tr h="357190">
                <a:tc>
                  <a:txBody>
                    <a:bodyPr/>
                    <a:lstStyle/>
                    <a:p>
                      <a:pPr algn="ctr">
                        <a:lnSpc>
                          <a:spcPts val="25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68996">
                <a:tc>
                  <a:txBody>
                    <a:bodyPr/>
                    <a:lstStyle/>
                    <a:p>
                      <a:pPr algn="ctr">
                        <a:lnSpc>
                          <a:spcPts val="25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smtClean="0">
                          <a:solidFill>
                            <a:srgbClr val="FF0000"/>
                          </a:solidFill>
                          <a:latin typeface="Consolas" panose="020B0609020204030204" pitchFamily="49" charset="0"/>
                          <a:ea typeface="仿宋" panose="02010609060101010101" pitchFamily="49" charset="-122"/>
                          <a:cs typeface="Consolas" panose="020B0609020204030204" pitchFamily="49" charset="0"/>
                        </a:rPr>
                        <a:t>3</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46" name="Text Box 14"/>
          <p:cNvSpPr txBox="1">
            <a:spLocks noChangeArrowheads="1"/>
          </p:cNvSpPr>
          <p:nvPr/>
        </p:nvSpPr>
        <p:spPr bwMode="auto">
          <a:xfrm>
            <a:off x="6891206" y="2843207"/>
            <a:ext cx="674063" cy="267713"/>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7" name="Text Box 13"/>
          <p:cNvSpPr txBox="1">
            <a:spLocks noChangeArrowheads="1"/>
          </p:cNvSpPr>
          <p:nvPr/>
        </p:nvSpPr>
        <p:spPr bwMode="auto">
          <a:xfrm>
            <a:off x="7819900" y="2915804"/>
            <a:ext cx="895504" cy="335321"/>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8" name="Text Box 12"/>
          <p:cNvSpPr txBox="1">
            <a:spLocks noChangeArrowheads="1"/>
          </p:cNvSpPr>
          <p:nvPr/>
        </p:nvSpPr>
        <p:spPr bwMode="auto">
          <a:xfrm>
            <a:off x="7819900" y="3336226"/>
            <a:ext cx="895504" cy="30708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9" name="Line 41"/>
          <p:cNvSpPr>
            <a:spLocks noChangeShapeType="1"/>
          </p:cNvSpPr>
          <p:nvPr/>
        </p:nvSpPr>
        <p:spPr bwMode="auto">
          <a:xfrm>
            <a:off x="6819768" y="3214685"/>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7" name="组合 66"/>
          <p:cNvGrpSpPr/>
          <p:nvPr/>
        </p:nvGrpSpPr>
        <p:grpSpPr>
          <a:xfrm>
            <a:off x="285720" y="4572008"/>
            <a:ext cx="7286676" cy="1785950"/>
            <a:chOff x="285720" y="4572008"/>
            <a:chExt cx="7286676" cy="1785950"/>
          </a:xfrm>
        </p:grpSpPr>
        <p:sp>
          <p:nvSpPr>
            <p:cNvPr id="51" name="Text Box 22"/>
            <p:cNvSpPr txBox="1">
              <a:spLocks noChangeArrowheads="1"/>
            </p:cNvSpPr>
            <p:nvPr/>
          </p:nvSpPr>
          <p:spPr bwMode="auto">
            <a:xfrm>
              <a:off x="3180124" y="5094739"/>
              <a:ext cx="2029360" cy="26308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b a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2" name="Text Box 21"/>
            <p:cNvSpPr txBox="1">
              <a:spLocks noChangeArrowheads="1"/>
            </p:cNvSpPr>
            <p:nvPr/>
          </p:nvSpPr>
          <p:spPr bwMode="auto">
            <a:xfrm>
              <a:off x="4071934" y="5674639"/>
              <a:ext cx="1185630" cy="24843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a a a 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3" name="Text Box 19"/>
            <p:cNvSpPr txBox="1">
              <a:spLocks noChangeArrowheads="1"/>
            </p:cNvSpPr>
            <p:nvPr/>
          </p:nvSpPr>
          <p:spPr bwMode="auto">
            <a:xfrm>
              <a:off x="5265523" y="4653997"/>
              <a:ext cx="473296" cy="27520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 name="Text Box 18"/>
            <p:cNvSpPr txBox="1">
              <a:spLocks noChangeArrowheads="1"/>
            </p:cNvSpPr>
            <p:nvPr/>
          </p:nvSpPr>
          <p:spPr bwMode="auto">
            <a:xfrm>
              <a:off x="5313148" y="5817459"/>
              <a:ext cx="394542" cy="254748"/>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5" name="Text Box 16"/>
            <p:cNvSpPr txBox="1">
              <a:spLocks noChangeArrowheads="1"/>
            </p:cNvSpPr>
            <p:nvPr/>
          </p:nvSpPr>
          <p:spPr bwMode="auto">
            <a:xfrm>
              <a:off x="285720" y="5292054"/>
              <a:ext cx="1214446" cy="28008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 name="Text Box 3"/>
            <p:cNvSpPr txBox="1">
              <a:spLocks noChangeArrowheads="1"/>
            </p:cNvSpPr>
            <p:nvPr/>
          </p:nvSpPr>
          <p:spPr bwMode="auto">
            <a:xfrm>
              <a:off x="2857488" y="5683539"/>
              <a:ext cx="308663" cy="38866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7" name="Text Box 2"/>
            <p:cNvSpPr txBox="1">
              <a:spLocks noChangeArrowheads="1"/>
            </p:cNvSpPr>
            <p:nvPr/>
          </p:nvSpPr>
          <p:spPr bwMode="auto">
            <a:xfrm>
              <a:off x="2857488" y="5131574"/>
              <a:ext cx="308663" cy="388667"/>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8" name="TextBox 57"/>
            <p:cNvSpPr txBox="1"/>
            <p:nvPr/>
          </p:nvSpPr>
          <p:spPr>
            <a:xfrm>
              <a:off x="5423798" y="5143512"/>
              <a:ext cx="2071702" cy="338554"/>
            </a:xfrm>
            <a:prstGeom prst="rect">
              <a:avLst/>
            </a:prstGeom>
            <a:noFill/>
          </p:spPr>
          <p:txBody>
            <a:bodyPr wrap="square" rtlCol="0">
              <a:spAutoFit/>
            </a:bodyPr>
            <a:lstStyle/>
            <a:p>
              <a:pPr algn="l">
                <a:lnSpc>
                  <a:spcPct val="100000"/>
                </a:lnSpc>
                <a:spcBef>
                  <a:spcPts val="0"/>
                </a:spcBef>
              </a:pPr>
              <a:r>
                <a:rPr lang="zh-CN"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-t.length=4</a:t>
              </a:r>
              <a:endPar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Line 76"/>
            <p:cNvSpPr>
              <a:spLocks noChangeShapeType="1"/>
            </p:cNvSpPr>
            <p:nvPr/>
          </p:nvSpPr>
          <p:spPr bwMode="auto">
            <a:xfrm>
              <a:off x="5162871" y="4704857"/>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Line 73"/>
            <p:cNvSpPr>
              <a:spLocks noChangeShapeType="1"/>
            </p:cNvSpPr>
            <p:nvPr/>
          </p:nvSpPr>
          <p:spPr bwMode="auto">
            <a:xfrm flipV="1">
              <a:off x="5170809" y="5818159"/>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1" name="圆角矩形 60"/>
            <p:cNvSpPr/>
            <p:nvPr/>
          </p:nvSpPr>
          <p:spPr bwMode="auto">
            <a:xfrm>
              <a:off x="1500166" y="4572008"/>
              <a:ext cx="6072230" cy="1785950"/>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62" name="Line 71"/>
            <p:cNvSpPr>
              <a:spLocks noChangeShapeType="1"/>
            </p:cNvSpPr>
            <p:nvPr/>
          </p:nvSpPr>
          <p:spPr bwMode="auto">
            <a:xfrm>
              <a:off x="4122006" y="5357826"/>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3" name="Line 71"/>
            <p:cNvSpPr>
              <a:spLocks noChangeShapeType="1"/>
            </p:cNvSpPr>
            <p:nvPr/>
          </p:nvSpPr>
          <p:spPr bwMode="auto">
            <a:xfrm>
              <a:off x="4336320" y="5357826"/>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4" name="Line 71"/>
            <p:cNvSpPr>
              <a:spLocks noChangeShapeType="1"/>
            </p:cNvSpPr>
            <p:nvPr/>
          </p:nvSpPr>
          <p:spPr bwMode="auto">
            <a:xfrm>
              <a:off x="4570730" y="5357826"/>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5" name="Line 71"/>
            <p:cNvSpPr>
              <a:spLocks noChangeShapeType="1"/>
            </p:cNvSpPr>
            <p:nvPr/>
          </p:nvSpPr>
          <p:spPr bwMode="auto">
            <a:xfrm>
              <a:off x="4786314" y="5357826"/>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6" name="Line 71"/>
            <p:cNvSpPr>
              <a:spLocks noChangeShapeType="1"/>
            </p:cNvSpPr>
            <p:nvPr/>
          </p:nvSpPr>
          <p:spPr bwMode="auto">
            <a:xfrm>
              <a:off x="5000628" y="5357826"/>
              <a:ext cx="1270" cy="351833"/>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gn="l"/>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69" name="灯片编号占位符 6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928665" y="1928802"/>
          <a:ext cx="6858044" cy="1535616"/>
        </p:xfrm>
        <a:graphic>
          <a:graphicData uri="http://schemas.openxmlformats.org/drawingml/2006/table">
            <a:tbl>
              <a:tblPr/>
              <a:tblGrid>
                <a:gridCol w="1500195"/>
                <a:gridCol w="714380"/>
                <a:gridCol w="714380"/>
                <a:gridCol w="714380"/>
                <a:gridCol w="785818"/>
                <a:gridCol w="785818"/>
                <a:gridCol w="714380"/>
                <a:gridCol w="928693"/>
              </a:tblGrid>
              <a:tr h="357190">
                <a:tc>
                  <a:txBody>
                    <a:bodyPr/>
                    <a:lstStyle/>
                    <a:p>
                      <a:pPr algn="ctr">
                        <a:lnSpc>
                          <a:spcPts val="25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68996">
                <a:tc>
                  <a:txBody>
                    <a:bodyPr/>
                    <a:lstStyle/>
                    <a:p>
                      <a:pPr algn="ctr">
                        <a:lnSpc>
                          <a:spcPts val="25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2</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5" name="TextBox 4"/>
          <p:cNvSpPr txBox="1"/>
          <p:nvPr/>
        </p:nvSpPr>
        <p:spPr>
          <a:xfrm>
            <a:off x="714348" y="357166"/>
            <a:ext cx="7500990" cy="1246495"/>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【例】</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设目标串为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="abcaabbabcabaacbacba"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，模式串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="abcabaa"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。计算模式串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函数值。并画出利用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KMP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算法进行模式匹配时每一趟的匹配过程。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77" name="Rectangle 5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0" name="表格 59"/>
          <p:cNvGraphicFramePr>
            <a:graphicFrameLocks noGrp="1"/>
          </p:cNvGraphicFramePr>
          <p:nvPr/>
        </p:nvGraphicFramePr>
        <p:xfrm>
          <a:off x="928662" y="381079"/>
          <a:ext cx="6858044" cy="761905"/>
        </p:xfrm>
        <a:graphic>
          <a:graphicData uri="http://schemas.openxmlformats.org/drawingml/2006/table">
            <a:tbl>
              <a:tblPr/>
              <a:tblGrid>
                <a:gridCol w="1500195"/>
                <a:gridCol w="714380"/>
                <a:gridCol w="714380"/>
                <a:gridCol w="714380"/>
                <a:gridCol w="785818"/>
                <a:gridCol w="785818"/>
                <a:gridCol w="714380"/>
                <a:gridCol w="928693"/>
              </a:tblGrid>
              <a:tr h="357190">
                <a:tc>
                  <a:txBody>
                    <a:bodyPr/>
                    <a:lstStyle/>
                    <a:p>
                      <a:pPr algn="ctr">
                        <a:lnSpc>
                          <a:spcPts val="25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2</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grpSp>
        <p:nvGrpSpPr>
          <p:cNvPr id="47" name="组合 46"/>
          <p:cNvGrpSpPr/>
          <p:nvPr/>
        </p:nvGrpSpPr>
        <p:grpSpPr>
          <a:xfrm>
            <a:off x="714348" y="1571612"/>
            <a:ext cx="7500990" cy="1714512"/>
            <a:chOff x="714348" y="1571612"/>
            <a:chExt cx="7500990" cy="1714512"/>
          </a:xfrm>
        </p:grpSpPr>
        <p:sp>
          <p:nvSpPr>
            <p:cNvPr id="56375" name="Text Box 55"/>
            <p:cNvSpPr txBox="1">
              <a:spLocks noChangeArrowheads="1"/>
            </p:cNvSpPr>
            <p:nvPr/>
          </p:nvSpPr>
          <p:spPr bwMode="auto">
            <a:xfrm>
              <a:off x="719322" y="2261832"/>
              <a:ext cx="1138034"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趟匹配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74" name="Text Box 54"/>
            <p:cNvSpPr txBox="1">
              <a:spLocks noChangeArrowheads="1"/>
            </p:cNvSpPr>
            <p:nvPr/>
          </p:nvSpPr>
          <p:spPr bwMode="auto">
            <a:xfrm>
              <a:off x="2009456" y="1955874"/>
              <a:ext cx="5115262"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pt-BR"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c a </a:t>
              </a:r>
              <a:r>
                <a:rPr kumimoji="0" lang="pt-BR"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b b a b c a b a a c b a c b a"</a:t>
              </a:r>
              <a:endPar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73" name="Text Box 53"/>
            <p:cNvSpPr txBox="1">
              <a:spLocks noChangeArrowheads="1"/>
            </p:cNvSpPr>
            <p:nvPr/>
          </p:nvSpPr>
          <p:spPr bwMode="auto">
            <a:xfrm>
              <a:off x="4930213" y="2407350"/>
              <a:ext cx="517381" cy="30769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72" name="Text Box 52"/>
            <p:cNvSpPr txBox="1">
              <a:spLocks noChangeArrowheads="1"/>
            </p:cNvSpPr>
            <p:nvPr/>
          </p:nvSpPr>
          <p:spPr bwMode="auto">
            <a:xfrm>
              <a:off x="2009757" y="2442463"/>
              <a:ext cx="2277032"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c a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a"</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71" name="Line 51"/>
            <p:cNvSpPr>
              <a:spLocks noChangeShapeType="1"/>
            </p:cNvSpPr>
            <p:nvPr/>
          </p:nvSpPr>
          <p:spPr bwMode="auto">
            <a:xfrm>
              <a:off x="3286116" y="2214554"/>
              <a:ext cx="1022" cy="266806"/>
            </a:xfrm>
            <a:prstGeom prst="line">
              <a:avLst/>
            </a:prstGeom>
            <a:ln w="19050"/>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370" name="Freeform 50"/>
            <p:cNvSpPr/>
            <p:nvPr/>
          </p:nvSpPr>
          <p:spPr bwMode="auto">
            <a:xfrm>
              <a:off x="3263539" y="2300045"/>
              <a:ext cx="65440" cy="73602"/>
            </a:xfrm>
            <a:custGeom>
              <a:avLst/>
              <a:gdLst/>
              <a:ahLst/>
              <a:cxnLst>
                <a:cxn ang="0">
                  <a:pos x="0" y="0"/>
                </a:cxn>
                <a:cxn ang="0">
                  <a:pos x="66" y="75"/>
                </a:cxn>
              </a:cxnLst>
              <a:rect l="0" t="0" r="r" b="b"/>
              <a:pathLst>
                <a:path w="66" h="75">
                  <a:moveTo>
                    <a:pt x="0" y="0"/>
                  </a:moveTo>
                  <a:lnTo>
                    <a:pt x="66" y="75"/>
                  </a:lnTo>
                </a:path>
              </a:pathLst>
            </a:custGeom>
            <a:ln w="19050"/>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369" name="Text Box 49"/>
            <p:cNvSpPr txBox="1">
              <a:spLocks noChangeArrowheads="1"/>
            </p:cNvSpPr>
            <p:nvPr/>
          </p:nvSpPr>
          <p:spPr bwMode="auto">
            <a:xfrm>
              <a:off x="4930213" y="2765136"/>
              <a:ext cx="517381"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68" name="Text Box 48"/>
            <p:cNvSpPr txBox="1">
              <a:spLocks noChangeArrowheads="1"/>
            </p:cNvSpPr>
            <p:nvPr/>
          </p:nvSpPr>
          <p:spPr bwMode="auto">
            <a:xfrm>
              <a:off x="5654138" y="2378727"/>
              <a:ext cx="517381"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67" name="Text Box 47"/>
            <p:cNvSpPr txBox="1">
              <a:spLocks noChangeArrowheads="1"/>
            </p:cNvSpPr>
            <p:nvPr/>
          </p:nvSpPr>
          <p:spPr bwMode="auto">
            <a:xfrm>
              <a:off x="5630620" y="2743669"/>
              <a:ext cx="618608" cy="30769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66" name="Line 46"/>
            <p:cNvSpPr>
              <a:spLocks noChangeShapeType="1"/>
            </p:cNvSpPr>
            <p:nvPr/>
          </p:nvSpPr>
          <p:spPr bwMode="auto">
            <a:xfrm>
              <a:off x="5550866" y="2683727"/>
              <a:ext cx="723925" cy="1022"/>
            </a:xfrm>
            <a:prstGeom prst="line">
              <a:avLst/>
            </a:prstGeom>
            <a:ln w="19050">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365" name="Text Box 45"/>
            <p:cNvSpPr txBox="1">
              <a:spLocks noChangeArrowheads="1"/>
            </p:cNvSpPr>
            <p:nvPr/>
          </p:nvSpPr>
          <p:spPr bwMode="auto">
            <a:xfrm>
              <a:off x="6322848" y="2378727"/>
              <a:ext cx="1138034"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64" name="Text Box 44"/>
            <p:cNvSpPr txBox="1">
              <a:spLocks noChangeArrowheads="1"/>
            </p:cNvSpPr>
            <p:nvPr/>
          </p:nvSpPr>
          <p:spPr bwMode="auto">
            <a:xfrm>
              <a:off x="6322848" y="2734469"/>
              <a:ext cx="1678176" cy="30769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=nextval[4]=0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23" name="Line 3"/>
            <p:cNvSpPr>
              <a:spLocks noChangeShapeType="1"/>
            </p:cNvSpPr>
            <p:nvPr/>
          </p:nvSpPr>
          <p:spPr bwMode="auto">
            <a:xfrm flipV="1">
              <a:off x="3285390" y="2706203"/>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322" name="Line 2"/>
            <p:cNvSpPr>
              <a:spLocks noChangeShapeType="1"/>
            </p:cNvSpPr>
            <p:nvPr/>
          </p:nvSpPr>
          <p:spPr bwMode="auto">
            <a:xfrm>
              <a:off x="3289857" y="1690328"/>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1" name="圆角矩形 60"/>
            <p:cNvSpPr/>
            <p:nvPr/>
          </p:nvSpPr>
          <p:spPr bwMode="auto">
            <a:xfrm>
              <a:off x="714348" y="1571612"/>
              <a:ext cx="7500990" cy="1714512"/>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38" name="Line 33"/>
            <p:cNvSpPr>
              <a:spLocks noChangeShapeType="1"/>
            </p:cNvSpPr>
            <p:nvPr/>
          </p:nvSpPr>
          <p:spPr bwMode="auto">
            <a:xfrm>
              <a:off x="2419335" y="2181216"/>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Line 33"/>
            <p:cNvSpPr>
              <a:spLocks noChangeShapeType="1"/>
            </p:cNvSpPr>
            <p:nvPr/>
          </p:nvSpPr>
          <p:spPr bwMode="auto">
            <a:xfrm>
              <a:off x="2628886" y="2171691"/>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Line 33"/>
            <p:cNvSpPr>
              <a:spLocks noChangeShapeType="1"/>
            </p:cNvSpPr>
            <p:nvPr/>
          </p:nvSpPr>
          <p:spPr bwMode="auto">
            <a:xfrm>
              <a:off x="2852725" y="2193256"/>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Line 33"/>
            <p:cNvSpPr>
              <a:spLocks noChangeShapeType="1"/>
            </p:cNvSpPr>
            <p:nvPr/>
          </p:nvSpPr>
          <p:spPr bwMode="auto">
            <a:xfrm>
              <a:off x="3086089" y="2205029"/>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48" name="组合 47"/>
          <p:cNvGrpSpPr/>
          <p:nvPr/>
        </p:nvGrpSpPr>
        <p:grpSpPr>
          <a:xfrm>
            <a:off x="719322" y="3571876"/>
            <a:ext cx="7496016" cy="1643074"/>
            <a:chOff x="719322" y="3571876"/>
            <a:chExt cx="7496016" cy="1643074"/>
          </a:xfrm>
        </p:grpSpPr>
        <p:sp>
          <p:nvSpPr>
            <p:cNvPr id="56363" name="Text Box 43"/>
            <p:cNvSpPr txBox="1">
              <a:spLocks noChangeArrowheads="1"/>
            </p:cNvSpPr>
            <p:nvPr/>
          </p:nvSpPr>
          <p:spPr bwMode="auto">
            <a:xfrm>
              <a:off x="719322" y="4143380"/>
              <a:ext cx="1137012" cy="307696"/>
            </a:xfrm>
            <a:prstGeom prst="rect">
              <a:avLst/>
            </a:prstGeom>
            <a:solidFill>
              <a:srgbClr val="FFFFFF"/>
            </a:solidFill>
            <a:ln w="9525">
              <a:noFill/>
              <a:miter lim="800000"/>
            </a:ln>
          </p:spPr>
          <p:txBody>
            <a:bodyPr vert="horz" wrap="square" lIns="0" tIns="0" rIns="0" bIns="0" numCol="1" anchor="t" anchorCtr="0" compatLnSpc="1"/>
            <a:lstStyle/>
            <a:p>
              <a:pPr lvl="0">
                <a:lnSpc>
                  <a:spcPct val="100000"/>
                </a:lnSpc>
                <a:spcBef>
                  <a:spcPct val="0"/>
                </a:spcBef>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r>
                <a:rPr kumimoji="0"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趟匹</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62" name="Text Box 42"/>
            <p:cNvSpPr txBox="1">
              <a:spLocks noChangeArrowheads="1"/>
            </p:cNvSpPr>
            <p:nvPr/>
          </p:nvSpPr>
          <p:spPr bwMode="auto">
            <a:xfrm>
              <a:off x="2065316" y="3910256"/>
              <a:ext cx="5292766" cy="307696"/>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pt-BR"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c a a b </a:t>
              </a:r>
              <a:r>
                <a:rPr kumimoji="0" lang="pt-BR"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b c a b a a c b a c b a"</a:t>
              </a:r>
              <a:endPar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61" name="Text Box 41"/>
            <p:cNvSpPr txBox="1">
              <a:spLocks noChangeArrowheads="1"/>
            </p:cNvSpPr>
            <p:nvPr/>
          </p:nvSpPr>
          <p:spPr bwMode="auto">
            <a:xfrm>
              <a:off x="5054751" y="4336176"/>
              <a:ext cx="517381"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60" name="Text Box 40"/>
            <p:cNvSpPr txBox="1">
              <a:spLocks noChangeArrowheads="1"/>
            </p:cNvSpPr>
            <p:nvPr/>
          </p:nvSpPr>
          <p:spPr bwMode="auto">
            <a:xfrm>
              <a:off x="2947976" y="4371289"/>
              <a:ext cx="2020863"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a:t>
              </a: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c</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b a a"</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59" name="Line 39"/>
            <p:cNvSpPr>
              <a:spLocks noChangeShapeType="1"/>
            </p:cNvSpPr>
            <p:nvPr/>
          </p:nvSpPr>
          <p:spPr bwMode="auto">
            <a:xfrm>
              <a:off x="3800738" y="4146766"/>
              <a:ext cx="1022" cy="266806"/>
            </a:xfrm>
            <a:prstGeom prst="line">
              <a:avLst/>
            </a:prstGeom>
            <a:ln w="19050"/>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358" name="Freeform 38"/>
            <p:cNvSpPr/>
            <p:nvPr/>
          </p:nvSpPr>
          <p:spPr bwMode="auto">
            <a:xfrm>
              <a:off x="3774153" y="4236724"/>
              <a:ext cx="64417" cy="73602"/>
            </a:xfrm>
            <a:custGeom>
              <a:avLst/>
              <a:gdLst/>
              <a:ahLst/>
              <a:cxnLst>
                <a:cxn ang="0">
                  <a:pos x="0" y="0"/>
                </a:cxn>
                <a:cxn ang="0">
                  <a:pos x="66" y="75"/>
                </a:cxn>
              </a:cxnLst>
              <a:rect l="0" t="0" r="r" b="b"/>
              <a:pathLst>
                <a:path w="66" h="75">
                  <a:moveTo>
                    <a:pt x="0" y="0"/>
                  </a:moveTo>
                  <a:lnTo>
                    <a:pt x="66" y="75"/>
                  </a:lnTo>
                </a:path>
              </a:pathLst>
            </a:custGeom>
            <a:ln w="19050"/>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357" name="Text Box 37"/>
            <p:cNvSpPr txBox="1">
              <a:spLocks noChangeArrowheads="1"/>
            </p:cNvSpPr>
            <p:nvPr/>
          </p:nvSpPr>
          <p:spPr bwMode="auto">
            <a:xfrm>
              <a:off x="5054751" y="4692940"/>
              <a:ext cx="517381" cy="30769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56" name="Text Box 36"/>
            <p:cNvSpPr txBox="1">
              <a:spLocks noChangeArrowheads="1"/>
            </p:cNvSpPr>
            <p:nvPr/>
          </p:nvSpPr>
          <p:spPr bwMode="auto">
            <a:xfrm>
              <a:off x="5633749" y="4306531"/>
              <a:ext cx="516359" cy="30769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55" name="Text Box 35"/>
            <p:cNvSpPr txBox="1">
              <a:spLocks noChangeArrowheads="1"/>
            </p:cNvSpPr>
            <p:nvPr/>
          </p:nvSpPr>
          <p:spPr bwMode="auto">
            <a:xfrm>
              <a:off x="5610232" y="4672496"/>
              <a:ext cx="619631" cy="30769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54" name="Line 34"/>
            <p:cNvSpPr>
              <a:spLocks noChangeShapeType="1"/>
            </p:cNvSpPr>
            <p:nvPr/>
          </p:nvSpPr>
          <p:spPr bwMode="auto">
            <a:xfrm>
              <a:off x="5549843" y="4618339"/>
              <a:ext cx="722902" cy="1022"/>
            </a:xfrm>
            <a:prstGeom prst="line">
              <a:avLst/>
            </a:prstGeom>
            <a:ln w="19050">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353" name="Text Box 33"/>
            <p:cNvSpPr txBox="1">
              <a:spLocks noChangeArrowheads="1"/>
            </p:cNvSpPr>
            <p:nvPr/>
          </p:nvSpPr>
          <p:spPr bwMode="auto">
            <a:xfrm>
              <a:off x="6394286" y="4306531"/>
              <a:ext cx="1137012" cy="30769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52" name="Text Box 32"/>
            <p:cNvSpPr txBox="1">
              <a:spLocks noChangeArrowheads="1"/>
            </p:cNvSpPr>
            <p:nvPr/>
          </p:nvSpPr>
          <p:spPr bwMode="auto">
            <a:xfrm>
              <a:off x="6394286" y="4664318"/>
              <a:ext cx="1678176"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=nextval[2]=0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25" name="Line 5"/>
            <p:cNvSpPr>
              <a:spLocks noChangeShapeType="1"/>
            </p:cNvSpPr>
            <p:nvPr/>
          </p:nvSpPr>
          <p:spPr bwMode="auto">
            <a:xfrm flipV="1">
              <a:off x="3782066" y="4634007"/>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2" name="圆角矩形 61"/>
            <p:cNvSpPr/>
            <p:nvPr/>
          </p:nvSpPr>
          <p:spPr bwMode="auto">
            <a:xfrm>
              <a:off x="785786" y="3571876"/>
              <a:ext cx="7429552" cy="1643074"/>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56324" name="Line 4"/>
            <p:cNvSpPr>
              <a:spLocks noChangeShapeType="1"/>
            </p:cNvSpPr>
            <p:nvPr/>
          </p:nvSpPr>
          <p:spPr bwMode="auto">
            <a:xfrm>
              <a:off x="3799448" y="3648076"/>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Line 33"/>
            <p:cNvSpPr>
              <a:spLocks noChangeShapeType="1"/>
            </p:cNvSpPr>
            <p:nvPr/>
          </p:nvSpPr>
          <p:spPr bwMode="auto">
            <a:xfrm>
              <a:off x="3357554" y="4141132"/>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Line 33"/>
            <p:cNvSpPr>
              <a:spLocks noChangeShapeType="1"/>
            </p:cNvSpPr>
            <p:nvPr/>
          </p:nvSpPr>
          <p:spPr bwMode="auto">
            <a:xfrm>
              <a:off x="3562343" y="4143380"/>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50" name="灯片编号占位符 49"/>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90561" y="1928802"/>
            <a:ext cx="2000264" cy="43088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ct val="100000"/>
              </a:lnSpc>
              <a:spcBef>
                <a:spcPts val="0"/>
              </a:spcBef>
            </a:pPr>
            <a:r>
              <a:rPr lang="zh-CN" altLang="en-US"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串的实现方式</a:t>
            </a:r>
            <a:endParaRPr lang="zh-CN" altLang="en-US"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24" name="组合 33"/>
          <p:cNvGrpSpPr/>
          <p:nvPr/>
        </p:nvGrpSpPr>
        <p:grpSpPr>
          <a:xfrm>
            <a:off x="890561" y="2857496"/>
            <a:ext cx="7039025" cy="1785950"/>
            <a:chOff x="500034" y="2786058"/>
            <a:chExt cx="7039025" cy="1785950"/>
          </a:xfrm>
        </p:grpSpPr>
        <p:sp>
          <p:nvSpPr>
            <p:cNvPr id="25" name="TextBox 24"/>
            <p:cNvSpPr txBox="1"/>
            <p:nvPr/>
          </p:nvSpPr>
          <p:spPr>
            <a:xfrm>
              <a:off x="2824151" y="2786058"/>
              <a:ext cx="1143008" cy="453183"/>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en-US" sz="2000" smtClean="0">
                  <a:solidFill>
                    <a:srgbClr val="0000FF"/>
                  </a:solidFill>
                  <a:latin typeface="仿宋" panose="02010609060101010101" pitchFamily="49" charset="-122"/>
                  <a:ea typeface="仿宋" panose="02010609060101010101" pitchFamily="49" charset="-122"/>
                </a:rPr>
                <a:t>线性表</a:t>
              </a:r>
              <a:endParaRPr lang="zh-CN" altLang="en-US" sz="2000" smtClean="0">
                <a:solidFill>
                  <a:srgbClr val="0000FF"/>
                </a:solidFill>
                <a:latin typeface="仿宋" panose="02010609060101010101" pitchFamily="49" charset="-122"/>
                <a:ea typeface="仿宋" panose="02010609060101010101" pitchFamily="49" charset="-122"/>
              </a:endParaRPr>
            </a:p>
          </p:txBody>
        </p:sp>
        <p:sp>
          <p:nvSpPr>
            <p:cNvPr id="26" name="流程图: 卡片 25"/>
            <p:cNvSpPr/>
            <p:nvPr/>
          </p:nvSpPr>
          <p:spPr>
            <a:xfrm>
              <a:off x="2214546"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smtClean="0">
                  <a:solidFill>
                    <a:srgbClr val="0000FF"/>
                  </a:solidFill>
                  <a:latin typeface="仿宋" panose="02010609060101010101" pitchFamily="49" charset="-122"/>
                  <a:ea typeface="仿宋" panose="02010609060101010101" pitchFamily="49" charset="-122"/>
                </a:rPr>
                <a:t>顺序表</a:t>
              </a:r>
              <a:endParaRPr lang="zh-CN" altLang="en-US" sz="2000">
                <a:solidFill>
                  <a:srgbClr val="0000FF"/>
                </a:solidFill>
                <a:latin typeface="仿宋" panose="02010609060101010101" pitchFamily="49" charset="-122"/>
                <a:ea typeface="仿宋" panose="02010609060101010101" pitchFamily="49" charset="-122"/>
              </a:endParaRPr>
            </a:p>
          </p:txBody>
        </p:sp>
        <p:sp>
          <p:nvSpPr>
            <p:cNvPr id="27" name="流程图: 卡片 26"/>
            <p:cNvSpPr/>
            <p:nvPr/>
          </p:nvSpPr>
          <p:spPr>
            <a:xfrm>
              <a:off x="3681407"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smtClean="0">
                  <a:solidFill>
                    <a:srgbClr val="0000FF"/>
                  </a:solidFill>
                  <a:latin typeface="仿宋" panose="02010609060101010101" pitchFamily="49" charset="-122"/>
                  <a:ea typeface="仿宋" panose="02010609060101010101" pitchFamily="49" charset="-122"/>
                </a:rPr>
                <a:t>链表</a:t>
              </a:r>
              <a:endParaRPr lang="zh-CN" altLang="en-US" sz="2000">
                <a:solidFill>
                  <a:srgbClr val="0000FF"/>
                </a:solidFill>
                <a:latin typeface="仿宋" panose="02010609060101010101" pitchFamily="49" charset="-122"/>
                <a:ea typeface="仿宋" panose="02010609060101010101" pitchFamily="49" charset="-122"/>
              </a:endParaRPr>
            </a:p>
          </p:txBody>
        </p:sp>
        <p:cxnSp>
          <p:nvCxnSpPr>
            <p:cNvPr id="28" name="直接箭头连接符 27"/>
            <p:cNvCxnSpPr>
              <a:endCxn id="26" idx="0"/>
            </p:cNvCxnSpPr>
            <p:nvPr/>
          </p:nvCxnSpPr>
          <p:spPr>
            <a:xfrm rot="5400000">
              <a:off x="2593168" y="3393281"/>
              <a:ext cx="728668" cy="485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9" name="直接箭头连接符 28"/>
            <p:cNvCxnSpPr>
              <a:endCxn id="27" idx="0"/>
            </p:cNvCxnSpPr>
            <p:nvPr/>
          </p:nvCxnSpPr>
          <p:spPr>
            <a:xfrm rot="16200000" flipH="1">
              <a:off x="3555200" y="3374231"/>
              <a:ext cx="752480" cy="5000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5681671" y="2786058"/>
              <a:ext cx="1143008" cy="453183"/>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en-US" sz="2000" smtClean="0">
                  <a:solidFill>
                    <a:srgbClr val="0000FF"/>
                  </a:solidFill>
                  <a:latin typeface="仿宋" panose="02010609060101010101" pitchFamily="49" charset="-122"/>
                  <a:ea typeface="仿宋" panose="02010609060101010101" pitchFamily="49" charset="-122"/>
                </a:rPr>
                <a:t>串</a:t>
              </a:r>
              <a:endParaRPr lang="zh-CN" altLang="en-US" sz="2000" smtClean="0">
                <a:solidFill>
                  <a:srgbClr val="0000FF"/>
                </a:solidFill>
                <a:latin typeface="仿宋" panose="02010609060101010101" pitchFamily="49" charset="-122"/>
                <a:ea typeface="仿宋" panose="02010609060101010101" pitchFamily="49" charset="-122"/>
              </a:endParaRPr>
            </a:p>
          </p:txBody>
        </p:sp>
        <p:sp>
          <p:nvSpPr>
            <p:cNvPr id="31" name="流程图: 卡片 30"/>
            <p:cNvSpPr/>
            <p:nvPr/>
          </p:nvSpPr>
          <p:spPr>
            <a:xfrm>
              <a:off x="5072066" y="4000504"/>
              <a:ext cx="1000132" cy="571504"/>
            </a:xfrm>
            <a:prstGeom prst="flowChartPunchedCard">
              <a:avLst/>
            </a:prstGeom>
          </p:spPr>
          <p:style>
            <a:lnRef idx="1">
              <a:schemeClr val="accent2"/>
            </a:lnRef>
            <a:fillRef idx="3">
              <a:schemeClr val="accent2"/>
            </a:fillRef>
            <a:effectRef idx="2">
              <a:schemeClr val="accent2"/>
            </a:effectRef>
            <a:fontRef idx="minor">
              <a:schemeClr val="lt1"/>
            </a:fontRef>
          </p:style>
          <p:txBody>
            <a:bodyPr bIns="108000" rtlCol="0" anchor="ctr"/>
            <a:lstStyle/>
            <a:p>
              <a:pPr algn="ctr">
                <a:lnSpc>
                  <a:spcPct val="100000"/>
                </a:lnSpc>
              </a:pPr>
              <a:r>
                <a:rPr lang="zh-CN" altLang="en-US" sz="2000" smtClean="0">
                  <a:solidFill>
                    <a:schemeClr val="bg1"/>
                  </a:solidFill>
                  <a:latin typeface="仿宋" panose="02010609060101010101" pitchFamily="49" charset="-122"/>
                  <a:ea typeface="仿宋" panose="02010609060101010101" pitchFamily="49" charset="-122"/>
                </a:rPr>
                <a:t>顺序串</a:t>
              </a:r>
              <a:endParaRPr lang="zh-CN" altLang="en-US" sz="2000">
                <a:solidFill>
                  <a:schemeClr val="bg1"/>
                </a:solidFill>
                <a:latin typeface="仿宋" panose="02010609060101010101" pitchFamily="49" charset="-122"/>
                <a:ea typeface="仿宋" panose="02010609060101010101" pitchFamily="49" charset="-122"/>
              </a:endParaRPr>
            </a:p>
          </p:txBody>
        </p:sp>
        <p:sp>
          <p:nvSpPr>
            <p:cNvPr id="32" name="流程图: 卡片 31"/>
            <p:cNvSpPr/>
            <p:nvPr/>
          </p:nvSpPr>
          <p:spPr>
            <a:xfrm>
              <a:off x="6538927"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smtClean="0">
                  <a:solidFill>
                    <a:srgbClr val="0000FF"/>
                  </a:solidFill>
                  <a:latin typeface="仿宋" panose="02010609060101010101" pitchFamily="49" charset="-122"/>
                  <a:ea typeface="仿宋" panose="02010609060101010101" pitchFamily="49" charset="-122"/>
                </a:rPr>
                <a:t>链串</a:t>
              </a:r>
              <a:endParaRPr lang="zh-CN" altLang="en-US" sz="2000">
                <a:solidFill>
                  <a:srgbClr val="0000FF"/>
                </a:solidFill>
                <a:latin typeface="仿宋" panose="02010609060101010101" pitchFamily="49" charset="-122"/>
                <a:ea typeface="仿宋" panose="02010609060101010101" pitchFamily="49" charset="-122"/>
              </a:endParaRPr>
            </a:p>
          </p:txBody>
        </p:sp>
        <p:cxnSp>
          <p:nvCxnSpPr>
            <p:cNvPr id="33" name="直接箭头连接符 32"/>
            <p:cNvCxnSpPr>
              <a:endCxn id="31" idx="0"/>
            </p:cNvCxnSpPr>
            <p:nvPr/>
          </p:nvCxnSpPr>
          <p:spPr>
            <a:xfrm rot="5400000">
              <a:off x="5450688" y="3393281"/>
              <a:ext cx="728668" cy="485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endCxn id="32" idx="0"/>
            </p:cNvCxnSpPr>
            <p:nvPr/>
          </p:nvCxnSpPr>
          <p:spPr>
            <a:xfrm rot="16200000" flipH="1">
              <a:off x="6412720" y="3374231"/>
              <a:ext cx="752480" cy="5000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00034" y="2786058"/>
              <a:ext cx="128588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仿宋" panose="02010609060101010101" pitchFamily="49" charset="-122"/>
                  <a:ea typeface="仿宋" panose="02010609060101010101" pitchFamily="49" charset="-122"/>
                </a:rPr>
                <a:t>逻辑结构</a:t>
              </a:r>
              <a:endParaRPr lang="zh-CN" altLang="en-US" sz="2000" smtClean="0">
                <a:solidFill>
                  <a:srgbClr val="0000FF"/>
                </a:solidFill>
                <a:latin typeface="仿宋" panose="02010609060101010101" pitchFamily="49" charset="-122"/>
                <a:ea typeface="仿宋" panose="02010609060101010101" pitchFamily="49" charset="-122"/>
              </a:endParaRPr>
            </a:p>
          </p:txBody>
        </p:sp>
        <p:sp>
          <p:nvSpPr>
            <p:cNvPr id="36" name="TextBox 35"/>
            <p:cNvSpPr txBox="1"/>
            <p:nvPr/>
          </p:nvSpPr>
          <p:spPr>
            <a:xfrm>
              <a:off x="500034" y="4143380"/>
              <a:ext cx="128588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仿宋" panose="02010609060101010101" pitchFamily="49" charset="-122"/>
                  <a:ea typeface="仿宋" panose="02010609060101010101" pitchFamily="49" charset="-122"/>
                </a:rPr>
                <a:t>存储结构</a:t>
              </a:r>
              <a:endParaRPr lang="zh-CN" altLang="en-US" sz="2000" smtClean="0">
                <a:solidFill>
                  <a:srgbClr val="0000FF"/>
                </a:solidFill>
                <a:latin typeface="仿宋" panose="02010609060101010101" pitchFamily="49" charset="-122"/>
                <a:ea typeface="仿宋" panose="02010609060101010101" pitchFamily="49" charset="-122"/>
              </a:endParaRPr>
            </a:p>
          </p:txBody>
        </p:sp>
        <p:cxnSp>
          <p:nvCxnSpPr>
            <p:cNvPr id="37" name="直接箭头连接符 36"/>
            <p:cNvCxnSpPr>
              <a:stCxn id="35" idx="2"/>
            </p:cNvCxnSpPr>
            <p:nvPr/>
          </p:nvCxnSpPr>
          <p:spPr>
            <a:xfrm rot="5400000">
              <a:off x="699295" y="3629055"/>
              <a:ext cx="886568" cy="7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1142976" y="3429000"/>
              <a:ext cx="78581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FF"/>
                  </a:solidFill>
                  <a:latin typeface="仿宋" panose="02010609060101010101" pitchFamily="49" charset="-122"/>
                  <a:ea typeface="仿宋" panose="02010609060101010101" pitchFamily="49" charset="-122"/>
                </a:rPr>
                <a:t>映射</a:t>
              </a:r>
              <a:endParaRPr lang="zh-CN" altLang="en-US" sz="2000" smtClean="0">
                <a:solidFill>
                  <a:srgbClr val="FF00FF"/>
                </a:solidFill>
                <a:latin typeface="仿宋" panose="02010609060101010101" pitchFamily="49" charset="-122"/>
                <a:ea typeface="仿宋" panose="02010609060101010101" pitchFamily="49" charset="-122"/>
              </a:endParaRPr>
            </a:p>
          </p:txBody>
        </p:sp>
        <p:sp>
          <p:nvSpPr>
            <p:cNvPr id="39" name="TextBox 38"/>
            <p:cNvSpPr txBox="1"/>
            <p:nvPr/>
          </p:nvSpPr>
          <p:spPr>
            <a:xfrm rot="5400000">
              <a:off x="4624789" y="2790420"/>
              <a:ext cx="42862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微软雅黑" panose="020B0503020204020204" pitchFamily="34" charset="-122"/>
                  <a:ea typeface="微软雅黑" panose="020B0503020204020204" pitchFamily="34" charset="-122"/>
                </a:rPr>
                <a:t>∩</a:t>
              </a:r>
              <a:endParaRPr lang="zh-CN" altLang="en-US" sz="2000" smtClean="0">
                <a:solidFill>
                  <a:srgbClr val="0000FF"/>
                </a:solidFill>
                <a:latin typeface="微软雅黑" panose="020B0503020204020204" pitchFamily="34" charset="-122"/>
                <a:ea typeface="微软雅黑" panose="020B0503020204020204" pitchFamily="34" charset="-122"/>
              </a:endParaRPr>
            </a:p>
          </p:txBody>
        </p:sp>
      </p:grpSp>
      <p:sp>
        <p:nvSpPr>
          <p:cNvPr id="40" name="燕尾形 39"/>
          <p:cNvSpPr/>
          <p:nvPr/>
        </p:nvSpPr>
        <p:spPr bwMode="auto">
          <a:xfrm rot="16200000">
            <a:off x="5607851" y="4964917"/>
            <a:ext cx="714380" cy="357190"/>
          </a:xfrm>
          <a:prstGeom prst="chevron">
            <a:avLst/>
          </a:prstGeom>
          <a:ln>
            <a:tailEnd type="arrow" w="sm" len="sm"/>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41" name="TextBox 40"/>
          <p:cNvSpPr txBox="1"/>
          <p:nvPr/>
        </p:nvSpPr>
        <p:spPr>
          <a:xfrm>
            <a:off x="2428860" y="642918"/>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4.2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串</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的存储结构</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3" name="灯片编号占位符 42"/>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40"/>
                                        </p:tgtEl>
                                      </p:cBhvr>
                                    </p:animEffect>
                                    <p:animScale>
                                      <p:cBhvr>
                                        <p:cTn id="7" dur="250" autoRev="1" fill="hold"/>
                                        <p:tgtEl>
                                          <p:spTgt spid="40"/>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40"/>
                                        </p:tgtEl>
                                      </p:cBhvr>
                                    </p:animEffect>
                                    <p:animScale>
                                      <p:cBhvr>
                                        <p:cTn id="11" dur="250" autoRev="1" fill="hold"/>
                                        <p:tgtEl>
                                          <p:spTgt spid="4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77" name="Rectangle 5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67" name="组合 66"/>
          <p:cNvGrpSpPr/>
          <p:nvPr/>
        </p:nvGrpSpPr>
        <p:grpSpPr>
          <a:xfrm>
            <a:off x="642910" y="1357298"/>
            <a:ext cx="8143932" cy="2143140"/>
            <a:chOff x="642910" y="1000108"/>
            <a:chExt cx="8143932" cy="2143140"/>
          </a:xfrm>
        </p:grpSpPr>
        <p:sp>
          <p:nvSpPr>
            <p:cNvPr id="56351" name="Text Box 31"/>
            <p:cNvSpPr txBox="1">
              <a:spLocks noChangeArrowheads="1"/>
            </p:cNvSpPr>
            <p:nvPr/>
          </p:nvSpPr>
          <p:spPr bwMode="auto">
            <a:xfrm>
              <a:off x="648906" y="1714488"/>
              <a:ext cx="1137012" cy="307696"/>
            </a:xfrm>
            <a:prstGeom prst="rect">
              <a:avLst/>
            </a:prstGeom>
            <a:solidFill>
              <a:srgbClr val="FFFFFF"/>
            </a:solidFill>
            <a:ln w="9525">
              <a:noFill/>
              <a:miter lim="800000"/>
            </a:ln>
          </p:spPr>
          <p:txBody>
            <a:bodyPr vert="horz" wrap="square" lIns="0" tIns="0" rIns="0" bIns="0" numCol="1" anchor="t" anchorCtr="0" compatLnSpc="1"/>
            <a:lstStyle/>
            <a:p>
              <a:pPr lvl="0">
                <a:lnSpc>
                  <a:spcPct val="100000"/>
                </a:lnSpc>
                <a:spcBef>
                  <a:spcPct val="0"/>
                </a:spcBef>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r>
                <a:rPr kumimoji="0"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趟</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50" name="Text Box 30"/>
            <p:cNvSpPr txBox="1">
              <a:spLocks noChangeArrowheads="1"/>
            </p:cNvSpPr>
            <p:nvPr/>
          </p:nvSpPr>
          <p:spPr bwMode="auto">
            <a:xfrm>
              <a:off x="1643042" y="1430780"/>
              <a:ext cx="5221328" cy="30871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c a a b </a:t>
              </a:r>
              <a:r>
                <a:rPr kumimoji="0" lang="pt-BR"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a:t>
              </a: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 b c a b a a c b a c b a"</a:t>
              </a:r>
              <a:endPar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49" name="Text Box 29"/>
            <p:cNvSpPr txBox="1">
              <a:spLocks noChangeArrowheads="1"/>
            </p:cNvSpPr>
            <p:nvPr/>
          </p:nvSpPr>
          <p:spPr bwMode="auto">
            <a:xfrm>
              <a:off x="3863974" y="2334890"/>
              <a:ext cx="517381" cy="30871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48" name="Text Box 28"/>
            <p:cNvSpPr txBox="1">
              <a:spLocks noChangeArrowheads="1"/>
            </p:cNvSpPr>
            <p:nvPr/>
          </p:nvSpPr>
          <p:spPr bwMode="auto">
            <a:xfrm>
              <a:off x="2953945" y="1910214"/>
              <a:ext cx="2338789"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c a b a a"</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45" name="Text Box 25"/>
            <p:cNvSpPr txBox="1">
              <a:spLocks noChangeArrowheads="1"/>
            </p:cNvSpPr>
            <p:nvPr/>
          </p:nvSpPr>
          <p:spPr bwMode="auto">
            <a:xfrm>
              <a:off x="3863974" y="2693698"/>
              <a:ext cx="517381"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44" name="Text Box 24"/>
            <p:cNvSpPr txBox="1">
              <a:spLocks noChangeArrowheads="1"/>
            </p:cNvSpPr>
            <p:nvPr/>
          </p:nvSpPr>
          <p:spPr bwMode="auto">
            <a:xfrm>
              <a:off x="4587899" y="2306267"/>
              <a:ext cx="516359"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失败</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43" name="Text Box 23"/>
            <p:cNvSpPr txBox="1">
              <a:spLocks noChangeArrowheads="1"/>
            </p:cNvSpPr>
            <p:nvPr/>
          </p:nvSpPr>
          <p:spPr bwMode="auto">
            <a:xfrm>
              <a:off x="4564382" y="2672231"/>
              <a:ext cx="619631" cy="30769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42" name="Line 22"/>
            <p:cNvSpPr>
              <a:spLocks noChangeShapeType="1"/>
            </p:cNvSpPr>
            <p:nvPr/>
          </p:nvSpPr>
          <p:spPr bwMode="auto">
            <a:xfrm>
              <a:off x="4484627" y="2632363"/>
              <a:ext cx="722902" cy="1022"/>
            </a:xfrm>
            <a:prstGeom prst="line">
              <a:avLst/>
            </a:prstGeom>
            <a:ln w="19050">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341" name="Text Box 21"/>
            <p:cNvSpPr txBox="1">
              <a:spLocks noChangeArrowheads="1"/>
            </p:cNvSpPr>
            <p:nvPr/>
          </p:nvSpPr>
          <p:spPr bwMode="auto">
            <a:xfrm>
              <a:off x="5257632" y="2306267"/>
              <a:ext cx="1137012"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40" name="Text Box 20"/>
            <p:cNvSpPr txBox="1">
              <a:spLocks noChangeArrowheads="1"/>
            </p:cNvSpPr>
            <p:nvPr/>
          </p:nvSpPr>
          <p:spPr bwMode="auto">
            <a:xfrm>
              <a:off x="5257632" y="2664053"/>
              <a:ext cx="1678176"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=nextval[0]=-1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39" name="Text Box 19"/>
            <p:cNvSpPr txBox="1">
              <a:spLocks noChangeArrowheads="1"/>
            </p:cNvSpPr>
            <p:nvPr/>
          </p:nvSpPr>
          <p:spPr bwMode="auto">
            <a:xfrm>
              <a:off x="7085978" y="2672231"/>
              <a:ext cx="620653" cy="30769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修改为</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38" name="Line 18"/>
            <p:cNvSpPr>
              <a:spLocks noChangeShapeType="1"/>
            </p:cNvSpPr>
            <p:nvPr/>
          </p:nvSpPr>
          <p:spPr bwMode="auto">
            <a:xfrm>
              <a:off x="7007246" y="2632363"/>
              <a:ext cx="722902" cy="1022"/>
            </a:xfrm>
            <a:prstGeom prst="line">
              <a:avLst/>
            </a:prstGeom>
            <a:ln w="19050">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337" name="Text Box 17"/>
            <p:cNvSpPr txBox="1">
              <a:spLocks noChangeArrowheads="1"/>
            </p:cNvSpPr>
            <p:nvPr/>
          </p:nvSpPr>
          <p:spPr bwMode="auto">
            <a:xfrm>
              <a:off x="7736282" y="2306267"/>
              <a:ext cx="942729"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+1=7</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36" name="Text Box 16"/>
            <p:cNvSpPr txBox="1">
              <a:spLocks noChangeArrowheads="1"/>
            </p:cNvSpPr>
            <p:nvPr/>
          </p:nvSpPr>
          <p:spPr bwMode="auto">
            <a:xfrm>
              <a:off x="7721626" y="2664053"/>
              <a:ext cx="1014167"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8" name="Line 51"/>
            <p:cNvSpPr>
              <a:spLocks noChangeShapeType="1"/>
            </p:cNvSpPr>
            <p:nvPr/>
          </p:nvSpPr>
          <p:spPr bwMode="auto">
            <a:xfrm>
              <a:off x="3590519" y="1673327"/>
              <a:ext cx="1022" cy="266806"/>
            </a:xfrm>
            <a:prstGeom prst="line">
              <a:avLst/>
            </a:prstGeom>
            <a:ln w="19050"/>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Freeform 50"/>
            <p:cNvSpPr/>
            <p:nvPr/>
          </p:nvSpPr>
          <p:spPr bwMode="auto">
            <a:xfrm>
              <a:off x="3563934" y="1763285"/>
              <a:ext cx="65440" cy="73602"/>
            </a:xfrm>
            <a:custGeom>
              <a:avLst/>
              <a:gdLst/>
              <a:ahLst/>
              <a:cxnLst>
                <a:cxn ang="0">
                  <a:pos x="0" y="0"/>
                </a:cxn>
                <a:cxn ang="0">
                  <a:pos x="66" y="75"/>
                </a:cxn>
              </a:cxnLst>
              <a:rect l="0" t="0" r="r" b="b"/>
              <a:pathLst>
                <a:path w="66" h="75">
                  <a:moveTo>
                    <a:pt x="0" y="0"/>
                  </a:moveTo>
                  <a:lnTo>
                    <a:pt x="66" y="75"/>
                  </a:lnTo>
                </a:path>
              </a:pathLst>
            </a:custGeom>
            <a:ln w="19050"/>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Line 3"/>
            <p:cNvSpPr>
              <a:spLocks noChangeShapeType="1"/>
            </p:cNvSpPr>
            <p:nvPr/>
          </p:nvSpPr>
          <p:spPr bwMode="auto">
            <a:xfrm flipV="1">
              <a:off x="3584002" y="2169443"/>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1" name="Line 2"/>
            <p:cNvSpPr>
              <a:spLocks noChangeShapeType="1"/>
            </p:cNvSpPr>
            <p:nvPr/>
          </p:nvSpPr>
          <p:spPr bwMode="auto">
            <a:xfrm>
              <a:off x="3588469" y="1153568"/>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4" name="圆角矩形 63"/>
            <p:cNvSpPr/>
            <p:nvPr/>
          </p:nvSpPr>
          <p:spPr bwMode="auto">
            <a:xfrm>
              <a:off x="642910" y="1000108"/>
              <a:ext cx="8143932" cy="2143140"/>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grpSp>
        <p:nvGrpSpPr>
          <p:cNvPr id="68" name="组合 67"/>
          <p:cNvGrpSpPr/>
          <p:nvPr/>
        </p:nvGrpSpPr>
        <p:grpSpPr>
          <a:xfrm>
            <a:off x="928662" y="3786190"/>
            <a:ext cx="7643866" cy="2357454"/>
            <a:chOff x="642910" y="3429000"/>
            <a:chExt cx="7643866" cy="2357454"/>
          </a:xfrm>
        </p:grpSpPr>
        <p:sp>
          <p:nvSpPr>
            <p:cNvPr id="56335" name="Text Box 15"/>
            <p:cNvSpPr txBox="1">
              <a:spLocks noChangeArrowheads="1"/>
            </p:cNvSpPr>
            <p:nvPr/>
          </p:nvSpPr>
          <p:spPr bwMode="auto">
            <a:xfrm>
              <a:off x="714348" y="4459203"/>
              <a:ext cx="1137012" cy="306674"/>
            </a:xfrm>
            <a:prstGeom prst="rect">
              <a:avLst/>
            </a:prstGeom>
            <a:solidFill>
              <a:srgbClr val="FFFFFF"/>
            </a:solidFill>
            <a:ln w="9525">
              <a:noFill/>
              <a:miter lim="800000"/>
            </a:ln>
          </p:spPr>
          <p:txBody>
            <a:bodyPr vert="horz" wrap="square" lIns="0" tIns="0" rIns="0" bIns="0" numCol="1" anchor="t" anchorCtr="0" compatLnSpc="1"/>
            <a:lstStyle/>
            <a:p>
              <a:pPr lvl="0">
                <a:lnSpc>
                  <a:spcPct val="100000"/>
                </a:lnSpc>
                <a:spcBef>
                  <a:spcPct val="0"/>
                </a:spcBef>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第</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r>
                <a:rPr kumimoji="0"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趟</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匹配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34" name="Text Box 14"/>
            <p:cNvSpPr txBox="1">
              <a:spLocks noChangeArrowheads="1"/>
            </p:cNvSpPr>
            <p:nvPr/>
          </p:nvSpPr>
          <p:spPr bwMode="auto">
            <a:xfrm>
              <a:off x="1708484" y="3873438"/>
              <a:ext cx="5078452"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pt-BR"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r>
                <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c a a b b a b c a b a a c b a c b a"</a:t>
              </a:r>
              <a:endParaRPr kumimoji="0" lang="pt-BR"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33" name="Text Box 13"/>
            <p:cNvSpPr txBox="1">
              <a:spLocks noChangeArrowheads="1"/>
            </p:cNvSpPr>
            <p:nvPr/>
          </p:nvSpPr>
          <p:spPr bwMode="auto">
            <a:xfrm>
              <a:off x="4000854" y="4981162"/>
              <a:ext cx="517381" cy="30667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=14</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32" name="Text Box 12"/>
            <p:cNvSpPr txBox="1">
              <a:spLocks noChangeArrowheads="1"/>
            </p:cNvSpPr>
            <p:nvPr/>
          </p:nvSpPr>
          <p:spPr bwMode="auto">
            <a:xfrm>
              <a:off x="3268999" y="4436362"/>
              <a:ext cx="2550785" cy="30565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 b c a b a a"</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31" name="Text Box 11"/>
            <p:cNvSpPr txBox="1">
              <a:spLocks noChangeArrowheads="1"/>
            </p:cNvSpPr>
            <p:nvPr/>
          </p:nvSpPr>
          <p:spPr bwMode="auto">
            <a:xfrm>
              <a:off x="4000854" y="5337926"/>
              <a:ext cx="517381" cy="30565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30" name="Text Box 10"/>
            <p:cNvSpPr txBox="1">
              <a:spLocks noChangeArrowheads="1"/>
            </p:cNvSpPr>
            <p:nvPr/>
          </p:nvSpPr>
          <p:spPr bwMode="auto">
            <a:xfrm>
              <a:off x="4929548" y="5143512"/>
              <a:ext cx="3214352" cy="285752"/>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成功，返回</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-t.length()=7</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2" name="Line 3"/>
            <p:cNvSpPr>
              <a:spLocks noChangeShapeType="1"/>
            </p:cNvSpPr>
            <p:nvPr/>
          </p:nvSpPr>
          <p:spPr bwMode="auto">
            <a:xfrm flipV="1">
              <a:off x="5205417" y="4698348"/>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3" name="Line 2"/>
            <p:cNvSpPr>
              <a:spLocks noChangeShapeType="1"/>
            </p:cNvSpPr>
            <p:nvPr/>
          </p:nvSpPr>
          <p:spPr bwMode="auto">
            <a:xfrm>
              <a:off x="5228207" y="3587223"/>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5" name="圆角矩形 64"/>
            <p:cNvSpPr/>
            <p:nvPr/>
          </p:nvSpPr>
          <p:spPr bwMode="auto">
            <a:xfrm>
              <a:off x="642910" y="3429000"/>
              <a:ext cx="7643866" cy="2357454"/>
            </a:xfrm>
            <a:prstGeom prst="roundRect">
              <a:avLst/>
            </a:prstGeom>
            <a:ln w="19050">
              <a:solidFill>
                <a:schemeClr val="accent6">
                  <a:lumMod val="20000"/>
                  <a:lumOff val="80000"/>
                </a:schemeClr>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graphicFrame>
        <p:nvGraphicFramePr>
          <p:cNvPr id="66" name="表格 65"/>
          <p:cNvGraphicFramePr>
            <a:graphicFrameLocks noGrp="1"/>
          </p:cNvGraphicFramePr>
          <p:nvPr/>
        </p:nvGraphicFramePr>
        <p:xfrm>
          <a:off x="928662" y="381079"/>
          <a:ext cx="6858044" cy="761905"/>
        </p:xfrm>
        <a:graphic>
          <a:graphicData uri="http://schemas.openxmlformats.org/drawingml/2006/table">
            <a:tbl>
              <a:tblPr/>
              <a:tblGrid>
                <a:gridCol w="1500195"/>
                <a:gridCol w="714380"/>
                <a:gridCol w="714380"/>
                <a:gridCol w="714380"/>
                <a:gridCol w="785818"/>
                <a:gridCol w="785818"/>
                <a:gridCol w="714380"/>
                <a:gridCol w="928693"/>
              </a:tblGrid>
              <a:tr h="357190">
                <a:tc>
                  <a:txBody>
                    <a:bodyPr/>
                    <a:lstStyle/>
                    <a:p>
                      <a:pPr algn="ctr">
                        <a:lnSpc>
                          <a:spcPts val="2500"/>
                        </a:lnSpc>
                        <a:spcAft>
                          <a:spcPts val="0"/>
                        </a:spcAft>
                      </a:pP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04715">
                <a:tc>
                  <a:txBody>
                    <a:bodyPr/>
                    <a:lstStyle/>
                    <a:p>
                      <a:pPr algn="ctr">
                        <a:lnSpc>
                          <a:spcPts val="2500"/>
                        </a:lnSpc>
                        <a:spcAft>
                          <a:spcPts val="0"/>
                        </a:spcAft>
                      </a:pP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nextval[</a:t>
                      </a:r>
                      <a:r>
                        <a:rPr lang="en-US" sz="1600" b="1" i="1" kern="1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sz="16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6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0</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2</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sz="1600" b="1" kern="100">
                        <a:solidFill>
                          <a:srgbClr val="FF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bl>
          </a:graphicData>
        </a:graphic>
      </p:graphicFrame>
      <p:sp>
        <p:nvSpPr>
          <p:cNvPr id="36" name="Line 33"/>
          <p:cNvSpPr>
            <a:spLocks noChangeShapeType="1"/>
          </p:cNvSpPr>
          <p:nvPr/>
        </p:nvSpPr>
        <p:spPr bwMode="auto">
          <a:xfrm>
            <a:off x="3957633" y="4503084"/>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Line 33"/>
          <p:cNvSpPr>
            <a:spLocks noChangeShapeType="1"/>
          </p:cNvSpPr>
          <p:nvPr/>
        </p:nvSpPr>
        <p:spPr bwMode="auto">
          <a:xfrm>
            <a:off x="4167185" y="4500570"/>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Line 33"/>
          <p:cNvSpPr>
            <a:spLocks noChangeShapeType="1"/>
          </p:cNvSpPr>
          <p:nvPr/>
        </p:nvSpPr>
        <p:spPr bwMode="auto">
          <a:xfrm>
            <a:off x="4391024" y="4500570"/>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Line 33"/>
          <p:cNvSpPr>
            <a:spLocks noChangeShapeType="1"/>
          </p:cNvSpPr>
          <p:nvPr/>
        </p:nvSpPr>
        <p:spPr bwMode="auto">
          <a:xfrm>
            <a:off x="4624387" y="4503084"/>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Line 33"/>
          <p:cNvSpPr>
            <a:spLocks noChangeShapeType="1"/>
          </p:cNvSpPr>
          <p:nvPr/>
        </p:nvSpPr>
        <p:spPr bwMode="auto">
          <a:xfrm>
            <a:off x="4833939" y="4500570"/>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Line 33"/>
          <p:cNvSpPr>
            <a:spLocks noChangeShapeType="1"/>
          </p:cNvSpPr>
          <p:nvPr/>
        </p:nvSpPr>
        <p:spPr bwMode="auto">
          <a:xfrm>
            <a:off x="5057778" y="4500570"/>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Line 33"/>
          <p:cNvSpPr>
            <a:spLocks noChangeShapeType="1"/>
          </p:cNvSpPr>
          <p:nvPr/>
        </p:nvSpPr>
        <p:spPr bwMode="auto">
          <a:xfrm>
            <a:off x="5276855" y="4510095"/>
            <a:ext cx="0" cy="28800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灯片编号占位符 44"/>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57422" y="428604"/>
            <a:ext cx="4929222"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5</a:t>
            </a: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数组和稀疏矩阵</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endParaRPr>
          </a:p>
        </p:txBody>
      </p:sp>
      <p:sp>
        <p:nvSpPr>
          <p:cNvPr id="14" name="TextBox 13">
            <a:hlinkClick r:id="" action="ppaction://noaction"/>
          </p:cNvPr>
          <p:cNvSpPr txBox="1"/>
          <p:nvPr/>
        </p:nvSpPr>
        <p:spPr>
          <a:xfrm>
            <a:off x="3612396" y="2071678"/>
            <a:ext cx="396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5.1  </a:t>
            </a:r>
            <a:r>
              <a:rPr lang="zh-CN" altLang="en-US"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数组</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pSp>
        <p:nvGrpSpPr>
          <p:cNvPr id="2" name="组合 79"/>
          <p:cNvGrpSpPr/>
          <p:nvPr/>
        </p:nvGrpSpPr>
        <p:grpSpPr bwMode="auto">
          <a:xfrm>
            <a:off x="840364" y="2143116"/>
            <a:ext cx="2160000" cy="2177998"/>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panose="020B0604020202020204"/>
                <a:ea typeface="宋体" panose="02010600030101010101" pitchFamily="2" charset="-122"/>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21" name="文本框 20"/>
          <p:cNvSpPr txBox="1">
            <a:spLocks noChangeArrowheads="1"/>
          </p:cNvSpPr>
          <p:nvPr/>
        </p:nvSpPr>
        <p:spPr bwMode="auto">
          <a:xfrm>
            <a:off x="1091886" y="3252893"/>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2" name="文本框 20"/>
          <p:cNvSpPr txBox="1">
            <a:spLocks noChangeArrowheads="1"/>
          </p:cNvSpPr>
          <p:nvPr/>
        </p:nvSpPr>
        <p:spPr bwMode="auto">
          <a:xfrm>
            <a:off x="1235902" y="2572883"/>
            <a:ext cx="14122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zh-CN" altLang="en-US" sz="3200" b="1" dirty="0" smtClean="0">
                <a:solidFill>
                  <a:srgbClr val="008000"/>
                </a:solidFill>
              </a:rPr>
              <a:t>提纲</a:t>
            </a:r>
            <a:endParaRPr lang="zh-CN" altLang="en-US" sz="3200" b="1" dirty="0">
              <a:solidFill>
                <a:srgbClr val="008000"/>
              </a:solidFill>
            </a:endParaRPr>
          </a:p>
        </p:txBody>
      </p:sp>
      <p:sp>
        <p:nvSpPr>
          <p:cNvPr id="15" name="TextBox 14"/>
          <p:cNvSpPr txBox="1"/>
          <p:nvPr/>
        </p:nvSpPr>
        <p:spPr>
          <a:xfrm>
            <a:off x="3612396" y="3071810"/>
            <a:ext cx="3960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5.2  </a:t>
            </a:r>
            <a:r>
              <a:rPr lang="zh-CN" altLang="en-US"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特殊矩阵的压缩存储</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7" name="TextBox 16"/>
          <p:cNvSpPr txBox="1"/>
          <p:nvPr/>
        </p:nvSpPr>
        <p:spPr>
          <a:xfrm>
            <a:off x="3612396" y="4000504"/>
            <a:ext cx="3960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5.3  </a:t>
            </a:r>
            <a:r>
              <a:rPr lang="zh-CN" altLang="en-US"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稀疏矩阵</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00034" y="2357430"/>
            <a:ext cx="8215370" cy="401556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数组是二元组（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idx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value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）的集合，对每个</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idx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，都有一个</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value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值与之对应。</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idx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称为下标，可以由一个整数、两个整数或多个整数构成，下标含有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2000" smtClean="0">
                <a:solidFill>
                  <a:srgbClr val="0000FF"/>
                </a:solidFill>
                <a:latin typeface="+mn-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）个整数称为维数是</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数组按维数分为一维、二维和多维数组。</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一维数组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）个相同类型元素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mj-ea"/>
                <a:ea typeface="+mj-ea"/>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构成的有限序列，其逻辑表示为</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mj-ea"/>
                <a:ea typeface="+mj-ea"/>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），其中，</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是数组名，</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mj-ea"/>
                <a:ea typeface="+mj-ea"/>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mj-ea"/>
                <a:ea typeface="+mj-ea"/>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）是数组</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中序号为</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的元素。</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一个二维数组可以看作是每个数据元素都是相同类型的一维数组的一维数组。</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以此类推</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428596" y="1500174"/>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5.1.1 </a:t>
            </a:r>
            <a:r>
              <a:rPr lang="zh-CN" altLang="zh-CN" smtClean="0">
                <a:latin typeface="Consolas" panose="020B0609020204030204" pitchFamily="49" charset="0"/>
                <a:ea typeface="微软雅黑" panose="020B0503020204020204" pitchFamily="34" charset="-122"/>
                <a:cs typeface="Consolas" panose="020B0609020204030204" pitchFamily="49" charset="0"/>
              </a:rPr>
              <a:t>数组的概念</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p:cNvSpPr txBox="1"/>
          <p:nvPr/>
        </p:nvSpPr>
        <p:spPr>
          <a:xfrm>
            <a:off x="2571736" y="428604"/>
            <a:ext cx="32861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5.1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数</a:t>
            </a: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组</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721523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仿宋" panose="02010609060101010101" pitchFamily="49" charset="-122"/>
                <a:ea typeface="仿宋" panose="02010609060101010101" pitchFamily="49" charset="-122"/>
              </a:rPr>
              <a:t>二维数组的逻辑关系用二元组表示</a:t>
            </a:r>
            <a:endParaRPr lang="zh-CN" altLang="en-US" sz="2000" smtClean="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10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25" name="Object 1"/>
          <p:cNvGraphicFramePr>
            <a:graphicFrameLocks noChangeAspect="1"/>
          </p:cNvGraphicFramePr>
          <p:nvPr/>
        </p:nvGraphicFramePr>
        <p:xfrm>
          <a:off x="3286116" y="1214422"/>
          <a:ext cx="1615860" cy="1071570"/>
        </p:xfrm>
        <a:graphic>
          <a:graphicData uri="http://schemas.openxmlformats.org/presentationml/2006/ole">
            <mc:AlternateContent xmlns:mc="http://schemas.openxmlformats.org/markup-compatibility/2006">
              <mc:Choice xmlns:v="urn:schemas-microsoft-com:vml" Requires="v">
                <p:oleObj spid="_x0000_s1027" name="" r:id="rId1" imgW="21640800" imgH="14325600" progId="Equation.3">
                  <p:embed/>
                </p:oleObj>
              </mc:Choice>
              <mc:Fallback>
                <p:oleObj name="" r:id="rId1" imgW="21640800" imgH="14325600" progId="Equation.3">
                  <p:embed/>
                  <p:pic>
                    <p:nvPicPr>
                      <p:cNvPr id="0" name="图片 1026"/>
                      <p:cNvPicPr>
                        <a:picLocks noChangeAspect="1"/>
                      </p:cNvPicPr>
                      <p:nvPr/>
                    </p:nvPicPr>
                    <p:blipFill>
                      <a:blip r:embed="rId2"/>
                      <a:stretch>
                        <a:fillRect/>
                      </a:stretch>
                    </p:blipFill>
                    <p:spPr>
                      <a:xfrm>
                        <a:off x="3286116" y="1214422"/>
                        <a:ext cx="1615860" cy="1071570"/>
                      </a:xfrm>
                      <a:prstGeom prst="rect">
                        <a:avLst/>
                      </a:prstGeom>
                      <a:noFill/>
                      <a:ln w="9525">
                        <a:noFill/>
                      </a:ln>
                    </p:spPr>
                  </p:pic>
                </p:oleObj>
              </mc:Fallback>
            </mc:AlternateContent>
          </a:graphicData>
        </a:graphic>
      </p:graphicFrame>
      <p:sp>
        <p:nvSpPr>
          <p:cNvPr id="8" name="TextBox 7"/>
          <p:cNvSpPr txBox="1"/>
          <p:nvPr/>
        </p:nvSpPr>
        <p:spPr>
          <a:xfrm>
            <a:off x="785786" y="2857496"/>
            <a:ext cx="7715304" cy="2264824"/>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lnSpc>
                <a:spcPct val="100000"/>
              </a:lnSpc>
              <a:spcBef>
                <a:spcPts val="6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&lt;5</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6&gt;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&lt;6</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7&gt;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&lt;7</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8&gt;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&lt;9</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10&gt;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&lt;10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11&gt;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&lt;11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12&gt;}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同行关系</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5&gt;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&lt;5</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9&gt;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6&gt;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&lt;6</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10&gt;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7&gt;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&lt;7</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11&gt;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&lt;4</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8&gt;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&lt;8</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12&gt;}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同列关系</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下箭头 8"/>
          <p:cNvSpPr/>
          <p:nvPr/>
        </p:nvSpPr>
        <p:spPr bwMode="auto">
          <a:xfrm>
            <a:off x="3857620" y="2357430"/>
            <a:ext cx="214314" cy="357190"/>
          </a:xfrm>
          <a:prstGeom prst="down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500042"/>
            <a:ext cx="235745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楷体" panose="02010609060101010101" pitchFamily="49" charset="-122"/>
                <a:ea typeface="楷体" panose="02010609060101010101" pitchFamily="49" charset="-122"/>
              </a:rPr>
              <a:t>数组具有以下</a:t>
            </a:r>
            <a:r>
              <a:rPr lang="zh-CN" altLang="zh-CN" sz="2000" smtClean="0">
                <a:solidFill>
                  <a:srgbClr val="FF0000"/>
                </a:solidFill>
                <a:latin typeface="楷体" panose="02010609060101010101" pitchFamily="49" charset="-122"/>
                <a:ea typeface="楷体" panose="02010609060101010101" pitchFamily="49" charset="-122"/>
              </a:rPr>
              <a:t>特点</a:t>
            </a:r>
            <a:endParaRPr lang="zh-CN" altLang="en-US" sz="2000" smtClean="0">
              <a:solidFill>
                <a:srgbClr val="FF0000"/>
              </a:solidFill>
              <a:latin typeface="楷体" panose="02010609060101010101" pitchFamily="49" charset="-122"/>
              <a:ea typeface="楷体" panose="02010609060101010101" pitchFamily="49" charset="-122"/>
              <a:cs typeface="Consolas" panose="020B0609020204030204" pitchFamily="49" charset="0"/>
            </a:endParaRPr>
          </a:p>
        </p:txBody>
      </p:sp>
      <p:sp>
        <p:nvSpPr>
          <p:cNvPr id="6" name="TextBox 5"/>
          <p:cNvSpPr txBox="1"/>
          <p:nvPr/>
        </p:nvSpPr>
        <p:spPr>
          <a:xfrm>
            <a:off x="642910" y="1142984"/>
            <a:ext cx="7429552" cy="2708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）数组中各元素都具有统一的数据类型。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）维数组中的非边界元素具有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个前驱元素和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个后继元素。</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）数组维数确定后，数据元素个数和元素之间的关系不再发生改变，特别适合于顺序存储。</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）每个有意义的下标都存在一个与其相对应的数组元素值。</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428604"/>
            <a:ext cx="2786082"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维数组抽象数据类型</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642910" y="1071546"/>
            <a:ext cx="8001056" cy="51976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ADT Array</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数据对象：</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数组中所有元素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数据关系：</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mj-ea"/>
                <a:ea typeface="+mj-ea"/>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元素之间第</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维的线性关系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mj-ea"/>
                <a:ea typeface="+mj-ea"/>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基本运算：</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Value(</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mj-ea"/>
                <a:ea typeface="+mj-ea"/>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是已存在的</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维数组，其运算结果是返回</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                              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mn-ea"/>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值。</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Assign(</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mn-ea"/>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是已存在的</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维数组，其运算结果是</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置</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mn-ea"/>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mn-ea"/>
                <a:cs typeface="Consolas" panose="020B0609020204030204" pitchFamily="49" charset="0"/>
              </a:rPr>
              <a:t>    </a:t>
            </a:r>
            <a:r>
              <a:rPr lang="zh-CN" altLang="zh-CN" sz="1800" smtClean="0">
                <a:solidFill>
                  <a:srgbClr val="0000FF"/>
                </a:solidFill>
                <a:latin typeface="+mn-ea"/>
                <a:cs typeface="Consolas" panose="020B0609020204030204" pitchFamily="49" charset="0"/>
              </a:rPr>
              <a:t>…</a:t>
            </a:r>
            <a:endParaRPr lang="zh-CN" altLang="zh-CN" sz="1800" smtClean="0">
              <a:solidFill>
                <a:srgbClr val="0000FF"/>
              </a:solidFill>
              <a:latin typeface="+mn-ea"/>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928802"/>
            <a:ext cx="207170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1. </a:t>
            </a:r>
            <a:r>
              <a:rPr lang="zh-CN" altLang="en-US"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一维数组</a:t>
            </a:r>
            <a:endParaRPr lang="zh-CN" altLang="zh-CN"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642910" y="2631040"/>
            <a:ext cx="8072494" cy="175945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一维数组的所有元素依逻辑次序存放在一片连续的内存存储单元中</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其起始地址为第一个元素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的地址即</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LOC(</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假设每个数据元素占用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个存储单元</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则任一数据元素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的存储地址</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LOC(</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就可由以下公式求出</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0"/>
          <p:cNvGrpSpPr/>
          <p:nvPr/>
        </p:nvGrpSpPr>
        <p:grpSpPr>
          <a:xfrm>
            <a:off x="2428860" y="4559866"/>
            <a:ext cx="4714908" cy="1257366"/>
            <a:chOff x="2428860" y="3929066"/>
            <a:chExt cx="4714908" cy="1257366"/>
          </a:xfrm>
        </p:grpSpPr>
        <p:sp>
          <p:nvSpPr>
            <p:cNvPr id="7" name="TextBox 6"/>
            <p:cNvSpPr txBox="1"/>
            <p:nvPr/>
          </p:nvSpPr>
          <p:spPr>
            <a:xfrm>
              <a:off x="2428860" y="3929066"/>
              <a:ext cx="4714908"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anose="020B0609020204030204" pitchFamily="49" charset="0"/>
                  <a:cs typeface="Consolas" panose="020B0609020204030204" pitchFamily="49" charset="0"/>
                </a:rPr>
                <a:t>LOC(</a:t>
              </a:r>
              <a:r>
                <a:rPr lang="en-US" altLang="zh-CN" sz="2000" i="1" smtClean="0">
                  <a:solidFill>
                    <a:srgbClr val="FF0000"/>
                  </a:solidFill>
                  <a:latin typeface="Consolas" panose="020B0609020204030204" pitchFamily="49" charset="0"/>
                  <a:cs typeface="Consolas" panose="020B0609020204030204" pitchFamily="49" charset="0"/>
                </a:rPr>
                <a:t>a</a:t>
              </a:r>
              <a:r>
                <a:rPr lang="en-US" altLang="zh-CN" sz="2000" i="1" baseline="-25000" smtClean="0">
                  <a:solidFill>
                    <a:srgbClr val="FF0000"/>
                  </a:solidFill>
                  <a:latin typeface="Consolas" panose="020B0609020204030204" pitchFamily="49" charset="0"/>
                  <a:cs typeface="Consolas" panose="020B0609020204030204" pitchFamily="49" charset="0"/>
                </a:rPr>
                <a:t>i</a:t>
              </a:r>
              <a:r>
                <a:rPr lang="en-US" altLang="zh-CN" sz="2000" smtClean="0">
                  <a:solidFill>
                    <a:srgbClr val="FF0000"/>
                  </a:solidFill>
                  <a:latin typeface="Consolas" panose="020B0609020204030204" pitchFamily="49" charset="0"/>
                  <a:cs typeface="Consolas" panose="020B0609020204030204" pitchFamily="49" charset="0"/>
                </a:rPr>
                <a:t>)=LOC(</a:t>
              </a:r>
              <a:r>
                <a:rPr lang="en-US" altLang="zh-CN" sz="2000" i="1" smtClean="0">
                  <a:solidFill>
                    <a:srgbClr val="FF0000"/>
                  </a:solidFill>
                  <a:latin typeface="Consolas" panose="020B0609020204030204" pitchFamily="49" charset="0"/>
                  <a:cs typeface="Consolas" panose="020B0609020204030204" pitchFamily="49" charset="0"/>
                </a:rPr>
                <a:t>a</a:t>
              </a:r>
              <a:r>
                <a:rPr lang="en-US" altLang="zh-CN" sz="2000" baseline="-25000" smtClean="0">
                  <a:solidFill>
                    <a:srgbClr val="FF0000"/>
                  </a:solidFill>
                  <a:latin typeface="Consolas" panose="020B0609020204030204" pitchFamily="49" charset="0"/>
                  <a:cs typeface="Consolas" panose="020B0609020204030204" pitchFamily="49" charset="0"/>
                </a:rPr>
                <a:t>0</a:t>
              </a:r>
              <a:r>
                <a:rPr lang="en-US" altLang="zh-CN" sz="2000" smtClean="0">
                  <a:solidFill>
                    <a:srgbClr val="FF0000"/>
                  </a:solidFill>
                  <a:latin typeface="Consolas" panose="020B0609020204030204" pitchFamily="49" charset="0"/>
                  <a:cs typeface="Consolas" panose="020B0609020204030204" pitchFamily="49" charset="0"/>
                </a:rPr>
                <a:t>)+</a:t>
              </a:r>
              <a:r>
                <a:rPr lang="en-US" altLang="zh-CN" sz="2000" i="1" smtClean="0">
                  <a:solidFill>
                    <a:srgbClr val="FF0000"/>
                  </a:solidFill>
                  <a:latin typeface="Consolas" panose="020B0609020204030204" pitchFamily="49" charset="0"/>
                  <a:cs typeface="Consolas" panose="020B0609020204030204" pitchFamily="49" charset="0"/>
                </a:rPr>
                <a:t>i</a:t>
              </a:r>
              <a:r>
                <a:rPr lang="pt-BR" altLang="zh-CN" sz="2000" smtClean="0">
                  <a:solidFill>
                    <a:srgbClr val="FF0000"/>
                  </a:solidFill>
                  <a:latin typeface="Consolas" panose="020B0609020204030204" pitchFamily="49" charset="0"/>
                  <a:cs typeface="Consolas" panose="020B0609020204030204" pitchFamily="49" charset="0"/>
                </a:rPr>
                <a:t>×</a:t>
              </a:r>
              <a:r>
                <a:rPr lang="en-US" altLang="zh-CN" sz="2000" i="1" smtClean="0">
                  <a:solidFill>
                    <a:srgbClr val="FF0000"/>
                  </a:solidFill>
                  <a:latin typeface="Consolas" panose="020B0609020204030204" pitchFamily="49" charset="0"/>
                  <a:cs typeface="Consolas" panose="020B0609020204030204" pitchFamily="49" charset="0"/>
                </a:rPr>
                <a:t>k</a:t>
              </a:r>
              <a:r>
                <a:rPr lang="en-US" altLang="zh-CN" sz="2000" smtClean="0">
                  <a:solidFill>
                    <a:srgbClr val="FF0000"/>
                  </a:solidFill>
                  <a:latin typeface="Consolas" panose="020B0609020204030204" pitchFamily="49" charset="0"/>
                  <a:cs typeface="Consolas" panose="020B0609020204030204" pitchFamily="49" charset="0"/>
                </a:rPr>
                <a:t>    </a:t>
              </a:r>
              <a:r>
                <a:rPr lang="zh-CN" altLang="zh-CN" sz="2000" smtClean="0">
                  <a:solidFill>
                    <a:srgbClr val="FF0000"/>
                  </a:solidFill>
                  <a:latin typeface="Consolas" panose="020B0609020204030204" pitchFamily="49" charset="0"/>
                  <a:cs typeface="Consolas" panose="020B0609020204030204" pitchFamily="49" charset="0"/>
                </a:rPr>
                <a:t>（</a:t>
              </a:r>
              <a:r>
                <a:rPr lang="en-US" altLang="zh-CN" sz="2000" smtClean="0">
                  <a:solidFill>
                    <a:srgbClr val="FF0000"/>
                  </a:solidFill>
                  <a:latin typeface="Consolas" panose="020B0609020204030204" pitchFamily="49" charset="0"/>
                  <a:cs typeface="Consolas" panose="020B0609020204030204" pitchFamily="49" charset="0"/>
                </a:rPr>
                <a:t>1</a:t>
              </a:r>
              <a:r>
                <a:rPr lang="zh-CN" altLang="zh-CN" sz="2000" smtClean="0">
                  <a:solidFill>
                    <a:srgbClr val="FF0000"/>
                  </a:solidFill>
                  <a:latin typeface="+mn-ea"/>
                  <a:ea typeface="+mn-ea"/>
                  <a:cs typeface="Consolas" panose="020B0609020204030204" pitchFamily="49" charset="0"/>
                </a:rPr>
                <a:t>≤</a:t>
              </a:r>
              <a:r>
                <a:rPr lang="en-US" altLang="zh-CN" sz="2000" i="1" smtClean="0">
                  <a:solidFill>
                    <a:srgbClr val="FF0000"/>
                  </a:solidFill>
                  <a:latin typeface="Consolas" panose="020B0609020204030204" pitchFamily="49" charset="0"/>
                  <a:cs typeface="Consolas" panose="020B0609020204030204" pitchFamily="49" charset="0"/>
                </a:rPr>
                <a:t>i</a:t>
              </a:r>
              <a:r>
                <a:rPr lang="en-US" altLang="zh-CN" sz="2000" smtClean="0">
                  <a:solidFill>
                    <a:srgbClr val="FF0000"/>
                  </a:solidFill>
                  <a:latin typeface="Consolas" panose="020B0609020204030204" pitchFamily="49" charset="0"/>
                  <a:cs typeface="Consolas" panose="020B0609020204030204" pitchFamily="49" charset="0"/>
                </a:rPr>
                <a:t>&lt;</a:t>
              </a:r>
              <a:r>
                <a:rPr lang="en-US" altLang="zh-CN" sz="2000" i="1" smtClean="0">
                  <a:solidFill>
                    <a:srgbClr val="FF0000"/>
                  </a:solidFill>
                  <a:latin typeface="Consolas" panose="020B0609020204030204" pitchFamily="49" charset="0"/>
                  <a:cs typeface="Consolas" panose="020B0609020204030204" pitchFamily="49" charset="0"/>
                </a:rPr>
                <a:t>n</a:t>
              </a:r>
              <a:r>
                <a:rPr lang="zh-CN" altLang="zh-CN" sz="2000" smtClean="0">
                  <a:solidFill>
                    <a:srgbClr val="FF0000"/>
                  </a:solidFill>
                  <a:latin typeface="Consolas" panose="020B0609020204030204" pitchFamily="49" charset="0"/>
                  <a:cs typeface="Consolas" panose="020B0609020204030204" pitchFamily="49" charset="0"/>
                </a:rPr>
                <a:t>）</a:t>
              </a:r>
              <a:endParaRPr lang="zh-CN" altLang="zh-CN" sz="2000" smtClean="0">
                <a:solidFill>
                  <a:srgbClr val="FF0000"/>
                </a:solidFill>
                <a:latin typeface="Consolas" panose="020B0609020204030204" pitchFamily="49" charset="0"/>
                <a:cs typeface="Consolas" panose="020B0609020204030204" pitchFamily="49" charset="0"/>
              </a:endParaRPr>
            </a:p>
          </p:txBody>
        </p:sp>
        <p:sp>
          <p:nvSpPr>
            <p:cNvPr id="8" name="TextBox 7"/>
            <p:cNvSpPr txBox="1"/>
            <p:nvPr/>
          </p:nvSpPr>
          <p:spPr>
            <a:xfrm>
              <a:off x="2500298" y="4786322"/>
              <a:ext cx="342902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华文中宋" panose="02010600040101010101" pitchFamily="2" charset="-122"/>
                  <a:ea typeface="华文中宋" panose="02010600040101010101" pitchFamily="2" charset="-122"/>
                </a:rPr>
                <a:t>一维数组具有随机存储特性</a:t>
              </a:r>
              <a:endParaRPr lang="zh-CN" altLang="en-US" sz="2000" smtClean="0">
                <a:solidFill>
                  <a:srgbClr val="0000FF"/>
                </a:solidFill>
                <a:latin typeface="华文中宋" panose="02010600040101010101" pitchFamily="2" charset="-122"/>
                <a:ea typeface="华文中宋" panose="02010600040101010101" pitchFamily="2" charset="-122"/>
                <a:cs typeface="Consolas" panose="020B0609020204030204" pitchFamily="49" charset="0"/>
              </a:endParaRPr>
            </a:p>
          </p:txBody>
        </p:sp>
        <p:sp>
          <p:nvSpPr>
            <p:cNvPr id="9" name="下箭头 8"/>
            <p:cNvSpPr/>
            <p:nvPr/>
          </p:nvSpPr>
          <p:spPr bwMode="auto">
            <a:xfrm>
              <a:off x="3786182" y="4357694"/>
              <a:ext cx="214314" cy="357190"/>
            </a:xfrm>
            <a:prstGeom prst="down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10" name="TextBox 9"/>
          <p:cNvSpPr txBox="1"/>
          <p:nvPr/>
        </p:nvSpPr>
        <p:spPr>
          <a:xfrm>
            <a:off x="571472" y="904010"/>
            <a:ext cx="7643866"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数组的主要操作是存取元素值，没有插入和删除操作，所以数组通常采用顺序存储方式来实现。</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TextBox 11"/>
          <p:cNvSpPr txBox="1"/>
          <p:nvPr/>
        </p:nvSpPr>
        <p:spPr>
          <a:xfrm>
            <a:off x="642910" y="285728"/>
            <a:ext cx="378621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5.1.2 </a:t>
            </a:r>
            <a:r>
              <a:rPr lang="zh-CN" altLang="zh-CN" smtClean="0">
                <a:latin typeface="Consolas" panose="020B0609020204030204" pitchFamily="49" charset="0"/>
                <a:ea typeface="微软雅黑" panose="020B0503020204020204" pitchFamily="34" charset="-122"/>
                <a:cs typeface="Consolas" panose="020B0609020204030204" pitchFamily="49" charset="0"/>
              </a:rPr>
              <a:t>数组的</a:t>
            </a:r>
            <a:r>
              <a:rPr lang="zh-CN" altLang="en-US" smtClean="0">
                <a:latin typeface="Consolas" panose="020B0609020204030204" pitchFamily="49" charset="0"/>
                <a:ea typeface="微软雅黑" panose="020B0503020204020204" pitchFamily="34" charset="-122"/>
                <a:cs typeface="Consolas" panose="020B0609020204030204" pitchFamily="49" charset="0"/>
              </a:rPr>
              <a:t>存储结构</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4" name="灯片编号占位符 13"/>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00100" y="1142984"/>
            <a:ext cx="6500858" cy="14449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400"/>
              </a:lnSpc>
              <a:spcBef>
                <a:spcPts val="18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中一维数组的定义方式</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 a[M];</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其中</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为常量，</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为数组元素类型</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400"/>
              </a:lnSpc>
              <a:spcBef>
                <a:spcPts val="18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也可以使用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vector&lt;T&gt;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容器作为一维动态数组。</a:t>
            </a:r>
            <a:endParaRPr lang="zh-CN" altLang="en-US" sz="20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207170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2. </a:t>
            </a:r>
            <a:r>
              <a:rPr lang="en-US" altLang="zh-CN" sz="2200" i="1"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d</a:t>
            </a:r>
            <a:r>
              <a:rPr lang="zh-CN" altLang="en-US"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维数组</a:t>
            </a:r>
            <a:endParaRPr lang="zh-CN" altLang="zh-CN" sz="2200" smtClean="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285860"/>
            <a:ext cx="785818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以</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列的二维数组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为例讨论（二维数组也称为矩阵）。</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885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8853" name="Rectangle 5"/>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8856"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33121" name="Picture 1"/>
          <p:cNvPicPr>
            <a:picLocks noChangeAspect="1" noChangeArrowheads="1"/>
          </p:cNvPicPr>
          <p:nvPr/>
        </p:nvPicPr>
        <p:blipFill>
          <a:blip r:embed="rId1" cstate="print"/>
          <a:srcRect/>
          <a:stretch>
            <a:fillRect/>
          </a:stretch>
        </p:blipFill>
        <p:spPr bwMode="auto">
          <a:xfrm>
            <a:off x="2143108" y="2143116"/>
            <a:ext cx="2971800" cy="2019300"/>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8853" name="Rectangle 5"/>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8856"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 name="TextBox 13"/>
          <p:cNvSpPr txBox="1"/>
          <p:nvPr/>
        </p:nvSpPr>
        <p:spPr>
          <a:xfrm>
            <a:off x="357158" y="2071678"/>
            <a:ext cx="1928826" cy="400110"/>
          </a:xfrm>
          <a:prstGeom prst="rect">
            <a:avLst/>
          </a:prstGeom>
          <a:blipFill>
            <a:blip r:embed="rId1" cstate="print"/>
            <a:tile tx="0" ty="0" sx="100000" sy="100000" flip="none" algn="tl"/>
          </a:blipFill>
        </p:spPr>
        <p:txBody>
          <a:bodyPr wrap="square" rtlCol="0">
            <a:spAutoFit/>
          </a:bodyPr>
          <a:lstStyle/>
          <a:p>
            <a:pPr>
              <a:lnSpc>
                <a:spcPct val="100000"/>
              </a:lnSpc>
              <a:spcBef>
                <a:spcPts val="0"/>
              </a:spcBef>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按行优先存储</a:t>
            </a:r>
            <a:endParaRPr lang="zh-CN" altLang="en-US"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2" name="组合 17"/>
          <p:cNvGrpSpPr/>
          <p:nvPr/>
        </p:nvGrpSpPr>
        <p:grpSpPr>
          <a:xfrm>
            <a:off x="857224" y="2643182"/>
            <a:ext cx="7858180" cy="3000396"/>
            <a:chOff x="857224" y="2643182"/>
            <a:chExt cx="7858180" cy="3000396"/>
          </a:xfrm>
        </p:grpSpPr>
        <p:sp>
          <p:nvSpPr>
            <p:cNvPr id="11" name="TextBox 10"/>
            <p:cNvSpPr txBox="1"/>
            <p:nvPr/>
          </p:nvSpPr>
          <p:spPr>
            <a:xfrm>
              <a:off x="1285852" y="3490995"/>
              <a:ext cx="7143800"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lvl="0" indent="-342900" algn="l">
                <a:lnSpc>
                  <a:spcPts val="3000"/>
                </a:lnSpc>
                <a:spcBef>
                  <a:spcPts val="0"/>
                </a:spcBef>
                <a:buBlip>
                  <a:blip r:embed="rId2"/>
                </a:buBlip>
              </a:pP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0" lang="pt-BR"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pt-BR"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行，每行</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个元素，共有</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0"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lvl="0" indent="-342900" algn="l">
                <a:lnSpc>
                  <a:spcPts val="3000"/>
                </a:lnSpc>
                <a:spcBef>
                  <a:spcPts val="0"/>
                </a:spcBef>
                <a:buBlip>
                  <a:blip r:embed="rId2"/>
                </a:buBlip>
              </a:pP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在第</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行中</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kumimoji="0"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0"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0"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0"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lvl="0" indent="-342900" algn="l">
                <a:lnSpc>
                  <a:spcPts val="3000"/>
                </a:lnSpc>
                <a:spcBef>
                  <a:spcPts val="0"/>
                </a:spcBef>
                <a:buBlip>
                  <a:blip r:embed="rId2"/>
                </a:buBlip>
              </a:pP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合起来，</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0" lang="pt-BR"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pt-BR"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8857" name="Text Box 9"/>
            <p:cNvSpPr txBox="1">
              <a:spLocks noChangeArrowheads="1"/>
            </p:cNvSpPr>
            <p:nvPr/>
          </p:nvSpPr>
          <p:spPr bwMode="auto">
            <a:xfrm>
              <a:off x="1857356" y="5214950"/>
              <a:ext cx="5357850" cy="428628"/>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vert="horz" wrap="square" lIns="180000" tIns="108000" rIns="0" bIns="252000" numCol="1" anchor="t" anchorCtr="0" compatLnSpc="1"/>
            <a:lstStyle/>
            <a:p>
              <a:pPr marL="0" marR="0" lvl="0" indent="0" algn="just" defTabSz="914400" rtl="0" eaLnBrk="1" fontAlgn="base" latinLnBrk="0" hangingPunct="1">
                <a:lnSpc>
                  <a:spcPts val="1800"/>
                </a:lnSpc>
                <a:spcBef>
                  <a:spcPct val="0"/>
                </a:spcBef>
                <a:spcAft>
                  <a:spcPct val="0"/>
                </a:spcAft>
                <a:buClrTx/>
                <a:buSzTx/>
                <a:buFontTx/>
                <a:buNone/>
              </a:pPr>
              <a:r>
                <a:rPr kumimoji="0" lang="pt-BR"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LOC(</a:t>
              </a:r>
              <a:r>
                <a:rPr kumimoji="0" lang="pt-BR" altLang="zh-CN" sz="200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pt-BR" altLang="zh-CN" sz="2000" i="1" u="none" strike="noStrike" cap="none" normalizeH="0" baseline="-2500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i</a:t>
              </a:r>
              <a:r>
                <a:rPr kumimoji="0" lang="pt-BR"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r>
                <a:rPr kumimoji="0" lang="pt-BR" altLang="zh-CN" sz="2000" i="1" u="none" strike="noStrike" cap="none" normalizeH="0" baseline="-2500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j</a:t>
              </a:r>
              <a:r>
                <a:rPr kumimoji="0" lang="pt-BR"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)=LOC(</a:t>
              </a:r>
              <a:r>
                <a:rPr kumimoji="0" lang="pt-BR" altLang="zh-CN" sz="200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a:t>
              </a:r>
              <a:r>
                <a:rPr kumimoji="0" lang="pt-BR" altLang="zh-CN" sz="2000" i="0" u="none" strike="noStrike" cap="none" normalizeH="0" baseline="-2500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a:t>
              </a:r>
              <a:r>
                <a:rPr kumimoji="0" lang="pt-BR"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r>
                <a:rPr kumimoji="0" lang="pt-BR" altLang="zh-CN" sz="2000" i="0" u="none" strike="noStrike" cap="none" normalizeH="0" baseline="-2500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a:t>
              </a:r>
              <a:r>
                <a:rPr kumimoji="0" lang="pt-BR"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 + (</a:t>
              </a:r>
              <a:r>
                <a:rPr kumimoji="0" lang="pt-BR" altLang="zh-CN" sz="200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i</a:t>
              </a:r>
              <a:r>
                <a:rPr kumimoji="0" lang="pt-BR"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r>
                <a:rPr kumimoji="0" lang="pt-BR" altLang="zh-CN" sz="200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n</a:t>
              </a:r>
              <a:r>
                <a:rPr kumimoji="0" lang="pt-BR"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 + </a:t>
              </a:r>
              <a:r>
                <a:rPr kumimoji="0" lang="pt-BR" altLang="zh-CN" sz="200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j</a:t>
              </a:r>
              <a:r>
                <a:rPr kumimoji="0" lang="pt-BR"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r>
                <a:rPr kumimoji="0" lang="pt-BR" altLang="zh-CN" sz="200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857224" y="2643182"/>
              <a:ext cx="7858180"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假设每个元素占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个存储单元，</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LOC(</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元素的存储地址</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对于元素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下箭头 15"/>
            <p:cNvSpPr/>
            <p:nvPr/>
          </p:nvSpPr>
          <p:spPr bwMode="auto">
            <a:xfrm>
              <a:off x="3857620" y="4857760"/>
              <a:ext cx="214314" cy="285752"/>
            </a:xfrm>
            <a:prstGeom prst="down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2000">
                <a:solidFill>
                  <a:srgbClr val="0000FF"/>
                </a:solidFill>
                <a:latin typeface="Consolas" panose="020B0609020204030204" pitchFamily="49" charset="0"/>
                <a:cs typeface="Consolas" panose="020B0609020204030204" pitchFamily="49" charset="0"/>
              </a:endParaRPr>
            </a:p>
          </p:txBody>
        </p:sp>
      </p:grpSp>
      <p:pic>
        <p:nvPicPr>
          <p:cNvPr id="132097" name="Picture 1"/>
          <p:cNvPicPr>
            <a:picLocks noChangeAspect="1" noChangeArrowheads="1"/>
          </p:cNvPicPr>
          <p:nvPr/>
        </p:nvPicPr>
        <p:blipFill>
          <a:blip r:embed="rId3" cstate="print"/>
          <a:srcRect/>
          <a:stretch>
            <a:fillRect/>
          </a:stretch>
        </p:blipFill>
        <p:spPr bwMode="auto">
          <a:xfrm>
            <a:off x="2285984" y="285728"/>
            <a:ext cx="2971800" cy="2019300"/>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71472" y="1214422"/>
            <a:ext cx="7429552" cy="168251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和顺序表一样，用一个</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数组和一个整型变量</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length</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来表示一个顺序串，</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length</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数组中实际字符的个数。</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为了简单，</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数组采用固定容量为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MaxSize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（可以模仿顺序表改为动态容量方式）</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642910" y="3143248"/>
            <a:ext cx="257176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顺序串类</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SqString</a:t>
            </a:r>
            <a:endPar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571472" y="3571876"/>
            <a:ext cx="8072494" cy="24452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const int MaxSize=100;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字符串的最大长度</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class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SqString</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顺序串类</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public: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为了简单将成员均设置为公有的</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char* data;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存放串中元素</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length;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串长度</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串的基本运算算法</a:t>
            </a:r>
            <a:endPar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285720" y="357166"/>
            <a:ext cx="492922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4.2.1 </a:t>
            </a:r>
            <a:r>
              <a:rPr lang="zh-CN" altLang="zh-CN" smtClean="0">
                <a:latin typeface="Consolas" panose="020B0609020204030204" pitchFamily="49" charset="0"/>
                <a:ea typeface="微软雅黑" panose="020B0503020204020204" pitchFamily="34" charset="-122"/>
                <a:cs typeface="Consolas" panose="020B0609020204030204" pitchFamily="49" charset="0"/>
              </a:rPr>
              <a:t>串的顺序存储结构</a:t>
            </a:r>
            <a:r>
              <a:rPr lang="en-US" altLang="zh-CN" smtClean="0">
                <a:latin typeface="Consolas" panose="020B0609020204030204" pitchFamily="49" charset="0"/>
                <a:ea typeface="微软雅黑" panose="020B0503020204020204" pitchFamily="34" charset="-122"/>
                <a:cs typeface="Consolas" panose="020B0609020204030204" pitchFamily="49" charset="0"/>
              </a:rPr>
              <a:t>—</a:t>
            </a:r>
            <a:r>
              <a:rPr lang="zh-CN" altLang="zh-CN" smtClean="0">
                <a:latin typeface="Consolas" panose="020B0609020204030204" pitchFamily="49" charset="0"/>
                <a:ea typeface="微软雅黑" panose="020B0503020204020204" pitchFamily="34" charset="-122"/>
                <a:cs typeface="Consolas" panose="020B0609020204030204" pitchFamily="49" charset="0"/>
              </a:rPr>
              <a:t>顺序串</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8853" name="Rectangle 5"/>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8856"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 name="TextBox 13"/>
          <p:cNvSpPr txBox="1"/>
          <p:nvPr/>
        </p:nvSpPr>
        <p:spPr>
          <a:xfrm>
            <a:off x="357158" y="2071678"/>
            <a:ext cx="1928826" cy="400110"/>
          </a:xfrm>
          <a:prstGeom prst="rect">
            <a:avLst/>
          </a:prstGeom>
          <a:blipFill>
            <a:blip r:embed="rId1" cstate="print"/>
            <a:tile tx="0" ty="0" sx="100000" sy="100000" flip="none" algn="tl"/>
          </a:blipFill>
        </p:spPr>
        <p:txBody>
          <a:bodyPr wrap="square" rtlCol="0">
            <a:spAutoFit/>
          </a:bodyPr>
          <a:lstStyle/>
          <a:p>
            <a:pPr algn="l">
              <a:lnSpc>
                <a:spcPct val="100000"/>
              </a:lnSpc>
              <a:spcBef>
                <a:spcPts val="0"/>
              </a:spcBef>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按</a:t>
            </a:r>
            <a:r>
              <a:rPr lang="zh-CN" altLang="en-US"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列</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优先存储</a:t>
            </a:r>
            <a:endParaRPr lang="zh-CN" altLang="en-US"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2" name="组合 16"/>
          <p:cNvGrpSpPr/>
          <p:nvPr/>
        </p:nvGrpSpPr>
        <p:grpSpPr>
          <a:xfrm>
            <a:off x="857224" y="2643182"/>
            <a:ext cx="7643866" cy="3602678"/>
            <a:chOff x="857224" y="2643182"/>
            <a:chExt cx="7643866" cy="3602678"/>
          </a:xfrm>
        </p:grpSpPr>
        <p:sp>
          <p:nvSpPr>
            <p:cNvPr id="11" name="TextBox 10"/>
            <p:cNvSpPr txBox="1"/>
            <p:nvPr/>
          </p:nvSpPr>
          <p:spPr>
            <a:xfrm>
              <a:off x="1285852" y="3500438"/>
              <a:ext cx="7215238"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lvl="0" indent="-342900" algn="l">
                <a:lnSpc>
                  <a:spcPts val="3000"/>
                </a:lnSpc>
                <a:spcBef>
                  <a:spcPts val="0"/>
                </a:spcBef>
                <a:buBlip>
                  <a:blip r:embed="rId2"/>
                </a:buBlip>
              </a:pP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0" lang="pt-BR"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pt-BR"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个元素，共有</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0"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lvl="0" indent="-342900" algn="l">
                <a:lnSpc>
                  <a:spcPts val="3000"/>
                </a:lnSpc>
                <a:spcBef>
                  <a:spcPts val="0"/>
                </a:spcBef>
                <a:buBlip>
                  <a:blip r:embed="rId2"/>
                </a:buBlip>
              </a:pP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在第</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kumimoji="0"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0"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0"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-1,j]</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kumimoji="0"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0"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lvl="0" indent="-342900" algn="l">
                <a:lnSpc>
                  <a:spcPts val="3000"/>
                </a:lnSpc>
                <a:spcBef>
                  <a:spcPts val="0"/>
                </a:spcBef>
                <a:buBlip>
                  <a:blip r:embed="rId2"/>
                </a:buBlip>
              </a:pP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合起来，</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0" lang="pt-BR"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pt-BR"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zh-CN" altLang="pt-BR"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kumimoji="0"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kumimoji="0"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个元素。则：</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8857" name="Text Box 9"/>
            <p:cNvSpPr txBox="1">
              <a:spLocks noChangeArrowheads="1"/>
            </p:cNvSpPr>
            <p:nvPr/>
          </p:nvSpPr>
          <p:spPr bwMode="auto">
            <a:xfrm>
              <a:off x="1785918" y="5214950"/>
              <a:ext cx="5072098" cy="428628"/>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vert="horz" wrap="square" lIns="180000" tIns="108000" rIns="0" bIns="252000" numCol="1" anchor="t" anchorCtr="0" compatLnSpc="1"/>
            <a:lstStyle/>
            <a:p>
              <a:pPr algn="l"/>
              <a:r>
                <a:rPr lang="pt-BR" altLang="zh-CN" sz="2000" smtClean="0">
                  <a:solidFill>
                    <a:srgbClr val="FF0000"/>
                  </a:solidFill>
                  <a:latin typeface="Consolas" panose="020B0609020204030204" pitchFamily="49" charset="0"/>
                  <a:cs typeface="Consolas" panose="020B0609020204030204" pitchFamily="49" charset="0"/>
                </a:rPr>
                <a:t>LOC(</a:t>
              </a:r>
              <a:r>
                <a:rPr lang="pt-BR" altLang="zh-CN" sz="2000" i="1" smtClean="0">
                  <a:solidFill>
                    <a:srgbClr val="FF0000"/>
                  </a:solidFill>
                  <a:latin typeface="Consolas" panose="020B0609020204030204" pitchFamily="49" charset="0"/>
                  <a:cs typeface="Consolas" panose="020B0609020204030204" pitchFamily="49" charset="0"/>
                </a:rPr>
                <a:t>a</a:t>
              </a:r>
              <a:r>
                <a:rPr lang="pt-BR" altLang="zh-CN" sz="2000" i="1" baseline="-25000" smtClean="0">
                  <a:solidFill>
                    <a:srgbClr val="FF0000"/>
                  </a:solidFill>
                  <a:latin typeface="Consolas" panose="020B0609020204030204" pitchFamily="49" charset="0"/>
                  <a:cs typeface="Consolas" panose="020B0609020204030204" pitchFamily="49" charset="0"/>
                </a:rPr>
                <a:t>i</a:t>
              </a:r>
              <a:r>
                <a:rPr lang="pt-BR" altLang="zh-CN" sz="2000" smtClean="0">
                  <a:solidFill>
                    <a:srgbClr val="FF0000"/>
                  </a:solidFill>
                  <a:latin typeface="Consolas" panose="020B0609020204030204" pitchFamily="49" charset="0"/>
                  <a:cs typeface="Consolas" panose="020B0609020204030204" pitchFamily="49" charset="0"/>
                </a:rPr>
                <a:t>,</a:t>
              </a:r>
              <a:r>
                <a:rPr lang="pt-BR" altLang="zh-CN" sz="2000" i="1" baseline="-25000" smtClean="0">
                  <a:solidFill>
                    <a:srgbClr val="FF0000"/>
                  </a:solidFill>
                  <a:latin typeface="Consolas" panose="020B0609020204030204" pitchFamily="49" charset="0"/>
                  <a:cs typeface="Consolas" panose="020B0609020204030204" pitchFamily="49" charset="0"/>
                </a:rPr>
                <a:t>j</a:t>
              </a:r>
              <a:r>
                <a:rPr lang="pt-BR" altLang="zh-CN" sz="2000" smtClean="0">
                  <a:solidFill>
                    <a:srgbClr val="FF0000"/>
                  </a:solidFill>
                  <a:latin typeface="Consolas" panose="020B0609020204030204" pitchFamily="49" charset="0"/>
                  <a:cs typeface="Consolas" panose="020B0609020204030204" pitchFamily="49" charset="0"/>
                </a:rPr>
                <a:t>)=LOC(</a:t>
              </a:r>
              <a:r>
                <a:rPr lang="pt-BR" altLang="zh-CN" sz="2000" i="1" smtClean="0">
                  <a:solidFill>
                    <a:srgbClr val="FF0000"/>
                  </a:solidFill>
                  <a:latin typeface="Consolas" panose="020B0609020204030204" pitchFamily="49" charset="0"/>
                  <a:cs typeface="Consolas" panose="020B0609020204030204" pitchFamily="49" charset="0"/>
                </a:rPr>
                <a:t>a</a:t>
              </a:r>
              <a:r>
                <a:rPr lang="pt-BR" altLang="zh-CN" sz="2000" baseline="-25000" smtClean="0">
                  <a:solidFill>
                    <a:srgbClr val="FF0000"/>
                  </a:solidFill>
                  <a:latin typeface="Consolas" panose="020B0609020204030204" pitchFamily="49" charset="0"/>
                  <a:cs typeface="Consolas" panose="020B0609020204030204" pitchFamily="49" charset="0"/>
                </a:rPr>
                <a:t>0</a:t>
              </a:r>
              <a:r>
                <a:rPr lang="pt-BR" altLang="zh-CN" sz="2000" smtClean="0">
                  <a:solidFill>
                    <a:srgbClr val="FF0000"/>
                  </a:solidFill>
                  <a:latin typeface="Consolas" panose="020B0609020204030204" pitchFamily="49" charset="0"/>
                  <a:cs typeface="Consolas" panose="020B0609020204030204" pitchFamily="49" charset="0"/>
                </a:rPr>
                <a:t>,</a:t>
              </a:r>
              <a:r>
                <a:rPr lang="pt-BR" altLang="zh-CN" sz="2000" baseline="-25000" smtClean="0">
                  <a:solidFill>
                    <a:srgbClr val="FF0000"/>
                  </a:solidFill>
                  <a:latin typeface="Consolas" panose="020B0609020204030204" pitchFamily="49" charset="0"/>
                  <a:cs typeface="Consolas" panose="020B0609020204030204" pitchFamily="49" charset="0"/>
                </a:rPr>
                <a:t>0</a:t>
              </a:r>
              <a:r>
                <a:rPr lang="pt-BR" altLang="zh-CN" sz="2000" smtClean="0">
                  <a:solidFill>
                    <a:srgbClr val="FF0000"/>
                  </a:solidFill>
                  <a:latin typeface="Consolas" panose="020B0609020204030204" pitchFamily="49" charset="0"/>
                  <a:cs typeface="Consolas" panose="020B0609020204030204" pitchFamily="49" charset="0"/>
                </a:rPr>
                <a:t>) + (</a:t>
              </a:r>
              <a:r>
                <a:rPr lang="pt-BR" altLang="zh-CN" sz="2000" i="1" smtClean="0">
                  <a:solidFill>
                    <a:srgbClr val="FF0000"/>
                  </a:solidFill>
                  <a:latin typeface="Consolas" panose="020B0609020204030204" pitchFamily="49" charset="0"/>
                  <a:cs typeface="Consolas" panose="020B0609020204030204" pitchFamily="49" charset="0"/>
                </a:rPr>
                <a:t>j</a:t>
              </a:r>
              <a:r>
                <a:rPr lang="pt-BR" altLang="zh-CN" sz="2000" smtClean="0">
                  <a:solidFill>
                    <a:srgbClr val="FF0000"/>
                  </a:solidFill>
                  <a:latin typeface="Consolas" panose="020B0609020204030204" pitchFamily="49" charset="0"/>
                  <a:cs typeface="Consolas" panose="020B0609020204030204" pitchFamily="49" charset="0"/>
                </a:rPr>
                <a:t>×</a:t>
              </a:r>
              <a:r>
                <a:rPr lang="pt-BR" altLang="zh-CN" sz="2000" i="1" smtClean="0">
                  <a:solidFill>
                    <a:srgbClr val="FF0000"/>
                  </a:solidFill>
                  <a:latin typeface="Consolas" panose="020B0609020204030204" pitchFamily="49" charset="0"/>
                  <a:cs typeface="Consolas" panose="020B0609020204030204" pitchFamily="49" charset="0"/>
                </a:rPr>
                <a:t>m </a:t>
              </a:r>
              <a:r>
                <a:rPr lang="pt-BR" altLang="zh-CN" sz="2000" smtClean="0">
                  <a:solidFill>
                    <a:srgbClr val="FF0000"/>
                  </a:solidFill>
                  <a:latin typeface="Consolas" panose="020B0609020204030204" pitchFamily="49" charset="0"/>
                  <a:cs typeface="Consolas" panose="020B0609020204030204" pitchFamily="49" charset="0"/>
                </a:rPr>
                <a:t>+ </a:t>
              </a:r>
              <a:r>
                <a:rPr lang="pt-BR" altLang="zh-CN" sz="2000" i="1" smtClean="0">
                  <a:solidFill>
                    <a:srgbClr val="FF0000"/>
                  </a:solidFill>
                  <a:latin typeface="Consolas" panose="020B0609020204030204" pitchFamily="49" charset="0"/>
                  <a:cs typeface="Consolas" panose="020B0609020204030204" pitchFamily="49" charset="0"/>
                </a:rPr>
                <a:t>i</a:t>
              </a:r>
              <a:r>
                <a:rPr lang="pt-BR" altLang="zh-CN" sz="2000" smtClean="0">
                  <a:solidFill>
                    <a:srgbClr val="FF0000"/>
                  </a:solidFill>
                  <a:latin typeface="Consolas" panose="020B0609020204030204" pitchFamily="49" charset="0"/>
                  <a:cs typeface="Consolas" panose="020B0609020204030204" pitchFamily="49" charset="0"/>
                </a:rPr>
                <a:t>)×</a:t>
              </a:r>
              <a:r>
                <a:rPr lang="pt-BR" altLang="zh-CN" sz="2000" i="1" smtClean="0">
                  <a:solidFill>
                    <a:srgbClr val="FF0000"/>
                  </a:solidFill>
                  <a:latin typeface="Consolas" panose="020B0609020204030204" pitchFamily="49" charset="0"/>
                  <a:cs typeface="Consolas" panose="020B0609020204030204" pitchFamily="49" charset="0"/>
                </a:rPr>
                <a:t>k</a:t>
              </a:r>
              <a:endParaRPr lang="zh-CN" altLang="zh-CN" sz="2000">
                <a:solidFill>
                  <a:srgbClr val="FF0000"/>
                </a:solidFill>
                <a:latin typeface="Consolas" panose="020B0609020204030204" pitchFamily="49" charset="0"/>
                <a:cs typeface="Consolas" panose="020B0609020204030204" pitchFamily="49" charset="0"/>
              </a:endParaRPr>
            </a:p>
          </p:txBody>
        </p:sp>
        <p:sp>
          <p:nvSpPr>
            <p:cNvPr id="15" name="TextBox 14"/>
            <p:cNvSpPr txBox="1"/>
            <p:nvPr/>
          </p:nvSpPr>
          <p:spPr>
            <a:xfrm>
              <a:off x="857224" y="2643182"/>
              <a:ext cx="7429552"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假设每个元素占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个存储单元，</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LOC(</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元素的存储地址</a:t>
              </a:r>
              <a:r>
                <a:rPr kumimoji="0"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对于元素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下箭头 11"/>
            <p:cNvSpPr/>
            <p:nvPr/>
          </p:nvSpPr>
          <p:spPr bwMode="auto">
            <a:xfrm>
              <a:off x="3857620" y="4786322"/>
              <a:ext cx="214314" cy="285752"/>
            </a:xfrm>
            <a:prstGeom prst="down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2000">
                <a:solidFill>
                  <a:srgbClr val="0000FF"/>
                </a:solidFill>
                <a:latin typeface="Consolas" panose="020B0609020204030204" pitchFamily="49" charset="0"/>
                <a:cs typeface="Consolas" panose="020B0609020204030204" pitchFamily="49" charset="0"/>
              </a:endParaRPr>
            </a:p>
          </p:txBody>
        </p:sp>
        <p:sp>
          <p:nvSpPr>
            <p:cNvPr id="13" name="TextBox 12"/>
            <p:cNvSpPr txBox="1"/>
            <p:nvPr/>
          </p:nvSpPr>
          <p:spPr>
            <a:xfrm>
              <a:off x="1714480" y="5845750"/>
              <a:ext cx="485778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二维数组也具有随机存储特性</a:t>
              </a: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，以此类推。</a:t>
              </a:r>
              <a:endPar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grpSp>
      <p:pic>
        <p:nvPicPr>
          <p:cNvPr id="131073" name="Picture 1"/>
          <p:cNvPicPr>
            <a:picLocks noChangeAspect="1" noChangeArrowheads="1"/>
          </p:cNvPicPr>
          <p:nvPr/>
        </p:nvPicPr>
        <p:blipFill>
          <a:blip r:embed="rId3" cstate="print"/>
          <a:srcRect/>
          <a:stretch>
            <a:fillRect/>
          </a:stretch>
        </p:blipFill>
        <p:spPr bwMode="auto">
          <a:xfrm>
            <a:off x="2928926" y="428604"/>
            <a:ext cx="2971800" cy="2019300"/>
          </a:xfrm>
          <a:prstGeom prst="rect">
            <a:avLst/>
          </a:prstGeom>
          <a:noFill/>
          <a:ln w="9525">
            <a:noFill/>
            <a:miter lim="800000"/>
            <a:headEnd/>
            <a:tailEnd/>
          </a:ln>
        </p:spPr>
      </p:pic>
      <p:sp>
        <p:nvSpPr>
          <p:cNvPr id="18" name="灯片编号占位符 17"/>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85860"/>
            <a:ext cx="7858180" cy="209288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120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更一般地，</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，则该数组</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按行优先存储</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时有：</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spcBef>
                <a:spcPts val="1200"/>
              </a:spcBef>
            </a:pP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  LOC(</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)=LOC(</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k</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spcBef>
                <a:spcPts val="1200"/>
              </a:spcBef>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按</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列</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优先存储</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时有：</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spcBef>
                <a:spcPts val="1200"/>
              </a:spcBef>
            </a:pP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  LOC(</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)=LOC(</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k</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060838"/>
            <a:ext cx="7858180" cy="14449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5"/>
          </a:lnRef>
          <a:fillRef idx="1">
            <a:schemeClr val="lt1"/>
          </a:fillRef>
          <a:effectRef idx="0">
            <a:schemeClr val="accent5"/>
          </a:effectRef>
          <a:fontRef idx="minor">
            <a:schemeClr val="dk1"/>
          </a:fontRef>
        </p:style>
        <p:txBody>
          <a:bodyPr wrap="square" lIns="180000" tIns="144000" bIns="144000" rtlCol="0">
            <a:spAutoFit/>
          </a:bodyPr>
          <a:lstStyle/>
          <a:p>
            <a:pPr marL="342900" indent="-342900" algn="l">
              <a:lnSpc>
                <a:spcPts val="2400"/>
              </a:lnSpc>
              <a:spcBef>
                <a:spcPts val="18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中二维数组的定义方式：</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 a[M][N];</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其中</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为常量，</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为数组元素类型</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400"/>
              </a:lnSpc>
              <a:spcBef>
                <a:spcPts val="18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也可以使用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vector&lt;vector&lt;T&gt;&gt;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容器作为二维</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动态</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57166"/>
            <a:ext cx="7643866" cy="1596463"/>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5.1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设有二维数组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[1..50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1..80]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元素的地址为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2000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，每个元素占</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个存储单元，若按行优先存储，则元素</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[45][68]</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的存储地址为多少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若按列优先存储，则元素</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[45][68]</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的存储地址为多少？</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928662" y="3572848"/>
            <a:ext cx="7715304" cy="224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[45][68]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行，每行</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80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个元素，计</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80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行中，元素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[45][68]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[45][1..67]</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计</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67</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个元素，这样元素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[45][68]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前面存储的元素个数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80+67</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LOC(</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[45][68])=2000+(44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80+67)×2=9174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1000100" y="3001344"/>
            <a:ext cx="235745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按行优先存储</a:t>
            </a:r>
            <a:endParaRPr lang="zh-CN" altLang="en-US"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571472" y="2071678"/>
            <a:ext cx="1643074" cy="796023"/>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00042"/>
            <a:ext cx="8072494" cy="1631216"/>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4.8</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设有二维数组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[1..50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1..80]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元素的地址为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2000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，每个元素占</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个存储单元，若按行优先存储，则元素</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[45][68]</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的存储地址为多少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若按列优先存储，则元素</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[45][68]</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的存储地址为多少？</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785786" y="3689266"/>
            <a:ext cx="7715304" cy="224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[45][68]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67</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列，每列</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个元素，计</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67</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68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列中，元素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[45][68]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[1..44][68]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计</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个元素，这样元素</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[45][68]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前面存储的元素个数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=67</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50+44</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LOC(</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[45][68])=2000+(67</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50+44)×2=8788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857224" y="3117762"/>
            <a:ext cx="235745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按</a:t>
            </a:r>
            <a:r>
              <a:rPr lang="zh-CN" altLang="en-US"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列</a:t>
            </a:r>
            <a:r>
              <a:rPr lang="zh-CN" altLang="zh-CN"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优先存储</a:t>
            </a:r>
            <a:endParaRPr lang="zh-CN" altLang="en-US" sz="20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571472" y="2143116"/>
            <a:ext cx="1643074" cy="796023"/>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9510" name="Oval 6"/>
          <p:cNvSpPr>
            <a:spLocks noChangeArrowheads="1"/>
          </p:cNvSpPr>
          <p:nvPr/>
        </p:nvSpPr>
        <p:spPr bwMode="auto">
          <a:xfrm>
            <a:off x="3965890" y="4650991"/>
            <a:ext cx="963300" cy="713919"/>
          </a:xfrm>
          <a:prstGeom prst="ellipse">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82800" rIns="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Cache</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9509" name="Rectangle 5"/>
          <p:cNvSpPr>
            <a:spLocks noChangeArrowheads="1"/>
          </p:cNvSpPr>
          <p:nvPr/>
        </p:nvSpPr>
        <p:spPr bwMode="auto">
          <a:xfrm>
            <a:off x="5590926" y="4713235"/>
            <a:ext cx="767024" cy="57245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82800" rIns="91440" bIns="45720" numCol="1" anchor="t" anchorCtr="0" compatLnSpc="1"/>
          <a:lstStyle/>
          <a:p>
            <a:pPr marL="0" marR="0" lvl="0" indent="0" algn="ctr" defTabSz="914400" rtl="0" eaLnBrk="1" fontAlgn="base" latinLnBrk="0" hangingPunct="1">
              <a:lnSpc>
                <a:spcPts val="3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内存</a:t>
            </a:r>
            <a:endPar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9508" name="AutoShape 4"/>
          <p:cNvSpPr>
            <a:spLocks noChangeShapeType="1"/>
          </p:cNvSpPr>
          <p:nvPr/>
        </p:nvSpPr>
        <p:spPr bwMode="auto">
          <a:xfrm flipV="1">
            <a:off x="4927681" y="4999934"/>
            <a:ext cx="663245" cy="8488"/>
          </a:xfrm>
          <a:prstGeom prst="straightConnector1">
            <a:avLst/>
          </a:prstGeom>
          <a:ln>
            <a:headEnd type="arrow" w="sm" len="sm"/>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9507" name="AutoShape 3"/>
          <p:cNvSpPr>
            <a:spLocks noChangeArrowheads="1"/>
          </p:cNvSpPr>
          <p:nvPr/>
        </p:nvSpPr>
        <p:spPr bwMode="auto">
          <a:xfrm>
            <a:off x="2650722" y="4784909"/>
            <a:ext cx="733060" cy="432878"/>
          </a:xfrm>
          <a:prstGeom prst="roundRect">
            <a:avLst>
              <a:gd name="adj" fmla="val 16667"/>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CPU</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9506" name="AutoShape 2"/>
          <p:cNvSpPr>
            <a:spLocks noChangeShapeType="1"/>
          </p:cNvSpPr>
          <p:nvPr/>
        </p:nvSpPr>
        <p:spPr bwMode="auto">
          <a:xfrm>
            <a:off x="3383782" y="5001820"/>
            <a:ext cx="582108" cy="6602"/>
          </a:xfrm>
          <a:prstGeom prst="straightConnector1">
            <a:avLst/>
          </a:prstGeom>
          <a:ln>
            <a:headEnd type="arrow" w="sm" len="sm"/>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Box 12"/>
          <p:cNvSpPr txBox="1"/>
          <p:nvPr/>
        </p:nvSpPr>
        <p:spPr>
          <a:xfrm>
            <a:off x="642910" y="1500174"/>
            <a:ext cx="8072494" cy="283792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6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语言中二维及以上维的数组就是按行优先存储的</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在程序中采用数组存放大量的数据时，这些数据存放在内存中，当</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CPU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读数组中的元素时并不是立即访问内存，而是先访问</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Cache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（高速缓存，其速度比访问内存快得多）</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如果访问的数据在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Cache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中便直接取相应的数据（称为命中），如果访问的数据不在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Cache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中才访问内存，并将访问数据所在的一个页块调入</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Cache</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TextBox 13"/>
          <p:cNvSpPr txBox="1"/>
          <p:nvPr/>
        </p:nvSpPr>
        <p:spPr>
          <a:xfrm>
            <a:off x="714348" y="642918"/>
            <a:ext cx="2428892"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zh-CN" altLang="zh-CN" sz="2000" smtClean="0">
                <a:solidFill>
                  <a:schemeClr val="bg1"/>
                </a:solidFill>
                <a:latin typeface="微软雅黑" panose="020B0503020204020204" pitchFamily="34" charset="-122"/>
                <a:ea typeface="微软雅黑" panose="020B0503020204020204" pitchFamily="34" charset="-122"/>
              </a:rPr>
              <a:t>程序局部性原理</a:t>
            </a:r>
            <a:endParaRPr lang="zh-CN" altLang="en-US" sz="2000" smtClean="0">
              <a:solidFill>
                <a:schemeClr val="bg1"/>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500042"/>
            <a:ext cx="4214842" cy="2526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000"/>
              </a:lnSpc>
              <a:spcBef>
                <a:spcPts val="0"/>
              </a:spcBef>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程序</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a[1000][50][8000];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i=0;i&lt;1000;i++)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j=0;j&lt;50;j++)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k=0;k&lt;8000;k++)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a[i][j][k]=i+j+k;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4643438" y="500042"/>
            <a:ext cx="4214842" cy="2526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000"/>
              </a:lnSpc>
              <a:spcBef>
                <a:spcPts val="0"/>
              </a:spcBef>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程序</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a[1000][50][8000];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k=0;k&lt;8000;k++)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j=0;j&lt;50;j++)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i=0;i&lt;1000;i++)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a[i][j][k]=i+j+k;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2500298" y="3500438"/>
            <a:ext cx="4143404" cy="1015663"/>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程序</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的执行时间为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1.597</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秒，而程序</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的执行时间为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17.83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秒，相差</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多倍。</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571480"/>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5.1.3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数组的应用</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714348" y="1428736"/>
            <a:ext cx="7429552" cy="2333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由于数组使用简单方便，特别是具有随机存取特性，因此在编程中数组被广泛地使用。</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使用数组目的一方面为了储存大量的数据类型相同的数据，避免重复性操作，另一方面用于模拟现实世界，例如顺序表就是采用数组模拟线性表。</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143116"/>
            <a:ext cx="2214578"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阶方阵</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2"/>
          <p:cNvGrpSpPr/>
          <p:nvPr/>
        </p:nvGrpSpPr>
        <p:grpSpPr>
          <a:xfrm>
            <a:off x="2890775" y="2928934"/>
            <a:ext cx="2857520" cy="1752612"/>
            <a:chOff x="3214678" y="2214554"/>
            <a:chExt cx="2837977" cy="1752612"/>
          </a:xfrm>
        </p:grpSpPr>
        <p:cxnSp>
          <p:nvCxnSpPr>
            <p:cNvPr id="14" name="直接连接符 13"/>
            <p:cNvCxnSpPr/>
            <p:nvPr/>
          </p:nvCxnSpPr>
          <p:spPr>
            <a:xfrm rot="5400000">
              <a:off x="2358216"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16266"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14678"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59142" y="2258590"/>
              <a:ext cx="714380" cy="225575"/>
            </a:xfrm>
            <a:prstGeom prst="rect">
              <a:avLst/>
            </a:prstGeom>
            <a:noFill/>
          </p:spPr>
          <p:txBody>
            <a:bodyPr wrap="square" lIns="0" tIns="0" rIns="0" bIns="0" rtlCol="0">
              <a:spAutoFit/>
            </a:bodyPr>
            <a:lstStyle/>
            <a:p>
              <a:r>
                <a:rPr lang="en-US" altLang="zh-CN" sz="1800" i="1"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0,0</a:t>
              </a:r>
              <a:endParaRPr lang="zh-CN" altLang="en-US" sz="1800" baseline="-2500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TextBox 17"/>
            <p:cNvSpPr txBox="1"/>
            <p:nvPr/>
          </p:nvSpPr>
          <p:spPr>
            <a:xfrm>
              <a:off x="4002084" y="2258590"/>
              <a:ext cx="714380" cy="225575"/>
            </a:xfrm>
            <a:prstGeom prst="rect">
              <a:avLst/>
            </a:prstGeom>
            <a:noFill/>
          </p:spPr>
          <p:txBody>
            <a:bodyPr wrap="square" lIns="0" tIns="0" rIns="0" bIns="0" rtlCol="0">
              <a:spAutoFit/>
            </a:bodyPr>
            <a:lstStyle/>
            <a:p>
              <a:r>
                <a:rPr lang="en-US" altLang="zh-CN" sz="18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0,1</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18"/>
            <p:cNvSpPr txBox="1"/>
            <p:nvPr/>
          </p:nvSpPr>
          <p:spPr>
            <a:xfrm>
              <a:off x="5216530" y="2258590"/>
              <a:ext cx="714380" cy="225575"/>
            </a:xfrm>
            <a:prstGeom prst="rect">
              <a:avLst/>
            </a:prstGeom>
            <a:noFill/>
          </p:spPr>
          <p:txBody>
            <a:bodyPr wrap="square" lIns="0" tIns="0" rIns="0" bIns="0" rtlCol="0">
              <a:spAutoFit/>
            </a:bodyPr>
            <a:lstStyle/>
            <a:p>
              <a:r>
                <a:rPr lang="en-US" altLang="zh-CN" sz="18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TextBox 19"/>
            <p:cNvSpPr txBox="1"/>
            <p:nvPr/>
          </p:nvSpPr>
          <p:spPr>
            <a:xfrm>
              <a:off x="4645026" y="2239954"/>
              <a:ext cx="571504" cy="2215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3359142" y="2687218"/>
              <a:ext cx="714380" cy="225575"/>
            </a:xfrm>
            <a:prstGeom prst="rect">
              <a:avLst/>
            </a:prstGeom>
            <a:noFill/>
          </p:spPr>
          <p:txBody>
            <a:bodyPr wrap="square" lIns="0" tIns="0" rIns="0" bIns="0" rtlCol="0">
              <a:spAutoFit/>
            </a:bodyPr>
            <a:lstStyle/>
            <a:p>
              <a:r>
                <a:rPr lang="en-US" altLang="zh-CN" sz="18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4002084" y="2687218"/>
              <a:ext cx="714380" cy="225575"/>
            </a:xfrm>
            <a:prstGeom prst="rect">
              <a:avLst/>
            </a:prstGeom>
            <a:noFill/>
          </p:spPr>
          <p:txBody>
            <a:bodyPr wrap="square" lIns="0" tIns="0" rIns="0" bIns="0" rtlCol="0">
              <a:spAutoFit/>
            </a:bodyPr>
            <a:lstStyle/>
            <a:p>
              <a:r>
                <a:rPr lang="en-US" altLang="zh-CN" sz="1800" i="1"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1,1</a:t>
              </a:r>
              <a:endParaRPr lang="zh-CN" altLang="en-US" sz="1800" baseline="-2500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TextBox 22"/>
            <p:cNvSpPr txBox="1"/>
            <p:nvPr/>
          </p:nvSpPr>
          <p:spPr>
            <a:xfrm>
              <a:off x="5216530" y="2687218"/>
              <a:ext cx="714380" cy="225575"/>
            </a:xfrm>
            <a:prstGeom prst="rect">
              <a:avLst/>
            </a:prstGeom>
            <a:noFill/>
          </p:spPr>
          <p:txBody>
            <a:bodyPr wrap="square" lIns="0" tIns="0" rIns="0" bIns="0" rtlCol="0">
              <a:spAutoFit/>
            </a:bodyPr>
            <a:lstStyle/>
            <a:p>
              <a:r>
                <a:rPr lang="en-US" altLang="zh-CN" sz="18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4645026" y="2668582"/>
              <a:ext cx="571504" cy="2215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Box 24"/>
            <p:cNvSpPr txBox="1"/>
            <p:nvPr/>
          </p:nvSpPr>
          <p:spPr>
            <a:xfrm>
              <a:off x="3359142" y="3549236"/>
              <a:ext cx="714380" cy="225575"/>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4002084" y="3549236"/>
              <a:ext cx="714380" cy="225575"/>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TextBox 26"/>
            <p:cNvSpPr txBox="1"/>
            <p:nvPr/>
          </p:nvSpPr>
          <p:spPr>
            <a:xfrm>
              <a:off x="5216530" y="3549236"/>
              <a:ext cx="836125" cy="225575"/>
            </a:xfrm>
            <a:prstGeom prst="rect">
              <a:avLst/>
            </a:prstGeom>
            <a:noFill/>
          </p:spPr>
          <p:txBody>
            <a:bodyPr wrap="square" lIns="0" tIns="0" rIns="0" bIns="0" rtlCol="0">
              <a:spAutoFit/>
            </a:bodyPr>
            <a:lstStyle/>
            <a:p>
              <a:r>
                <a:rPr lang="en-US" altLang="zh-CN" sz="18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baseline="-2500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baseline="-2500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baseline="-2500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TextBox 27"/>
            <p:cNvSpPr txBox="1"/>
            <p:nvPr/>
          </p:nvSpPr>
          <p:spPr>
            <a:xfrm>
              <a:off x="4645026" y="3530600"/>
              <a:ext cx="571504" cy="2215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9" name="直接连接符 28"/>
            <p:cNvCxnSpPr/>
            <p:nvPr/>
          </p:nvCxnSpPr>
          <p:spPr>
            <a:xfrm rot="5400000">
              <a:off x="5180781"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908655"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907067"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02018" y="3097210"/>
              <a:ext cx="571504" cy="2215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3" name="组合 42"/>
          <p:cNvGrpSpPr/>
          <p:nvPr/>
        </p:nvGrpSpPr>
        <p:grpSpPr>
          <a:xfrm>
            <a:off x="4357686" y="2000240"/>
            <a:ext cx="2639896" cy="1214446"/>
            <a:chOff x="4357686" y="1785926"/>
            <a:chExt cx="2639896" cy="1214446"/>
          </a:xfrm>
        </p:grpSpPr>
        <p:sp>
          <p:nvSpPr>
            <p:cNvPr id="33" name="Text Box 8"/>
            <p:cNvSpPr txBox="1">
              <a:spLocks noChangeArrowheads="1"/>
            </p:cNvSpPr>
            <p:nvPr/>
          </p:nvSpPr>
          <p:spPr bwMode="auto">
            <a:xfrm>
              <a:off x="4714876" y="1785926"/>
              <a:ext cx="2282706" cy="674031"/>
            </a:xfrm>
            <a:prstGeom prst="rect">
              <a:avLst/>
            </a:prstGeom>
            <a:noFill/>
            <a:ln w="9525">
              <a:noFill/>
              <a:miter lim="800000"/>
            </a:ln>
            <a:effectLst/>
          </p:spPr>
          <p:txBody>
            <a:bodyPr>
              <a:spAutoFit/>
            </a:bodyPr>
            <a:lstStyle/>
            <a:p>
              <a:pPr algn="l">
                <a:spcBef>
                  <a:spcPct val="50000"/>
                </a:spcBef>
              </a:pPr>
              <a:r>
                <a:rPr lang="en-US" altLang="zh-CN" sz="1800" i="1" err="1">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err="1">
                  <a:solidFill>
                    <a:srgbClr val="006600"/>
                  </a:solidFill>
                  <a:latin typeface="Consolas" panose="020B0609020204030204" pitchFamily="49" charset="0"/>
                  <a:ea typeface="仿宋" panose="02010609060101010101" pitchFamily="49" charset="-122"/>
                  <a:cs typeface="Consolas" panose="020B0609020204030204" pitchFamily="49" charset="0"/>
                </a:rPr>
                <a:t>i,j</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spcBef>
                  <a:spcPct val="50000"/>
                </a:spcBef>
              </a:pP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上三角</a:t>
              </a:r>
              <a:endPar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35" name="直接连接符 34"/>
            <p:cNvCxnSpPr>
              <a:stCxn id="33" idx="1"/>
            </p:cNvCxnSpPr>
            <p:nvPr/>
          </p:nvCxnSpPr>
          <p:spPr>
            <a:xfrm rot="10800000" flipV="1">
              <a:off x="4357686" y="2122942"/>
              <a:ext cx="357190" cy="87743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4" name="组合 41"/>
          <p:cNvGrpSpPr/>
          <p:nvPr/>
        </p:nvGrpSpPr>
        <p:grpSpPr>
          <a:xfrm>
            <a:off x="1071538" y="3171836"/>
            <a:ext cx="4033815" cy="1509710"/>
            <a:chOff x="1071538" y="2957522"/>
            <a:chExt cx="4033815" cy="1509710"/>
          </a:xfrm>
        </p:grpSpPr>
        <p:sp>
          <p:nvSpPr>
            <p:cNvPr id="10" name="Text Box 9"/>
            <p:cNvSpPr txBox="1">
              <a:spLocks noChangeArrowheads="1"/>
            </p:cNvSpPr>
            <p:nvPr/>
          </p:nvSpPr>
          <p:spPr bwMode="auto">
            <a:xfrm>
              <a:off x="1071538" y="3684595"/>
              <a:ext cx="1439863" cy="674031"/>
            </a:xfrm>
            <a:prstGeom prst="rect">
              <a:avLst/>
            </a:prstGeom>
            <a:noFill/>
            <a:ln w="9525">
              <a:noFill/>
              <a:miter lim="800000"/>
            </a:ln>
            <a:effectLst/>
          </p:spPr>
          <p:txBody>
            <a:bodyPr>
              <a:spAutoFit/>
            </a:bodyPr>
            <a:lstStyle/>
            <a:p>
              <a:pPr algn="l">
                <a:spcBef>
                  <a:spcPct val="50000"/>
                </a:spcBef>
              </a:pPr>
              <a:r>
                <a:rPr lang="en-US" altLang="zh-CN" sz="1800" b="0" i="1" err="1">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i="1" baseline="-25000" err="1">
                  <a:solidFill>
                    <a:srgbClr val="006600"/>
                  </a:solidFill>
                  <a:latin typeface="Consolas" panose="020B0609020204030204" pitchFamily="49" charset="0"/>
                  <a:ea typeface="仿宋" panose="02010609060101010101" pitchFamily="49" charset="-122"/>
                  <a:cs typeface="Consolas" panose="020B0609020204030204" pitchFamily="49" charset="0"/>
                </a:rPr>
                <a:t>i,j</a:t>
              </a:r>
              <a:r>
                <a:rPr lang="zh-CN" altLang="en-US" sz="1800" b="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&gt;</a:t>
              </a:r>
              <a:r>
                <a:rPr lang="en-US" altLang="zh-CN" sz="18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en-US" sz="1800" b="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b="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spcBef>
                  <a:spcPct val="50000"/>
                </a:spcBef>
              </a:pPr>
              <a:r>
                <a:rPr lang="zh-CN" altLang="en-US" sz="1800" b="0">
                  <a:solidFill>
                    <a:srgbClr val="006600"/>
                  </a:solidFill>
                  <a:latin typeface="Consolas" panose="020B0609020204030204" pitchFamily="49" charset="0"/>
                  <a:ea typeface="仿宋" panose="02010609060101010101" pitchFamily="49" charset="-122"/>
                  <a:cs typeface="Consolas" panose="020B0609020204030204" pitchFamily="49" charset="0"/>
                </a:rPr>
                <a:t>下三角</a:t>
              </a:r>
              <a:endParaRPr lang="zh-CN" altLang="en-US" sz="1800" b="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直角三角形 11"/>
            <p:cNvSpPr/>
            <p:nvPr/>
          </p:nvSpPr>
          <p:spPr>
            <a:xfrm>
              <a:off x="2886038" y="2957522"/>
              <a:ext cx="2219315" cy="1509710"/>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37" name="直接连接符 36"/>
            <p:cNvCxnSpPr/>
            <p:nvPr/>
          </p:nvCxnSpPr>
          <p:spPr>
            <a:xfrm rot="10800000" flipV="1">
              <a:off x="2214546" y="3786190"/>
              <a:ext cx="928694" cy="285752"/>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6" name="组合 40"/>
          <p:cNvGrpSpPr/>
          <p:nvPr/>
        </p:nvGrpSpPr>
        <p:grpSpPr>
          <a:xfrm>
            <a:off x="2786050" y="2786058"/>
            <a:ext cx="5286412" cy="2429824"/>
            <a:chOff x="2786050" y="2571744"/>
            <a:chExt cx="5286412" cy="2429824"/>
          </a:xfrm>
        </p:grpSpPr>
        <p:sp>
          <p:nvSpPr>
            <p:cNvPr id="8" name="Text Box 6"/>
            <p:cNvSpPr txBox="1">
              <a:spLocks noChangeArrowheads="1"/>
            </p:cNvSpPr>
            <p:nvPr/>
          </p:nvSpPr>
          <p:spPr bwMode="auto">
            <a:xfrm>
              <a:off x="5840437" y="4327537"/>
              <a:ext cx="2232025" cy="674031"/>
            </a:xfrm>
            <a:prstGeom prst="rect">
              <a:avLst/>
            </a:prstGeom>
            <a:noFill/>
            <a:ln w="9525">
              <a:noFill/>
              <a:miter lim="800000"/>
            </a:ln>
            <a:effectLst/>
          </p:spPr>
          <p:txBody>
            <a:bodyPr>
              <a:spAutoFit/>
            </a:bodyPr>
            <a:lstStyle/>
            <a:p>
              <a:pPr algn="l">
                <a:spcBef>
                  <a:spcPct val="50000"/>
                </a:spcBef>
              </a:pPr>
              <a:r>
                <a:rPr lang="en-US" altLang="zh-CN" sz="1800" i="1" err="1">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err="1">
                  <a:solidFill>
                    <a:srgbClr val="006600"/>
                  </a:solidFill>
                  <a:latin typeface="Consolas" panose="020B0609020204030204" pitchFamily="49" charset="0"/>
                  <a:ea typeface="仿宋" panose="02010609060101010101" pitchFamily="49" charset="-122"/>
                  <a:cs typeface="Consolas" panose="020B0609020204030204" pitchFamily="49" charset="0"/>
                </a:rPr>
                <a:t>i,i</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err="1">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1800" err="1">
                  <a:solidFill>
                    <a:srgbClr val="006600"/>
                  </a:solidFill>
                  <a:latin typeface="+mj-ea"/>
                  <a:ea typeface="+mj-ea"/>
                  <a:cs typeface="Consolas" panose="020B0609020204030204" pitchFamily="49" charset="0"/>
                </a:rPr>
                <a:t>≤</a:t>
              </a:r>
              <a:r>
                <a:rPr lang="en-US" altLang="zh-CN" sz="1800" i="1" err="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err="1">
                  <a:solidFill>
                    <a:srgbClr val="006600"/>
                  </a:solidFill>
                  <a:latin typeface="+mn-ea"/>
                  <a:ea typeface="+mn-ea"/>
                  <a:cs typeface="Consolas" panose="020B0609020204030204" pitchFamily="49" charset="0"/>
                </a:rPr>
                <a:t>≤</a:t>
              </a:r>
              <a:r>
                <a:rPr lang="en-US" altLang="zh-CN" sz="1800" i="1" err="1">
                  <a:solidFill>
                    <a:srgbClr val="006600"/>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spcBef>
                  <a:spcPct val="50000"/>
                </a:spcBef>
              </a:pP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主对角线</a:t>
              </a:r>
              <a:endPar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39" name="直接连接符 38"/>
            <p:cNvCxnSpPr/>
            <p:nvPr/>
          </p:nvCxnSpPr>
          <p:spPr>
            <a:xfrm>
              <a:off x="2786050" y="2571744"/>
              <a:ext cx="3143272" cy="2071702"/>
            </a:xfrm>
            <a:prstGeom prst="line">
              <a:avLst/>
            </a:prstGeom>
            <a:ln w="19050">
              <a:prstDash val="dash"/>
              <a:tailEnd type="arrow"/>
            </a:ln>
          </p:spPr>
          <p:style>
            <a:lnRef idx="2">
              <a:schemeClr val="dk1"/>
            </a:lnRef>
            <a:fillRef idx="0">
              <a:schemeClr val="dk1"/>
            </a:fillRef>
            <a:effectRef idx="1">
              <a:schemeClr val="dk1"/>
            </a:effectRef>
            <a:fontRef idx="minor">
              <a:schemeClr val="tx1"/>
            </a:fontRef>
          </p:style>
        </p:cxnSp>
      </p:grpSp>
      <p:sp>
        <p:nvSpPr>
          <p:cNvPr id="36" name="TextBox 35"/>
          <p:cNvSpPr txBox="1"/>
          <p:nvPr/>
        </p:nvSpPr>
        <p:spPr>
          <a:xfrm>
            <a:off x="2000232" y="571480"/>
            <a:ext cx="478634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5.2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特殊矩阵的压缩存储</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0" name="灯片编号占位符 39"/>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 y="1130842"/>
            <a:ext cx="914400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若一个</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阶方阵</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的元素满足</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mn-ea"/>
                <a:ea typeface="+mn-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mn-ea"/>
                <a:ea typeface="+mn-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），则称其为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阶</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对称矩阵</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3"/>
          <p:cNvGrpSpPr/>
          <p:nvPr/>
        </p:nvGrpSpPr>
        <p:grpSpPr>
          <a:xfrm>
            <a:off x="628623" y="3500438"/>
            <a:ext cx="6086517" cy="2910322"/>
            <a:chOff x="628623" y="3500438"/>
            <a:chExt cx="6086517" cy="2910322"/>
          </a:xfrm>
        </p:grpSpPr>
        <p:sp>
          <p:nvSpPr>
            <p:cNvPr id="34" name="TextBox 33"/>
            <p:cNvSpPr txBox="1"/>
            <p:nvPr/>
          </p:nvSpPr>
          <p:spPr>
            <a:xfrm>
              <a:off x="1071538" y="4567489"/>
              <a:ext cx="5643602" cy="313932"/>
            </a:xfrm>
            <a:prstGeom prst="rect">
              <a:avLst/>
            </a:prstGeom>
            <a:noFill/>
          </p:spPr>
          <p:txBody>
            <a:bodyPr wrap="square" rtlCol="0">
              <a:spAutoFit/>
            </a:bodyPr>
            <a:lstStyle/>
            <a:p>
              <a:pPr algn="l"/>
              <a:r>
                <a:rPr lang="en-US" altLang="zh-CN" sz="1800" i="1" err="1" smtClean="0">
                  <a:solidFill>
                    <a:srgbClr val="0000FF"/>
                  </a:solidFill>
                  <a:latin typeface="Consolas" panose="020B0609020204030204" pitchFamily="49" charset="0"/>
                  <a:cs typeface="Consolas" panose="020B0609020204030204" pitchFamily="49" charset="0"/>
                </a:rPr>
                <a:t>a</a:t>
              </a:r>
              <a:r>
                <a:rPr lang="en-US" altLang="zh-CN" sz="1800" baseline="-25000" err="1" smtClean="0">
                  <a:solidFill>
                    <a:srgbClr val="0000FF"/>
                  </a:solidFill>
                  <a:latin typeface="Consolas" panose="020B0609020204030204" pitchFamily="49" charset="0"/>
                  <a:cs typeface="Consolas" panose="020B0609020204030204" pitchFamily="49" charset="0"/>
                </a:rPr>
                <a:t>0,0</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a</a:t>
              </a:r>
              <a:r>
                <a:rPr lang="en-US" altLang="zh-CN" sz="1800" baseline="-25000" err="1" smtClean="0">
                  <a:solidFill>
                    <a:srgbClr val="0000FF"/>
                  </a:solidFill>
                  <a:latin typeface="Consolas" panose="020B0609020204030204" pitchFamily="49" charset="0"/>
                  <a:cs typeface="Consolas" panose="020B0609020204030204" pitchFamily="49" charset="0"/>
                </a:rPr>
                <a:t>1,0</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a</a:t>
              </a:r>
              <a:r>
                <a:rPr lang="en-US" altLang="zh-CN" sz="1800" baseline="-25000" err="1" smtClean="0">
                  <a:solidFill>
                    <a:srgbClr val="0000FF"/>
                  </a:solidFill>
                  <a:latin typeface="Consolas" panose="020B0609020204030204" pitchFamily="49" charset="0"/>
                  <a:cs typeface="Consolas" panose="020B0609020204030204" pitchFamily="49" charset="0"/>
                </a:rPr>
                <a:t>1,1</a:t>
              </a:r>
              <a:r>
                <a:rPr lang="zh-CN" altLang="en-US" sz="1800" smtClean="0">
                  <a:solidFill>
                    <a:srgbClr val="0000FF"/>
                  </a:solidFill>
                  <a:latin typeface="Consolas" panose="020B0609020204030204" pitchFamily="49" charset="0"/>
                  <a:cs typeface="Consolas" panose="020B0609020204030204" pitchFamily="49" charset="0"/>
                </a:rPr>
                <a:t>，</a:t>
              </a:r>
              <a:r>
                <a:rPr lang="zh-CN" altLang="en-US" sz="18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i="1" smtClean="0">
                  <a:solidFill>
                    <a:srgbClr val="0000FF"/>
                  </a:solidFill>
                  <a:latin typeface="Consolas" panose="020B0609020204030204" pitchFamily="49" charset="0"/>
                  <a:cs typeface="Consolas" panose="020B0609020204030204" pitchFamily="49" charset="0"/>
                  <a:sym typeface="Symbol" panose="05050102010706020507"/>
                </a:rPr>
                <a:t>a</a:t>
              </a:r>
              <a:r>
                <a:rPr lang="en-US" altLang="zh-CN" sz="1800" i="1" baseline="-25000" smtClean="0">
                  <a:solidFill>
                    <a:srgbClr val="0000FF"/>
                  </a:solidFill>
                  <a:latin typeface="Consolas" panose="020B0609020204030204" pitchFamily="49" charset="0"/>
                  <a:cs typeface="Consolas" panose="020B0609020204030204" pitchFamily="49" charset="0"/>
                  <a:sym typeface="Symbol" panose="05050102010706020507"/>
                </a:rPr>
                <a:t>n</a:t>
              </a:r>
              <a:r>
                <a:rPr lang="en-US" altLang="zh-CN" sz="1800" baseline="-25000" smtClean="0">
                  <a:solidFill>
                    <a:srgbClr val="0000FF"/>
                  </a:solidFill>
                  <a:latin typeface="Consolas" panose="020B0609020204030204" pitchFamily="49" charset="0"/>
                  <a:cs typeface="Consolas" panose="020B0609020204030204" pitchFamily="49" charset="0"/>
                  <a:sym typeface="Symbol" panose="05050102010706020507"/>
                </a:rPr>
                <a:t>-1,0</a:t>
              </a:r>
              <a:r>
                <a:rPr lang="zh-CN" altLang="en-US" sz="18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i="1" smtClean="0">
                  <a:solidFill>
                    <a:srgbClr val="0000FF"/>
                  </a:solidFill>
                  <a:latin typeface="Consolas" panose="020B0609020204030204" pitchFamily="49" charset="0"/>
                  <a:cs typeface="Consolas" panose="020B0609020204030204" pitchFamily="49" charset="0"/>
                  <a:sym typeface="Symbol" panose="05050102010706020507"/>
                </a:rPr>
                <a:t>a</a:t>
              </a:r>
              <a:r>
                <a:rPr lang="en-US" altLang="zh-CN" sz="1800" i="1" baseline="-25000" smtClean="0">
                  <a:solidFill>
                    <a:srgbClr val="0000FF"/>
                  </a:solidFill>
                  <a:latin typeface="Consolas" panose="020B0609020204030204" pitchFamily="49" charset="0"/>
                  <a:cs typeface="Consolas" panose="020B0609020204030204" pitchFamily="49" charset="0"/>
                  <a:sym typeface="Symbol" panose="05050102010706020507"/>
                </a:rPr>
                <a:t>n</a:t>
              </a:r>
              <a:r>
                <a:rPr lang="en-US" altLang="zh-CN" sz="1800" baseline="-25000" smtClean="0">
                  <a:solidFill>
                    <a:srgbClr val="0000FF"/>
                  </a:solidFill>
                  <a:latin typeface="Consolas" panose="020B0609020204030204" pitchFamily="49" charset="0"/>
                  <a:cs typeface="Consolas" panose="020B0609020204030204" pitchFamily="49" charset="0"/>
                  <a:sym typeface="Symbol" panose="05050102010706020507"/>
                </a:rPr>
                <a:t>-1,1</a:t>
              </a:r>
              <a:r>
                <a:rPr lang="zh-CN" altLang="en-US" sz="1800" smtClean="0">
                  <a:solidFill>
                    <a:srgbClr val="0000FF"/>
                  </a:solidFill>
                  <a:latin typeface="Consolas" panose="020B0609020204030204" pitchFamily="49" charset="0"/>
                  <a:cs typeface="Consolas" panose="020B0609020204030204" pitchFamily="49" charset="0"/>
                  <a:sym typeface="Symbol" panose="05050102010706020507"/>
                </a:rPr>
                <a:t>， ，</a:t>
              </a:r>
              <a:r>
                <a:rPr lang="en-US" altLang="zh-CN" sz="1800" i="1" smtClean="0">
                  <a:solidFill>
                    <a:srgbClr val="0000FF"/>
                  </a:solidFill>
                  <a:latin typeface="Consolas" panose="020B0609020204030204" pitchFamily="49" charset="0"/>
                  <a:cs typeface="Consolas" panose="020B0609020204030204" pitchFamily="49" charset="0"/>
                  <a:sym typeface="Symbol" panose="05050102010706020507"/>
                </a:rPr>
                <a:t>a</a:t>
              </a:r>
              <a:r>
                <a:rPr lang="en-US" altLang="zh-CN" sz="1800" i="1" baseline="-25000" smtClean="0">
                  <a:solidFill>
                    <a:srgbClr val="0000FF"/>
                  </a:solidFill>
                  <a:latin typeface="Consolas" panose="020B0609020204030204" pitchFamily="49" charset="0"/>
                  <a:cs typeface="Consolas" panose="020B0609020204030204" pitchFamily="49" charset="0"/>
                  <a:sym typeface="Symbol" panose="05050102010706020507"/>
                </a:rPr>
                <a:t>n</a:t>
              </a:r>
              <a:r>
                <a:rPr lang="en-US" altLang="zh-CN" sz="1800" baseline="-250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baseline="-25000" err="1" smtClean="0">
                  <a:solidFill>
                    <a:srgbClr val="0000FF"/>
                  </a:solidFill>
                  <a:latin typeface="Consolas" panose="020B0609020204030204" pitchFamily="49" charset="0"/>
                  <a:cs typeface="Consolas" panose="020B0609020204030204" pitchFamily="49" charset="0"/>
                  <a:sym typeface="Symbol" panose="05050102010706020507"/>
                </a:rPr>
                <a:t>1,</a:t>
              </a:r>
              <a:r>
                <a:rPr lang="en-US" altLang="zh-CN" sz="1800" i="1" baseline="-25000" err="1" smtClean="0">
                  <a:solidFill>
                    <a:srgbClr val="0000FF"/>
                  </a:solidFill>
                  <a:latin typeface="Consolas" panose="020B0609020204030204" pitchFamily="49" charset="0"/>
                  <a:cs typeface="Consolas" panose="020B0609020204030204" pitchFamily="49" charset="0"/>
                  <a:sym typeface="Symbol" panose="05050102010706020507"/>
                </a:rPr>
                <a:t>n</a:t>
              </a:r>
              <a:r>
                <a:rPr lang="en-US" altLang="zh-CN" sz="1800" baseline="-25000" smtClean="0">
                  <a:solidFill>
                    <a:srgbClr val="0000FF"/>
                  </a:solidFill>
                  <a:latin typeface="Consolas" panose="020B0609020204030204" pitchFamily="49" charset="0"/>
                  <a:cs typeface="Consolas" panose="020B0609020204030204" pitchFamily="49" charset="0"/>
                  <a:sym typeface="Symbol" panose="05050102010706020507"/>
                </a:rPr>
                <a:t>-1</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35" name="下箭头 34"/>
            <p:cNvSpPr/>
            <p:nvPr/>
          </p:nvSpPr>
          <p:spPr>
            <a:xfrm>
              <a:off x="3714744" y="3786190"/>
              <a:ext cx="285752" cy="6429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6" name="TextBox 35"/>
            <p:cNvSpPr txBox="1"/>
            <p:nvPr/>
          </p:nvSpPr>
          <p:spPr>
            <a:xfrm>
              <a:off x="628623" y="5353307"/>
              <a:ext cx="6086517" cy="313932"/>
            </a:xfrm>
            <a:prstGeom prst="rect">
              <a:avLst/>
            </a:prstGeom>
            <a:noFill/>
          </p:spPr>
          <p:txBody>
            <a:bodyPr wrap="square" rtlCol="0">
              <a:spAutoFit/>
            </a:bodyPr>
            <a:lstStyle/>
            <a:p>
              <a:pPr algn="l"/>
              <a:r>
                <a:rPr lang="en-US" altLang="zh-CN" sz="1800" i="1" smtClean="0">
                  <a:solidFill>
                    <a:srgbClr val="0000FF"/>
                  </a:solidFill>
                  <a:latin typeface="Consolas" panose="020B0609020204030204" pitchFamily="49" charset="0"/>
                  <a:cs typeface="Consolas" panose="020B0609020204030204" pitchFamily="49" charset="0"/>
                </a:rPr>
                <a:t>B</a:t>
              </a:r>
              <a:r>
                <a:rPr lang="en-US" altLang="zh-CN" sz="1800" smtClean="0">
                  <a:solidFill>
                    <a:srgbClr val="0000FF"/>
                  </a:solidFill>
                  <a:latin typeface="Consolas" panose="020B0609020204030204" pitchFamily="49" charset="0"/>
                  <a:cs typeface="Consolas" panose="020B0609020204030204" pitchFamily="49" charset="0"/>
                </a:rPr>
                <a:t>=</a:t>
              </a: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b</a:t>
              </a:r>
              <a:r>
                <a:rPr lang="en-US" altLang="zh-CN" sz="1800" baseline="-25000" err="1" smtClean="0">
                  <a:solidFill>
                    <a:srgbClr val="0000FF"/>
                  </a:solidFill>
                  <a:latin typeface="Consolas" panose="020B0609020204030204" pitchFamily="49" charset="0"/>
                  <a:cs typeface="Consolas" panose="020B0609020204030204" pitchFamily="49" charset="0"/>
                </a:rPr>
                <a:t>0</a:t>
              </a:r>
              <a:r>
                <a:rPr lang="zh-CN" altLang="en-US" sz="1800" smtClean="0">
                  <a:solidFill>
                    <a:srgbClr val="0000FF"/>
                  </a:solidFill>
                  <a:latin typeface="Consolas" panose="020B0609020204030204" pitchFamily="49" charset="0"/>
                  <a:cs typeface="Consolas" panose="020B0609020204030204" pitchFamily="49" charset="0"/>
                </a:rPr>
                <a:t>，  </a:t>
              </a:r>
              <a:r>
                <a:rPr lang="en-US" altLang="zh-CN" sz="1800" i="1" smtClean="0">
                  <a:solidFill>
                    <a:srgbClr val="0000FF"/>
                  </a:solidFill>
                  <a:latin typeface="Consolas" panose="020B0609020204030204" pitchFamily="49" charset="0"/>
                  <a:cs typeface="Consolas" panose="020B0609020204030204" pitchFamily="49" charset="0"/>
                </a:rPr>
                <a:t>b</a:t>
              </a:r>
              <a:r>
                <a:rPr lang="en-US" altLang="zh-CN" sz="1800" baseline="-25000" smtClean="0">
                  <a:solidFill>
                    <a:srgbClr val="0000FF"/>
                  </a:solidFill>
                  <a:latin typeface="Consolas" panose="020B0609020204030204" pitchFamily="49" charset="0"/>
                  <a:cs typeface="Consolas" panose="020B0609020204030204" pitchFamily="49" charset="0"/>
                </a:rPr>
                <a:t>1</a:t>
              </a:r>
              <a:r>
                <a:rPr lang="zh-CN" altLang="en-US" sz="1800" smtClean="0">
                  <a:solidFill>
                    <a:srgbClr val="0000FF"/>
                  </a:solidFill>
                  <a:latin typeface="Consolas" panose="020B0609020204030204" pitchFamily="49" charset="0"/>
                  <a:cs typeface="Consolas" panose="020B0609020204030204" pitchFamily="49" charset="0"/>
                </a:rPr>
                <a:t>， </a:t>
              </a:r>
              <a:r>
                <a:rPr lang="en-US" altLang="zh-CN" sz="1800" i="1" smtClean="0">
                  <a:solidFill>
                    <a:srgbClr val="0000FF"/>
                  </a:solidFill>
                  <a:latin typeface="Consolas" panose="020B0609020204030204" pitchFamily="49" charset="0"/>
                  <a:cs typeface="Consolas" panose="020B0609020204030204" pitchFamily="49" charset="0"/>
                </a:rPr>
                <a:t>b</a:t>
              </a:r>
              <a:r>
                <a:rPr lang="en-US" altLang="zh-CN" sz="1800" baseline="-25000" smtClean="0">
                  <a:solidFill>
                    <a:srgbClr val="0000FF"/>
                  </a:solidFill>
                  <a:latin typeface="Consolas" panose="020B0609020204030204" pitchFamily="49" charset="0"/>
                  <a:cs typeface="Consolas" panose="020B0609020204030204" pitchFamily="49" charset="0"/>
                </a:rPr>
                <a:t>2</a:t>
              </a:r>
              <a:r>
                <a:rPr lang="zh-CN" altLang="en-US" sz="1800" smtClean="0">
                  <a:solidFill>
                    <a:srgbClr val="0000FF"/>
                  </a:solidFill>
                  <a:latin typeface="Consolas" panose="020B0609020204030204" pitchFamily="49" charset="0"/>
                  <a:cs typeface="Consolas" panose="020B0609020204030204" pitchFamily="49" charset="0"/>
                </a:rPr>
                <a:t>，      </a:t>
              </a:r>
              <a:r>
                <a:rPr lang="zh-CN" altLang="en-US" sz="1800" smtClean="0">
                  <a:solidFill>
                    <a:srgbClr val="0000FF"/>
                  </a:solidFill>
                  <a:latin typeface="+mn-ea"/>
                  <a:ea typeface="+mn-ea"/>
                  <a:cs typeface="Consolas" panose="020B0609020204030204" pitchFamily="49" charset="0"/>
                  <a:sym typeface="Symbol" panose="05050102010706020507"/>
                </a:rPr>
                <a:t>  ， ，    </a:t>
              </a:r>
              <a:r>
                <a:rPr lang="en-US" altLang="zh-CN" sz="1800" i="1" smtClean="0">
                  <a:solidFill>
                    <a:srgbClr val="0000FF"/>
                  </a:solidFill>
                  <a:latin typeface="Consolas" panose="020B0609020204030204" pitchFamily="49" charset="0"/>
                  <a:cs typeface="Consolas" panose="020B0609020204030204" pitchFamily="49" charset="0"/>
                  <a:sym typeface="Symbol" panose="05050102010706020507"/>
                </a:rPr>
                <a:t>b</a:t>
              </a:r>
              <a:r>
                <a:rPr lang="en-US" altLang="zh-CN" sz="1800" i="1" baseline="-25000" smtClean="0">
                  <a:solidFill>
                    <a:srgbClr val="0000FF"/>
                  </a:solidFill>
                  <a:latin typeface="Consolas" panose="020B0609020204030204" pitchFamily="49" charset="0"/>
                  <a:cs typeface="Consolas" panose="020B0609020204030204" pitchFamily="49" charset="0"/>
                  <a:sym typeface="Symbol" panose="05050102010706020507"/>
                </a:rPr>
                <a:t>s</a:t>
              </a:r>
              <a:r>
                <a:rPr lang="zh-CN" altLang="en-US"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7" name="直接连接符 36"/>
            <p:cNvCxnSpPr/>
            <p:nvPr/>
          </p:nvCxnSpPr>
          <p:spPr>
            <a:xfrm rot="5400000">
              <a:off x="1143770" y="5099855"/>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1787506" y="5111761"/>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2429654" y="5111761"/>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5787240" y="5111761"/>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sp>
          <p:nvSpPr>
            <p:cNvPr id="41" name="Text Box 9"/>
            <p:cNvSpPr txBox="1">
              <a:spLocks noChangeArrowheads="1"/>
            </p:cNvSpPr>
            <p:nvPr/>
          </p:nvSpPr>
          <p:spPr bwMode="auto">
            <a:xfrm>
              <a:off x="4000496" y="3929066"/>
              <a:ext cx="2214578" cy="338554"/>
            </a:xfrm>
            <a:prstGeom prst="rect">
              <a:avLst/>
            </a:prstGeom>
            <a:noFill/>
            <a:ln w="9525">
              <a:noFill/>
              <a:miter lim="800000"/>
            </a:ln>
            <a:effectLst/>
          </p:spPr>
          <p:txBody>
            <a:bodyPr wrap="square">
              <a:spAutoFit/>
            </a:bodyPr>
            <a:lstStyle/>
            <a:p>
              <a:pPr algn="l">
                <a:spcBef>
                  <a:spcPct val="50000"/>
                </a:spcBef>
              </a:pPr>
              <a:r>
                <a:rPr kumimoji="1"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下三角</a:t>
              </a:r>
              <a:r>
                <a:rPr kumimoji="1" lang="en-US"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kumimoji="1"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主对角线</a:t>
              </a:r>
              <a:endPar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3" name="TextBox 42"/>
            <p:cNvSpPr txBox="1"/>
            <p:nvPr/>
          </p:nvSpPr>
          <p:spPr>
            <a:xfrm>
              <a:off x="2857488" y="6072206"/>
              <a:ext cx="2214578" cy="338554"/>
            </a:xfrm>
            <a:prstGeom prst="rect">
              <a:avLst/>
            </a:prstGeom>
            <a:noFill/>
          </p:spPr>
          <p:txBody>
            <a:bodyPr wrap="square" rtlCol="0">
              <a:spAutoFit/>
            </a:bodyPr>
            <a:lstStyle/>
            <a:p>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个元素</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左大括号 43"/>
            <p:cNvSpPr/>
            <p:nvPr/>
          </p:nvSpPr>
          <p:spPr>
            <a:xfrm rot="16200000">
              <a:off x="3571025" y="3142406"/>
              <a:ext cx="216000" cy="5357850"/>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47" name="右弧形箭头 46"/>
            <p:cNvSpPr/>
            <p:nvPr/>
          </p:nvSpPr>
          <p:spPr>
            <a:xfrm>
              <a:off x="6215074" y="3500438"/>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grpSp>
      <p:grpSp>
        <p:nvGrpSpPr>
          <p:cNvPr id="3" name="组合 73"/>
          <p:cNvGrpSpPr/>
          <p:nvPr/>
        </p:nvGrpSpPr>
        <p:grpSpPr>
          <a:xfrm>
            <a:off x="1643042" y="1714488"/>
            <a:ext cx="4000528" cy="1857389"/>
            <a:chOff x="1643042" y="1714488"/>
            <a:chExt cx="4000528" cy="1857389"/>
          </a:xfrm>
        </p:grpSpPr>
        <p:sp>
          <p:nvSpPr>
            <p:cNvPr id="8" name="直角三角形 7"/>
            <p:cNvSpPr/>
            <p:nvPr/>
          </p:nvSpPr>
          <p:spPr>
            <a:xfrm>
              <a:off x="2743162" y="1714488"/>
              <a:ext cx="2900408" cy="1828800"/>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0" name="直接连接符 9"/>
            <p:cNvCxnSpPr/>
            <p:nvPr/>
          </p:nvCxnSpPr>
          <p:spPr>
            <a:xfrm rot="5400000">
              <a:off x="1786717" y="2713821"/>
              <a:ext cx="1714512" cy="1599"/>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44773" y="1870064"/>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643174" y="3567114"/>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88633" y="1901400"/>
              <a:ext cx="719299" cy="225575"/>
            </a:xfrm>
            <a:prstGeom prst="rect">
              <a:avLst/>
            </a:prstGeom>
            <a:noFill/>
          </p:spPr>
          <p:txBody>
            <a:bodyPr wrap="square" lIns="0" tIns="0" rIns="0" bIns="0" rtlCol="0">
              <a:spAutoFit/>
            </a:bodyPr>
            <a:lstStyle/>
            <a:p>
              <a:r>
                <a:rPr lang="en-US" altLang="zh-CN" sz="18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0,0</a:t>
              </a:r>
              <a:endParaRPr lang="zh-CN" altLang="en-US" sz="18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Box 15"/>
            <p:cNvSpPr txBox="1"/>
            <p:nvPr/>
          </p:nvSpPr>
          <p:spPr>
            <a:xfrm>
              <a:off x="3436002" y="1901400"/>
              <a:ext cx="719299" cy="225575"/>
            </a:xfrm>
            <a:prstGeom prst="rect">
              <a:avLst/>
            </a:prstGeom>
            <a:noFill/>
          </p:spPr>
          <p:txBody>
            <a:bodyPr wrap="square" lIns="0" tIns="0" rIns="0" bIns="0" rtlCol="0">
              <a:spAutoFit/>
            </a:bodyPr>
            <a:lstStyle/>
            <a:p>
              <a:r>
                <a:rPr lang="en-US" altLang="zh-CN" sz="18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0,1</a:t>
              </a:r>
              <a:endParaRPr lang="zh-CN" altLang="en-US" sz="18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Box 16"/>
            <p:cNvSpPr txBox="1"/>
            <p:nvPr/>
          </p:nvSpPr>
          <p:spPr>
            <a:xfrm>
              <a:off x="4658811" y="1901400"/>
              <a:ext cx="719299" cy="225575"/>
            </a:xfrm>
            <a:prstGeom prst="rect">
              <a:avLst/>
            </a:prstGeom>
            <a:noFill/>
          </p:spPr>
          <p:txBody>
            <a:bodyPr wrap="square" lIns="0" tIns="0" rIns="0" bIns="0" rtlCol="0">
              <a:spAutoFit/>
            </a:bodyPr>
            <a:lstStyle/>
            <a:p>
              <a:r>
                <a:rPr lang="en-US" altLang="zh-CN" sz="18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b="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TextBox 17"/>
            <p:cNvSpPr txBox="1"/>
            <p:nvPr/>
          </p:nvSpPr>
          <p:spPr>
            <a:xfrm>
              <a:off x="4083372" y="1882764"/>
              <a:ext cx="575440" cy="2215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18"/>
            <p:cNvSpPr txBox="1"/>
            <p:nvPr/>
          </p:nvSpPr>
          <p:spPr>
            <a:xfrm>
              <a:off x="2788633" y="2330028"/>
              <a:ext cx="719299" cy="225575"/>
            </a:xfrm>
            <a:prstGeom prst="rect">
              <a:avLst/>
            </a:prstGeom>
            <a:noFill/>
          </p:spPr>
          <p:txBody>
            <a:bodyPr wrap="square" lIns="0" tIns="0" rIns="0" bIns="0" rtlCol="0">
              <a:spAutoFit/>
            </a:bodyPr>
            <a:lstStyle/>
            <a:p>
              <a:r>
                <a:rPr lang="en-US" altLang="zh-CN" sz="18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TextBox 19"/>
            <p:cNvSpPr txBox="1"/>
            <p:nvPr/>
          </p:nvSpPr>
          <p:spPr>
            <a:xfrm>
              <a:off x="3436002" y="2330028"/>
              <a:ext cx="719299" cy="225575"/>
            </a:xfrm>
            <a:prstGeom prst="rect">
              <a:avLst/>
            </a:prstGeom>
            <a:noFill/>
          </p:spPr>
          <p:txBody>
            <a:bodyPr wrap="square" lIns="0" tIns="0" rIns="0" bIns="0" rtlCol="0">
              <a:spAutoFit/>
            </a:bodyPr>
            <a:lstStyle/>
            <a:p>
              <a:r>
                <a:rPr lang="en-US" altLang="zh-CN" sz="18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endParaRPr lang="zh-CN" altLang="en-US" sz="18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4658811" y="2330028"/>
              <a:ext cx="719299" cy="225575"/>
            </a:xfrm>
            <a:prstGeom prst="rect">
              <a:avLst/>
            </a:prstGeom>
            <a:noFill/>
          </p:spPr>
          <p:txBody>
            <a:bodyPr wrap="square" lIns="0" tIns="0" rIns="0" bIns="0" rtlCol="0">
              <a:spAutoFit/>
            </a:bodyPr>
            <a:lstStyle/>
            <a:p>
              <a:r>
                <a:rPr lang="en-US" altLang="zh-CN" sz="18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b="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4083372" y="2311392"/>
              <a:ext cx="575440" cy="2215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TextBox 22"/>
            <p:cNvSpPr txBox="1"/>
            <p:nvPr/>
          </p:nvSpPr>
          <p:spPr>
            <a:xfrm>
              <a:off x="2788633" y="3192046"/>
              <a:ext cx="719299" cy="225575"/>
            </a:xfrm>
            <a:prstGeom prst="rect">
              <a:avLst/>
            </a:prstGeom>
            <a:noFill/>
          </p:spPr>
          <p:txBody>
            <a:bodyPr wrap="square" lIns="0" tIns="0" rIns="0" bIns="0" rtlCol="0">
              <a:spAutoFit/>
            </a:bodyPr>
            <a:lstStyle/>
            <a:p>
              <a:r>
                <a:rPr lang="en-US" altLang="zh-CN" sz="18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3436002" y="3192046"/>
              <a:ext cx="719299" cy="225575"/>
            </a:xfrm>
            <a:prstGeom prst="rect">
              <a:avLst/>
            </a:prstGeom>
            <a:noFill/>
          </p:spPr>
          <p:txBody>
            <a:bodyPr wrap="square" lIns="0" tIns="0" rIns="0" bIns="0" rtlCol="0">
              <a:spAutoFit/>
            </a:bodyPr>
            <a:lstStyle/>
            <a:p>
              <a:r>
                <a:rPr lang="en-US" altLang="zh-CN" sz="18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endParaRPr lang="zh-CN" altLang="en-US" sz="18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Box 24"/>
            <p:cNvSpPr txBox="1"/>
            <p:nvPr/>
          </p:nvSpPr>
          <p:spPr>
            <a:xfrm>
              <a:off x="4658811" y="3192046"/>
              <a:ext cx="841883" cy="225575"/>
            </a:xfrm>
            <a:prstGeom prst="rect">
              <a:avLst/>
            </a:prstGeom>
            <a:noFill/>
          </p:spPr>
          <p:txBody>
            <a:bodyPr wrap="square" lIns="0" tIns="0" rIns="0" bIns="0" rtlCol="0">
              <a:spAutoFit/>
            </a:bodyPr>
            <a:lstStyle/>
            <a:p>
              <a:r>
                <a:rPr lang="en-US" altLang="zh-CN" sz="18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b="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b="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4083372" y="3173410"/>
              <a:ext cx="575440" cy="2215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7" name="直接连接符 26"/>
            <p:cNvCxnSpPr/>
            <p:nvPr/>
          </p:nvCxnSpPr>
          <p:spPr>
            <a:xfrm rot="5400000">
              <a:off x="4785514" y="2713821"/>
              <a:ext cx="1714512" cy="1599"/>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79528" y="1879589"/>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487454" y="3557589"/>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32493" y="2740020"/>
              <a:ext cx="575440" cy="2215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Box 44"/>
            <p:cNvSpPr txBox="1"/>
            <p:nvPr/>
          </p:nvSpPr>
          <p:spPr>
            <a:xfrm>
              <a:off x="1643042" y="2928934"/>
              <a:ext cx="785818" cy="313932"/>
            </a:xfrm>
            <a:prstGeom prst="rect">
              <a:avLst/>
            </a:prstGeom>
            <a:noFill/>
          </p:spPr>
          <p:txBody>
            <a:bodyPr wrap="square" rtlCol="0">
              <a:spAutoFit/>
            </a:bodyPr>
            <a:lstStyle/>
            <a:p>
              <a:r>
                <a:rPr kumimoji="1" lang="en-US" altLang="zh-CN" sz="1800" i="1"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1800" err="1" smtClean="0">
                  <a:solidFill>
                    <a:srgbClr val="0000FF"/>
                  </a:solidFill>
                  <a:latin typeface="+mn-ea"/>
                  <a:ea typeface="+mn-ea"/>
                  <a:cs typeface="Consolas" panose="020B0609020204030204" pitchFamily="49" charset="0"/>
                </a:rPr>
                <a:t>≥</a:t>
              </a:r>
              <a:r>
                <a:rPr kumimoji="1" lang="en-US" altLang="zh-CN" sz="1800" i="1"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52" name="直接连接符 51"/>
            <p:cNvCxnSpPr/>
            <p:nvPr/>
          </p:nvCxnSpPr>
          <p:spPr>
            <a:xfrm flipV="1">
              <a:off x="2285984" y="2714620"/>
              <a:ext cx="714380" cy="285752"/>
            </a:xfrm>
            <a:prstGeom prst="line">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4" name="组合 55"/>
          <p:cNvGrpSpPr/>
          <p:nvPr/>
        </p:nvGrpSpPr>
        <p:grpSpPr>
          <a:xfrm>
            <a:off x="6858016" y="3028890"/>
            <a:ext cx="1500198" cy="1326899"/>
            <a:chOff x="6643702" y="3028890"/>
            <a:chExt cx="1500198" cy="1326899"/>
          </a:xfrm>
        </p:grpSpPr>
        <p:sp>
          <p:nvSpPr>
            <p:cNvPr id="48" name="TextBox 47"/>
            <p:cNvSpPr txBox="1"/>
            <p:nvPr/>
          </p:nvSpPr>
          <p:spPr>
            <a:xfrm>
              <a:off x="6643702" y="3028890"/>
              <a:ext cx="714380" cy="338554"/>
            </a:xfrm>
            <a:prstGeom prst="rect">
              <a:avLst/>
            </a:prstGeom>
            <a:noFill/>
          </p:spPr>
          <p:txBody>
            <a:bodyPr wrap="square" rtlCol="0">
              <a:spAutoFit/>
            </a:bodyPr>
            <a:lstStyle/>
            <a:p>
              <a:r>
                <a:rPr lang="en-US" altLang="zh-CN" sz="2000" i="1" err="1" smtClean="0">
                  <a:solidFill>
                    <a:srgbClr val="0000FF"/>
                  </a:solidFill>
                  <a:latin typeface="Consolas" panose="020B0609020204030204" pitchFamily="49" charset="0"/>
                  <a:cs typeface="Consolas" panose="020B0609020204030204" pitchFamily="49" charset="0"/>
                </a:rPr>
                <a:t>a</a:t>
              </a:r>
              <a:r>
                <a:rPr lang="en-US" altLang="zh-CN" sz="2000" i="1" baseline="-25000" err="1" smtClean="0">
                  <a:solidFill>
                    <a:srgbClr val="0000FF"/>
                  </a:solidFill>
                  <a:latin typeface="Consolas" panose="020B0609020204030204" pitchFamily="49" charset="0"/>
                  <a:cs typeface="Consolas" panose="020B0609020204030204" pitchFamily="49" charset="0"/>
                </a:rPr>
                <a:t>i,j</a:t>
              </a:r>
              <a:endParaRPr lang="zh-CN" altLang="en-US" sz="2000" i="1" baseline="-25000">
                <a:solidFill>
                  <a:srgbClr val="0000FF"/>
                </a:solidFill>
                <a:latin typeface="Consolas" panose="020B0609020204030204" pitchFamily="49" charset="0"/>
                <a:cs typeface="Consolas" panose="020B0609020204030204" pitchFamily="49" charset="0"/>
              </a:endParaRPr>
            </a:p>
          </p:txBody>
        </p:sp>
        <p:sp>
          <p:nvSpPr>
            <p:cNvPr id="49" name="TextBox 48"/>
            <p:cNvSpPr txBox="1"/>
            <p:nvPr/>
          </p:nvSpPr>
          <p:spPr>
            <a:xfrm>
              <a:off x="6786578" y="4017235"/>
              <a:ext cx="571504" cy="338554"/>
            </a:xfrm>
            <a:prstGeom prst="rect">
              <a:avLst/>
            </a:prstGeom>
            <a:noFill/>
          </p:spPr>
          <p:txBody>
            <a:bodyPr wrap="square" rtlCol="0">
              <a:spAutoFit/>
            </a:bodyPr>
            <a:lstStyle/>
            <a:p>
              <a:r>
                <a:rPr lang="en-US" altLang="zh-CN" sz="2000" i="1" err="1" smtClean="0">
                  <a:solidFill>
                    <a:srgbClr val="0000FF"/>
                  </a:solidFill>
                  <a:latin typeface="Consolas" panose="020B0609020204030204" pitchFamily="49" charset="0"/>
                  <a:cs typeface="Consolas" panose="020B0609020204030204" pitchFamily="49" charset="0"/>
                </a:rPr>
                <a:t>b</a:t>
              </a:r>
              <a:r>
                <a:rPr lang="en-US" altLang="zh-CN" sz="2000" i="1" baseline="-25000" err="1" smtClean="0">
                  <a:solidFill>
                    <a:srgbClr val="0000FF"/>
                  </a:solidFill>
                  <a:latin typeface="Consolas" panose="020B0609020204030204" pitchFamily="49" charset="0"/>
                  <a:cs typeface="Consolas" panose="020B0609020204030204" pitchFamily="49" charset="0"/>
                </a:rPr>
                <a:t>k</a:t>
              </a:r>
              <a:endParaRPr lang="zh-CN" altLang="en-US" sz="2000" i="1" baseline="-25000">
                <a:solidFill>
                  <a:srgbClr val="0000FF"/>
                </a:solidFill>
                <a:latin typeface="Consolas" panose="020B0609020204030204" pitchFamily="49" charset="0"/>
                <a:cs typeface="Consolas" panose="020B0609020204030204" pitchFamily="49" charset="0"/>
              </a:endParaRPr>
            </a:p>
          </p:txBody>
        </p:sp>
        <p:sp>
          <p:nvSpPr>
            <p:cNvPr id="50" name="TextBox 49"/>
            <p:cNvSpPr txBox="1"/>
            <p:nvPr/>
          </p:nvSpPr>
          <p:spPr>
            <a:xfrm>
              <a:off x="7143768" y="3571876"/>
              <a:ext cx="1000132" cy="342979"/>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k </a:t>
              </a:r>
              <a:r>
                <a:rPr lang="en-US" altLang="zh-CN" sz="2000" smtClean="0">
                  <a:solidFill>
                    <a:srgbClr val="0000FF"/>
                  </a:solidFill>
                  <a:latin typeface="Consolas" panose="020B0609020204030204" pitchFamily="49" charset="0"/>
                  <a:cs typeface="Consolas" panose="020B0609020204030204" pitchFamily="49" charset="0"/>
                </a:rPr>
                <a:t>= </a:t>
              </a:r>
              <a:r>
                <a:rPr lang="en-US" altLang="zh-CN" sz="2000" smtClean="0">
                  <a:solidFill>
                    <a:srgbClr val="FF0000"/>
                  </a:solidFill>
                  <a:latin typeface="Consolas" panose="020B0609020204030204" pitchFamily="49" charset="0"/>
                  <a:cs typeface="Consolas" panose="020B0609020204030204" pitchFamily="49" charset="0"/>
                </a:rPr>
                <a:t>?</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55" name="下箭头 54"/>
            <p:cNvSpPr/>
            <p:nvPr/>
          </p:nvSpPr>
          <p:spPr bwMode="auto">
            <a:xfrm>
              <a:off x="6929454" y="3429000"/>
              <a:ext cx="142876" cy="571504"/>
            </a:xfrm>
            <a:prstGeom prst="down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2000">
                <a:solidFill>
                  <a:srgbClr val="0000FF"/>
                </a:solidFill>
                <a:latin typeface="Consolas" panose="020B0609020204030204" pitchFamily="49" charset="0"/>
                <a:cs typeface="Consolas" panose="020B0609020204030204" pitchFamily="49" charset="0"/>
              </a:endParaRPr>
            </a:p>
          </p:txBody>
        </p:sp>
      </p:grpSp>
      <p:sp>
        <p:nvSpPr>
          <p:cNvPr id="46" name="TextBox 45"/>
          <p:cNvSpPr txBox="1"/>
          <p:nvPr/>
        </p:nvSpPr>
        <p:spPr>
          <a:xfrm>
            <a:off x="357158" y="428604"/>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5.2.1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对称</a:t>
            </a:r>
            <a:r>
              <a:rPr lang="zh-CN" altLang="zh-CN" spc="50" smtClean="0">
                <a:ln w="11430"/>
                <a:solidFill>
                  <a:schemeClr val="bg1"/>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矩阵的压缩存储</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4" name="灯片编号占位符 53"/>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890561" y="1643050"/>
            <a:ext cx="2000264" cy="43088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ct val="100000"/>
              </a:lnSpc>
              <a:spcBef>
                <a:spcPts val="0"/>
              </a:spcBef>
            </a:pPr>
            <a:r>
              <a:rPr lang="zh-CN" altLang="en-US"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串的实现方式</a:t>
            </a:r>
            <a:endParaRPr lang="zh-CN" altLang="en-US"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2" name="组合 33"/>
          <p:cNvGrpSpPr/>
          <p:nvPr/>
        </p:nvGrpSpPr>
        <p:grpSpPr>
          <a:xfrm>
            <a:off x="890561" y="2571744"/>
            <a:ext cx="7039025" cy="1785950"/>
            <a:chOff x="500034" y="2786058"/>
            <a:chExt cx="7039025" cy="1785950"/>
          </a:xfrm>
        </p:grpSpPr>
        <p:sp>
          <p:nvSpPr>
            <p:cNvPr id="8" name="TextBox 7"/>
            <p:cNvSpPr txBox="1"/>
            <p:nvPr/>
          </p:nvSpPr>
          <p:spPr>
            <a:xfrm>
              <a:off x="2824151" y="2786058"/>
              <a:ext cx="1143008" cy="453183"/>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en-US" sz="2000" smtClean="0">
                  <a:solidFill>
                    <a:srgbClr val="0000FF"/>
                  </a:solidFill>
                  <a:latin typeface="仿宋" panose="02010609060101010101" pitchFamily="49" charset="-122"/>
                  <a:ea typeface="仿宋" panose="02010609060101010101" pitchFamily="49" charset="-122"/>
                </a:rPr>
                <a:t>线性表</a:t>
              </a:r>
              <a:endParaRPr lang="zh-CN" altLang="en-US" sz="2000" smtClean="0">
                <a:solidFill>
                  <a:srgbClr val="0000FF"/>
                </a:solidFill>
                <a:latin typeface="仿宋" panose="02010609060101010101" pitchFamily="49" charset="-122"/>
                <a:ea typeface="仿宋" panose="02010609060101010101" pitchFamily="49" charset="-122"/>
              </a:endParaRPr>
            </a:p>
          </p:txBody>
        </p:sp>
        <p:sp>
          <p:nvSpPr>
            <p:cNvPr id="11" name="流程图: 卡片 10"/>
            <p:cNvSpPr/>
            <p:nvPr/>
          </p:nvSpPr>
          <p:spPr>
            <a:xfrm>
              <a:off x="2214546"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smtClean="0">
                  <a:solidFill>
                    <a:srgbClr val="0000FF"/>
                  </a:solidFill>
                  <a:latin typeface="仿宋" panose="02010609060101010101" pitchFamily="49" charset="-122"/>
                  <a:ea typeface="仿宋" panose="02010609060101010101" pitchFamily="49" charset="-122"/>
                </a:rPr>
                <a:t>顺序表</a:t>
              </a:r>
              <a:endParaRPr lang="zh-CN" altLang="en-US" sz="2000">
                <a:solidFill>
                  <a:srgbClr val="0000FF"/>
                </a:solidFill>
                <a:latin typeface="仿宋" panose="02010609060101010101" pitchFamily="49" charset="-122"/>
                <a:ea typeface="仿宋" panose="02010609060101010101" pitchFamily="49" charset="-122"/>
              </a:endParaRPr>
            </a:p>
          </p:txBody>
        </p:sp>
        <p:sp>
          <p:nvSpPr>
            <p:cNvPr id="12" name="流程图: 卡片 11"/>
            <p:cNvSpPr/>
            <p:nvPr/>
          </p:nvSpPr>
          <p:spPr>
            <a:xfrm>
              <a:off x="3681407"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smtClean="0">
                  <a:solidFill>
                    <a:srgbClr val="0000FF"/>
                  </a:solidFill>
                  <a:latin typeface="仿宋" panose="02010609060101010101" pitchFamily="49" charset="-122"/>
                  <a:ea typeface="仿宋" panose="02010609060101010101" pitchFamily="49" charset="-122"/>
                </a:rPr>
                <a:t>链表</a:t>
              </a:r>
              <a:endParaRPr lang="zh-CN" altLang="en-US" sz="2000">
                <a:solidFill>
                  <a:srgbClr val="0000FF"/>
                </a:solidFill>
                <a:latin typeface="仿宋" panose="02010609060101010101" pitchFamily="49" charset="-122"/>
                <a:ea typeface="仿宋" panose="02010609060101010101" pitchFamily="49" charset="-122"/>
              </a:endParaRPr>
            </a:p>
          </p:txBody>
        </p:sp>
        <p:cxnSp>
          <p:nvCxnSpPr>
            <p:cNvPr id="14" name="直接箭头连接符 13"/>
            <p:cNvCxnSpPr>
              <a:endCxn id="11" idx="0"/>
            </p:cNvCxnSpPr>
            <p:nvPr/>
          </p:nvCxnSpPr>
          <p:spPr>
            <a:xfrm rot="5400000">
              <a:off x="2593168" y="3393281"/>
              <a:ext cx="728668" cy="485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endCxn id="12" idx="0"/>
            </p:cNvCxnSpPr>
            <p:nvPr/>
          </p:nvCxnSpPr>
          <p:spPr>
            <a:xfrm rot="16200000" flipH="1">
              <a:off x="3555200" y="3374231"/>
              <a:ext cx="752480" cy="5000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681671" y="2786058"/>
              <a:ext cx="1143008" cy="453183"/>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en-US" sz="2000" smtClean="0">
                  <a:solidFill>
                    <a:srgbClr val="0000FF"/>
                  </a:solidFill>
                  <a:latin typeface="仿宋" panose="02010609060101010101" pitchFamily="49" charset="-122"/>
                  <a:ea typeface="仿宋" panose="02010609060101010101" pitchFamily="49" charset="-122"/>
                </a:rPr>
                <a:t>串</a:t>
              </a:r>
              <a:endParaRPr lang="zh-CN" altLang="en-US" sz="2000" smtClean="0">
                <a:solidFill>
                  <a:srgbClr val="0000FF"/>
                </a:solidFill>
                <a:latin typeface="仿宋" panose="02010609060101010101" pitchFamily="49" charset="-122"/>
                <a:ea typeface="仿宋" panose="02010609060101010101" pitchFamily="49" charset="-122"/>
              </a:endParaRPr>
            </a:p>
          </p:txBody>
        </p:sp>
        <p:sp>
          <p:nvSpPr>
            <p:cNvPr id="24" name="流程图: 卡片 23"/>
            <p:cNvSpPr/>
            <p:nvPr/>
          </p:nvSpPr>
          <p:spPr>
            <a:xfrm>
              <a:off x="5072066"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smtClean="0">
                  <a:solidFill>
                    <a:srgbClr val="0000FF"/>
                  </a:solidFill>
                  <a:latin typeface="仿宋" panose="02010609060101010101" pitchFamily="49" charset="-122"/>
                  <a:ea typeface="仿宋" panose="02010609060101010101" pitchFamily="49" charset="-122"/>
                </a:rPr>
                <a:t>顺序串</a:t>
              </a:r>
              <a:endParaRPr lang="zh-CN" altLang="en-US" sz="2000">
                <a:solidFill>
                  <a:srgbClr val="0000FF"/>
                </a:solidFill>
                <a:latin typeface="仿宋" panose="02010609060101010101" pitchFamily="49" charset="-122"/>
                <a:ea typeface="仿宋" panose="02010609060101010101" pitchFamily="49" charset="-122"/>
              </a:endParaRPr>
            </a:p>
          </p:txBody>
        </p:sp>
        <p:sp>
          <p:nvSpPr>
            <p:cNvPr id="25" name="流程图: 卡片 24"/>
            <p:cNvSpPr/>
            <p:nvPr/>
          </p:nvSpPr>
          <p:spPr>
            <a:xfrm>
              <a:off x="6538927" y="4000504"/>
              <a:ext cx="1000132" cy="571504"/>
            </a:xfrm>
            <a:prstGeom prst="flowChartPunchedCard">
              <a:avLst/>
            </a:prstGeom>
          </p:spPr>
          <p:style>
            <a:lnRef idx="1">
              <a:schemeClr val="accent2"/>
            </a:lnRef>
            <a:fillRef idx="3">
              <a:schemeClr val="accent2"/>
            </a:fillRef>
            <a:effectRef idx="2">
              <a:schemeClr val="accent2"/>
            </a:effectRef>
            <a:fontRef idx="minor">
              <a:schemeClr val="lt1"/>
            </a:fontRef>
          </p:style>
          <p:txBody>
            <a:bodyPr bIns="108000" rtlCol="0" anchor="ctr"/>
            <a:lstStyle/>
            <a:p>
              <a:pPr algn="ctr">
                <a:lnSpc>
                  <a:spcPct val="100000"/>
                </a:lnSpc>
              </a:pPr>
              <a:r>
                <a:rPr lang="zh-CN" altLang="en-US" sz="2000" smtClean="0">
                  <a:solidFill>
                    <a:schemeClr val="bg1"/>
                  </a:solidFill>
                  <a:latin typeface="仿宋" panose="02010609060101010101" pitchFamily="49" charset="-122"/>
                  <a:ea typeface="仿宋" panose="02010609060101010101" pitchFamily="49" charset="-122"/>
                </a:rPr>
                <a:t>链串</a:t>
              </a:r>
              <a:endParaRPr lang="zh-CN" altLang="en-US" sz="2000">
                <a:solidFill>
                  <a:schemeClr val="bg1"/>
                </a:solidFill>
                <a:latin typeface="仿宋" panose="02010609060101010101" pitchFamily="49" charset="-122"/>
                <a:ea typeface="仿宋" panose="02010609060101010101" pitchFamily="49" charset="-122"/>
              </a:endParaRPr>
            </a:p>
          </p:txBody>
        </p:sp>
        <p:cxnSp>
          <p:nvCxnSpPr>
            <p:cNvPr id="26" name="直接箭头连接符 25"/>
            <p:cNvCxnSpPr>
              <a:endCxn id="24" idx="0"/>
            </p:cNvCxnSpPr>
            <p:nvPr/>
          </p:nvCxnSpPr>
          <p:spPr>
            <a:xfrm rot="5400000">
              <a:off x="5450688" y="3393281"/>
              <a:ext cx="728668" cy="485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endCxn id="25" idx="0"/>
            </p:cNvCxnSpPr>
            <p:nvPr/>
          </p:nvCxnSpPr>
          <p:spPr>
            <a:xfrm rot="16200000" flipH="1">
              <a:off x="6412720" y="3374231"/>
              <a:ext cx="752480" cy="5000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500034" y="2786058"/>
              <a:ext cx="128588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仿宋" panose="02010609060101010101" pitchFamily="49" charset="-122"/>
                  <a:ea typeface="仿宋" panose="02010609060101010101" pitchFamily="49" charset="-122"/>
                </a:rPr>
                <a:t>逻辑结构</a:t>
              </a:r>
              <a:endParaRPr lang="zh-CN" altLang="en-US" sz="2000" smtClean="0">
                <a:solidFill>
                  <a:srgbClr val="0000FF"/>
                </a:solidFill>
                <a:latin typeface="仿宋" panose="02010609060101010101" pitchFamily="49" charset="-122"/>
                <a:ea typeface="仿宋" panose="02010609060101010101" pitchFamily="49" charset="-122"/>
              </a:endParaRPr>
            </a:p>
          </p:txBody>
        </p:sp>
        <p:sp>
          <p:nvSpPr>
            <p:cNvPr id="29" name="TextBox 28"/>
            <p:cNvSpPr txBox="1"/>
            <p:nvPr/>
          </p:nvSpPr>
          <p:spPr>
            <a:xfrm>
              <a:off x="500034" y="4143380"/>
              <a:ext cx="128588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仿宋" panose="02010609060101010101" pitchFamily="49" charset="-122"/>
                  <a:ea typeface="仿宋" panose="02010609060101010101" pitchFamily="49" charset="-122"/>
                </a:rPr>
                <a:t>存储结构</a:t>
              </a:r>
              <a:endParaRPr lang="zh-CN" altLang="en-US" sz="2000" smtClean="0">
                <a:solidFill>
                  <a:srgbClr val="0000FF"/>
                </a:solidFill>
                <a:latin typeface="仿宋" panose="02010609060101010101" pitchFamily="49" charset="-122"/>
                <a:ea typeface="仿宋" panose="02010609060101010101" pitchFamily="49" charset="-122"/>
              </a:endParaRPr>
            </a:p>
          </p:txBody>
        </p:sp>
        <p:cxnSp>
          <p:nvCxnSpPr>
            <p:cNvPr id="31" name="直接箭头连接符 30"/>
            <p:cNvCxnSpPr>
              <a:stCxn id="28" idx="2"/>
            </p:cNvCxnSpPr>
            <p:nvPr/>
          </p:nvCxnSpPr>
          <p:spPr>
            <a:xfrm rot="5400000">
              <a:off x="699295" y="3629055"/>
              <a:ext cx="886568" cy="7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1142976" y="3429000"/>
              <a:ext cx="78581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FF"/>
                  </a:solidFill>
                  <a:latin typeface="仿宋" panose="02010609060101010101" pitchFamily="49" charset="-122"/>
                  <a:ea typeface="仿宋" panose="02010609060101010101" pitchFamily="49" charset="-122"/>
                </a:rPr>
                <a:t>映射</a:t>
              </a:r>
              <a:endParaRPr lang="zh-CN" altLang="en-US" sz="2000" smtClean="0">
                <a:solidFill>
                  <a:srgbClr val="FF00FF"/>
                </a:solidFill>
                <a:latin typeface="仿宋" panose="02010609060101010101" pitchFamily="49" charset="-122"/>
                <a:ea typeface="仿宋" panose="02010609060101010101" pitchFamily="49" charset="-122"/>
              </a:endParaRPr>
            </a:p>
          </p:txBody>
        </p:sp>
        <p:sp>
          <p:nvSpPr>
            <p:cNvPr id="33" name="TextBox 32"/>
            <p:cNvSpPr txBox="1"/>
            <p:nvPr/>
          </p:nvSpPr>
          <p:spPr>
            <a:xfrm rot="5400000">
              <a:off x="4624789" y="2790420"/>
              <a:ext cx="42862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微软雅黑" panose="020B0503020204020204" pitchFamily="34" charset="-122"/>
                  <a:ea typeface="微软雅黑" panose="020B0503020204020204" pitchFamily="34" charset="-122"/>
                </a:rPr>
                <a:t>∩</a:t>
              </a:r>
              <a:endParaRPr lang="zh-CN" altLang="en-US" sz="2000" smtClean="0">
                <a:solidFill>
                  <a:srgbClr val="0000FF"/>
                </a:solidFill>
                <a:latin typeface="微软雅黑" panose="020B0503020204020204" pitchFamily="34" charset="-122"/>
                <a:ea typeface="微软雅黑" panose="020B0503020204020204" pitchFamily="34" charset="-122"/>
              </a:endParaRPr>
            </a:p>
          </p:txBody>
        </p:sp>
      </p:grpSp>
      <p:sp>
        <p:nvSpPr>
          <p:cNvPr id="22" name="燕尾形 21"/>
          <p:cNvSpPr/>
          <p:nvPr/>
        </p:nvSpPr>
        <p:spPr bwMode="auto">
          <a:xfrm rot="16200000">
            <a:off x="7036611" y="4607727"/>
            <a:ext cx="714380" cy="357190"/>
          </a:xfrm>
          <a:prstGeom prst="chevron">
            <a:avLst/>
          </a:prstGeom>
          <a:ln>
            <a:tailEnd type="arrow" w="sm" len="sm"/>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34" name="TextBox 33"/>
          <p:cNvSpPr txBox="1"/>
          <p:nvPr/>
        </p:nvSpPr>
        <p:spPr>
          <a:xfrm>
            <a:off x="500034" y="714356"/>
            <a:ext cx="492922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4.2.2 </a:t>
            </a:r>
            <a:r>
              <a:rPr lang="zh-CN" altLang="zh-CN" smtClean="0">
                <a:latin typeface="Consolas" panose="020B0609020204030204" pitchFamily="49" charset="0"/>
                <a:ea typeface="微软雅黑" panose="020B0503020204020204" pitchFamily="34" charset="-122"/>
                <a:cs typeface="Consolas" panose="020B0609020204030204" pitchFamily="49" charset="0"/>
              </a:rPr>
              <a:t>串的</a:t>
            </a:r>
            <a:r>
              <a:rPr lang="zh-CN" altLang="en-US" smtClean="0">
                <a:latin typeface="Consolas" panose="020B0609020204030204" pitchFamily="49" charset="0"/>
                <a:ea typeface="微软雅黑" panose="020B0503020204020204" pitchFamily="34" charset="-122"/>
                <a:cs typeface="Consolas" panose="020B0609020204030204" pitchFamily="49" charset="0"/>
              </a:rPr>
              <a:t>链式</a:t>
            </a:r>
            <a:r>
              <a:rPr lang="zh-CN" altLang="zh-CN" smtClean="0">
                <a:latin typeface="Consolas" panose="020B0609020204030204" pitchFamily="49" charset="0"/>
                <a:ea typeface="微软雅黑" panose="020B0503020204020204" pitchFamily="34" charset="-122"/>
                <a:cs typeface="Consolas" panose="020B0609020204030204" pitchFamily="49" charset="0"/>
              </a:rPr>
              <a:t>存储结构</a:t>
            </a:r>
            <a:r>
              <a:rPr lang="en-US" altLang="zh-CN" smtClean="0">
                <a:latin typeface="Consolas" panose="020B0609020204030204" pitchFamily="49" charset="0"/>
                <a:ea typeface="微软雅黑" panose="020B0503020204020204" pitchFamily="34" charset="-122"/>
                <a:cs typeface="Consolas" panose="020B0609020204030204" pitchFamily="49" charset="0"/>
              </a:rPr>
              <a:t>—</a:t>
            </a:r>
            <a:r>
              <a:rPr lang="zh-CN" altLang="en-US" smtClean="0">
                <a:latin typeface="Consolas" panose="020B0609020204030204" pitchFamily="49" charset="0"/>
                <a:ea typeface="微软雅黑" panose="020B0503020204020204" pitchFamily="34" charset="-122"/>
                <a:cs typeface="Consolas" panose="020B0609020204030204" pitchFamily="49" charset="0"/>
              </a:rPr>
              <a:t>链</a:t>
            </a:r>
            <a:r>
              <a:rPr lang="zh-CN" altLang="zh-CN" smtClean="0">
                <a:latin typeface="Consolas" panose="020B0609020204030204" pitchFamily="49" charset="0"/>
                <a:ea typeface="微软雅黑" panose="020B0503020204020204" pitchFamily="34" charset="-122"/>
                <a:cs typeface="Consolas" panose="020B0609020204030204" pitchFamily="49" charset="0"/>
              </a:rPr>
              <a:t>串</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36" name="灯片编号占位符 35"/>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2"/>
                                        </p:tgtEl>
                                      </p:cBhvr>
                                    </p:animEffect>
                                    <p:animScale>
                                      <p:cBhvr>
                                        <p:cTn id="7" dur="250" autoRev="1" fill="hold"/>
                                        <p:tgtEl>
                                          <p:spTgt spid="22"/>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22"/>
                                        </p:tgtEl>
                                      </p:cBhvr>
                                    </p:animEffect>
                                    <p:animScale>
                                      <p:cBhvr>
                                        <p:cTn id="11"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7"/>
          <p:cNvGrpSpPr/>
          <p:nvPr/>
        </p:nvGrpSpPr>
        <p:grpSpPr>
          <a:xfrm>
            <a:off x="909616" y="3209413"/>
            <a:ext cx="7091408" cy="2291289"/>
            <a:chOff x="909616" y="3000372"/>
            <a:chExt cx="7091408" cy="2291289"/>
          </a:xfrm>
        </p:grpSpPr>
        <p:sp>
          <p:nvSpPr>
            <p:cNvPr id="13322" name="Text Box 10"/>
            <p:cNvSpPr txBox="1">
              <a:spLocks noChangeArrowheads="1"/>
            </p:cNvSpPr>
            <p:nvPr/>
          </p:nvSpPr>
          <p:spPr bwMode="auto">
            <a:xfrm>
              <a:off x="909616" y="4500570"/>
              <a:ext cx="609600" cy="313932"/>
            </a:xfrm>
            <a:prstGeom prst="rect">
              <a:avLst/>
            </a:prstGeom>
            <a:noFill/>
            <a:ln w="9525">
              <a:noFill/>
              <a:miter lim="800000"/>
            </a:ln>
            <a:effectLst/>
          </p:spPr>
          <p:txBody>
            <a:bodyPr>
              <a:spAutoFit/>
            </a:bodyPr>
            <a:lstStyle/>
            <a:p>
              <a:pPr algn="l">
                <a:spcBef>
                  <a:spcPct val="50000"/>
                </a:spcBef>
              </a:pPr>
              <a:r>
                <a:rPr kumimoji="1"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rPr>
                <a:t>k</a:t>
              </a: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3323" name="Text Box 11"/>
            <p:cNvSpPr txBox="1">
              <a:spLocks noChangeArrowheads="1"/>
            </p:cNvSpPr>
            <p:nvPr/>
          </p:nvSpPr>
          <p:spPr bwMode="auto">
            <a:xfrm>
              <a:off x="3695664" y="4029078"/>
              <a:ext cx="4305360" cy="313932"/>
            </a:xfrm>
            <a:prstGeom prst="rect">
              <a:avLst/>
            </a:prstGeom>
            <a:noFill/>
            <a:ln w="9525">
              <a:noFill/>
              <a:miter lim="800000"/>
            </a:ln>
            <a:effectLst/>
          </p:spPr>
          <p:txBody>
            <a:bodyPr wrap="square">
              <a:spAutoFit/>
            </a:bodyPr>
            <a:lstStyle/>
            <a:p>
              <a:pPr algn="l">
                <a:spcBef>
                  <a:spcPct val="50000"/>
                </a:spcBef>
              </a:pP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err="1">
                  <a:solidFill>
                    <a:srgbClr val="00B0F0"/>
                  </a:solidFill>
                  <a:latin typeface="+mn-ea"/>
                  <a:ea typeface="+mn-ea"/>
                  <a:cs typeface="Consolas" panose="020B0609020204030204" pitchFamily="49" charset="0"/>
                </a:rPr>
                <a:t>≥</a:t>
              </a:r>
              <a:r>
                <a:rPr kumimoji="1" lang="en-US" altLang="zh-CN" sz="1800" i="1" err="1">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时（下三角</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主对角线的元素）</a:t>
              </a:r>
              <a:endPar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13325" name="Text Box 13"/>
            <p:cNvSpPr txBox="1">
              <a:spLocks noChangeArrowheads="1"/>
            </p:cNvSpPr>
            <p:nvPr/>
          </p:nvSpPr>
          <p:spPr bwMode="auto">
            <a:xfrm>
              <a:off x="3695664" y="4714878"/>
              <a:ext cx="2719390" cy="313932"/>
            </a:xfrm>
            <a:prstGeom prst="rect">
              <a:avLst/>
            </a:prstGeom>
            <a:noFill/>
            <a:ln w="9525">
              <a:noFill/>
              <a:miter lim="800000"/>
            </a:ln>
            <a:effectLst/>
          </p:spPr>
          <p:txBody>
            <a:bodyPr wrap="square">
              <a:spAutoFit/>
            </a:bodyPr>
            <a:lstStyle/>
            <a:p>
              <a:pPr algn="l">
                <a:spcBef>
                  <a:spcPct val="50000"/>
                </a:spcBef>
              </a:pP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&lt;</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i="1" baseline="-25000" smtClean="0">
                  <a:solidFill>
                    <a:srgbClr val="00B0F0"/>
                  </a:solidFill>
                  <a:latin typeface="Consolas" panose="020B0609020204030204" pitchFamily="49" charset="0"/>
                  <a:ea typeface="仿宋" panose="02010609060101010101" pitchFamily="49" charset="-122"/>
                  <a:cs typeface="Consolas" panose="020B0609020204030204" pitchFamily="49" charset="0"/>
                </a:rPr>
                <a:t>i,j</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i="1" baseline="-25000" smtClean="0">
                  <a:solidFill>
                    <a:srgbClr val="00B0F0"/>
                  </a:solidFill>
                  <a:latin typeface="Consolas" panose="020B0609020204030204" pitchFamily="49" charset="0"/>
                  <a:ea typeface="仿宋" panose="02010609060101010101" pitchFamily="49" charset="-122"/>
                  <a:cs typeface="Consolas" panose="020B0609020204030204" pitchFamily="49" charset="0"/>
                </a:rPr>
                <a:t>j,i</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endPar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13327" name="AutoShape 15"/>
            <p:cNvSpPr/>
            <p:nvPr/>
          </p:nvSpPr>
          <p:spPr bwMode="auto">
            <a:xfrm>
              <a:off x="1395386" y="4067178"/>
              <a:ext cx="228600" cy="1143000"/>
            </a:xfrm>
            <a:prstGeom prst="leftBrace">
              <a:avLst>
                <a:gd name="adj1" fmla="val 41667"/>
                <a:gd name="adj2" fmla="val 50000"/>
              </a:avLst>
            </a:prstGeom>
            <a:ln w="19050"/>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下箭头 13"/>
            <p:cNvSpPr/>
            <p:nvPr/>
          </p:nvSpPr>
          <p:spPr>
            <a:xfrm>
              <a:off x="2481218" y="3000372"/>
              <a:ext cx="23339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grpSp>
          <p:nvGrpSpPr>
            <p:cNvPr id="3" name="组合 30"/>
            <p:cNvGrpSpPr/>
            <p:nvPr/>
          </p:nvGrpSpPr>
          <p:grpSpPr>
            <a:xfrm>
              <a:off x="1766838" y="3836980"/>
              <a:ext cx="1500198" cy="597425"/>
              <a:chOff x="500034" y="3571876"/>
              <a:chExt cx="1500198" cy="597425"/>
            </a:xfrm>
          </p:grpSpPr>
          <p:sp>
            <p:nvSpPr>
              <p:cNvPr id="22" name="TextBox 21"/>
              <p:cNvSpPr txBox="1"/>
              <p:nvPr/>
            </p:nvSpPr>
            <p:spPr>
              <a:xfrm>
                <a:off x="500034" y="3571876"/>
                <a:ext cx="1071570" cy="221599"/>
              </a:xfrm>
              <a:prstGeom prst="rect">
                <a:avLst/>
              </a:prstGeom>
              <a:noFill/>
            </p:spPr>
            <p:txBody>
              <a:bodyPr wrap="square" lIns="0" tIns="0" rIns="0" bIns="0" rtlCol="0">
                <a:spAutoFit/>
              </a:bodyPr>
              <a:lstStyle/>
              <a:p>
                <a:r>
                  <a:rPr lang="en-US" altLang="zh-CN" sz="1800" i="1" err="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i</a:t>
                </a:r>
                <a:r>
                  <a:rPr lang="en-US" altLang="zh-CN" sz="1800" err="1" smtClean="0">
                    <a:solidFill>
                      <a:srgbClr val="0000FF"/>
                    </a:solidFill>
                    <a:latin typeface="Consolas" panose="020B0609020204030204" pitchFamily="49" charset="0"/>
                    <a:cs typeface="Consolas" panose="020B0609020204030204" pitchFamily="49" charset="0"/>
                  </a:rPr>
                  <a:t>+1</a:t>
                </a:r>
                <a:r>
                  <a:rPr lang="en-US"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4" name="直接连接符 23"/>
              <p:cNvCxnSpPr/>
              <p:nvPr/>
            </p:nvCxnSpPr>
            <p:spPr>
              <a:xfrm>
                <a:off x="571472" y="3862391"/>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748" y="3947702"/>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6" name="TextBox 25"/>
              <p:cNvSpPr txBox="1"/>
              <p:nvPr/>
            </p:nvSpPr>
            <p:spPr>
              <a:xfrm>
                <a:off x="1500166" y="3786190"/>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j</a:t>
                </a:r>
                <a:endParaRPr lang="zh-CN" altLang="en-US" sz="1800" i="1">
                  <a:solidFill>
                    <a:srgbClr val="0000FF"/>
                  </a:solidFill>
                  <a:latin typeface="Consolas" panose="020B0609020204030204" pitchFamily="49" charset="0"/>
                  <a:cs typeface="Consolas" panose="020B0609020204030204" pitchFamily="49" charset="0"/>
                </a:endParaRPr>
              </a:p>
            </p:txBody>
          </p:sp>
        </p:grpSp>
        <p:grpSp>
          <p:nvGrpSpPr>
            <p:cNvPr id="4" name="组合 31"/>
            <p:cNvGrpSpPr/>
            <p:nvPr/>
          </p:nvGrpSpPr>
          <p:grpSpPr>
            <a:xfrm>
              <a:off x="1766838" y="4694236"/>
              <a:ext cx="1500198" cy="597425"/>
              <a:chOff x="652434" y="5500702"/>
              <a:chExt cx="1500198" cy="597425"/>
            </a:xfrm>
          </p:grpSpPr>
          <p:sp>
            <p:nvSpPr>
              <p:cNvPr id="27" name="TextBox 26"/>
              <p:cNvSpPr txBox="1"/>
              <p:nvPr/>
            </p:nvSpPr>
            <p:spPr>
              <a:xfrm>
                <a:off x="652434" y="5500702"/>
                <a:ext cx="1071570" cy="2215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j</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j</a:t>
                </a:r>
                <a:r>
                  <a:rPr lang="en-US" altLang="zh-CN" sz="1800" err="1" smtClean="0">
                    <a:solidFill>
                      <a:srgbClr val="0000FF"/>
                    </a:solidFill>
                    <a:latin typeface="Consolas" panose="020B0609020204030204" pitchFamily="49" charset="0"/>
                    <a:cs typeface="Consolas" panose="020B0609020204030204" pitchFamily="49" charset="0"/>
                  </a:rPr>
                  <a:t>+1</a:t>
                </a:r>
                <a:r>
                  <a:rPr lang="en-US"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8" name="直接连接符 27"/>
              <p:cNvCxnSpPr/>
              <p:nvPr/>
            </p:nvCxnSpPr>
            <p:spPr>
              <a:xfrm>
                <a:off x="723872" y="5810267"/>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148" y="5876528"/>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1652566" y="5715016"/>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i</a:t>
                </a:r>
                <a:endParaRPr lang="zh-CN" altLang="en-US" sz="1800" i="1">
                  <a:solidFill>
                    <a:srgbClr val="0000FF"/>
                  </a:solidFill>
                  <a:latin typeface="Consolas" panose="020B0609020204030204" pitchFamily="49" charset="0"/>
                  <a:cs typeface="Consolas" panose="020B0609020204030204" pitchFamily="49" charset="0"/>
                </a:endParaRPr>
              </a:p>
            </p:txBody>
          </p:sp>
        </p:grpSp>
      </p:grpSp>
      <p:sp>
        <p:nvSpPr>
          <p:cNvPr id="34" name="TextBox 33"/>
          <p:cNvSpPr txBox="1"/>
          <p:nvPr/>
        </p:nvSpPr>
        <p:spPr>
          <a:xfrm>
            <a:off x="357158" y="1094791"/>
            <a:ext cx="8143932" cy="313932"/>
          </a:xfrm>
          <a:prstGeom prst="rect">
            <a:avLst/>
          </a:prstGeom>
          <a:noFill/>
        </p:spPr>
        <p:txBody>
          <a:bodyPr wrap="square" rtlCol="0">
            <a:spAutoFit/>
          </a:bodyPr>
          <a:lstStyle/>
          <a:p>
            <a:pPr algn="l"/>
            <a:r>
              <a:rPr lang="en-US" altLang="zh-CN" sz="1800" i="1" smtClean="0">
                <a:solidFill>
                  <a:srgbClr val="0000FF"/>
                </a:solidFill>
                <a:latin typeface="Consolas" panose="020B0609020204030204" pitchFamily="49" charset="0"/>
                <a:cs typeface="Consolas" panose="020B0609020204030204" pitchFamily="49" charset="0"/>
              </a:rPr>
              <a:t>B</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a</a:t>
            </a:r>
            <a:r>
              <a:rPr lang="en-US" altLang="zh-CN" sz="1800" baseline="-25000" err="1" smtClean="0">
                <a:solidFill>
                  <a:srgbClr val="0000FF"/>
                </a:solidFill>
                <a:latin typeface="Consolas" panose="020B0609020204030204" pitchFamily="49" charset="0"/>
                <a:cs typeface="Consolas" panose="020B0609020204030204" pitchFamily="49" charset="0"/>
              </a:rPr>
              <a:t>0,0</a:t>
            </a:r>
            <a:r>
              <a:rPr lang="en-US" altLang="zh-CN" sz="1800" err="1"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a</a:t>
            </a:r>
            <a:r>
              <a:rPr lang="en-US" altLang="zh-CN" sz="1800" baseline="-25000" err="1" smtClean="0">
                <a:solidFill>
                  <a:srgbClr val="0000FF"/>
                </a:solidFill>
                <a:latin typeface="Consolas" panose="020B0609020204030204" pitchFamily="49" charset="0"/>
                <a:cs typeface="Consolas" panose="020B0609020204030204" pitchFamily="49" charset="0"/>
              </a:rPr>
              <a:t>1,0</a:t>
            </a:r>
            <a:r>
              <a:rPr lang="en-US" altLang="zh-CN" sz="1800" err="1"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a</a:t>
            </a:r>
            <a:r>
              <a:rPr lang="en-US" altLang="zh-CN" sz="1800" baseline="-25000" err="1" smtClean="0">
                <a:solidFill>
                  <a:srgbClr val="0000FF"/>
                </a:solidFill>
                <a:latin typeface="Consolas" panose="020B0609020204030204" pitchFamily="49" charset="0"/>
                <a:cs typeface="Consolas" panose="020B0609020204030204" pitchFamily="49" charset="0"/>
              </a:rPr>
              <a:t>1,1</a:t>
            </a:r>
            <a:r>
              <a:rPr lang="en-US" altLang="zh-CN" sz="1800" smtClean="0">
                <a:solidFill>
                  <a:srgbClr val="0000FF"/>
                </a:solidFill>
                <a:latin typeface="Consolas" panose="020B0609020204030204" pitchFamily="49" charset="0"/>
                <a:cs typeface="Consolas" panose="020B0609020204030204" pitchFamily="49" charset="0"/>
              </a:rPr>
              <a:t>,</a:t>
            </a:r>
            <a:r>
              <a:rPr lang="zh-CN" altLang="en-US" sz="1800" smtClean="0">
                <a:solidFill>
                  <a:srgbClr val="0000FF"/>
                </a:solidFill>
                <a:latin typeface="+mj-ea"/>
                <a:ea typeface="+mj-ea"/>
                <a:cs typeface="Consolas" panose="020B0609020204030204" pitchFamily="49" charset="0"/>
                <a:sym typeface="Symbol" panose="05050102010706020507"/>
              </a:rPr>
              <a:t></a:t>
            </a:r>
            <a:r>
              <a:rPr lang="en-US" altLang="zh-CN" sz="18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i="1" err="1" smtClean="0">
                <a:solidFill>
                  <a:srgbClr val="0000FF"/>
                </a:solidFill>
                <a:latin typeface="Consolas" panose="020B0609020204030204" pitchFamily="49" charset="0"/>
                <a:cs typeface="Consolas" panose="020B0609020204030204" pitchFamily="49" charset="0"/>
                <a:sym typeface="Symbol" panose="05050102010706020507"/>
              </a:rPr>
              <a:t>a</a:t>
            </a:r>
            <a:r>
              <a:rPr lang="en-US" altLang="zh-CN" sz="1800" i="1" baseline="-25000" err="1" smtClean="0">
                <a:solidFill>
                  <a:srgbClr val="0000FF"/>
                </a:solidFill>
                <a:latin typeface="Consolas" panose="020B0609020204030204" pitchFamily="49" charset="0"/>
                <a:cs typeface="Consolas" panose="020B0609020204030204" pitchFamily="49" charset="0"/>
                <a:sym typeface="Symbol" panose="05050102010706020507"/>
              </a:rPr>
              <a:t>i</a:t>
            </a:r>
            <a:r>
              <a:rPr lang="en-US" altLang="zh-CN" sz="1800" baseline="-25000" smtClean="0">
                <a:solidFill>
                  <a:srgbClr val="0000FF"/>
                </a:solidFill>
                <a:latin typeface="Consolas" panose="020B0609020204030204" pitchFamily="49" charset="0"/>
                <a:cs typeface="Consolas" panose="020B0609020204030204" pitchFamily="49" charset="0"/>
                <a:sym typeface="Symbol" panose="05050102010706020507"/>
              </a:rPr>
              <a:t>-1,0</a:t>
            </a:r>
            <a:r>
              <a:rPr lang="en-US" altLang="zh-CN" sz="1800" smtClean="0">
                <a:solidFill>
                  <a:srgbClr val="0000FF"/>
                </a:solidFill>
                <a:latin typeface="Consolas" panose="020B0609020204030204" pitchFamily="49" charset="0"/>
                <a:cs typeface="Consolas" panose="020B0609020204030204" pitchFamily="49" charset="0"/>
                <a:sym typeface="Symbol" panose="05050102010706020507"/>
              </a:rPr>
              <a:t>,</a:t>
            </a:r>
            <a:r>
              <a:rPr lang="zh-CN" altLang="en-US" sz="18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i="1" err="1" smtClean="0">
                <a:solidFill>
                  <a:srgbClr val="0000FF"/>
                </a:solidFill>
                <a:latin typeface="Consolas" panose="020B0609020204030204" pitchFamily="49" charset="0"/>
                <a:cs typeface="Consolas" panose="020B0609020204030204" pitchFamily="49" charset="0"/>
                <a:sym typeface="Symbol" panose="05050102010706020507"/>
              </a:rPr>
              <a:t>a</a:t>
            </a:r>
            <a:r>
              <a:rPr lang="en-US" altLang="zh-CN" sz="1800" i="1" baseline="-25000" err="1" smtClean="0">
                <a:solidFill>
                  <a:srgbClr val="0000FF"/>
                </a:solidFill>
                <a:latin typeface="Consolas" panose="020B0609020204030204" pitchFamily="49" charset="0"/>
                <a:cs typeface="Consolas" panose="020B0609020204030204" pitchFamily="49" charset="0"/>
                <a:sym typeface="Symbol" panose="05050102010706020507"/>
              </a:rPr>
              <a:t>i</a:t>
            </a:r>
            <a:r>
              <a:rPr lang="en-US" altLang="zh-CN" sz="1800" baseline="-250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baseline="-25000" err="1" smtClean="0">
                <a:solidFill>
                  <a:srgbClr val="0000FF"/>
                </a:solidFill>
                <a:latin typeface="Consolas" panose="020B0609020204030204" pitchFamily="49" charset="0"/>
                <a:cs typeface="Consolas" panose="020B0609020204030204" pitchFamily="49" charset="0"/>
                <a:sym typeface="Symbol" panose="05050102010706020507"/>
              </a:rPr>
              <a:t>1,</a:t>
            </a:r>
            <a:r>
              <a:rPr lang="en-US" altLang="zh-CN" sz="1800" i="1" baseline="-25000" err="1" smtClean="0">
                <a:solidFill>
                  <a:srgbClr val="0000FF"/>
                </a:solidFill>
                <a:latin typeface="Consolas" panose="020B0609020204030204" pitchFamily="49" charset="0"/>
                <a:cs typeface="Consolas" panose="020B0609020204030204" pitchFamily="49" charset="0"/>
                <a:sym typeface="Symbol" panose="05050102010706020507"/>
              </a:rPr>
              <a:t>i</a:t>
            </a:r>
            <a:r>
              <a:rPr lang="en-US" altLang="zh-CN" sz="1800" baseline="-25000" smtClean="0">
                <a:solidFill>
                  <a:srgbClr val="0000FF"/>
                </a:solidFill>
                <a:latin typeface="Consolas" panose="020B0609020204030204" pitchFamily="49" charset="0"/>
                <a:cs typeface="Consolas" panose="020B0609020204030204" pitchFamily="49" charset="0"/>
                <a:sym typeface="Symbol" panose="05050102010706020507"/>
              </a:rPr>
              <a:t>-1</a:t>
            </a:r>
            <a:r>
              <a:rPr lang="zh-CN" altLang="en-US" sz="18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i="1" smtClean="0">
                <a:solidFill>
                  <a:srgbClr val="0000FF"/>
                </a:solidFill>
                <a:latin typeface="Consolas" panose="020B0609020204030204" pitchFamily="49" charset="0"/>
                <a:cs typeface="Consolas" panose="020B0609020204030204" pitchFamily="49" charset="0"/>
                <a:sym typeface="Symbol" panose="05050102010706020507"/>
              </a:rPr>
              <a:t>a</a:t>
            </a:r>
            <a:r>
              <a:rPr lang="en-US" altLang="zh-CN" sz="1800" i="1" baseline="-25000" smtClean="0">
                <a:solidFill>
                  <a:srgbClr val="0000FF"/>
                </a:solidFill>
                <a:latin typeface="Consolas" panose="020B0609020204030204" pitchFamily="49" charset="0"/>
                <a:cs typeface="Consolas" panose="020B0609020204030204" pitchFamily="49" charset="0"/>
                <a:sym typeface="Symbol" panose="05050102010706020507"/>
              </a:rPr>
              <a:t>i</a:t>
            </a:r>
            <a:r>
              <a:rPr lang="en-US" altLang="zh-CN" sz="1800" baseline="-25000" smtClean="0">
                <a:solidFill>
                  <a:srgbClr val="0000FF"/>
                </a:solidFill>
                <a:latin typeface="Consolas" panose="020B0609020204030204" pitchFamily="49" charset="0"/>
                <a:cs typeface="Consolas" panose="020B0609020204030204" pitchFamily="49" charset="0"/>
                <a:sym typeface="Symbol" panose="05050102010706020507"/>
              </a:rPr>
              <a:t>,0</a:t>
            </a:r>
            <a:r>
              <a:rPr lang="en-US" altLang="zh-CN" sz="1800" smtClean="0">
                <a:solidFill>
                  <a:srgbClr val="0000FF"/>
                </a:solidFill>
                <a:latin typeface="Consolas" panose="020B0609020204030204" pitchFamily="49" charset="0"/>
                <a:cs typeface="Consolas" panose="020B0609020204030204" pitchFamily="49" charset="0"/>
                <a:sym typeface="Symbol" panose="05050102010706020507"/>
              </a:rPr>
              <a:t>,</a:t>
            </a:r>
            <a:r>
              <a:rPr lang="zh-CN" altLang="en-US" sz="18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i="1" smtClean="0">
                <a:solidFill>
                  <a:srgbClr val="0000FF"/>
                </a:solidFill>
                <a:latin typeface="Consolas" panose="020B0609020204030204" pitchFamily="49" charset="0"/>
                <a:cs typeface="Consolas" panose="020B0609020204030204" pitchFamily="49" charset="0"/>
                <a:sym typeface="Symbol" panose="05050102010706020507"/>
              </a:rPr>
              <a:t>a</a:t>
            </a:r>
            <a:r>
              <a:rPr lang="en-US" altLang="zh-CN" sz="1800" i="1" baseline="-25000" smtClean="0">
                <a:solidFill>
                  <a:srgbClr val="0000FF"/>
                </a:solidFill>
                <a:latin typeface="Consolas" panose="020B0609020204030204" pitchFamily="49" charset="0"/>
                <a:cs typeface="Consolas" panose="020B0609020204030204" pitchFamily="49" charset="0"/>
                <a:sym typeface="Symbol" panose="05050102010706020507"/>
              </a:rPr>
              <a:t>i</a:t>
            </a:r>
            <a:r>
              <a:rPr lang="en-US" altLang="zh-CN" sz="1800" baseline="-250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i="1" baseline="-25000" smtClean="0">
                <a:solidFill>
                  <a:srgbClr val="0000FF"/>
                </a:solidFill>
                <a:latin typeface="Consolas" panose="020B0609020204030204" pitchFamily="49" charset="0"/>
                <a:cs typeface="Consolas" panose="020B0609020204030204" pitchFamily="49" charset="0"/>
                <a:sym typeface="Symbol" panose="05050102010706020507"/>
              </a:rPr>
              <a:t>j</a:t>
            </a:r>
            <a:r>
              <a:rPr lang="en-US" altLang="zh-CN" sz="1800" baseline="-25000" smtClean="0">
                <a:solidFill>
                  <a:srgbClr val="0000FF"/>
                </a:solidFill>
                <a:latin typeface="Consolas" panose="020B0609020204030204" pitchFamily="49" charset="0"/>
                <a:cs typeface="Consolas" panose="020B0609020204030204" pitchFamily="49" charset="0"/>
                <a:sym typeface="Symbol" panose="05050102010706020507"/>
              </a:rPr>
              <a:t>-1</a:t>
            </a:r>
            <a:r>
              <a:rPr lang="en-US" altLang="zh-CN" sz="1800" smtClean="0">
                <a:solidFill>
                  <a:srgbClr val="0000FF"/>
                </a:solidFill>
                <a:latin typeface="Consolas" panose="020B0609020204030204" pitchFamily="49" charset="0"/>
                <a:cs typeface="Consolas" panose="020B0609020204030204" pitchFamily="49" charset="0"/>
                <a:sym typeface="Symbol" panose="05050102010706020507"/>
              </a:rPr>
              <a:t>, </a:t>
            </a:r>
            <a:r>
              <a:rPr lang="en-US" altLang="zh-CN" sz="1800" i="1" smtClean="0">
                <a:solidFill>
                  <a:srgbClr val="FF0000"/>
                </a:solidFill>
                <a:latin typeface="Consolas" panose="020B0609020204030204" pitchFamily="49" charset="0"/>
                <a:cs typeface="Consolas" panose="020B0609020204030204" pitchFamily="49" charset="0"/>
                <a:sym typeface="Symbol" panose="05050102010706020507"/>
              </a:rPr>
              <a:t>a</a:t>
            </a:r>
            <a:r>
              <a:rPr lang="en-US" altLang="zh-CN" sz="1800" i="1" baseline="-25000" smtClean="0">
                <a:solidFill>
                  <a:srgbClr val="FF0000"/>
                </a:solidFill>
                <a:latin typeface="Consolas" panose="020B0609020204030204" pitchFamily="49" charset="0"/>
                <a:cs typeface="Consolas" panose="020B0609020204030204" pitchFamily="49" charset="0"/>
                <a:sym typeface="Symbol" panose="05050102010706020507"/>
              </a:rPr>
              <a:t>i</a:t>
            </a:r>
            <a:r>
              <a:rPr lang="en-US" altLang="zh-CN" sz="1800" baseline="-25000" smtClean="0">
                <a:solidFill>
                  <a:srgbClr val="FF0000"/>
                </a:solidFill>
                <a:latin typeface="Consolas" panose="020B0609020204030204" pitchFamily="49" charset="0"/>
                <a:cs typeface="Consolas" panose="020B0609020204030204" pitchFamily="49" charset="0"/>
                <a:sym typeface="Symbol" panose="05050102010706020507"/>
              </a:rPr>
              <a:t>,</a:t>
            </a:r>
            <a:r>
              <a:rPr lang="en-US" altLang="zh-CN" sz="1800" i="1" baseline="-25000" smtClean="0">
                <a:solidFill>
                  <a:srgbClr val="FF0000"/>
                </a:solidFill>
                <a:latin typeface="Consolas" panose="020B0609020204030204" pitchFamily="49" charset="0"/>
                <a:cs typeface="Consolas" panose="020B0609020204030204" pitchFamily="49" charset="0"/>
                <a:sym typeface="Symbol" panose="05050102010706020507"/>
              </a:rPr>
              <a:t>j</a:t>
            </a:r>
            <a:r>
              <a:rPr lang="en-US" altLang="zh-CN" sz="1800" smtClean="0">
                <a:solidFill>
                  <a:srgbClr val="0000FF"/>
                </a:solidFill>
                <a:latin typeface="Consolas" panose="020B0609020204030204" pitchFamily="49" charset="0"/>
                <a:cs typeface="Consolas" panose="020B0609020204030204" pitchFamily="49" charset="0"/>
                <a:sym typeface="Symbol" panose="05050102010706020507"/>
              </a:rPr>
              <a:t>,</a:t>
            </a:r>
            <a:r>
              <a:rPr lang="zh-CN" altLang="en-US" sz="18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smtClean="0">
                <a:solidFill>
                  <a:srgbClr val="0000FF"/>
                </a:solidFill>
                <a:latin typeface="Consolas" panose="020B0609020204030204" pitchFamily="49" charset="0"/>
                <a:cs typeface="Consolas" panose="020B0609020204030204" pitchFamily="49" charset="0"/>
                <a:sym typeface="Symbol" panose="05050102010706020507"/>
              </a:rPr>
              <a:t>,</a:t>
            </a:r>
            <a:r>
              <a:rPr lang="en-US" altLang="zh-CN" sz="1800" i="1" smtClean="0">
                <a:solidFill>
                  <a:srgbClr val="0000FF"/>
                </a:solidFill>
                <a:latin typeface="Consolas" panose="020B0609020204030204" pitchFamily="49" charset="0"/>
                <a:cs typeface="Consolas" panose="020B0609020204030204" pitchFamily="49" charset="0"/>
                <a:sym typeface="Symbol" panose="05050102010706020507"/>
              </a:rPr>
              <a:t>a</a:t>
            </a:r>
            <a:r>
              <a:rPr lang="en-US" altLang="zh-CN" sz="1800" i="1" baseline="-25000" smtClean="0">
                <a:solidFill>
                  <a:srgbClr val="0000FF"/>
                </a:solidFill>
                <a:latin typeface="Consolas" panose="020B0609020204030204" pitchFamily="49" charset="0"/>
                <a:cs typeface="Consolas" panose="020B0609020204030204" pitchFamily="49" charset="0"/>
                <a:sym typeface="Symbol" panose="05050102010706020507"/>
              </a:rPr>
              <a:t>n</a:t>
            </a:r>
            <a:r>
              <a:rPr lang="en-US" altLang="zh-CN" sz="1800" baseline="-25000" smtClean="0">
                <a:solidFill>
                  <a:srgbClr val="0000FF"/>
                </a:solidFill>
                <a:latin typeface="Consolas" panose="020B0609020204030204" pitchFamily="49" charset="0"/>
                <a:cs typeface="Consolas" panose="020B0609020204030204" pitchFamily="49" charset="0"/>
                <a:sym typeface="Symbol" panose="05050102010706020507"/>
              </a:rPr>
              <a:t>-1,</a:t>
            </a:r>
            <a:r>
              <a:rPr lang="en-US" altLang="zh-CN" sz="1800" i="1" baseline="-25000" smtClean="0">
                <a:solidFill>
                  <a:srgbClr val="0000FF"/>
                </a:solidFill>
                <a:latin typeface="Consolas" panose="020B0609020204030204" pitchFamily="49" charset="0"/>
                <a:cs typeface="Consolas" panose="020B0609020204030204" pitchFamily="49" charset="0"/>
                <a:sym typeface="Symbol" panose="05050102010706020507"/>
              </a:rPr>
              <a:t>n</a:t>
            </a:r>
            <a:r>
              <a:rPr lang="en-US" altLang="zh-CN" sz="1800" baseline="-25000" smtClean="0">
                <a:solidFill>
                  <a:srgbClr val="0000FF"/>
                </a:solidFill>
                <a:latin typeface="Consolas" panose="020B0609020204030204" pitchFamily="49" charset="0"/>
                <a:cs typeface="Consolas" panose="020B0609020204030204" pitchFamily="49" charset="0"/>
                <a:sym typeface="Symbol" panose="05050102010706020507"/>
              </a:rPr>
              <a:t>-1</a:t>
            </a:r>
            <a:r>
              <a:rPr lang="en-US" altLang="zh-CN" sz="1800" smtClean="0">
                <a:solidFill>
                  <a:srgbClr val="0000FF"/>
                </a:solidFill>
                <a:latin typeface="Consolas" panose="020B0609020204030204" pitchFamily="49" charset="0"/>
                <a:cs typeface="Consolas" panose="020B0609020204030204" pitchFamily="49" charset="0"/>
                <a:sym typeface="Symbol" panose="05050102010706020507"/>
              </a:rPr>
              <a:t>)</a:t>
            </a:r>
            <a:endParaRPr lang="zh-CN" altLang="en-US" sz="1800">
              <a:solidFill>
                <a:srgbClr val="0000FF"/>
              </a:solidFill>
              <a:latin typeface="Consolas" panose="020B0609020204030204" pitchFamily="49" charset="0"/>
              <a:cs typeface="Consolas" panose="020B0609020204030204" pitchFamily="49" charset="0"/>
            </a:endParaRPr>
          </a:p>
        </p:txBody>
      </p:sp>
      <p:grpSp>
        <p:nvGrpSpPr>
          <p:cNvPr id="5" name="组合 43"/>
          <p:cNvGrpSpPr/>
          <p:nvPr/>
        </p:nvGrpSpPr>
        <p:grpSpPr>
          <a:xfrm>
            <a:off x="623860" y="1371076"/>
            <a:ext cx="5603016" cy="777055"/>
            <a:chOff x="623860" y="1162035"/>
            <a:chExt cx="5603016" cy="777055"/>
          </a:xfrm>
        </p:grpSpPr>
        <p:sp>
          <p:nvSpPr>
            <p:cNvPr id="36" name="左中括号 35"/>
            <p:cNvSpPr/>
            <p:nvPr/>
          </p:nvSpPr>
          <p:spPr>
            <a:xfrm rot="16200000">
              <a:off x="871852" y="1036035"/>
              <a:ext cx="144000" cy="396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623860" y="1383967"/>
              <a:ext cx="642942" cy="553998"/>
            </a:xfrm>
            <a:prstGeom prst="rect">
              <a:avLst/>
            </a:prstGeom>
            <a:noFill/>
          </p:spPr>
          <p:txBody>
            <a:bodyPr wrap="square" rtlCol="0">
              <a:spAutoFit/>
            </a:bodyPr>
            <a:lstStyle/>
            <a:p>
              <a:pPr>
                <a:lnSpc>
                  <a:spcPts val="1800"/>
                </a:lnSpc>
                <a:spcBef>
                  <a:spcPts val="0"/>
                </a:spcBef>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1800"/>
                </a:lnSpc>
                <a:spcBef>
                  <a:spcPts val="0"/>
                </a:spcBef>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左中括号 37"/>
            <p:cNvSpPr/>
            <p:nvPr/>
          </p:nvSpPr>
          <p:spPr>
            <a:xfrm rot="16200000">
              <a:off x="1698729" y="893160"/>
              <a:ext cx="144000" cy="684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1428728" y="1385092"/>
              <a:ext cx="714380" cy="553998"/>
            </a:xfrm>
            <a:prstGeom prst="rect">
              <a:avLst/>
            </a:prstGeom>
            <a:noFill/>
          </p:spPr>
          <p:txBody>
            <a:bodyPr wrap="square" rtlCol="0">
              <a:spAutoFit/>
            </a:bodyPr>
            <a:lstStyle/>
            <a:p>
              <a:pPr>
                <a:lnSpc>
                  <a:spcPts val="1800"/>
                </a:lnSpc>
                <a:spcBef>
                  <a:spcPts val="0"/>
                </a:spcBef>
              </a:pPr>
              <a:r>
                <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a:t>
              </a:r>
              <a:endParaRPr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1800"/>
                </a:lnSpc>
                <a:spcBef>
                  <a:spcPts val="0"/>
                </a:spcBef>
              </a:pPr>
              <a:r>
                <a:rPr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左中括号 39"/>
            <p:cNvSpPr/>
            <p:nvPr/>
          </p:nvSpPr>
          <p:spPr>
            <a:xfrm rot="16200000">
              <a:off x="3541488" y="479160"/>
              <a:ext cx="144000" cy="1512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41" name="TextBox 40"/>
            <p:cNvSpPr txBox="1"/>
            <p:nvPr/>
          </p:nvSpPr>
          <p:spPr>
            <a:xfrm>
              <a:off x="3000364" y="1420393"/>
              <a:ext cx="1285884" cy="289310"/>
            </a:xfrm>
            <a:prstGeom prst="rect">
              <a:avLst/>
            </a:prstGeom>
            <a:noFill/>
          </p:spPr>
          <p:txBody>
            <a:bodyPr wrap="square" rtlCol="0">
              <a:spAutoFit/>
            </a:bodyPr>
            <a:lstStyle/>
            <a:p>
              <a:r>
                <a:rPr lang="en-US" altLang="zh-CN" sz="1600" i="1"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16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个元素</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左中括号 41"/>
            <p:cNvSpPr/>
            <p:nvPr/>
          </p:nvSpPr>
          <p:spPr>
            <a:xfrm rot="16200000">
              <a:off x="5398876" y="479159"/>
              <a:ext cx="144000" cy="1512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43" name="TextBox 42"/>
            <p:cNvSpPr txBox="1"/>
            <p:nvPr/>
          </p:nvSpPr>
          <p:spPr>
            <a:xfrm>
              <a:off x="4929190" y="1420393"/>
              <a:ext cx="1285884" cy="289310"/>
            </a:xfrm>
            <a:prstGeom prst="rect">
              <a:avLst/>
            </a:prstGeom>
            <a:noFill/>
          </p:spPr>
          <p:txBody>
            <a:bodyPr wrap="square" rtlCol="0">
              <a:spAutoFit/>
            </a:bodyPr>
            <a:lstStyle/>
            <a:p>
              <a:r>
                <a:rPr lang="en-US" altLang="zh-CN" sz="16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16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个元素</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6" name="组合 46"/>
          <p:cNvGrpSpPr/>
          <p:nvPr/>
        </p:nvGrpSpPr>
        <p:grpSpPr>
          <a:xfrm>
            <a:off x="778512" y="2280720"/>
            <a:ext cx="5508000" cy="567607"/>
            <a:chOff x="778512" y="2071679"/>
            <a:chExt cx="5508000" cy="567607"/>
          </a:xfrm>
        </p:grpSpPr>
        <p:sp>
          <p:nvSpPr>
            <p:cNvPr id="45" name="左中括号 44"/>
            <p:cNvSpPr/>
            <p:nvPr/>
          </p:nvSpPr>
          <p:spPr>
            <a:xfrm rot="16200000">
              <a:off x="3461074" y="-610883"/>
              <a:ext cx="142876" cy="5508000"/>
            </a:xfrm>
            <a:prstGeom prst="leftBracket">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46" name="TextBox 45"/>
            <p:cNvSpPr txBox="1"/>
            <p:nvPr/>
          </p:nvSpPr>
          <p:spPr>
            <a:xfrm>
              <a:off x="2143108" y="2325354"/>
              <a:ext cx="2857520" cy="3139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共计</a:t>
              </a:r>
              <a:r>
                <a:rPr lang="en-US" altLang="zh-CN" sz="1800" i="1"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个元素</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52" name="TextBox 51"/>
          <p:cNvSpPr txBox="1"/>
          <p:nvPr/>
        </p:nvSpPr>
        <p:spPr>
          <a:xfrm>
            <a:off x="6215074" y="423331"/>
            <a:ext cx="642942" cy="317908"/>
          </a:xfrm>
          <a:prstGeom prst="rect">
            <a:avLst/>
          </a:prstGeom>
          <a:noFill/>
        </p:spPr>
        <p:txBody>
          <a:bodyPr wrap="square" rtlCol="0">
            <a:spAutoFit/>
          </a:bodyPr>
          <a:lstStyle/>
          <a:p>
            <a:r>
              <a:rPr lang="en-US" altLang="zh-CN" sz="1800" i="1" err="1" smtClean="0">
                <a:solidFill>
                  <a:srgbClr val="FF0000"/>
                </a:solidFill>
                <a:latin typeface="Consolas" panose="020B0609020204030204" pitchFamily="49" charset="0"/>
                <a:cs typeface="Consolas" panose="020B0609020204030204" pitchFamily="49" charset="0"/>
              </a:rPr>
              <a:t>b</a:t>
            </a:r>
            <a:r>
              <a:rPr lang="en-US" altLang="zh-CN" sz="1800" i="1" baseline="-25000" err="1" smtClean="0">
                <a:solidFill>
                  <a:srgbClr val="FF0000"/>
                </a:solidFill>
                <a:latin typeface="Consolas" panose="020B0609020204030204" pitchFamily="49" charset="0"/>
                <a:cs typeface="Consolas" panose="020B0609020204030204" pitchFamily="49" charset="0"/>
              </a:rPr>
              <a:t>k</a:t>
            </a:r>
            <a:endParaRPr lang="zh-CN" altLang="en-US" sz="1800" i="1" baseline="-25000">
              <a:solidFill>
                <a:srgbClr val="FF0000"/>
              </a:solidFill>
              <a:latin typeface="Consolas" panose="020B0609020204030204" pitchFamily="49" charset="0"/>
              <a:cs typeface="Consolas" panose="020B0609020204030204" pitchFamily="49" charset="0"/>
            </a:endParaRPr>
          </a:p>
        </p:txBody>
      </p:sp>
      <p:cxnSp>
        <p:nvCxnSpPr>
          <p:cNvPr id="54" name="直接连接符 53"/>
          <p:cNvCxnSpPr/>
          <p:nvPr/>
        </p:nvCxnSpPr>
        <p:spPr>
          <a:xfrm rot="16200000" flipH="1">
            <a:off x="6320826" y="960521"/>
            <a:ext cx="360000" cy="0"/>
          </a:xfrm>
          <a:prstGeom prst="line">
            <a:avLst/>
          </a:prstGeom>
          <a:ln w="19050">
            <a:headEnd type="arrow"/>
            <a:tailEnd type="arrow"/>
          </a:ln>
        </p:spPr>
        <p:style>
          <a:lnRef idx="2">
            <a:schemeClr val="accent2"/>
          </a:lnRef>
          <a:fillRef idx="0">
            <a:schemeClr val="accent2"/>
          </a:fillRef>
          <a:effectRef idx="1">
            <a:schemeClr val="accent2"/>
          </a:effectRef>
          <a:fontRef idx="minor">
            <a:schemeClr val="tx1"/>
          </a:fontRef>
        </p:style>
      </p:cxnSp>
      <p:sp>
        <p:nvSpPr>
          <p:cNvPr id="49" name="灯片编号占位符 4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3"/>
          <p:cNvGrpSpPr/>
          <p:nvPr/>
        </p:nvGrpSpPr>
        <p:grpSpPr>
          <a:xfrm>
            <a:off x="785786" y="487927"/>
            <a:ext cx="6243654" cy="1726627"/>
            <a:chOff x="1214414" y="487927"/>
            <a:chExt cx="6243654" cy="1726627"/>
          </a:xfrm>
        </p:grpSpPr>
        <p:sp>
          <p:nvSpPr>
            <p:cNvPr id="13314" name="Text Box 2"/>
            <p:cNvSpPr txBox="1">
              <a:spLocks noChangeArrowheads="1"/>
            </p:cNvSpPr>
            <p:nvPr/>
          </p:nvSpPr>
          <p:spPr bwMode="auto">
            <a:xfrm>
              <a:off x="1214414" y="487927"/>
              <a:ext cx="6243654" cy="1726627"/>
            </a:xfrm>
            <a:prstGeom prst="rect">
              <a:avLst/>
            </a:prstGeom>
            <a:noFill/>
            <a:ln w="9525">
              <a:noFill/>
              <a:miter lim="800000"/>
            </a:ln>
            <a:effectLst/>
          </p:spPr>
          <p:txBody>
            <a:bodyPr wrap="square">
              <a:spAutoFit/>
            </a:bodyPr>
            <a:lstStyle/>
            <a:p>
              <a:pPr>
                <a:lnSpc>
                  <a:spcPct val="110000"/>
                </a:lnSpc>
                <a:spcBef>
                  <a:spcPct val="50000"/>
                </a:spcBef>
              </a:pP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1800" baseline="30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个</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  </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10000"/>
                </a:lnSpc>
                <a:spcBef>
                  <a:spcPct val="50000"/>
                </a:spcBef>
              </a:pP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kumimoji="1" lang="en-US" altLang="zh-CN" sz="1800" i="1"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)/2-1</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10000"/>
                </a:lnSpc>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10000"/>
                </a:lnSpc>
                <a:spcBef>
                  <a:spcPct val="50000"/>
                </a:spcBef>
              </a:pP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30"/>
            <p:cNvGrpSpPr/>
            <p:nvPr/>
          </p:nvGrpSpPr>
          <p:grpSpPr>
            <a:xfrm>
              <a:off x="3371813" y="610165"/>
              <a:ext cx="2057443" cy="1414522"/>
              <a:chOff x="3371813" y="479404"/>
              <a:chExt cx="2057443" cy="1414522"/>
            </a:xfrm>
          </p:grpSpPr>
          <p:sp>
            <p:nvSpPr>
              <p:cNvPr id="13330" name="Line 18"/>
              <p:cNvSpPr>
                <a:spLocks noChangeShapeType="1"/>
              </p:cNvSpPr>
              <p:nvPr/>
            </p:nvSpPr>
            <p:spPr bwMode="auto">
              <a:xfrm>
                <a:off x="3390891" y="661968"/>
                <a:ext cx="0" cy="215900"/>
              </a:xfrm>
              <a:prstGeom prst="line">
                <a:avLst/>
              </a:prstGeom>
              <a:noFill/>
              <a:ln w="38100" cmpd="dbl">
                <a:solidFill>
                  <a:srgbClr val="9900FF"/>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331" name="Line 19"/>
              <p:cNvSpPr>
                <a:spLocks noChangeShapeType="1"/>
              </p:cNvSpPr>
              <p:nvPr/>
            </p:nvSpPr>
            <p:spPr bwMode="auto">
              <a:xfrm>
                <a:off x="5429256" y="661380"/>
                <a:ext cx="0" cy="215900"/>
              </a:xfrm>
              <a:prstGeom prst="line">
                <a:avLst/>
              </a:prstGeom>
              <a:noFill/>
              <a:ln w="38100" cmpd="dbl">
                <a:solidFill>
                  <a:srgbClr val="9900FF"/>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左右箭头 15"/>
              <p:cNvSpPr/>
              <p:nvPr/>
            </p:nvSpPr>
            <p:spPr>
              <a:xfrm>
                <a:off x="4029044" y="479404"/>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左右箭头 16"/>
              <p:cNvSpPr/>
              <p:nvPr/>
            </p:nvSpPr>
            <p:spPr>
              <a:xfrm>
                <a:off x="4029044" y="1000108"/>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左右箭头 17"/>
              <p:cNvSpPr/>
              <p:nvPr/>
            </p:nvSpPr>
            <p:spPr>
              <a:xfrm>
                <a:off x="4029044" y="1785926"/>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下箭头 18"/>
              <p:cNvSpPr/>
              <p:nvPr/>
            </p:nvSpPr>
            <p:spPr>
              <a:xfrm>
                <a:off x="3371813" y="1138222"/>
                <a:ext cx="36000" cy="576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下箭头 19"/>
              <p:cNvSpPr/>
              <p:nvPr/>
            </p:nvSpPr>
            <p:spPr>
              <a:xfrm>
                <a:off x="5386366" y="1128696"/>
                <a:ext cx="36000" cy="576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sp>
        <p:nvSpPr>
          <p:cNvPr id="32" name="TextBox 31"/>
          <p:cNvSpPr txBox="1"/>
          <p:nvPr/>
        </p:nvSpPr>
        <p:spPr>
          <a:xfrm>
            <a:off x="1142976" y="5186770"/>
            <a:ext cx="6786610" cy="338554"/>
          </a:xfrm>
          <a:prstGeom prst="rect">
            <a:avLst/>
          </a:prstGeom>
          <a:noFill/>
        </p:spPr>
        <p:txBody>
          <a:bodyPr wrap="square" rtlCol="0">
            <a:spAutoFit/>
          </a:bodyPr>
          <a:lstStyle/>
          <a:p>
            <a:pPr algn="l"/>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对于</a:t>
            </a:r>
            <a:r>
              <a:rPr kumimoji="1"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对称矩阵</a:t>
            </a:r>
            <a:r>
              <a:rPr kumimoji="1"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，采用一维数组</a:t>
            </a:r>
            <a:r>
              <a:rPr kumimoji="1"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kumimoji="1"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存储，并提供</a:t>
            </a:r>
            <a:r>
              <a:rPr kumimoji="1"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的所有运算。</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4" name="组合 34"/>
          <p:cNvGrpSpPr/>
          <p:nvPr/>
        </p:nvGrpSpPr>
        <p:grpSpPr>
          <a:xfrm>
            <a:off x="981054" y="2714620"/>
            <a:ext cx="7091408" cy="2076975"/>
            <a:chOff x="909616" y="3214686"/>
            <a:chExt cx="7091408" cy="2076975"/>
          </a:xfrm>
        </p:grpSpPr>
        <p:sp>
          <p:nvSpPr>
            <p:cNvPr id="36" name="Text Box 10"/>
            <p:cNvSpPr txBox="1">
              <a:spLocks noChangeArrowheads="1"/>
            </p:cNvSpPr>
            <p:nvPr/>
          </p:nvSpPr>
          <p:spPr bwMode="auto">
            <a:xfrm>
              <a:off x="909616" y="4500570"/>
              <a:ext cx="609600" cy="313932"/>
            </a:xfrm>
            <a:prstGeom prst="rect">
              <a:avLst/>
            </a:prstGeom>
            <a:noFill/>
            <a:ln w="9525">
              <a:noFill/>
              <a:miter lim="800000"/>
            </a:ln>
            <a:effectLst/>
          </p:spPr>
          <p:txBody>
            <a:bodyPr>
              <a:spAutoFit/>
            </a:bodyPr>
            <a:lstStyle/>
            <a:p>
              <a:pPr algn="l">
                <a:spcBef>
                  <a:spcPct val="50000"/>
                </a:spcBef>
              </a:pPr>
              <a:r>
                <a:rPr kumimoji="1"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rPr>
                <a:t>k</a:t>
              </a: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7" name="Text Box 11"/>
            <p:cNvSpPr txBox="1">
              <a:spLocks noChangeArrowheads="1"/>
            </p:cNvSpPr>
            <p:nvPr/>
          </p:nvSpPr>
          <p:spPr bwMode="auto">
            <a:xfrm>
              <a:off x="3695664" y="4029078"/>
              <a:ext cx="4305360" cy="313932"/>
            </a:xfrm>
            <a:prstGeom prst="rect">
              <a:avLst/>
            </a:prstGeom>
            <a:noFill/>
            <a:ln w="9525">
              <a:noFill/>
              <a:miter lim="800000"/>
            </a:ln>
            <a:effectLst/>
          </p:spPr>
          <p:txBody>
            <a:bodyPr wrap="square">
              <a:spAutoFit/>
            </a:bodyPr>
            <a:lstStyle/>
            <a:p>
              <a:pPr algn="l">
                <a:spcBef>
                  <a:spcPct val="50000"/>
                </a:spcBef>
              </a:pP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err="1">
                  <a:solidFill>
                    <a:srgbClr val="00B0F0"/>
                  </a:solidFill>
                  <a:latin typeface="+mn-ea"/>
                  <a:ea typeface="+mn-ea"/>
                  <a:cs typeface="Consolas" panose="020B0609020204030204" pitchFamily="49" charset="0"/>
                </a:rPr>
                <a:t>≥</a:t>
              </a:r>
              <a:r>
                <a:rPr kumimoji="1" lang="en-US" altLang="zh-CN" sz="1800" i="1" err="1">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时（下三角</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主对角线的元素）</a:t>
              </a:r>
              <a:endPar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Text Box 13"/>
            <p:cNvSpPr txBox="1">
              <a:spLocks noChangeArrowheads="1"/>
            </p:cNvSpPr>
            <p:nvPr/>
          </p:nvSpPr>
          <p:spPr bwMode="auto">
            <a:xfrm>
              <a:off x="3695664" y="4714878"/>
              <a:ext cx="2719390" cy="313932"/>
            </a:xfrm>
            <a:prstGeom prst="rect">
              <a:avLst/>
            </a:prstGeom>
            <a:noFill/>
            <a:ln w="9525">
              <a:noFill/>
              <a:miter lim="800000"/>
            </a:ln>
            <a:effectLst/>
          </p:spPr>
          <p:txBody>
            <a:bodyPr wrap="square">
              <a:spAutoFit/>
            </a:bodyPr>
            <a:lstStyle/>
            <a:p>
              <a:pPr algn="l">
                <a:spcBef>
                  <a:spcPct val="50000"/>
                </a:spcBef>
              </a:pP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&lt;</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i="1" baseline="-25000" smtClean="0">
                  <a:solidFill>
                    <a:srgbClr val="00B0F0"/>
                  </a:solidFill>
                  <a:latin typeface="Consolas" panose="020B0609020204030204" pitchFamily="49" charset="0"/>
                  <a:ea typeface="仿宋" panose="02010609060101010101" pitchFamily="49" charset="-122"/>
                  <a:cs typeface="Consolas" panose="020B0609020204030204" pitchFamily="49" charset="0"/>
                </a:rPr>
                <a:t>i,j</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i="1" baseline="-25000" smtClean="0">
                  <a:solidFill>
                    <a:srgbClr val="00B0F0"/>
                  </a:solidFill>
                  <a:latin typeface="Consolas" panose="020B0609020204030204" pitchFamily="49" charset="0"/>
                  <a:ea typeface="仿宋" panose="02010609060101010101" pitchFamily="49" charset="-122"/>
                  <a:cs typeface="Consolas" panose="020B0609020204030204" pitchFamily="49" charset="0"/>
                </a:rPr>
                <a:t>j,i</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endPar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AutoShape 15"/>
            <p:cNvSpPr/>
            <p:nvPr/>
          </p:nvSpPr>
          <p:spPr bwMode="auto">
            <a:xfrm>
              <a:off x="1395386" y="4067178"/>
              <a:ext cx="228600" cy="1143000"/>
            </a:xfrm>
            <a:prstGeom prst="leftBrace">
              <a:avLst>
                <a:gd name="adj1" fmla="val 41667"/>
                <a:gd name="adj2" fmla="val 50000"/>
              </a:avLst>
            </a:prstGeom>
            <a:ln w="19050"/>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40" name="下箭头 39"/>
            <p:cNvSpPr/>
            <p:nvPr/>
          </p:nvSpPr>
          <p:spPr>
            <a:xfrm>
              <a:off x="3714744" y="3214686"/>
              <a:ext cx="23339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grpSp>
          <p:nvGrpSpPr>
            <p:cNvPr id="5" name="组合 30"/>
            <p:cNvGrpSpPr/>
            <p:nvPr/>
          </p:nvGrpSpPr>
          <p:grpSpPr>
            <a:xfrm>
              <a:off x="1766838" y="3836980"/>
              <a:ext cx="1500198" cy="597425"/>
              <a:chOff x="500034" y="3571876"/>
              <a:chExt cx="1500198" cy="597425"/>
            </a:xfrm>
          </p:grpSpPr>
          <p:sp>
            <p:nvSpPr>
              <p:cNvPr id="47" name="TextBox 46"/>
              <p:cNvSpPr txBox="1"/>
              <p:nvPr/>
            </p:nvSpPr>
            <p:spPr>
              <a:xfrm>
                <a:off x="500034" y="3571876"/>
                <a:ext cx="1071570" cy="221599"/>
              </a:xfrm>
              <a:prstGeom prst="rect">
                <a:avLst/>
              </a:prstGeom>
              <a:noFill/>
            </p:spPr>
            <p:txBody>
              <a:bodyPr wrap="square" lIns="0" tIns="0" rIns="0" bIns="0" rtlCol="0">
                <a:spAutoFit/>
              </a:bodyPr>
              <a:lstStyle/>
              <a:p>
                <a:r>
                  <a:rPr lang="en-US" altLang="zh-CN" sz="1800" i="1" err="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i</a:t>
                </a:r>
                <a:r>
                  <a:rPr lang="en-US" altLang="zh-CN" sz="1800" err="1" smtClean="0">
                    <a:solidFill>
                      <a:srgbClr val="0000FF"/>
                    </a:solidFill>
                    <a:latin typeface="Consolas" panose="020B0609020204030204" pitchFamily="49" charset="0"/>
                    <a:cs typeface="Consolas" panose="020B0609020204030204" pitchFamily="49" charset="0"/>
                  </a:rPr>
                  <a:t>+1</a:t>
                </a:r>
                <a:r>
                  <a:rPr lang="en-US"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8" name="直接连接符 47"/>
              <p:cNvCxnSpPr/>
              <p:nvPr/>
            </p:nvCxnSpPr>
            <p:spPr>
              <a:xfrm>
                <a:off x="571472" y="3862391"/>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39748" y="3947702"/>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0" name="TextBox 49"/>
              <p:cNvSpPr txBox="1"/>
              <p:nvPr/>
            </p:nvSpPr>
            <p:spPr>
              <a:xfrm>
                <a:off x="1500166" y="3786190"/>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j</a:t>
                </a:r>
                <a:endParaRPr lang="zh-CN" altLang="en-US" sz="1800" i="1">
                  <a:solidFill>
                    <a:srgbClr val="0000FF"/>
                  </a:solidFill>
                  <a:latin typeface="Consolas" panose="020B0609020204030204" pitchFamily="49" charset="0"/>
                  <a:cs typeface="Consolas" panose="020B0609020204030204" pitchFamily="49" charset="0"/>
                </a:endParaRPr>
              </a:p>
            </p:txBody>
          </p:sp>
        </p:grpSp>
        <p:grpSp>
          <p:nvGrpSpPr>
            <p:cNvPr id="6" name="组合 31"/>
            <p:cNvGrpSpPr/>
            <p:nvPr/>
          </p:nvGrpSpPr>
          <p:grpSpPr>
            <a:xfrm>
              <a:off x="1766838" y="4694236"/>
              <a:ext cx="1500198" cy="597425"/>
              <a:chOff x="652434" y="5500702"/>
              <a:chExt cx="1500198" cy="597425"/>
            </a:xfrm>
          </p:grpSpPr>
          <p:sp>
            <p:nvSpPr>
              <p:cNvPr id="43" name="TextBox 42"/>
              <p:cNvSpPr txBox="1"/>
              <p:nvPr/>
            </p:nvSpPr>
            <p:spPr>
              <a:xfrm>
                <a:off x="652434" y="5500702"/>
                <a:ext cx="1071570" cy="2215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j</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j</a:t>
                </a:r>
                <a:r>
                  <a:rPr lang="en-US" altLang="zh-CN" sz="1800" err="1" smtClean="0">
                    <a:solidFill>
                      <a:srgbClr val="0000FF"/>
                    </a:solidFill>
                    <a:latin typeface="Consolas" panose="020B0609020204030204" pitchFamily="49" charset="0"/>
                    <a:cs typeface="Consolas" panose="020B0609020204030204" pitchFamily="49" charset="0"/>
                  </a:rPr>
                  <a:t>+1</a:t>
                </a:r>
                <a:r>
                  <a:rPr lang="en-US"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4" name="直接连接符 43"/>
              <p:cNvCxnSpPr/>
              <p:nvPr/>
            </p:nvCxnSpPr>
            <p:spPr>
              <a:xfrm>
                <a:off x="723872" y="5810267"/>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92148" y="5876528"/>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6" name="TextBox 45"/>
              <p:cNvSpPr txBox="1"/>
              <p:nvPr/>
            </p:nvSpPr>
            <p:spPr>
              <a:xfrm>
                <a:off x="1652566" y="5715016"/>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i</a:t>
                </a:r>
                <a:endParaRPr lang="zh-CN" altLang="en-US" sz="1800" i="1">
                  <a:solidFill>
                    <a:srgbClr val="0000FF"/>
                  </a:solidFill>
                  <a:latin typeface="Consolas" panose="020B0609020204030204" pitchFamily="49" charset="0"/>
                  <a:cs typeface="Consolas" panose="020B0609020204030204" pitchFamily="49" charset="0"/>
                </a:endParaRPr>
              </a:p>
            </p:txBody>
          </p:sp>
        </p:grpSp>
      </p:grpSp>
      <p:sp>
        <p:nvSpPr>
          <p:cNvPr id="35" name="灯片编号占位符 34"/>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0"/>
          <p:cNvGrpSpPr/>
          <p:nvPr/>
        </p:nvGrpSpPr>
        <p:grpSpPr>
          <a:xfrm>
            <a:off x="3071770" y="2276410"/>
            <a:ext cx="3929090" cy="1795532"/>
            <a:chOff x="3071770" y="1883623"/>
            <a:chExt cx="3929090" cy="1795532"/>
          </a:xfrm>
        </p:grpSpPr>
        <p:grpSp>
          <p:nvGrpSpPr>
            <p:cNvPr id="3" name="组合 4"/>
            <p:cNvGrpSpPr/>
            <p:nvPr/>
          </p:nvGrpSpPr>
          <p:grpSpPr>
            <a:xfrm>
              <a:off x="3071770" y="1926543"/>
              <a:ext cx="2857551" cy="1752612"/>
              <a:chOff x="3214676" y="2214554"/>
              <a:chExt cx="2838006" cy="1752612"/>
            </a:xfrm>
          </p:grpSpPr>
          <p:cxnSp>
            <p:nvCxnSpPr>
              <p:cNvPr id="6" name="直接连接符 5"/>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59140"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0,0</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4002081"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TextBox 10"/>
              <p:cNvSpPr txBox="1"/>
              <p:nvPr/>
            </p:nvSpPr>
            <p:spPr>
              <a:xfrm>
                <a:off x="5216526"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b="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TextBox 11"/>
              <p:cNvSpPr txBox="1"/>
              <p:nvPr/>
            </p:nvSpPr>
            <p:spPr>
              <a:xfrm>
                <a:off x="4645023" y="2239954"/>
                <a:ext cx="571504" cy="246221"/>
              </a:xfrm>
              <a:prstGeom prst="rect">
                <a:avLst/>
              </a:prstGeom>
              <a:noFill/>
            </p:spPr>
            <p:txBody>
              <a:bodyPr wrap="square" lIns="0" tIns="0" rIns="0" bIns="0" rtlCol="0">
                <a:spAutoFit/>
              </a:bodyPr>
              <a:lstStyle/>
              <a:p>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Box 12"/>
              <p:cNvSpPr txBox="1"/>
              <p:nvPr/>
            </p:nvSpPr>
            <p:spPr>
              <a:xfrm>
                <a:off x="4002081"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TextBox 13"/>
              <p:cNvSpPr txBox="1"/>
              <p:nvPr/>
            </p:nvSpPr>
            <p:spPr>
              <a:xfrm>
                <a:off x="5216526"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b="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4645023" y="2668582"/>
                <a:ext cx="571504" cy="246221"/>
              </a:xfrm>
              <a:prstGeom prst="rect">
                <a:avLst/>
              </a:prstGeom>
              <a:noFill/>
            </p:spPr>
            <p:txBody>
              <a:bodyPr wrap="square" lIns="0" tIns="0" rIns="0" bIns="0" rtlCol="0">
                <a:spAutoFit/>
              </a:bodyPr>
              <a:lstStyle/>
              <a:p>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TextBox 17"/>
              <p:cNvSpPr txBox="1"/>
              <p:nvPr/>
            </p:nvSpPr>
            <p:spPr>
              <a:xfrm>
                <a:off x="5110219" y="3549236"/>
                <a:ext cx="942463" cy="250646"/>
              </a:xfrm>
              <a:prstGeom prst="rect">
                <a:avLst/>
              </a:prstGeom>
              <a:noFill/>
            </p:spPr>
            <p:txBody>
              <a:bodyPr wrap="square" lIns="0" tIns="0" rIns="0" bIns="0" rtlCol="0">
                <a:spAutoFit/>
              </a:bodyPr>
              <a:lstStyle/>
              <a:p>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b="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0" name="直接连接符 19"/>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30" name="直角三角形 29"/>
            <p:cNvSpPr/>
            <p:nvPr/>
          </p:nvSpPr>
          <p:spPr>
            <a:xfrm>
              <a:off x="3214678" y="2071678"/>
              <a:ext cx="1857388" cy="1428760"/>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Text Box 15"/>
            <p:cNvSpPr txBox="1">
              <a:spLocks noChangeArrowheads="1"/>
            </p:cNvSpPr>
            <p:nvPr/>
          </p:nvSpPr>
          <p:spPr bwMode="auto">
            <a:xfrm flipH="1">
              <a:off x="3571868" y="2786058"/>
              <a:ext cx="357190" cy="393121"/>
            </a:xfrm>
            <a:prstGeom prst="rect">
              <a:avLst/>
            </a:prstGeom>
            <a:noFill/>
            <a:ln w="9525">
              <a:noFill/>
              <a:miter lim="800000"/>
            </a:ln>
            <a:effectLst/>
          </p:spPr>
          <p:txBody>
            <a:bodyPr wrap="square">
              <a:spAutoFit/>
            </a:bodyPr>
            <a:lstStyle/>
            <a:p>
              <a:pPr algn="l">
                <a:spcBef>
                  <a:spcPct val="50000"/>
                </a:spcBef>
              </a:pPr>
              <a:r>
                <a:rPr lang="en-US" altLang="zh-CN" b="0" i="1">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en-US" altLang="zh-CN"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TextBox 31"/>
            <p:cNvSpPr txBox="1"/>
            <p:nvPr/>
          </p:nvSpPr>
          <p:spPr>
            <a:xfrm>
              <a:off x="4853784" y="2864776"/>
              <a:ext cx="575440" cy="270843"/>
            </a:xfrm>
            <a:prstGeom prst="rect">
              <a:avLst/>
            </a:prstGeom>
            <a:noFill/>
          </p:spPr>
          <p:txBody>
            <a:bodyPr wrap="square" lIns="0" tIns="0" rIns="0" bIns="0" rtlCol="0">
              <a:spAutoFit/>
            </a:bodyPr>
            <a:lstStyle/>
            <a:p>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2200" i="1"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33" name="直接连接符 32"/>
            <p:cNvCxnSpPr/>
            <p:nvPr/>
          </p:nvCxnSpPr>
          <p:spPr>
            <a:xfrm flipV="1">
              <a:off x="5643538" y="2069419"/>
              <a:ext cx="642942" cy="357190"/>
            </a:xfrm>
            <a:prstGeom prst="line">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6143604" y="1883623"/>
              <a:ext cx="857256" cy="289310"/>
            </a:xfrm>
            <a:prstGeom prst="rect">
              <a:avLst/>
            </a:prstGeom>
            <a:noFill/>
          </p:spPr>
          <p:txBody>
            <a:bodyPr wrap="square" rtlCol="0">
              <a:spAutoFit/>
            </a:bodyPr>
            <a:lstStyle/>
            <a:p>
              <a:r>
                <a:rPr kumimoji="1" lang="en-US" altLang="zh-CN" sz="16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600" err="1" smtClean="0">
                  <a:solidFill>
                    <a:srgbClr val="0000FF"/>
                  </a:solidFill>
                  <a:latin typeface="+mj-ea"/>
                  <a:ea typeface="+mj-ea"/>
                  <a:cs typeface="Consolas" panose="020B0609020204030204" pitchFamily="49" charset="0"/>
                </a:rPr>
                <a:t>≤</a:t>
              </a:r>
              <a:r>
                <a:rPr kumimoji="1" lang="en-US" altLang="zh-CN" sz="16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4" name="组合 37"/>
          <p:cNvGrpSpPr/>
          <p:nvPr/>
        </p:nvGrpSpPr>
        <p:grpSpPr>
          <a:xfrm>
            <a:off x="500034" y="1607209"/>
            <a:ext cx="2219301" cy="644525"/>
            <a:chOff x="709625" y="642918"/>
            <a:chExt cx="2219301" cy="644525"/>
          </a:xfrm>
        </p:grpSpPr>
        <p:sp>
          <p:nvSpPr>
            <p:cNvPr id="39" name="AutoShape 5"/>
            <p:cNvSpPr>
              <a:spLocks noChangeArrowheads="1"/>
            </p:cNvSpPr>
            <p:nvPr/>
          </p:nvSpPr>
          <p:spPr bwMode="gray">
            <a:xfrm>
              <a:off x="709625" y="642918"/>
              <a:ext cx="2219301"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ln>
            <a:effectLst/>
            <a:scene3d>
              <a:camera prst="orthographicFront">
                <a:rot lat="0" lon="0" rev="0"/>
              </a:camera>
              <a:lightRig rig="chilly" dir="t">
                <a:rot lat="0" lon="0" rev="18480000"/>
              </a:lightRig>
            </a:scene3d>
            <a:sp3d prstMaterial="clear">
              <a:bevelT h="63500"/>
            </a:sp3d>
          </p:spPr>
          <p:txBody>
            <a:bodyPr wrap="none" anchor="ctr"/>
            <a:lstStyle/>
            <a:p>
              <a:pPr defTabSz="865505" eaLnBrk="1" latinLnBrk="1" hangingPunct="1"/>
              <a:endParaRPr kumimoji="1" lang="en-US" altLang="ko-KR" sz="2300">
                <a:latin typeface="DotumChe" panose="020B0609000101010101" pitchFamily="49" charset="-127"/>
                <a:ea typeface="DotumChe" panose="020B0609000101010101" pitchFamily="49" charset="-127"/>
              </a:endParaRPr>
            </a:p>
          </p:txBody>
        </p:sp>
        <p:sp>
          <p:nvSpPr>
            <p:cNvPr id="40" name="Rectangle 6"/>
            <p:cNvSpPr>
              <a:spLocks noChangeArrowheads="1"/>
            </p:cNvSpPr>
            <p:nvPr/>
          </p:nvSpPr>
          <p:spPr bwMode="gray">
            <a:xfrm>
              <a:off x="1078965" y="744517"/>
              <a:ext cx="1549961" cy="419100"/>
            </a:xfrm>
            <a:prstGeom prst="rect">
              <a:avLst/>
            </a:prstGeom>
            <a:solidFill>
              <a:schemeClr val="bg2">
                <a:alpha val="50000"/>
              </a:schemeClr>
            </a:solidFill>
            <a:ln w="12700" algn="ctr">
              <a:noFill/>
              <a:miter lim="800000"/>
            </a:ln>
            <a:effectLst/>
          </p:spPr>
          <p:txBody>
            <a:bodyPr wrap="none" anchor="ctr"/>
            <a:lstStyle/>
            <a:p>
              <a:pPr marL="457200" indent="-457200" algn="l">
                <a:lnSpc>
                  <a:spcPct val="100000"/>
                </a:lnSpc>
                <a:spcBef>
                  <a:spcPts val="0"/>
                </a:spcBef>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上三角矩阵</a:t>
              </a:r>
              <a:endParaRPr lang="zh-CN" altLang="en-US" sz="2000" smtClean="0">
                <a:solidFill>
                  <a:srgbClr val="FF0000"/>
                </a:solidFill>
                <a:latin typeface="微软雅黑" panose="020B0503020204020204" pitchFamily="34" charset="-122"/>
                <a:ea typeface="微软雅黑" panose="020B0503020204020204" pitchFamily="34" charset="-122"/>
              </a:endParaRPr>
            </a:p>
          </p:txBody>
        </p:sp>
      </p:grpSp>
      <p:sp>
        <p:nvSpPr>
          <p:cNvPr id="28" name="TextBox 27"/>
          <p:cNvSpPr txBox="1"/>
          <p:nvPr/>
        </p:nvSpPr>
        <p:spPr>
          <a:xfrm>
            <a:off x="285720" y="428604"/>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5.2.2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三角</a:t>
            </a:r>
            <a:r>
              <a:rPr lang="zh-CN" altLang="zh-CN" spc="50" smtClean="0">
                <a:ln w="11430"/>
                <a:solidFill>
                  <a:schemeClr val="bg1"/>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矩阵的压缩存储</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36" name="灯片编号占位符 35"/>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642910" y="1033446"/>
            <a:ext cx="2857654" cy="1752612"/>
            <a:chOff x="3214676" y="2214554"/>
            <a:chExt cx="2838006" cy="1752612"/>
          </a:xfrm>
        </p:grpSpPr>
        <p:cxnSp>
          <p:nvCxnSpPr>
            <p:cNvPr id="11" name="直接连接符 10"/>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59140"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0,0</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4002081"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Box 15"/>
            <p:cNvSpPr txBox="1"/>
            <p:nvPr/>
          </p:nvSpPr>
          <p:spPr>
            <a:xfrm>
              <a:off x="5216526"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b="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Box 16"/>
            <p:cNvSpPr txBox="1"/>
            <p:nvPr/>
          </p:nvSpPr>
          <p:spPr>
            <a:xfrm>
              <a:off x="4645023" y="2239954"/>
              <a:ext cx="571504" cy="246221"/>
            </a:xfrm>
            <a:prstGeom prst="rect">
              <a:avLst/>
            </a:prstGeom>
            <a:noFill/>
          </p:spPr>
          <p:txBody>
            <a:bodyPr wrap="square" lIns="0" tIns="0" rIns="0" bIns="0" rtlCol="0">
              <a:spAutoFit/>
            </a:bodyPr>
            <a:lstStyle/>
            <a:p>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2000" b="0" i="1"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TextBox 17"/>
            <p:cNvSpPr txBox="1"/>
            <p:nvPr/>
          </p:nvSpPr>
          <p:spPr>
            <a:xfrm>
              <a:off x="4002081"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18"/>
            <p:cNvSpPr txBox="1"/>
            <p:nvPr/>
          </p:nvSpPr>
          <p:spPr>
            <a:xfrm>
              <a:off x="5216526"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b="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TextBox 19"/>
            <p:cNvSpPr txBox="1"/>
            <p:nvPr/>
          </p:nvSpPr>
          <p:spPr>
            <a:xfrm>
              <a:off x="4645023" y="2668582"/>
              <a:ext cx="571504" cy="246221"/>
            </a:xfrm>
            <a:prstGeom prst="rect">
              <a:avLst/>
            </a:prstGeom>
            <a:noFill/>
          </p:spPr>
          <p:txBody>
            <a:bodyPr wrap="square" lIns="0" tIns="0" rIns="0" bIns="0" rtlCol="0">
              <a:spAutoFit/>
            </a:bodyPr>
            <a:lstStyle/>
            <a:p>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2000" b="0" i="1"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5110219" y="3549236"/>
              <a:ext cx="942463" cy="250646"/>
            </a:xfrm>
            <a:prstGeom prst="rect">
              <a:avLst/>
            </a:prstGeom>
            <a:noFill/>
          </p:spPr>
          <p:txBody>
            <a:bodyPr wrap="square" lIns="0" tIns="0" rIns="0" bIns="0" rtlCol="0">
              <a:spAutoFit/>
            </a:bodyPr>
            <a:lstStyle/>
            <a:p>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b="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2" name="直接连接符 21"/>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 name="直角三角形 5"/>
          <p:cNvSpPr/>
          <p:nvPr/>
        </p:nvSpPr>
        <p:spPr>
          <a:xfrm>
            <a:off x="785703" y="1178581"/>
            <a:ext cx="1857388" cy="1428760"/>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 Box 15"/>
          <p:cNvSpPr txBox="1">
            <a:spLocks noChangeArrowheads="1"/>
          </p:cNvSpPr>
          <p:nvPr/>
        </p:nvSpPr>
        <p:spPr bwMode="auto">
          <a:xfrm flipH="1">
            <a:off x="1142893" y="1892961"/>
            <a:ext cx="357190" cy="317908"/>
          </a:xfrm>
          <a:prstGeom prst="rect">
            <a:avLst/>
          </a:prstGeom>
          <a:noFill/>
          <a:ln w="9525">
            <a:noFill/>
            <a:miter lim="800000"/>
          </a:ln>
          <a:effectLst/>
        </p:spPr>
        <p:txBody>
          <a:bodyPr wrap="square">
            <a:spAutoFit/>
          </a:bodyPr>
          <a:lstStyle/>
          <a:p>
            <a:pPr algn="l">
              <a:spcBef>
                <a:spcPct val="50000"/>
              </a:spcBef>
            </a:pPr>
            <a:r>
              <a:rPr lang="en-US" altLang="zh-CN" sz="1800" b="0" i="1">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en-US" altLang="zh-CN"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2424809" y="1971679"/>
            <a:ext cx="575440" cy="270843"/>
          </a:xfrm>
          <a:prstGeom prst="rect">
            <a:avLst/>
          </a:prstGeom>
          <a:noFill/>
        </p:spPr>
        <p:txBody>
          <a:bodyPr wrap="square" lIns="0" tIns="0" rIns="0" bIns="0" rtlCol="0">
            <a:spAutoFit/>
          </a:bodyPr>
          <a:lstStyle/>
          <a:p>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2200" i="1"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Box 24"/>
          <p:cNvSpPr txBox="1"/>
          <p:nvPr/>
        </p:nvSpPr>
        <p:spPr>
          <a:xfrm>
            <a:off x="642910" y="357166"/>
            <a:ext cx="357190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对于上三角部分的元素</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i,j</a:t>
            </a:r>
            <a:endParaRPr lang="zh-CN" altLang="en-US"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47"/>
          <p:cNvGrpSpPr/>
          <p:nvPr/>
        </p:nvGrpSpPr>
        <p:grpSpPr>
          <a:xfrm>
            <a:off x="3786182" y="1071546"/>
            <a:ext cx="5072098" cy="1726654"/>
            <a:chOff x="3786182" y="1071546"/>
            <a:chExt cx="5072098" cy="1726654"/>
          </a:xfrm>
        </p:grpSpPr>
        <p:sp>
          <p:nvSpPr>
            <p:cNvPr id="26" name="TextBox 25"/>
            <p:cNvSpPr txBox="1"/>
            <p:nvPr/>
          </p:nvSpPr>
          <p:spPr>
            <a:xfrm>
              <a:off x="3786182" y="1071546"/>
              <a:ext cx="2643206" cy="1200329"/>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en-US" altLang="zh-CN" sz="1800" smtClean="0">
                  <a:solidFill>
                    <a:srgbClr val="0000FF"/>
                  </a:solidFill>
                  <a:latin typeface="+mj-ea"/>
                  <a:ea typeface="+mj-ea"/>
                  <a:cs typeface="Consolas" panose="020B0609020204030204" pitchFamily="49" charset="0"/>
                </a:rPr>
                <a:t> …</a:t>
              </a:r>
              <a:endParaRPr lang="en-US" altLang="zh-CN" sz="1800" smtClean="0">
                <a:solidFill>
                  <a:srgbClr val="0000FF"/>
                </a:solidFill>
                <a:latin typeface="+mj-ea"/>
                <a:ea typeface="+mj-ea"/>
                <a:cs typeface="Consolas" panose="020B0609020204030204" pitchFamily="49" charset="0"/>
              </a:endParaRPr>
            </a:p>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右大括号 26"/>
            <p:cNvSpPr/>
            <p:nvPr/>
          </p:nvSpPr>
          <p:spPr>
            <a:xfrm>
              <a:off x="6357950" y="1152509"/>
              <a:ext cx="134439" cy="1000132"/>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8" name="TextBox 27"/>
            <p:cNvSpPr txBox="1"/>
            <p:nvPr/>
          </p:nvSpPr>
          <p:spPr>
            <a:xfrm>
              <a:off x="6505588" y="1440407"/>
              <a:ext cx="2352692"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+1)/2</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TextBox 28"/>
            <p:cNvSpPr txBox="1"/>
            <p:nvPr/>
          </p:nvSpPr>
          <p:spPr>
            <a:xfrm>
              <a:off x="3786182" y="2428868"/>
              <a:ext cx="4071966"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行有</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30" name="下箭头 29"/>
          <p:cNvSpPr/>
          <p:nvPr/>
        </p:nvSpPr>
        <p:spPr bwMode="auto">
          <a:xfrm>
            <a:off x="3714744" y="3000372"/>
            <a:ext cx="285752" cy="428628"/>
          </a:xfrm>
          <a:prstGeom prst="downArrow">
            <a:avLst/>
          </a:prstGeom>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nvGrpSpPr>
          <p:cNvPr id="4" name="组合 30"/>
          <p:cNvGrpSpPr/>
          <p:nvPr/>
        </p:nvGrpSpPr>
        <p:grpSpPr>
          <a:xfrm>
            <a:off x="1928794" y="3719217"/>
            <a:ext cx="4673618" cy="1868961"/>
            <a:chOff x="1928794" y="4402819"/>
            <a:chExt cx="4673618" cy="1868961"/>
          </a:xfrm>
        </p:grpSpPr>
        <p:sp>
          <p:nvSpPr>
            <p:cNvPr id="33" name="Text Box 6"/>
            <p:cNvSpPr txBox="1">
              <a:spLocks noChangeArrowheads="1"/>
            </p:cNvSpPr>
            <p:nvPr/>
          </p:nvSpPr>
          <p:spPr bwMode="auto">
            <a:xfrm>
              <a:off x="1928794" y="4969858"/>
              <a:ext cx="500066" cy="317908"/>
            </a:xfrm>
            <a:prstGeom prst="rect">
              <a:avLst/>
            </a:prstGeom>
            <a:noFill/>
            <a:ln w="9525">
              <a:noFill/>
              <a:miter lim="800000"/>
            </a:ln>
            <a:effectLst/>
          </p:spPr>
          <p:txBody>
            <a:bodyPr wrap="square">
              <a:spAutoFit/>
            </a:bodyPr>
            <a:lstStyle/>
            <a:p>
              <a:pPr algn="l">
                <a:spcBef>
                  <a:spcPct val="50000"/>
                </a:spcBef>
              </a:pPr>
              <a:r>
                <a:rPr kumimoji="1"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rPr>
                <a:t>k</a:t>
              </a: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4" name="Text Box 7"/>
            <p:cNvSpPr txBox="1">
              <a:spLocks noChangeArrowheads="1"/>
            </p:cNvSpPr>
            <p:nvPr/>
          </p:nvSpPr>
          <p:spPr bwMode="auto">
            <a:xfrm>
              <a:off x="5110162" y="4512658"/>
              <a:ext cx="1357322" cy="313932"/>
            </a:xfrm>
            <a:prstGeom prst="rect">
              <a:avLst/>
            </a:prstGeom>
            <a:noFill/>
            <a:ln w="9525">
              <a:noFill/>
              <a:miter lim="800000"/>
            </a:ln>
            <a:effectLst/>
          </p:spPr>
          <p:txBody>
            <a:bodyPr wrap="square">
              <a:spAutoFit/>
            </a:bodyPr>
            <a:lstStyle/>
            <a:p>
              <a:pPr algn="l">
                <a:spcBef>
                  <a:spcPct val="50000"/>
                </a:spcBef>
              </a:pP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1800" i="1"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err="1">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err="1">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时</a:t>
              </a:r>
              <a:endPar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Text Box 8"/>
            <p:cNvSpPr txBox="1">
              <a:spLocks noChangeArrowheads="1"/>
            </p:cNvSpPr>
            <p:nvPr/>
          </p:nvSpPr>
          <p:spPr bwMode="auto">
            <a:xfrm>
              <a:off x="5110162" y="5286388"/>
              <a:ext cx="1492250" cy="313932"/>
            </a:xfrm>
            <a:prstGeom prst="rect">
              <a:avLst/>
            </a:prstGeom>
            <a:noFill/>
            <a:ln w="9525">
              <a:noFill/>
              <a:miter lim="800000"/>
            </a:ln>
            <a:effectLst/>
          </p:spPr>
          <p:txBody>
            <a:bodyPr>
              <a:spAutoFit/>
            </a:bodyPr>
            <a:lstStyle/>
            <a:p>
              <a:pPr algn="l">
                <a:spcBef>
                  <a:spcPct val="50000"/>
                </a:spcBef>
              </a:pP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1800" i="1"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&gt;</a:t>
              </a:r>
              <a:r>
                <a:rPr kumimoji="1"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时</a:t>
              </a:r>
              <a:endPar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AutoShape 9"/>
            <p:cNvSpPr/>
            <p:nvPr/>
          </p:nvSpPr>
          <p:spPr bwMode="auto">
            <a:xfrm>
              <a:off x="2387596" y="4617133"/>
              <a:ext cx="152400" cy="1008000"/>
            </a:xfrm>
            <a:prstGeom prst="leftBrace">
              <a:avLst>
                <a:gd name="adj1" fmla="val 87500"/>
                <a:gd name="adj2" fmla="val 50000"/>
              </a:avLst>
            </a:prstGeom>
            <a:noFill/>
            <a:ln w="22225">
              <a:solidFill>
                <a:srgbClr val="0000FF"/>
              </a:solidFill>
              <a:round/>
            </a:ln>
            <a:effectLst/>
          </p:spPr>
          <p:txBody>
            <a:bodyPr wrap="none" anchor="ctr"/>
            <a:lstStyle/>
            <a:p>
              <a:endParaRPr lang="zh-CN" altLang="en-US" sz="1800">
                <a:latin typeface="Consolas" panose="020B0609020204030204" pitchFamily="49" charset="0"/>
                <a:cs typeface="Consolas" panose="020B0609020204030204" pitchFamily="49" charset="0"/>
              </a:endParaRPr>
            </a:p>
          </p:txBody>
        </p:sp>
        <p:sp>
          <p:nvSpPr>
            <p:cNvPr id="37" name="Line 16"/>
            <p:cNvSpPr>
              <a:spLocks noChangeShapeType="1"/>
            </p:cNvSpPr>
            <p:nvPr/>
          </p:nvSpPr>
          <p:spPr bwMode="auto">
            <a:xfrm flipH="1" flipV="1">
              <a:off x="3428992" y="5770688"/>
              <a:ext cx="647700" cy="360362"/>
            </a:xfrm>
            <a:prstGeom prst="line">
              <a:avLst/>
            </a:prstGeom>
            <a:ln w="19050">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sz="1800">
                <a:latin typeface="Consolas" panose="020B0609020204030204" pitchFamily="49" charset="0"/>
                <a:cs typeface="Consolas" panose="020B0609020204030204" pitchFamily="49" charset="0"/>
              </a:endParaRPr>
            </a:p>
          </p:txBody>
        </p:sp>
        <p:sp>
          <p:nvSpPr>
            <p:cNvPr id="38" name="Text Box 17"/>
            <p:cNvSpPr txBox="1">
              <a:spLocks noChangeArrowheads="1"/>
            </p:cNvSpPr>
            <p:nvPr/>
          </p:nvSpPr>
          <p:spPr bwMode="auto">
            <a:xfrm>
              <a:off x="4000496" y="5957848"/>
              <a:ext cx="1285884" cy="313932"/>
            </a:xfrm>
            <a:prstGeom prst="rect">
              <a:avLst/>
            </a:prstGeom>
            <a:noFill/>
            <a:ln w="9525">
              <a:noFill/>
              <a:miter lim="800000"/>
            </a:ln>
            <a:effectLst/>
          </p:spPr>
          <p:txBody>
            <a:bodyPr wrap="square">
              <a:spAutoFit/>
            </a:bodyPr>
            <a:lstStyle/>
            <a:p>
              <a:pPr algn="l">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存放常量</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5" name="组合 35"/>
            <p:cNvGrpSpPr/>
            <p:nvPr/>
          </p:nvGrpSpPr>
          <p:grpSpPr>
            <a:xfrm>
              <a:off x="2663812" y="4402819"/>
              <a:ext cx="1946289" cy="652825"/>
              <a:chOff x="6554802" y="4214818"/>
              <a:chExt cx="1731974" cy="652825"/>
            </a:xfrm>
          </p:grpSpPr>
          <p:sp>
            <p:nvSpPr>
              <p:cNvPr id="44" name="TextBox 43"/>
              <p:cNvSpPr txBox="1"/>
              <p:nvPr/>
            </p:nvSpPr>
            <p:spPr>
              <a:xfrm>
                <a:off x="6572264" y="4214818"/>
                <a:ext cx="1071570" cy="225575"/>
              </a:xfrm>
              <a:prstGeom prst="rect">
                <a:avLst/>
              </a:prstGeom>
              <a:noFill/>
            </p:spPr>
            <p:txBody>
              <a:bodyPr wrap="square" lIns="0" tIns="0" rIns="0" bIns="0" rtlCol="0">
                <a:spAutoFit/>
              </a:bodyPr>
              <a:lstStyle/>
              <a:p>
                <a:r>
                  <a:rPr lang="en-US" altLang="zh-CN" sz="1800" i="1" err="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err="1" smtClean="0">
                    <a:solidFill>
                      <a:srgbClr val="0000FF"/>
                    </a:solidFill>
                    <a:latin typeface="Consolas" panose="020B0609020204030204" pitchFamily="49" charset="0"/>
                    <a:cs typeface="Consolas" panose="020B0609020204030204" pitchFamily="49" charset="0"/>
                  </a:rPr>
                  <a:t>2</a:t>
                </a:r>
                <a:r>
                  <a:rPr lang="en-US" altLang="zh-CN" sz="1800" i="1" err="1" smtClean="0">
                    <a:solidFill>
                      <a:srgbClr val="0000FF"/>
                    </a:solidFill>
                    <a:latin typeface="Consolas" panose="020B0609020204030204" pitchFamily="49" charset="0"/>
                    <a:cs typeface="Consolas" panose="020B0609020204030204" pitchFamily="49" charset="0"/>
                  </a:rPr>
                  <a:t>n</a:t>
                </a:r>
                <a:r>
                  <a:rPr lang="en-US" altLang="zh-CN" sz="1800" err="1" smtClean="0">
                    <a:solidFill>
                      <a:srgbClr val="0000FF"/>
                    </a:solidFill>
                    <a:latin typeface="Consolas" panose="020B0609020204030204" pitchFamily="49" charset="0"/>
                    <a:ea typeface="+mj-ea"/>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i</a:t>
                </a:r>
                <a:r>
                  <a:rPr lang="en-US" altLang="zh-CN" sz="1800" err="1" smtClean="0">
                    <a:solidFill>
                      <a:srgbClr val="0000FF"/>
                    </a:solidFill>
                    <a:latin typeface="Consolas" panose="020B0609020204030204" pitchFamily="49" charset="0"/>
                    <a:cs typeface="Consolas" panose="020B0609020204030204" pitchFamily="49" charset="0"/>
                  </a:rPr>
                  <a:t>+1</a:t>
                </a:r>
                <a:r>
                  <a:rPr lang="en-US"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5" name="直接连接符 44"/>
              <p:cNvCxnSpPr/>
              <p:nvPr/>
            </p:nvCxnSpPr>
            <p:spPr>
              <a:xfrm>
                <a:off x="6554802" y="4505333"/>
                <a:ext cx="1080000"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11978" y="4590644"/>
                <a:ext cx="500066" cy="276999"/>
              </a:xfrm>
              <a:prstGeom prst="rect">
                <a:avLst/>
              </a:prstGeom>
              <a:noFill/>
            </p:spPr>
            <p:txBody>
              <a:bodyPr wrap="square" lIns="0" tIns="0" rIns="0" bIns="0" rtlCol="0">
                <a:spAutoFit/>
              </a:bodyPr>
              <a:lstStyle/>
              <a:p>
                <a:r>
                  <a:rPr lang="en-US" altLang="zh-CN" sz="1800" smtClean="0">
                    <a:latin typeface="Consolas" panose="020B0609020204030204" pitchFamily="49" charset="0"/>
                    <a:cs typeface="Consolas" panose="020B0609020204030204" pitchFamily="49" charset="0"/>
                  </a:rPr>
                  <a:t>2</a:t>
                </a:r>
                <a:endParaRPr lang="zh-CN" altLang="en-US" sz="1800">
                  <a:latin typeface="Consolas" panose="020B0609020204030204" pitchFamily="49" charset="0"/>
                  <a:cs typeface="Consolas" panose="020B0609020204030204" pitchFamily="49" charset="0"/>
                </a:endParaRPr>
              </a:p>
            </p:txBody>
          </p:sp>
          <p:sp>
            <p:nvSpPr>
              <p:cNvPr id="47" name="TextBox 46"/>
              <p:cNvSpPr txBox="1"/>
              <p:nvPr/>
            </p:nvSpPr>
            <p:spPr>
              <a:xfrm>
                <a:off x="7429520" y="4429132"/>
                <a:ext cx="857256" cy="225575"/>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 +</a:t>
                </a:r>
                <a:r>
                  <a:rPr lang="en-US" altLang="zh-CN" sz="1800" i="1" smtClean="0">
                    <a:solidFill>
                      <a:srgbClr val="0000FF"/>
                    </a:solidFill>
                    <a:latin typeface="Consolas" panose="020B0609020204030204" pitchFamily="49" charset="0"/>
                    <a:cs typeface="Consolas" panose="020B0609020204030204" pitchFamily="49" charset="0"/>
                  </a:rPr>
                  <a:t>j</a:t>
                </a:r>
                <a:r>
                  <a:rPr lang="en-US" altLang="zh-CN" sz="1800" smtClean="0">
                    <a:solidFill>
                      <a:srgbClr val="0000FF"/>
                    </a:solidFill>
                    <a:latin typeface="Consolas" panose="020B0609020204030204" pitchFamily="49" charset="0"/>
                    <a:ea typeface="+mj-ea"/>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i</a:t>
                </a:r>
                <a:endParaRPr lang="zh-CN" altLang="en-US" sz="1800" i="1">
                  <a:solidFill>
                    <a:srgbClr val="0000FF"/>
                  </a:solidFill>
                  <a:latin typeface="Consolas" panose="020B0609020204030204" pitchFamily="49" charset="0"/>
                  <a:cs typeface="Consolas" panose="020B0609020204030204" pitchFamily="49" charset="0"/>
                </a:endParaRPr>
              </a:p>
            </p:txBody>
          </p:sp>
        </p:grpSp>
        <p:grpSp>
          <p:nvGrpSpPr>
            <p:cNvPr id="9" name="组合 30"/>
            <p:cNvGrpSpPr/>
            <p:nvPr/>
          </p:nvGrpSpPr>
          <p:grpSpPr>
            <a:xfrm>
              <a:off x="2681270" y="5214950"/>
              <a:ext cx="1071570" cy="601401"/>
              <a:chOff x="500034" y="3571876"/>
              <a:chExt cx="1071570" cy="601401"/>
            </a:xfrm>
          </p:grpSpPr>
          <p:sp>
            <p:nvSpPr>
              <p:cNvPr id="41" name="TextBox 40"/>
              <p:cNvSpPr txBox="1"/>
              <p:nvPr/>
            </p:nvSpPr>
            <p:spPr>
              <a:xfrm>
                <a:off x="500034" y="3571876"/>
                <a:ext cx="1071570" cy="225575"/>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n</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err="1" smtClean="0">
                    <a:solidFill>
                      <a:srgbClr val="0000FF"/>
                    </a:solidFill>
                    <a:latin typeface="Consolas" panose="020B0609020204030204" pitchFamily="49" charset="0"/>
                    <a:cs typeface="Consolas" panose="020B0609020204030204" pitchFamily="49" charset="0"/>
                  </a:rPr>
                  <a:t>n</a:t>
                </a:r>
                <a:r>
                  <a:rPr lang="en-US" altLang="zh-CN" sz="1800" err="1" smtClean="0">
                    <a:solidFill>
                      <a:srgbClr val="0000FF"/>
                    </a:solidFill>
                    <a:latin typeface="Consolas" panose="020B0609020204030204" pitchFamily="49" charset="0"/>
                    <a:cs typeface="Consolas" panose="020B0609020204030204" pitchFamily="49" charset="0"/>
                  </a:rPr>
                  <a:t>+1</a:t>
                </a:r>
                <a:r>
                  <a:rPr lang="en-US"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2" name="直接连接符 41"/>
              <p:cNvCxnSpPr/>
              <p:nvPr/>
            </p:nvCxnSpPr>
            <p:spPr>
              <a:xfrm>
                <a:off x="571472" y="3862391"/>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9748" y="3947702"/>
                <a:ext cx="500066" cy="225575"/>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grpSp>
      </p:grpSp>
      <p:sp>
        <p:nvSpPr>
          <p:cNvPr id="50" name="灯片编号占位符 49"/>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对象 18"/>
          <p:cNvGraphicFramePr>
            <a:graphicFrameLocks noChangeAspect="1"/>
          </p:cNvGraphicFramePr>
          <p:nvPr/>
        </p:nvGraphicFramePr>
        <p:xfrm>
          <a:off x="5164142" y="3375423"/>
          <a:ext cx="101600" cy="190500"/>
        </p:xfrm>
        <a:graphic>
          <a:graphicData uri="http://schemas.openxmlformats.org/presentationml/2006/ole">
            <mc:AlternateContent xmlns:mc="http://schemas.openxmlformats.org/markup-compatibility/2006">
              <mc:Choice xmlns:v="urn:schemas-microsoft-com:vml" Requires="v">
                <p:oleObj spid="_x0000_s2049" name="Equation" r:id="rId1" imgW="2438400" imgH="4572000" progId="Equation.3">
                  <p:embed/>
                </p:oleObj>
              </mc:Choice>
              <mc:Fallback>
                <p:oleObj name="Equation" r:id="rId1" imgW="2438400" imgH="4572000" progId="Equation.3">
                  <p:embed/>
                  <p:pic>
                    <p:nvPicPr>
                      <p:cNvPr id="0" name="图片 2048"/>
                      <p:cNvPicPr>
                        <a:picLocks noChangeAspect="1"/>
                      </p:cNvPicPr>
                      <p:nvPr/>
                    </p:nvPicPr>
                    <p:blipFill>
                      <a:blip r:embed="rId2"/>
                      <a:stretch>
                        <a:fillRect/>
                      </a:stretch>
                    </p:blipFill>
                    <p:spPr>
                      <a:xfrm>
                        <a:off x="5164142" y="3375423"/>
                        <a:ext cx="101600" cy="190500"/>
                      </a:xfrm>
                      <a:prstGeom prst="rect">
                        <a:avLst/>
                      </a:prstGeom>
                      <a:noFill/>
                      <a:ln w="9525">
                        <a:noFill/>
                      </a:ln>
                    </p:spPr>
                  </p:pic>
                </p:oleObj>
              </mc:Fallback>
            </mc:AlternateContent>
          </a:graphicData>
        </a:graphic>
      </p:graphicFrame>
      <p:sp>
        <p:nvSpPr>
          <p:cNvPr id="22540" name="Rectangle 12"/>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pSp>
        <p:nvGrpSpPr>
          <p:cNvPr id="2" name="组合 38"/>
          <p:cNvGrpSpPr/>
          <p:nvPr/>
        </p:nvGrpSpPr>
        <p:grpSpPr>
          <a:xfrm>
            <a:off x="3300408" y="2613417"/>
            <a:ext cx="3900464" cy="2744409"/>
            <a:chOff x="2676546" y="3429000"/>
            <a:chExt cx="3900464" cy="2744409"/>
          </a:xfrm>
        </p:grpSpPr>
        <p:sp>
          <p:nvSpPr>
            <p:cNvPr id="22542" name="Line 14"/>
            <p:cNvSpPr>
              <a:spLocks noChangeShapeType="1"/>
            </p:cNvSpPr>
            <p:nvPr/>
          </p:nvSpPr>
          <p:spPr bwMode="auto">
            <a:xfrm flipH="1" flipV="1">
              <a:off x="4091014" y="5572140"/>
              <a:ext cx="647700" cy="36036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543" name="Text Box 15"/>
            <p:cNvSpPr txBox="1">
              <a:spLocks noChangeArrowheads="1"/>
            </p:cNvSpPr>
            <p:nvPr/>
          </p:nvSpPr>
          <p:spPr bwMode="auto">
            <a:xfrm>
              <a:off x="4627576" y="5859477"/>
              <a:ext cx="1873250" cy="313932"/>
            </a:xfrm>
            <a:prstGeom prst="rect">
              <a:avLst/>
            </a:prstGeom>
            <a:noFill/>
            <a:ln w="9525">
              <a:noFill/>
              <a:miter lim="800000"/>
            </a:ln>
            <a:effectLst/>
          </p:spPr>
          <p:txBody>
            <a:bodyPr>
              <a:spAutoFit/>
            </a:bodyPr>
            <a:lstStyle/>
            <a:p>
              <a:pPr algn="l">
                <a:spcBef>
                  <a:spcPct val="5000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存放一个常量</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下箭头 15"/>
            <p:cNvSpPr/>
            <p:nvPr/>
          </p:nvSpPr>
          <p:spPr>
            <a:xfrm>
              <a:off x="3929058" y="342900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 Box 10"/>
            <p:cNvSpPr txBox="1">
              <a:spLocks noChangeArrowheads="1"/>
            </p:cNvSpPr>
            <p:nvPr/>
          </p:nvSpPr>
          <p:spPr bwMode="auto">
            <a:xfrm>
              <a:off x="2676546" y="4810530"/>
              <a:ext cx="466724" cy="313932"/>
            </a:xfrm>
            <a:prstGeom prst="rect">
              <a:avLst/>
            </a:prstGeom>
            <a:noFill/>
            <a:ln w="9525">
              <a:noFill/>
              <a:miter lim="800000"/>
            </a:ln>
            <a:effectLst/>
          </p:spPr>
          <p:txBody>
            <a:bodyPr wrap="square">
              <a:spAutoFit/>
            </a:bodyPr>
            <a:lstStyle/>
            <a:p>
              <a:pPr algn="l">
                <a:spcBef>
                  <a:spcPct val="50000"/>
                </a:spcBef>
              </a:pPr>
              <a:r>
                <a:rPr kumimoji="1"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 Box 11"/>
            <p:cNvSpPr txBox="1">
              <a:spLocks noChangeArrowheads="1"/>
            </p:cNvSpPr>
            <p:nvPr/>
          </p:nvSpPr>
          <p:spPr bwMode="auto">
            <a:xfrm>
              <a:off x="5214942" y="4335478"/>
              <a:ext cx="1362068" cy="313932"/>
            </a:xfrm>
            <a:prstGeom prst="rect">
              <a:avLst/>
            </a:prstGeom>
            <a:noFill/>
            <a:ln w="9525">
              <a:noFill/>
              <a:miter lim="800000"/>
            </a:ln>
            <a:effectLst/>
          </p:spPr>
          <p:txBody>
            <a:bodyPr wrap="square">
              <a:spAutoFit/>
            </a:bodyPr>
            <a:lstStyle/>
            <a:p>
              <a:pPr algn="l">
                <a:spcBef>
                  <a:spcPct val="50000"/>
                </a:spcBef>
              </a:pP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err="1">
                  <a:solidFill>
                    <a:srgbClr val="00B0F0"/>
                  </a:solidFill>
                  <a:latin typeface="+mj-ea"/>
                  <a:ea typeface="+mj-ea"/>
                  <a:cs typeface="Consolas" panose="020B0609020204030204" pitchFamily="49" charset="0"/>
                </a:rPr>
                <a:t>≥</a:t>
              </a:r>
              <a:r>
                <a:rPr kumimoji="1" lang="en-US" altLang="zh-CN" sz="1800" i="1" err="1">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时</a:t>
              </a:r>
              <a:endPar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Text Box 13"/>
            <p:cNvSpPr txBox="1">
              <a:spLocks noChangeArrowheads="1"/>
            </p:cNvSpPr>
            <p:nvPr/>
          </p:nvSpPr>
          <p:spPr bwMode="auto">
            <a:xfrm>
              <a:off x="5214942" y="5072074"/>
              <a:ext cx="1304964" cy="313932"/>
            </a:xfrm>
            <a:prstGeom prst="rect">
              <a:avLst/>
            </a:prstGeom>
            <a:noFill/>
            <a:ln w="9525">
              <a:noFill/>
              <a:miter lim="800000"/>
            </a:ln>
            <a:effectLst/>
          </p:spPr>
          <p:txBody>
            <a:bodyPr wrap="square">
              <a:spAutoFit/>
            </a:bodyPr>
            <a:lstStyle/>
            <a:p>
              <a:pPr algn="l">
                <a:spcBef>
                  <a:spcPct val="50000"/>
                </a:spcBef>
              </a:pP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&lt;</a:t>
              </a:r>
              <a:r>
                <a:rPr kumimoji="1"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a:t>
              </a:r>
              <a:endPar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AutoShape 15"/>
            <p:cNvSpPr/>
            <p:nvPr/>
          </p:nvSpPr>
          <p:spPr bwMode="auto">
            <a:xfrm>
              <a:off x="3076596" y="4373578"/>
              <a:ext cx="228600" cy="1143000"/>
            </a:xfrm>
            <a:prstGeom prst="leftBrace">
              <a:avLst>
                <a:gd name="adj1" fmla="val 41667"/>
                <a:gd name="adj2" fmla="val 50000"/>
              </a:avLst>
            </a:prstGeom>
            <a:ln w="19050"/>
          </p:spPr>
          <p:style>
            <a:lnRef idx="2">
              <a:schemeClr val="dk1"/>
            </a:lnRef>
            <a:fillRef idx="0">
              <a:schemeClr val="dk1"/>
            </a:fillRef>
            <a:effectRef idx="1">
              <a:schemeClr val="dk1"/>
            </a:effectRef>
            <a:fontRef idx="minor">
              <a:schemeClr val="tx1"/>
            </a:fontRef>
          </p:style>
          <p:txBody>
            <a:bodyPr wrap="none" anchor="ctr"/>
            <a:lstStyle/>
            <a:p>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28"/>
            <p:cNvGrpSpPr/>
            <p:nvPr/>
          </p:nvGrpSpPr>
          <p:grpSpPr>
            <a:xfrm>
              <a:off x="3286116" y="4181480"/>
              <a:ext cx="1500198" cy="626000"/>
              <a:chOff x="500034" y="3609976"/>
              <a:chExt cx="1500198" cy="626000"/>
            </a:xfrm>
          </p:grpSpPr>
          <p:sp>
            <p:nvSpPr>
              <p:cNvPr id="30" name="TextBox 29"/>
              <p:cNvSpPr txBox="1"/>
              <p:nvPr/>
            </p:nvSpPr>
            <p:spPr>
              <a:xfrm>
                <a:off x="500034" y="3609976"/>
                <a:ext cx="1071570" cy="221599"/>
              </a:xfrm>
              <a:prstGeom prst="rect">
                <a:avLst/>
              </a:prstGeom>
              <a:noFill/>
            </p:spPr>
            <p:txBody>
              <a:bodyPr wrap="square" lIns="0" tIns="0" rIns="0" bIns="0" rtlCol="0">
                <a:spAutoFit/>
              </a:bodyPr>
              <a:lstStyle/>
              <a:p>
                <a:r>
                  <a:rPr lang="en-US" altLang="zh-CN" sz="18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31" name="直接连接符 30"/>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9748" y="4014377"/>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TextBox 32"/>
              <p:cNvSpPr txBox="1"/>
              <p:nvPr/>
            </p:nvSpPr>
            <p:spPr>
              <a:xfrm>
                <a:off x="1500166" y="3786190"/>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altLang="en-US" sz="18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4" name="组合 33"/>
            <p:cNvGrpSpPr/>
            <p:nvPr/>
          </p:nvGrpSpPr>
          <p:grpSpPr>
            <a:xfrm>
              <a:off x="3286116" y="5076836"/>
              <a:ext cx="1071570" cy="597425"/>
              <a:chOff x="652434" y="5576902"/>
              <a:chExt cx="1071570" cy="597425"/>
            </a:xfrm>
          </p:grpSpPr>
          <p:sp>
            <p:nvSpPr>
              <p:cNvPr id="35" name="TextBox 34"/>
              <p:cNvSpPr txBox="1"/>
              <p:nvPr/>
            </p:nvSpPr>
            <p:spPr>
              <a:xfrm>
                <a:off x="652434" y="5576902"/>
                <a:ext cx="1071570" cy="221599"/>
              </a:xfrm>
              <a:prstGeom prst="rect">
                <a:avLst/>
              </a:prstGeom>
              <a:noFill/>
            </p:spPr>
            <p:txBody>
              <a:bodyPr wrap="square" lIns="0" tIns="0" rIns="0" bIns="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36" name="直接连接符 35"/>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2148" y="5952728"/>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grpSp>
        <p:nvGrpSpPr>
          <p:cNvPr id="5" name="组合 39"/>
          <p:cNvGrpSpPr/>
          <p:nvPr/>
        </p:nvGrpSpPr>
        <p:grpSpPr>
          <a:xfrm>
            <a:off x="3643306" y="575053"/>
            <a:ext cx="2857520" cy="1752612"/>
            <a:chOff x="3214676" y="2214554"/>
            <a:chExt cx="2837975" cy="1752612"/>
          </a:xfrm>
        </p:grpSpPr>
        <p:cxnSp>
          <p:nvCxnSpPr>
            <p:cNvPr id="41" name="直接连接符 40"/>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59140"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0,0</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Box 44"/>
            <p:cNvSpPr txBox="1"/>
            <p:nvPr/>
          </p:nvSpPr>
          <p:spPr>
            <a:xfrm>
              <a:off x="4002081"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TextBox 45"/>
            <p:cNvSpPr txBox="1"/>
            <p:nvPr/>
          </p:nvSpPr>
          <p:spPr>
            <a:xfrm>
              <a:off x="5216526"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b="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TextBox 46"/>
            <p:cNvSpPr txBox="1"/>
            <p:nvPr/>
          </p:nvSpPr>
          <p:spPr>
            <a:xfrm>
              <a:off x="4645023" y="2239954"/>
              <a:ext cx="571504" cy="246221"/>
            </a:xfrm>
            <a:prstGeom prst="rect">
              <a:avLst/>
            </a:prstGeom>
            <a:noFill/>
          </p:spPr>
          <p:txBody>
            <a:bodyPr wrap="square" lIns="0" tIns="0" rIns="0" bIns="0" rtlCol="0">
              <a:spAutoFit/>
            </a:bodyPr>
            <a:lstStyle/>
            <a:p>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Box 47"/>
            <p:cNvSpPr txBox="1"/>
            <p:nvPr/>
          </p:nvSpPr>
          <p:spPr>
            <a:xfrm>
              <a:off x="3359140"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TextBox 48"/>
            <p:cNvSpPr txBox="1"/>
            <p:nvPr/>
          </p:nvSpPr>
          <p:spPr>
            <a:xfrm>
              <a:off x="4002081"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TextBox 49"/>
            <p:cNvSpPr txBox="1"/>
            <p:nvPr/>
          </p:nvSpPr>
          <p:spPr>
            <a:xfrm>
              <a:off x="5216526"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b="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TextBox 51"/>
            <p:cNvSpPr txBox="1"/>
            <p:nvPr/>
          </p:nvSpPr>
          <p:spPr>
            <a:xfrm>
              <a:off x="3333193" y="3601488"/>
              <a:ext cx="714379" cy="250646"/>
            </a:xfrm>
            <a:prstGeom prst="rect">
              <a:avLst/>
            </a:prstGeom>
            <a:noFill/>
          </p:spPr>
          <p:txBody>
            <a:bodyPr wrap="square" lIns="0" tIns="0" rIns="0" bIns="0" rtlCol="0">
              <a:spAutoFit/>
            </a:bodyPr>
            <a:lstStyle/>
            <a:p>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TextBox 52"/>
            <p:cNvSpPr txBox="1"/>
            <p:nvPr/>
          </p:nvSpPr>
          <p:spPr>
            <a:xfrm>
              <a:off x="3976134" y="3601488"/>
              <a:ext cx="714379" cy="250646"/>
            </a:xfrm>
            <a:prstGeom prst="rect">
              <a:avLst/>
            </a:prstGeom>
            <a:noFill/>
          </p:spPr>
          <p:txBody>
            <a:bodyPr wrap="square" lIns="0" tIns="0" rIns="0" bIns="0" rtlCol="0">
              <a:spAutoFit/>
            </a:bodyPr>
            <a:lstStyle/>
            <a:p>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TextBox 53"/>
            <p:cNvSpPr txBox="1"/>
            <p:nvPr/>
          </p:nvSpPr>
          <p:spPr>
            <a:xfrm>
              <a:off x="5104363" y="3601488"/>
              <a:ext cx="800596" cy="250646"/>
            </a:xfrm>
            <a:prstGeom prst="rect">
              <a:avLst/>
            </a:prstGeom>
            <a:noFill/>
          </p:spPr>
          <p:txBody>
            <a:bodyPr wrap="square" lIns="0" tIns="0" rIns="0" bIns="0" rtlCol="0">
              <a:spAutoFit/>
            </a:bodyPr>
            <a:lstStyle/>
            <a:p>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b="0" i="1" baseline="-2500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5" name="TextBox 54"/>
            <p:cNvSpPr txBox="1"/>
            <p:nvPr/>
          </p:nvSpPr>
          <p:spPr>
            <a:xfrm>
              <a:off x="4619076" y="3582852"/>
              <a:ext cx="571504" cy="246221"/>
            </a:xfrm>
            <a:prstGeom prst="rect">
              <a:avLst/>
            </a:prstGeom>
            <a:noFill/>
          </p:spPr>
          <p:txBody>
            <a:bodyPr wrap="square" lIns="0" tIns="0" rIns="0" bIns="0" rtlCol="0">
              <a:spAutoFit/>
            </a:bodyPr>
            <a:lstStyle/>
            <a:p>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56" name="直接连接符 55"/>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502018" y="3097210"/>
              <a:ext cx="571504" cy="246221"/>
            </a:xfrm>
            <a:prstGeom prst="rect">
              <a:avLst/>
            </a:prstGeom>
            <a:noFill/>
          </p:spPr>
          <p:txBody>
            <a:bodyPr wrap="square" lIns="0" tIns="0" rIns="0" bIns="0" rtlCol="0">
              <a:spAutoFit/>
            </a:bodyPr>
            <a:lstStyle/>
            <a:p>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endParaRPr lang="zh-CN" altLang="en-US" sz="2000" b="0" baseline="-25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0" name="直角三角形 19"/>
          <p:cNvSpPr/>
          <p:nvPr/>
        </p:nvSpPr>
        <p:spPr>
          <a:xfrm rot="10800000">
            <a:off x="4143372" y="603628"/>
            <a:ext cx="2214578" cy="1571636"/>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541" name="Text Box 13"/>
          <p:cNvSpPr txBox="1">
            <a:spLocks noChangeArrowheads="1"/>
          </p:cNvSpPr>
          <p:nvPr/>
        </p:nvSpPr>
        <p:spPr bwMode="auto">
          <a:xfrm>
            <a:off x="5500694" y="898905"/>
            <a:ext cx="576262" cy="317908"/>
          </a:xfrm>
          <a:prstGeom prst="rect">
            <a:avLst/>
          </a:prstGeom>
          <a:noFill/>
          <a:ln w="9525">
            <a:noFill/>
            <a:miter lim="800000"/>
          </a:ln>
          <a:effectLst/>
        </p:spPr>
        <p:txBody>
          <a:bodyPr>
            <a:spAutoFit/>
          </a:bodyPr>
          <a:lstStyle/>
          <a:p>
            <a:pPr algn="l">
              <a:spcBef>
                <a:spcPct val="50000"/>
              </a:spcBef>
            </a:pPr>
            <a:r>
              <a:rPr lang="en-US" altLang="zh-CN" sz="18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en-US" altLang="zh-CN"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61" name="直接箭头连接符 60"/>
          <p:cNvCxnSpPr/>
          <p:nvPr/>
        </p:nvCxnSpPr>
        <p:spPr>
          <a:xfrm rot="10800000" flipV="1">
            <a:off x="3214678" y="1541848"/>
            <a:ext cx="785818" cy="142876"/>
          </a:xfrm>
          <a:prstGeom prst="straightConnector1">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2428860" y="1541848"/>
            <a:ext cx="928694" cy="317908"/>
          </a:xfrm>
          <a:prstGeom prst="rect">
            <a:avLst/>
          </a:prstGeom>
          <a:noFill/>
        </p:spPr>
        <p:txBody>
          <a:bodyPr wrap="square" rtlCol="0">
            <a:spAutoFit/>
          </a:bodyPr>
          <a:lstStyle/>
          <a:p>
            <a:r>
              <a:rPr kumimoji="1" lang="en-US" altLang="zh-CN" sz="18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err="1" smtClean="0">
                <a:solidFill>
                  <a:srgbClr val="0000FF"/>
                </a:solidFill>
                <a:latin typeface="+mj-ea"/>
                <a:ea typeface="+mj-ea"/>
                <a:cs typeface="Consolas" panose="020B0609020204030204" pitchFamily="49" charset="0"/>
              </a:rPr>
              <a:t>≥</a:t>
            </a:r>
            <a:r>
              <a:rPr kumimoji="1" lang="en-US" altLang="zh-CN" sz="1800"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 name="组合 59"/>
          <p:cNvGrpSpPr/>
          <p:nvPr/>
        </p:nvGrpSpPr>
        <p:grpSpPr>
          <a:xfrm>
            <a:off x="500034" y="428604"/>
            <a:ext cx="2219301" cy="644525"/>
            <a:chOff x="709625" y="642918"/>
            <a:chExt cx="2219301" cy="644525"/>
          </a:xfrm>
        </p:grpSpPr>
        <p:sp>
          <p:nvSpPr>
            <p:cNvPr id="63" name="AutoShape 5"/>
            <p:cNvSpPr>
              <a:spLocks noChangeArrowheads="1"/>
            </p:cNvSpPr>
            <p:nvPr/>
          </p:nvSpPr>
          <p:spPr bwMode="gray">
            <a:xfrm>
              <a:off x="709625" y="642918"/>
              <a:ext cx="2219301"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ln>
            <a:effectLst/>
            <a:scene3d>
              <a:camera prst="orthographicFront">
                <a:rot lat="0" lon="0" rev="0"/>
              </a:camera>
              <a:lightRig rig="chilly" dir="t">
                <a:rot lat="0" lon="0" rev="18480000"/>
              </a:lightRig>
            </a:scene3d>
            <a:sp3d prstMaterial="clear">
              <a:bevelT h="63500"/>
            </a:sp3d>
          </p:spPr>
          <p:txBody>
            <a:bodyPr wrap="none" anchor="ctr"/>
            <a:lstStyle/>
            <a:p>
              <a:pPr defTabSz="865505" eaLnBrk="1" latinLnBrk="1" hangingPunct="1"/>
              <a:endParaRPr kumimoji="1" lang="en-US" altLang="ko-KR" sz="2300">
                <a:latin typeface="DotumChe" panose="020B0609000101010101" pitchFamily="49" charset="-127"/>
                <a:ea typeface="DotumChe" panose="020B0609000101010101" pitchFamily="49" charset="-127"/>
              </a:endParaRPr>
            </a:p>
          </p:txBody>
        </p:sp>
        <p:sp>
          <p:nvSpPr>
            <p:cNvPr id="64" name="Rectangle 6"/>
            <p:cNvSpPr>
              <a:spLocks noChangeArrowheads="1"/>
            </p:cNvSpPr>
            <p:nvPr/>
          </p:nvSpPr>
          <p:spPr bwMode="gray">
            <a:xfrm>
              <a:off x="1078965" y="744517"/>
              <a:ext cx="1549961" cy="419100"/>
            </a:xfrm>
            <a:prstGeom prst="rect">
              <a:avLst/>
            </a:prstGeom>
            <a:solidFill>
              <a:schemeClr val="bg2">
                <a:alpha val="50000"/>
              </a:schemeClr>
            </a:solidFill>
            <a:ln w="12700" algn="ctr">
              <a:noFill/>
              <a:miter lim="800000"/>
            </a:ln>
            <a:effectLst/>
          </p:spPr>
          <p:txBody>
            <a:bodyPr wrap="none" anchor="ctr"/>
            <a:lstStyle/>
            <a:p>
              <a:pPr marL="457200" indent="-457200" algn="l">
                <a:lnSpc>
                  <a:spcPct val="100000"/>
                </a:lnSpc>
                <a:spcBef>
                  <a:spcPts val="0"/>
                </a:spcBef>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下三角矩阵</a:t>
              </a:r>
              <a:endParaRPr lang="zh-CN" altLang="en-US" sz="2000" smtClean="0">
                <a:solidFill>
                  <a:srgbClr val="FF0000"/>
                </a:solidFill>
                <a:latin typeface="微软雅黑" panose="020B0503020204020204" pitchFamily="34" charset="-122"/>
                <a:ea typeface="微软雅黑" panose="020B0503020204020204" pitchFamily="34" charset="-122"/>
              </a:endParaRPr>
            </a:p>
          </p:txBody>
        </p:sp>
      </p:grpSp>
      <p:sp>
        <p:nvSpPr>
          <p:cNvPr id="67" name="灯片编号占位符 66"/>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4759350" y="2660636"/>
            <a:ext cx="3384550" cy="400110"/>
          </a:xfrm>
          <a:prstGeom prst="rect">
            <a:avLst/>
          </a:prstGeom>
          <a:noFill/>
          <a:ln w="9525">
            <a:noFill/>
            <a:miter lim="800000"/>
          </a:ln>
          <a:effectLst/>
        </p:spPr>
        <p:txBody>
          <a:bodyPr>
            <a:spAutoFit/>
          </a:bodyPr>
          <a:lstStyle/>
          <a:p>
            <a:pPr algn="l">
              <a:lnSpc>
                <a:spcPct val="100000"/>
              </a:lnSpc>
            </a:pP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半带宽为</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的对角矩阵</a:t>
            </a:r>
            <a:r>
              <a:rPr kumimoji="1" lang="zh-CN" altLang="en-US" sz="2000" b="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zh-CN" altLang="en-US" sz="20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Group 26"/>
          <p:cNvGrpSpPr/>
          <p:nvPr/>
        </p:nvGrpSpPr>
        <p:grpSpPr bwMode="auto">
          <a:xfrm>
            <a:off x="954114" y="1500174"/>
            <a:ext cx="3444876" cy="2600325"/>
            <a:chOff x="438" y="2155"/>
            <a:chExt cx="2170" cy="1638"/>
          </a:xfrm>
        </p:grpSpPr>
        <p:sp>
          <p:nvSpPr>
            <p:cNvPr id="7" name="Line 7"/>
            <p:cNvSpPr>
              <a:spLocks noChangeShapeType="1"/>
            </p:cNvSpPr>
            <p:nvPr/>
          </p:nvSpPr>
          <p:spPr bwMode="auto">
            <a:xfrm>
              <a:off x="975" y="2432"/>
              <a:ext cx="0" cy="1361"/>
            </a:xfrm>
            <a:prstGeom prst="line">
              <a:avLst/>
            </a:prstGeom>
            <a:noFill/>
            <a:ln w="38100">
              <a:solidFill>
                <a:schemeClr val="bg1">
                  <a:lumMod val="50000"/>
                </a:schemeClr>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Line 8"/>
            <p:cNvSpPr>
              <a:spLocks noChangeShapeType="1"/>
            </p:cNvSpPr>
            <p:nvPr/>
          </p:nvSpPr>
          <p:spPr bwMode="auto">
            <a:xfrm>
              <a:off x="975" y="2432"/>
              <a:ext cx="136" cy="0"/>
            </a:xfrm>
            <a:prstGeom prst="line">
              <a:avLst/>
            </a:prstGeom>
            <a:noFill/>
            <a:ln w="38100">
              <a:solidFill>
                <a:schemeClr val="bg1">
                  <a:lumMod val="50000"/>
                </a:schemeClr>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Line 9"/>
            <p:cNvSpPr>
              <a:spLocks noChangeShapeType="1"/>
            </p:cNvSpPr>
            <p:nvPr/>
          </p:nvSpPr>
          <p:spPr bwMode="auto">
            <a:xfrm>
              <a:off x="975" y="3793"/>
              <a:ext cx="136" cy="0"/>
            </a:xfrm>
            <a:prstGeom prst="line">
              <a:avLst/>
            </a:prstGeom>
            <a:noFill/>
            <a:ln w="38100">
              <a:solidFill>
                <a:schemeClr val="bg1">
                  <a:lumMod val="50000"/>
                </a:schemeClr>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10"/>
            <p:cNvSpPr>
              <a:spLocks noChangeShapeType="1"/>
            </p:cNvSpPr>
            <p:nvPr/>
          </p:nvSpPr>
          <p:spPr bwMode="auto">
            <a:xfrm>
              <a:off x="2603" y="2432"/>
              <a:ext cx="0" cy="1361"/>
            </a:xfrm>
            <a:prstGeom prst="line">
              <a:avLst/>
            </a:prstGeom>
            <a:noFill/>
            <a:ln w="38100">
              <a:solidFill>
                <a:schemeClr val="bg1">
                  <a:lumMod val="50000"/>
                </a:schemeClr>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11"/>
            <p:cNvSpPr>
              <a:spLocks noChangeShapeType="1"/>
            </p:cNvSpPr>
            <p:nvPr/>
          </p:nvSpPr>
          <p:spPr bwMode="auto">
            <a:xfrm>
              <a:off x="2472" y="2432"/>
              <a:ext cx="136" cy="0"/>
            </a:xfrm>
            <a:prstGeom prst="line">
              <a:avLst/>
            </a:prstGeom>
            <a:noFill/>
            <a:ln w="38100">
              <a:solidFill>
                <a:schemeClr val="bg1">
                  <a:lumMod val="50000"/>
                </a:schemeClr>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12"/>
            <p:cNvSpPr>
              <a:spLocks noChangeShapeType="1"/>
            </p:cNvSpPr>
            <p:nvPr/>
          </p:nvSpPr>
          <p:spPr bwMode="auto">
            <a:xfrm>
              <a:off x="2472" y="3793"/>
              <a:ext cx="136" cy="0"/>
            </a:xfrm>
            <a:prstGeom prst="line">
              <a:avLst/>
            </a:prstGeom>
            <a:noFill/>
            <a:ln w="38100">
              <a:solidFill>
                <a:schemeClr val="bg1">
                  <a:lumMod val="50000"/>
                </a:schemeClr>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Line 13"/>
            <p:cNvSpPr>
              <a:spLocks noChangeShapeType="1"/>
            </p:cNvSpPr>
            <p:nvPr/>
          </p:nvSpPr>
          <p:spPr bwMode="auto">
            <a:xfrm>
              <a:off x="1095" y="2507"/>
              <a:ext cx="1406" cy="1225"/>
            </a:xfrm>
            <a:prstGeom prst="line">
              <a:avLst/>
            </a:prstGeom>
            <a:noFill/>
            <a:ln w="38100">
              <a:solidFill>
                <a:srgbClr val="00CC00"/>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Line 14"/>
            <p:cNvSpPr>
              <a:spLocks noChangeShapeType="1"/>
            </p:cNvSpPr>
            <p:nvPr/>
          </p:nvSpPr>
          <p:spPr bwMode="auto">
            <a:xfrm>
              <a:off x="1338" y="2523"/>
              <a:ext cx="1088" cy="952"/>
            </a:xfrm>
            <a:prstGeom prst="line">
              <a:avLst/>
            </a:prstGeom>
            <a:noFill/>
            <a:ln w="38100">
              <a:solidFill>
                <a:srgbClr val="00CC00"/>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Line 15"/>
            <p:cNvSpPr>
              <a:spLocks noChangeShapeType="1"/>
            </p:cNvSpPr>
            <p:nvPr/>
          </p:nvSpPr>
          <p:spPr bwMode="auto">
            <a:xfrm>
              <a:off x="1791" y="2523"/>
              <a:ext cx="635" cy="590"/>
            </a:xfrm>
            <a:prstGeom prst="line">
              <a:avLst/>
            </a:prstGeom>
            <a:noFill/>
            <a:ln w="38100">
              <a:solidFill>
                <a:srgbClr val="00CC00"/>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Line 16"/>
            <p:cNvSpPr>
              <a:spLocks noChangeShapeType="1"/>
            </p:cNvSpPr>
            <p:nvPr/>
          </p:nvSpPr>
          <p:spPr bwMode="auto">
            <a:xfrm>
              <a:off x="1156" y="2764"/>
              <a:ext cx="1088" cy="952"/>
            </a:xfrm>
            <a:prstGeom prst="line">
              <a:avLst/>
            </a:prstGeom>
            <a:noFill/>
            <a:ln w="38100">
              <a:solidFill>
                <a:srgbClr val="00CC00"/>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Line 17"/>
            <p:cNvSpPr>
              <a:spLocks noChangeShapeType="1"/>
            </p:cNvSpPr>
            <p:nvPr/>
          </p:nvSpPr>
          <p:spPr bwMode="auto">
            <a:xfrm>
              <a:off x="1156" y="3112"/>
              <a:ext cx="635" cy="590"/>
            </a:xfrm>
            <a:prstGeom prst="line">
              <a:avLst/>
            </a:prstGeom>
            <a:noFill/>
            <a:ln w="38100">
              <a:solidFill>
                <a:srgbClr val="00CC00"/>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AutoShape 18"/>
            <p:cNvSpPr/>
            <p:nvPr/>
          </p:nvSpPr>
          <p:spPr bwMode="auto">
            <a:xfrm>
              <a:off x="809" y="2659"/>
              <a:ext cx="91" cy="431"/>
            </a:xfrm>
            <a:prstGeom prst="leftBrace">
              <a:avLst>
                <a:gd name="adj1" fmla="val 39469"/>
                <a:gd name="adj2" fmla="val 50000"/>
              </a:avLst>
            </a:prstGeom>
            <a:ln w="19050"/>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19"/>
            <p:cNvSpPr txBox="1">
              <a:spLocks noChangeArrowheads="1"/>
            </p:cNvSpPr>
            <p:nvPr/>
          </p:nvSpPr>
          <p:spPr bwMode="auto">
            <a:xfrm>
              <a:off x="438" y="2736"/>
              <a:ext cx="454" cy="198"/>
            </a:xfrm>
            <a:prstGeom prst="rect">
              <a:avLst/>
            </a:prstGeom>
            <a:noFill/>
            <a:ln w="38100" algn="ctr">
              <a:noFill/>
              <a:miter lim="800000"/>
            </a:ln>
            <a:effectLst/>
          </p:spPr>
          <p:txBody>
            <a:bodyPr>
              <a:spAutoFit/>
            </a:bodyPr>
            <a:lstStyle/>
            <a:p>
              <a:pPr>
                <a:spcBef>
                  <a:spcPct val="500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条</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20"/>
            <p:cNvSpPr txBox="1">
              <a:spLocks noChangeArrowheads="1"/>
            </p:cNvSpPr>
            <p:nvPr/>
          </p:nvSpPr>
          <p:spPr bwMode="auto">
            <a:xfrm>
              <a:off x="1066" y="3475"/>
              <a:ext cx="454" cy="198"/>
            </a:xfrm>
            <a:prstGeom prst="rect">
              <a:avLst/>
            </a:prstGeom>
            <a:noFill/>
            <a:ln w="38100" algn="ctr">
              <a:noFill/>
              <a:miter lim="800000"/>
            </a:ln>
            <a:effectLst/>
          </p:spPr>
          <p:txBody>
            <a:bodyPr>
              <a:spAutoFit/>
            </a:bodyPr>
            <a:lstStyle/>
            <a:p>
              <a:pPr>
                <a:spcBef>
                  <a:spcPct val="500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 Box 21"/>
            <p:cNvSpPr txBox="1">
              <a:spLocks noChangeArrowheads="1"/>
            </p:cNvSpPr>
            <p:nvPr/>
          </p:nvSpPr>
          <p:spPr bwMode="auto">
            <a:xfrm>
              <a:off x="2064" y="2478"/>
              <a:ext cx="454" cy="198"/>
            </a:xfrm>
            <a:prstGeom prst="rect">
              <a:avLst/>
            </a:prstGeom>
            <a:noFill/>
            <a:ln w="38100" algn="ctr">
              <a:noFill/>
              <a:miter lim="800000"/>
            </a:ln>
            <a:effectLst/>
          </p:spPr>
          <p:txBody>
            <a:bodyPr>
              <a:spAutoFit/>
            </a:bodyPr>
            <a:lstStyle/>
            <a:p>
              <a:pPr>
                <a:spcBef>
                  <a:spcPct val="500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 Box 22"/>
            <p:cNvSpPr txBox="1">
              <a:spLocks noChangeArrowheads="1"/>
            </p:cNvSpPr>
            <p:nvPr/>
          </p:nvSpPr>
          <p:spPr bwMode="auto">
            <a:xfrm rot="2212194">
              <a:off x="1255" y="3099"/>
              <a:ext cx="454" cy="198"/>
            </a:xfrm>
            <a:prstGeom prst="rect">
              <a:avLst/>
            </a:prstGeom>
            <a:noFill/>
            <a:ln w="38100" algn="ctr">
              <a:noFill/>
              <a:miter lim="800000"/>
            </a:ln>
            <a:effectLst/>
          </p:spPr>
          <p:txBody>
            <a:bodyPr>
              <a:spAutoFit/>
            </a:bodyPr>
            <a:lstStyle/>
            <a:p>
              <a:pPr>
                <a:spcBef>
                  <a:spcPct val="500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Text Box 23"/>
            <p:cNvSpPr txBox="1">
              <a:spLocks noChangeArrowheads="1"/>
            </p:cNvSpPr>
            <p:nvPr/>
          </p:nvSpPr>
          <p:spPr bwMode="auto">
            <a:xfrm rot="2212194">
              <a:off x="1655" y="2722"/>
              <a:ext cx="454" cy="198"/>
            </a:xfrm>
            <a:prstGeom prst="rect">
              <a:avLst/>
            </a:prstGeom>
            <a:noFill/>
            <a:ln w="38100" algn="ctr">
              <a:noFill/>
              <a:miter lim="800000"/>
            </a:ln>
            <a:effectLst/>
          </p:spPr>
          <p:txBody>
            <a:bodyPr>
              <a:spAutoFit/>
            </a:bodyPr>
            <a:lstStyle/>
            <a:p>
              <a:pPr>
                <a:spcBef>
                  <a:spcPct val="500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 Box 24"/>
            <p:cNvSpPr txBox="1">
              <a:spLocks noChangeArrowheads="1"/>
            </p:cNvSpPr>
            <p:nvPr/>
          </p:nvSpPr>
          <p:spPr bwMode="auto">
            <a:xfrm>
              <a:off x="1348" y="2155"/>
              <a:ext cx="454" cy="198"/>
            </a:xfrm>
            <a:prstGeom prst="rect">
              <a:avLst/>
            </a:prstGeom>
            <a:noFill/>
            <a:ln w="38100" algn="ctr">
              <a:noFill/>
              <a:miter lim="800000"/>
            </a:ln>
            <a:effectLst/>
          </p:spPr>
          <p:txBody>
            <a:bodyPr>
              <a:spAutoFit/>
            </a:bodyPr>
            <a:lstStyle/>
            <a:p>
              <a:pPr>
                <a:spcBef>
                  <a:spcPct val="500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条</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AutoShape 25"/>
            <p:cNvSpPr/>
            <p:nvPr/>
          </p:nvSpPr>
          <p:spPr bwMode="auto">
            <a:xfrm rot="5400000">
              <a:off x="1522" y="2217"/>
              <a:ext cx="91" cy="431"/>
            </a:xfrm>
            <a:prstGeom prst="leftBrace">
              <a:avLst>
                <a:gd name="adj1" fmla="val 39469"/>
                <a:gd name="adj2" fmla="val 50000"/>
              </a:avLst>
            </a:prstGeom>
            <a:ln w="19050"/>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7" name="TextBox 26"/>
          <p:cNvSpPr txBox="1"/>
          <p:nvPr/>
        </p:nvSpPr>
        <p:spPr>
          <a:xfrm>
            <a:off x="500034" y="642918"/>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5.2.3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对角</a:t>
            </a:r>
            <a:r>
              <a:rPr lang="zh-CN" altLang="zh-CN" spc="50" smtClean="0">
                <a:ln w="11430"/>
                <a:solidFill>
                  <a:schemeClr val="bg1"/>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矩阵的压缩存储</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9" name="灯片编号占位符 2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000232" y="1000108"/>
            <a:ext cx="3527426" cy="840230"/>
          </a:xfrm>
          <a:prstGeom prst="rect">
            <a:avLst/>
          </a:prstGeom>
          <a:noFill/>
          <a:ln w="9525">
            <a:noFill/>
            <a:miter lim="800000"/>
          </a:ln>
          <a:effectLst/>
        </p:spPr>
        <p:txBody>
          <a:bodyPr wrap="square">
            <a:spAutoFit/>
          </a:bodyPr>
          <a:lstStyle/>
          <a:p>
            <a:pPr>
              <a:lnSpc>
                <a:spcPct val="110000"/>
              </a:lnSpc>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10000"/>
              </a:lnSpc>
              <a:spcBef>
                <a:spcPct val="50000"/>
              </a:spcBef>
            </a:pP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左右箭头 4"/>
          <p:cNvSpPr/>
          <p:nvPr/>
        </p:nvSpPr>
        <p:spPr>
          <a:xfrm>
            <a:off x="3487367" y="1189022"/>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左右箭头 5"/>
          <p:cNvSpPr/>
          <p:nvPr/>
        </p:nvSpPr>
        <p:spPr>
          <a:xfrm>
            <a:off x="3500430" y="1667633"/>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6"/>
          <p:cNvGrpSpPr/>
          <p:nvPr/>
        </p:nvGrpSpPr>
        <p:grpSpPr>
          <a:xfrm>
            <a:off x="1071538" y="2268544"/>
            <a:ext cx="6950105" cy="2160588"/>
            <a:chOff x="1071538" y="2268544"/>
            <a:chExt cx="6950105" cy="2160588"/>
          </a:xfrm>
        </p:grpSpPr>
        <p:sp>
          <p:nvSpPr>
            <p:cNvPr id="8" name="Text Box 2"/>
            <p:cNvSpPr txBox="1">
              <a:spLocks noChangeArrowheads="1"/>
            </p:cNvSpPr>
            <p:nvPr/>
          </p:nvSpPr>
          <p:spPr bwMode="auto">
            <a:xfrm>
              <a:off x="1071538" y="2571744"/>
              <a:ext cx="3143272" cy="1143198"/>
            </a:xfrm>
            <a:prstGeom prst="rect">
              <a:avLst/>
            </a:prstGeom>
            <a:noFill/>
            <a:ln w="9525">
              <a:noFill/>
              <a:miter lim="800000"/>
            </a:ln>
            <a:effectLst/>
          </p:spPr>
          <p:txBody>
            <a:bodyPr wrap="square">
              <a:spAutoFit/>
            </a:bodyPr>
            <a:lstStyle/>
            <a:p>
              <a:pPr algn="l">
                <a:spcBef>
                  <a:spcPct val="50000"/>
                </a:spcBef>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kumimoji="1"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时称为</a:t>
              </a:r>
              <a:r>
                <a:rPr kumimoji="1"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三对角矩阵</a:t>
              </a:r>
              <a:endParaRPr kumimoji="1"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spcBef>
                  <a:spcPct val="50000"/>
                </a:spcBef>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其压缩地址计算公式如下：</a:t>
              </a:r>
              <a:endPar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ct val="50000"/>
                </a:spcBef>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k </a:t>
              </a:r>
              <a:r>
                <a:rPr kumimoji="1"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kumimoji="1" lang="en-US" altLang="zh-CN" sz="2000" i="1"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kumimoji="1"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4" name="组合 46"/>
            <p:cNvGrpSpPr/>
            <p:nvPr/>
          </p:nvGrpSpPr>
          <p:grpSpPr>
            <a:xfrm>
              <a:off x="5429256" y="2268544"/>
              <a:ext cx="2592387" cy="2160588"/>
              <a:chOff x="6286505" y="2197107"/>
              <a:chExt cx="2592387" cy="2160588"/>
            </a:xfrm>
          </p:grpSpPr>
          <p:sp>
            <p:nvSpPr>
              <p:cNvPr id="11" name="Line 7"/>
              <p:cNvSpPr>
                <a:spLocks noChangeShapeType="1"/>
              </p:cNvSpPr>
              <p:nvPr/>
            </p:nvSpPr>
            <p:spPr bwMode="auto">
              <a:xfrm>
                <a:off x="6286505" y="2197107"/>
                <a:ext cx="0" cy="2160588"/>
              </a:xfrm>
              <a:prstGeom prst="line">
                <a:avLst/>
              </a:prstGeom>
              <a:noFill/>
              <a:ln w="38100">
                <a:solidFill>
                  <a:srgbClr val="9900FF"/>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8"/>
              <p:cNvSpPr>
                <a:spLocks noChangeShapeType="1"/>
              </p:cNvSpPr>
              <p:nvPr/>
            </p:nvSpPr>
            <p:spPr bwMode="auto">
              <a:xfrm>
                <a:off x="6286505" y="2197107"/>
                <a:ext cx="215900" cy="0"/>
              </a:xfrm>
              <a:prstGeom prst="line">
                <a:avLst/>
              </a:prstGeom>
              <a:noFill/>
              <a:ln w="38100">
                <a:solidFill>
                  <a:srgbClr val="9900FF"/>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Line 9"/>
              <p:cNvSpPr>
                <a:spLocks noChangeShapeType="1"/>
              </p:cNvSpPr>
              <p:nvPr/>
            </p:nvSpPr>
            <p:spPr bwMode="auto">
              <a:xfrm>
                <a:off x="6286505" y="4357694"/>
                <a:ext cx="215900" cy="0"/>
              </a:xfrm>
              <a:prstGeom prst="line">
                <a:avLst/>
              </a:prstGeom>
              <a:noFill/>
              <a:ln w="38100">
                <a:solidFill>
                  <a:srgbClr val="9900FF"/>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Line 10"/>
              <p:cNvSpPr>
                <a:spLocks noChangeShapeType="1"/>
              </p:cNvSpPr>
              <p:nvPr/>
            </p:nvSpPr>
            <p:spPr bwMode="auto">
              <a:xfrm>
                <a:off x="8870955" y="2197107"/>
                <a:ext cx="0" cy="2160588"/>
              </a:xfrm>
              <a:prstGeom prst="line">
                <a:avLst/>
              </a:prstGeom>
              <a:noFill/>
              <a:ln w="38100">
                <a:solidFill>
                  <a:srgbClr val="9900FF"/>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Line 11"/>
              <p:cNvSpPr>
                <a:spLocks noChangeShapeType="1"/>
              </p:cNvSpPr>
              <p:nvPr/>
            </p:nvSpPr>
            <p:spPr bwMode="auto">
              <a:xfrm>
                <a:off x="8662992" y="2197107"/>
                <a:ext cx="215900" cy="0"/>
              </a:xfrm>
              <a:prstGeom prst="line">
                <a:avLst/>
              </a:prstGeom>
              <a:noFill/>
              <a:ln w="38100">
                <a:solidFill>
                  <a:srgbClr val="9900FF"/>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Line 12"/>
              <p:cNvSpPr>
                <a:spLocks noChangeShapeType="1"/>
              </p:cNvSpPr>
              <p:nvPr/>
            </p:nvSpPr>
            <p:spPr bwMode="auto">
              <a:xfrm>
                <a:off x="8662992" y="4357694"/>
                <a:ext cx="215900" cy="0"/>
              </a:xfrm>
              <a:prstGeom prst="line">
                <a:avLst/>
              </a:prstGeom>
              <a:noFill/>
              <a:ln w="38100">
                <a:solidFill>
                  <a:srgbClr val="9900FF"/>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Line 13"/>
              <p:cNvSpPr>
                <a:spLocks noChangeShapeType="1"/>
              </p:cNvSpPr>
              <p:nvPr/>
            </p:nvSpPr>
            <p:spPr bwMode="auto">
              <a:xfrm>
                <a:off x="6477005" y="2316169"/>
                <a:ext cx="2232025" cy="1944688"/>
              </a:xfrm>
              <a:prstGeom prst="line">
                <a:avLst/>
              </a:prstGeom>
              <a:noFill/>
              <a:ln w="38100">
                <a:solidFill>
                  <a:srgbClr val="00CC00"/>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Line 14"/>
              <p:cNvSpPr>
                <a:spLocks noChangeShapeType="1"/>
              </p:cNvSpPr>
              <p:nvPr/>
            </p:nvSpPr>
            <p:spPr bwMode="auto">
              <a:xfrm>
                <a:off x="6900867" y="2316169"/>
                <a:ext cx="1727200" cy="1511300"/>
              </a:xfrm>
              <a:prstGeom prst="line">
                <a:avLst/>
              </a:prstGeom>
              <a:noFill/>
              <a:ln w="38100">
                <a:solidFill>
                  <a:srgbClr val="00CC00"/>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Line 16"/>
              <p:cNvSpPr>
                <a:spLocks noChangeShapeType="1"/>
              </p:cNvSpPr>
              <p:nvPr/>
            </p:nvSpPr>
            <p:spPr bwMode="auto">
              <a:xfrm>
                <a:off x="6573842" y="2724157"/>
                <a:ext cx="1727200" cy="1511300"/>
              </a:xfrm>
              <a:prstGeom prst="line">
                <a:avLst/>
              </a:prstGeom>
              <a:noFill/>
              <a:ln w="38100">
                <a:solidFill>
                  <a:srgbClr val="00CC00"/>
                </a:solidFill>
                <a:round/>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20"/>
              <p:cNvSpPr txBox="1">
                <a:spLocks noChangeArrowheads="1"/>
              </p:cNvSpPr>
              <p:nvPr/>
            </p:nvSpPr>
            <p:spPr bwMode="auto">
              <a:xfrm>
                <a:off x="6715140" y="3643314"/>
                <a:ext cx="720725" cy="313932"/>
              </a:xfrm>
              <a:prstGeom prst="rect">
                <a:avLst/>
              </a:prstGeom>
              <a:noFill/>
              <a:ln w="38100" algn="ctr">
                <a:noFill/>
                <a:miter lim="800000"/>
              </a:ln>
              <a:effectLst/>
            </p:spPr>
            <p:txBody>
              <a:bodyPr>
                <a:spAutoFit/>
              </a:bodyPr>
              <a:lstStyle/>
              <a:p>
                <a:pPr>
                  <a:spcBef>
                    <a:spcPct val="500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 Box 21"/>
              <p:cNvSpPr txBox="1">
                <a:spLocks noChangeArrowheads="1"/>
              </p:cNvSpPr>
              <p:nvPr/>
            </p:nvSpPr>
            <p:spPr bwMode="auto">
              <a:xfrm>
                <a:off x="7858148" y="2571744"/>
                <a:ext cx="720725" cy="313932"/>
              </a:xfrm>
              <a:prstGeom prst="rect">
                <a:avLst/>
              </a:prstGeom>
              <a:noFill/>
              <a:ln w="38100" algn="ctr">
                <a:noFill/>
                <a:miter lim="800000"/>
              </a:ln>
              <a:effectLst/>
            </p:spPr>
            <p:txBody>
              <a:bodyPr>
                <a:spAutoFit/>
              </a:bodyPr>
              <a:lstStyle/>
              <a:p>
                <a:pPr>
                  <a:spcBef>
                    <a:spcPct val="500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0" name="右箭头 9"/>
            <p:cNvSpPr/>
            <p:nvPr/>
          </p:nvSpPr>
          <p:spPr>
            <a:xfrm>
              <a:off x="4143372" y="2928934"/>
              <a:ext cx="107157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2" name="TextBox 21"/>
          <p:cNvSpPr txBox="1"/>
          <p:nvPr/>
        </p:nvSpPr>
        <p:spPr>
          <a:xfrm>
            <a:off x="2071670" y="599998"/>
            <a:ext cx="1357322" cy="338554"/>
          </a:xfrm>
          <a:prstGeom prst="rect">
            <a:avLst/>
          </a:prstGeom>
          <a:noFill/>
        </p:spPr>
        <p:txBody>
          <a:bodyPr wrap="square" rtlCol="0">
            <a:spAutoFit/>
          </a:bodyPr>
          <a:lstStyle/>
          <a:p>
            <a:pPr algn="l"/>
            <a:r>
              <a:rPr kumimoji="1"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对角矩阵</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TextBox 22"/>
          <p:cNvSpPr txBox="1"/>
          <p:nvPr/>
        </p:nvSpPr>
        <p:spPr>
          <a:xfrm>
            <a:off x="4143372" y="599998"/>
            <a:ext cx="1285884" cy="338554"/>
          </a:xfrm>
          <a:prstGeom prst="rect">
            <a:avLst/>
          </a:prstGeom>
          <a:noFill/>
        </p:spPr>
        <p:txBody>
          <a:bodyPr wrap="square" rtlCol="0">
            <a:spAutoFit/>
          </a:bodyPr>
          <a:lstStyle/>
          <a:p>
            <a:pPr algn="l"/>
            <a:r>
              <a:rPr kumimoji="1"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压缩存储</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灯片编号占位符 25"/>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0" name="Rectangle 6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213" name="Rectangle 2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 name="TextBox 26"/>
          <p:cNvSpPr txBox="1"/>
          <p:nvPr/>
        </p:nvSpPr>
        <p:spPr>
          <a:xfrm>
            <a:off x="428596" y="428604"/>
            <a:ext cx="385765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华文中宋" panose="02010600040101010101" pitchFamily="2" charset="-122"/>
                <a:ea typeface="华文中宋" panose="02010600040101010101" pitchFamily="2" charset="-122"/>
                <a:cs typeface="Consolas" panose="020B0609020204030204" pitchFamily="49" charset="0"/>
              </a:rPr>
              <a:t>用带头结点的单链表表示链串</a:t>
            </a:r>
            <a:endParaRPr lang="zh-CN" altLang="en-US" sz="2000" smtClean="0">
              <a:solidFill>
                <a:srgbClr val="FF0000"/>
              </a:solidFill>
              <a:latin typeface="华文中宋" panose="02010600040101010101" pitchFamily="2" charset="-122"/>
              <a:ea typeface="华文中宋" panose="02010600040101010101" pitchFamily="2" charset="-122"/>
              <a:cs typeface="Consolas" panose="020B0609020204030204" pitchFamily="49" charset="0"/>
            </a:endParaRPr>
          </a:p>
        </p:txBody>
      </p:sp>
      <p:sp>
        <p:nvSpPr>
          <p:cNvPr id="28" name="TextBox 27"/>
          <p:cNvSpPr txBox="1"/>
          <p:nvPr/>
        </p:nvSpPr>
        <p:spPr>
          <a:xfrm>
            <a:off x="428595" y="1142984"/>
            <a:ext cx="6107949"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例如，</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"ABCDEFGHIJKLMN"</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14</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个字符。</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0" name="组合 29"/>
          <p:cNvGrpSpPr/>
          <p:nvPr/>
        </p:nvGrpSpPr>
        <p:grpSpPr>
          <a:xfrm>
            <a:off x="714348" y="1920993"/>
            <a:ext cx="6093933" cy="1436569"/>
            <a:chOff x="676871" y="3004705"/>
            <a:chExt cx="6093933" cy="1436569"/>
          </a:xfrm>
        </p:grpSpPr>
        <p:sp>
          <p:nvSpPr>
            <p:cNvPr id="8211" name="Rectangle 19"/>
            <p:cNvSpPr>
              <a:spLocks noChangeArrowheads="1"/>
            </p:cNvSpPr>
            <p:nvPr/>
          </p:nvSpPr>
          <p:spPr bwMode="auto">
            <a:xfrm>
              <a:off x="4968218" y="3531875"/>
              <a:ext cx="449565" cy="33008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8210" name="Rectangle 18" descr="浅色上对角线"/>
            <p:cNvSpPr>
              <a:spLocks noChangeArrowheads="1"/>
            </p:cNvSpPr>
            <p:nvPr/>
          </p:nvSpPr>
          <p:spPr bwMode="auto">
            <a:xfrm>
              <a:off x="1478748" y="3500438"/>
              <a:ext cx="379231" cy="330086"/>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00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209" name="Rectangle 17"/>
            <p:cNvSpPr>
              <a:spLocks noChangeArrowheads="1"/>
            </p:cNvSpPr>
            <p:nvPr/>
          </p:nvSpPr>
          <p:spPr bwMode="auto">
            <a:xfrm>
              <a:off x="1859428" y="3500438"/>
              <a:ext cx="450773" cy="330086"/>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000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208" name="Rectangle 16"/>
            <p:cNvSpPr>
              <a:spLocks noChangeArrowheads="1"/>
            </p:cNvSpPr>
            <p:nvPr/>
          </p:nvSpPr>
          <p:spPr bwMode="auto">
            <a:xfrm>
              <a:off x="676871" y="3004705"/>
              <a:ext cx="555914" cy="33492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207" name="Arc 15"/>
            <p:cNvSpPr/>
            <p:nvPr/>
          </p:nvSpPr>
          <p:spPr bwMode="auto">
            <a:xfrm>
              <a:off x="1214085" y="3169143"/>
              <a:ext cx="380680" cy="3312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206" name="Rectangle 14"/>
            <p:cNvSpPr>
              <a:spLocks noChangeArrowheads="1"/>
            </p:cNvSpPr>
            <p:nvPr/>
          </p:nvSpPr>
          <p:spPr bwMode="auto">
            <a:xfrm>
              <a:off x="2690881" y="3500438"/>
              <a:ext cx="378000"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205" name="Rectangle 13"/>
            <p:cNvSpPr>
              <a:spLocks noChangeArrowheads="1"/>
            </p:cNvSpPr>
            <p:nvPr/>
          </p:nvSpPr>
          <p:spPr bwMode="auto">
            <a:xfrm>
              <a:off x="3071561" y="3500438"/>
              <a:ext cx="449565"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000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204" name="Line 12"/>
            <p:cNvSpPr>
              <a:spLocks noChangeShapeType="1"/>
            </p:cNvSpPr>
            <p:nvPr/>
          </p:nvSpPr>
          <p:spPr bwMode="auto">
            <a:xfrm>
              <a:off x="2119257" y="3664877"/>
              <a:ext cx="57162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203" name="Rectangle 11"/>
            <p:cNvSpPr>
              <a:spLocks noChangeArrowheads="1"/>
            </p:cNvSpPr>
            <p:nvPr/>
          </p:nvSpPr>
          <p:spPr bwMode="auto">
            <a:xfrm>
              <a:off x="5940559" y="3500438"/>
              <a:ext cx="378000"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202" name="Rectangle 10"/>
            <p:cNvSpPr>
              <a:spLocks noChangeArrowheads="1"/>
            </p:cNvSpPr>
            <p:nvPr/>
          </p:nvSpPr>
          <p:spPr bwMode="auto">
            <a:xfrm>
              <a:off x="6321239" y="3500438"/>
              <a:ext cx="449565"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201" name="Line 9"/>
            <p:cNvSpPr>
              <a:spLocks noChangeShapeType="1"/>
            </p:cNvSpPr>
            <p:nvPr/>
          </p:nvSpPr>
          <p:spPr bwMode="auto">
            <a:xfrm>
              <a:off x="5368934" y="3664877"/>
              <a:ext cx="57162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200" name="Line 8"/>
            <p:cNvSpPr>
              <a:spLocks noChangeShapeType="1"/>
            </p:cNvSpPr>
            <p:nvPr/>
          </p:nvSpPr>
          <p:spPr bwMode="auto">
            <a:xfrm>
              <a:off x="3262505" y="3664877"/>
              <a:ext cx="57162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199" name="Rectangle 7"/>
            <p:cNvSpPr>
              <a:spLocks noChangeArrowheads="1"/>
            </p:cNvSpPr>
            <p:nvPr/>
          </p:nvSpPr>
          <p:spPr bwMode="auto">
            <a:xfrm>
              <a:off x="3834130" y="3500438"/>
              <a:ext cx="378000"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198" name="Rectangle 6"/>
            <p:cNvSpPr>
              <a:spLocks noChangeArrowheads="1"/>
            </p:cNvSpPr>
            <p:nvPr/>
          </p:nvSpPr>
          <p:spPr bwMode="auto">
            <a:xfrm>
              <a:off x="4214810" y="3500438"/>
              <a:ext cx="449565"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000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197" name="Line 5"/>
            <p:cNvSpPr>
              <a:spLocks noChangeShapeType="1"/>
            </p:cNvSpPr>
            <p:nvPr/>
          </p:nvSpPr>
          <p:spPr bwMode="auto">
            <a:xfrm>
              <a:off x="4405754" y="3664877"/>
              <a:ext cx="57162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194" name="Rectangle 2"/>
            <p:cNvSpPr>
              <a:spLocks noChangeArrowheads="1"/>
            </p:cNvSpPr>
            <p:nvPr/>
          </p:nvSpPr>
          <p:spPr bwMode="auto">
            <a:xfrm>
              <a:off x="1674526" y="3128034"/>
              <a:ext cx="762568" cy="33008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头结点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9" name="TextBox 28"/>
            <p:cNvSpPr txBox="1"/>
            <p:nvPr/>
          </p:nvSpPr>
          <p:spPr>
            <a:xfrm>
              <a:off x="3071802" y="4071942"/>
              <a:ext cx="1643074"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结点大小</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64" name="组合 63"/>
          <p:cNvGrpSpPr/>
          <p:nvPr/>
        </p:nvGrpSpPr>
        <p:grpSpPr>
          <a:xfrm>
            <a:off x="857224" y="3774048"/>
            <a:ext cx="7058075" cy="1440902"/>
            <a:chOff x="1047725" y="3714752"/>
            <a:chExt cx="7058075" cy="1440902"/>
          </a:xfrm>
        </p:grpSpPr>
        <p:sp>
          <p:nvSpPr>
            <p:cNvPr id="32" name="Rectangle 19"/>
            <p:cNvSpPr>
              <a:spLocks noChangeArrowheads="1"/>
            </p:cNvSpPr>
            <p:nvPr/>
          </p:nvSpPr>
          <p:spPr bwMode="auto">
            <a:xfrm>
              <a:off x="5389269" y="4241922"/>
              <a:ext cx="449565" cy="33008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35" name="Rectangle 16"/>
            <p:cNvSpPr>
              <a:spLocks noChangeArrowheads="1"/>
            </p:cNvSpPr>
            <p:nvPr/>
          </p:nvSpPr>
          <p:spPr bwMode="auto">
            <a:xfrm>
              <a:off x="1264915" y="3714752"/>
              <a:ext cx="555914" cy="33492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Arc 15"/>
            <p:cNvSpPr/>
            <p:nvPr/>
          </p:nvSpPr>
          <p:spPr bwMode="auto">
            <a:xfrm>
              <a:off x="1802129" y="3879190"/>
              <a:ext cx="380680" cy="3312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Rectangle 14"/>
            <p:cNvSpPr>
              <a:spLocks noChangeArrowheads="1"/>
            </p:cNvSpPr>
            <p:nvPr/>
          </p:nvSpPr>
          <p:spPr bwMode="auto">
            <a:xfrm>
              <a:off x="3278925" y="4210485"/>
              <a:ext cx="378000"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Rectangle 13"/>
            <p:cNvSpPr>
              <a:spLocks noChangeArrowheads="1"/>
            </p:cNvSpPr>
            <p:nvPr/>
          </p:nvSpPr>
          <p:spPr bwMode="auto">
            <a:xfrm>
              <a:off x="4769577" y="4210485"/>
              <a:ext cx="449565"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000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Rectangle 10"/>
            <p:cNvSpPr>
              <a:spLocks noChangeArrowheads="1"/>
            </p:cNvSpPr>
            <p:nvPr/>
          </p:nvSpPr>
          <p:spPr bwMode="auto">
            <a:xfrm>
              <a:off x="7656235" y="4213347"/>
              <a:ext cx="449565"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Line 8"/>
            <p:cNvSpPr>
              <a:spLocks noChangeShapeType="1"/>
            </p:cNvSpPr>
            <p:nvPr/>
          </p:nvSpPr>
          <p:spPr bwMode="auto">
            <a:xfrm>
              <a:off x="5032079" y="4374924"/>
              <a:ext cx="36000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Rectangle 2"/>
            <p:cNvSpPr>
              <a:spLocks noChangeArrowheads="1"/>
            </p:cNvSpPr>
            <p:nvPr/>
          </p:nvSpPr>
          <p:spPr bwMode="auto">
            <a:xfrm>
              <a:off x="2262570" y="3838081"/>
              <a:ext cx="762568" cy="33008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头结点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8" name="TextBox 47"/>
            <p:cNvSpPr txBox="1"/>
            <p:nvPr/>
          </p:nvSpPr>
          <p:spPr>
            <a:xfrm>
              <a:off x="3286116" y="4786322"/>
              <a:ext cx="1643074"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结点大小</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Rectangle 14"/>
            <p:cNvSpPr>
              <a:spLocks noChangeArrowheads="1"/>
            </p:cNvSpPr>
            <p:nvPr/>
          </p:nvSpPr>
          <p:spPr bwMode="auto">
            <a:xfrm>
              <a:off x="3653947" y="4210485"/>
              <a:ext cx="378000"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0" name="Rectangle 14"/>
            <p:cNvSpPr>
              <a:spLocks noChangeArrowheads="1"/>
            </p:cNvSpPr>
            <p:nvPr/>
          </p:nvSpPr>
          <p:spPr bwMode="auto">
            <a:xfrm>
              <a:off x="4031947" y="4210485"/>
              <a:ext cx="378000"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1" name="Rectangle 14"/>
            <p:cNvSpPr>
              <a:spLocks noChangeArrowheads="1"/>
            </p:cNvSpPr>
            <p:nvPr/>
          </p:nvSpPr>
          <p:spPr bwMode="auto">
            <a:xfrm>
              <a:off x="4389137" y="4210485"/>
              <a:ext cx="378000"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2" name="Line 8"/>
            <p:cNvSpPr>
              <a:spLocks noChangeShapeType="1"/>
            </p:cNvSpPr>
            <p:nvPr/>
          </p:nvSpPr>
          <p:spPr bwMode="auto">
            <a:xfrm>
              <a:off x="5815087" y="4371982"/>
              <a:ext cx="36000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Rectangle 14"/>
            <p:cNvSpPr>
              <a:spLocks noChangeArrowheads="1"/>
            </p:cNvSpPr>
            <p:nvPr/>
          </p:nvSpPr>
          <p:spPr bwMode="auto">
            <a:xfrm>
              <a:off x="6175087" y="4213347"/>
              <a:ext cx="378000"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 name="Rectangle 14"/>
            <p:cNvSpPr>
              <a:spLocks noChangeArrowheads="1"/>
            </p:cNvSpPr>
            <p:nvPr/>
          </p:nvSpPr>
          <p:spPr bwMode="auto">
            <a:xfrm>
              <a:off x="6550109" y="4213347"/>
              <a:ext cx="378000"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7" name="Rectangle 14"/>
            <p:cNvSpPr>
              <a:spLocks noChangeArrowheads="1"/>
            </p:cNvSpPr>
            <p:nvPr/>
          </p:nvSpPr>
          <p:spPr bwMode="auto">
            <a:xfrm>
              <a:off x="6928109" y="4213347"/>
              <a:ext cx="378000"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8" name="Rectangle 14"/>
            <p:cNvSpPr>
              <a:spLocks noChangeArrowheads="1"/>
            </p:cNvSpPr>
            <p:nvPr/>
          </p:nvSpPr>
          <p:spPr bwMode="auto">
            <a:xfrm>
              <a:off x="7285299" y="4213347"/>
              <a:ext cx="378000" cy="33008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9" name="Rectangle 14"/>
            <p:cNvSpPr>
              <a:spLocks noChangeArrowheads="1"/>
            </p:cNvSpPr>
            <p:nvPr/>
          </p:nvSpPr>
          <p:spPr bwMode="auto">
            <a:xfrm>
              <a:off x="1047725" y="4233868"/>
              <a:ext cx="378000" cy="330086"/>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0" name="Rectangle 13"/>
            <p:cNvSpPr>
              <a:spLocks noChangeArrowheads="1"/>
            </p:cNvSpPr>
            <p:nvPr/>
          </p:nvSpPr>
          <p:spPr bwMode="auto">
            <a:xfrm>
              <a:off x="2557427" y="4233868"/>
              <a:ext cx="449565" cy="330086"/>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000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1" name="Rectangle 14"/>
            <p:cNvSpPr>
              <a:spLocks noChangeArrowheads="1"/>
            </p:cNvSpPr>
            <p:nvPr/>
          </p:nvSpPr>
          <p:spPr bwMode="auto">
            <a:xfrm>
              <a:off x="1441797" y="4233868"/>
              <a:ext cx="378000" cy="330086"/>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2" name="Rectangle 14"/>
            <p:cNvSpPr>
              <a:spLocks noChangeArrowheads="1"/>
            </p:cNvSpPr>
            <p:nvPr/>
          </p:nvSpPr>
          <p:spPr bwMode="auto">
            <a:xfrm>
              <a:off x="1819797" y="4233868"/>
              <a:ext cx="378000" cy="330086"/>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3" name="Rectangle 14"/>
            <p:cNvSpPr>
              <a:spLocks noChangeArrowheads="1"/>
            </p:cNvSpPr>
            <p:nvPr/>
          </p:nvSpPr>
          <p:spPr bwMode="auto">
            <a:xfrm>
              <a:off x="2176987" y="4233868"/>
              <a:ext cx="378000" cy="330086"/>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Line 12"/>
            <p:cNvSpPr>
              <a:spLocks noChangeShapeType="1"/>
            </p:cNvSpPr>
            <p:nvPr/>
          </p:nvSpPr>
          <p:spPr bwMode="auto">
            <a:xfrm>
              <a:off x="2895588" y="4374924"/>
              <a:ext cx="36000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65" name="灯片编号占位符 64"/>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507209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链串的结点类型</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（结点大小为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428596" y="1214422"/>
            <a:ext cx="8286808" cy="24452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链串结点类型</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char data;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存放一个字符</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LinkNode* next;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指向下一个结点</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12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LinkNode():next(NULL) {}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构造函数</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LinkNode(char d):data(d),next(NULL) {}	</a:t>
            </a:r>
            <a:r>
              <a:rPr lang="en-US"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重载构造函数</a:t>
            </a:r>
            <a:endParaRPr lang="zh-CN" altLang="zh-CN" sz="1800" smtClean="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UNIT_PLACING_PICTURE_USER_VIEWPORT" val="{&quot;height&quot;:6315,&quot;width&quot;:4695}"/>
</p:tagLst>
</file>

<file path=ppt/tags/tag4.xml><?xml version="1.0" encoding="utf-8"?>
<p:tagLst xmlns:p="http://schemas.openxmlformats.org/presentationml/2006/main">
  <p:tag name="KSO_WM_UNIT_TABLE_BEAUTIFY" val="smartTable{78ccfaf0-ceb5-4c0d-8d69-e4dc2b259bde}"/>
</p:tagLst>
</file>

<file path=ppt/tags/tag5.xml><?xml version="1.0" encoding="utf-8"?>
<p:tagLst xmlns:p="http://schemas.openxmlformats.org/presentationml/2006/main">
  <p:tag name="COMMONDATA" val="eyJoZGlkIjoiM2UyYzQ1YTg4NTg2NzExOTZhODg0YjMwYzlkMzRiNWIifQ=="/>
  <p:tag name="KSO_WPP_MARK_KEY" val="9bf5b1b2-bbf2-4a6d-be46-7e2490b2166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tailEnd type="arrow" w="sm" len="sm"/>
        </a:ln>
      </a:spPr>
      <a:bodyPr vert="horz" wrap="square" lIns="91440" tIns="45720" rIns="91440" bIns="45720" numCol="1" anchor="t" anchorCtr="0" compatLnSpc="1"/>
      <a:lstStyle>
        <a:defPPr>
          <a:defRPr sz="1600">
            <a:solidFill>
              <a:srgbClr val="0000FF"/>
            </a:solidFill>
            <a:latin typeface="Consolas" panose="020B0609020204030204" pitchFamily="49" charset="0"/>
            <a:cs typeface="Consolas" panose="020B0609020204030204" pitchFamily="49" charset="0"/>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14194</Words>
  <Application>WPS 演示</Application>
  <PresentationFormat>全屏显示(4:3)</PresentationFormat>
  <Paragraphs>2354</Paragraphs>
  <Slides>76</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98" baseType="lpstr">
      <vt:lpstr>Arial</vt:lpstr>
      <vt:lpstr>宋体</vt:lpstr>
      <vt:lpstr>Wingdings</vt:lpstr>
      <vt:lpstr>Times New Roman</vt:lpstr>
      <vt:lpstr>楷体_GB2312</vt:lpstr>
      <vt:lpstr>新宋体</vt:lpstr>
      <vt:lpstr>Consolas</vt:lpstr>
      <vt:lpstr>仿宋</vt:lpstr>
      <vt:lpstr>方正启体简体</vt:lpstr>
      <vt:lpstr>Arial</vt:lpstr>
      <vt:lpstr>微软雅黑</vt:lpstr>
      <vt:lpstr>楷体</vt:lpstr>
      <vt:lpstr>黑体</vt:lpstr>
      <vt:lpstr>华文中宋</vt:lpstr>
      <vt:lpstr>Arial Unicode MS</vt:lpstr>
      <vt:lpstr>Calibri</vt:lpstr>
      <vt:lpstr>Wingdings</vt:lpstr>
      <vt:lpstr>Symbol</vt:lpstr>
      <vt:lpstr>DotumChe</vt:lpstr>
      <vt:lpstr>Office 主题</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dandan</cp:lastModifiedBy>
  <cp:revision>2716</cp:revision>
  <dcterms:created xsi:type="dcterms:W3CDTF">2004-03-31T23:50:00Z</dcterms:created>
  <dcterms:modified xsi:type="dcterms:W3CDTF">2024-04-17T05:19:13Z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154B92CAD0214AD0A7426053781CD5D4</vt:lpwstr>
  </property>
  <property fmtid="{D5CDD505-2E9C-101B-9397-08002B2CF9AE}" pid="3" name="KSOProductBuildVer">
    <vt:lpwstr>2052-12.1.0.16388</vt:lpwstr>
  </property>
</Properties>
</file>