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gif" ContentType="image/gi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76"/>
  </p:handoutMasterIdLst>
  <p:sldIdLst>
    <p:sldId id="975" r:id="rId3"/>
    <p:sldId id="976" r:id="rId4"/>
    <p:sldId id="980" r:id="rId5"/>
    <p:sldId id="977" r:id="rId6"/>
    <p:sldId id="978" r:id="rId7"/>
    <p:sldId id="982" r:id="rId8"/>
    <p:sldId id="984" r:id="rId9"/>
    <p:sldId id="985" r:id="rId10"/>
    <p:sldId id="670" r:id="rId11"/>
    <p:sldId id="1051" r:id="rId12"/>
    <p:sldId id="1052" r:id="rId13"/>
    <p:sldId id="1053" r:id="rId14"/>
    <p:sldId id="835" r:id="rId15"/>
    <p:sldId id="836" r:id="rId16"/>
    <p:sldId id="837" r:id="rId17"/>
    <p:sldId id="838" r:id="rId18"/>
    <p:sldId id="839" r:id="rId19"/>
    <p:sldId id="856" r:id="rId20"/>
    <p:sldId id="844" r:id="rId21"/>
    <p:sldId id="845" r:id="rId22"/>
    <p:sldId id="846" r:id="rId23"/>
    <p:sldId id="847" r:id="rId24"/>
    <p:sldId id="848" r:id="rId25"/>
    <p:sldId id="849" r:id="rId26"/>
    <p:sldId id="857" r:id="rId27"/>
    <p:sldId id="858" r:id="rId28"/>
    <p:sldId id="859" r:id="rId30"/>
    <p:sldId id="862" r:id="rId31"/>
    <p:sldId id="863" r:id="rId32"/>
    <p:sldId id="864" r:id="rId33"/>
    <p:sldId id="865" r:id="rId34"/>
    <p:sldId id="866" r:id="rId35"/>
    <p:sldId id="925" r:id="rId36"/>
    <p:sldId id="868" r:id="rId37"/>
    <p:sldId id="869" r:id="rId38"/>
    <p:sldId id="870" r:id="rId39"/>
    <p:sldId id="871" r:id="rId40"/>
    <p:sldId id="872" r:id="rId41"/>
    <p:sldId id="873" r:id="rId42"/>
    <p:sldId id="874" r:id="rId43"/>
    <p:sldId id="875" r:id="rId44"/>
    <p:sldId id="876" r:id="rId45"/>
    <p:sldId id="926" r:id="rId46"/>
    <p:sldId id="886" r:id="rId47"/>
    <p:sldId id="887" r:id="rId48"/>
    <p:sldId id="888" r:id="rId49"/>
    <p:sldId id="889" r:id="rId50"/>
    <p:sldId id="890" r:id="rId51"/>
    <p:sldId id="891" r:id="rId52"/>
    <p:sldId id="892" r:id="rId53"/>
    <p:sldId id="893" r:id="rId54"/>
    <p:sldId id="894" r:id="rId55"/>
    <p:sldId id="895" r:id="rId56"/>
    <p:sldId id="896" r:id="rId57"/>
    <p:sldId id="897" r:id="rId58"/>
    <p:sldId id="898" r:id="rId59"/>
    <p:sldId id="899" r:id="rId60"/>
    <p:sldId id="900" r:id="rId61"/>
    <p:sldId id="901" r:id="rId62"/>
    <p:sldId id="902" r:id="rId63"/>
    <p:sldId id="906" r:id="rId64"/>
    <p:sldId id="907" r:id="rId65"/>
    <p:sldId id="908" r:id="rId66"/>
    <p:sldId id="909" r:id="rId67"/>
    <p:sldId id="915" r:id="rId68"/>
    <p:sldId id="916" r:id="rId69"/>
    <p:sldId id="917" r:id="rId70"/>
    <p:sldId id="918" r:id="rId71"/>
    <p:sldId id="919" r:id="rId72"/>
    <p:sldId id="920" r:id="rId73"/>
    <p:sldId id="921" r:id="rId74"/>
    <p:sldId id="922" r:id="rId75"/>
  </p:sldIdLst>
  <p:sldSz cx="9144000" cy="6858000" type="screen4x3"/>
  <p:notesSz cx="6858000" cy="9144000"/>
  <p:custDataLst>
    <p:tags r:id="rId80"/>
  </p:custDataLst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FF"/>
    <a:srgbClr val="009900"/>
    <a:srgbClr val="0000FF"/>
    <a:srgbClr val="FF3399"/>
    <a:srgbClr val="006600"/>
    <a:srgbClr val="339933"/>
    <a:srgbClr val="3333FF"/>
    <a:srgbClr val="6600CC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 showGuides="1">
      <p:cViewPr varScale="1">
        <p:scale>
          <a:sx n="100" d="100"/>
          <a:sy n="100" d="100"/>
        </p:scale>
        <p:origin x="-498" y="-96"/>
      </p:cViewPr>
      <p:guideLst>
        <p:guide orient="horz" pos="217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90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0" Type="http://schemas.openxmlformats.org/officeDocument/2006/relationships/tags" Target="tags/tag11.xml"/><Relationship Id="rId8" Type="http://schemas.openxmlformats.org/officeDocument/2006/relationships/slide" Target="slides/slide6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handoutMaster" Target="handoutMasters/handoutMaster1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0D1E2EF4-146E-47B5-A412-FFD548A1AB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72462" y="6356350"/>
            <a:ext cx="900090" cy="365125"/>
          </a:xfrm>
        </p:spPr>
        <p:txBody>
          <a:bodyPr/>
          <a:lstStyle>
            <a:lvl1pPr>
              <a:defRPr sz="14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A34A95-A604-4C31-845B-CDF3E9A79665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88125" y="63817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en-US" altLang="zh-CN" sz="2000" strike="noStrike" noProof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r>
              <a:rPr lang="en-US" altLang="zh-CN" sz="2000" strike="noStrike" noProof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/72</a:t>
            </a:r>
            <a:endParaRPr lang="en-US" altLang="zh-CN" sz="2000" strike="noStrike" noProof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1.GIF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GIF"/><Relationship Id="rId1" Type="http://schemas.openxmlformats.org/officeDocument/2006/relationships/image" Target="../media/image2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GIF"/><Relationship Id="rId1" Type="http://schemas.openxmlformats.org/officeDocument/2006/relationships/image" Target="../media/image6.GI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GI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GI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GIF"/><Relationship Id="rId3" Type="http://schemas.openxmlformats.org/officeDocument/2006/relationships/tags" Target="../tags/tag10.xml"/><Relationship Id="rId2" Type="http://schemas.openxmlformats.org/officeDocument/2006/relationships/image" Target="../media/image1.GIF"/><Relationship Id="rId1" Type="http://schemas.openxmlformats.org/officeDocument/2006/relationships/tags" Target="../tags/tag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8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810000" y="188595"/>
            <a:ext cx="5062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目标串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="aaaaab"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，模式串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="aaab"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571472" y="785794"/>
            <a:ext cx="8215370" cy="1643074"/>
            <a:chOff x="571472" y="785794"/>
            <a:chExt cx="8215370" cy="1643074"/>
          </a:xfrm>
        </p:grpSpPr>
        <p:sp>
          <p:nvSpPr>
            <p:cNvPr id="108581" name="Text Box 37"/>
            <p:cNvSpPr txBox="1">
              <a:spLocks noChangeArrowheads="1"/>
            </p:cNvSpPr>
            <p:nvPr/>
          </p:nvSpPr>
          <p:spPr bwMode="auto">
            <a:xfrm>
              <a:off x="571472" y="1418829"/>
              <a:ext cx="1071570" cy="2242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趟匹配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80" name="Text Box 36"/>
            <p:cNvSpPr txBox="1">
              <a:spLocks noChangeArrowheads="1"/>
            </p:cNvSpPr>
            <p:nvPr/>
          </p:nvSpPr>
          <p:spPr bwMode="auto">
            <a:xfrm>
              <a:off x="2007839" y="1170551"/>
              <a:ext cx="1768818" cy="2956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="a a a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a b"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79" name="Text Box 35"/>
            <p:cNvSpPr txBox="1">
              <a:spLocks noChangeArrowheads="1"/>
            </p:cNvSpPr>
            <p:nvPr/>
          </p:nvSpPr>
          <p:spPr bwMode="auto">
            <a:xfrm>
              <a:off x="4008724" y="1170551"/>
              <a:ext cx="669290" cy="3961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=3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78" name="Text Box 34"/>
            <p:cNvSpPr txBox="1">
              <a:spLocks noChangeArrowheads="1"/>
            </p:cNvSpPr>
            <p:nvPr/>
          </p:nvSpPr>
          <p:spPr bwMode="auto">
            <a:xfrm>
              <a:off x="2014511" y="1764731"/>
              <a:ext cx="1528786" cy="2729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="a a a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"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77" name="Line 33"/>
            <p:cNvSpPr>
              <a:spLocks noChangeShapeType="1"/>
            </p:cNvSpPr>
            <p:nvPr/>
          </p:nvSpPr>
          <p:spPr bwMode="auto">
            <a:xfrm>
              <a:off x="2424102" y="1437632"/>
              <a:ext cx="0" cy="345335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>
              <a:off x="2633656" y="1437632"/>
              <a:ext cx="0" cy="345335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3073388" y="1428113"/>
              <a:ext cx="0" cy="34533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74" name="Freeform 30"/>
            <p:cNvSpPr/>
            <p:nvPr/>
          </p:nvSpPr>
          <p:spPr bwMode="auto">
            <a:xfrm>
              <a:off x="3030842" y="1544917"/>
              <a:ext cx="83820" cy="952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5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75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73" name="Text Box 29"/>
            <p:cNvSpPr txBox="1">
              <a:spLocks noChangeArrowheads="1"/>
            </p:cNvSpPr>
            <p:nvPr/>
          </p:nvSpPr>
          <p:spPr bwMode="auto">
            <a:xfrm>
              <a:off x="4008724" y="1631421"/>
              <a:ext cx="669290" cy="3973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=3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72" name="Text Box 28"/>
            <p:cNvSpPr txBox="1">
              <a:spLocks noChangeArrowheads="1"/>
            </p:cNvSpPr>
            <p:nvPr/>
          </p:nvSpPr>
          <p:spPr bwMode="auto">
            <a:xfrm>
              <a:off x="4940904" y="1334331"/>
              <a:ext cx="1333500" cy="2747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失败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修改为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58" name="Text Box 14"/>
            <p:cNvSpPr txBox="1">
              <a:spLocks noChangeArrowheads="1"/>
            </p:cNvSpPr>
            <p:nvPr/>
          </p:nvSpPr>
          <p:spPr bwMode="auto">
            <a:xfrm>
              <a:off x="6406484" y="1313427"/>
              <a:ext cx="1094474" cy="2956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57" name="Text Box 13"/>
            <p:cNvSpPr txBox="1">
              <a:spLocks noChangeArrowheads="1"/>
            </p:cNvSpPr>
            <p:nvPr/>
          </p:nvSpPr>
          <p:spPr bwMode="auto">
            <a:xfrm>
              <a:off x="6406484" y="1631421"/>
              <a:ext cx="668020" cy="3973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56" name="Freeform 12"/>
            <p:cNvSpPr/>
            <p:nvPr/>
          </p:nvSpPr>
          <p:spPr bwMode="auto">
            <a:xfrm>
              <a:off x="4973924" y="1680524"/>
              <a:ext cx="1219200" cy="25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12"/>
                </a:cxn>
              </a:cxnLst>
              <a:rect l="0" t="0" r="r" b="b"/>
              <a:pathLst>
                <a:path w="960" h="12">
                  <a:moveTo>
                    <a:pt x="0" y="0"/>
                  </a:moveTo>
                  <a:lnTo>
                    <a:pt x="960" y="12"/>
                  </a:lnTo>
                </a:path>
              </a:pathLst>
            </a:custGeom>
            <a:ln w="381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51" name="Line 7"/>
            <p:cNvSpPr>
              <a:spLocks noChangeShapeType="1"/>
            </p:cNvSpPr>
            <p:nvPr/>
          </p:nvSpPr>
          <p:spPr bwMode="auto">
            <a:xfrm>
              <a:off x="3081327" y="928670"/>
              <a:ext cx="0" cy="288203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50" name="Line 6"/>
            <p:cNvSpPr>
              <a:spLocks noChangeShapeType="1"/>
            </p:cNvSpPr>
            <p:nvPr/>
          </p:nvSpPr>
          <p:spPr bwMode="auto">
            <a:xfrm flipV="1">
              <a:off x="3071802" y="2033994"/>
              <a:ext cx="0" cy="289472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46" name="Line 2"/>
            <p:cNvSpPr>
              <a:spLocks noChangeShapeType="1"/>
            </p:cNvSpPr>
            <p:nvPr/>
          </p:nvSpPr>
          <p:spPr bwMode="auto">
            <a:xfrm>
              <a:off x="2857488" y="1437632"/>
              <a:ext cx="0" cy="344066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圆角矩形 46"/>
            <p:cNvSpPr/>
            <p:nvPr/>
          </p:nvSpPr>
          <p:spPr bwMode="auto">
            <a:xfrm>
              <a:off x="1714480" y="785794"/>
              <a:ext cx="5929354" cy="1643074"/>
            </a:xfrm>
            <a:prstGeom prst="roundRect">
              <a:avLst/>
            </a:prstGeom>
            <a:ln w="19050">
              <a:solidFill>
                <a:schemeClr val="accent6">
                  <a:lumMod val="20000"/>
                  <a:lumOff val="80000"/>
                </a:schemeClr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86710" y="142873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比较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4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71472" y="2714620"/>
            <a:ext cx="8215370" cy="1571636"/>
            <a:chOff x="571472" y="2714620"/>
            <a:chExt cx="8215370" cy="1571636"/>
          </a:xfrm>
        </p:grpSpPr>
        <p:sp>
          <p:nvSpPr>
            <p:cNvPr id="108571" name="Text Box 27"/>
            <p:cNvSpPr txBox="1">
              <a:spLocks noChangeArrowheads="1"/>
            </p:cNvSpPr>
            <p:nvPr/>
          </p:nvSpPr>
          <p:spPr bwMode="auto">
            <a:xfrm>
              <a:off x="571472" y="3357562"/>
              <a:ext cx="1071570" cy="2866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趟匹配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70" name="Text Box 26"/>
            <p:cNvSpPr txBox="1">
              <a:spLocks noChangeArrowheads="1"/>
            </p:cNvSpPr>
            <p:nvPr/>
          </p:nvSpPr>
          <p:spPr bwMode="auto">
            <a:xfrm>
              <a:off x="2006893" y="3070937"/>
              <a:ext cx="1822158" cy="2866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="a a a a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b"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69" name="Text Box 25"/>
            <p:cNvSpPr txBox="1">
              <a:spLocks noChangeArrowheads="1"/>
            </p:cNvSpPr>
            <p:nvPr/>
          </p:nvSpPr>
          <p:spPr bwMode="auto">
            <a:xfrm>
              <a:off x="4008724" y="3070937"/>
              <a:ext cx="669290" cy="3961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=4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68" name="Text Box 24"/>
            <p:cNvSpPr txBox="1">
              <a:spLocks noChangeArrowheads="1"/>
            </p:cNvSpPr>
            <p:nvPr/>
          </p:nvSpPr>
          <p:spPr bwMode="auto">
            <a:xfrm>
              <a:off x="2236128" y="3666387"/>
              <a:ext cx="1330984" cy="2626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="a a a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"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>
              <a:off x="3300404" y="3328991"/>
              <a:ext cx="0" cy="34533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66" name="Freeform 22"/>
            <p:cNvSpPr/>
            <p:nvPr/>
          </p:nvSpPr>
          <p:spPr bwMode="auto">
            <a:xfrm>
              <a:off x="3254684" y="3447065"/>
              <a:ext cx="83820" cy="939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5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75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65" name="Text Box 21"/>
            <p:cNvSpPr txBox="1">
              <a:spLocks noChangeArrowheads="1"/>
            </p:cNvSpPr>
            <p:nvPr/>
          </p:nvSpPr>
          <p:spPr bwMode="auto">
            <a:xfrm>
              <a:off x="4008724" y="3493719"/>
              <a:ext cx="669290" cy="3973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=3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55" name="Text Box 11"/>
            <p:cNvSpPr txBox="1">
              <a:spLocks noChangeArrowheads="1"/>
            </p:cNvSpPr>
            <p:nvPr/>
          </p:nvSpPr>
          <p:spPr bwMode="auto">
            <a:xfrm>
              <a:off x="4942174" y="3241066"/>
              <a:ext cx="1333500" cy="2593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失败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修改为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54" name="Text Box 10"/>
            <p:cNvSpPr txBox="1">
              <a:spLocks noChangeArrowheads="1"/>
            </p:cNvSpPr>
            <p:nvPr/>
          </p:nvSpPr>
          <p:spPr bwMode="auto">
            <a:xfrm>
              <a:off x="6407754" y="3221431"/>
              <a:ext cx="1093204" cy="2790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=2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53" name="Text Box 9"/>
            <p:cNvSpPr txBox="1">
              <a:spLocks noChangeArrowheads="1"/>
            </p:cNvSpPr>
            <p:nvPr/>
          </p:nvSpPr>
          <p:spPr bwMode="auto">
            <a:xfrm>
              <a:off x="6407754" y="3539425"/>
              <a:ext cx="669290" cy="3961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52" name="Freeform 8"/>
            <p:cNvSpPr/>
            <p:nvPr/>
          </p:nvSpPr>
          <p:spPr bwMode="auto">
            <a:xfrm>
              <a:off x="4975194" y="3576639"/>
              <a:ext cx="1219200" cy="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12"/>
                </a:cxn>
              </a:cxnLst>
              <a:rect l="0" t="0" r="r" b="b"/>
              <a:pathLst>
                <a:path w="960" h="12">
                  <a:moveTo>
                    <a:pt x="0" y="0"/>
                  </a:moveTo>
                  <a:lnTo>
                    <a:pt x="960" y="12"/>
                  </a:lnTo>
                </a:path>
              </a:pathLst>
            </a:custGeom>
            <a:ln w="381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49" name="Line 5"/>
            <p:cNvSpPr>
              <a:spLocks noChangeShapeType="1"/>
            </p:cNvSpPr>
            <p:nvPr/>
          </p:nvSpPr>
          <p:spPr bwMode="auto">
            <a:xfrm>
              <a:off x="3295641" y="2786058"/>
              <a:ext cx="0" cy="286933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48" name="Line 4"/>
            <p:cNvSpPr>
              <a:spLocks noChangeShapeType="1"/>
            </p:cNvSpPr>
            <p:nvPr/>
          </p:nvSpPr>
          <p:spPr bwMode="auto">
            <a:xfrm flipV="1">
              <a:off x="3305166" y="3912030"/>
              <a:ext cx="0" cy="289472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9" name="圆角矩形 48"/>
            <p:cNvSpPr/>
            <p:nvPr/>
          </p:nvSpPr>
          <p:spPr bwMode="auto">
            <a:xfrm>
              <a:off x="1714480" y="2714620"/>
              <a:ext cx="5929354" cy="1571636"/>
            </a:xfrm>
            <a:prstGeom prst="roundRect">
              <a:avLst/>
            </a:prstGeom>
            <a:ln w="19050">
              <a:solidFill>
                <a:schemeClr val="accent6">
                  <a:lumMod val="20000"/>
                  <a:lumOff val="80000"/>
                </a:schemeClr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ine 33"/>
            <p:cNvSpPr>
              <a:spLocks noChangeShapeType="1"/>
            </p:cNvSpPr>
            <p:nvPr/>
          </p:nvSpPr>
          <p:spPr bwMode="auto">
            <a:xfrm>
              <a:off x="2643174" y="3328987"/>
              <a:ext cx="0" cy="345335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" name="Line 33"/>
            <p:cNvSpPr>
              <a:spLocks noChangeShapeType="1"/>
            </p:cNvSpPr>
            <p:nvPr/>
          </p:nvSpPr>
          <p:spPr bwMode="auto">
            <a:xfrm>
              <a:off x="2847963" y="3328987"/>
              <a:ext cx="0" cy="345335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786710" y="321468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比较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4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7" name="Line 33"/>
            <p:cNvSpPr>
              <a:spLocks noChangeShapeType="1"/>
            </p:cNvSpPr>
            <p:nvPr/>
          </p:nvSpPr>
          <p:spPr bwMode="auto">
            <a:xfrm>
              <a:off x="3076563" y="3328987"/>
              <a:ext cx="0" cy="345335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71472" y="4572008"/>
            <a:ext cx="8215370" cy="2186060"/>
            <a:chOff x="571472" y="4572008"/>
            <a:chExt cx="8215370" cy="2186060"/>
          </a:xfrm>
        </p:grpSpPr>
        <p:sp>
          <p:nvSpPr>
            <p:cNvPr id="108564" name="Text Box 20"/>
            <p:cNvSpPr txBox="1">
              <a:spLocks noChangeArrowheads="1"/>
            </p:cNvSpPr>
            <p:nvPr/>
          </p:nvSpPr>
          <p:spPr bwMode="auto">
            <a:xfrm>
              <a:off x="571472" y="5163100"/>
              <a:ext cx="1071570" cy="2661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趟匹配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63" name="Text Box 19"/>
            <p:cNvSpPr txBox="1">
              <a:spLocks noChangeArrowheads="1"/>
            </p:cNvSpPr>
            <p:nvPr/>
          </p:nvSpPr>
          <p:spPr bwMode="auto">
            <a:xfrm>
              <a:off x="2092612" y="4911732"/>
              <a:ext cx="1693570" cy="2661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="a a a a a b"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62" name="Text Box 18"/>
            <p:cNvSpPr txBox="1">
              <a:spLocks noChangeArrowheads="1"/>
            </p:cNvSpPr>
            <p:nvPr/>
          </p:nvSpPr>
          <p:spPr bwMode="auto">
            <a:xfrm>
              <a:off x="4080162" y="4911732"/>
              <a:ext cx="669290" cy="3961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=6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61" name="Text Box 17"/>
            <p:cNvSpPr txBox="1">
              <a:spLocks noChangeArrowheads="1"/>
            </p:cNvSpPr>
            <p:nvPr/>
          </p:nvSpPr>
          <p:spPr bwMode="auto">
            <a:xfrm>
              <a:off x="2539969" y="5500702"/>
              <a:ext cx="1355750" cy="2834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="a a a b"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60" name="Text Box 16"/>
            <p:cNvSpPr txBox="1">
              <a:spLocks noChangeArrowheads="1"/>
            </p:cNvSpPr>
            <p:nvPr/>
          </p:nvSpPr>
          <p:spPr bwMode="auto">
            <a:xfrm>
              <a:off x="4080162" y="5315470"/>
              <a:ext cx="669290" cy="3961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=4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8559" name="Text Box 15"/>
            <p:cNvSpPr txBox="1">
              <a:spLocks noChangeArrowheads="1"/>
            </p:cNvSpPr>
            <p:nvPr/>
          </p:nvSpPr>
          <p:spPr bwMode="auto">
            <a:xfrm>
              <a:off x="4796176" y="5086939"/>
              <a:ext cx="2776220" cy="2708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成功，返回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-t.length()=2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Line 5"/>
            <p:cNvSpPr>
              <a:spLocks noChangeShapeType="1"/>
            </p:cNvSpPr>
            <p:nvPr/>
          </p:nvSpPr>
          <p:spPr bwMode="auto">
            <a:xfrm>
              <a:off x="3786182" y="4700672"/>
              <a:ext cx="0" cy="286933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Line 4"/>
            <p:cNvSpPr>
              <a:spLocks noChangeShapeType="1"/>
            </p:cNvSpPr>
            <p:nvPr/>
          </p:nvSpPr>
          <p:spPr bwMode="auto">
            <a:xfrm flipV="1">
              <a:off x="3809990" y="5674597"/>
              <a:ext cx="0" cy="289472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1" name="圆角矩形 50"/>
            <p:cNvSpPr/>
            <p:nvPr/>
          </p:nvSpPr>
          <p:spPr bwMode="auto">
            <a:xfrm>
              <a:off x="1785918" y="4572008"/>
              <a:ext cx="5929354" cy="1643074"/>
            </a:xfrm>
            <a:prstGeom prst="roundRect">
              <a:avLst/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ine 33"/>
            <p:cNvSpPr>
              <a:spLocks noChangeShapeType="1"/>
            </p:cNvSpPr>
            <p:nvPr/>
          </p:nvSpPr>
          <p:spPr bwMode="auto">
            <a:xfrm>
              <a:off x="2947976" y="5155367"/>
              <a:ext cx="0" cy="345335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>
              <a:off x="3162290" y="5155367"/>
              <a:ext cx="0" cy="345335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>
              <a:off x="3381367" y="5155367"/>
              <a:ext cx="0" cy="345335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" name="Line 33"/>
            <p:cNvSpPr>
              <a:spLocks noChangeShapeType="1"/>
            </p:cNvSpPr>
            <p:nvPr/>
          </p:nvSpPr>
          <p:spPr bwMode="auto">
            <a:xfrm>
              <a:off x="3600443" y="5155367"/>
              <a:ext cx="0" cy="345335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786710" y="507207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比较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4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43306" y="6357958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共比较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6375" y="188595"/>
            <a:ext cx="3436620" cy="3987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回顾：串的模式匹配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BF算法</a:t>
            </a:r>
            <a:endParaRPr lang="zh-CN" altLang="en-US" sz="2000" smtClean="0">
              <a:ln w="11430"/>
              <a:solidFill>
                <a:srgbClr val="FF00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500042"/>
            <a:ext cx="4214842" cy="25264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程序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a[1000][50][8000];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for (int i=0;i&lt;1000;i++)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for (int j=0;j&lt;50;j++)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for (int k=0;k&lt;8000;k++)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a[i][j][k]=i+j+k;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3438" y="500042"/>
            <a:ext cx="4214842" cy="25264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程序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a[1000][50][8000];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for (int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=0;k&lt;8000;k++)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for (int j=0;j&lt;50;j++)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for (int i=0;i&lt;1000;i++)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a[i][j][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]=i+j+k;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450" y="3501390"/>
            <a:ext cx="5728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程序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的执行</a:t>
            </a:r>
            <a:r>
              <a:rPr 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效率高？还是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程序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的执行效率高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？</a:t>
            </a:r>
            <a:endParaRPr lang="zh-CN" altLang="en-US" sz="20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7405" y="4330065"/>
            <a:ext cx="63347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+mn-ea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+mn-ea"/>
              </a:rPr>
              <a:t>C++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+mn-ea"/>
              </a:rPr>
              <a:t>语言中二维及以上维的数组就是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+mn-ea"/>
              </a:rPr>
              <a:t>按行优先存储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500042"/>
            <a:ext cx="4214842" cy="25264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程序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a[1000][50][8000];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for (int i=0;i&lt;1000;i++)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for (int j=0;j&lt;50;j++)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for (int k=0;k&lt;8000;k++)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a[i][j][k]=i+j+k;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3438" y="500042"/>
            <a:ext cx="4214842" cy="25264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程序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a[1000][50][8000];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for (int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=0;k&lt;8000;k++)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for (int j=0;j&lt;50;j++)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for (int i=0;i&lt;1000;i++)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a[i][j][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]=i+j+k;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0298" y="3500438"/>
            <a:ext cx="4143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程序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的执行时间为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1.597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秒，而程序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的执行时间为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17.83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秒，相差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多倍。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？</a:t>
            </a:r>
            <a:endParaRPr lang="zh-CN" altLang="en-US" sz="20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2143116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阶方阵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2890775" y="2928934"/>
            <a:ext cx="2857520" cy="1752612"/>
            <a:chOff x="3214678" y="2214554"/>
            <a:chExt cx="2837977" cy="1752612"/>
          </a:xfrm>
        </p:grpSpPr>
        <p:cxnSp>
          <p:nvCxnSpPr>
            <p:cNvPr id="14" name="直接连接符 13"/>
            <p:cNvCxnSpPr/>
            <p:nvPr/>
          </p:nvCxnSpPr>
          <p:spPr>
            <a:xfrm rot="5400000">
              <a:off x="2358216" y="30710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216266" y="22272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214678" y="39243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359142" y="2258590"/>
              <a:ext cx="714380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err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err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0,0</a:t>
              </a:r>
              <a:endParaRPr lang="zh-CN" altLang="en-US" sz="1800" baseline="-25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02084" y="2258590"/>
              <a:ext cx="714380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err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err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0,1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16530" y="2258590"/>
              <a:ext cx="714380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err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err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0,</a:t>
              </a:r>
              <a:r>
                <a:rPr lang="en-US" altLang="zh-CN" sz="1800" i="1" baseline="-25000" err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5026" y="2239954"/>
              <a:ext cx="571504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/>
                </a:rPr>
                <a:t>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59142" y="2687218"/>
              <a:ext cx="714380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err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err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1,0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02084" y="2687218"/>
              <a:ext cx="714380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err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err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1,1</a:t>
              </a:r>
              <a:endParaRPr lang="zh-CN" altLang="en-US" sz="1800" baseline="-25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16530" y="2687218"/>
              <a:ext cx="714380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err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err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1,</a:t>
              </a:r>
              <a:r>
                <a:rPr lang="en-US" altLang="zh-CN" sz="1800" i="1" baseline="-25000" err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5026" y="2668582"/>
              <a:ext cx="571504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/>
                </a:rPr>
                <a:t>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59142" y="3549236"/>
              <a:ext cx="714380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-1,0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02084" y="3549236"/>
              <a:ext cx="714380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-1,1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16530" y="3549236"/>
              <a:ext cx="836125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</a:t>
              </a:r>
              <a:r>
                <a:rPr lang="en-US" altLang="zh-CN" sz="1800" baseline="-25000" err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1,</a:t>
              </a:r>
              <a:r>
                <a:rPr lang="en-US" altLang="zh-CN" sz="1800" i="1" baseline="-25000" err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lang="zh-CN" altLang="en-US" sz="1800" baseline="-25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5026" y="3530600"/>
              <a:ext cx="571504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/>
                </a:rPr>
                <a:t>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5180781" y="3109116"/>
              <a:ext cx="1714512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908655" y="226535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907067" y="3962404"/>
              <a:ext cx="144000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502018" y="3097210"/>
              <a:ext cx="571504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/>
                </a:rPr>
                <a:t>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组合 42"/>
          <p:cNvGrpSpPr/>
          <p:nvPr/>
        </p:nvGrpSpPr>
        <p:grpSpPr>
          <a:xfrm>
            <a:off x="4357686" y="2000240"/>
            <a:ext cx="2639896" cy="1214446"/>
            <a:chOff x="4357686" y="1785926"/>
            <a:chExt cx="2639896" cy="1214446"/>
          </a:xfrm>
        </p:grpSpPr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4714876" y="1785926"/>
              <a:ext cx="2282706" cy="6740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err="1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 err="1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i,j</a:t>
              </a:r>
              <a:r>
                <a:rPr lang="zh-CN" altLang="en-US" sz="180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&lt;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zh-CN" altLang="en-US" sz="180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</a:t>
              </a:r>
              <a:endParaRPr lang="zh-CN" altLang="en-US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180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上三角</a:t>
              </a:r>
              <a:endParaRPr lang="zh-CN" altLang="en-US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35" name="直接连接符 34"/>
            <p:cNvCxnSpPr>
              <a:stCxn id="33" idx="1"/>
            </p:cNvCxnSpPr>
            <p:nvPr/>
          </p:nvCxnSpPr>
          <p:spPr>
            <a:xfrm rot="10800000" flipV="1">
              <a:off x="4357686" y="2122942"/>
              <a:ext cx="357190" cy="87743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41"/>
          <p:cNvGrpSpPr/>
          <p:nvPr/>
        </p:nvGrpSpPr>
        <p:grpSpPr>
          <a:xfrm>
            <a:off x="1071538" y="3171836"/>
            <a:ext cx="4033815" cy="1509710"/>
            <a:chOff x="1071538" y="2957522"/>
            <a:chExt cx="4033815" cy="1509710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071538" y="3684595"/>
              <a:ext cx="1439863" cy="6740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0" i="1" err="1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1800" b="0" i="1" baseline="-25000" err="1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i,j</a:t>
              </a:r>
              <a:r>
                <a:rPr lang="zh-CN" altLang="en-US" sz="1800" b="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lang="en-US" altLang="zh-CN" sz="1800" b="0" i="1" smtClean="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1800" b="0" smtClean="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&gt;</a:t>
              </a:r>
              <a:r>
                <a:rPr lang="en-US" altLang="zh-CN" sz="1800" b="0" i="1" smtClean="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zh-CN" altLang="en-US" sz="1800" b="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</a:t>
              </a:r>
              <a:endParaRPr lang="zh-CN" altLang="en-US" sz="1800" b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1800" b="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下三角</a:t>
              </a:r>
              <a:endParaRPr lang="zh-CN" altLang="en-US" sz="1800" b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>
              <a:off x="2886038" y="2957522"/>
              <a:ext cx="2219315" cy="1509710"/>
            </a:xfrm>
            <a:prstGeom prst="rtTriangle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rot="10800000" flipV="1">
              <a:off x="2214546" y="3786190"/>
              <a:ext cx="928694" cy="28575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40"/>
          <p:cNvGrpSpPr/>
          <p:nvPr/>
        </p:nvGrpSpPr>
        <p:grpSpPr>
          <a:xfrm>
            <a:off x="2786050" y="2786058"/>
            <a:ext cx="5286412" cy="2429824"/>
            <a:chOff x="2786050" y="2571744"/>
            <a:chExt cx="5286412" cy="2429824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840437" y="4327537"/>
              <a:ext cx="2232025" cy="6740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err="1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 err="1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i,i</a:t>
              </a:r>
              <a:r>
                <a:rPr lang="zh-CN" altLang="en-US" sz="180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lang="en-US" altLang="zh-CN" sz="1800" err="1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r>
                <a:rPr lang="en-US" altLang="zh-CN" sz="1800" err="1">
                  <a:solidFill>
                    <a:srgbClr val="006600"/>
                  </a:solidFill>
                  <a:latin typeface="+mj-ea"/>
                  <a:ea typeface="+mj-ea"/>
                  <a:cs typeface="Consolas" panose="020B0609020204030204" pitchFamily="49" charset="0"/>
                </a:rPr>
                <a:t>≤</a:t>
              </a:r>
              <a:r>
                <a:rPr lang="en-US" altLang="zh-CN" sz="1800" i="1" err="1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1800" err="1">
                  <a:solidFill>
                    <a:srgbClr val="006600"/>
                  </a:solidFill>
                  <a:latin typeface="+mn-ea"/>
                  <a:ea typeface="+mn-ea"/>
                  <a:cs typeface="Consolas" panose="020B0609020204030204" pitchFamily="49" charset="0"/>
                </a:rPr>
                <a:t>≤</a:t>
              </a:r>
              <a:r>
                <a:rPr lang="en-US" altLang="zh-CN" sz="1800" i="1" err="1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en-US" altLang="zh-CN" sz="180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r>
                <a:rPr lang="zh-CN" altLang="en-US" sz="180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</a:t>
              </a:r>
              <a:endParaRPr lang="zh-CN" altLang="en-US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180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主对角线</a:t>
              </a:r>
              <a:endParaRPr lang="zh-CN" altLang="en-US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2786050" y="2571744"/>
              <a:ext cx="3143272" cy="2071702"/>
            </a:xfrm>
            <a:prstGeom prst="line">
              <a:avLst/>
            </a:prstGeom>
            <a:ln w="190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000232" y="571480"/>
            <a:ext cx="4786346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5.2 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特殊矩阵的压缩存储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42911" y="2071678"/>
            <a:ext cx="8143932" cy="1708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一个阶数较大的矩阵中的非零元素个数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相对于矩阵元素的总个数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十分小时，即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s&lt;&lt;t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时，称</a:t>
            </a: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该矩阵为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稀疏矩阵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kumimoji="1" lang="en-US" altLang="zh-CN" sz="2000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例如</a:t>
            </a: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一个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100×100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的矩阵，若其中只有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100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个非零元素，就可称其为稀疏矩阵。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4143372" y="2928934"/>
            <a:ext cx="2143140" cy="1766520"/>
            <a:chOff x="6429388" y="3144042"/>
            <a:chExt cx="2143140" cy="1766520"/>
          </a:xfrm>
        </p:grpSpPr>
        <p:sp>
          <p:nvSpPr>
            <p:cNvPr id="19" name="TextBox 18"/>
            <p:cNvSpPr txBox="1"/>
            <p:nvPr/>
          </p:nvSpPr>
          <p:spPr>
            <a:xfrm>
              <a:off x="6429388" y="4572008"/>
              <a:ext cx="2143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hakuyoxingshu7000" pitchFamily="2" charset="-122"/>
                </a:rPr>
                <a:t>定性的描述</a:t>
              </a:r>
              <a:endParaRPr lang="zh-CN" altLang="en-US" sz="20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hakuyoxingshu7000" pitchFamily="2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6786578" y="3857628"/>
              <a:ext cx="142876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500298" y="785794"/>
            <a:ext cx="32861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5.3 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稀疏矩阵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571480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稀疏矩阵和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特殊矩阵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的不同点：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285860"/>
            <a:ext cx="7643866" cy="113295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1"/>
              </a:buBlip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特殊矩阵的特殊元素（值相同元素、常量元素）分布有规律。</a:t>
            </a:r>
            <a:endParaRPr kumimoji="1" lang="en-US" altLang="zh-CN" sz="2000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00000"/>
              </a:lnSpc>
              <a:buBlip>
                <a:blip r:embed="rId1"/>
              </a:buBlip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稀疏矩阵的特殊元素（非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元素）分布没有规律。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8596" y="1571612"/>
            <a:ext cx="768610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右箭头 4"/>
          <p:cNvSpPr/>
          <p:nvPr/>
        </p:nvSpPr>
        <p:spPr bwMode="auto">
          <a:xfrm>
            <a:off x="4214810" y="2786058"/>
            <a:ext cx="571504" cy="357190"/>
          </a:xfrm>
          <a:prstGeom prst="rightArrow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3504" y="502915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通常按行优先顺序排列</a:t>
            </a:r>
            <a:endParaRPr lang="zh-CN" altLang="en-US" sz="20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rot="16200000" flipV="1">
            <a:off x="6216265" y="4815237"/>
            <a:ext cx="427834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714356"/>
            <a:ext cx="435771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5.3.1 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稀疏矩阵</a:t>
            </a:r>
            <a:r>
              <a:rPr lang="zh-CN" altLang="en-US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的三元组表示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142984"/>
            <a:ext cx="7572396" cy="332665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TupElem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单个三元组元素的类型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smtClean="0">
                <a:solidFill>
                  <a:srgbClr val="0099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int r;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行号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99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c;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列号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99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d;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元素值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TupElem() {}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构造函数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TupElem(int r1,int c1,int d1)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重载构造函数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r=r1;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c=c1;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d=d1;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500042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三元组表示中每个元素的类定义如下：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468635"/>
            <a:ext cx="7572396" cy="26146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class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TupClass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三元组存储结构类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smtClean="0">
                <a:solidFill>
                  <a:srgbClr val="0099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rows;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行数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99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cols;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列数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99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nums;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非零元素个数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99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TupElem* data;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稀疏矩阵对应的三元组顺序表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基本运算算法</a:t>
            </a:r>
            <a:endParaRPr lang="zh-CN" altLang="zh-CN" sz="1800" smtClean="0">
              <a:solidFill>
                <a:srgbClr val="FF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868951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设计稀疏矩阵三元组存储结构类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TupClass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如下：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1428736"/>
            <a:ext cx="8072494" cy="26477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CreateTup(A,m,n)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：由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列的稀疏矩阵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创建其三元组表示。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Setvalue(i,j,x)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：利用三元组给稀疏矩阵的元素赋值即执行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GetValue(i, j)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：利用三元组取稀疏矩阵的元素值即执行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DispTup()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：输出稀疏矩阵的三元组表示。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785794"/>
            <a:ext cx="4500594" cy="42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TupClass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类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中包含如下基本运算方法：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4429132"/>
            <a:ext cx="778674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其中，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列表用于存放稀疏矩阵中所有非零元素，通常按行优先顺序排列。这种有序结构可简化大多数稀疏矩阵运算算法。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3049597" y="1539871"/>
          <a:ext cx="2808287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8346400" imgH="12496800" progId="Equation.3">
                  <p:embed/>
                </p:oleObj>
              </mc:Choice>
              <mc:Fallback>
                <p:oleObj name="" r:id="rId1" imgW="28346400" imgH="124968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9597" y="1539871"/>
                        <a:ext cx="2808287" cy="1246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85720" y="1047742"/>
            <a:ext cx="4071965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每个非零元素对应</a:t>
            </a:r>
            <a:r>
              <a:rPr kumimoji="1"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一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个结点。</a:t>
            </a:r>
            <a:endParaRPr kumimoji="1"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908073" y="3565532"/>
            <a:ext cx="1620838" cy="86360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  <a:endParaRPr lang="en-US" altLang="zh-CN" sz="2000" dirty="0"/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  <a:endParaRPr lang="en-US" altLang="zh-CN" sz="2000" dirty="0"/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  <a:endParaRPr lang="en-US" altLang="zh-CN" sz="2000" dirty="0"/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6308748" y="5643578"/>
            <a:ext cx="1620838" cy="86360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  <a:endParaRPr lang="en-US" altLang="zh-CN" sz="2000" dirty="0"/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  <a:endParaRPr lang="en-US" altLang="zh-CN" sz="2000"/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6308748" y="3543307"/>
            <a:ext cx="1620838" cy="86360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  <a:endParaRPr lang="en-US" altLang="zh-CN" sz="2000" dirty="0"/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  <a:endParaRPr lang="en-US" altLang="zh-CN" sz="2000" dirty="0"/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/>
          <p:nvPr/>
        </p:nvGrpSpPr>
        <p:grpSpPr>
          <a:xfrm>
            <a:off x="4489473" y="4656160"/>
            <a:ext cx="1620838" cy="86360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  <a:endParaRPr lang="en-US" altLang="zh-CN" sz="2000" dirty="0"/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51"/>
          <p:cNvGrpSpPr/>
          <p:nvPr/>
        </p:nvGrpSpPr>
        <p:grpSpPr>
          <a:xfrm>
            <a:off x="5441956" y="1597012"/>
            <a:ext cx="1678005" cy="1946295"/>
            <a:chOff x="5441956" y="1597012"/>
            <a:chExt cx="1678005" cy="1946295"/>
          </a:xfrm>
        </p:grpSpPr>
        <p:sp>
          <p:nvSpPr>
            <p:cNvPr id="31" name="椭圆 30"/>
            <p:cNvSpPr/>
            <p:nvPr/>
          </p:nvSpPr>
          <p:spPr>
            <a:xfrm>
              <a:off x="5441956" y="1597012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>
              <a:stCxn id="31" idx="5"/>
              <a:endCxn id="19" idx="0"/>
            </p:cNvCxnSpPr>
            <p:nvPr/>
          </p:nvCxnSpPr>
          <p:spPr>
            <a:xfrm rot="16200000" flipH="1">
              <a:off x="5582204" y="2005550"/>
              <a:ext cx="1641414" cy="14341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49"/>
          <p:cNvGrpSpPr/>
          <p:nvPr/>
        </p:nvGrpSpPr>
        <p:grpSpPr>
          <a:xfrm>
            <a:off x="2259037" y="1597012"/>
            <a:ext cx="2111349" cy="1968520"/>
            <a:chOff x="2259037" y="1597012"/>
            <a:chExt cx="2111349" cy="1968520"/>
          </a:xfrm>
        </p:grpSpPr>
        <p:sp>
          <p:nvSpPr>
            <p:cNvPr id="35" name="椭圆 34"/>
            <p:cNvSpPr/>
            <p:nvPr/>
          </p:nvSpPr>
          <p:spPr>
            <a:xfrm>
              <a:off x="4084634" y="1597012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>
              <a:stCxn id="35" idx="3"/>
              <a:endCxn id="8" idx="0"/>
            </p:cNvCxnSpPr>
            <p:nvPr/>
          </p:nvCxnSpPr>
          <p:spPr>
            <a:xfrm rot="5400000">
              <a:off x="2360940" y="1799990"/>
              <a:ext cx="1663639" cy="186744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50"/>
          <p:cNvGrpSpPr/>
          <p:nvPr/>
        </p:nvGrpSpPr>
        <p:grpSpPr>
          <a:xfrm>
            <a:off x="4987928" y="1962140"/>
            <a:ext cx="285752" cy="2681306"/>
            <a:chOff x="4987928" y="1962140"/>
            <a:chExt cx="285752" cy="2681306"/>
          </a:xfrm>
        </p:grpSpPr>
        <p:sp>
          <p:nvSpPr>
            <p:cNvPr id="38" name="椭圆 37"/>
            <p:cNvSpPr/>
            <p:nvPr/>
          </p:nvSpPr>
          <p:spPr>
            <a:xfrm>
              <a:off x="4987928" y="1962140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>
              <a:stCxn id="38" idx="4"/>
            </p:cNvCxnSpPr>
            <p:nvPr/>
          </p:nvCxnSpPr>
          <p:spPr>
            <a:xfrm rot="16200000" flipH="1">
              <a:off x="3975096" y="3475038"/>
              <a:ext cx="2324116" cy="12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52"/>
          <p:cNvGrpSpPr/>
          <p:nvPr/>
        </p:nvGrpSpPr>
        <p:grpSpPr>
          <a:xfrm>
            <a:off x="5441956" y="2285992"/>
            <a:ext cx="1678006" cy="3357585"/>
            <a:chOff x="5441956" y="2285992"/>
            <a:chExt cx="1678006" cy="3357585"/>
          </a:xfrm>
        </p:grpSpPr>
        <p:sp>
          <p:nvSpPr>
            <p:cNvPr id="39" name="椭圆 38"/>
            <p:cNvSpPr/>
            <p:nvPr/>
          </p:nvSpPr>
          <p:spPr>
            <a:xfrm>
              <a:off x="5441956" y="2285992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>
              <a:stCxn id="39" idx="5"/>
              <a:endCxn id="13" idx="0"/>
            </p:cNvCxnSpPr>
            <p:nvPr/>
          </p:nvCxnSpPr>
          <p:spPr>
            <a:xfrm rot="16200000" flipH="1">
              <a:off x="4876559" y="3400175"/>
              <a:ext cx="3052705" cy="14341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357158" y="357166"/>
            <a:ext cx="492922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5.3.2 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稀疏矩阵</a:t>
            </a:r>
            <a:r>
              <a:rPr lang="zh-CN" altLang="en-US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的十字链表表示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83550" y="1278803"/>
            <a:ext cx="8215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消除了主串指针的回溯，从而使算法效率有了某种程度的提高。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857224" y="2571744"/>
            <a:ext cx="6072230" cy="3500462"/>
            <a:chOff x="1643042" y="2000240"/>
            <a:chExt cx="6072230" cy="3500462"/>
          </a:xfrm>
        </p:grpSpPr>
        <p:sp>
          <p:nvSpPr>
            <p:cNvPr id="16" name="Text Box 37"/>
            <p:cNvSpPr txBox="1">
              <a:spLocks noChangeArrowheads="1"/>
            </p:cNvSpPr>
            <p:nvPr/>
          </p:nvSpPr>
          <p:spPr bwMode="auto">
            <a:xfrm>
              <a:off x="1643042" y="2633275"/>
              <a:ext cx="1071570" cy="2242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趟匹配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 Box 36"/>
            <p:cNvSpPr txBox="1">
              <a:spLocks noChangeArrowheads="1"/>
            </p:cNvSpPr>
            <p:nvPr/>
          </p:nvSpPr>
          <p:spPr bwMode="auto">
            <a:xfrm>
              <a:off x="3088934" y="2384997"/>
              <a:ext cx="1768818" cy="2956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="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a a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a b"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5080294" y="2384997"/>
              <a:ext cx="669290" cy="3961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=3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3086081" y="2979177"/>
              <a:ext cx="1528786" cy="2729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="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a a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"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3476622" y="2652078"/>
              <a:ext cx="0" cy="345335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3714751" y="2652078"/>
              <a:ext cx="0" cy="345335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>
              <a:off x="4144958" y="2642559"/>
              <a:ext cx="0" cy="34533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Freeform 30"/>
            <p:cNvSpPr/>
            <p:nvPr/>
          </p:nvSpPr>
          <p:spPr bwMode="auto">
            <a:xfrm>
              <a:off x="4102412" y="2759363"/>
              <a:ext cx="83820" cy="952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5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75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5080294" y="2845867"/>
              <a:ext cx="669290" cy="3973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=3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4152897" y="2143116"/>
              <a:ext cx="0" cy="288203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 flipV="1">
              <a:off x="4143372" y="3248440"/>
              <a:ext cx="0" cy="289472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Line 2"/>
            <p:cNvSpPr>
              <a:spLocks noChangeShapeType="1"/>
            </p:cNvSpPr>
            <p:nvPr/>
          </p:nvSpPr>
          <p:spPr bwMode="auto">
            <a:xfrm>
              <a:off x="3929058" y="2652078"/>
              <a:ext cx="0" cy="344066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2786050" y="2000240"/>
              <a:ext cx="3214710" cy="1643074"/>
            </a:xfrm>
            <a:prstGeom prst="roundRect">
              <a:avLst/>
            </a:prstGeom>
            <a:ln w="19050">
              <a:solidFill>
                <a:schemeClr val="accent6">
                  <a:lumMod val="20000"/>
                  <a:lumOff val="80000"/>
                </a:schemeClr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1643042" y="4572008"/>
              <a:ext cx="1071570" cy="2866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趟匹配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3097513" y="4285383"/>
              <a:ext cx="1822158" cy="2866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="a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a a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b"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5080294" y="4285383"/>
              <a:ext cx="669290" cy="3961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=4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>
              <a:off x="3307698" y="4880833"/>
              <a:ext cx="1330984" cy="2626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="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a a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"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Line 23"/>
            <p:cNvSpPr>
              <a:spLocks noChangeShapeType="1"/>
            </p:cNvSpPr>
            <p:nvPr/>
          </p:nvSpPr>
          <p:spPr bwMode="auto">
            <a:xfrm>
              <a:off x="4371974" y="4543437"/>
              <a:ext cx="0" cy="34533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Freeform 22"/>
            <p:cNvSpPr/>
            <p:nvPr/>
          </p:nvSpPr>
          <p:spPr bwMode="auto">
            <a:xfrm>
              <a:off x="4326254" y="4661511"/>
              <a:ext cx="83820" cy="939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5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75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5080294" y="4708165"/>
              <a:ext cx="669290" cy="3973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=3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Line 5"/>
            <p:cNvSpPr>
              <a:spLocks noChangeShapeType="1"/>
            </p:cNvSpPr>
            <p:nvPr/>
          </p:nvSpPr>
          <p:spPr bwMode="auto">
            <a:xfrm>
              <a:off x="4367211" y="4000504"/>
              <a:ext cx="0" cy="286933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Line 4"/>
            <p:cNvSpPr>
              <a:spLocks noChangeShapeType="1"/>
            </p:cNvSpPr>
            <p:nvPr/>
          </p:nvSpPr>
          <p:spPr bwMode="auto">
            <a:xfrm flipV="1">
              <a:off x="4376736" y="5126476"/>
              <a:ext cx="0" cy="289472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圆角矩形 47"/>
            <p:cNvSpPr/>
            <p:nvPr/>
          </p:nvSpPr>
          <p:spPr bwMode="auto">
            <a:xfrm>
              <a:off x="2786050" y="3929066"/>
              <a:ext cx="3214710" cy="1571636"/>
            </a:xfrm>
            <a:prstGeom prst="roundRect">
              <a:avLst/>
            </a:prstGeom>
            <a:ln w="19050">
              <a:solidFill>
                <a:schemeClr val="accent6">
                  <a:lumMod val="20000"/>
                  <a:lumOff val="80000"/>
                </a:schemeClr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Line 33"/>
            <p:cNvSpPr>
              <a:spLocks noChangeShapeType="1"/>
            </p:cNvSpPr>
            <p:nvPr/>
          </p:nvSpPr>
          <p:spPr bwMode="auto">
            <a:xfrm>
              <a:off x="3714744" y="4543433"/>
              <a:ext cx="0" cy="345335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0" name="Line 33"/>
            <p:cNvSpPr>
              <a:spLocks noChangeShapeType="1"/>
            </p:cNvSpPr>
            <p:nvPr/>
          </p:nvSpPr>
          <p:spPr bwMode="auto">
            <a:xfrm>
              <a:off x="3938583" y="4543433"/>
              <a:ext cx="0" cy="345335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2" name="Line 33"/>
            <p:cNvSpPr>
              <a:spLocks noChangeShapeType="1"/>
            </p:cNvSpPr>
            <p:nvPr/>
          </p:nvSpPr>
          <p:spPr bwMode="auto">
            <a:xfrm>
              <a:off x="4167183" y="4543433"/>
              <a:ext cx="0" cy="345335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43636" y="4500570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匹配失败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×</a:t>
              </a:r>
              <a:endPara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89280" y="548640"/>
            <a:ext cx="2326005" cy="4603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2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基本KMP算法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8217" y="1861489"/>
            <a:ext cx="350046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利用匹配成功的经验！</a:t>
            </a:r>
            <a:endParaRPr lang="zh-CN" sz="2000" smtClean="0">
              <a:solidFill>
                <a:srgbClr val="FF00FF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  <p:grpSp>
        <p:nvGrpSpPr>
          <p:cNvPr id="3" name="组合 80"/>
          <p:cNvGrpSpPr/>
          <p:nvPr/>
        </p:nvGrpSpPr>
        <p:grpSpPr>
          <a:xfrm>
            <a:off x="1691640" y="3765550"/>
            <a:ext cx="4539615" cy="600245"/>
            <a:chOff x="1072327" y="1856240"/>
            <a:chExt cx="8458580" cy="1781391"/>
          </a:xfrm>
        </p:grpSpPr>
        <p:sp>
          <p:nvSpPr>
            <p:cNvPr id="4" name="右大括号 3"/>
            <p:cNvSpPr/>
            <p:nvPr>
              <p:custDataLst>
                <p:tags r:id="rId1"/>
              </p:custDataLst>
            </p:nvPr>
          </p:nvSpPr>
          <p:spPr>
            <a:xfrm rot="5400000">
              <a:off x="3090442" y="1803230"/>
              <a:ext cx="144000" cy="504000"/>
            </a:xfrm>
            <a:prstGeom prst="rightBrac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右大括号 5"/>
            <p:cNvSpPr/>
            <p:nvPr>
              <p:custDataLst>
                <p:tags r:id="rId2"/>
              </p:custDataLst>
            </p:nvPr>
          </p:nvSpPr>
          <p:spPr>
            <a:xfrm rot="5400000">
              <a:off x="3462182" y="1676240"/>
              <a:ext cx="144000" cy="504000"/>
            </a:xfrm>
            <a:prstGeom prst="rightBrac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TextBox 78"/>
            <p:cNvSpPr txBox="1"/>
            <p:nvPr>
              <p:custDataLst>
                <p:tags r:id="rId3"/>
              </p:custDataLst>
            </p:nvPr>
          </p:nvSpPr>
          <p:spPr>
            <a:xfrm>
              <a:off x="1072327" y="2636942"/>
              <a:ext cx="8458580" cy="100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endParaRPr lang="zh-CN" alt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3" name="TextBox 52"/>
          <p:cNvSpPr txBox="1"/>
          <p:nvPr>
            <p:custDataLst>
              <p:tags r:id="rId4"/>
            </p:custDataLst>
          </p:nvPr>
        </p:nvSpPr>
        <p:spPr>
          <a:xfrm>
            <a:off x="5428938" y="3284549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匹配失败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×</a:t>
            </a:r>
            <a:endParaRPr lang="zh-CN" altLang="en-US" sz="20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0034" y="293769"/>
            <a:ext cx="7715304" cy="8539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FontTx/>
              <a:buBlip>
                <a:blip r:embed="rId1"/>
              </a:buBlip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每</a:t>
            </a: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行</a:t>
            </a:r>
            <a:r>
              <a:rPr kumimoji="1"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所有结点链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起来构成一个</a:t>
            </a:r>
            <a:r>
              <a:rPr kumimoji="1"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带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行头结点的</a:t>
            </a: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循环单链表。以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kumimoji="1" lang="en-US" altLang="zh-CN" sz="2000" dirty="0" err="1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≤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1" lang="en-US" altLang="zh-CN" sz="2000" dirty="0" err="1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≤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）作为第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行</a:t>
            </a:r>
            <a:r>
              <a:rPr kumimoji="1"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头结点。</a:t>
            </a:r>
            <a:endParaRPr kumimoji="1"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4"/>
          <p:cNvGrpSpPr>
            <a:grpSpLocks noChangeAspect="1"/>
          </p:cNvGrpSpPr>
          <p:nvPr/>
        </p:nvGrpSpPr>
        <p:grpSpPr>
          <a:xfrm>
            <a:off x="2236782" y="1691971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  <a:endParaRPr lang="en-US" altLang="zh-CN" sz="2000" dirty="0"/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  <a:endParaRPr lang="en-US" altLang="zh-CN" sz="2000" dirty="0"/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  <a:endParaRPr lang="en-US" altLang="zh-CN" sz="2000" dirty="0"/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>
            <a:grpSpLocks noChangeAspect="1"/>
          </p:cNvGrpSpPr>
          <p:nvPr/>
        </p:nvGrpSpPr>
        <p:grpSpPr>
          <a:xfrm>
            <a:off x="7275858" y="4106563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  <a:endParaRPr lang="en-US" altLang="zh-CN" sz="2000" dirty="0"/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  <a:endParaRPr lang="en-US" altLang="zh-CN" sz="2000"/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>
            <a:off x="7275858" y="1691971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  <a:endParaRPr lang="en-US" altLang="zh-CN" sz="2000" dirty="0"/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  <a:endParaRPr lang="en-US" altLang="zh-CN" sz="2000" dirty="0"/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>
            <a:grpSpLocks noChangeAspect="1"/>
          </p:cNvGrpSpPr>
          <p:nvPr/>
        </p:nvGrpSpPr>
        <p:grpSpPr>
          <a:xfrm>
            <a:off x="5418470" y="2928642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  <a:endParaRPr lang="en-US" altLang="zh-CN" sz="2000" dirty="0"/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28"/>
          <p:cNvGrpSpPr>
            <a:grpSpLocks noChangeAspect="1"/>
          </p:cNvGrpSpPr>
          <p:nvPr/>
        </p:nvGrpSpPr>
        <p:grpSpPr>
          <a:xfrm>
            <a:off x="342882" y="1691971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34"/>
          <p:cNvGrpSpPr>
            <a:grpSpLocks noChangeAspect="1"/>
          </p:cNvGrpSpPr>
          <p:nvPr/>
        </p:nvGrpSpPr>
        <p:grpSpPr>
          <a:xfrm>
            <a:off x="342882" y="2928642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40"/>
          <p:cNvGrpSpPr>
            <a:grpSpLocks noChangeAspect="1"/>
          </p:cNvGrpSpPr>
          <p:nvPr/>
        </p:nvGrpSpPr>
        <p:grpSpPr>
          <a:xfrm>
            <a:off x="379394" y="4106563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14678" y="2210131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285852" y="2210131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62"/>
          <p:cNvGrpSpPr/>
          <p:nvPr/>
        </p:nvGrpSpPr>
        <p:grpSpPr>
          <a:xfrm>
            <a:off x="1071538" y="1498288"/>
            <a:ext cx="7716098" cy="723906"/>
            <a:chOff x="1071538" y="1498288"/>
            <a:chExt cx="7716098" cy="723906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8358214" y="2220606"/>
              <a:ext cx="42862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>
              <a:off x="8429652" y="1863416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10800000">
              <a:off x="1071538" y="1506226"/>
              <a:ext cx="77153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rot="5400000">
              <a:off x="968300" y="1606288"/>
              <a:ext cx="2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直接箭头连接符 69"/>
          <p:cNvCxnSpPr/>
          <p:nvPr/>
        </p:nvCxnSpPr>
        <p:spPr>
          <a:xfrm flipV="1">
            <a:off x="1285852" y="3446802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56" name="组合 64"/>
          <p:cNvGrpSpPr/>
          <p:nvPr/>
        </p:nvGrpSpPr>
        <p:grpSpPr>
          <a:xfrm>
            <a:off x="1071538" y="2744386"/>
            <a:ext cx="5858710" cy="716066"/>
            <a:chOff x="1071538" y="2744386"/>
            <a:chExt cx="5858710" cy="716066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6500826" y="3458864"/>
              <a:ext cx="42862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rot="5400000">
              <a:off x="6572264" y="3101674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rot="10800000" flipV="1">
              <a:off x="1071538" y="2754010"/>
              <a:ext cx="58579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 rot="5400000">
              <a:off x="976238" y="2852386"/>
              <a:ext cx="2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057" name="组合 66"/>
          <p:cNvGrpSpPr/>
          <p:nvPr/>
        </p:nvGrpSpPr>
        <p:grpSpPr>
          <a:xfrm>
            <a:off x="1071538" y="3887492"/>
            <a:ext cx="7716098" cy="723906"/>
            <a:chOff x="1071538" y="3887492"/>
            <a:chExt cx="7716098" cy="723906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8358214" y="4609810"/>
              <a:ext cx="42862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5400000">
              <a:off x="8429652" y="4252620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rot="10800000">
              <a:off x="1071538" y="3895430"/>
              <a:ext cx="77153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rot="5400000">
              <a:off x="968300" y="3995492"/>
              <a:ext cx="2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箭头连接符 104"/>
          <p:cNvCxnSpPr/>
          <p:nvPr/>
        </p:nvCxnSpPr>
        <p:spPr>
          <a:xfrm flipV="1">
            <a:off x="1357290" y="4624723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57158" y="5143512"/>
            <a:ext cx="150019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个行头结点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1000"/>
                                        <p:tgtEl>
                                          <p:spTgt spid="4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10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 noChangeAspect="1"/>
          </p:cNvGrpSpPr>
          <p:nvPr/>
        </p:nvGrpSpPr>
        <p:grpSpPr>
          <a:xfrm>
            <a:off x="2236782" y="2663923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  <a:endParaRPr lang="en-US" altLang="zh-CN" sz="2000" dirty="0"/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  <a:endParaRPr lang="en-US" altLang="zh-CN" sz="2000" dirty="0"/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  <a:endParaRPr lang="en-US" altLang="zh-CN" sz="2000" dirty="0"/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>
            <a:grpSpLocks noChangeAspect="1"/>
          </p:cNvGrpSpPr>
          <p:nvPr/>
        </p:nvGrpSpPr>
        <p:grpSpPr>
          <a:xfrm>
            <a:off x="7275858" y="5078515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  <a:endParaRPr lang="en-US" altLang="zh-CN" sz="2000" dirty="0"/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  <a:endParaRPr lang="en-US" altLang="zh-CN" sz="2000"/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>
            <a:off x="7275858" y="2663923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  <a:endParaRPr lang="en-US" altLang="zh-CN" sz="2000" dirty="0"/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  <a:endParaRPr lang="en-US" altLang="zh-CN" sz="2000" dirty="0"/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>
            <a:grpSpLocks noChangeAspect="1"/>
          </p:cNvGrpSpPr>
          <p:nvPr/>
        </p:nvGrpSpPr>
        <p:grpSpPr>
          <a:xfrm>
            <a:off x="5418470" y="3900594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  <a:endParaRPr lang="en-US" altLang="zh-CN" sz="2000" dirty="0"/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28"/>
          <p:cNvGrpSpPr>
            <a:grpSpLocks noChangeAspect="1"/>
          </p:cNvGrpSpPr>
          <p:nvPr/>
        </p:nvGrpSpPr>
        <p:grpSpPr>
          <a:xfrm>
            <a:off x="342882" y="2663923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34"/>
          <p:cNvGrpSpPr>
            <a:grpSpLocks noChangeAspect="1"/>
          </p:cNvGrpSpPr>
          <p:nvPr/>
        </p:nvGrpSpPr>
        <p:grpSpPr>
          <a:xfrm>
            <a:off x="342882" y="3900594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40"/>
          <p:cNvGrpSpPr>
            <a:grpSpLocks noChangeAspect="1"/>
          </p:cNvGrpSpPr>
          <p:nvPr/>
        </p:nvGrpSpPr>
        <p:grpSpPr>
          <a:xfrm>
            <a:off x="379394" y="5078515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14678" y="3182083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285852" y="3182083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358214" y="3192558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8429652" y="2835368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0800000">
            <a:off x="1071538" y="2478178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>
            <a:off x="968300" y="2578240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285852" y="4418754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500826" y="4430816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6572264" y="4073626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10800000" flipV="1">
            <a:off x="1071538" y="3725962"/>
            <a:ext cx="58579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>
            <a:off x="976238" y="3824338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358214" y="5581762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8429652" y="5224572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>
            <a:off x="1071538" y="4867382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5400000">
            <a:off x="968300" y="4967444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57290" y="5596675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5720" y="6044026"/>
            <a:ext cx="192882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个行头结点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2214546" y="1329118"/>
            <a:ext cx="1296670" cy="690880"/>
            <a:chOff x="122238" y="1865313"/>
            <a:chExt cx="1620837" cy="863600"/>
          </a:xfrm>
        </p:grpSpPr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5" name="组合 28"/>
          <p:cNvGrpSpPr>
            <a:grpSpLocks noChangeAspect="1"/>
          </p:cNvGrpSpPr>
          <p:nvPr/>
        </p:nvGrpSpPr>
        <p:grpSpPr>
          <a:xfrm>
            <a:off x="3838896" y="1329118"/>
            <a:ext cx="1296670" cy="690880"/>
            <a:chOff x="122238" y="1865313"/>
            <a:chExt cx="1620837" cy="863600"/>
          </a:xfrm>
        </p:grpSpPr>
        <p:sp>
          <p:nvSpPr>
            <p:cNvPr id="79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1" name="组合 28"/>
          <p:cNvGrpSpPr>
            <a:grpSpLocks noChangeAspect="1"/>
          </p:cNvGrpSpPr>
          <p:nvPr/>
        </p:nvGrpSpPr>
        <p:grpSpPr>
          <a:xfrm>
            <a:off x="5429256" y="1329118"/>
            <a:ext cx="1296670" cy="690880"/>
            <a:chOff x="122238" y="1865313"/>
            <a:chExt cx="1620837" cy="863600"/>
          </a:xfrm>
        </p:grpSpPr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7" name="组合 28"/>
          <p:cNvGrpSpPr>
            <a:grpSpLocks noChangeAspect="1"/>
          </p:cNvGrpSpPr>
          <p:nvPr/>
        </p:nvGrpSpPr>
        <p:grpSpPr>
          <a:xfrm>
            <a:off x="7275858" y="1329118"/>
            <a:ext cx="1296670" cy="690880"/>
            <a:chOff x="122238" y="1865313"/>
            <a:chExt cx="1620837" cy="863600"/>
          </a:xfrm>
        </p:grpSpPr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108" name="直接箭头连接符 107"/>
          <p:cNvCxnSpPr/>
          <p:nvPr/>
        </p:nvCxnSpPr>
        <p:spPr>
          <a:xfrm rot="5400000">
            <a:off x="7179487" y="2247493"/>
            <a:ext cx="78581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>
            <a:off x="6643702" y="4140600"/>
            <a:ext cx="185738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rot="5400000">
            <a:off x="4630970" y="2904022"/>
            <a:ext cx="2016000" cy="920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rot="16200000" flipH="1">
            <a:off x="2011491" y="2246553"/>
            <a:ext cx="834739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109"/>
          <p:cNvGrpSpPr/>
          <p:nvPr/>
        </p:nvGrpSpPr>
        <p:grpSpPr>
          <a:xfrm>
            <a:off x="7072330" y="1614870"/>
            <a:ext cx="500860" cy="4359306"/>
            <a:chOff x="7072330" y="642918"/>
            <a:chExt cx="500860" cy="4359306"/>
          </a:xfrm>
        </p:grpSpPr>
        <p:cxnSp>
          <p:nvCxnSpPr>
            <p:cNvPr id="117" name="直接连接符 116"/>
            <p:cNvCxnSpPr/>
            <p:nvPr/>
          </p:nvCxnSpPr>
          <p:spPr>
            <a:xfrm rot="5400000">
              <a:off x="7393801" y="4822041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16200000" flipH="1">
              <a:off x="4894330" y="2822636"/>
              <a:ext cx="4356000" cy="0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7072330" y="5000636"/>
              <a:ext cx="500066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>
              <a:off x="7072330" y="6429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108"/>
          <p:cNvGrpSpPr/>
          <p:nvPr/>
        </p:nvGrpSpPr>
        <p:grpSpPr>
          <a:xfrm>
            <a:off x="5226848" y="1610902"/>
            <a:ext cx="432794" cy="3156766"/>
            <a:chOff x="5226848" y="638950"/>
            <a:chExt cx="432794" cy="3156766"/>
          </a:xfrm>
        </p:grpSpPr>
        <p:cxnSp>
          <p:nvCxnSpPr>
            <p:cNvPr id="133" name="直接连接符 132"/>
            <p:cNvCxnSpPr/>
            <p:nvPr/>
          </p:nvCxnSpPr>
          <p:spPr>
            <a:xfrm rot="5400000">
              <a:off x="3652642" y="2213156"/>
              <a:ext cx="3150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5227642" y="3794128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rot="5400000">
              <a:off x="5477675" y="3607595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5233666" y="6429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106"/>
          <p:cNvGrpSpPr/>
          <p:nvPr/>
        </p:nvGrpSpPr>
        <p:grpSpPr>
          <a:xfrm>
            <a:off x="3630606" y="1614870"/>
            <a:ext cx="449462" cy="573092"/>
            <a:chOff x="3630606" y="642918"/>
            <a:chExt cx="449462" cy="57309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3630606" y="6429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rot="5400000">
              <a:off x="3357554" y="928670"/>
              <a:ext cx="571504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3648068" y="1214422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rot="5400000">
              <a:off x="3893339" y="1035827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105"/>
          <p:cNvGrpSpPr/>
          <p:nvPr/>
        </p:nvGrpSpPr>
        <p:grpSpPr>
          <a:xfrm>
            <a:off x="1998318" y="1627570"/>
            <a:ext cx="446614" cy="1933938"/>
            <a:chOff x="1998318" y="655618"/>
            <a:chExt cx="446614" cy="1933938"/>
          </a:xfrm>
        </p:grpSpPr>
        <p:cxnSp>
          <p:nvCxnSpPr>
            <p:cNvPr id="146" name="直接箭头连接符 145"/>
            <p:cNvCxnSpPr/>
            <p:nvPr/>
          </p:nvCxnSpPr>
          <p:spPr>
            <a:xfrm>
              <a:off x="1998318" y="6556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2012932" y="2578888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rot="5400000">
              <a:off x="2250265" y="2392355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rot="5400000">
              <a:off x="1041994" y="1625762"/>
              <a:ext cx="1926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357158" y="1571612"/>
            <a:ext cx="150019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列头结点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2" name="Text Box 2"/>
          <p:cNvSpPr txBox="1">
            <a:spLocks noChangeArrowheads="1"/>
          </p:cNvSpPr>
          <p:nvPr/>
        </p:nvSpPr>
        <p:spPr bwMode="auto">
          <a:xfrm>
            <a:off x="500034" y="214290"/>
            <a:ext cx="7572428" cy="8539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FontTx/>
              <a:buBlip>
                <a:blip r:embed="rId1"/>
              </a:buBlip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每列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的所有结点链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起来构成一个带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列头结点的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循环单链表。 以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kumimoji="1" lang="en-US" altLang="zh-CN" sz="2000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≤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1" lang="en-US" altLang="zh-CN" sz="2000" dirty="0" err="1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≤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）作为第</a:t>
            </a:r>
            <a:r>
              <a:rPr kumimoji="1" lang="en-US" altLang="zh-CN" sz="20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列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的头结点。</a:t>
            </a:r>
            <a:endParaRPr kumimoji="1"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 noChangeAspect="1"/>
          </p:cNvGrpSpPr>
          <p:nvPr/>
        </p:nvGrpSpPr>
        <p:grpSpPr>
          <a:xfrm>
            <a:off x="2236782" y="2120599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  <a:endParaRPr lang="en-US" altLang="zh-CN" sz="2000" dirty="0"/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  <a:endParaRPr lang="en-US" altLang="zh-CN" sz="2000" dirty="0"/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  <a:endParaRPr lang="en-US" altLang="zh-CN" sz="2000" dirty="0"/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>
            <a:grpSpLocks noChangeAspect="1"/>
          </p:cNvGrpSpPr>
          <p:nvPr/>
        </p:nvGrpSpPr>
        <p:grpSpPr>
          <a:xfrm>
            <a:off x="7275858" y="4535191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  <a:endParaRPr lang="en-US" altLang="zh-CN" sz="2000" dirty="0"/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  <a:endParaRPr lang="en-US" altLang="zh-CN" sz="2000"/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>
            <a:off x="7275858" y="2120599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  <a:endParaRPr lang="en-US" altLang="zh-CN" sz="2000" dirty="0"/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  <a:endParaRPr lang="en-US" altLang="zh-CN" sz="2000" dirty="0"/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>
            <a:grpSpLocks noChangeAspect="1"/>
          </p:cNvGrpSpPr>
          <p:nvPr/>
        </p:nvGrpSpPr>
        <p:grpSpPr>
          <a:xfrm>
            <a:off x="5418470" y="3357270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  <a:endParaRPr lang="en-US" altLang="zh-CN" sz="2000" dirty="0"/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28"/>
          <p:cNvGrpSpPr>
            <a:grpSpLocks noChangeAspect="1"/>
          </p:cNvGrpSpPr>
          <p:nvPr/>
        </p:nvGrpSpPr>
        <p:grpSpPr>
          <a:xfrm>
            <a:off x="342882" y="2120599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34"/>
          <p:cNvGrpSpPr>
            <a:grpSpLocks noChangeAspect="1"/>
          </p:cNvGrpSpPr>
          <p:nvPr/>
        </p:nvGrpSpPr>
        <p:grpSpPr>
          <a:xfrm>
            <a:off x="342882" y="3357270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40"/>
          <p:cNvGrpSpPr>
            <a:grpSpLocks noChangeAspect="1"/>
          </p:cNvGrpSpPr>
          <p:nvPr/>
        </p:nvGrpSpPr>
        <p:grpSpPr>
          <a:xfrm>
            <a:off x="379394" y="4535191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14678" y="2638759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285852" y="2638759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358214" y="2649234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8429652" y="2292044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0800000">
            <a:off x="1071538" y="1934854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>
            <a:off x="968300" y="2034916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285852" y="3875430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500826" y="3887492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6572264" y="3530302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10800000" flipV="1">
            <a:off x="1071538" y="3182638"/>
            <a:ext cx="58579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>
            <a:off x="976238" y="3281014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358214" y="5038438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8429652" y="4681248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>
            <a:off x="1071538" y="4324058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5400000">
            <a:off x="968300" y="4424120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57290" y="5053351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5720" y="142852"/>
            <a:ext cx="3000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行、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列头结点可以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共享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2214546" y="785794"/>
            <a:ext cx="1296670" cy="690880"/>
            <a:chOff x="122238" y="1865313"/>
            <a:chExt cx="1620837" cy="863600"/>
          </a:xfrm>
        </p:grpSpPr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5" name="组合 28"/>
          <p:cNvGrpSpPr>
            <a:grpSpLocks noChangeAspect="1"/>
          </p:cNvGrpSpPr>
          <p:nvPr/>
        </p:nvGrpSpPr>
        <p:grpSpPr>
          <a:xfrm>
            <a:off x="3838896" y="785794"/>
            <a:ext cx="1296670" cy="690880"/>
            <a:chOff x="122238" y="1865313"/>
            <a:chExt cx="1620837" cy="863600"/>
          </a:xfrm>
        </p:grpSpPr>
        <p:sp>
          <p:nvSpPr>
            <p:cNvPr id="79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1" name="组合 28"/>
          <p:cNvGrpSpPr>
            <a:grpSpLocks noChangeAspect="1"/>
          </p:cNvGrpSpPr>
          <p:nvPr/>
        </p:nvGrpSpPr>
        <p:grpSpPr>
          <a:xfrm>
            <a:off x="5429256" y="785794"/>
            <a:ext cx="1296670" cy="690880"/>
            <a:chOff x="122238" y="1865313"/>
            <a:chExt cx="1620837" cy="863600"/>
          </a:xfrm>
        </p:grpSpPr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7" name="组合 28"/>
          <p:cNvGrpSpPr>
            <a:grpSpLocks noChangeAspect="1"/>
          </p:cNvGrpSpPr>
          <p:nvPr/>
        </p:nvGrpSpPr>
        <p:grpSpPr>
          <a:xfrm>
            <a:off x="7275858" y="785794"/>
            <a:ext cx="1296670" cy="690880"/>
            <a:chOff x="122238" y="1865313"/>
            <a:chExt cx="1620837" cy="863600"/>
          </a:xfrm>
        </p:grpSpPr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108" name="直接箭头连接符 107"/>
          <p:cNvCxnSpPr/>
          <p:nvPr/>
        </p:nvCxnSpPr>
        <p:spPr>
          <a:xfrm rot="5400000">
            <a:off x="7179487" y="1704169"/>
            <a:ext cx="78581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>
            <a:off x="6643702" y="3597276"/>
            <a:ext cx="185738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7393801" y="5250669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16200000" flipH="1">
            <a:off x="4894330" y="3251264"/>
            <a:ext cx="4356000" cy="0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rot="5400000">
            <a:off x="4630970" y="2360698"/>
            <a:ext cx="2016000" cy="920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rot="16200000" flipH="1">
            <a:off x="2011491" y="1703229"/>
            <a:ext cx="834739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7072330" y="5429264"/>
            <a:ext cx="500066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7072330" y="10715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3652642" y="2641784"/>
            <a:ext cx="3150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5214942" y="4222756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rot="5400000">
            <a:off x="5464975" y="4036223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5233666" y="10715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3630606" y="10715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5400000">
            <a:off x="3357554" y="1357298"/>
            <a:ext cx="571504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3648068" y="1643050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rot="5400000">
            <a:off x="3893339" y="1464455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1998318" y="10842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2012932" y="3007516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rot="5400000">
            <a:off x="2250265" y="2820983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rot="5400000">
            <a:off x="1041994" y="2054390"/>
            <a:ext cx="1926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123"/>
          <p:cNvGrpSpPr/>
          <p:nvPr/>
        </p:nvGrpSpPr>
        <p:grpSpPr>
          <a:xfrm>
            <a:off x="214282" y="785794"/>
            <a:ext cx="1928826" cy="1214446"/>
            <a:chOff x="214282" y="785794"/>
            <a:chExt cx="1928826" cy="1214446"/>
          </a:xfrm>
        </p:grpSpPr>
        <p:sp>
          <p:nvSpPr>
            <p:cNvPr id="116" name="TextBox 115"/>
            <p:cNvSpPr txBox="1"/>
            <p:nvPr/>
          </p:nvSpPr>
          <p:spPr>
            <a:xfrm>
              <a:off x="214282" y="857232"/>
              <a:ext cx="150019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行、第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列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的头结点</a:t>
              </a:r>
              <a:endPara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>
            <a:xfrm rot="5400000">
              <a:off x="500034" y="1785132"/>
              <a:ext cx="42862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 flipV="1">
              <a:off x="1714480" y="785794"/>
              <a:ext cx="428628" cy="1428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155"/>
          <p:cNvGrpSpPr/>
          <p:nvPr/>
        </p:nvGrpSpPr>
        <p:grpSpPr>
          <a:xfrm>
            <a:off x="1643042" y="1571615"/>
            <a:ext cx="2786081" cy="4250304"/>
            <a:chOff x="1643042" y="1571615"/>
            <a:chExt cx="2786081" cy="4250304"/>
          </a:xfrm>
        </p:grpSpPr>
        <p:sp>
          <p:nvSpPr>
            <p:cNvPr id="123" name="TextBox 122"/>
            <p:cNvSpPr txBox="1"/>
            <p:nvPr/>
          </p:nvSpPr>
          <p:spPr>
            <a:xfrm>
              <a:off x="2857488" y="5286388"/>
              <a:ext cx="150019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行、第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列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的头结点</a:t>
              </a:r>
              <a:endPara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28" name="直接箭头连接符 127"/>
            <p:cNvCxnSpPr>
              <a:stCxn id="123" idx="0"/>
            </p:cNvCxnSpPr>
            <p:nvPr/>
          </p:nvCxnSpPr>
          <p:spPr>
            <a:xfrm rot="5400000" flipH="1" flipV="1">
              <a:off x="2160968" y="3018233"/>
              <a:ext cx="3714774" cy="8215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 rot="10800000">
              <a:off x="1643042" y="4000504"/>
              <a:ext cx="1428760" cy="13573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156"/>
          <p:cNvGrpSpPr/>
          <p:nvPr/>
        </p:nvGrpSpPr>
        <p:grpSpPr>
          <a:xfrm>
            <a:off x="1714481" y="1571619"/>
            <a:ext cx="4143403" cy="4250300"/>
            <a:chOff x="1714481" y="1571619"/>
            <a:chExt cx="4143403" cy="4250300"/>
          </a:xfrm>
        </p:grpSpPr>
        <p:sp>
          <p:nvSpPr>
            <p:cNvPr id="134" name="TextBox 133"/>
            <p:cNvSpPr txBox="1"/>
            <p:nvPr/>
          </p:nvSpPr>
          <p:spPr>
            <a:xfrm>
              <a:off x="4286249" y="5286388"/>
              <a:ext cx="150019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行、第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列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的头结点</a:t>
              </a:r>
              <a:endPara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36" name="直接箭头连接符 135"/>
            <p:cNvCxnSpPr>
              <a:stCxn id="134" idx="0"/>
            </p:cNvCxnSpPr>
            <p:nvPr/>
          </p:nvCxnSpPr>
          <p:spPr>
            <a:xfrm rot="5400000" flipH="1" flipV="1">
              <a:off x="3589731" y="3018235"/>
              <a:ext cx="3714770" cy="8215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 rot="10800000">
              <a:off x="1714481" y="4857760"/>
              <a:ext cx="2786083" cy="5000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158"/>
          <p:cNvGrpSpPr/>
          <p:nvPr/>
        </p:nvGrpSpPr>
        <p:grpSpPr>
          <a:xfrm>
            <a:off x="5786446" y="1500174"/>
            <a:ext cx="2286019" cy="4613991"/>
            <a:chOff x="5786446" y="1500174"/>
            <a:chExt cx="2286019" cy="4613991"/>
          </a:xfrm>
        </p:grpSpPr>
        <p:sp>
          <p:nvSpPr>
            <p:cNvPr id="144" name="TextBox 143"/>
            <p:cNvSpPr txBox="1"/>
            <p:nvPr/>
          </p:nvSpPr>
          <p:spPr>
            <a:xfrm>
              <a:off x="5786446" y="5578634"/>
              <a:ext cx="150019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4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行、第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4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列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的头结点</a:t>
              </a:r>
              <a:endPara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49" name="直接箭头连接符 148"/>
            <p:cNvCxnSpPr/>
            <p:nvPr/>
          </p:nvCxnSpPr>
          <p:spPr>
            <a:xfrm rot="5400000" flipH="1" flipV="1">
              <a:off x="5408150" y="2914321"/>
              <a:ext cx="4078461" cy="12501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1142976" y="6000768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行、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列头结点个数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=MAX(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 noChangeAspect="1"/>
          </p:cNvGrpSpPr>
          <p:nvPr/>
        </p:nvGrpSpPr>
        <p:grpSpPr>
          <a:xfrm>
            <a:off x="2307426" y="2620665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  <a:endParaRPr lang="en-US" altLang="zh-CN" sz="2000" dirty="0"/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  <a:endParaRPr lang="en-US" altLang="zh-CN" sz="2000" dirty="0"/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  <a:endParaRPr lang="en-US" altLang="zh-CN" sz="2000" dirty="0"/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>
            <a:grpSpLocks noChangeAspect="1"/>
          </p:cNvGrpSpPr>
          <p:nvPr/>
        </p:nvGrpSpPr>
        <p:grpSpPr>
          <a:xfrm>
            <a:off x="7346502" y="5035257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  <a:endParaRPr lang="en-US" altLang="zh-CN" sz="2000" dirty="0"/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  <a:endParaRPr lang="en-US" altLang="zh-CN" sz="2000"/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>
            <a:off x="7346502" y="2620665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  <a:endParaRPr lang="en-US" altLang="zh-CN" sz="2000" dirty="0"/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  <a:endParaRPr lang="en-US" altLang="zh-CN" sz="2000" dirty="0"/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>
            <a:grpSpLocks noChangeAspect="1"/>
          </p:cNvGrpSpPr>
          <p:nvPr/>
        </p:nvGrpSpPr>
        <p:grpSpPr>
          <a:xfrm>
            <a:off x="5489114" y="3857336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  <a:endParaRPr lang="en-US" altLang="zh-CN" sz="2000" dirty="0"/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28"/>
          <p:cNvGrpSpPr>
            <a:grpSpLocks noChangeAspect="1"/>
          </p:cNvGrpSpPr>
          <p:nvPr/>
        </p:nvGrpSpPr>
        <p:grpSpPr>
          <a:xfrm>
            <a:off x="413526" y="2620665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34"/>
          <p:cNvGrpSpPr>
            <a:grpSpLocks noChangeAspect="1"/>
          </p:cNvGrpSpPr>
          <p:nvPr/>
        </p:nvGrpSpPr>
        <p:grpSpPr>
          <a:xfrm>
            <a:off x="413526" y="3857336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40"/>
          <p:cNvGrpSpPr>
            <a:grpSpLocks noChangeAspect="1"/>
          </p:cNvGrpSpPr>
          <p:nvPr/>
        </p:nvGrpSpPr>
        <p:grpSpPr>
          <a:xfrm>
            <a:off x="450038" y="5035257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85322" y="3138825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356496" y="3138825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428858" y="3149300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8500296" y="2792110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0800000">
            <a:off x="1142182" y="2434920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>
            <a:off x="1038944" y="2534982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356496" y="4375496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571470" y="4387558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6642908" y="4030368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10800000" flipV="1">
            <a:off x="1142182" y="3682704"/>
            <a:ext cx="58579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>
            <a:off x="1046882" y="3781080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428858" y="5538504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8500296" y="5181314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>
            <a:off x="1142182" y="4824124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5400000">
            <a:off x="1038944" y="4924186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427934" y="5553417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2285190" y="1285860"/>
            <a:ext cx="1296670" cy="690880"/>
            <a:chOff x="122238" y="1865313"/>
            <a:chExt cx="1620837" cy="863600"/>
          </a:xfrm>
        </p:grpSpPr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5" name="组合 28"/>
          <p:cNvGrpSpPr>
            <a:grpSpLocks noChangeAspect="1"/>
          </p:cNvGrpSpPr>
          <p:nvPr/>
        </p:nvGrpSpPr>
        <p:grpSpPr>
          <a:xfrm>
            <a:off x="3909540" y="1285860"/>
            <a:ext cx="1296670" cy="690880"/>
            <a:chOff x="122238" y="1865313"/>
            <a:chExt cx="1620837" cy="863600"/>
          </a:xfrm>
        </p:grpSpPr>
        <p:sp>
          <p:nvSpPr>
            <p:cNvPr id="79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1" name="组合 28"/>
          <p:cNvGrpSpPr>
            <a:grpSpLocks noChangeAspect="1"/>
          </p:cNvGrpSpPr>
          <p:nvPr/>
        </p:nvGrpSpPr>
        <p:grpSpPr>
          <a:xfrm>
            <a:off x="5499900" y="1285860"/>
            <a:ext cx="1296670" cy="690880"/>
            <a:chOff x="122238" y="1865313"/>
            <a:chExt cx="1620837" cy="863600"/>
          </a:xfrm>
        </p:grpSpPr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7" name="组合 28"/>
          <p:cNvGrpSpPr>
            <a:grpSpLocks noChangeAspect="1"/>
          </p:cNvGrpSpPr>
          <p:nvPr/>
        </p:nvGrpSpPr>
        <p:grpSpPr>
          <a:xfrm>
            <a:off x="7346502" y="1285860"/>
            <a:ext cx="1296670" cy="690880"/>
            <a:chOff x="122238" y="1865313"/>
            <a:chExt cx="1620837" cy="863600"/>
          </a:xfrm>
        </p:grpSpPr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108" name="直接箭头连接符 107"/>
          <p:cNvCxnSpPr/>
          <p:nvPr/>
        </p:nvCxnSpPr>
        <p:spPr>
          <a:xfrm rot="5400000">
            <a:off x="7250131" y="2204235"/>
            <a:ext cx="78581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>
            <a:off x="6714346" y="4097342"/>
            <a:ext cx="185738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7464445" y="5750735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16200000" flipH="1">
            <a:off x="4964974" y="3751330"/>
            <a:ext cx="4356000" cy="0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rot="5400000">
            <a:off x="4701614" y="2860764"/>
            <a:ext cx="2016000" cy="920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rot="16200000" flipH="1">
            <a:off x="2082135" y="2203295"/>
            <a:ext cx="834739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7142974" y="5929330"/>
            <a:ext cx="500066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7142974" y="15716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3723286" y="3141850"/>
            <a:ext cx="3150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5298286" y="4722822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rot="5400000">
            <a:off x="5535619" y="4536289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5304310" y="15716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3701250" y="15716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5400000">
            <a:off x="3428198" y="1857364"/>
            <a:ext cx="571504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3718712" y="2143116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rot="5400000">
            <a:off x="3963983" y="1964521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2068962" y="15843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2083576" y="3507582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rot="5400000">
            <a:off x="2320909" y="3321049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rot="5400000">
            <a:off x="1112638" y="2554456"/>
            <a:ext cx="1926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642910" y="328986"/>
            <a:ext cx="8286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增加一个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总头结点，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并把所有行、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列头结点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链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起来构成一个循环单链表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1571604" y="1428736"/>
            <a:ext cx="71358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3357554" y="1428736"/>
            <a:ext cx="55198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4929190" y="1428736"/>
            <a:ext cx="57071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6500826" y="1428736"/>
            <a:ext cx="84567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123"/>
          <p:cNvGrpSpPr/>
          <p:nvPr/>
        </p:nvGrpSpPr>
        <p:grpSpPr>
          <a:xfrm>
            <a:off x="1000100" y="1000108"/>
            <a:ext cx="7858974" cy="429422"/>
            <a:chOff x="1000100" y="1000108"/>
            <a:chExt cx="7858974" cy="429422"/>
          </a:xfrm>
        </p:grpSpPr>
        <p:cxnSp>
          <p:nvCxnSpPr>
            <p:cNvPr id="144" name="直接连接符 143"/>
            <p:cNvCxnSpPr/>
            <p:nvPr/>
          </p:nvCxnSpPr>
          <p:spPr>
            <a:xfrm>
              <a:off x="8429652" y="1423974"/>
              <a:ext cx="428628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rot="5400000" flipH="1" flipV="1">
              <a:off x="8643966" y="1214422"/>
              <a:ext cx="428628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1000100" y="1000108"/>
              <a:ext cx="7858180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 rot="5400000">
              <a:off x="861986" y="1142984"/>
              <a:ext cx="28575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127"/>
          <p:cNvGrpSpPr/>
          <p:nvPr/>
        </p:nvGrpSpPr>
        <p:grpSpPr>
          <a:xfrm>
            <a:off x="-32" y="681319"/>
            <a:ext cx="1724504" cy="1318921"/>
            <a:chOff x="-32" y="681319"/>
            <a:chExt cx="1724504" cy="1318921"/>
          </a:xfrm>
        </p:grpSpPr>
        <p:grpSp>
          <p:nvGrpSpPr>
            <p:cNvPr id="50" name="组合 28"/>
            <p:cNvGrpSpPr>
              <a:grpSpLocks noChangeAspect="1"/>
            </p:cNvGrpSpPr>
            <p:nvPr/>
          </p:nvGrpSpPr>
          <p:grpSpPr>
            <a:xfrm>
              <a:off x="427802" y="1309360"/>
              <a:ext cx="1296670" cy="690880"/>
              <a:chOff x="122238" y="1865313"/>
              <a:chExt cx="1620837" cy="863600"/>
            </a:xfrm>
          </p:grpSpPr>
          <p:sp>
            <p:nvSpPr>
              <p:cNvPr id="118" name="Rectangle 9"/>
              <p:cNvSpPr>
                <a:spLocks noChangeArrowheads="1"/>
              </p:cNvSpPr>
              <p:nvPr/>
            </p:nvSpPr>
            <p:spPr bwMode="auto">
              <a:xfrm>
                <a:off x="122238" y="1865313"/>
                <a:ext cx="539750" cy="431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zh-CN" altLang="zh-CN" sz="18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9" name="Rectangle 10"/>
              <p:cNvSpPr>
                <a:spLocks noChangeArrowheads="1"/>
              </p:cNvSpPr>
              <p:nvPr/>
            </p:nvSpPr>
            <p:spPr bwMode="auto">
              <a:xfrm>
                <a:off x="663575" y="1865313"/>
                <a:ext cx="539750" cy="431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zh-CN" altLang="zh-CN" sz="18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0" name="Rectangle 11"/>
              <p:cNvSpPr>
                <a:spLocks noChangeArrowheads="1"/>
              </p:cNvSpPr>
              <p:nvPr/>
            </p:nvSpPr>
            <p:spPr bwMode="auto">
              <a:xfrm>
                <a:off x="1203325" y="1865313"/>
                <a:ext cx="539750" cy="431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2" name="Rectangle 12"/>
              <p:cNvSpPr>
                <a:spLocks noChangeArrowheads="1"/>
              </p:cNvSpPr>
              <p:nvPr/>
            </p:nvSpPr>
            <p:spPr bwMode="auto">
              <a:xfrm>
                <a:off x="122238" y="2297113"/>
                <a:ext cx="792162" cy="431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3" name="Rectangle 13"/>
              <p:cNvSpPr>
                <a:spLocks noChangeArrowheads="1"/>
              </p:cNvSpPr>
              <p:nvPr/>
            </p:nvSpPr>
            <p:spPr bwMode="auto">
              <a:xfrm>
                <a:off x="915988" y="2297113"/>
                <a:ext cx="827087" cy="431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/>
              </a:p>
            </p:txBody>
          </p:sp>
        </p:grpSp>
        <p:cxnSp>
          <p:nvCxnSpPr>
            <p:cNvPr id="158" name="直接箭头连接符 157"/>
            <p:cNvCxnSpPr>
              <a:endCxn id="118" idx="0"/>
            </p:cNvCxnSpPr>
            <p:nvPr/>
          </p:nvCxnSpPr>
          <p:spPr>
            <a:xfrm rot="16200000" flipH="1">
              <a:off x="381523" y="1047181"/>
              <a:ext cx="309252" cy="2151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-32" y="681319"/>
              <a:ext cx="5000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endParaRPr lang="zh-CN" altLang="en-US" sz="22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357422" y="607220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总的头结点个数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MAX(</a:t>
            </a:r>
            <a:r>
              <a:rPr lang="en-US" altLang="zh-CN" sz="2000" i="1" err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err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err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)+1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0" y="2962275"/>
            <a:ext cx="9144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sz="1000" b="0">
                <a:solidFill>
                  <a:schemeClr val="tx1"/>
                </a:solidFill>
                <a:ea typeface="宋体" panose="02010600030101010101" pitchFamily="2" charset="-122"/>
              </a:rPr>
              <a:t> </a:t>
            </a:r>
            <a:endParaRPr kumimoji="1" lang="en-US" altLang="zh-CN" sz="1000" b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 eaLnBrk="0" hangingPunct="0"/>
            <a:endParaRPr kumimoji="1"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1214414" y="3429000"/>
            <a:ext cx="6215106" cy="3139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b="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</a:t>
            </a:r>
            <a:r>
              <a:rPr kumimoji="1"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非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元素结点结构          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(b</a:t>
            </a:r>
            <a:r>
              <a:rPr kumimoji="1"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头结点结构</a:t>
            </a:r>
            <a:endParaRPr kumimoji="1"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457200" y="838200"/>
            <a:ext cx="7543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kumimoji="1" lang="zh-CN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684213" y="2349500"/>
            <a:ext cx="1081087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zh-CN" sz="16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1765300" y="2349500"/>
            <a:ext cx="1081088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endParaRPr lang="en-US" altLang="zh-CN" sz="16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2844800" y="2349500"/>
            <a:ext cx="1081088" cy="431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lang="en-US" altLang="zh-CN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684213" y="2781300"/>
            <a:ext cx="16573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</a:t>
            </a:r>
            <a:endParaRPr lang="en-US" altLang="zh-CN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2341563" y="2781300"/>
            <a:ext cx="1584325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US" altLang="zh-CN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4786313" y="2349500"/>
            <a:ext cx="1081087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zh-CN" sz="16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5867400" y="2349500"/>
            <a:ext cx="1081088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endParaRPr lang="en-US" altLang="zh-CN" sz="16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6946900" y="2349500"/>
            <a:ext cx="1081088" cy="431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endParaRPr lang="en-US" altLang="zh-CN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4786313" y="2781300"/>
            <a:ext cx="16573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</a:t>
            </a:r>
            <a:endParaRPr lang="en-US" altLang="zh-CN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6443663" y="2781300"/>
            <a:ext cx="1584325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US" altLang="zh-CN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539751" y="1052513"/>
            <a:ext cx="3532184" cy="338554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为了统一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设计结点类型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如下：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3500430" y="2643182"/>
            <a:ext cx="3714776" cy="1742692"/>
            <a:chOff x="3500430" y="2643182"/>
            <a:chExt cx="3714776" cy="1742692"/>
          </a:xfrm>
        </p:grpSpPr>
        <p:cxnSp>
          <p:nvCxnSpPr>
            <p:cNvPr id="17" name="直接箭头连接符 16"/>
            <p:cNvCxnSpPr/>
            <p:nvPr/>
          </p:nvCxnSpPr>
          <p:spPr>
            <a:xfrm rot="16200000" flipV="1">
              <a:off x="3214678" y="3000372"/>
              <a:ext cx="1357322" cy="7858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4643438" y="2643182"/>
              <a:ext cx="2571768" cy="14287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3306" y="4071942"/>
              <a:ext cx="2071702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用标识</a:t>
              </a:r>
              <a:r>
                <a:rPr lang="en-US" altLang="zh-CN" sz="18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tag</a:t>
              </a:r>
              <a:r>
                <a:rPr lang="zh-CN" altLang="en-US" sz="18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区分</a:t>
              </a:r>
              <a:endParaRPr lang="zh-CN" altLang="en-US" sz="1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57422" y="428604"/>
            <a:ext cx="3643338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第</a:t>
            </a:r>
            <a:r>
              <a:rPr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6</a:t>
            </a:r>
            <a:r>
              <a:rPr lang="zh-CN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章 </a:t>
            </a:r>
            <a:r>
              <a:rPr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 </a:t>
            </a: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递 归</a:t>
            </a:r>
            <a:endParaRPr lang="zh-CN" altLang="en-US" sz="320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12" name="TextBox 11">
            <a:hlinkClick r:id="rId1" action="ppaction://hlinksldjump"/>
          </p:cNvPr>
          <p:cNvSpPr txBox="1"/>
          <p:nvPr/>
        </p:nvSpPr>
        <p:spPr>
          <a:xfrm>
            <a:off x="3357554" y="2000240"/>
            <a:ext cx="4788000" cy="460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36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6.1 </a:t>
            </a:r>
            <a:r>
              <a:rPr lang="zh-CN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什么是递归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" name="TextBox 13">
            <a:hlinkClick r:id="" action="ppaction://noaction"/>
          </p:cNvPr>
          <p:cNvSpPr txBox="1"/>
          <p:nvPr/>
        </p:nvSpPr>
        <p:spPr>
          <a:xfrm>
            <a:off x="3357554" y="2714620"/>
            <a:ext cx="4788000" cy="460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6.2 </a:t>
            </a:r>
            <a:r>
              <a:rPr lang="zh-CN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递归算法的设计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79"/>
          <p:cNvGrpSpPr/>
          <p:nvPr/>
        </p:nvGrpSpPr>
        <p:grpSpPr bwMode="auto">
          <a:xfrm>
            <a:off x="911802" y="1928802"/>
            <a:ext cx="2160000" cy="2177998"/>
            <a:chOff x="6379728" y="2488774"/>
            <a:chExt cx="2513016" cy="2533955"/>
          </a:xfrm>
        </p:grpSpPr>
        <p:sp>
          <p:nvSpPr>
            <p:cNvPr id="19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0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1163324" y="3038579"/>
            <a:ext cx="1678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>
                <a:solidFill>
                  <a:srgbClr val="9900FF"/>
                </a:solidFill>
              </a:rPr>
              <a:t>CONTENTS</a:t>
            </a:r>
            <a:endParaRPr lang="zh-CN" altLang="en-US" sz="2000" b="1" dirty="0">
              <a:solidFill>
                <a:srgbClr val="9900FF"/>
              </a:solidFill>
            </a:endParaRPr>
          </a:p>
        </p:txBody>
      </p:sp>
      <p:sp>
        <p:nvSpPr>
          <p:cNvPr id="22" name="文本框 20"/>
          <p:cNvSpPr txBox="1">
            <a:spLocks noChangeArrowheads="1"/>
          </p:cNvSpPr>
          <p:nvPr/>
        </p:nvSpPr>
        <p:spPr bwMode="auto">
          <a:xfrm>
            <a:off x="1307340" y="2358569"/>
            <a:ext cx="14122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8000"/>
                </a:solidFill>
              </a:rPr>
              <a:t>提纲</a:t>
            </a:r>
            <a:endParaRPr lang="zh-CN" altLang="en-US" sz="32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7554" y="3467401"/>
            <a:ext cx="478634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6.3 </a:t>
            </a:r>
            <a:r>
              <a:rPr lang="zh-CN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递归算法</a:t>
            </a:r>
            <a:r>
              <a:rPr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转换为非递归算法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571472" y="2357430"/>
            <a:ext cx="7929618" cy="249592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在定义一个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时出现调用本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的成分，称之为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若调用自身，称之为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直接递归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调用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又调用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，称之为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间接递归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在算法设计中，任何间接递归算法都可以转换为直接递归算法来实现，所以主要讨论直接递归。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596" y="1500174"/>
            <a:ext cx="292895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6.1.1 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递归的定义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8860" y="428604"/>
            <a:ext cx="378621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6.1 </a:t>
            </a:r>
            <a:r>
              <a:rPr lang="zh-CN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什么是递归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571480"/>
            <a:ext cx="857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6.1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以下是求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!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为正整数）的递归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。它属于什么类型的递归。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4414" y="1271763"/>
            <a:ext cx="6286544" cy="1906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fun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n)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(n==1)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语句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1;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语句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语句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fun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(n-1)*n;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语句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4714884"/>
            <a:ext cx="2071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直接递归函数。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1538" y="3786190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467005"/>
            <a:ext cx="328614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6.1.2 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何时使用递归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428736"/>
            <a:ext cx="2643206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 </a:t>
            </a:r>
            <a:r>
              <a:rPr lang="zh-CN" altLang="zh-CN" sz="220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定义是递归的</a:t>
            </a:r>
            <a:endParaRPr lang="zh-CN" altLang="zh-CN" sz="220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2214554"/>
            <a:ext cx="8572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有许多数学公式、数列等的定义是递归的。例如，求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!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Fibonacci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（斐波那契）数列等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3286124"/>
            <a:ext cx="7000924" cy="2193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Fib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n) 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Fibonacci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数列的第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项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(n==1 || n==2)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Fib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(n-1)+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Fib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(n-2);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285728"/>
            <a:ext cx="328614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 </a:t>
            </a:r>
            <a:r>
              <a:rPr lang="zh-CN" altLang="zh-CN" sz="220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数据结构是递归的</a:t>
            </a:r>
            <a:endParaRPr lang="zh-CN" altLang="zh-CN" sz="220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928670"/>
            <a:ext cx="6929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有些数据结构是递归的。如单链表就是一种递归数据结构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571612"/>
            <a:ext cx="8715436" cy="2983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template &lt;typename 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class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LinkNode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单链表结点类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public: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99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T data;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存放数据元素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99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LinkNode&lt;T&gt;* next;	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指向下一个结点的指针域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LinkNode():next(NULL) {}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构造函数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LinkNode(T d):data(d),next(NULL) {}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重载构造函数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37"/>
          <p:cNvGrpSpPr/>
          <p:nvPr/>
        </p:nvGrpSpPr>
        <p:grpSpPr>
          <a:xfrm>
            <a:off x="714348" y="4792259"/>
            <a:ext cx="7858180" cy="1422823"/>
            <a:chOff x="747686" y="5018715"/>
            <a:chExt cx="7858180" cy="1422823"/>
          </a:xfrm>
        </p:grpSpPr>
        <p:sp>
          <p:nvSpPr>
            <p:cNvPr id="33" name="TextBox 32"/>
            <p:cNvSpPr txBox="1"/>
            <p:nvPr/>
          </p:nvSpPr>
          <p:spPr>
            <a:xfrm>
              <a:off x="5429256" y="5286388"/>
              <a:ext cx="31766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head=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,head-&gt;next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</a:t>
              </a:r>
              <a:endPara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575664" y="5617530"/>
              <a:ext cx="414000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2001050" y="5617530"/>
              <a:ext cx="303293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Text Box 40"/>
            <p:cNvSpPr txBox="1">
              <a:spLocks noChangeArrowheads="1"/>
            </p:cNvSpPr>
            <p:nvPr/>
          </p:nvSpPr>
          <p:spPr bwMode="auto">
            <a:xfrm>
              <a:off x="4209065" y="5617530"/>
              <a:ext cx="414000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4624925" y="5617530"/>
              <a:ext cx="304265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520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∧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2460270" y="5617530"/>
              <a:ext cx="414000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Text Box 36"/>
            <p:cNvSpPr txBox="1">
              <a:spLocks noChangeArrowheads="1"/>
            </p:cNvSpPr>
            <p:nvPr/>
          </p:nvSpPr>
          <p:spPr bwMode="auto">
            <a:xfrm>
              <a:off x="2876130" y="5617530"/>
              <a:ext cx="303293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2985200" y="5768182"/>
              <a:ext cx="524930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2110316" y="5768182"/>
              <a:ext cx="349953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3510130" y="5617530"/>
              <a:ext cx="468549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>
              <a:off x="3923270" y="5768182"/>
              <a:ext cx="285795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747686" y="5588955"/>
              <a:ext cx="528818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head</a:t>
              </a:r>
              <a:endParaRPr kumimoji="0" lang="en-US" altLang="zh-CN" sz="17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1284837" y="5777707"/>
              <a:ext cx="286767" cy="0"/>
            </a:xfrm>
            <a:prstGeom prst="line">
              <a:avLst/>
            </a:prstGeom>
            <a:ln w="19050">
              <a:tailEnd type="arrow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614290" y="5018715"/>
              <a:ext cx="2957710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head-&gt;next</a:t>
              </a:r>
              <a:r>
                <a:rPr kumimoji="0" lang="zh-CN" altLang="en-US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也是一个单链表</a:t>
              </a:r>
              <a:endParaRPr kumimoji="0" lang="en-US" altLang="zh-CN" sz="17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 rot="16200000" flipH="1">
              <a:off x="2678893" y="5428147"/>
              <a:ext cx="285752" cy="7143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右箭头 33"/>
            <p:cNvSpPr/>
            <p:nvPr/>
          </p:nvSpPr>
          <p:spPr bwMode="auto">
            <a:xfrm>
              <a:off x="5000628" y="5357826"/>
              <a:ext cx="428628" cy="214314"/>
            </a:xfrm>
            <a:prstGeom prst="rightArrow">
              <a:avLst/>
            </a:prstGeom>
            <a:ln>
              <a:tailEnd type="arrow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28860" y="6072206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不带头结点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单链表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28596" y="1357298"/>
            <a:ext cx="8429684" cy="1500198"/>
            <a:chOff x="428596" y="1781163"/>
            <a:chExt cx="8429684" cy="1500198"/>
          </a:xfrm>
        </p:grpSpPr>
        <p:sp>
          <p:nvSpPr>
            <p:cNvPr id="5" name="Text Box 37"/>
            <p:cNvSpPr txBox="1">
              <a:spLocks noChangeArrowheads="1"/>
            </p:cNvSpPr>
            <p:nvPr/>
          </p:nvSpPr>
          <p:spPr bwMode="auto">
            <a:xfrm>
              <a:off x="428596" y="2347523"/>
              <a:ext cx="1071570" cy="2242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趟匹配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Text Box 36"/>
            <p:cNvSpPr txBox="1">
              <a:spLocks noChangeArrowheads="1"/>
            </p:cNvSpPr>
            <p:nvPr/>
          </p:nvSpPr>
          <p:spPr bwMode="auto">
            <a:xfrm>
              <a:off x="1874488" y="2099245"/>
              <a:ext cx="1768818" cy="2956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="a a a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a b"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3865848" y="2099245"/>
              <a:ext cx="669290" cy="3961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=3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Text Box 34"/>
            <p:cNvSpPr txBox="1">
              <a:spLocks noChangeArrowheads="1"/>
            </p:cNvSpPr>
            <p:nvPr/>
          </p:nvSpPr>
          <p:spPr bwMode="auto">
            <a:xfrm>
              <a:off x="1871635" y="2693425"/>
              <a:ext cx="1528786" cy="2729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="a a a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"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Line 33"/>
            <p:cNvSpPr>
              <a:spLocks noChangeShapeType="1"/>
            </p:cNvSpPr>
            <p:nvPr/>
          </p:nvSpPr>
          <p:spPr bwMode="auto">
            <a:xfrm>
              <a:off x="2262176" y="2366326"/>
              <a:ext cx="0" cy="345335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2500305" y="2366326"/>
              <a:ext cx="0" cy="345335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>
              <a:off x="2930512" y="2356807"/>
              <a:ext cx="0" cy="34533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Freeform 30"/>
            <p:cNvSpPr/>
            <p:nvPr/>
          </p:nvSpPr>
          <p:spPr bwMode="auto">
            <a:xfrm>
              <a:off x="2887966" y="2473611"/>
              <a:ext cx="83820" cy="952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5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75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Text Box 29"/>
            <p:cNvSpPr txBox="1">
              <a:spLocks noChangeArrowheads="1"/>
            </p:cNvSpPr>
            <p:nvPr/>
          </p:nvSpPr>
          <p:spPr bwMode="auto">
            <a:xfrm>
              <a:off x="3865848" y="2560115"/>
              <a:ext cx="669290" cy="3973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=3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4798028" y="2263025"/>
              <a:ext cx="1333500" cy="2747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失败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修改为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263608" y="2242121"/>
              <a:ext cx="665846" cy="2956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不变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6263608" y="2560115"/>
              <a:ext cx="1380226" cy="2973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=next[3]=2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4831048" y="2609218"/>
              <a:ext cx="1219200" cy="25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12"/>
                </a:cxn>
              </a:cxnLst>
              <a:rect l="0" t="0" r="r" b="b"/>
              <a:pathLst>
                <a:path w="960" h="12">
                  <a:moveTo>
                    <a:pt x="0" y="0"/>
                  </a:moveTo>
                  <a:lnTo>
                    <a:pt x="960" y="12"/>
                  </a:lnTo>
                </a:path>
              </a:pathLst>
            </a:custGeom>
            <a:ln w="381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2938451" y="1857364"/>
              <a:ext cx="0" cy="288203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2928926" y="2962688"/>
              <a:ext cx="0" cy="289472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Line 2"/>
            <p:cNvSpPr>
              <a:spLocks noChangeShapeType="1"/>
            </p:cNvSpPr>
            <p:nvPr/>
          </p:nvSpPr>
          <p:spPr bwMode="auto">
            <a:xfrm>
              <a:off x="2714612" y="2366326"/>
              <a:ext cx="0" cy="344066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1571604" y="1781163"/>
              <a:ext cx="6215106" cy="1500198"/>
            </a:xfrm>
            <a:prstGeom prst="roundRect">
              <a:avLst/>
            </a:prstGeom>
            <a:ln w="19050">
              <a:solidFill>
                <a:schemeClr val="accent6">
                  <a:lumMod val="20000"/>
                  <a:lumOff val="80000"/>
                </a:schemeClr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58148" y="235743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比较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4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23" name="表格 2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3053" y="188572"/>
          <a:ext cx="4612005" cy="100013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97915"/>
                <a:gridCol w="883365"/>
                <a:gridCol w="873604"/>
                <a:gridCol w="878483"/>
                <a:gridCol w="878483"/>
              </a:tblGrid>
              <a:tr h="333377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endParaRPr lang="zh-CN" sz="1600" b="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sz="1600" b="0" kern="100">
                        <a:solidFill>
                          <a:srgbClr val="00B05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sz="1600" b="0" kern="100">
                        <a:solidFill>
                          <a:srgbClr val="00B05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sz="1600" b="0" kern="100">
                        <a:solidFill>
                          <a:srgbClr val="00B05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sz="1600" b="0" kern="100">
                        <a:solidFill>
                          <a:srgbClr val="00B05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3377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t[j]</a:t>
                      </a:r>
                      <a:endParaRPr lang="zh-CN" sz="1600" b="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zh-CN" sz="1600" b="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</a:t>
                      </a:r>
                      <a:endParaRPr lang="zh-CN" sz="1600" b="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</a:t>
                      </a:r>
                      <a:endParaRPr lang="zh-CN" sz="1600" b="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</a:t>
                      </a:r>
                      <a:endParaRPr lang="zh-CN" sz="1600" b="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3377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next[j]</a:t>
                      </a:r>
                      <a:endParaRPr lang="zh-CN" sz="1600" b="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428596" y="3028947"/>
            <a:ext cx="8429684" cy="1500198"/>
            <a:chOff x="428596" y="3500438"/>
            <a:chExt cx="8429684" cy="1500198"/>
          </a:xfrm>
        </p:grpSpPr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428596" y="4066798"/>
              <a:ext cx="1071570" cy="2242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趟匹配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1874488" y="3818520"/>
              <a:ext cx="1768818" cy="2956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="a a a a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b"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3865848" y="3818520"/>
              <a:ext cx="669290" cy="3961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=4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Text Box 34"/>
            <p:cNvSpPr txBox="1">
              <a:spLocks noChangeArrowheads="1"/>
            </p:cNvSpPr>
            <p:nvPr/>
          </p:nvSpPr>
          <p:spPr bwMode="auto">
            <a:xfrm>
              <a:off x="2071670" y="4412700"/>
              <a:ext cx="1414481" cy="2729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="a a a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"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3163879" y="4076082"/>
              <a:ext cx="0" cy="34533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" name="Freeform 30"/>
            <p:cNvSpPr/>
            <p:nvPr/>
          </p:nvSpPr>
          <p:spPr bwMode="auto">
            <a:xfrm>
              <a:off x="3121333" y="4192886"/>
              <a:ext cx="83820" cy="952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5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75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865848" y="4279390"/>
              <a:ext cx="669290" cy="3973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=3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4798028" y="3982300"/>
              <a:ext cx="1333500" cy="2747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失败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修改为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6263608" y="3961396"/>
              <a:ext cx="665846" cy="2956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不变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6263608" y="4279390"/>
              <a:ext cx="1380226" cy="2973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=next[3]=2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4831048" y="4328493"/>
              <a:ext cx="1219200" cy="25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12"/>
                </a:cxn>
              </a:cxnLst>
              <a:rect l="0" t="0" r="r" b="b"/>
              <a:pathLst>
                <a:path w="960" h="12">
                  <a:moveTo>
                    <a:pt x="0" y="0"/>
                  </a:moveTo>
                  <a:lnTo>
                    <a:pt x="960" y="12"/>
                  </a:lnTo>
                </a:path>
              </a:pathLst>
            </a:custGeom>
            <a:ln w="381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3162290" y="3576639"/>
              <a:ext cx="0" cy="288203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V="1">
              <a:off x="3143240" y="4681963"/>
              <a:ext cx="0" cy="289472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Line 2"/>
            <p:cNvSpPr>
              <a:spLocks noChangeShapeType="1"/>
            </p:cNvSpPr>
            <p:nvPr/>
          </p:nvSpPr>
          <p:spPr bwMode="auto">
            <a:xfrm>
              <a:off x="2928926" y="4085601"/>
              <a:ext cx="0" cy="344066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圆角矩形 37"/>
            <p:cNvSpPr/>
            <p:nvPr/>
          </p:nvSpPr>
          <p:spPr bwMode="auto">
            <a:xfrm>
              <a:off x="1571604" y="3500438"/>
              <a:ext cx="6215106" cy="1500198"/>
            </a:xfrm>
            <a:prstGeom prst="roundRect">
              <a:avLst/>
            </a:prstGeom>
            <a:ln w="19050">
              <a:solidFill>
                <a:schemeClr val="accent6">
                  <a:lumMod val="20000"/>
                  <a:lumOff val="80000"/>
                </a:schemeClr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58148" y="4076705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比较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28596" y="4662497"/>
            <a:ext cx="8429684" cy="1500198"/>
            <a:chOff x="428596" y="5000636"/>
            <a:chExt cx="8429684" cy="1500198"/>
          </a:xfrm>
        </p:grpSpPr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428596" y="5566996"/>
              <a:ext cx="1071570" cy="2242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kumimoji="0"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趟匹配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1874488" y="5318718"/>
              <a:ext cx="1768818" cy="2956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="a a a a a b"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Text Box 35"/>
            <p:cNvSpPr txBox="1">
              <a:spLocks noChangeArrowheads="1"/>
            </p:cNvSpPr>
            <p:nvPr/>
          </p:nvSpPr>
          <p:spPr bwMode="auto">
            <a:xfrm>
              <a:off x="3865848" y="5318718"/>
              <a:ext cx="669290" cy="3961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=6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2300272" y="5912898"/>
              <a:ext cx="1414481" cy="2729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="a a a b"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Text Box 29"/>
            <p:cNvSpPr txBox="1">
              <a:spLocks noChangeArrowheads="1"/>
            </p:cNvSpPr>
            <p:nvPr/>
          </p:nvSpPr>
          <p:spPr bwMode="auto">
            <a:xfrm>
              <a:off x="3865848" y="5779588"/>
              <a:ext cx="669290" cy="3973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=4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Text Box 28"/>
            <p:cNvSpPr txBox="1">
              <a:spLocks noChangeArrowheads="1"/>
            </p:cNvSpPr>
            <p:nvPr/>
          </p:nvSpPr>
          <p:spPr bwMode="auto">
            <a:xfrm>
              <a:off x="4798028" y="5583137"/>
              <a:ext cx="1333500" cy="2747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成功，</a:t>
              </a:r>
              <a:r>
                <a:rPr kumimoji="0" lang="zh-CN" altLang="en-US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返回</a:t>
              </a:r>
              <a:r>
                <a:rPr kumimoji="0"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>
              <a:off x="3505192" y="5064861"/>
              <a:ext cx="0" cy="288203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3" name="Line 6"/>
            <p:cNvSpPr>
              <a:spLocks noChangeShapeType="1"/>
            </p:cNvSpPr>
            <p:nvPr/>
          </p:nvSpPr>
          <p:spPr bwMode="auto">
            <a:xfrm flipV="1">
              <a:off x="3500430" y="6125011"/>
              <a:ext cx="0" cy="289472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" name="Line 2"/>
            <p:cNvSpPr>
              <a:spLocks noChangeShapeType="1"/>
            </p:cNvSpPr>
            <p:nvPr/>
          </p:nvSpPr>
          <p:spPr bwMode="auto">
            <a:xfrm>
              <a:off x="3143240" y="5585799"/>
              <a:ext cx="0" cy="344066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5" name="圆角矩形 54"/>
            <p:cNvSpPr/>
            <p:nvPr/>
          </p:nvSpPr>
          <p:spPr bwMode="auto">
            <a:xfrm>
              <a:off x="1571604" y="5000636"/>
              <a:ext cx="6215106" cy="1500198"/>
            </a:xfrm>
            <a:prstGeom prst="roundRect">
              <a:avLst/>
            </a:prstGeom>
            <a:ln w="19050">
              <a:solidFill>
                <a:schemeClr val="accent6">
                  <a:lumMod val="20000"/>
                  <a:lumOff val="80000"/>
                </a:schemeClr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58148" y="5576903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比较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" name="Line 2"/>
            <p:cNvSpPr>
              <a:spLocks noChangeShapeType="1"/>
            </p:cNvSpPr>
            <p:nvPr/>
          </p:nvSpPr>
          <p:spPr bwMode="auto">
            <a:xfrm>
              <a:off x="3371842" y="5572140"/>
              <a:ext cx="0" cy="344066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987665" y="6356293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共比较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&lt;12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</a:t>
            </a:r>
            <a:endParaRPr lang="zh-CN" altLang="en-US" sz="20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TextBox 4"/>
          <p:cNvSpPr txBox="1"/>
          <p:nvPr/>
        </p:nvSpPr>
        <p:spPr>
          <a:xfrm>
            <a:off x="5314950" y="332740"/>
            <a:ext cx="3543300" cy="5232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p>
            <a:pPr marL="342900" indent="-342900" algn="l">
              <a:lnSpc>
                <a:spcPct val="10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KMP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算法的性能提高了！</a:t>
            </a:r>
            <a:endParaRPr lang="zh-CN" altLang="en-US" sz="2000" smtClean="0">
              <a:solidFill>
                <a:srgbClr val="FF0000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  <p:grpSp>
        <p:nvGrpSpPr>
          <p:cNvPr id="4" name="组合 80"/>
          <p:cNvGrpSpPr/>
          <p:nvPr/>
        </p:nvGrpSpPr>
        <p:grpSpPr>
          <a:xfrm>
            <a:off x="1229995" y="2533650"/>
            <a:ext cx="4539615" cy="600245"/>
            <a:chOff x="1072327" y="1856240"/>
            <a:chExt cx="8458580" cy="1781391"/>
          </a:xfrm>
        </p:grpSpPr>
        <p:sp>
          <p:nvSpPr>
            <p:cNvPr id="70" name="右大括号 69"/>
            <p:cNvSpPr/>
            <p:nvPr>
              <p:custDataLst>
                <p:tags r:id="rId3"/>
              </p:custDataLst>
            </p:nvPr>
          </p:nvSpPr>
          <p:spPr>
            <a:xfrm rot="5400000">
              <a:off x="3090442" y="1803230"/>
              <a:ext cx="144000" cy="504000"/>
            </a:xfrm>
            <a:prstGeom prst="rightBrac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右大括号 70"/>
            <p:cNvSpPr/>
            <p:nvPr>
              <p:custDataLst>
                <p:tags r:id="rId4"/>
              </p:custDataLst>
            </p:nvPr>
          </p:nvSpPr>
          <p:spPr>
            <a:xfrm rot="5400000">
              <a:off x="3462182" y="1676240"/>
              <a:ext cx="144000" cy="504000"/>
            </a:xfrm>
            <a:prstGeom prst="rightBrac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TextBox 78"/>
            <p:cNvSpPr txBox="1"/>
            <p:nvPr>
              <p:custDataLst>
                <p:tags r:id="rId5"/>
              </p:custDataLst>
            </p:nvPr>
          </p:nvSpPr>
          <p:spPr>
            <a:xfrm>
              <a:off x="1072327" y="2636942"/>
              <a:ext cx="8458580" cy="100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endParaRPr lang="zh-CN" altLang="en-US" sz="16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285852" y="548702"/>
            <a:ext cx="757242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求一个不带头结点单链表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中所有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成员（假设为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型）之和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14282" y="285728"/>
            <a:ext cx="1000100" cy="1071569"/>
            <a:chOff x="214282" y="142852"/>
            <a:chExt cx="1000100" cy="1071569"/>
          </a:xfrm>
        </p:grpSpPr>
        <p:sp>
          <p:nvSpPr>
            <p:cNvPr id="20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latin typeface="Calibri" panose="020F050202020403020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latin typeface="Calibri" panose="020F0502020204030204" charset="0"/>
                <a:cs typeface="Arial" panose="020B0604020202020204" pitchFamily="34" charset="0"/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latin typeface="Calibri" panose="020F0502020204030204" charset="0"/>
                <a:cs typeface="Arial" panose="020B0604020202020204" pitchFamily="34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gray">
            <a:xfrm>
              <a:off x="364012" y="538608"/>
              <a:ext cx="728120" cy="31393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示例</a:t>
              </a:r>
              <a:endParaRPr lang="zh-CN" altLang="en-US" sz="1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8596" y="3071810"/>
            <a:ext cx="7929618" cy="2119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Sum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(LinkNode&lt;int&gt;* p)  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求不带头结点单链表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所有结点值之和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(p==NULL)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p-&gt;data+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Sum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(p-&gt;next);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3" name="组合 25"/>
          <p:cNvGrpSpPr/>
          <p:nvPr/>
        </p:nvGrpSpPr>
        <p:grpSpPr>
          <a:xfrm>
            <a:off x="2285984" y="1500174"/>
            <a:ext cx="4000528" cy="894092"/>
            <a:chOff x="2285984" y="1500174"/>
            <a:chExt cx="4000528" cy="894092"/>
          </a:xfrm>
        </p:grpSpPr>
        <p:sp>
          <p:nvSpPr>
            <p:cNvPr id="5" name="Text Box 42"/>
            <p:cNvSpPr txBox="1">
              <a:spLocks noChangeArrowheads="1"/>
            </p:cNvSpPr>
            <p:nvPr/>
          </p:nvSpPr>
          <p:spPr bwMode="auto">
            <a:xfrm>
              <a:off x="2932986" y="2082466"/>
              <a:ext cx="414000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Text Box 41"/>
            <p:cNvSpPr txBox="1">
              <a:spLocks noChangeArrowheads="1"/>
            </p:cNvSpPr>
            <p:nvPr/>
          </p:nvSpPr>
          <p:spPr bwMode="auto">
            <a:xfrm>
              <a:off x="3358372" y="2082466"/>
              <a:ext cx="303293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Text Box 40"/>
            <p:cNvSpPr txBox="1">
              <a:spLocks noChangeArrowheads="1"/>
            </p:cNvSpPr>
            <p:nvPr/>
          </p:nvSpPr>
          <p:spPr bwMode="auto">
            <a:xfrm>
              <a:off x="5566387" y="2082466"/>
              <a:ext cx="414000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Text Box 39"/>
            <p:cNvSpPr txBox="1">
              <a:spLocks noChangeArrowheads="1"/>
            </p:cNvSpPr>
            <p:nvPr/>
          </p:nvSpPr>
          <p:spPr bwMode="auto">
            <a:xfrm>
              <a:off x="5982247" y="2082466"/>
              <a:ext cx="304265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520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∧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3817592" y="2082466"/>
              <a:ext cx="414000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Text Box 36"/>
            <p:cNvSpPr txBox="1">
              <a:spLocks noChangeArrowheads="1"/>
            </p:cNvSpPr>
            <p:nvPr/>
          </p:nvSpPr>
          <p:spPr bwMode="auto">
            <a:xfrm>
              <a:off x="4233452" y="2082466"/>
              <a:ext cx="303293" cy="302275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auto">
            <a:xfrm>
              <a:off x="4342522" y="2233118"/>
              <a:ext cx="524930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3467638" y="2233118"/>
              <a:ext cx="349953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4867452" y="2082466"/>
              <a:ext cx="468549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5280592" y="2233118"/>
              <a:ext cx="285795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2285984" y="2091991"/>
              <a:ext cx="357190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0" lang="en-US" altLang="zh-CN" sz="17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2642159" y="2242643"/>
              <a:ext cx="286767" cy="0"/>
            </a:xfrm>
            <a:prstGeom prst="line">
              <a:avLst/>
            </a:prstGeom>
            <a:ln w="19050">
              <a:tailEnd type="arrow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6200000" flipH="1">
              <a:off x="4036215" y="1893083"/>
              <a:ext cx="285752" cy="7143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3571868" y="1500174"/>
              <a:ext cx="1143008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r>
                <a:rPr kumimoji="0" lang="en-US" altLang="zh-CN" sz="17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-&gt;</a:t>
              </a:r>
              <a:r>
                <a:rPr kumimoji="0" lang="en-US" altLang="zh-CN" sz="170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next</a:t>
              </a:r>
              <a:endParaRPr kumimoji="0" lang="en-US" altLang="zh-CN" sz="170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01404" name="Text Box 28"/>
          <p:cNvSpPr txBox="1"/>
          <p:nvPr/>
        </p:nvSpPr>
        <p:spPr>
          <a:xfrm>
            <a:off x="1487805" y="5516563"/>
            <a:ext cx="5811838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  <a:r>
              <a:rPr lang="zh-CN" altLang="en-US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如果带有头结点又会怎样呢？？？</a:t>
            </a:r>
            <a:endParaRPr lang="zh-CN" altLang="en-US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500042"/>
            <a:ext cx="4286280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 </a:t>
            </a:r>
            <a:r>
              <a:rPr lang="zh-CN" altLang="zh-CN" sz="220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问题的求解方法是递归的</a:t>
            </a:r>
            <a:endParaRPr lang="zh-CN" altLang="zh-CN" sz="220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1026" name="Picture 2" descr="http://img2.imgtn.bdimg.com/it/u=2453346877,1101521077&amp;fm=15&amp;gp=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00298" y="1428736"/>
            <a:ext cx="4214842" cy="18555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00100" y="148803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问题</a:t>
            </a:r>
            <a:endParaRPr lang="zh-CN" altLang="en-US" sz="20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" name="组合 15"/>
          <p:cNvGrpSpPr/>
          <p:nvPr/>
        </p:nvGrpSpPr>
        <p:grpSpPr>
          <a:xfrm>
            <a:off x="214282" y="3786190"/>
            <a:ext cx="8358246" cy="1873392"/>
            <a:chOff x="214282" y="3786190"/>
            <a:chExt cx="8358246" cy="1873392"/>
          </a:xfrm>
        </p:grpSpPr>
        <p:sp>
          <p:nvSpPr>
            <p:cNvPr id="8" name="TextBox 7"/>
            <p:cNvSpPr txBox="1"/>
            <p:nvPr/>
          </p:nvSpPr>
          <p:spPr>
            <a:xfrm>
              <a:off x="214282" y="3786190"/>
              <a:ext cx="83582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设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Hanoi(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y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z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)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表示将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个盘片从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塔座借助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y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塔座移动到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z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塔座上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: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714348" y="4857760"/>
              <a:ext cx="2335568" cy="53350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Hanoi(n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y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z)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3714745" y="4572008"/>
              <a:ext cx="4643469" cy="1087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80000" tIns="108000" rIns="91440" bIns="4572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Hanoi(n-1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z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y)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；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move(n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z)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：将第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个圆盘从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移到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z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；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Hanoi(n-1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y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z)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右箭头 14"/>
            <p:cNvSpPr/>
            <p:nvPr/>
          </p:nvSpPr>
          <p:spPr bwMode="auto">
            <a:xfrm>
              <a:off x="3214678" y="5000636"/>
              <a:ext cx="357190" cy="214314"/>
            </a:xfrm>
            <a:prstGeom prst="rightArrow">
              <a:avLst/>
            </a:prstGeom>
            <a:ln>
              <a:tailEnd type="arrow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885047"/>
            <a:ext cx="8715436" cy="2931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n,char x,char y,char z)   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//Hanoi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递归算法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(n==1)	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只有一个盘片的情况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将第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个盘片从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%c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移动到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%c\n",n,x,z);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		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有两个或多个盘片的情况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(n-1,x,z,y);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将第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个盘片从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%c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移动到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%c\n",n,x,z);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(n-1,y,x,z);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6" name="Picture 2" descr="http://img2.imgtn.bdimg.com/it/u=2453346877,1101521077&amp;fm=15&amp;gp=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1538" y="428604"/>
            <a:ext cx="4214842" cy="1855592"/>
          </a:xfrm>
          <a:prstGeom prst="rect">
            <a:avLst/>
          </a:prstGeom>
          <a:noFill/>
        </p:spPr>
      </p:pic>
      <p:sp>
        <p:nvSpPr>
          <p:cNvPr id="7" name="下箭头 6"/>
          <p:cNvSpPr/>
          <p:nvPr/>
        </p:nvSpPr>
        <p:spPr bwMode="auto">
          <a:xfrm>
            <a:off x="3000364" y="2428868"/>
            <a:ext cx="214314" cy="285752"/>
          </a:xfrm>
          <a:prstGeom prst="downArrow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2"/>
          <p:cNvSpPr txBox="1"/>
          <p:nvPr/>
        </p:nvSpPr>
        <p:spPr>
          <a:xfrm>
            <a:off x="500063" y="1285875"/>
            <a:ext cx="7858125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一般来说，能够用递归解决的问题应该满足以下三个条件：</a:t>
            </a:r>
            <a:endParaRPr lang="zh-CN" altLang="en-US" sz="22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75" y="1971675"/>
            <a:ext cx="7215188" cy="26717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需要解决的问题可以转化为一个或多个子问题来求解，而这些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子问题的求解方法与原问题完全相同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，只是在数量规模上不同。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递归调用的次数必须是有限的。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必须有结束递归的条件来终止递归。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fontAlgn="base" hangingPunct="1"/>
            <a:fld id="{9A0DB2DC-4C9A-4742-B13C-FB6460FD3503}" type="slidenum">
              <a:rPr lang="en-US" altLang="zh-CN" sz="2000" strike="noStrike" noProof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r>
              <a:rPr lang="en-US" altLang="zh-CN" sz="2000" strike="noStrike" noProof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/72</a:t>
            </a:r>
            <a:endParaRPr lang="en-US" altLang="zh-CN" sz="2000" strike="noStrike" noProof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85720" y="428604"/>
            <a:ext cx="285752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6.1.3 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递归模型</a:t>
            </a:r>
            <a:endParaRPr lang="zh-CN" altLang="zh-CN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142984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递归模型是递归算法的抽象，它反映一个递归问题的递归结构。</a:t>
            </a:r>
            <a:endParaRPr lang="zh-CN" altLang="en-US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4882619"/>
            <a:ext cx="4786346" cy="7609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72000" bIns="72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)=1				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-1)			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3071802" y="4214818"/>
            <a:ext cx="214314" cy="571504"/>
          </a:xfrm>
          <a:prstGeom prst="downArrow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7554" y="428625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递归模型</a:t>
            </a:r>
            <a:endParaRPr lang="zh-CN" altLang="en-US" sz="18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24" y="2023477"/>
            <a:ext cx="6286544" cy="2119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fun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n)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(n==1)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语句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1;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语句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语句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fun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(n-1)*n;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语句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714356"/>
            <a:ext cx="4786346" cy="7609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72000" bIns="72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)=1				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-1)			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9322" y="68101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递归出口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9322" y="109059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递归体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10800000" flipV="1">
            <a:off x="5214942" y="866757"/>
            <a:ext cx="7143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0800000" flipV="1">
            <a:off x="5214942" y="1271572"/>
            <a:ext cx="7143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2910" y="2071678"/>
            <a:ext cx="7429552" cy="185689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一般地，一个递归模型是由递归出口和递归体两部分组成。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递归出口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确定递归到何时结束，即指出明确的递归结束条件。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递归体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确定递归求解时的递推关系。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571480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递归出口的一般格式如下：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92880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体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的一般格式如下：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1071546"/>
            <a:ext cx="1500198" cy="4951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180000" tIns="108000" bIns="108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</a:t>
            </a:r>
            <a:r>
              <a:rPr lang="en-US" altLang="zh-CN" sz="1800" spc="50" baseline="-2500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18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1800" spc="50" baseline="-2500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2428868"/>
            <a:ext cx="6715172" cy="4951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180000" tIns="108000" bIns="108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i="1" spc="50" baseline="-2500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18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i="1" spc="50" baseline="-2500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i="1" spc="50" baseline="-2500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pc="50" baseline="-2500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cs typeface="Consolas" panose="020B0609020204030204" pitchFamily="49" charset="0"/>
              </a:rPr>
              <a:t>…</a:t>
            </a:r>
            <a:r>
              <a:rPr lang="zh-CN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i="1" spc="50" baseline="-2500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pc="50" baseline="-2500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1800" i="1" spc="50" baseline="-2500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1800" i="1" spc="50" baseline="-2500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pc="50" baseline="-2500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  <a:cs typeface="Consolas" panose="020B0609020204030204" pitchFamily="49" charset="0"/>
              </a:rPr>
              <a:t>…</a:t>
            </a:r>
            <a:r>
              <a:rPr lang="zh-CN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1800" i="1" spc="50" baseline="-2500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1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18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642910" y="3916378"/>
            <a:ext cx="7715304" cy="1798638"/>
            <a:chOff x="500034" y="3502025"/>
            <a:chExt cx="7715304" cy="1798638"/>
          </a:xfrm>
        </p:grpSpPr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228822" y="3502025"/>
              <a:ext cx="1008063" cy="647700"/>
            </a:xfrm>
            <a:prstGeom prst="ellipse">
              <a:avLst/>
            </a:prstGeom>
            <a:ln>
              <a:tailEnd type="none" w="lg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00034" y="4652963"/>
              <a:ext cx="1008063" cy="647700"/>
            </a:xfrm>
            <a:prstGeom prst="ellipse">
              <a:avLst/>
            </a:prstGeom>
            <a:ln>
              <a:tailEnd type="none" w="lg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altLang="zh-CN" sz="16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723997" y="4652963"/>
              <a:ext cx="1008063" cy="647700"/>
            </a:xfrm>
            <a:prstGeom prst="ellipse">
              <a:avLst/>
            </a:prstGeom>
            <a:ln>
              <a:tailEnd type="none" w="lg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altLang="zh-CN" sz="16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4100484" y="4652963"/>
              <a:ext cx="1008063" cy="647700"/>
            </a:xfrm>
            <a:prstGeom prst="ellipse">
              <a:avLst/>
            </a:prstGeom>
            <a:ln>
              <a:tailEnd type="none" w="lg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altLang="zh-CN" sz="16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947960" y="4827152"/>
              <a:ext cx="766784" cy="387798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1292197" y="4005263"/>
              <a:ext cx="1008063" cy="720725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2371697" y="4149725"/>
              <a:ext cx="215900" cy="503238"/>
            </a:xfrm>
            <a:prstGeom prst="line">
              <a:avLst/>
            </a:prstGeom>
            <a:ln w="28575"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3194022" y="3989388"/>
              <a:ext cx="1054100" cy="774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488"/>
                </a:cxn>
              </a:cxnLst>
              <a:rect l="0" t="0" r="r" b="b"/>
              <a:pathLst>
                <a:path w="664" h="488">
                  <a:moveTo>
                    <a:pt x="0" y="0"/>
                  </a:moveTo>
                  <a:lnTo>
                    <a:pt x="664" y="488"/>
                  </a:lnTo>
                </a:path>
              </a:pathLst>
            </a:custGeom>
            <a:ln w="28575">
              <a:headEnd type="none" w="med" len="med"/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5756247" y="3567117"/>
              <a:ext cx="2177556" cy="338554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大问题求解</a:t>
              </a:r>
              <a:endPara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AutoShape 16"/>
            <p:cNvSpPr>
              <a:spLocks noChangeArrowheads="1"/>
            </p:cNvSpPr>
            <p:nvPr/>
          </p:nvSpPr>
          <p:spPr bwMode="auto">
            <a:xfrm>
              <a:off x="6357950" y="4067183"/>
              <a:ext cx="215900" cy="504825"/>
            </a:xfrm>
            <a:prstGeom prst="downArrow">
              <a:avLst>
                <a:gd name="adj1" fmla="val 50000"/>
                <a:gd name="adj2" fmla="val 58456"/>
              </a:avLst>
            </a:prstGeom>
            <a:ln>
              <a:tailEnd type="none" w="lg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5324447" y="4829580"/>
              <a:ext cx="2890891" cy="338554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若干个相似子问题求解</a:t>
              </a:r>
              <a:endPara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43701" y="4138621"/>
              <a:ext cx="1003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转化</a:t>
              </a:r>
              <a:endParaRPr lang="zh-CN" altLang="en-US" sz="200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43028" y="3143248"/>
            <a:ext cx="152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非递归函数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5400000" flipH="1" flipV="1">
            <a:off x="1948638" y="2956715"/>
            <a:ext cx="285752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85720" y="500042"/>
            <a:ext cx="392909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6.1.4 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递归与数学归纳法</a:t>
            </a:r>
            <a:endParaRPr lang="zh-CN" altLang="zh-CN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342349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采用数学归纳法证明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1+2+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…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+1)/2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1770977"/>
            <a:ext cx="8143932" cy="18761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时，左式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，右式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=(1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×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2)/2=1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，左右两式相等，等式成立。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假设当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时等式成立，有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1+2+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…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-1)/2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时，左式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=1+2+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…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=[1+2+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…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-1)+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-1)/2+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+1)/2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48" y="4357694"/>
            <a:ext cx="7858180" cy="1605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先考虑特殊情况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然后假设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成立（第二数学归纳法是假设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均成立），再证明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时成立，即假设“小问题”成立，再推导出“大问题”成立。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3286116" y="3786190"/>
            <a:ext cx="285752" cy="428628"/>
          </a:xfrm>
          <a:prstGeom prst="downArrow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1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71472" y="571480"/>
            <a:ext cx="6500858" cy="1605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先考虑特殊情况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然后假设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成立（第二数学归纳法是假设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均成立），再证明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时成立，即假设“小问题”成立，再推导出“大问题”成立。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43834" y="68101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递归出口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43834" y="135468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递归体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10800000" flipV="1">
            <a:off x="6929454" y="866757"/>
            <a:ext cx="7143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 flipV="1">
            <a:off x="6929454" y="1535657"/>
            <a:ext cx="7143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7250" y="3000375"/>
            <a:ext cx="7381240" cy="224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递归出口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相当于数学归纳法的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特殊情况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递归体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相当于数学归纳法的归纳步骤。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区别：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数学归纳法是一种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论证方法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，递归是算法和程序设计的一种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实现技术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数学归纳法是递归求解问题的理论基础。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9" name="下箭头 38"/>
          <p:cNvSpPr/>
          <p:nvPr/>
        </p:nvSpPr>
        <p:spPr bwMode="auto">
          <a:xfrm>
            <a:off x="3357554" y="2357430"/>
            <a:ext cx="214314" cy="428628"/>
          </a:xfrm>
          <a:prstGeom prst="downArrow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1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85786" y="121442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简化</a:t>
            </a:r>
            <a:r>
              <a: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zh-CN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递归模型</a:t>
            </a:r>
            <a:endParaRPr lang="zh-CN" altLang="en-US" sz="20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500042"/>
            <a:ext cx="392909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6.1.5  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递归的执行过程</a:t>
            </a:r>
            <a:endParaRPr lang="zh-CN" altLang="zh-CN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1785926"/>
            <a:ext cx="3500462" cy="7998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285984" y="3500438"/>
            <a:ext cx="1314434" cy="2856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zh-CN" sz="1800" i="1" baseline="-25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en-US" altLang="zh-CN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↓</a:t>
            </a:r>
            <a:endParaRPr kumimoji="1" lang="en-US" altLang="zh-CN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en-US" altLang="zh-CN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↓</a:t>
            </a:r>
            <a:endParaRPr kumimoji="1" lang="en-US" altLang="zh-CN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endParaRPr kumimoji="1" lang="en-US" altLang="zh-CN" sz="1800" dirty="0">
              <a:solidFill>
                <a:srgbClr val="0000FF"/>
              </a:solidFill>
              <a:latin typeface="+mj-ea"/>
              <a:ea typeface="+mj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↓</a:t>
            </a:r>
            <a:endParaRPr kumimoji="1" lang="en-US" altLang="zh-CN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en-US" altLang="zh-CN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↓</a:t>
            </a:r>
            <a:endParaRPr kumimoji="1" lang="en-US" altLang="zh-CN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27089" y="2933943"/>
            <a:ext cx="3030532" cy="338554"/>
          </a:xfrm>
          <a:prstGeom prst="rect">
            <a:avLst/>
          </a:prstGeom>
          <a:noFill/>
          <a:ln w="38100" algn="ctr">
            <a:noFill/>
            <a:miter lim="800000"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的分解过程如下：</a:t>
            </a:r>
            <a:endParaRPr kumimoji="1"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857752" y="2071678"/>
            <a:ext cx="428628" cy="285752"/>
          </a:xfrm>
          <a:prstGeom prst="rightArrow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0694" y="1785926"/>
            <a:ext cx="264320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求大问题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分解（递推）和求值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571480"/>
            <a:ext cx="8715436" cy="4040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GetNext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(string t,int* next)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由模式串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求出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值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j=0, k=-1;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next[0]=-1;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(j&lt;t.length()-1)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 (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k==-1 || t[j]==t[k]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//k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或比较的字符相等时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j++; k++;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依次移到下一个字符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next[j]=k;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else k=next[k];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比较的字符不相等时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回退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28794" y="2590794"/>
            <a:ext cx="2786082" cy="2981346"/>
            <a:chOff x="1643042" y="2031432"/>
            <a:chExt cx="2786082" cy="2981346"/>
          </a:xfrm>
        </p:grpSpPr>
        <p:sp>
          <p:nvSpPr>
            <p:cNvPr id="5" name="TextBox 4"/>
            <p:cNvSpPr txBox="1"/>
            <p:nvPr/>
          </p:nvSpPr>
          <p:spPr>
            <a:xfrm>
              <a:off x="1643042" y="4612668"/>
              <a:ext cx="2786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next[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] 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/>
                </a:rPr>
                <a:t> next[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/>
                </a:rPr>
                <a:t>+1]</a:t>
              </a:r>
              <a:endPara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409809" y="2031432"/>
              <a:ext cx="661993" cy="2624155"/>
            </a:xfrm>
            <a:custGeom>
              <a:avLst/>
              <a:gdLst>
                <a:gd name="connsiteX0" fmla="*/ 693336 w 743577"/>
                <a:gd name="connsiteY0" fmla="*/ 1637881 h 1637881"/>
                <a:gd name="connsiteX1" fmla="*/ 723481 w 743577"/>
                <a:gd name="connsiteY1" fmla="*/ 954593 h 1637881"/>
                <a:gd name="connsiteX2" fmla="*/ 622997 w 743577"/>
                <a:gd name="connsiteY2" fmla="*/ 492369 h 1637881"/>
                <a:gd name="connsiteX3" fmla="*/ 0 w 743577"/>
                <a:gd name="connsiteY3" fmla="*/ 0 h 1637881"/>
                <a:gd name="connsiteX0-1" fmla="*/ 693336 w 756350"/>
                <a:gd name="connsiteY0-2" fmla="*/ 1637881 h 1637881"/>
                <a:gd name="connsiteX1-3" fmla="*/ 723481 w 756350"/>
                <a:gd name="connsiteY1-4" fmla="*/ 954593 h 1637881"/>
                <a:gd name="connsiteX2-5" fmla="*/ 496125 w 756350"/>
                <a:gd name="connsiteY2-6" fmla="*/ 435843 h 1637881"/>
                <a:gd name="connsiteX3-7" fmla="*/ 0 w 756350"/>
                <a:gd name="connsiteY3-8" fmla="*/ 0 h 1637881"/>
                <a:gd name="connsiteX0-9" fmla="*/ 710438 w 759200"/>
                <a:gd name="connsiteY0-10" fmla="*/ 1650289 h 1650289"/>
                <a:gd name="connsiteX1-11" fmla="*/ 723481 w 759200"/>
                <a:gd name="connsiteY1-12" fmla="*/ 954593 h 1650289"/>
                <a:gd name="connsiteX2-13" fmla="*/ 496125 w 759200"/>
                <a:gd name="connsiteY2-14" fmla="*/ 435843 h 1650289"/>
                <a:gd name="connsiteX3-15" fmla="*/ 0 w 759200"/>
                <a:gd name="connsiteY3-16" fmla="*/ 0 h 1650289"/>
                <a:gd name="connsiteX0-17" fmla="*/ 785818 w 834580"/>
                <a:gd name="connsiteY0-18" fmla="*/ 1916684 h 1916684"/>
                <a:gd name="connsiteX1-19" fmla="*/ 798861 w 834580"/>
                <a:gd name="connsiteY1-20" fmla="*/ 1220988 h 1916684"/>
                <a:gd name="connsiteX2-21" fmla="*/ 571505 w 834580"/>
                <a:gd name="connsiteY2-22" fmla="*/ 702238 h 1916684"/>
                <a:gd name="connsiteX3-23" fmla="*/ 0 w 834580"/>
                <a:gd name="connsiteY3-24" fmla="*/ 0 h 1916684"/>
                <a:gd name="connsiteX0-25" fmla="*/ 785818 w 834580"/>
                <a:gd name="connsiteY0-26" fmla="*/ 1916684 h 1916684"/>
                <a:gd name="connsiteX1-27" fmla="*/ 798861 w 834580"/>
                <a:gd name="connsiteY1-28" fmla="*/ 1220988 h 1916684"/>
                <a:gd name="connsiteX2-29" fmla="*/ 571504 w 834580"/>
                <a:gd name="connsiteY2-30" fmla="*/ 500066 h 1916684"/>
                <a:gd name="connsiteX3-31" fmla="*/ 0 w 834580"/>
                <a:gd name="connsiteY3-32" fmla="*/ 0 h 19166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34580" h="1916684">
                  <a:moveTo>
                    <a:pt x="785818" y="1916684"/>
                  </a:moveTo>
                  <a:cubicBezTo>
                    <a:pt x="806752" y="1670499"/>
                    <a:pt x="834580" y="1457091"/>
                    <a:pt x="798861" y="1220988"/>
                  </a:cubicBezTo>
                  <a:cubicBezTo>
                    <a:pt x="763142" y="984885"/>
                    <a:pt x="704647" y="703564"/>
                    <a:pt x="571504" y="500066"/>
                  </a:cubicBezTo>
                  <a:cubicBezTo>
                    <a:pt x="438361" y="296568"/>
                    <a:pt x="251208" y="166635"/>
                    <a:pt x="0" y="0"/>
                  </a:cubicBezTo>
                </a:path>
              </a:pathLst>
            </a:cu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1472" y="358154"/>
            <a:ext cx="7858180" cy="116955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遇到</a:t>
            </a: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出口发生“质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变”，原</a:t>
            </a: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递归问题便</a:t>
            </a:r>
            <a:r>
              <a:rPr kumimoji="1"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转化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成可以直接求解的问题。</a:t>
            </a:r>
            <a:endParaRPr kumimoji="1"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just">
              <a:lnSpc>
                <a:spcPct val="1000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值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过程：    </a:t>
            </a:r>
            <a:endParaRPr kumimoji="1"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57356" y="1785926"/>
            <a:ext cx="2949577" cy="35284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1"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)=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en-US" altLang="zh-CN" sz="1800" baseline="-25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kumimoji="1" lang="en-US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)=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8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kumimoji="1" lang="en-US" altLang="zh-CN" sz="1800" i="1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1" lang="en-US" altLang="zh-CN" sz="1800" baseline="-2500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en-US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kumimoji="1" lang="en-US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)=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8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en-US" altLang="zh-CN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kumimoji="1" lang="en-US" altLang="zh-CN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endParaRPr kumimoji="1" lang="en-US" altLang="zh-CN" sz="1800" dirty="0">
              <a:solidFill>
                <a:srgbClr val="0000FF"/>
              </a:solidFill>
              <a:latin typeface="+mj-ea"/>
              <a:ea typeface="+mj-ea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kumimoji="1" lang="en-US" altLang="zh-CN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)=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8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zh-CN" sz="1800" i="1" baseline="-25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1" lang="en-US" altLang="zh-CN" sz="1800" baseline="-25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1" lang="en-US" altLang="zh-CN" sz="1800" i="1" baseline="-25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1" lang="en-US" altLang="zh-CN" sz="1800" baseline="-25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en-US" altLang="zh-CN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428604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例如求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5!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>
            <a:off x="1428728" y="1214422"/>
            <a:ext cx="5500726" cy="3857652"/>
            <a:chOff x="1428728" y="1214422"/>
            <a:chExt cx="5500726" cy="3857652"/>
          </a:xfrm>
        </p:grpSpPr>
        <p:sp>
          <p:nvSpPr>
            <p:cNvPr id="76824" name="Text Box 24"/>
            <p:cNvSpPr txBox="1">
              <a:spLocks noChangeArrowheads="1"/>
            </p:cNvSpPr>
            <p:nvPr/>
          </p:nvSpPr>
          <p:spPr bwMode="auto">
            <a:xfrm>
              <a:off x="1428728" y="1240474"/>
              <a:ext cx="727194" cy="2583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fun(5)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23" name="Text Box 23"/>
            <p:cNvSpPr txBox="1">
              <a:spLocks noChangeArrowheads="1"/>
            </p:cNvSpPr>
            <p:nvPr/>
          </p:nvSpPr>
          <p:spPr bwMode="auto">
            <a:xfrm>
              <a:off x="1928794" y="1918908"/>
              <a:ext cx="744365" cy="281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fun(4)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22" name="Line 22"/>
            <p:cNvSpPr>
              <a:spLocks noChangeShapeType="1"/>
            </p:cNvSpPr>
            <p:nvPr/>
          </p:nvSpPr>
          <p:spPr bwMode="auto">
            <a:xfrm>
              <a:off x="1884482" y="1554182"/>
              <a:ext cx="227984" cy="33867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21" name="Text Box 21"/>
            <p:cNvSpPr txBox="1">
              <a:spLocks noChangeArrowheads="1"/>
            </p:cNvSpPr>
            <p:nvPr/>
          </p:nvSpPr>
          <p:spPr bwMode="auto">
            <a:xfrm>
              <a:off x="2374104" y="2595171"/>
              <a:ext cx="840574" cy="2659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fun(3)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20" name="Line 20"/>
            <p:cNvSpPr>
              <a:spLocks noChangeShapeType="1"/>
            </p:cNvSpPr>
            <p:nvPr/>
          </p:nvSpPr>
          <p:spPr bwMode="auto">
            <a:xfrm>
              <a:off x="2340449" y="2230445"/>
              <a:ext cx="227984" cy="33867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19" name="Text Box 19"/>
            <p:cNvSpPr txBox="1">
              <a:spLocks noChangeArrowheads="1"/>
            </p:cNvSpPr>
            <p:nvPr/>
          </p:nvSpPr>
          <p:spPr bwMode="auto">
            <a:xfrm>
              <a:off x="2795330" y="3273605"/>
              <a:ext cx="705099" cy="2768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fun(2)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18" name="Line 18"/>
            <p:cNvSpPr>
              <a:spLocks noChangeShapeType="1"/>
            </p:cNvSpPr>
            <p:nvPr/>
          </p:nvSpPr>
          <p:spPr bwMode="auto">
            <a:xfrm>
              <a:off x="2682425" y="2908879"/>
              <a:ext cx="227984" cy="33867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17" name="Text Box 17"/>
            <p:cNvSpPr txBox="1">
              <a:spLocks noChangeArrowheads="1"/>
            </p:cNvSpPr>
            <p:nvPr/>
          </p:nvSpPr>
          <p:spPr bwMode="auto">
            <a:xfrm>
              <a:off x="3548764" y="3923817"/>
              <a:ext cx="625327" cy="2735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fun(1)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16" name="Line 16"/>
            <p:cNvSpPr>
              <a:spLocks noChangeShapeType="1"/>
            </p:cNvSpPr>
            <p:nvPr/>
          </p:nvSpPr>
          <p:spPr bwMode="auto">
            <a:xfrm>
              <a:off x="3233929" y="3602510"/>
              <a:ext cx="227984" cy="33867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15" name="AutoShape 15"/>
            <p:cNvSpPr>
              <a:spLocks noChangeArrowheads="1"/>
            </p:cNvSpPr>
            <p:nvPr/>
          </p:nvSpPr>
          <p:spPr bwMode="auto">
            <a:xfrm>
              <a:off x="3481454" y="4431828"/>
              <a:ext cx="682866" cy="170423"/>
            </a:xfrm>
            <a:prstGeom prst="curvedUpArrow">
              <a:avLst>
                <a:gd name="adj1" fmla="val 80127"/>
                <a:gd name="adj2" fmla="val 16025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</p:spPr>
          <p:txBody>
            <a:bodyPr vert="horz" wrap="square" lIns="85039" tIns="42520" rIns="85039" bIns="425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r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14" name="Text Box 14"/>
            <p:cNvSpPr txBox="1">
              <a:spLocks noChangeArrowheads="1"/>
            </p:cNvSpPr>
            <p:nvPr/>
          </p:nvSpPr>
          <p:spPr bwMode="auto">
            <a:xfrm>
              <a:off x="3557448" y="4732314"/>
              <a:ext cx="728799" cy="3397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返回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13" name="Text Box 13"/>
            <p:cNvSpPr txBox="1">
              <a:spLocks noChangeArrowheads="1"/>
            </p:cNvSpPr>
            <p:nvPr/>
          </p:nvSpPr>
          <p:spPr bwMode="auto">
            <a:xfrm>
              <a:off x="4278312" y="3299657"/>
              <a:ext cx="1079506" cy="2605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fun(2)=2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12" name="Line 12"/>
            <p:cNvSpPr>
              <a:spLocks noChangeShapeType="1"/>
            </p:cNvSpPr>
            <p:nvPr/>
          </p:nvSpPr>
          <p:spPr bwMode="auto">
            <a:xfrm flipV="1">
              <a:off x="4164320" y="3585142"/>
              <a:ext cx="341976" cy="33867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11" name="Text Box 11"/>
            <p:cNvSpPr txBox="1">
              <a:spLocks noChangeArrowheads="1"/>
            </p:cNvSpPr>
            <p:nvPr/>
          </p:nvSpPr>
          <p:spPr bwMode="auto">
            <a:xfrm>
              <a:off x="4734280" y="2612539"/>
              <a:ext cx="1052166" cy="2919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fun(3)=6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10" name="Line 10"/>
            <p:cNvSpPr>
              <a:spLocks noChangeShapeType="1"/>
            </p:cNvSpPr>
            <p:nvPr/>
          </p:nvSpPr>
          <p:spPr bwMode="auto">
            <a:xfrm flipV="1">
              <a:off x="4620288" y="2908879"/>
              <a:ext cx="341976" cy="33867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09" name="Text Box 9"/>
            <p:cNvSpPr txBox="1">
              <a:spLocks noChangeArrowheads="1"/>
            </p:cNvSpPr>
            <p:nvPr/>
          </p:nvSpPr>
          <p:spPr bwMode="auto">
            <a:xfrm>
              <a:off x="5190248" y="1927592"/>
              <a:ext cx="1024826" cy="3071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fun(4)=24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08" name="Line 8"/>
            <p:cNvSpPr>
              <a:spLocks noChangeShapeType="1"/>
            </p:cNvSpPr>
            <p:nvPr/>
          </p:nvSpPr>
          <p:spPr bwMode="auto">
            <a:xfrm flipV="1">
              <a:off x="5076256" y="2230445"/>
              <a:ext cx="341976" cy="33867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07" name="Text Box 7"/>
            <p:cNvSpPr txBox="1">
              <a:spLocks noChangeArrowheads="1"/>
            </p:cNvSpPr>
            <p:nvPr/>
          </p:nvSpPr>
          <p:spPr bwMode="auto">
            <a:xfrm>
              <a:off x="5648387" y="1214422"/>
              <a:ext cx="1281067" cy="3397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fun(5)=120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06" name="Line 6"/>
            <p:cNvSpPr>
              <a:spLocks noChangeShapeType="1"/>
            </p:cNvSpPr>
            <p:nvPr/>
          </p:nvSpPr>
          <p:spPr bwMode="auto">
            <a:xfrm flipV="1">
              <a:off x="5532223" y="1554182"/>
              <a:ext cx="341976" cy="33867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05" name="Freeform 5"/>
            <p:cNvSpPr/>
            <p:nvPr/>
          </p:nvSpPr>
          <p:spPr bwMode="auto">
            <a:xfrm>
              <a:off x="1508851" y="2318370"/>
              <a:ext cx="1579602" cy="22144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55" y="2040"/>
                </a:cxn>
              </a:cxnLst>
              <a:rect l="0" t="0" r="r" b="b"/>
              <a:pathLst>
                <a:path w="1455" h="2040">
                  <a:moveTo>
                    <a:pt x="0" y="0"/>
                  </a:moveTo>
                  <a:lnTo>
                    <a:pt x="1455" y="2040"/>
                  </a:lnTo>
                </a:path>
              </a:pathLst>
            </a:custGeom>
            <a:ln>
              <a:tailEnd type="arrow" w="sm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04" name="Freeform 4"/>
            <p:cNvSpPr/>
            <p:nvPr/>
          </p:nvSpPr>
          <p:spPr bwMode="auto">
            <a:xfrm>
              <a:off x="4739479" y="2303173"/>
              <a:ext cx="1547033" cy="2213324"/>
            </a:xfrm>
            <a:custGeom>
              <a:avLst/>
              <a:gdLst/>
              <a:ahLst/>
              <a:cxnLst>
                <a:cxn ang="0">
                  <a:pos x="0" y="2040"/>
                </a:cxn>
                <a:cxn ang="0">
                  <a:pos x="1425" y="0"/>
                </a:cxn>
              </a:cxnLst>
              <a:rect l="0" t="0" r="r" b="b"/>
              <a:pathLst>
                <a:path w="1425" h="2040">
                  <a:moveTo>
                    <a:pt x="0" y="2040"/>
                  </a:moveTo>
                  <a:lnTo>
                    <a:pt x="1425" y="0"/>
                  </a:lnTo>
                </a:path>
              </a:pathLst>
            </a:custGeom>
            <a:ln>
              <a:tailEnd type="arrow" w="sm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03" name="WordArt 3"/>
            <p:cNvSpPr>
              <a:spLocks noChangeArrowheads="1" noChangeShapeType="1" noTextEdit="1"/>
            </p:cNvSpPr>
            <p:nvPr/>
          </p:nvSpPr>
          <p:spPr bwMode="auto">
            <a:xfrm rot="3438153">
              <a:off x="1512881" y="3324750"/>
              <a:ext cx="955949" cy="257535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rtl="0" fontAlgn="auto"/>
              <a:r>
                <a:rPr lang="zh-CN" altLang="en-US" sz="1600" b="0" kern="10" spc="0" smtClean="0">
                  <a:ln w="9525">
                    <a:solidFill>
                      <a:srgbClr val="000000"/>
                    </a:solidFill>
                    <a:round/>
                    <a:tailEnd type="none" w="sm" len="sm"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分 解 过 程</a:t>
              </a:r>
              <a:endParaRPr lang="zh-CN" altLang="en-US" sz="1600" b="0" kern="10" spc="0">
                <a:ln w="9525">
                  <a:solidFill>
                    <a:srgbClr val="000000"/>
                  </a:solidFill>
                  <a:round/>
                  <a:tailEnd type="none" w="sm" len="sm"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802" name="WordArt 2"/>
            <p:cNvSpPr>
              <a:spLocks noChangeArrowheads="1" noChangeShapeType="1" noTextEdit="1"/>
            </p:cNvSpPr>
            <p:nvPr/>
          </p:nvSpPr>
          <p:spPr bwMode="auto">
            <a:xfrm rot="7491102">
              <a:off x="5192079" y="3552404"/>
              <a:ext cx="996131" cy="231945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rtl="0" fontAlgn="auto"/>
              <a:r>
                <a:rPr lang="zh-CN" altLang="en-US" sz="1600" b="0" kern="10" spc="0" smtClean="0">
                  <a:ln w="9525">
                    <a:solidFill>
                      <a:srgbClr val="000000"/>
                    </a:solidFill>
                    <a:round/>
                    <a:tailEnd type="none" w="sm" len="sm"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求 值 过 程</a:t>
              </a:r>
              <a:endParaRPr lang="zh-CN" altLang="en-US" sz="1600" b="0" kern="10" spc="0">
                <a:ln w="9525">
                  <a:solidFill>
                    <a:srgbClr val="000000"/>
                  </a:solidFill>
                  <a:round/>
                  <a:tailEnd type="none" w="sm" len="sm"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714348" y="500042"/>
            <a:ext cx="3686405" cy="562147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lvl="2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系统内部如何执行递归算法</a:t>
            </a:r>
            <a:endParaRPr lang="zh-CN" altLang="en-US" sz="2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1357298"/>
            <a:ext cx="7858180" cy="187612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一个递归函数的调用过程类似于多个函数的嵌套的调用，只不过调用函数和被调用函数是同一个函数。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为了保证递归函数的正确执行，系统需设立一个工作栈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采用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工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作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实现递归调用和返回。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ext Box 4"/>
          <p:cNvSpPr txBox="1"/>
          <p:nvPr/>
        </p:nvSpPr>
        <p:spPr>
          <a:xfrm>
            <a:off x="428625" y="857250"/>
            <a:ext cx="3786188" cy="12779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F(1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</a:rPr>
              <a:t>)=1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</a:rPr>
              <a:t>F(2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)=1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F(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)=F(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1)+F(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</a:rPr>
              <a:t>)   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</a:rPr>
              <a:t>&gt;2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714625" y="3952875"/>
            <a:ext cx="746125" cy="809625"/>
            <a:chOff x="1428728" y="3107398"/>
            <a:chExt cx="746476" cy="607360"/>
          </a:xfrm>
        </p:grpSpPr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1428728" y="3425369"/>
              <a:ext cx="682946" cy="2893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F(2)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" name="Freeform 14"/>
            <p:cNvSpPr/>
            <p:nvPr/>
          </p:nvSpPr>
          <p:spPr bwMode="auto">
            <a:xfrm>
              <a:off x="1908379" y="3107398"/>
              <a:ext cx="266825" cy="310826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859213" y="3940175"/>
            <a:ext cx="768350" cy="822325"/>
            <a:chOff x="2573324" y="3098350"/>
            <a:chExt cx="769096" cy="616408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659132" y="3425594"/>
              <a:ext cx="683288" cy="2891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F(1)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Freeform 15"/>
            <p:cNvSpPr/>
            <p:nvPr/>
          </p:nvSpPr>
          <p:spPr bwMode="auto">
            <a:xfrm>
              <a:off x="2573324" y="3098350"/>
              <a:ext cx="292384" cy="3201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327400" y="3084513"/>
            <a:ext cx="785813" cy="855662"/>
            <a:chOff x="2040989" y="2455928"/>
            <a:chExt cx="785686" cy="642422"/>
          </a:xfrm>
        </p:grpSpPr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040989" y="2808724"/>
              <a:ext cx="682515" cy="2896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F(3)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Freeform 21"/>
            <p:cNvSpPr/>
            <p:nvPr/>
          </p:nvSpPr>
          <p:spPr bwMode="auto">
            <a:xfrm>
              <a:off x="2499703" y="2455928"/>
              <a:ext cx="326972" cy="35041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0" y="310"/>
                </a:cxn>
              </a:cxnLst>
              <a:rect l="0" t="0" r="r" b="b"/>
              <a:pathLst>
                <a:path w="217" h="310">
                  <a:moveTo>
                    <a:pt x="217" y="0"/>
                  </a:moveTo>
                  <a:lnTo>
                    <a:pt x="0" y="31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424363" y="3084513"/>
            <a:ext cx="684212" cy="879475"/>
            <a:chOff x="3138837" y="2455928"/>
            <a:chExt cx="683138" cy="660518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138837" y="2826724"/>
              <a:ext cx="683138" cy="2897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F(2)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22"/>
            <p:cNvSpPr/>
            <p:nvPr/>
          </p:nvSpPr>
          <p:spPr bwMode="auto">
            <a:xfrm>
              <a:off x="3140422" y="2455928"/>
              <a:ext cx="351872" cy="3636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924300" y="2708275"/>
            <a:ext cx="684213" cy="3857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F(4)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rot="5400000">
            <a:off x="5041900" y="3802063"/>
            <a:ext cx="1919288" cy="1588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6113463" y="3800475"/>
            <a:ext cx="1919288" cy="1588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002338" y="4746625"/>
            <a:ext cx="1079500" cy="1588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22575" y="4762500"/>
            <a:ext cx="428625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=1</a:t>
            </a:r>
            <a:endParaRPr lang="zh-CN" altLang="en-US" sz="1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37013" y="4762500"/>
            <a:ext cx="428625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=1</a:t>
            </a:r>
            <a:endParaRPr lang="zh-CN" altLang="en-US" sz="1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03538" y="3524250"/>
            <a:ext cx="428625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=2</a:t>
            </a:r>
            <a:endParaRPr lang="zh-CN" altLang="en-US" sz="1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80013" y="3581400"/>
            <a:ext cx="428625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=1</a:t>
            </a:r>
            <a:endParaRPr lang="zh-CN" altLang="en-US" sz="1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14875" y="2671763"/>
            <a:ext cx="428625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=3</a:t>
            </a:r>
            <a:endParaRPr lang="zh-CN" altLang="en-US" sz="1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8625" y="2422525"/>
            <a:ext cx="1428750" cy="4651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求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F(4) =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?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2553" name="TextBox 79"/>
          <p:cNvSpPr txBox="1"/>
          <p:nvPr/>
        </p:nvSpPr>
        <p:spPr>
          <a:xfrm>
            <a:off x="6072188" y="2028825"/>
            <a:ext cx="714375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143625" y="4191000"/>
            <a:ext cx="792163" cy="338138"/>
          </a:xfrm>
          <a:prstGeom prst="rect">
            <a:avLst/>
          </a:prstGeom>
          <a:solidFill>
            <a:srgbClr val="17375E"/>
          </a:solidFill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? 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143375" y="5429250"/>
            <a:ext cx="1714500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求出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F(4)=3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2556" name="TextBox 31"/>
          <p:cNvSpPr txBox="1"/>
          <p:nvPr/>
        </p:nvSpPr>
        <p:spPr>
          <a:xfrm>
            <a:off x="5715000" y="4857750"/>
            <a:ext cx="1571625" cy="3635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zh-CN" altLang="en-US" sz="160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参数，函数值</a:t>
            </a:r>
            <a:endParaRPr lang="zh-CN" altLang="en-US" sz="1600" dirty="0">
              <a:solidFill>
                <a:srgbClr val="66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49975" y="3619500"/>
            <a:ext cx="792163" cy="338138"/>
          </a:xfrm>
          <a:prstGeom prst="rect">
            <a:avLst/>
          </a:prstGeom>
          <a:solidFill>
            <a:srgbClr val="17375E"/>
          </a:solidFill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? 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43625" y="3048000"/>
            <a:ext cx="792163" cy="338138"/>
          </a:xfrm>
          <a:prstGeom prst="rect">
            <a:avLst/>
          </a:prstGeom>
          <a:solidFill>
            <a:srgbClr val="17375E"/>
          </a:solidFill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? 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43625" y="3048000"/>
            <a:ext cx="792163" cy="338138"/>
          </a:xfrm>
          <a:prstGeom prst="rect">
            <a:avLst/>
          </a:prstGeom>
          <a:solidFill>
            <a:srgbClr val="17375E"/>
          </a:solidFill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43625" y="3048000"/>
            <a:ext cx="792163" cy="338138"/>
          </a:xfrm>
          <a:prstGeom prst="rect">
            <a:avLst/>
          </a:prstGeom>
          <a:solidFill>
            <a:srgbClr val="17375E"/>
          </a:solidFill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? 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43625" y="3048000"/>
            <a:ext cx="792163" cy="338138"/>
          </a:xfrm>
          <a:prstGeom prst="rect">
            <a:avLst/>
          </a:prstGeom>
          <a:solidFill>
            <a:srgbClr val="17375E"/>
          </a:solidFill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49975" y="3619500"/>
            <a:ext cx="792163" cy="338138"/>
          </a:xfrm>
          <a:prstGeom prst="rect">
            <a:avLst/>
          </a:prstGeom>
          <a:solidFill>
            <a:srgbClr val="17375E"/>
          </a:solidFill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49975" y="3619500"/>
            <a:ext cx="792163" cy="338138"/>
          </a:xfrm>
          <a:prstGeom prst="rect">
            <a:avLst/>
          </a:prstGeom>
          <a:solidFill>
            <a:srgbClr val="17375E"/>
          </a:solidFill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? 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49975" y="3619500"/>
            <a:ext cx="792163" cy="338138"/>
          </a:xfrm>
          <a:prstGeom prst="rect">
            <a:avLst/>
          </a:prstGeom>
          <a:solidFill>
            <a:srgbClr val="17375E"/>
          </a:solidFill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43625" y="4191000"/>
            <a:ext cx="792163" cy="338138"/>
          </a:xfrm>
          <a:prstGeom prst="rect">
            <a:avLst/>
          </a:prstGeom>
          <a:solidFill>
            <a:srgbClr val="17375E"/>
          </a:solidFill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rot="5400000" flipH="1" flipV="1">
            <a:off x="3860006" y="3190081"/>
            <a:ext cx="431800" cy="287338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 flipH="1" flipV="1">
            <a:off x="3240881" y="4039394"/>
            <a:ext cx="431800" cy="287338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16200000" flipV="1">
            <a:off x="3942556" y="4028281"/>
            <a:ext cx="376238" cy="28575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16200000" flipV="1">
            <a:off x="4526756" y="3186906"/>
            <a:ext cx="376238" cy="28575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rot="5400000">
            <a:off x="3833019" y="2429669"/>
            <a:ext cx="4762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 flipH="1" flipV="1">
            <a:off x="4100513" y="2447925"/>
            <a:ext cx="514350" cy="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572" name="Text Box 46"/>
          <p:cNvSpPr txBox="1"/>
          <p:nvPr/>
        </p:nvSpPr>
        <p:spPr>
          <a:xfrm>
            <a:off x="663575" y="209550"/>
            <a:ext cx="2203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n=4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时栈的变化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fontAlgn="base" hangingPunct="1"/>
            <a:fld id="{9A0DB2DC-4C9A-4742-B13C-FB6460FD3503}" type="slidenum">
              <a:rPr lang="en-US" altLang="zh-CN" sz="2000" strike="noStrike" noProof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r>
              <a:rPr lang="en-US" altLang="zh-CN" sz="2000" strike="noStrike" noProof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/72</a:t>
            </a:r>
            <a:endParaRPr lang="en-US" altLang="zh-CN" sz="2000" strike="noStrike" noProof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73" grpId="0"/>
      <p:bldP spid="75" grpId="0"/>
      <p:bldP spid="76" grpId="0"/>
      <p:bldP spid="77" grpId="0"/>
      <p:bldP spid="78" grpId="0"/>
      <p:bldP spid="79" grpId="0"/>
      <p:bldP spid="94" grpId="0" bldLvl="0" animBg="1"/>
      <p:bldP spid="94" grpId="1" bldLvl="0" animBg="1"/>
      <p:bldP spid="96" grpId="0"/>
      <p:bldP spid="33" grpId="0" bldLvl="0" animBg="1"/>
      <p:bldP spid="33" grpId="1" bldLvl="0" animBg="1"/>
      <p:bldP spid="34" grpId="0" bldLvl="0" animBg="1"/>
      <p:bldP spid="34" grpId="1" bldLvl="0" animBg="1"/>
      <p:bldP spid="36" grpId="0" bldLvl="0" animBg="1"/>
      <p:bldP spid="36" grpId="1" bldLvl="0" animBg="1"/>
      <p:bldP spid="37" grpId="0" bldLvl="0" animBg="1"/>
      <p:bldP spid="37" grpId="1" bldLvl="0" animBg="1"/>
      <p:bldP spid="38" grpId="0" bldLvl="0" animBg="1"/>
      <p:bldP spid="38" grpId="1" bldLvl="0" animBg="1"/>
      <p:bldP spid="39" grpId="0" bldLvl="0" animBg="1"/>
      <p:bldP spid="39" grpId="1" bldLvl="0" animBg="1"/>
      <p:bldP spid="40" grpId="0" bldLvl="0" animBg="1"/>
      <p:bldP spid="40" grpId="1" bldLvl="0" animBg="1"/>
      <p:bldP spid="41" grpId="0" bldLvl="0" animBg="1"/>
      <p:bldP spid="41" grpId="1" bldLvl="0" animBg="1"/>
      <p:bldP spid="42" grpId="0" bldLvl="0" animBg="1"/>
      <p:bldP spid="42" grpId="1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42910" y="500042"/>
            <a:ext cx="407196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5.1.6 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递归算法的时空分析</a:t>
            </a:r>
            <a:endParaRPr lang="zh-CN" altLang="zh-CN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8662" y="1571612"/>
            <a:ext cx="7500990" cy="19338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递归算法执行过程不同于非递归算法，所以其时空分析也不同于非递归算法。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非递归算法分析是定长时空分析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递归算法分析就是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变长时空分析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4" y="428604"/>
            <a:ext cx="328614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20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 </a:t>
            </a:r>
            <a:r>
              <a:rPr lang="zh-CN" altLang="zh-CN" sz="220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递归算法的时间分析</a:t>
            </a:r>
            <a:endParaRPr lang="zh-CN" altLang="zh-CN" sz="220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8860" y="4857760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执行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O(1)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吗？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1214414" y="4500570"/>
            <a:ext cx="1143008" cy="1214445"/>
            <a:chOff x="1589596" y="810715"/>
            <a:chExt cx="2340698" cy="2345431"/>
          </a:xfrm>
        </p:grpSpPr>
        <p:grpSp>
          <p:nvGrpSpPr>
            <p:cNvPr id="3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11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5400" kern="0" dirty="0" smtClean="0">
                  <a:solidFill>
                    <a:srgbClr val="FFFFFF"/>
                  </a:solidFill>
                </a:rPr>
                <a:t>?</a:t>
              </a:r>
              <a:endPara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4348" y="1357298"/>
            <a:ext cx="7643866" cy="2931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n,char x,char y,char z)   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//Hanoi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递归算法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(n==1)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只有一个盘片的情况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将第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个盘片从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%c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移动到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%c\n",n,x,z);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	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有两个或多个盘片的情况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(n-1,x,z,y);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将第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个盘片从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%c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移动到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%c\n",n,x,z);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(n-1,y,x,z);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852" y="3700763"/>
            <a:ext cx="707236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设大问题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的执行时间为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，则小问题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的执行时间为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递推式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4772333"/>
            <a:ext cx="4786346" cy="7998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)=1	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)=2T(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-1)+1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285728"/>
            <a:ext cx="7643866" cy="2483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n,char x,char y,char z)   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//Hanoi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递归算法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(n==1)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只有一个盘片的情况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将第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个盘片从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%c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移动到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%c\n",n,x,z);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	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有两个或多个盘片的情况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(n-1,x,z,y);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将第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个盘片从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%c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移动到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%c\n",n,x,z);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(n-1,y,x,z);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5720" y="2928934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00042"/>
            <a:ext cx="4786346" cy="7998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)=1	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)=2T(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-1)+1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785926"/>
            <a:ext cx="52864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T(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=2T(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-1)+1=2(2T(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-2)+1)+1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=2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-2)+2+1=2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(2T(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-3)+1)+2+1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=2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-3)+2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+2+1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endParaRPr lang="zh-CN" altLang="zh-CN" sz="2000" smtClean="0">
              <a:solidFill>
                <a:srgbClr val="0000FF"/>
              </a:solidFill>
              <a:latin typeface="+mj-ea"/>
              <a:ea typeface="+mj-ea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T(1)+2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…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+2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+2+1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O(2</a:t>
            </a:r>
            <a:r>
              <a:rPr lang="en-US" altLang="zh-CN" sz="2000" i="1" baseline="30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zh-CN" sz="200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428604"/>
            <a:ext cx="328614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20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 </a:t>
            </a:r>
            <a:r>
              <a:rPr lang="zh-CN" altLang="zh-CN" sz="220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递归算法的</a:t>
            </a:r>
            <a:r>
              <a:rPr lang="zh-CN" altLang="en-US" sz="220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空间</a:t>
            </a:r>
            <a:r>
              <a:rPr lang="zh-CN" altLang="zh-CN" sz="220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分析</a:t>
            </a:r>
            <a:endParaRPr lang="zh-CN" altLang="zh-CN" sz="220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0298" y="4857760"/>
            <a:ext cx="550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执行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的空间复杂度为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O(1)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吗？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1214414" y="4500570"/>
            <a:ext cx="1143008" cy="1214445"/>
            <a:chOff x="1589596" y="810715"/>
            <a:chExt cx="2340698" cy="2345431"/>
          </a:xfrm>
        </p:grpSpPr>
        <p:grpSp>
          <p:nvGrpSpPr>
            <p:cNvPr id="4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1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5400" kern="0" dirty="0" smtClean="0">
                  <a:solidFill>
                    <a:srgbClr val="FFFFFF"/>
                  </a:solidFill>
                </a:rPr>
                <a:t>?</a:t>
              </a:r>
              <a:endPara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14348" y="1285860"/>
            <a:ext cx="7643866" cy="2931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n,char x,char y,char z)   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//Hanoi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递归算法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(n==1)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只有一个盘片的情况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将第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个盘片从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%c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移动到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%c\n",n,x,z);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	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有两个或多个盘片的情况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(n-1,x,z,y);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将第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个盘片从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%c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移动到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%c\n",n,x,z);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(n-1,y,x,z);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728" y="3857628"/>
            <a:ext cx="714380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设大问题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占用空间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，则小问题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占用空间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递推式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604" y="4857760"/>
            <a:ext cx="4786346" cy="7998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)=1	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)=S(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-1)+1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428604"/>
            <a:ext cx="7643866" cy="2483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n,char x,char y,char z)   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//Hanoi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递归算法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(n==1)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只有一个盘片的情况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将第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个盘片从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%c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移动到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%c\n",n,x,z);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	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有两个或多个盘片的情况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(n-1,x,z,y);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将第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个盘片从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%c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移动到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%c\n",n,x,z);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Hanoi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(n-1,y,x,z);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7158" y="3000372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571480"/>
            <a:ext cx="8643998" cy="5481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KMP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(string s,string t)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基本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KMP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n=s.length(),m=t.length();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int* next=new int[m];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GetNext(t,next);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求出局部匹配信息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i=0,j=0;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(i&lt;n &amp;&amp; j&lt;m)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//s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均没有遍历完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 (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j==-1 || s[i]==t[j]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//j=-1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或者比较的字符相同时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i++;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j++;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//i,j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各增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else j=next[j];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否则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不变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,j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回退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(j&gt;=m) return i-m;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//t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串遍历完毕：匹配成功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 return -1;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匹配不成功，返回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1538" y="1928802"/>
            <a:ext cx="42862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S(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=S(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-1)+1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=S(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-2)+1+1=S(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-2)+2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…</a:t>
            </a:r>
            <a:endParaRPr lang="zh-CN" altLang="zh-CN" sz="2000" smtClean="0">
              <a:solidFill>
                <a:srgbClr val="0000FF"/>
              </a:solidFill>
              <a:latin typeface="+mn-ea"/>
              <a:ea typeface="+mn-ea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=S(1)+(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-1)=1+(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altLang="zh-CN" sz="2000" i="1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zh-CN" sz="200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571480"/>
            <a:ext cx="4786346" cy="7998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)=1	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)=S(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-1)+1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802" y="857232"/>
            <a:ext cx="242889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确定问题规模</a:t>
            </a:r>
            <a:r>
              <a:rPr lang="en-US" altLang="zh-CN" sz="2000" i="1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endParaRPr lang="zh-CN" altLang="en-US" sz="2000" i="1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214810" y="1428736"/>
            <a:ext cx="142876" cy="2857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 sz="200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1802" y="1938823"/>
            <a:ext cx="242889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确定终止情况</a:t>
            </a:r>
            <a:endParaRPr lang="zh-CN" altLang="en-US" sz="200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4214810" y="2476496"/>
            <a:ext cx="142876" cy="2857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 sz="200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1802" y="2986583"/>
            <a:ext cx="242889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确定递推情况</a:t>
            </a:r>
            <a:endParaRPr lang="zh-CN" altLang="en-US" sz="200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5715008" y="2190742"/>
            <a:ext cx="142876" cy="1047757"/>
          </a:xfrm>
          <a:prstGeom prst="rightBrac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 sz="200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折角形 13"/>
          <p:cNvSpPr/>
          <p:nvPr/>
        </p:nvSpPr>
        <p:spPr>
          <a:xfrm>
            <a:off x="6000760" y="2381243"/>
            <a:ext cx="1143008" cy="571504"/>
          </a:xfrm>
          <a:prstGeom prst="foldedCorner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递推式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4214810" y="3582657"/>
            <a:ext cx="142876" cy="2857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 sz="200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7976" y="3997494"/>
            <a:ext cx="2643206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由递推式求出</a:t>
            </a:r>
            <a:r>
              <a:rPr lang="en-US" altLang="zh-CN" sz="200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T(</a:t>
            </a:r>
            <a:r>
              <a:rPr lang="en-US" altLang="zh-CN" sz="2000" i="1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)/S(n)</a:t>
            </a:r>
            <a:endParaRPr lang="zh-CN" altLang="en-US" sz="200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7488" y="5140502"/>
            <a:ext cx="285752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用复杂度表示</a:t>
            </a:r>
            <a:r>
              <a:rPr lang="en-US" altLang="zh-CN" sz="2000" i="1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)/S(</a:t>
            </a:r>
            <a:r>
              <a:rPr lang="en-US" altLang="zh-CN" sz="2000" i="1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en-US" sz="200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4214810" y="4786322"/>
            <a:ext cx="142876" cy="2857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 sz="200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5786" y="42860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递归算法分析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28860" y="428604"/>
            <a:ext cx="378621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6.2 </a:t>
            </a:r>
            <a:r>
              <a:rPr lang="zh-CN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递归算法的设计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500174"/>
            <a:ext cx="435771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6.2.1 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递归算法设计的步骤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071538" y="2357430"/>
            <a:ext cx="3929090" cy="102390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80000" tIns="108000" bIns="144000"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设计求解问题的递归模型。</a:t>
            </a:r>
            <a:endParaRPr kumimoji="1" lang="en-US" altLang="zh-CN" sz="2000" dirty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000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转换</a:t>
            </a:r>
            <a:r>
              <a:rPr kumimoji="1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成</a:t>
            </a:r>
            <a:r>
              <a:rPr kumimoji="1"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对应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的递归算法。</a:t>
            </a:r>
            <a:endParaRPr kumimoji="1"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2357422" y="4000504"/>
            <a:ext cx="4286280" cy="500066"/>
            <a:chOff x="1428728" y="4429132"/>
            <a:chExt cx="4286280" cy="500066"/>
          </a:xfrm>
        </p:grpSpPr>
        <p:sp>
          <p:nvSpPr>
            <p:cNvPr id="9" name="圆角矩形 8"/>
            <p:cNvSpPr/>
            <p:nvPr/>
          </p:nvSpPr>
          <p:spPr>
            <a:xfrm>
              <a:off x="1428728" y="4429132"/>
              <a:ext cx="1643074" cy="50006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递归模型</a:t>
              </a:r>
              <a:endParaRPr lang="zh-CN" altLang="en-US" sz="2000" b="0">
                <a:solidFill>
                  <a:srgbClr val="FF0000"/>
                </a:solidFill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>
              <a:off x="3214678" y="4572008"/>
              <a:ext cx="714380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071934" y="4429132"/>
              <a:ext cx="1643074" cy="50006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递归算法</a:t>
              </a:r>
              <a:endParaRPr lang="zh-CN" altLang="en-US" sz="2000" b="0">
                <a:solidFill>
                  <a:srgbClr val="FF0000"/>
                </a:solidFill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4" y="1462619"/>
            <a:ext cx="5715040" cy="707886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000" b="0" smtClean="0">
                <a:solidFill>
                  <a:srgbClr val="FF33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1"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kumimoji="1"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）对原问题</a:t>
            </a:r>
            <a:r>
              <a:rPr kumimoji="1" lang="en-US" altLang="zh-CN" sz="2000" b="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kumimoji="1"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(s)</a:t>
            </a:r>
            <a:r>
              <a:rPr kumimoji="1" lang="zh-CN" altLang="en-US" sz="20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进行</a:t>
            </a:r>
            <a:r>
              <a:rPr kumimoji="1"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分析，称为“大问题”，假设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出合理的“小问题”</a:t>
            </a:r>
            <a:r>
              <a:rPr kumimoji="1" lang="en-US" altLang="zh-CN" sz="2000" b="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kumimoji="1" lang="en-US" altLang="zh-CN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(s’)</a:t>
            </a:r>
            <a:r>
              <a:rPr kumimoji="1"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；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endParaRPr kumimoji="1" lang="zh-CN" altLang="en-US" sz="2000" b="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48" y="505000"/>
            <a:ext cx="3071834" cy="525886"/>
          </a:xfrm>
          <a:prstGeom prst="rect">
            <a:avLst/>
          </a:prstGeom>
          <a:solidFill>
            <a:srgbClr val="336600"/>
          </a:solidFill>
          <a:ln w="9525">
            <a:noFill/>
            <a:miter lim="800000"/>
          </a:ln>
          <a:effectLst/>
        </p:spPr>
        <p:txBody>
          <a:bodyPr wrap="square" tIns="108000" bIns="10800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求递归模型的步骤如下：</a:t>
            </a:r>
            <a:endParaRPr kumimoji="1"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00034" y="4357694"/>
            <a:ext cx="5572164" cy="70788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（</a:t>
            </a:r>
            <a:r>
              <a:rPr kumimoji="1"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）确定一个特定情况（如</a:t>
            </a:r>
            <a:r>
              <a:rPr kumimoji="1" lang="en-US" altLang="zh-CN" sz="2000" b="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kumimoji="1"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(1)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</a:t>
            </a:r>
            <a:r>
              <a:rPr kumimoji="1" lang="en-US" altLang="zh-CN" sz="2000" b="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kumimoji="1"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(0)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kumimoji="1" lang="zh-CN" altLang="en-US" sz="20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kumimoji="1"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解  </a:t>
            </a:r>
            <a:r>
              <a:rPr kumimoji="1"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  </a:t>
            </a:r>
            <a:r>
              <a:rPr kumimoji="1" lang="zh-CN" altLang="en-US" sz="20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递归出口</a:t>
            </a:r>
            <a:r>
              <a:rPr kumimoji="1"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kumimoji="1" lang="zh-CN" altLang="en-US" sz="2000" b="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00034" y="2714620"/>
            <a:ext cx="5643602" cy="1015663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 （</a:t>
            </a:r>
            <a:r>
              <a:rPr kumimoji="1"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）假设</a:t>
            </a:r>
            <a:r>
              <a:rPr kumimoji="1" lang="en-US" altLang="zh-CN" sz="2000" b="0" i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kumimoji="1" lang="en-US" altLang="zh-CN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(s’)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是可</a:t>
            </a:r>
            <a:r>
              <a:rPr kumimoji="1" lang="zh-CN" altLang="en-US" sz="20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解</a:t>
            </a:r>
            <a:r>
              <a:rPr kumimoji="1"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的，在此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基础上确定</a:t>
            </a:r>
            <a:r>
              <a:rPr kumimoji="1" lang="en-US" altLang="zh-CN" sz="2000" b="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kumimoji="1"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(s)</a:t>
            </a:r>
            <a:r>
              <a:rPr kumimoji="1" lang="zh-CN" altLang="en-US" sz="20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kumimoji="1"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解，即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给出</a:t>
            </a:r>
            <a:r>
              <a:rPr kumimoji="1" lang="en-US" altLang="zh-CN" sz="2000" b="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kumimoji="1"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(s)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与</a:t>
            </a:r>
            <a:r>
              <a:rPr kumimoji="1" lang="en-US" altLang="zh-CN" sz="2000" b="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kumimoji="1" lang="en-US" altLang="zh-CN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(s’)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之间</a:t>
            </a:r>
            <a:r>
              <a:rPr kumimoji="1" lang="zh-CN" altLang="en-US" sz="20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kumimoji="1"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关系 </a:t>
            </a:r>
            <a:r>
              <a:rPr kumimoji="1"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 </a:t>
            </a:r>
            <a:r>
              <a:rPr kumimoji="1" lang="zh-CN" altLang="en-US" sz="20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递归体</a:t>
            </a:r>
            <a:r>
              <a:rPr kumimoji="1"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。</a:t>
            </a:r>
            <a:endParaRPr kumimoji="1" lang="zh-CN" altLang="en-US" sz="2000" b="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6215074" y="1500174"/>
            <a:ext cx="2571768" cy="3510345"/>
            <a:chOff x="6072198" y="1714488"/>
            <a:chExt cx="2571768" cy="3510345"/>
          </a:xfrm>
        </p:grpSpPr>
        <p:sp>
          <p:nvSpPr>
            <p:cNvPr id="9" name="TextBox 8"/>
            <p:cNvSpPr txBox="1"/>
            <p:nvPr/>
          </p:nvSpPr>
          <p:spPr>
            <a:xfrm>
              <a:off x="6572264" y="171448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zh-CN" altLang="en-US" sz="2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数学归纳法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6578" y="2571744"/>
              <a:ext cx="1857388" cy="14773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zh-CN" altLang="en-US" sz="2000" b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假设</a:t>
              </a:r>
              <a:r>
                <a:rPr kumimoji="1" lang="en-US" altLang="zh-CN" sz="2000" b="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1" lang="en-US" altLang="zh-CN" sz="2000" b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</a:t>
              </a:r>
              <a:r>
                <a:rPr kumimoji="1" lang="en-US" altLang="zh-CN" sz="2000" b="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1" lang="en-US" altLang="zh-CN" sz="2000" b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r>
                <a:rPr kumimoji="1" lang="zh-CN" altLang="en-US" sz="2000" b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时等式成立</a:t>
              </a:r>
              <a:endParaRPr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kumimoji="1" lang="zh-CN" altLang="en-US" sz="2000" b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求证</a:t>
              </a:r>
              <a:r>
                <a:rPr kumimoji="1" lang="en-US" altLang="zh-CN" sz="2000" b="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1" lang="en-US" altLang="zh-CN" sz="2000" b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</a:t>
              </a:r>
              <a:r>
                <a:rPr kumimoji="1" lang="en-US" altLang="zh-CN" sz="2000" b="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1" lang="zh-CN" altLang="en-US" sz="2000" b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时等式成立</a:t>
              </a:r>
              <a:endParaRPr lang="zh-CN" altLang="en-US" sz="20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86578" y="4516947"/>
              <a:ext cx="1857388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zh-CN" altLang="en-US" sz="2000" b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求证</a:t>
              </a:r>
              <a:r>
                <a:rPr kumimoji="1" lang="en-US" altLang="zh-CN" sz="2000" b="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1" lang="en-US" altLang="zh-CN" sz="2000" b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=1</a:t>
              </a:r>
              <a:r>
                <a:rPr kumimoji="1" lang="zh-CN" altLang="en-US" sz="2000" b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时等式成立</a:t>
              </a:r>
              <a:endParaRPr lang="zh-CN" altLang="en-US" sz="20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左右箭头 11"/>
            <p:cNvSpPr/>
            <p:nvPr/>
          </p:nvSpPr>
          <p:spPr>
            <a:xfrm>
              <a:off x="6143636" y="3286124"/>
              <a:ext cx="571504" cy="142876"/>
            </a:xfrm>
            <a:prstGeom prst="left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sz="200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左右箭头 12"/>
            <p:cNvSpPr/>
            <p:nvPr/>
          </p:nvSpPr>
          <p:spPr>
            <a:xfrm>
              <a:off x="6072198" y="4786322"/>
              <a:ext cx="571504" cy="142876"/>
            </a:xfrm>
            <a:prstGeom prst="left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sz="200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700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6.5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采用递归算法求整数数组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中的最小值。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2843507"/>
            <a:ext cx="7715304" cy="137227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假设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已求出，显然有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)=MIN(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，其中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MIN()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为求两个值较小值函数。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5058085"/>
            <a:ext cx="5500726" cy="7998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[0]             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)=MIN(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 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其他情况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1538" y="207167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假设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求数组元素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（共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个元素）中的最小值。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0496" y="4486581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得到递归模型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3786182" y="4415143"/>
            <a:ext cx="214314" cy="571504"/>
          </a:xfrm>
          <a:prstGeom prst="downArrow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142984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928670"/>
            <a:ext cx="5500726" cy="7998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[0]             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)=MIN(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 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其他情况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2357430"/>
            <a:ext cx="7643866" cy="2834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a[],int i)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a[0..i]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中的最小值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(i==0)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递归出口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a[0];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递归体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int mind=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(a,i-1);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递归调用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min(mind,a[i]);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合并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3428992" y="1928802"/>
            <a:ext cx="214314" cy="357190"/>
          </a:xfrm>
          <a:prstGeom prst="downArrow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42918"/>
            <a:ext cx="628654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6.2.2 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基于递归数据结构的递归算法设计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8186" y="1428736"/>
            <a:ext cx="620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递归数据结构的数据特别适合递归处理 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递归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152500" y="1993913"/>
            <a:ext cx="2500330" cy="4500594"/>
            <a:chOff x="1000100" y="1071546"/>
            <a:chExt cx="2678925" cy="4500594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4000504"/>
              <a:ext cx="2357454" cy="1571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000100" y="1071546"/>
              <a:ext cx="2678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种瓜得瓜</a:t>
              </a:r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：递归性</a:t>
              </a:r>
              <a:endParaRPr lang="zh-CN" altLang="en-US" sz="2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1785926"/>
              <a:ext cx="2357443" cy="1571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下箭头 9"/>
            <p:cNvSpPr/>
            <p:nvPr/>
          </p:nvSpPr>
          <p:spPr bwMode="auto">
            <a:xfrm>
              <a:off x="2000232" y="3500438"/>
              <a:ext cx="285752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组合 10"/>
          <p:cNvGrpSpPr/>
          <p:nvPr/>
        </p:nvGrpSpPr>
        <p:grpSpPr>
          <a:xfrm>
            <a:off x="4081458" y="2493979"/>
            <a:ext cx="3786214" cy="3857652"/>
            <a:chOff x="3929058" y="2000240"/>
            <a:chExt cx="3786214" cy="3857652"/>
          </a:xfrm>
        </p:grpSpPr>
        <p:sp>
          <p:nvSpPr>
            <p:cNvPr id="12" name="TextBox 11"/>
            <p:cNvSpPr txBox="1"/>
            <p:nvPr/>
          </p:nvSpPr>
          <p:spPr>
            <a:xfrm>
              <a:off x="4286248" y="3105384"/>
              <a:ext cx="3429024" cy="1785104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数据：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={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瓜的集合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}</a:t>
              </a:r>
              <a:endPara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运算：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Op={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种瓜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}</a:t>
              </a:r>
              <a:endPara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递归性：</a:t>
              </a:r>
              <a:endParaRPr lang="en-US" altLang="zh-CN" sz="2000" dirty="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  Op(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∈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)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∈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</a:t>
              </a:r>
              <a:endParaRPr lang="zh-CN" altLang="en-US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右大括号 12"/>
            <p:cNvSpPr/>
            <p:nvPr/>
          </p:nvSpPr>
          <p:spPr>
            <a:xfrm>
              <a:off x="3929058" y="2000240"/>
              <a:ext cx="214314" cy="3857652"/>
            </a:xfrm>
            <a:prstGeom prst="rightBrac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4" name="灯片编号占位符 17"/>
          <p:cNvSpPr txBox="1"/>
          <p:nvPr/>
        </p:nvSpPr>
        <p:spPr>
          <a:xfrm>
            <a:off x="6705600" y="68500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26E92E-01F2-48FC-B402-901219CBF1DF}" type="slidenum"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</a:fld>
            <a:r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/22</a:t>
            </a:r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00042"/>
            <a:ext cx="8429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6.6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假设有一个不带头结点的单链表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，完成以下两个算法设计：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）设计一个算法正向输出所有结点值。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）设计一个算法反向输出所有结点值。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1142976" y="2000240"/>
            <a:ext cx="5429288" cy="1869530"/>
            <a:chOff x="1142976" y="2000240"/>
            <a:chExt cx="5429288" cy="1869530"/>
          </a:xfrm>
        </p:grpSpPr>
        <p:sp>
          <p:nvSpPr>
            <p:cNvPr id="6" name="Text Box 42"/>
            <p:cNvSpPr txBox="1">
              <a:spLocks noChangeArrowheads="1"/>
            </p:cNvSpPr>
            <p:nvPr/>
          </p:nvSpPr>
          <p:spPr bwMode="auto">
            <a:xfrm>
              <a:off x="1789978" y="2725407"/>
              <a:ext cx="540000" cy="36000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2336538" y="2725407"/>
              <a:ext cx="540000" cy="36000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Text Box 40"/>
            <p:cNvSpPr txBox="1">
              <a:spLocks noChangeArrowheads="1"/>
            </p:cNvSpPr>
            <p:nvPr/>
          </p:nvSpPr>
          <p:spPr bwMode="auto">
            <a:xfrm>
              <a:off x="5494949" y="2725407"/>
              <a:ext cx="540000" cy="36000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6032264" y="2725407"/>
              <a:ext cx="540000" cy="36000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520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∧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3174650" y="2725407"/>
              <a:ext cx="540000" cy="36000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Text Box 36"/>
            <p:cNvSpPr txBox="1">
              <a:spLocks noChangeArrowheads="1"/>
            </p:cNvSpPr>
            <p:nvPr/>
          </p:nvSpPr>
          <p:spPr bwMode="auto">
            <a:xfrm>
              <a:off x="3714744" y="2725407"/>
              <a:ext cx="540000" cy="36000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Line 35"/>
            <p:cNvSpPr>
              <a:spLocks noChangeShapeType="1"/>
            </p:cNvSpPr>
            <p:nvPr/>
          </p:nvSpPr>
          <p:spPr bwMode="auto">
            <a:xfrm>
              <a:off x="4080408" y="2914160"/>
              <a:ext cx="524930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Line 34"/>
            <p:cNvSpPr>
              <a:spLocks noChangeShapeType="1"/>
            </p:cNvSpPr>
            <p:nvPr/>
          </p:nvSpPr>
          <p:spPr bwMode="auto">
            <a:xfrm>
              <a:off x="2690799" y="2914160"/>
              <a:ext cx="468000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4674955" y="2782558"/>
              <a:ext cx="468549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5209154" y="2914160"/>
              <a:ext cx="285795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1142976" y="2734933"/>
              <a:ext cx="357190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0" lang="en-US" altLang="zh-CN" sz="17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>
              <a:off x="1499151" y="2885585"/>
              <a:ext cx="286767" cy="0"/>
            </a:xfrm>
            <a:prstGeom prst="line">
              <a:avLst/>
            </a:prstGeom>
            <a:ln w="19050">
              <a:tailEnd type="arrow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2500298" y="3500438"/>
              <a:ext cx="1143008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p-&gt;</a:t>
              </a:r>
              <a:r>
                <a:rPr kumimoji="0" lang="en-US" altLang="zh-CN" sz="170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next</a:t>
              </a:r>
              <a:endParaRPr kumimoji="0" lang="en-US" altLang="zh-CN" sz="170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8992" y="2000240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大问题：</a:t>
              </a:r>
              <a:r>
                <a:rPr lang="pt-BR" altLang="zh-CN" sz="1800" i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pt-BR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pt-BR" altLang="zh-CN" sz="1800" i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r>
                <a:rPr lang="pt-BR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)</a:t>
              </a:r>
              <a:endPara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00562" y="3500438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(p-&gt;next)</a:t>
              </a:r>
              <a:endPara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23" name="直接箭头连接符 22"/>
            <p:cNvCxnSpPr>
              <a:endCxn id="10" idx="2"/>
            </p:cNvCxnSpPr>
            <p:nvPr/>
          </p:nvCxnSpPr>
          <p:spPr>
            <a:xfrm rot="5400000" flipH="1" flipV="1">
              <a:off x="3193587" y="3177937"/>
              <a:ext cx="343593" cy="1585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右大括号 24"/>
            <p:cNvSpPr/>
            <p:nvPr/>
          </p:nvSpPr>
          <p:spPr>
            <a:xfrm rot="5400000">
              <a:off x="4857752" y="2071678"/>
              <a:ext cx="214314" cy="2643206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16200000">
              <a:off x="4036215" y="892951"/>
              <a:ext cx="214314" cy="3286148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1142976" y="4357694"/>
            <a:ext cx="6929486" cy="1021990"/>
            <a:chOff x="1142976" y="4357694"/>
            <a:chExt cx="6929486" cy="1021990"/>
          </a:xfrm>
        </p:grpSpPr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2000232" y="4500570"/>
              <a:ext cx="6072230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为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什么在这里设计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单链表的递归算法时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不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带头结点？</a:t>
              </a:r>
              <a:endPara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endParaRPr>
            </a:p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如何将带头结点转换为不带头结点的单链表？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endParaRPr>
            </a:p>
          </p:txBody>
        </p:sp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142976" y="4357694"/>
              <a:ext cx="642942" cy="1021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428728" y="285728"/>
            <a:ext cx="5572164" cy="1869530"/>
            <a:chOff x="1142976" y="2000240"/>
            <a:chExt cx="5572164" cy="1869530"/>
          </a:xfrm>
        </p:grpSpPr>
        <p:sp>
          <p:nvSpPr>
            <p:cNvPr id="5" name="Text Box 42"/>
            <p:cNvSpPr txBox="1">
              <a:spLocks noChangeArrowheads="1"/>
            </p:cNvSpPr>
            <p:nvPr/>
          </p:nvSpPr>
          <p:spPr bwMode="auto">
            <a:xfrm>
              <a:off x="1789978" y="2725407"/>
              <a:ext cx="540000" cy="36000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Text Box 41"/>
            <p:cNvSpPr txBox="1">
              <a:spLocks noChangeArrowheads="1"/>
            </p:cNvSpPr>
            <p:nvPr/>
          </p:nvSpPr>
          <p:spPr bwMode="auto">
            <a:xfrm>
              <a:off x="2336538" y="2725407"/>
              <a:ext cx="540000" cy="36000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Text Box 40"/>
            <p:cNvSpPr txBox="1">
              <a:spLocks noChangeArrowheads="1"/>
            </p:cNvSpPr>
            <p:nvPr/>
          </p:nvSpPr>
          <p:spPr bwMode="auto">
            <a:xfrm>
              <a:off x="5494949" y="2725407"/>
              <a:ext cx="540000" cy="36000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Text Box 39"/>
            <p:cNvSpPr txBox="1">
              <a:spLocks noChangeArrowheads="1"/>
            </p:cNvSpPr>
            <p:nvPr/>
          </p:nvSpPr>
          <p:spPr bwMode="auto">
            <a:xfrm>
              <a:off x="6032264" y="2725407"/>
              <a:ext cx="540000" cy="36000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520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∧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3174650" y="2725407"/>
              <a:ext cx="540000" cy="36000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Text Box 36"/>
            <p:cNvSpPr txBox="1">
              <a:spLocks noChangeArrowheads="1"/>
            </p:cNvSpPr>
            <p:nvPr/>
          </p:nvSpPr>
          <p:spPr bwMode="auto">
            <a:xfrm>
              <a:off x="3714744" y="2725407"/>
              <a:ext cx="540000" cy="36000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auto">
            <a:xfrm>
              <a:off x="4080408" y="2914160"/>
              <a:ext cx="524930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2690799" y="2914160"/>
              <a:ext cx="468000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4674955" y="2782558"/>
              <a:ext cx="468549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5209154" y="2914160"/>
              <a:ext cx="285795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1142976" y="2734933"/>
              <a:ext cx="357190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0" lang="en-US" altLang="zh-CN" sz="17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1499151" y="2885585"/>
              <a:ext cx="286767" cy="0"/>
            </a:xfrm>
            <a:prstGeom prst="line">
              <a:avLst/>
            </a:prstGeom>
            <a:ln w="19050">
              <a:tailEnd type="arrow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2500298" y="3500438"/>
              <a:ext cx="1143008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p-&gt;</a:t>
              </a:r>
              <a:r>
                <a:rPr kumimoji="0" lang="en-US" altLang="zh-CN" sz="170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next</a:t>
              </a:r>
              <a:endParaRPr kumimoji="0" lang="en-US" altLang="zh-CN" sz="170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4612" y="2000240"/>
              <a:ext cx="3000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大问题：</a:t>
              </a:r>
              <a:r>
                <a:rPr lang="pt-BR" altLang="zh-CN" sz="1800" i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pt-BR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pt-BR" altLang="zh-CN" sz="1800" i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r>
                <a:rPr lang="pt-BR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)</a:t>
              </a:r>
              <a:r>
                <a:rPr lang="zh-CN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输出</a:t>
              </a:r>
              <a:r>
                <a:rPr lang="pt-BR" altLang="zh-CN" sz="1800" i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pt-BR" altLang="zh-CN" sz="1800" baseline="-25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r>
                <a:rPr lang="zh-CN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到</a:t>
              </a:r>
              <a:r>
                <a:rPr lang="pt-BR" altLang="zh-CN" sz="1800" i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pt-BR" altLang="zh-CN" sz="1800" i="1" baseline="-25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57620" y="3500438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(p-&gt;next)</a:t>
              </a:r>
              <a:r>
                <a:rPr lang="zh-CN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输出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到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20" name="直接箭头连接符 19"/>
            <p:cNvCxnSpPr>
              <a:endCxn id="9" idx="2"/>
            </p:cNvCxnSpPr>
            <p:nvPr/>
          </p:nvCxnSpPr>
          <p:spPr>
            <a:xfrm rot="5400000" flipH="1" flipV="1">
              <a:off x="3193587" y="3177937"/>
              <a:ext cx="343593" cy="1585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右大括号 20"/>
            <p:cNvSpPr/>
            <p:nvPr/>
          </p:nvSpPr>
          <p:spPr>
            <a:xfrm rot="5400000">
              <a:off x="4857752" y="2071678"/>
              <a:ext cx="214314" cy="2643206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大括号 21"/>
            <p:cNvSpPr/>
            <p:nvPr/>
          </p:nvSpPr>
          <p:spPr>
            <a:xfrm rot="16200000">
              <a:off x="4036215" y="892951"/>
              <a:ext cx="214314" cy="3286148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28728" y="2357430"/>
            <a:ext cx="6643734" cy="9362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不做任何事件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=NULL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结点值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(p-&gt;next)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其他情况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57290" y="3857628"/>
            <a:ext cx="7358114" cy="2445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Positive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(LinkNode&lt;int&gt;* p)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正向输出所有结点值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(p==NULL)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return;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printf("%d ",p-&gt;data);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Positive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(p-&gt;next);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5" name="左弧形箭头 24"/>
          <p:cNvSpPr/>
          <p:nvPr/>
        </p:nvSpPr>
        <p:spPr bwMode="auto">
          <a:xfrm>
            <a:off x="1000100" y="1285860"/>
            <a:ext cx="357190" cy="1143008"/>
          </a:xfrm>
          <a:prstGeom prst="curvedRightArrow">
            <a:avLst/>
          </a:prstGeom>
          <a:ln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左弧形箭头 25"/>
          <p:cNvSpPr/>
          <p:nvPr/>
        </p:nvSpPr>
        <p:spPr bwMode="auto">
          <a:xfrm>
            <a:off x="928662" y="3143248"/>
            <a:ext cx="357190" cy="1143008"/>
          </a:xfrm>
          <a:prstGeom prst="curvedRightArrow">
            <a:avLst/>
          </a:prstGeom>
          <a:ln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85728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(1)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正向输出</a:t>
            </a:r>
            <a:endParaRPr lang="zh-CN" altLang="en-US" sz="20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428728" y="285728"/>
            <a:ext cx="5643602" cy="1869530"/>
            <a:chOff x="1142976" y="2000240"/>
            <a:chExt cx="5643602" cy="1869530"/>
          </a:xfrm>
        </p:grpSpPr>
        <p:sp>
          <p:nvSpPr>
            <p:cNvPr id="5" name="Text Box 42"/>
            <p:cNvSpPr txBox="1">
              <a:spLocks noChangeArrowheads="1"/>
            </p:cNvSpPr>
            <p:nvPr/>
          </p:nvSpPr>
          <p:spPr bwMode="auto">
            <a:xfrm>
              <a:off x="1789978" y="2725407"/>
              <a:ext cx="540000" cy="36000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Text Box 41"/>
            <p:cNvSpPr txBox="1">
              <a:spLocks noChangeArrowheads="1"/>
            </p:cNvSpPr>
            <p:nvPr/>
          </p:nvSpPr>
          <p:spPr bwMode="auto">
            <a:xfrm>
              <a:off x="2336538" y="2725407"/>
              <a:ext cx="540000" cy="36000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Text Box 40"/>
            <p:cNvSpPr txBox="1">
              <a:spLocks noChangeArrowheads="1"/>
            </p:cNvSpPr>
            <p:nvPr/>
          </p:nvSpPr>
          <p:spPr bwMode="auto">
            <a:xfrm>
              <a:off x="5494949" y="2725407"/>
              <a:ext cx="540000" cy="36000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Text Box 39"/>
            <p:cNvSpPr txBox="1">
              <a:spLocks noChangeArrowheads="1"/>
            </p:cNvSpPr>
            <p:nvPr/>
          </p:nvSpPr>
          <p:spPr bwMode="auto">
            <a:xfrm>
              <a:off x="6032264" y="2725407"/>
              <a:ext cx="540000" cy="36000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520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∧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3174650" y="2725407"/>
              <a:ext cx="540000" cy="36000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Text Box 36"/>
            <p:cNvSpPr txBox="1">
              <a:spLocks noChangeArrowheads="1"/>
            </p:cNvSpPr>
            <p:nvPr/>
          </p:nvSpPr>
          <p:spPr bwMode="auto">
            <a:xfrm>
              <a:off x="3714744" y="2725407"/>
              <a:ext cx="540000" cy="360000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auto">
            <a:xfrm>
              <a:off x="4080408" y="2914160"/>
              <a:ext cx="524930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2690799" y="2914160"/>
              <a:ext cx="468000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4674955" y="2782558"/>
              <a:ext cx="468549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91440" tIns="0" rIns="9144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5209154" y="2914160"/>
              <a:ext cx="285795" cy="0"/>
            </a:xfrm>
            <a:prstGeom prst="line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1142976" y="2734933"/>
              <a:ext cx="357190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0" lang="en-US" altLang="zh-CN" sz="17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1499151" y="2885585"/>
              <a:ext cx="286767" cy="0"/>
            </a:xfrm>
            <a:prstGeom prst="line">
              <a:avLst/>
            </a:prstGeom>
            <a:ln w="19050">
              <a:tailEnd type="arrow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2500298" y="3500438"/>
              <a:ext cx="1143008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p-&gt;</a:t>
              </a:r>
              <a:r>
                <a:rPr kumimoji="0" lang="en-US" altLang="zh-CN" sz="170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next</a:t>
              </a:r>
              <a:endParaRPr kumimoji="0" lang="en-US" altLang="zh-CN" sz="170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4612" y="2000240"/>
              <a:ext cx="3000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大问题：</a:t>
              </a:r>
              <a:r>
                <a:rPr lang="pt-BR" altLang="zh-CN" sz="1800" i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pt-BR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pt-BR" altLang="zh-CN" sz="1800" i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r>
                <a:rPr lang="pt-BR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)</a:t>
              </a:r>
              <a:r>
                <a:rPr lang="zh-CN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输出</a:t>
              </a:r>
              <a:r>
                <a:rPr lang="pt-BR" altLang="zh-CN" sz="1800" i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pt-BR" altLang="zh-CN" sz="1800" i="1" baseline="-25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pt-BR" altLang="zh-CN" sz="1800" baseline="-25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r>
                <a:rPr lang="zh-CN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到</a:t>
              </a:r>
              <a:r>
                <a:rPr lang="pt-BR" altLang="zh-CN" sz="1800" i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pt-BR" altLang="zh-CN" sz="1800" baseline="-25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57620" y="3500438"/>
              <a:ext cx="292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(p-&gt;next)</a:t>
              </a:r>
              <a:r>
                <a:rPr lang="zh-CN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输出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r>
                <a:rPr lang="zh-CN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到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20" name="直接箭头连接符 19"/>
            <p:cNvCxnSpPr>
              <a:endCxn id="9" idx="2"/>
            </p:cNvCxnSpPr>
            <p:nvPr/>
          </p:nvCxnSpPr>
          <p:spPr>
            <a:xfrm rot="5400000" flipH="1" flipV="1">
              <a:off x="3193587" y="3177937"/>
              <a:ext cx="343593" cy="1585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右大括号 20"/>
            <p:cNvSpPr/>
            <p:nvPr/>
          </p:nvSpPr>
          <p:spPr>
            <a:xfrm rot="5400000">
              <a:off x="4857752" y="2071678"/>
              <a:ext cx="214314" cy="2643206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大括号 21"/>
            <p:cNvSpPr/>
            <p:nvPr/>
          </p:nvSpPr>
          <p:spPr>
            <a:xfrm rot="16200000">
              <a:off x="4036215" y="892951"/>
              <a:ext cx="214314" cy="3286148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28728" y="2357430"/>
            <a:ext cx="5643602" cy="9362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不做任何事件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=NULL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(p-&gt;next);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结点值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其他情况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57290" y="3857628"/>
            <a:ext cx="7215238" cy="2445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Invert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(LinkNode&lt;int&gt;* p) 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反向输出所有结点值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(p==NULL)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Invert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(p-&gt;next);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printf("%d ",p-&gt;data);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5" name="左弧形箭头 24"/>
          <p:cNvSpPr/>
          <p:nvPr/>
        </p:nvSpPr>
        <p:spPr bwMode="auto">
          <a:xfrm>
            <a:off x="1000100" y="1285860"/>
            <a:ext cx="357190" cy="1143008"/>
          </a:xfrm>
          <a:prstGeom prst="curvedRightArrow">
            <a:avLst/>
          </a:prstGeom>
          <a:ln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左弧形箭头 25"/>
          <p:cNvSpPr/>
          <p:nvPr/>
        </p:nvSpPr>
        <p:spPr bwMode="auto">
          <a:xfrm>
            <a:off x="928662" y="3143248"/>
            <a:ext cx="357190" cy="1143008"/>
          </a:xfrm>
          <a:prstGeom prst="curvedRightArrow">
            <a:avLst/>
          </a:prstGeom>
          <a:ln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85728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(2)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反向输出</a:t>
            </a:r>
            <a:endParaRPr lang="zh-CN" altLang="en-US" sz="20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87742" y="1484934"/>
            <a:ext cx="350046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吸取匹配失败的教训！</a:t>
            </a:r>
            <a:endParaRPr lang="zh-CN" sz="2000" smtClean="0">
              <a:solidFill>
                <a:srgbClr val="FF00FF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75105" y="2204720"/>
          <a:ext cx="4789805" cy="149733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597025"/>
                <a:gridCol w="725170"/>
                <a:gridCol w="652780"/>
                <a:gridCol w="581025"/>
                <a:gridCol w="580390"/>
                <a:gridCol w="653415"/>
              </a:tblGrid>
              <a:tr h="49911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36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endParaRPr lang="zh-CN" sz="1800" i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3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3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3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3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3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911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36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800" i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3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zh-CN" sz="18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3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zh-CN" sz="18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3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zh-CN" sz="18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3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zh-CN" sz="18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3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zh-CN" sz="18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911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3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next[</a:t>
                      </a:r>
                      <a:r>
                        <a:rPr lang="en-US" sz="1800" i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3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3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3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3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3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89280" y="548640"/>
            <a:ext cx="2326005" cy="4603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p>
            <a:pPr>
              <a:lnSpc>
                <a:spcPct val="100000"/>
              </a:lnSpc>
            </a:pPr>
            <a:r>
              <a:rPr lang="en-US" altLang="zh-CN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2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改进的</a:t>
            </a:r>
            <a:r>
              <a:rPr lang="zh-CN" altLang="en-US" sz="2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KMP算法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72565" y="3789045"/>
          <a:ext cx="4792345" cy="3429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597660"/>
                <a:gridCol w="725805"/>
                <a:gridCol w="653415"/>
                <a:gridCol w="581660"/>
                <a:gridCol w="580390"/>
                <a:gridCol w="653415"/>
              </a:tblGrid>
              <a:tr h="342900">
                <a:tc>
                  <a:txBody>
                    <a:bodyPr/>
                    <a:p>
                      <a:pPr indent="1270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nextval[</a:t>
                      </a:r>
                      <a:r>
                        <a:rPr lang="en-US" sz="1600" i="1" kern="1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r>
                        <a:rPr lang="en-US" sz="16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zh-CN" sz="16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lang="zh-CN" sz="16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-1</a:t>
                      </a:r>
                      <a:endParaRPr lang="zh-CN" sz="16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lang="zh-CN" sz="16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lang="zh-CN" sz="16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sz="16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4"/>
          <p:cNvSpPr txBox="1"/>
          <p:nvPr/>
        </p:nvSpPr>
        <p:spPr>
          <a:xfrm>
            <a:off x="4355465" y="517525"/>
            <a:ext cx="3994150" cy="5232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p>
            <a:pPr marL="342900" indent="-342900" algn="l">
              <a:lnSpc>
                <a:spcPct val="10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KMP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算法的性能进一步提高了！</a:t>
            </a:r>
            <a:endParaRPr lang="zh-CN" altLang="en-US" sz="2000" smtClean="0">
              <a:solidFill>
                <a:srgbClr val="FF0000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1620189" y="4581820"/>
            <a:ext cx="4357718" cy="936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nextval[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]=nextval[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否则：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nextval[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]=next[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endParaRPr lang="zh-CN" altLang="en-US" sz="2000" i="1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428596" y="214290"/>
            <a:ext cx="896901" cy="896901"/>
            <a:chOff x="388951" y="5103867"/>
            <a:chExt cx="896901" cy="896901"/>
          </a:xfrm>
        </p:grpSpPr>
        <p:sp>
          <p:nvSpPr>
            <p:cNvPr id="7" name="椭圆 6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" name="椭圆 7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文本框 14"/>
            <p:cNvSpPr txBox="1"/>
            <p:nvPr/>
          </p:nvSpPr>
          <p:spPr>
            <a:xfrm>
              <a:off x="525185" y="5431228"/>
              <a:ext cx="646331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</a:t>
              </a:r>
              <a:endPara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 rot="5400000">
            <a:off x="4037009" y="3678239"/>
            <a:ext cx="500066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2976" y="1000108"/>
            <a:ext cx="7643866" cy="2445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Positive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(LinkNode&lt;int&gt;* p)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正向输出所有结点值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(p==NULL)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return;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printf("%d ",p-&gt;data);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Positive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(p-&gt;next);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2976" y="3984148"/>
            <a:ext cx="7643866" cy="2445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Invert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(LinkNode&lt;int&gt;* p) 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反向输出所有结点值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(p==NULL)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Invert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(p-&gt;next);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printf("%d ",p-&gt;data);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428604"/>
            <a:ext cx="542928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6.2.3 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基于</a:t>
            </a:r>
            <a:r>
              <a:rPr lang="zh-CN" altLang="en-US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归纳方法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的递归算法设计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357298"/>
            <a:ext cx="7572428" cy="213902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通过对求解问题的分析归纳来转换成递归方法求解（如皇后问题等）。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关键是对问题本身进行分析，确定大、小问题解之间的关系，构造合理的递归体，而其中最重要的又是假设出“合理”的小问题。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785794"/>
            <a:ext cx="8143932" cy="225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6.8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若算法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pow(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用于计算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为大于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的整数）。完成以下任务：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）采用递归方法设计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pow(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）问执行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pow(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发生几次递归调用？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pow(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对应的算法复杂度是多少？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269504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用于计算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，则有以下递归模型：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1841008"/>
            <a:ext cx="6643734" cy="11599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)=x		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/2)*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/2)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为奇数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/2)*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/2)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为偶数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3412644"/>
            <a:ext cx="6572296" cy="2445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pow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(double x,int n)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次幂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(n==1) return x;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double p=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pow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(x,n/2);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(n%2==1)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//n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为奇数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x*p*p;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//n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为偶数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p*p;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4282" y="285728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928670"/>
            <a:ext cx="7572428" cy="175945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）执行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pow(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10)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的递归调用顺序是：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pow(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10) 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→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pow(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5) 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→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pow(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2)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→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pow(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1)</a:t>
            </a:r>
            <a:endParaRPr lang="en-US" altLang="zh-CN" sz="2000" smtClean="0">
              <a:solidFill>
                <a:srgbClr val="FF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共发生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次递归调用。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pow(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对应的算法复杂度是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42876" y="451554"/>
            <a:ext cx="892971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6.10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用递归算法求解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迷宫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问题，并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输出从入口到出口的</a:t>
            </a:r>
            <a:r>
              <a:rPr lang="zh-CN" altLang="en-US" sz="2000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所有迷宫路径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 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642910" y="1285860"/>
            <a:ext cx="19288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求解问题描述：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8728" y="2114598"/>
            <a:ext cx="1079500" cy="5032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xi</a:t>
            </a:r>
            <a:r>
              <a:rPr lang="zh-CN" altLang="en-US" sz="18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72198" y="2114598"/>
            <a:ext cx="1079500" cy="5032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xe</a:t>
            </a:r>
            <a:r>
              <a:rPr lang="zh-CN" altLang="en-US" sz="18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</a:t>
            </a:r>
            <a:r>
              <a:rPr lang="en-US" altLang="zh-CN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2508228" y="2366217"/>
            <a:ext cx="35639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71736" y="1857364"/>
            <a:ext cx="350046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mgpath(xi</a:t>
            </a:r>
            <a:r>
              <a:rPr lang="zh-CN" altLang="en-US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yi</a:t>
            </a:r>
            <a:r>
              <a:rPr lang="zh-CN" altLang="en-US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xe</a:t>
            </a:r>
            <a:r>
              <a:rPr lang="zh-CN" altLang="en-US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ye</a:t>
            </a:r>
            <a:r>
              <a:rPr lang="zh-CN" altLang="en-US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en-US" sz="1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5074" y="2686102"/>
            <a:ext cx="8572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出口</a:t>
            </a:r>
            <a:endParaRPr lang="zh-CN" altLang="en-US" sz="1800" b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3143248"/>
            <a:ext cx="7786742" cy="7848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mgpath(int xi</a:t>
            </a:r>
            <a:r>
              <a:rPr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yi</a:t>
            </a:r>
            <a:r>
              <a:rPr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xe</a:t>
            </a:r>
            <a:r>
              <a:rPr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ye</a:t>
            </a:r>
            <a:r>
              <a:rPr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Box path)</a:t>
            </a:r>
            <a:r>
              <a:rPr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：求从</a:t>
            </a:r>
            <a:r>
              <a:rPr lang="en-US" altLang="zh-CN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(xi</a:t>
            </a:r>
            <a:r>
              <a:rPr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yi)</a:t>
            </a:r>
            <a:r>
              <a:rPr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(xe</a:t>
            </a:r>
            <a:r>
              <a:rPr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ye)</a:t>
            </a:r>
            <a:r>
              <a:rPr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的迷宫路径，用</a:t>
            </a:r>
            <a:r>
              <a:rPr lang="en-US" altLang="zh-CN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变量保存迷宫路径。</a:t>
            </a:r>
            <a:endParaRPr lang="zh-CN" altLang="en-US" sz="2000" b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1604" y="2657584"/>
            <a:ext cx="8572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入</a:t>
            </a:r>
            <a:r>
              <a:rPr lang="zh-CN" altLang="en-US" sz="1800" b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口</a:t>
            </a:r>
            <a:endParaRPr lang="zh-CN" altLang="en-US" sz="1800" b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71604" y="928670"/>
            <a:ext cx="1079500" cy="5032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xi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15074" y="928670"/>
            <a:ext cx="1079500" cy="5032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xe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2651104" y="1180289"/>
            <a:ext cx="35639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488" y="782236"/>
            <a:ext cx="321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mgpath(xi</a:t>
            </a:r>
            <a:r>
              <a:rPr lang="zh-CN" altLang="en-US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yi</a:t>
            </a:r>
            <a:r>
              <a:rPr lang="zh-CN" altLang="en-US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xe</a:t>
            </a:r>
            <a:r>
              <a:rPr lang="zh-CN" altLang="en-US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ye</a:t>
            </a:r>
            <a:r>
              <a:rPr lang="zh-CN" altLang="en-US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en-US" sz="16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8082" y="104336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b="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出口</a:t>
            </a:r>
            <a:endParaRPr lang="zh-CN" altLang="en-US" sz="1800" b="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7620" y="200024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大问题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" name="左大括号 17"/>
          <p:cNvSpPr/>
          <p:nvPr/>
        </p:nvSpPr>
        <p:spPr>
          <a:xfrm rot="16200000">
            <a:off x="4231405" y="-269180"/>
            <a:ext cx="324000" cy="4071966"/>
          </a:xfrm>
          <a:prstGeom prst="leftBrac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7224" y="104336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b="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入</a:t>
            </a:r>
            <a:r>
              <a:rPr lang="zh-CN" altLang="en-US" sz="18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口</a:t>
            </a:r>
            <a:endParaRPr lang="zh-CN" altLang="en-US" sz="1800" b="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32"/>
          <p:cNvGrpSpPr/>
          <p:nvPr/>
        </p:nvGrpSpPr>
        <p:grpSpPr>
          <a:xfrm>
            <a:off x="571472" y="2571744"/>
            <a:ext cx="7366044" cy="3114754"/>
            <a:chOff x="571472" y="2571744"/>
            <a:chExt cx="7366044" cy="3114754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86050" y="3671832"/>
              <a:ext cx="1079500" cy="5032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)</a:t>
              </a:r>
              <a:endPara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571472" y="3671832"/>
              <a:ext cx="1079500" cy="5032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xi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yi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)</a:t>
              </a:r>
              <a:endPara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43042" y="4062417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走一步</a:t>
              </a:r>
              <a:endPara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858016" y="3671832"/>
              <a:ext cx="1079500" cy="5032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xe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ye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)</a:t>
              </a:r>
              <a:endPara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1" name="直接箭头连接符 10"/>
            <p:cNvCxnSpPr>
              <a:stCxn id="9" idx="3"/>
              <a:endCxn id="10" idx="1"/>
            </p:cNvCxnSpPr>
            <p:nvPr/>
          </p:nvCxnSpPr>
          <p:spPr>
            <a:xfrm>
              <a:off x="3865550" y="3923451"/>
              <a:ext cx="29924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29058" y="3500438"/>
              <a:ext cx="3000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mgpath(i,j,xe,ye,path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)</a:t>
              </a:r>
              <a:endParaRPr lang="zh-CN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43768" y="3286124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800" b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出口</a:t>
              </a:r>
              <a:endParaRPr lang="zh-CN" altLang="en-US" sz="18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29190" y="471488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小问题</a:t>
              </a:r>
              <a:endPara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左大括号 19"/>
            <p:cNvSpPr/>
            <p:nvPr/>
          </p:nvSpPr>
          <p:spPr>
            <a:xfrm rot="16200000">
              <a:off x="5316182" y="2825447"/>
              <a:ext cx="288000" cy="3348000"/>
            </a:xfrm>
            <a:prstGeom prst="leftBrac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下箭头 25"/>
            <p:cNvSpPr/>
            <p:nvPr/>
          </p:nvSpPr>
          <p:spPr>
            <a:xfrm>
              <a:off x="4286248" y="2571744"/>
              <a:ext cx="214314" cy="50006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14612" y="5286388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smtClean="0">
                  <a:solidFill>
                    <a:srgbClr val="FF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大问题 ≡ 走一步 </a:t>
              </a:r>
              <a:r>
                <a:rPr lang="en-US" altLang="zh-CN" sz="2000" smtClean="0">
                  <a:solidFill>
                    <a:srgbClr val="FF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 </a:t>
              </a:r>
              <a:r>
                <a:rPr lang="zh-CN" altLang="en-US" sz="2000" smtClean="0">
                  <a:solidFill>
                    <a:srgbClr val="FF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小问题</a:t>
              </a:r>
              <a:endParaRPr lang="zh-CN" altLang="en-US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224" y="3286124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800" b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入</a:t>
              </a:r>
              <a:r>
                <a:rPr lang="zh-CN" altLang="en-US" sz="1800" b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口</a:t>
              </a:r>
              <a:endParaRPr lang="zh-CN" altLang="en-US" sz="1800" b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32" name="直接连接符 31"/>
            <p:cNvCxnSpPr>
              <a:stCxn id="15" idx="3"/>
              <a:endCxn id="9" idx="1"/>
            </p:cNvCxnSpPr>
            <p:nvPr/>
          </p:nvCxnSpPr>
          <p:spPr>
            <a:xfrm>
              <a:off x="1650972" y="3923451"/>
              <a:ext cx="1135078" cy="0"/>
            </a:xfrm>
            <a:prstGeom prst="line">
              <a:avLst/>
            </a:prstGeom>
            <a:ln w="19050"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7158" y="1186294"/>
            <a:ext cx="8429684" cy="4040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mgpath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(xi,yi,xe,ye,path)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(xi,yi)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添加到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        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mg[xi][yi]=-1;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        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中的迷宫路径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        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恢复出口迷宫值为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即置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mg[xe][ye]=0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	</a:t>
            </a:r>
            <a:r>
              <a:rPr lang="zh-CN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(xi,yi)=(xe,ye)</a:t>
            </a:r>
            <a:r>
              <a:rPr lang="zh-CN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即找到出口</a:t>
            </a:r>
            <a:endParaRPr lang="zh-CN" altLang="zh-CN" sz="1800" smtClean="0">
              <a:solidFill>
                <a:srgbClr val="FF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mgpath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(xi,yi,xe,ye,path)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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(xi,yi)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添加到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        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mg[xi][yi]=-1;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        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(xi,yi)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每个相邻可走方块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(i,j)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              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调用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mgpath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(i,j,xe,ye,path);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        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(xi,yi)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回退一步即置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mg[xi][yi]=0;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	</a:t>
            </a:r>
            <a:r>
              <a:rPr lang="zh-CN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(xi,yi)</a:t>
            </a:r>
            <a:r>
              <a:rPr lang="zh-CN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不是出口</a:t>
            </a:r>
            <a:endParaRPr lang="zh-CN" altLang="zh-CN" sz="1800">
              <a:solidFill>
                <a:srgbClr val="FF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571480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求解迷宫问题的递归模型如下：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7158" y="571480"/>
            <a:ext cx="8286808" cy="547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#include&lt;iostream&gt;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#include&lt;vector&gt;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const int MAX=10;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迷宫最大的行、列数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dx[]={-1,0,1,0};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//x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方向的偏移量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dy[]={0,1,0,-1}; 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//y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方向的偏移量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mg[MAX][MAX]={{0,1,0,0},{0,0,1,1},{0,1,0,0},{0,0,0,0}};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m=4,n=4;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cnt=0;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累计迷宫路径数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class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Box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方块类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public: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i;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方块的行号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j;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方块的列号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Box(int i1,int j1):i(i1),j(j1) {}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重载构造函数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4282" y="357166"/>
            <a:ext cx="8643998" cy="5007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mgpath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xi,int yi,int xe,int ye,vector&lt;Box&gt; path)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求解迷宫路径为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:(xi,yi)-&gt;(xe,ye)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Box b(xi,yi);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建立入口方块的对象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 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path.push_back(b);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添加的路径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 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mg[xi][yi]=-1;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//mg[xi][yi]=-1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xi==xe &amp;&amp; yi==ye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找到了出口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输出一个迷宫路径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cnt++;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printf("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迷宫路径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%d: ",cnt);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输出第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cnt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条迷宫路径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for (int k=0;k&lt;path.size();k++)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printf("(%d,%d) ",path[k].i,path[k].j);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printf("\n");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mg[xi][yi]=0;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从出口回退，恢复其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mg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值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3"/>
          <p:cNvGrpSpPr/>
          <p:nvPr/>
        </p:nvGrpSpPr>
        <p:grpSpPr>
          <a:xfrm>
            <a:off x="285720" y="2285992"/>
            <a:ext cx="8643998" cy="2000264"/>
            <a:chOff x="214282" y="1571612"/>
            <a:chExt cx="8643998" cy="2000264"/>
          </a:xfrm>
        </p:grpSpPr>
        <p:sp>
          <p:nvSpPr>
            <p:cNvPr id="9" name="Text Box 78"/>
            <p:cNvSpPr txBox="1">
              <a:spLocks noChangeArrowheads="1"/>
            </p:cNvSpPr>
            <p:nvPr/>
          </p:nvSpPr>
          <p:spPr bwMode="auto">
            <a:xfrm>
              <a:off x="2138544" y="2102695"/>
              <a:ext cx="2147704" cy="326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 a a b a a a a 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2138544" y="2646321"/>
              <a:ext cx="1317217" cy="2826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 a a a 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Line 76"/>
            <p:cNvSpPr>
              <a:spLocks noChangeShapeType="1"/>
            </p:cNvSpPr>
            <p:nvPr/>
          </p:nvSpPr>
          <p:spPr bwMode="auto">
            <a:xfrm>
              <a:off x="2849549" y="1758483"/>
              <a:ext cx="1270" cy="351833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Text Box 75"/>
            <p:cNvSpPr txBox="1">
              <a:spLocks noChangeArrowheads="1"/>
            </p:cNvSpPr>
            <p:nvPr/>
          </p:nvSpPr>
          <p:spPr bwMode="auto">
            <a:xfrm>
              <a:off x="2928926" y="1789276"/>
              <a:ext cx="448387" cy="2824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=3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Text Box 74"/>
            <p:cNvSpPr txBox="1">
              <a:spLocks noChangeArrowheads="1"/>
            </p:cNvSpPr>
            <p:nvPr/>
          </p:nvSpPr>
          <p:spPr bwMode="auto">
            <a:xfrm>
              <a:off x="2979113" y="2961321"/>
              <a:ext cx="448387" cy="2533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=3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Line 73"/>
            <p:cNvSpPr>
              <a:spLocks noChangeShapeType="1"/>
            </p:cNvSpPr>
            <p:nvPr/>
          </p:nvSpPr>
          <p:spPr bwMode="auto">
            <a:xfrm flipV="1">
              <a:off x="2857487" y="2871785"/>
              <a:ext cx="1270" cy="387397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Text Box 72"/>
            <p:cNvSpPr txBox="1">
              <a:spLocks noChangeArrowheads="1"/>
            </p:cNvSpPr>
            <p:nvPr/>
          </p:nvSpPr>
          <p:spPr bwMode="auto">
            <a:xfrm>
              <a:off x="214282" y="2500306"/>
              <a:ext cx="1071570" cy="2476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趟匹配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Line 71"/>
            <p:cNvSpPr>
              <a:spLocks noChangeShapeType="1"/>
            </p:cNvSpPr>
            <p:nvPr/>
          </p:nvSpPr>
          <p:spPr bwMode="auto">
            <a:xfrm>
              <a:off x="2871460" y="2343141"/>
              <a:ext cx="1270" cy="35183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Freeform 70"/>
            <p:cNvSpPr/>
            <p:nvPr/>
          </p:nvSpPr>
          <p:spPr bwMode="auto">
            <a:xfrm>
              <a:off x="2811759" y="2471358"/>
              <a:ext cx="120671" cy="1193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96"/>
                </a:cxn>
              </a:cxnLst>
              <a:rect l="0" t="0" r="r" b="b"/>
              <a:pathLst>
                <a:path w="98" h="96">
                  <a:moveTo>
                    <a:pt x="0" y="0"/>
                  </a:moveTo>
                  <a:lnTo>
                    <a:pt x="98" y="96"/>
                  </a:lnTo>
                </a:path>
              </a:pathLst>
            </a:cu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Line 69"/>
            <p:cNvSpPr>
              <a:spLocks noChangeShapeType="1"/>
            </p:cNvSpPr>
            <p:nvPr/>
          </p:nvSpPr>
          <p:spPr bwMode="auto">
            <a:xfrm>
              <a:off x="4143372" y="2524121"/>
              <a:ext cx="89677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 Box 68"/>
            <p:cNvSpPr txBox="1">
              <a:spLocks noChangeArrowheads="1"/>
            </p:cNvSpPr>
            <p:nvPr/>
          </p:nvSpPr>
          <p:spPr bwMode="auto">
            <a:xfrm>
              <a:off x="4213235" y="2195416"/>
              <a:ext cx="475038" cy="3048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失败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Text Box 67"/>
            <p:cNvSpPr txBox="1">
              <a:spLocks noChangeArrowheads="1"/>
            </p:cNvSpPr>
            <p:nvPr/>
          </p:nvSpPr>
          <p:spPr bwMode="auto">
            <a:xfrm>
              <a:off x="4200532" y="2639020"/>
              <a:ext cx="630616" cy="3184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修改为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Text Box 66"/>
            <p:cNvSpPr txBox="1">
              <a:spLocks noChangeArrowheads="1"/>
            </p:cNvSpPr>
            <p:nvPr/>
          </p:nvSpPr>
          <p:spPr bwMode="auto">
            <a:xfrm>
              <a:off x="5148703" y="2222091"/>
              <a:ext cx="423429" cy="2782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=3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Text Box 65"/>
            <p:cNvSpPr txBox="1">
              <a:spLocks noChangeArrowheads="1"/>
            </p:cNvSpPr>
            <p:nvPr/>
          </p:nvSpPr>
          <p:spPr bwMode="auto">
            <a:xfrm>
              <a:off x="5148703" y="2571073"/>
              <a:ext cx="1852189" cy="28642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=nextval[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]=-1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" name="Text Box 11"/>
            <p:cNvSpPr txBox="1">
              <a:spLocks noChangeArrowheads="1"/>
            </p:cNvSpPr>
            <p:nvPr/>
          </p:nvSpPr>
          <p:spPr bwMode="auto">
            <a:xfrm>
              <a:off x="1563135" y="2634666"/>
              <a:ext cx="308663" cy="3886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：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7" name="Text Box 10"/>
            <p:cNvSpPr txBox="1">
              <a:spLocks noChangeArrowheads="1"/>
            </p:cNvSpPr>
            <p:nvPr/>
          </p:nvSpPr>
          <p:spPr bwMode="auto">
            <a:xfrm>
              <a:off x="1563135" y="2143116"/>
              <a:ext cx="308663" cy="3886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：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" name="Line 71"/>
            <p:cNvSpPr>
              <a:spLocks noChangeShapeType="1"/>
            </p:cNvSpPr>
            <p:nvPr/>
          </p:nvSpPr>
          <p:spPr bwMode="auto">
            <a:xfrm>
              <a:off x="2189461" y="2343141"/>
              <a:ext cx="1270" cy="35183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7" name="Line 71"/>
            <p:cNvSpPr>
              <a:spLocks noChangeShapeType="1"/>
            </p:cNvSpPr>
            <p:nvPr/>
          </p:nvSpPr>
          <p:spPr bwMode="auto">
            <a:xfrm>
              <a:off x="2422827" y="2343141"/>
              <a:ext cx="1270" cy="35183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8" name="Line 71"/>
            <p:cNvSpPr>
              <a:spLocks noChangeShapeType="1"/>
            </p:cNvSpPr>
            <p:nvPr/>
          </p:nvSpPr>
          <p:spPr bwMode="auto">
            <a:xfrm>
              <a:off x="2647937" y="2343141"/>
              <a:ext cx="1270" cy="35183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1428728" y="1571612"/>
              <a:ext cx="7429552" cy="2000264"/>
            </a:xfrm>
            <a:prstGeom prst="roundRect">
              <a:avLst/>
            </a:prstGeom>
            <a:ln w="19050">
              <a:solidFill>
                <a:schemeClr val="accent6">
                  <a:lumMod val="20000"/>
                  <a:lumOff val="80000"/>
                </a:schemeClr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1785921" y="393186"/>
          <a:ext cx="5214971" cy="1535616"/>
        </p:xfrm>
        <a:graphic>
          <a:graphicData uri="http://schemas.openxmlformats.org/drawingml/2006/table">
            <a:tbl>
              <a:tblPr/>
              <a:tblGrid>
                <a:gridCol w="1500195"/>
                <a:gridCol w="714380"/>
                <a:gridCol w="714380"/>
                <a:gridCol w="714380"/>
                <a:gridCol w="785818"/>
                <a:gridCol w="785818"/>
              </a:tblGrid>
              <a:tr h="35719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j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899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600" b="1" i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j</a:t>
                      </a: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]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a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a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a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a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b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4715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next[</a:t>
                      </a:r>
                      <a:r>
                        <a:rPr lang="en-US" sz="1600" b="1" i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j</a:t>
                      </a: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]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-1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4715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nextval[</a:t>
                      </a:r>
                      <a:r>
                        <a:rPr lang="en-US" sz="1600" b="1" i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j</a:t>
                      </a: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]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-1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-1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-1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-1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6891206" y="2843207"/>
            <a:ext cx="674063" cy="267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修改为</a:t>
            </a:r>
            <a:endParaRPr kumimoji="0" 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7819900" y="2915804"/>
            <a:ext cx="895504" cy="3353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+1=4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7819900" y="3336226"/>
            <a:ext cx="895504" cy="307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+1=0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9" name="Line 41"/>
          <p:cNvSpPr>
            <a:spLocks noChangeShapeType="1"/>
          </p:cNvSpPr>
          <p:nvPr/>
        </p:nvSpPr>
        <p:spPr bwMode="auto">
          <a:xfrm>
            <a:off x="6819768" y="3214685"/>
            <a:ext cx="895504" cy="127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pPr algn="l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285720" y="4572008"/>
            <a:ext cx="7286676" cy="1785950"/>
            <a:chOff x="285720" y="4572008"/>
            <a:chExt cx="7286676" cy="1785950"/>
          </a:xfrm>
        </p:grpSpPr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3180124" y="5094739"/>
              <a:ext cx="2029360" cy="2630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 a a b a a a a 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2" name="Text Box 21"/>
            <p:cNvSpPr txBox="1">
              <a:spLocks noChangeArrowheads="1"/>
            </p:cNvSpPr>
            <p:nvPr/>
          </p:nvSpPr>
          <p:spPr bwMode="auto">
            <a:xfrm>
              <a:off x="4071934" y="5674639"/>
              <a:ext cx="1185630" cy="2484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 a a a 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5265523" y="4653997"/>
              <a:ext cx="473296" cy="2752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=9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5313148" y="5817459"/>
              <a:ext cx="394542" cy="2547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=5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auto">
            <a:xfrm>
              <a:off x="285720" y="5292054"/>
              <a:ext cx="1214446" cy="28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趟匹配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6" name="Text Box 3"/>
            <p:cNvSpPr txBox="1">
              <a:spLocks noChangeArrowheads="1"/>
            </p:cNvSpPr>
            <p:nvPr/>
          </p:nvSpPr>
          <p:spPr bwMode="auto">
            <a:xfrm>
              <a:off x="2857488" y="5683539"/>
              <a:ext cx="308663" cy="3886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：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7" name="Text Box 2"/>
            <p:cNvSpPr txBox="1">
              <a:spLocks noChangeArrowheads="1"/>
            </p:cNvSpPr>
            <p:nvPr/>
          </p:nvSpPr>
          <p:spPr bwMode="auto">
            <a:xfrm>
              <a:off x="2857488" y="5131574"/>
              <a:ext cx="308663" cy="3886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：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23798" y="5143512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返回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-t.length=4</a:t>
              </a:r>
              <a:endParaRPr lang="zh-CN" altLang="en-US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5162871" y="4704857"/>
              <a:ext cx="1270" cy="351833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 flipV="1">
              <a:off x="5170809" y="5818159"/>
              <a:ext cx="1270" cy="387397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1" name="圆角矩形 60"/>
            <p:cNvSpPr/>
            <p:nvPr/>
          </p:nvSpPr>
          <p:spPr bwMode="auto">
            <a:xfrm>
              <a:off x="1500166" y="4572008"/>
              <a:ext cx="6072230" cy="1785950"/>
            </a:xfrm>
            <a:prstGeom prst="roundRect">
              <a:avLst/>
            </a:prstGeom>
            <a:ln w="19050">
              <a:solidFill>
                <a:schemeClr val="accent6">
                  <a:lumMod val="20000"/>
                  <a:lumOff val="80000"/>
                </a:schemeClr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Line 71"/>
            <p:cNvSpPr>
              <a:spLocks noChangeShapeType="1"/>
            </p:cNvSpPr>
            <p:nvPr/>
          </p:nvSpPr>
          <p:spPr bwMode="auto">
            <a:xfrm>
              <a:off x="4122006" y="5357826"/>
              <a:ext cx="1270" cy="35183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3" name="Line 71"/>
            <p:cNvSpPr>
              <a:spLocks noChangeShapeType="1"/>
            </p:cNvSpPr>
            <p:nvPr/>
          </p:nvSpPr>
          <p:spPr bwMode="auto">
            <a:xfrm>
              <a:off x="4336320" y="5357826"/>
              <a:ext cx="1270" cy="35183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4" name="Line 71"/>
            <p:cNvSpPr>
              <a:spLocks noChangeShapeType="1"/>
            </p:cNvSpPr>
            <p:nvPr/>
          </p:nvSpPr>
          <p:spPr bwMode="auto">
            <a:xfrm>
              <a:off x="4570730" y="5357826"/>
              <a:ext cx="1270" cy="35183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5" name="Line 71"/>
            <p:cNvSpPr>
              <a:spLocks noChangeShapeType="1"/>
            </p:cNvSpPr>
            <p:nvPr/>
          </p:nvSpPr>
          <p:spPr bwMode="auto">
            <a:xfrm>
              <a:off x="4786314" y="5357826"/>
              <a:ext cx="1270" cy="35183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6" name="Line 71"/>
            <p:cNvSpPr>
              <a:spLocks noChangeShapeType="1"/>
            </p:cNvSpPr>
            <p:nvPr/>
          </p:nvSpPr>
          <p:spPr bwMode="auto">
            <a:xfrm>
              <a:off x="5000628" y="5357826"/>
              <a:ext cx="1270" cy="35183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2844" y="357166"/>
            <a:ext cx="8858312" cy="4491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else				       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//(xi,yi)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不是出口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{ int di=0;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while (di&lt;4)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处理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(xi,yi)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四周每个相邻方块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(i,j)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{ int i=xi+dx[di];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(xi,yi)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方位的相邻方块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(i,j)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int j=yi+dy[di];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(i&gt;=0 &amp;&amp; i&lt;m &amp;&amp; j&gt;=0 &amp;&amp; j&lt;n &amp;&amp; mg[i][j]==0)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mgpath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(i,j,xe,ye,path);    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(i,j)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可走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(i,j)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查找路径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di++;			       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继续处理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(xi,yi)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的下一个相邻方块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mg[xi][yi]=0;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//(xi,yi)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所有相邻方块处理完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回退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00100" y="214290"/>
            <a:ext cx="7572428" cy="27496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xi=0,yi=0,xe=3,ye=3;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printf("(%d,%d)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(%d,%d)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的所有迷宫路径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\n",xi,yi,xe,ye);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vector&lt;Box&gt; path;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mgpat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h(xi,yi,xe,ye,path);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6" name="下箭头 55"/>
          <p:cNvSpPr/>
          <p:nvPr/>
        </p:nvSpPr>
        <p:spPr bwMode="auto">
          <a:xfrm>
            <a:off x="3643306" y="2928934"/>
            <a:ext cx="285752" cy="428628"/>
          </a:xfrm>
          <a:prstGeom prst="downArrow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组合 102"/>
          <p:cNvGrpSpPr/>
          <p:nvPr/>
        </p:nvGrpSpPr>
        <p:grpSpPr>
          <a:xfrm>
            <a:off x="1790719" y="4786322"/>
            <a:ext cx="3786214" cy="1658036"/>
            <a:chOff x="1285852" y="4929198"/>
            <a:chExt cx="3786214" cy="1658036"/>
          </a:xfrm>
        </p:grpSpPr>
        <p:grpSp>
          <p:nvGrpSpPr>
            <p:cNvPr id="3" name="组合 58"/>
            <p:cNvGrpSpPr/>
            <p:nvPr/>
          </p:nvGrpSpPr>
          <p:grpSpPr>
            <a:xfrm>
              <a:off x="1285852" y="4929198"/>
              <a:ext cx="1500198" cy="1658036"/>
              <a:chOff x="6715140" y="3560496"/>
              <a:chExt cx="1500198" cy="1658036"/>
            </a:xfrm>
          </p:grpSpPr>
          <p:sp>
            <p:nvSpPr>
              <p:cNvPr id="8" name="Rectangle 53"/>
              <p:cNvSpPr>
                <a:spLocks noChangeArrowheads="1"/>
              </p:cNvSpPr>
              <p:nvPr/>
            </p:nvSpPr>
            <p:spPr bwMode="auto">
              <a:xfrm>
                <a:off x="7054083" y="483078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" name="Rectangle 51"/>
              <p:cNvSpPr>
                <a:spLocks noChangeArrowheads="1"/>
              </p:cNvSpPr>
              <p:nvPr/>
            </p:nvSpPr>
            <p:spPr bwMode="auto">
              <a:xfrm>
                <a:off x="7629265" y="483078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" name="Rectangle 50"/>
              <p:cNvSpPr>
                <a:spLocks noChangeArrowheads="1"/>
              </p:cNvSpPr>
              <p:nvPr/>
            </p:nvSpPr>
            <p:spPr bwMode="auto">
              <a:xfrm>
                <a:off x="7341674" y="483078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2" name="Rectangle 49"/>
              <p:cNvSpPr>
                <a:spLocks noChangeArrowheads="1"/>
              </p:cNvSpPr>
              <p:nvPr/>
            </p:nvSpPr>
            <p:spPr bwMode="auto">
              <a:xfrm>
                <a:off x="7910536" y="4830786"/>
                <a:ext cx="298126" cy="2971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3" name="Rectangle 48"/>
              <p:cNvSpPr>
                <a:spLocks noChangeArrowheads="1"/>
              </p:cNvSpPr>
              <p:nvPr/>
            </p:nvSpPr>
            <p:spPr bwMode="auto">
              <a:xfrm>
                <a:off x="7054083" y="4524172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5" name="Rectangle 46"/>
              <p:cNvSpPr>
                <a:spLocks noChangeArrowheads="1"/>
              </p:cNvSpPr>
              <p:nvPr/>
            </p:nvSpPr>
            <p:spPr bwMode="auto">
              <a:xfrm>
                <a:off x="7629265" y="4524172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6" name="Rectangle 45"/>
              <p:cNvSpPr>
                <a:spLocks noChangeArrowheads="1"/>
              </p:cNvSpPr>
              <p:nvPr/>
            </p:nvSpPr>
            <p:spPr bwMode="auto">
              <a:xfrm>
                <a:off x="7341674" y="4524172"/>
                <a:ext cx="298126" cy="29818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" name="Rectangle 44"/>
              <p:cNvSpPr>
                <a:spLocks noChangeArrowheads="1"/>
              </p:cNvSpPr>
              <p:nvPr/>
            </p:nvSpPr>
            <p:spPr bwMode="auto">
              <a:xfrm>
                <a:off x="7910536" y="4524172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8" name="Rectangle 43"/>
              <p:cNvSpPr>
                <a:spLocks noChangeArrowheads="1"/>
              </p:cNvSpPr>
              <p:nvPr/>
            </p:nvSpPr>
            <p:spPr bwMode="auto">
              <a:xfrm>
                <a:off x="7054083" y="421123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7629265" y="4211236"/>
                <a:ext cx="298126" cy="2971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1" name="Rectangle 40"/>
              <p:cNvSpPr>
                <a:spLocks noChangeArrowheads="1"/>
              </p:cNvSpPr>
              <p:nvPr/>
            </p:nvSpPr>
            <p:spPr bwMode="auto">
              <a:xfrm>
                <a:off x="7341674" y="421123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2" name="Rectangle 39"/>
              <p:cNvSpPr>
                <a:spLocks noChangeArrowheads="1"/>
              </p:cNvSpPr>
              <p:nvPr/>
            </p:nvSpPr>
            <p:spPr bwMode="auto">
              <a:xfrm>
                <a:off x="7910536" y="4211236"/>
                <a:ext cx="298126" cy="2971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3" name="Rectangle 38"/>
              <p:cNvSpPr>
                <a:spLocks noChangeArrowheads="1"/>
              </p:cNvSpPr>
              <p:nvPr/>
            </p:nvSpPr>
            <p:spPr bwMode="auto">
              <a:xfrm>
                <a:off x="7054083" y="3904621"/>
                <a:ext cx="298126" cy="29818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/>
            </p:nvSpPr>
            <p:spPr bwMode="auto">
              <a:xfrm>
                <a:off x="7629265" y="3904621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7341674" y="3904621"/>
                <a:ext cx="298126" cy="29818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7910536" y="3904621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7342030" y="356049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34" name="Rectangle 27"/>
              <p:cNvSpPr>
                <a:spLocks noChangeArrowheads="1"/>
              </p:cNvSpPr>
              <p:nvPr/>
            </p:nvSpPr>
            <p:spPr bwMode="auto">
              <a:xfrm>
                <a:off x="7057599" y="356049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0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7917212" y="356049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3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>
                <a:off x="7629621" y="356049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2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Rectangle 22"/>
              <p:cNvSpPr>
                <a:spLocks noChangeArrowheads="1"/>
              </p:cNvSpPr>
              <p:nvPr/>
            </p:nvSpPr>
            <p:spPr bwMode="auto">
              <a:xfrm>
                <a:off x="6715140" y="4920347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3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6715140" y="4607411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2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41" name="Rectangle 20"/>
              <p:cNvSpPr>
                <a:spLocks noChangeArrowheads="1"/>
              </p:cNvSpPr>
              <p:nvPr/>
            </p:nvSpPr>
            <p:spPr bwMode="auto">
              <a:xfrm>
                <a:off x="6715140" y="4300502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6715140" y="4000504"/>
                <a:ext cx="298126" cy="29923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0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" name="组合 59"/>
            <p:cNvGrpSpPr/>
            <p:nvPr/>
          </p:nvGrpSpPr>
          <p:grpSpPr>
            <a:xfrm>
              <a:off x="3571868" y="4929198"/>
              <a:ext cx="1500198" cy="1658036"/>
              <a:chOff x="6715140" y="3560496"/>
              <a:chExt cx="1500198" cy="1658036"/>
            </a:xfrm>
          </p:grpSpPr>
          <p:sp>
            <p:nvSpPr>
              <p:cNvPr id="61" name="Rectangle 53"/>
              <p:cNvSpPr>
                <a:spLocks noChangeArrowheads="1"/>
              </p:cNvSpPr>
              <p:nvPr/>
            </p:nvSpPr>
            <p:spPr bwMode="auto">
              <a:xfrm>
                <a:off x="7054083" y="483078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2" name="Rectangle 51"/>
              <p:cNvSpPr>
                <a:spLocks noChangeArrowheads="1"/>
              </p:cNvSpPr>
              <p:nvPr/>
            </p:nvSpPr>
            <p:spPr bwMode="auto">
              <a:xfrm>
                <a:off x="7629265" y="483078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7341674" y="483078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4" name="Rectangle 49"/>
              <p:cNvSpPr>
                <a:spLocks noChangeArrowheads="1"/>
              </p:cNvSpPr>
              <p:nvPr/>
            </p:nvSpPr>
            <p:spPr bwMode="auto">
              <a:xfrm>
                <a:off x="7910536" y="4830786"/>
                <a:ext cx="298126" cy="2971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5" name="Rectangle 48"/>
              <p:cNvSpPr>
                <a:spLocks noChangeArrowheads="1"/>
              </p:cNvSpPr>
              <p:nvPr/>
            </p:nvSpPr>
            <p:spPr bwMode="auto">
              <a:xfrm>
                <a:off x="7054083" y="4524172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6" name="Rectangle 46"/>
              <p:cNvSpPr>
                <a:spLocks noChangeArrowheads="1"/>
              </p:cNvSpPr>
              <p:nvPr/>
            </p:nvSpPr>
            <p:spPr bwMode="auto">
              <a:xfrm>
                <a:off x="7629265" y="4524172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7" name="Rectangle 45"/>
              <p:cNvSpPr>
                <a:spLocks noChangeArrowheads="1"/>
              </p:cNvSpPr>
              <p:nvPr/>
            </p:nvSpPr>
            <p:spPr bwMode="auto">
              <a:xfrm>
                <a:off x="7341674" y="4524172"/>
                <a:ext cx="298126" cy="29818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8" name="Rectangle 44"/>
              <p:cNvSpPr>
                <a:spLocks noChangeArrowheads="1"/>
              </p:cNvSpPr>
              <p:nvPr/>
            </p:nvSpPr>
            <p:spPr bwMode="auto">
              <a:xfrm>
                <a:off x="7910536" y="4524172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9" name="Rectangle 43"/>
              <p:cNvSpPr>
                <a:spLocks noChangeArrowheads="1"/>
              </p:cNvSpPr>
              <p:nvPr/>
            </p:nvSpPr>
            <p:spPr bwMode="auto">
              <a:xfrm>
                <a:off x="7054083" y="421123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70" name="Rectangle 41"/>
              <p:cNvSpPr>
                <a:spLocks noChangeArrowheads="1"/>
              </p:cNvSpPr>
              <p:nvPr/>
            </p:nvSpPr>
            <p:spPr bwMode="auto">
              <a:xfrm>
                <a:off x="7629265" y="4211236"/>
                <a:ext cx="298126" cy="2971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71" name="Rectangle 40"/>
              <p:cNvSpPr>
                <a:spLocks noChangeArrowheads="1"/>
              </p:cNvSpPr>
              <p:nvPr/>
            </p:nvSpPr>
            <p:spPr bwMode="auto">
              <a:xfrm>
                <a:off x="7341674" y="421123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72" name="Rectangle 39"/>
              <p:cNvSpPr>
                <a:spLocks noChangeArrowheads="1"/>
              </p:cNvSpPr>
              <p:nvPr/>
            </p:nvSpPr>
            <p:spPr bwMode="auto">
              <a:xfrm>
                <a:off x="7910536" y="4211236"/>
                <a:ext cx="298126" cy="2971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73" name="Rectangle 38"/>
              <p:cNvSpPr>
                <a:spLocks noChangeArrowheads="1"/>
              </p:cNvSpPr>
              <p:nvPr/>
            </p:nvSpPr>
            <p:spPr bwMode="auto">
              <a:xfrm>
                <a:off x="7054083" y="3904621"/>
                <a:ext cx="298126" cy="29818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74" name="Rectangle 36"/>
              <p:cNvSpPr>
                <a:spLocks noChangeArrowheads="1"/>
              </p:cNvSpPr>
              <p:nvPr/>
            </p:nvSpPr>
            <p:spPr bwMode="auto">
              <a:xfrm>
                <a:off x="7629265" y="3904621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7341674" y="3904621"/>
                <a:ext cx="298126" cy="29818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76" name="Rectangle 34"/>
              <p:cNvSpPr>
                <a:spLocks noChangeArrowheads="1"/>
              </p:cNvSpPr>
              <p:nvPr/>
            </p:nvSpPr>
            <p:spPr bwMode="auto">
              <a:xfrm>
                <a:off x="7910536" y="3904621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77" name="Rectangle 28"/>
              <p:cNvSpPr>
                <a:spLocks noChangeArrowheads="1"/>
              </p:cNvSpPr>
              <p:nvPr/>
            </p:nvSpPr>
            <p:spPr bwMode="auto">
              <a:xfrm>
                <a:off x="7342030" y="356049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78" name="Rectangle 27"/>
              <p:cNvSpPr>
                <a:spLocks noChangeArrowheads="1"/>
              </p:cNvSpPr>
              <p:nvPr/>
            </p:nvSpPr>
            <p:spPr bwMode="auto">
              <a:xfrm>
                <a:off x="7057599" y="356049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0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79" name="Rectangle 26"/>
              <p:cNvSpPr>
                <a:spLocks noChangeArrowheads="1"/>
              </p:cNvSpPr>
              <p:nvPr/>
            </p:nvSpPr>
            <p:spPr bwMode="auto">
              <a:xfrm>
                <a:off x="7917212" y="356049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3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80" name="Rectangle 25"/>
              <p:cNvSpPr>
                <a:spLocks noChangeArrowheads="1"/>
              </p:cNvSpPr>
              <p:nvPr/>
            </p:nvSpPr>
            <p:spPr bwMode="auto">
              <a:xfrm>
                <a:off x="7629621" y="356049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2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6715140" y="4920347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3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82" name="Rectangle 21"/>
              <p:cNvSpPr>
                <a:spLocks noChangeArrowheads="1"/>
              </p:cNvSpPr>
              <p:nvPr/>
            </p:nvSpPr>
            <p:spPr bwMode="auto">
              <a:xfrm>
                <a:off x="6715140" y="4607411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2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83" name="Rectangle 20"/>
              <p:cNvSpPr>
                <a:spLocks noChangeArrowheads="1"/>
              </p:cNvSpPr>
              <p:nvPr/>
            </p:nvSpPr>
            <p:spPr bwMode="auto">
              <a:xfrm>
                <a:off x="6715140" y="4300502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6715140" y="4000504"/>
                <a:ext cx="298126" cy="29923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0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2" name="直接连接符 91"/>
            <p:cNvCxnSpPr/>
            <p:nvPr/>
          </p:nvCxnSpPr>
          <p:spPr>
            <a:xfrm rot="10800000" flipV="1">
              <a:off x="1785918" y="5458872"/>
              <a:ext cx="0" cy="925638"/>
            </a:xfrm>
            <a:prstGeom prst="line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1785918" y="6394414"/>
              <a:ext cx="571504" cy="0"/>
            </a:xfrm>
            <a:prstGeom prst="line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rot="5400000" flipH="1" flipV="1">
              <a:off x="2178827" y="6215819"/>
              <a:ext cx="357190" cy="0"/>
            </a:xfrm>
            <a:prstGeom prst="line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rot="5400000" flipH="1" flipV="1">
              <a:off x="2489675" y="5896589"/>
              <a:ext cx="0" cy="281271"/>
            </a:xfrm>
            <a:prstGeom prst="line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 rot="16200000" flipH="1">
              <a:off x="2435649" y="6229752"/>
              <a:ext cx="396000" cy="0"/>
            </a:xfrm>
            <a:prstGeom prst="straightConnector1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10800000" flipV="1">
              <a:off x="4071934" y="5429264"/>
              <a:ext cx="0" cy="925638"/>
            </a:xfrm>
            <a:prstGeom prst="line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071934" y="6364806"/>
              <a:ext cx="864000" cy="0"/>
            </a:xfrm>
            <a:prstGeom prst="line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90653" y="3357562"/>
            <a:ext cx="54959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xtBox 5"/>
          <p:cNvSpPr txBox="1"/>
          <p:nvPr/>
        </p:nvSpPr>
        <p:spPr>
          <a:xfrm>
            <a:off x="142844" y="285728"/>
            <a:ext cx="714380" cy="6463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程序验证</a:t>
            </a:r>
            <a:endParaRPr lang="zh-CN" altLang="en-US" sz="18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500166" y="2000240"/>
            <a:ext cx="6429420" cy="5733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迷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宫问题的递归求解与用栈和队列求解有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什么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异同？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85786" y="1357298"/>
            <a:ext cx="714380" cy="113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1928802"/>
            <a:ext cx="8786874" cy="398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GetNextval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(string t,int* nextval)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由模式串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求出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nextval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值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j=0,k=-1;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nextval[0]=-1;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(j&lt;t.length()-1)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 (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k==-1 || t[j]==t[k]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//k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或比较的字符相等时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j++;k++;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if (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t[j]!=t[k]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两个字符不相等时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nextval[j]=k;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nextval[j]=nextval[k];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else k=nextval[k];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//k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回退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9" y="260645"/>
            <a:ext cx="4357718" cy="936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1"/>
              </a:buBlip>
            </a:pP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nextval[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]=nextval[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否则：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nextval[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]=next[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endParaRPr lang="zh-CN" altLang="en-US" sz="2000" i="1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4071934" y="1357298"/>
            <a:ext cx="214314" cy="357190"/>
          </a:xfrm>
          <a:prstGeom prst="downArrow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57422" y="428604"/>
            <a:ext cx="4929222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第</a:t>
            </a:r>
            <a:r>
              <a:rPr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5</a:t>
            </a:r>
            <a:r>
              <a:rPr lang="zh-CN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章 </a:t>
            </a:r>
            <a:r>
              <a:rPr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 </a:t>
            </a: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数组和稀疏矩阵</a:t>
            </a:r>
            <a:endParaRPr lang="zh-CN" altLang="en-US" sz="320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14" name="TextBox 13">
            <a:hlinkClick r:id="" action="ppaction://noaction"/>
          </p:cNvPr>
          <p:cNvSpPr txBox="1"/>
          <p:nvPr/>
        </p:nvSpPr>
        <p:spPr>
          <a:xfrm>
            <a:off x="3612396" y="2071678"/>
            <a:ext cx="3960000" cy="514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5.1  </a:t>
            </a:r>
            <a:r>
              <a:rPr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数组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18" name="组合 79"/>
          <p:cNvGrpSpPr/>
          <p:nvPr/>
        </p:nvGrpSpPr>
        <p:grpSpPr bwMode="auto">
          <a:xfrm>
            <a:off x="840364" y="2143116"/>
            <a:ext cx="2160000" cy="2177998"/>
            <a:chOff x="6379728" y="2488774"/>
            <a:chExt cx="2513016" cy="2533955"/>
          </a:xfrm>
        </p:grpSpPr>
        <p:sp>
          <p:nvSpPr>
            <p:cNvPr id="19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0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1091886" y="3252893"/>
            <a:ext cx="1678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>
                <a:solidFill>
                  <a:srgbClr val="9900FF"/>
                </a:solidFill>
              </a:rPr>
              <a:t>CONTENTS</a:t>
            </a:r>
            <a:endParaRPr lang="zh-CN" altLang="en-US" sz="2000" b="1" dirty="0">
              <a:solidFill>
                <a:srgbClr val="9900FF"/>
              </a:solidFill>
            </a:endParaRPr>
          </a:p>
        </p:txBody>
      </p:sp>
      <p:sp>
        <p:nvSpPr>
          <p:cNvPr id="22" name="文本框 20"/>
          <p:cNvSpPr txBox="1">
            <a:spLocks noChangeArrowheads="1"/>
          </p:cNvSpPr>
          <p:nvPr/>
        </p:nvSpPr>
        <p:spPr bwMode="auto">
          <a:xfrm>
            <a:off x="1235902" y="2572883"/>
            <a:ext cx="14122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8000"/>
                </a:solidFill>
              </a:rPr>
              <a:t>提纲</a:t>
            </a:r>
            <a:endParaRPr lang="zh-CN" altLang="en-US" sz="3200" b="1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12396" y="3071810"/>
            <a:ext cx="39600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5.2  </a:t>
            </a:r>
            <a:r>
              <a:rPr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特殊矩阵的压缩存储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12396" y="4000504"/>
            <a:ext cx="39600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5.3  </a:t>
            </a:r>
            <a:r>
              <a:rPr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稀疏矩阵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PP_MARK_KEY" val="2d8f0def-1d1d-430e-a56b-1e0151b58c4e"/>
  <p:tag name="COMMONDATA" val="eyJoZGlkIjoiM2UyYzQ1YTg4NTg2NzExOTZhODg0YjMwYzlkMzRiNW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TABLE_BEAUTIFY" val="smartTable{702f62f3-abf9-4a78-a44f-29639e1a9ef7}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TABLE_BEAUTIFY" val="smartTable{9c3bdc01-3d03-4757-b81a-34392ebb820f}"/>
  <p:tag name="TABLE_ENDDRAG_ORIGIN_RECT" val="377*27"/>
  <p:tag name="TABLE_ENDDRAG_RECT" val="106*360*377*2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tailEnd type="arrow" w="sm" len="sm"/>
        </a:ln>
      </a:spPr>
      <a:bodyPr vert="horz" wrap="square" lIns="91440" tIns="45720" rIns="91440" bIns="45720" numCol="1" anchor="t" anchorCtr="0" compatLnSpc="1"/>
      <a:lstStyle>
        <a:defPPr>
          <a:defRPr sz="1600">
            <a:solidFill>
              <a:srgbClr val="0000FF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spcBef>
            <a:spcPts val="0"/>
          </a:spcBef>
          <a:defRPr sz="18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13208</Words>
  <Application>WPS 演示</Application>
  <PresentationFormat>全屏显示(4:3)</PresentationFormat>
  <Paragraphs>1625</Paragraphs>
  <Slides>72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93" baseType="lpstr">
      <vt:lpstr>Arial</vt:lpstr>
      <vt:lpstr>宋体</vt:lpstr>
      <vt:lpstr>Wingdings</vt:lpstr>
      <vt:lpstr>Times New Roman</vt:lpstr>
      <vt:lpstr>楷体_GB2312</vt:lpstr>
      <vt:lpstr>新宋体</vt:lpstr>
      <vt:lpstr>Consolas</vt:lpstr>
      <vt:lpstr>仿宋</vt:lpstr>
      <vt:lpstr>微软雅黑</vt:lpstr>
      <vt:lpstr>华文中宋</vt:lpstr>
      <vt:lpstr>Wingdings</vt:lpstr>
      <vt:lpstr>方正启体简体</vt:lpstr>
      <vt:lpstr>Arial</vt:lpstr>
      <vt:lpstr>Arial Unicode MS</vt:lpstr>
      <vt:lpstr>Calibri</vt:lpstr>
      <vt:lpstr>Symbol</vt:lpstr>
      <vt:lpstr>hakuyoxingshu7000</vt:lpstr>
      <vt:lpstr>楷体</vt:lpstr>
      <vt:lpstr>黑体</vt:lpstr>
      <vt:lpstr>Office 主题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dandan</cp:lastModifiedBy>
  <cp:revision>2703</cp:revision>
  <dcterms:created xsi:type="dcterms:W3CDTF">2004-03-31T23:50:00Z</dcterms:created>
  <dcterms:modified xsi:type="dcterms:W3CDTF">2024-04-21T00:07:45Z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3E03167DFA7540E4BA25E50BAE37D0C4</vt:lpwstr>
  </property>
  <property fmtid="{D5CDD505-2E9C-101B-9397-08002B2CF9AE}" pid="3" name="KSOProductBuildVer">
    <vt:lpwstr>2052-12.1.0.16388</vt:lpwstr>
  </property>
</Properties>
</file>