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8" r:id="rId3"/>
    <p:sldId id="355" r:id="rId4"/>
    <p:sldId id="330" r:id="rId5"/>
    <p:sldId id="306" r:id="rId6"/>
    <p:sldId id="329" r:id="rId7"/>
    <p:sldId id="331" r:id="rId8"/>
    <p:sldId id="356" r:id="rId9"/>
    <p:sldId id="257" r:id="rId10"/>
    <p:sldId id="332" r:id="rId11"/>
    <p:sldId id="333" r:id="rId12"/>
    <p:sldId id="358" r:id="rId13"/>
    <p:sldId id="342" r:id="rId14"/>
    <p:sldId id="344" r:id="rId15"/>
    <p:sldId id="343" r:id="rId16"/>
    <p:sldId id="357" r:id="rId17"/>
    <p:sldId id="334" r:id="rId18"/>
    <p:sldId id="335" r:id="rId19"/>
    <p:sldId id="336" r:id="rId20"/>
    <p:sldId id="337" r:id="rId21"/>
    <p:sldId id="338" r:id="rId22"/>
    <p:sldId id="339" r:id="rId23"/>
    <p:sldId id="359" r:id="rId24"/>
    <p:sldId id="341" r:id="rId25"/>
    <p:sldId id="345" r:id="rId26"/>
    <p:sldId id="346" r:id="rId27"/>
    <p:sldId id="360" r:id="rId28"/>
    <p:sldId id="361" r:id="rId29"/>
    <p:sldId id="364" r:id="rId30"/>
    <p:sldId id="362" r:id="rId31"/>
    <p:sldId id="365" r:id="rId32"/>
    <p:sldId id="366" r:id="rId33"/>
    <p:sldId id="367" r:id="rId34"/>
    <p:sldId id="348" r:id="rId35"/>
    <p:sldId id="349" r:id="rId36"/>
    <p:sldId id="350" r:id="rId37"/>
    <p:sldId id="351" r:id="rId38"/>
    <p:sldId id="352" r:id="rId39"/>
    <p:sldId id="353" r:id="rId40"/>
    <p:sldId id="354" r:id="rId41"/>
    <p:sldId id="305"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6349" autoAdjust="0"/>
  </p:normalViewPr>
  <p:slideViewPr>
    <p:cSldViewPr snapToGrid="0" showGuides="1">
      <p:cViewPr varScale="1">
        <p:scale>
          <a:sx n="132" d="100"/>
          <a:sy n="132" d="100"/>
        </p:scale>
        <p:origin x="106" y="19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D2512F-0BC9-45E3-A7EC-F72F6FD7223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9BE71FE-FEF6-44C7-993B-431A50E9B4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30F12C8-D61D-41C5-A91A-E966C217C06A}"/>
              </a:ext>
            </a:extLst>
          </p:cNvPr>
          <p:cNvSpPr>
            <a:spLocks noGrp="1"/>
          </p:cNvSpPr>
          <p:nvPr>
            <p:ph type="dt" sz="half" idx="10"/>
          </p:nvPr>
        </p:nvSpPr>
        <p:spPr/>
        <p:txBody>
          <a:bodyPr/>
          <a:lstStyle/>
          <a:p>
            <a:fld id="{21F34FE4-FA76-4FAC-B0DD-73DC72DE3978}" type="datetimeFigureOut">
              <a:rPr lang="zh-CN" altLang="en-US" smtClean="0"/>
              <a:t>2023/4/16</a:t>
            </a:fld>
            <a:endParaRPr lang="zh-CN" altLang="en-US"/>
          </a:p>
        </p:txBody>
      </p:sp>
      <p:sp>
        <p:nvSpPr>
          <p:cNvPr id="5" name="页脚占位符 4">
            <a:extLst>
              <a:ext uri="{FF2B5EF4-FFF2-40B4-BE49-F238E27FC236}">
                <a16:creationId xmlns:a16="http://schemas.microsoft.com/office/drawing/2014/main" id="{CCDB7542-572E-4713-8E61-84C11E1E41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2B2107-718F-46CB-A636-44705C3811A0}"/>
              </a:ext>
            </a:extLst>
          </p:cNvPr>
          <p:cNvSpPr>
            <a:spLocks noGrp="1"/>
          </p:cNvSpPr>
          <p:nvPr>
            <p:ph type="sldNum" sz="quarter" idx="12"/>
          </p:nvPr>
        </p:nvSpPr>
        <p:spPr/>
        <p:txBody>
          <a:bodyPr/>
          <a:lstStyle/>
          <a:p>
            <a:fld id="{BC792FD7-0FB1-47DA-AD04-F0A68E953460}" type="slidenum">
              <a:rPr lang="zh-CN" altLang="en-US" smtClean="0"/>
              <a:t>‹#›</a:t>
            </a:fld>
            <a:endParaRPr lang="zh-CN" altLang="en-US"/>
          </a:p>
        </p:txBody>
      </p:sp>
    </p:spTree>
    <p:extLst>
      <p:ext uri="{BB962C8B-B14F-4D97-AF65-F5344CB8AC3E}">
        <p14:creationId xmlns:p14="http://schemas.microsoft.com/office/powerpoint/2010/main" val="1568747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E91F8C-F943-4F87-827E-9B3C1A3B80F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5BD27FD-F084-4A03-BDF5-7076407094F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4575D77-4DD1-43A7-AEFB-724C2D488312}"/>
              </a:ext>
            </a:extLst>
          </p:cNvPr>
          <p:cNvSpPr>
            <a:spLocks noGrp="1"/>
          </p:cNvSpPr>
          <p:nvPr>
            <p:ph type="dt" sz="half" idx="10"/>
          </p:nvPr>
        </p:nvSpPr>
        <p:spPr/>
        <p:txBody>
          <a:bodyPr/>
          <a:lstStyle/>
          <a:p>
            <a:fld id="{21F34FE4-FA76-4FAC-B0DD-73DC72DE3978}" type="datetimeFigureOut">
              <a:rPr lang="zh-CN" altLang="en-US" smtClean="0"/>
              <a:t>2023/4/16</a:t>
            </a:fld>
            <a:endParaRPr lang="zh-CN" altLang="en-US"/>
          </a:p>
        </p:txBody>
      </p:sp>
      <p:sp>
        <p:nvSpPr>
          <p:cNvPr id="5" name="页脚占位符 4">
            <a:extLst>
              <a:ext uri="{FF2B5EF4-FFF2-40B4-BE49-F238E27FC236}">
                <a16:creationId xmlns:a16="http://schemas.microsoft.com/office/drawing/2014/main" id="{848910A5-7FA4-474D-A65C-51D3D85F1C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C1AE6B7-9AF4-42E0-A033-D5763C57AB81}"/>
              </a:ext>
            </a:extLst>
          </p:cNvPr>
          <p:cNvSpPr>
            <a:spLocks noGrp="1"/>
          </p:cNvSpPr>
          <p:nvPr>
            <p:ph type="sldNum" sz="quarter" idx="12"/>
          </p:nvPr>
        </p:nvSpPr>
        <p:spPr/>
        <p:txBody>
          <a:bodyPr/>
          <a:lstStyle/>
          <a:p>
            <a:fld id="{BC792FD7-0FB1-47DA-AD04-F0A68E953460}" type="slidenum">
              <a:rPr lang="zh-CN" altLang="en-US" smtClean="0"/>
              <a:t>‹#›</a:t>
            </a:fld>
            <a:endParaRPr lang="zh-CN" altLang="en-US"/>
          </a:p>
        </p:txBody>
      </p:sp>
    </p:spTree>
    <p:extLst>
      <p:ext uri="{BB962C8B-B14F-4D97-AF65-F5344CB8AC3E}">
        <p14:creationId xmlns:p14="http://schemas.microsoft.com/office/powerpoint/2010/main" val="2662297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F404E0C-CAB7-4D0C-97BA-1148C638FE0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74F56E8-1B0F-4D4D-8AF3-53808240DDF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B6AB96-3888-49F0-B879-172279328BBA}"/>
              </a:ext>
            </a:extLst>
          </p:cNvPr>
          <p:cNvSpPr>
            <a:spLocks noGrp="1"/>
          </p:cNvSpPr>
          <p:nvPr>
            <p:ph type="dt" sz="half" idx="10"/>
          </p:nvPr>
        </p:nvSpPr>
        <p:spPr/>
        <p:txBody>
          <a:bodyPr/>
          <a:lstStyle/>
          <a:p>
            <a:fld id="{21F34FE4-FA76-4FAC-B0DD-73DC72DE3978}" type="datetimeFigureOut">
              <a:rPr lang="zh-CN" altLang="en-US" smtClean="0"/>
              <a:t>2023/4/16</a:t>
            </a:fld>
            <a:endParaRPr lang="zh-CN" altLang="en-US"/>
          </a:p>
        </p:txBody>
      </p:sp>
      <p:sp>
        <p:nvSpPr>
          <p:cNvPr id="5" name="页脚占位符 4">
            <a:extLst>
              <a:ext uri="{FF2B5EF4-FFF2-40B4-BE49-F238E27FC236}">
                <a16:creationId xmlns:a16="http://schemas.microsoft.com/office/drawing/2014/main" id="{B4BDCD4E-EB5F-4738-BC24-DEAF3E230A2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496F77-9440-4EFB-9853-2360FB342D22}"/>
              </a:ext>
            </a:extLst>
          </p:cNvPr>
          <p:cNvSpPr>
            <a:spLocks noGrp="1"/>
          </p:cNvSpPr>
          <p:nvPr>
            <p:ph type="sldNum" sz="quarter" idx="12"/>
          </p:nvPr>
        </p:nvSpPr>
        <p:spPr/>
        <p:txBody>
          <a:bodyPr/>
          <a:lstStyle/>
          <a:p>
            <a:fld id="{BC792FD7-0FB1-47DA-AD04-F0A68E953460}" type="slidenum">
              <a:rPr lang="zh-CN" altLang="en-US" smtClean="0"/>
              <a:t>‹#›</a:t>
            </a:fld>
            <a:endParaRPr lang="zh-CN" altLang="en-US"/>
          </a:p>
        </p:txBody>
      </p:sp>
    </p:spTree>
    <p:extLst>
      <p:ext uri="{BB962C8B-B14F-4D97-AF65-F5344CB8AC3E}">
        <p14:creationId xmlns:p14="http://schemas.microsoft.com/office/powerpoint/2010/main" val="578472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4BC992-972E-440A-AA7D-2A378BA4D14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DFB9816-CBE1-4081-B648-639B2854186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59241EB-9DB6-4D75-9388-CCBD600A059D}"/>
              </a:ext>
            </a:extLst>
          </p:cNvPr>
          <p:cNvSpPr>
            <a:spLocks noGrp="1"/>
          </p:cNvSpPr>
          <p:nvPr>
            <p:ph type="dt" sz="half" idx="10"/>
          </p:nvPr>
        </p:nvSpPr>
        <p:spPr/>
        <p:txBody>
          <a:bodyPr/>
          <a:lstStyle/>
          <a:p>
            <a:fld id="{21F34FE4-FA76-4FAC-B0DD-73DC72DE3978}" type="datetimeFigureOut">
              <a:rPr lang="zh-CN" altLang="en-US" smtClean="0"/>
              <a:t>2023/4/16</a:t>
            </a:fld>
            <a:endParaRPr lang="zh-CN" altLang="en-US"/>
          </a:p>
        </p:txBody>
      </p:sp>
      <p:sp>
        <p:nvSpPr>
          <p:cNvPr id="5" name="页脚占位符 4">
            <a:extLst>
              <a:ext uri="{FF2B5EF4-FFF2-40B4-BE49-F238E27FC236}">
                <a16:creationId xmlns:a16="http://schemas.microsoft.com/office/drawing/2014/main" id="{B7EE6F42-BC61-427A-9FD3-5F3348822CA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41E86A-A2A7-42EE-95CD-24AD4B4A6E6A}"/>
              </a:ext>
            </a:extLst>
          </p:cNvPr>
          <p:cNvSpPr>
            <a:spLocks noGrp="1"/>
          </p:cNvSpPr>
          <p:nvPr>
            <p:ph type="sldNum" sz="quarter" idx="12"/>
          </p:nvPr>
        </p:nvSpPr>
        <p:spPr/>
        <p:txBody>
          <a:bodyPr/>
          <a:lstStyle/>
          <a:p>
            <a:fld id="{BC792FD7-0FB1-47DA-AD04-F0A68E953460}" type="slidenum">
              <a:rPr lang="zh-CN" altLang="en-US" smtClean="0"/>
              <a:t>‹#›</a:t>
            </a:fld>
            <a:endParaRPr lang="zh-CN" altLang="en-US"/>
          </a:p>
        </p:txBody>
      </p:sp>
    </p:spTree>
    <p:extLst>
      <p:ext uri="{BB962C8B-B14F-4D97-AF65-F5344CB8AC3E}">
        <p14:creationId xmlns:p14="http://schemas.microsoft.com/office/powerpoint/2010/main" val="1863600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4BE046-27EA-4696-8BA7-7B3CAF3DAF4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8AB9947-B2EC-4FB9-88CC-740B8D1499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98E41C2-33A7-4202-A51D-D8EE0037D90F}"/>
              </a:ext>
            </a:extLst>
          </p:cNvPr>
          <p:cNvSpPr>
            <a:spLocks noGrp="1"/>
          </p:cNvSpPr>
          <p:nvPr>
            <p:ph type="dt" sz="half" idx="10"/>
          </p:nvPr>
        </p:nvSpPr>
        <p:spPr/>
        <p:txBody>
          <a:bodyPr/>
          <a:lstStyle/>
          <a:p>
            <a:fld id="{21F34FE4-FA76-4FAC-B0DD-73DC72DE3978}" type="datetimeFigureOut">
              <a:rPr lang="zh-CN" altLang="en-US" smtClean="0"/>
              <a:t>2023/4/16</a:t>
            </a:fld>
            <a:endParaRPr lang="zh-CN" altLang="en-US"/>
          </a:p>
        </p:txBody>
      </p:sp>
      <p:sp>
        <p:nvSpPr>
          <p:cNvPr id="5" name="页脚占位符 4">
            <a:extLst>
              <a:ext uri="{FF2B5EF4-FFF2-40B4-BE49-F238E27FC236}">
                <a16:creationId xmlns:a16="http://schemas.microsoft.com/office/drawing/2014/main" id="{41D485C2-CC61-47DA-A6BF-262DC8FC0A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B39E60-925A-4110-A2F0-90F3B401DEF6}"/>
              </a:ext>
            </a:extLst>
          </p:cNvPr>
          <p:cNvSpPr>
            <a:spLocks noGrp="1"/>
          </p:cNvSpPr>
          <p:nvPr>
            <p:ph type="sldNum" sz="quarter" idx="12"/>
          </p:nvPr>
        </p:nvSpPr>
        <p:spPr/>
        <p:txBody>
          <a:bodyPr/>
          <a:lstStyle/>
          <a:p>
            <a:fld id="{BC792FD7-0FB1-47DA-AD04-F0A68E953460}" type="slidenum">
              <a:rPr lang="zh-CN" altLang="en-US" smtClean="0"/>
              <a:t>‹#›</a:t>
            </a:fld>
            <a:endParaRPr lang="zh-CN" altLang="en-US"/>
          </a:p>
        </p:txBody>
      </p:sp>
    </p:spTree>
    <p:extLst>
      <p:ext uri="{BB962C8B-B14F-4D97-AF65-F5344CB8AC3E}">
        <p14:creationId xmlns:p14="http://schemas.microsoft.com/office/powerpoint/2010/main" val="1870605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516F8B-9A0D-4794-B25C-02CE73AA825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EB82DBB-4208-4D9E-8B48-1FDCB45F4D3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5ED0187-3457-4920-B33B-7EFFCBE8F28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824912C-6CA2-4CD5-B40D-BBC2CF9E9883}"/>
              </a:ext>
            </a:extLst>
          </p:cNvPr>
          <p:cNvSpPr>
            <a:spLocks noGrp="1"/>
          </p:cNvSpPr>
          <p:nvPr>
            <p:ph type="dt" sz="half" idx="10"/>
          </p:nvPr>
        </p:nvSpPr>
        <p:spPr/>
        <p:txBody>
          <a:bodyPr/>
          <a:lstStyle/>
          <a:p>
            <a:fld id="{21F34FE4-FA76-4FAC-B0DD-73DC72DE3978}" type="datetimeFigureOut">
              <a:rPr lang="zh-CN" altLang="en-US" smtClean="0"/>
              <a:t>2023/4/16</a:t>
            </a:fld>
            <a:endParaRPr lang="zh-CN" altLang="en-US"/>
          </a:p>
        </p:txBody>
      </p:sp>
      <p:sp>
        <p:nvSpPr>
          <p:cNvPr id="6" name="页脚占位符 5">
            <a:extLst>
              <a:ext uri="{FF2B5EF4-FFF2-40B4-BE49-F238E27FC236}">
                <a16:creationId xmlns:a16="http://schemas.microsoft.com/office/drawing/2014/main" id="{9CCC35BB-F529-42D6-A1D7-85DA8C623B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73809AE-A47A-4C90-B08B-553D2B545EAC}"/>
              </a:ext>
            </a:extLst>
          </p:cNvPr>
          <p:cNvSpPr>
            <a:spLocks noGrp="1"/>
          </p:cNvSpPr>
          <p:nvPr>
            <p:ph type="sldNum" sz="quarter" idx="12"/>
          </p:nvPr>
        </p:nvSpPr>
        <p:spPr/>
        <p:txBody>
          <a:bodyPr/>
          <a:lstStyle/>
          <a:p>
            <a:fld id="{BC792FD7-0FB1-47DA-AD04-F0A68E953460}" type="slidenum">
              <a:rPr lang="zh-CN" altLang="en-US" smtClean="0"/>
              <a:t>‹#›</a:t>
            </a:fld>
            <a:endParaRPr lang="zh-CN" altLang="en-US"/>
          </a:p>
        </p:txBody>
      </p:sp>
    </p:spTree>
    <p:extLst>
      <p:ext uri="{BB962C8B-B14F-4D97-AF65-F5344CB8AC3E}">
        <p14:creationId xmlns:p14="http://schemas.microsoft.com/office/powerpoint/2010/main" val="346853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4385F3-193D-49B0-A992-0520E7BCFB6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2EE5487-6B06-46BA-BDC4-CD01A66B0C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E07A120-D785-44D7-BB91-77BB57DDB4C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E9AA3F1-AF33-4362-AB6D-A019382720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40A1F30-545A-49E5-84F1-EEA61A1B0BF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ECB11DD-A45C-4D4F-9161-55FDB9199838}"/>
              </a:ext>
            </a:extLst>
          </p:cNvPr>
          <p:cNvSpPr>
            <a:spLocks noGrp="1"/>
          </p:cNvSpPr>
          <p:nvPr>
            <p:ph type="dt" sz="half" idx="10"/>
          </p:nvPr>
        </p:nvSpPr>
        <p:spPr/>
        <p:txBody>
          <a:bodyPr/>
          <a:lstStyle/>
          <a:p>
            <a:fld id="{21F34FE4-FA76-4FAC-B0DD-73DC72DE3978}" type="datetimeFigureOut">
              <a:rPr lang="zh-CN" altLang="en-US" smtClean="0"/>
              <a:t>2023/4/16</a:t>
            </a:fld>
            <a:endParaRPr lang="zh-CN" altLang="en-US"/>
          </a:p>
        </p:txBody>
      </p:sp>
      <p:sp>
        <p:nvSpPr>
          <p:cNvPr id="8" name="页脚占位符 7">
            <a:extLst>
              <a:ext uri="{FF2B5EF4-FFF2-40B4-BE49-F238E27FC236}">
                <a16:creationId xmlns:a16="http://schemas.microsoft.com/office/drawing/2014/main" id="{B1792ED9-5A25-4BE2-B1A1-FF08693F821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040D751-250D-442F-98BD-87E80F7EBCCC}"/>
              </a:ext>
            </a:extLst>
          </p:cNvPr>
          <p:cNvSpPr>
            <a:spLocks noGrp="1"/>
          </p:cNvSpPr>
          <p:nvPr>
            <p:ph type="sldNum" sz="quarter" idx="12"/>
          </p:nvPr>
        </p:nvSpPr>
        <p:spPr/>
        <p:txBody>
          <a:bodyPr/>
          <a:lstStyle/>
          <a:p>
            <a:fld id="{BC792FD7-0FB1-47DA-AD04-F0A68E953460}" type="slidenum">
              <a:rPr lang="zh-CN" altLang="en-US" smtClean="0"/>
              <a:t>‹#›</a:t>
            </a:fld>
            <a:endParaRPr lang="zh-CN" altLang="en-US"/>
          </a:p>
        </p:txBody>
      </p:sp>
    </p:spTree>
    <p:extLst>
      <p:ext uri="{BB962C8B-B14F-4D97-AF65-F5344CB8AC3E}">
        <p14:creationId xmlns:p14="http://schemas.microsoft.com/office/powerpoint/2010/main" val="1865168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09E661-85AC-45E3-9C2A-8805AC50C38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0BE64A74-6A26-4969-8BCF-BE966206218E}"/>
              </a:ext>
            </a:extLst>
          </p:cNvPr>
          <p:cNvSpPr>
            <a:spLocks noGrp="1"/>
          </p:cNvSpPr>
          <p:nvPr>
            <p:ph type="dt" sz="half" idx="10"/>
          </p:nvPr>
        </p:nvSpPr>
        <p:spPr/>
        <p:txBody>
          <a:bodyPr/>
          <a:lstStyle/>
          <a:p>
            <a:fld id="{21F34FE4-FA76-4FAC-B0DD-73DC72DE3978}" type="datetimeFigureOut">
              <a:rPr lang="zh-CN" altLang="en-US" smtClean="0"/>
              <a:t>2023/4/16</a:t>
            </a:fld>
            <a:endParaRPr lang="zh-CN" altLang="en-US"/>
          </a:p>
        </p:txBody>
      </p:sp>
      <p:sp>
        <p:nvSpPr>
          <p:cNvPr id="4" name="页脚占位符 3">
            <a:extLst>
              <a:ext uri="{FF2B5EF4-FFF2-40B4-BE49-F238E27FC236}">
                <a16:creationId xmlns:a16="http://schemas.microsoft.com/office/drawing/2014/main" id="{A8DB24A3-8C4D-4449-8E61-B6207B35159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255CF5E-AC3A-4754-808A-14969ED73A58}"/>
              </a:ext>
            </a:extLst>
          </p:cNvPr>
          <p:cNvSpPr>
            <a:spLocks noGrp="1"/>
          </p:cNvSpPr>
          <p:nvPr>
            <p:ph type="sldNum" sz="quarter" idx="12"/>
          </p:nvPr>
        </p:nvSpPr>
        <p:spPr/>
        <p:txBody>
          <a:bodyPr/>
          <a:lstStyle/>
          <a:p>
            <a:fld id="{BC792FD7-0FB1-47DA-AD04-F0A68E953460}" type="slidenum">
              <a:rPr lang="zh-CN" altLang="en-US" smtClean="0"/>
              <a:t>‹#›</a:t>
            </a:fld>
            <a:endParaRPr lang="zh-CN" altLang="en-US"/>
          </a:p>
        </p:txBody>
      </p:sp>
    </p:spTree>
    <p:extLst>
      <p:ext uri="{BB962C8B-B14F-4D97-AF65-F5344CB8AC3E}">
        <p14:creationId xmlns:p14="http://schemas.microsoft.com/office/powerpoint/2010/main" val="2238032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B84BC84-8630-4833-B81B-1DA49218F3D9}"/>
              </a:ext>
            </a:extLst>
          </p:cNvPr>
          <p:cNvSpPr>
            <a:spLocks noGrp="1"/>
          </p:cNvSpPr>
          <p:nvPr>
            <p:ph type="dt" sz="half" idx="10"/>
          </p:nvPr>
        </p:nvSpPr>
        <p:spPr/>
        <p:txBody>
          <a:bodyPr/>
          <a:lstStyle/>
          <a:p>
            <a:fld id="{21F34FE4-FA76-4FAC-B0DD-73DC72DE3978}" type="datetimeFigureOut">
              <a:rPr lang="zh-CN" altLang="en-US" smtClean="0"/>
              <a:t>2023/4/16</a:t>
            </a:fld>
            <a:endParaRPr lang="zh-CN" altLang="en-US"/>
          </a:p>
        </p:txBody>
      </p:sp>
      <p:sp>
        <p:nvSpPr>
          <p:cNvPr id="3" name="页脚占位符 2">
            <a:extLst>
              <a:ext uri="{FF2B5EF4-FFF2-40B4-BE49-F238E27FC236}">
                <a16:creationId xmlns:a16="http://schemas.microsoft.com/office/drawing/2014/main" id="{276A75F8-B58C-496C-ABB2-CF28AC1FC38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B906D62-C507-42CA-A9F7-42C66C00542E}"/>
              </a:ext>
            </a:extLst>
          </p:cNvPr>
          <p:cNvSpPr>
            <a:spLocks noGrp="1"/>
          </p:cNvSpPr>
          <p:nvPr>
            <p:ph type="sldNum" sz="quarter" idx="12"/>
          </p:nvPr>
        </p:nvSpPr>
        <p:spPr/>
        <p:txBody>
          <a:bodyPr/>
          <a:lstStyle/>
          <a:p>
            <a:fld id="{BC792FD7-0FB1-47DA-AD04-F0A68E953460}" type="slidenum">
              <a:rPr lang="zh-CN" altLang="en-US" smtClean="0"/>
              <a:t>‹#›</a:t>
            </a:fld>
            <a:endParaRPr lang="zh-CN" altLang="en-US"/>
          </a:p>
        </p:txBody>
      </p:sp>
    </p:spTree>
    <p:extLst>
      <p:ext uri="{BB962C8B-B14F-4D97-AF65-F5344CB8AC3E}">
        <p14:creationId xmlns:p14="http://schemas.microsoft.com/office/powerpoint/2010/main" val="280135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268C98-6D12-44B1-BF3D-2B952A5C94F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CA427DD-3DE2-4019-ADA8-CC4B612157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7FDA0C7-2AAA-4B23-8884-DC2C377FB9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69CA4FC-DC8B-420E-8192-D90D0F85CB0B}"/>
              </a:ext>
            </a:extLst>
          </p:cNvPr>
          <p:cNvSpPr>
            <a:spLocks noGrp="1"/>
          </p:cNvSpPr>
          <p:nvPr>
            <p:ph type="dt" sz="half" idx="10"/>
          </p:nvPr>
        </p:nvSpPr>
        <p:spPr/>
        <p:txBody>
          <a:bodyPr/>
          <a:lstStyle/>
          <a:p>
            <a:fld id="{21F34FE4-FA76-4FAC-B0DD-73DC72DE3978}" type="datetimeFigureOut">
              <a:rPr lang="zh-CN" altLang="en-US" smtClean="0"/>
              <a:t>2023/4/16</a:t>
            </a:fld>
            <a:endParaRPr lang="zh-CN" altLang="en-US"/>
          </a:p>
        </p:txBody>
      </p:sp>
      <p:sp>
        <p:nvSpPr>
          <p:cNvPr id="6" name="页脚占位符 5">
            <a:extLst>
              <a:ext uri="{FF2B5EF4-FFF2-40B4-BE49-F238E27FC236}">
                <a16:creationId xmlns:a16="http://schemas.microsoft.com/office/drawing/2014/main" id="{E7F949DD-364F-4207-BCE4-BC2B23B1273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DE1AB9D-B6AF-4D52-9E40-A2410BADD5B1}"/>
              </a:ext>
            </a:extLst>
          </p:cNvPr>
          <p:cNvSpPr>
            <a:spLocks noGrp="1"/>
          </p:cNvSpPr>
          <p:nvPr>
            <p:ph type="sldNum" sz="quarter" idx="12"/>
          </p:nvPr>
        </p:nvSpPr>
        <p:spPr/>
        <p:txBody>
          <a:bodyPr/>
          <a:lstStyle/>
          <a:p>
            <a:fld id="{BC792FD7-0FB1-47DA-AD04-F0A68E953460}" type="slidenum">
              <a:rPr lang="zh-CN" altLang="en-US" smtClean="0"/>
              <a:t>‹#›</a:t>
            </a:fld>
            <a:endParaRPr lang="zh-CN" altLang="en-US"/>
          </a:p>
        </p:txBody>
      </p:sp>
    </p:spTree>
    <p:extLst>
      <p:ext uri="{BB962C8B-B14F-4D97-AF65-F5344CB8AC3E}">
        <p14:creationId xmlns:p14="http://schemas.microsoft.com/office/powerpoint/2010/main" val="3370443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7BE82F-67EE-4F6F-9841-0B17E1C6046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3536989-63AD-44DF-837E-7268E95070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A8E2285-B3F8-4A85-8279-1AAB3F1CAD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E6AEF72-83FB-4A47-9F38-5C4E3157EA99}"/>
              </a:ext>
            </a:extLst>
          </p:cNvPr>
          <p:cNvSpPr>
            <a:spLocks noGrp="1"/>
          </p:cNvSpPr>
          <p:nvPr>
            <p:ph type="dt" sz="half" idx="10"/>
          </p:nvPr>
        </p:nvSpPr>
        <p:spPr/>
        <p:txBody>
          <a:bodyPr/>
          <a:lstStyle/>
          <a:p>
            <a:fld id="{21F34FE4-FA76-4FAC-B0DD-73DC72DE3978}" type="datetimeFigureOut">
              <a:rPr lang="zh-CN" altLang="en-US" smtClean="0"/>
              <a:t>2023/4/16</a:t>
            </a:fld>
            <a:endParaRPr lang="zh-CN" altLang="en-US"/>
          </a:p>
        </p:txBody>
      </p:sp>
      <p:sp>
        <p:nvSpPr>
          <p:cNvPr id="6" name="页脚占位符 5">
            <a:extLst>
              <a:ext uri="{FF2B5EF4-FFF2-40B4-BE49-F238E27FC236}">
                <a16:creationId xmlns:a16="http://schemas.microsoft.com/office/drawing/2014/main" id="{8378EB17-8825-4B85-A67F-CC4AB427BCC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EBD8D3E-9EB2-4C00-B31D-0C743BA93CFB}"/>
              </a:ext>
            </a:extLst>
          </p:cNvPr>
          <p:cNvSpPr>
            <a:spLocks noGrp="1"/>
          </p:cNvSpPr>
          <p:nvPr>
            <p:ph type="sldNum" sz="quarter" idx="12"/>
          </p:nvPr>
        </p:nvSpPr>
        <p:spPr/>
        <p:txBody>
          <a:bodyPr/>
          <a:lstStyle/>
          <a:p>
            <a:fld id="{BC792FD7-0FB1-47DA-AD04-F0A68E953460}" type="slidenum">
              <a:rPr lang="zh-CN" altLang="en-US" smtClean="0"/>
              <a:t>‹#›</a:t>
            </a:fld>
            <a:endParaRPr lang="zh-CN" altLang="en-US"/>
          </a:p>
        </p:txBody>
      </p:sp>
    </p:spTree>
    <p:extLst>
      <p:ext uri="{BB962C8B-B14F-4D97-AF65-F5344CB8AC3E}">
        <p14:creationId xmlns:p14="http://schemas.microsoft.com/office/powerpoint/2010/main" val="470014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EDEF524-750D-460C-91AD-955EB51DB1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EED95AB-5219-4B06-B7CB-A72D12521A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CDA2C9E-E341-4A53-AB4F-54FC5C25E5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F34FE4-FA76-4FAC-B0DD-73DC72DE3978}" type="datetimeFigureOut">
              <a:rPr lang="zh-CN" altLang="en-US" smtClean="0"/>
              <a:t>2023/4/16</a:t>
            </a:fld>
            <a:endParaRPr lang="zh-CN" altLang="en-US"/>
          </a:p>
        </p:txBody>
      </p:sp>
      <p:sp>
        <p:nvSpPr>
          <p:cNvPr id="5" name="页脚占位符 4">
            <a:extLst>
              <a:ext uri="{FF2B5EF4-FFF2-40B4-BE49-F238E27FC236}">
                <a16:creationId xmlns:a16="http://schemas.microsoft.com/office/drawing/2014/main" id="{18B983DE-E44E-4F28-81B8-709508FCED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2E02FC4-3D7F-46FF-A739-FB7803285C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792FD7-0FB1-47DA-AD04-F0A68E953460}" type="slidenum">
              <a:rPr lang="zh-CN" altLang="en-US" smtClean="0"/>
              <a:t>‹#›</a:t>
            </a:fld>
            <a:endParaRPr lang="zh-CN" altLang="en-US"/>
          </a:p>
        </p:txBody>
      </p:sp>
      <p:pic>
        <p:nvPicPr>
          <p:cNvPr id="8" name="图片 7" descr="卡通人物&#10;&#10;描述已自动生成">
            <a:extLst>
              <a:ext uri="{FF2B5EF4-FFF2-40B4-BE49-F238E27FC236}">
                <a16:creationId xmlns:a16="http://schemas.microsoft.com/office/drawing/2014/main" id="{029BC84F-0BD7-4382-A387-302DBA647533}"/>
              </a:ext>
            </a:extLst>
          </p:cNvPr>
          <p:cNvPicPr>
            <a:picLocks noChangeAspect="1"/>
          </p:cNvPicPr>
          <p:nvPr userDrawn="1"/>
        </p:nvPicPr>
        <p:blipFill rotWithShape="1">
          <a:blip r:embed="rId13">
            <a:alphaModFix amt="57000"/>
            <a:extLst>
              <a:ext uri="{BEBA8EAE-BF5A-486C-A8C5-ECC9F3942E4B}">
                <a14:imgProps xmlns:a14="http://schemas.microsoft.com/office/drawing/2010/main">
                  <a14:imgLayer r:embed="rId14">
                    <a14:imgEffect>
                      <a14:artisticBlur radius="50"/>
                    </a14:imgEffect>
                  </a14:imgLayer>
                </a14:imgProps>
              </a:ext>
              <a:ext uri="{28A0092B-C50C-407E-A947-70E740481C1C}">
                <a14:useLocalDpi xmlns:a14="http://schemas.microsoft.com/office/drawing/2010/main" val="0"/>
              </a:ext>
            </a:extLst>
          </a:blip>
          <a:srcRect t="1838" b="13719"/>
          <a:stretch/>
        </p:blipFill>
        <p:spPr>
          <a:xfrm>
            <a:off x="0" y="1"/>
            <a:ext cx="12192000" cy="6858000"/>
          </a:xfrm>
          <a:prstGeom prst="rect">
            <a:avLst/>
          </a:prstGeom>
        </p:spPr>
      </p:pic>
    </p:spTree>
    <p:extLst>
      <p:ext uri="{BB962C8B-B14F-4D97-AF65-F5344CB8AC3E}">
        <p14:creationId xmlns:p14="http://schemas.microsoft.com/office/powerpoint/2010/main" val="1661104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3.sv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4.png"/><Relationship Id="rId4" Type="http://schemas.openxmlformats.org/officeDocument/2006/relationships/image" Target="../media/image21.svg"/></Relationships>
</file>

<file path=ppt/slides/_rels/slide29.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4.png"/><Relationship Id="rId7"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5.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sv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6.png"/><Relationship Id="rId4" Type="http://schemas.openxmlformats.org/officeDocument/2006/relationships/image" Target="../media/image32.svg"/></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38.svg"/></Relationships>
</file>

<file path=ppt/slides/_rels/slide3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1.svg"/></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5C8CD8-A061-4A51-8ADF-77B8E249BB90}"/>
              </a:ext>
            </a:extLst>
          </p:cNvPr>
          <p:cNvSpPr>
            <a:spLocks noGrp="1"/>
          </p:cNvSpPr>
          <p:nvPr>
            <p:ph type="ctrTitle"/>
          </p:nvPr>
        </p:nvSpPr>
        <p:spPr>
          <a:xfrm>
            <a:off x="1524000" y="1463795"/>
            <a:ext cx="9144000" cy="2387600"/>
          </a:xfrm>
        </p:spPr>
        <p:txBody>
          <a:bodyPr/>
          <a:lstStyle/>
          <a:p>
            <a:r>
              <a:rPr lang="zh-CN" altLang="en-US"/>
              <a:t>校赛</a:t>
            </a:r>
          </a:p>
        </p:txBody>
      </p:sp>
    </p:spTree>
    <p:extLst>
      <p:ext uri="{BB962C8B-B14F-4D97-AF65-F5344CB8AC3E}">
        <p14:creationId xmlns:p14="http://schemas.microsoft.com/office/powerpoint/2010/main" val="4266183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12FE3-AE8D-437B-826F-E24ECE507A08}"/>
              </a:ext>
            </a:extLst>
          </p:cNvPr>
          <p:cNvSpPr>
            <a:spLocks noGrp="1"/>
          </p:cNvSpPr>
          <p:nvPr>
            <p:ph type="title"/>
          </p:nvPr>
        </p:nvSpPr>
        <p:spPr>
          <a:xfrm>
            <a:off x="838200" y="337133"/>
            <a:ext cx="10515600" cy="1325563"/>
          </a:xfrm>
        </p:spPr>
        <p:txBody>
          <a:bodyPr/>
          <a:lstStyle/>
          <a:p>
            <a:r>
              <a:rPr lang="en-US" altLang="zh-CN" dirty="0"/>
              <a:t>J. </a:t>
            </a:r>
            <a:r>
              <a:rPr lang="zh-CN" altLang="en-US" dirty="0"/>
              <a:t>海选</a:t>
            </a:r>
          </a:p>
        </p:txBody>
      </p:sp>
      <p:sp>
        <p:nvSpPr>
          <p:cNvPr id="13" name="内容占位符 2">
            <a:extLst>
              <a:ext uri="{FF2B5EF4-FFF2-40B4-BE49-F238E27FC236}">
                <a16:creationId xmlns:a16="http://schemas.microsoft.com/office/drawing/2014/main" id="{2B8AE626-6C65-4E36-A460-4698245CA579}"/>
              </a:ext>
            </a:extLst>
          </p:cNvPr>
          <p:cNvSpPr>
            <a:spLocks noGrp="1"/>
          </p:cNvSpPr>
          <p:nvPr>
            <p:ph idx="1"/>
          </p:nvPr>
        </p:nvSpPr>
        <p:spPr>
          <a:xfrm>
            <a:off x="838200" y="1825625"/>
            <a:ext cx="10515600" cy="4351338"/>
          </a:xfrm>
        </p:spPr>
        <p:txBody>
          <a:bodyPr/>
          <a:lstStyle/>
          <a:p>
            <a:r>
              <a:rPr lang="zh-CN" altLang="en-US" dirty="0"/>
              <a:t>发现两个性质：</a:t>
            </a:r>
            <a:endParaRPr lang="en-US" altLang="zh-CN" dirty="0"/>
          </a:p>
          <a:p>
            <a:pPr lvl="1"/>
            <a:r>
              <a:rPr lang="en-US" altLang="zh-CN" dirty="0"/>
              <a:t>1.</a:t>
            </a:r>
            <a:r>
              <a:rPr lang="zh-CN" altLang="en-US" dirty="0"/>
              <a:t>无论选取何种操作，剩下的所有人的编号间隔都会翻倍；</a:t>
            </a:r>
            <a:endParaRPr lang="en-US" altLang="zh-CN" dirty="0"/>
          </a:p>
          <a:p>
            <a:pPr lvl="1"/>
            <a:r>
              <a:rPr lang="en-US" altLang="zh-CN" dirty="0"/>
              <a:t>2.</a:t>
            </a:r>
            <a:r>
              <a:rPr lang="zh-CN" altLang="en-US" dirty="0"/>
              <a:t>当且仅当选取操作一时会淘汰编号最小的人，进而影响答案。</a:t>
            </a:r>
            <a:endParaRPr lang="en-US" altLang="zh-CN" dirty="0"/>
          </a:p>
          <a:p>
            <a:endParaRPr lang="en-US" altLang="zh-CN" dirty="0"/>
          </a:p>
          <a:p>
            <a:r>
              <a:rPr lang="zh-CN" altLang="en-US" dirty="0"/>
              <a:t>因此按照上述性质模拟即可。事实上如果将操作序列反转，会发现序列恰好是答案的二进制表示。</a:t>
            </a:r>
            <a:endParaRPr lang="en-US" altLang="zh-CN" dirty="0"/>
          </a:p>
        </p:txBody>
      </p:sp>
    </p:spTree>
    <p:extLst>
      <p:ext uri="{BB962C8B-B14F-4D97-AF65-F5344CB8AC3E}">
        <p14:creationId xmlns:p14="http://schemas.microsoft.com/office/powerpoint/2010/main" val="1787633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12FE3-AE8D-437B-826F-E24ECE507A08}"/>
              </a:ext>
            </a:extLst>
          </p:cNvPr>
          <p:cNvSpPr>
            <a:spLocks noGrp="1"/>
          </p:cNvSpPr>
          <p:nvPr>
            <p:ph type="title"/>
          </p:nvPr>
        </p:nvSpPr>
        <p:spPr>
          <a:xfrm>
            <a:off x="838200" y="337133"/>
            <a:ext cx="10515600" cy="1325563"/>
          </a:xfrm>
        </p:spPr>
        <p:txBody>
          <a:bodyPr/>
          <a:lstStyle/>
          <a:p>
            <a:r>
              <a:rPr lang="en-US" altLang="zh-CN" dirty="0"/>
              <a:t>L. </a:t>
            </a:r>
            <a:r>
              <a:rPr lang="zh-CN" altLang="en-US" dirty="0"/>
              <a:t>卡片游戏</a:t>
            </a:r>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2B8AE626-6C65-4E36-A460-4698245CA579}"/>
                  </a:ext>
                </a:extLst>
              </p:cNvPr>
              <p:cNvSpPr>
                <a:spLocks noGrp="1"/>
              </p:cNvSpPr>
              <p:nvPr>
                <p:ph idx="1"/>
              </p:nvPr>
            </p:nvSpPr>
            <p:spPr>
              <a:xfrm>
                <a:off x="838200" y="1825625"/>
                <a:ext cx="10515600" cy="4351338"/>
              </a:xfrm>
            </p:spPr>
            <p:txBody>
              <a:bodyPr/>
              <a:lstStyle/>
              <a:p>
                <a:r>
                  <a:rPr lang="zh-CN" altLang="en-US" dirty="0"/>
                  <a:t>对于卡片 </a:t>
                </a:r>
                <a:r>
                  <a:rPr lang="en-US" altLang="zh-CN" dirty="0"/>
                  <a:t>0</a:t>
                </a:r>
                <a:r>
                  <a:rPr lang="zh-CN" altLang="en-US" dirty="0"/>
                  <a:t>，显然由 </a:t>
                </a:r>
                <a:r>
                  <a:rPr lang="en-US" altLang="zh-CN" dirty="0"/>
                  <a:t>100…000 </a:t>
                </a:r>
                <a:r>
                  <a:rPr lang="zh-CN" altLang="en-US" dirty="0"/>
                  <a:t>影响答案。</a:t>
                </a:r>
                <a:endParaRPr lang="en-US" altLang="zh-CN" dirty="0"/>
              </a:p>
              <a:p>
                <a:endParaRPr lang="en-US" altLang="zh-CN" dirty="0"/>
              </a:p>
              <a:p>
                <a:r>
                  <a:rPr lang="zh-CN" altLang="en-US" dirty="0"/>
                  <a:t>对于其他数字 </a:t>
                </a:r>
                <a:r>
                  <a:rPr lang="en-US" altLang="zh-CN" dirty="0"/>
                  <a:t>a</a:t>
                </a:r>
                <a:r>
                  <a:rPr lang="zh-CN" altLang="en-US" dirty="0"/>
                  <a:t>，显然由 </a:t>
                </a:r>
                <a:r>
                  <a:rPr lang="en-US" altLang="zh-CN" dirty="0" err="1"/>
                  <a:t>aaa</a:t>
                </a:r>
                <a:r>
                  <a:rPr lang="en-US" altLang="zh-CN" dirty="0"/>
                  <a:t>…</a:t>
                </a:r>
                <a:r>
                  <a:rPr lang="en-US" altLang="zh-CN" dirty="0" err="1"/>
                  <a:t>aaa</a:t>
                </a:r>
                <a:r>
                  <a:rPr lang="en-US" altLang="zh-CN" dirty="0"/>
                  <a:t> </a:t>
                </a:r>
                <a:r>
                  <a:rPr lang="zh-CN" altLang="en-US" dirty="0"/>
                  <a:t>影响答案。</a:t>
                </a:r>
                <a:endParaRPr lang="en-US" altLang="zh-CN" dirty="0"/>
              </a:p>
              <a:p>
                <a:endParaRPr lang="en-US" altLang="zh-CN" dirty="0"/>
              </a:p>
              <a:p>
                <a:r>
                  <a:rPr lang="zh-CN" altLang="en-US" dirty="0"/>
                  <a:t>因此统计对应的数即可。根据实现方式不同时间复杂度由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oMath>
                </a14:m>
                <a:r>
                  <a:rPr lang="zh-CN" altLang="en-US" dirty="0"/>
                  <a:t> 到 </a:t>
                </a:r>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m:t>
                    </m:r>
                    <m:func>
                      <m:funcPr>
                        <m:ctrlPr>
                          <a:rPr lang="en-US" altLang="zh-CN" i="1">
                            <a:latin typeface="Cambria Math" panose="02040503050406030204" pitchFamily="18" charset="0"/>
                          </a:rPr>
                        </m:ctrlPr>
                      </m:funcPr>
                      <m:fName>
                        <m:sSup>
                          <m:sSupPr>
                            <m:ctrlPr>
                              <a:rPr lang="en-US" altLang="zh-CN" b="0" i="1" smtClean="0">
                                <a:latin typeface="Cambria Math" panose="02040503050406030204" pitchFamily="18" charset="0"/>
                              </a:rPr>
                            </m:ctrlPr>
                          </m:sSupPr>
                          <m:e>
                            <m:r>
                              <m:rPr>
                                <m:sty m:val="p"/>
                              </m:rPr>
                              <a:rPr lang="en-US" altLang="zh-CN">
                                <a:latin typeface="Cambria Math" panose="02040503050406030204" pitchFamily="18" charset="0"/>
                              </a:rPr>
                              <m:t>log</m:t>
                            </m:r>
                          </m:e>
                          <m:sup>
                            <m:r>
                              <a:rPr lang="en-US" altLang="zh-CN" b="0" i="1" smtClean="0">
                                <a:latin typeface="Cambria Math" panose="02040503050406030204" pitchFamily="18" charset="0"/>
                              </a:rPr>
                              <m:t>3</m:t>
                            </m:r>
                          </m:sup>
                        </m:sSup>
                      </m:fName>
                      <m:e>
                        <m:r>
                          <a:rPr lang="en-US" altLang="zh-CN" i="1">
                            <a:latin typeface="Cambria Math" panose="02040503050406030204" pitchFamily="18" charset="0"/>
                          </a:rPr>
                          <m:t>𝑛</m:t>
                        </m:r>
                      </m:e>
                    </m:func>
                    <m:r>
                      <a:rPr lang="en-US" altLang="zh-CN" i="1">
                        <a:latin typeface="Cambria Math" panose="02040503050406030204" pitchFamily="18" charset="0"/>
                      </a:rPr>
                      <m:t>)</m:t>
                    </m:r>
                  </m:oMath>
                </a14:m>
                <a:r>
                  <a:rPr lang="en-US" altLang="zh-CN" dirty="0"/>
                  <a:t> </a:t>
                </a:r>
                <a:r>
                  <a:rPr lang="zh-CN" altLang="en-US" dirty="0"/>
                  <a:t>不等，但都可以通过本题。</a:t>
                </a:r>
                <a:endParaRPr lang="en-US" altLang="zh-CN" dirty="0"/>
              </a:p>
            </p:txBody>
          </p:sp>
        </mc:Choice>
        <mc:Fallback xmlns="">
          <p:sp>
            <p:nvSpPr>
              <p:cNvPr id="13" name="内容占位符 2">
                <a:extLst>
                  <a:ext uri="{FF2B5EF4-FFF2-40B4-BE49-F238E27FC236}">
                    <a16:creationId xmlns:a16="http://schemas.microsoft.com/office/drawing/2014/main" id="{2B8AE626-6C65-4E36-A460-4698245CA579}"/>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58197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5C8CD8-A061-4A51-8ADF-77B8E249BB90}"/>
              </a:ext>
            </a:extLst>
          </p:cNvPr>
          <p:cNvSpPr>
            <a:spLocks noGrp="1"/>
          </p:cNvSpPr>
          <p:nvPr>
            <p:ph type="ctrTitle"/>
          </p:nvPr>
        </p:nvSpPr>
        <p:spPr>
          <a:xfrm>
            <a:off x="1524000" y="1463795"/>
            <a:ext cx="9144000" cy="2387600"/>
          </a:xfrm>
        </p:spPr>
        <p:txBody>
          <a:bodyPr/>
          <a:lstStyle/>
          <a:p>
            <a:r>
              <a:rPr lang="en-US" altLang="zh-CN" dirty="0"/>
              <a:t>Mid</a:t>
            </a:r>
            <a:endParaRPr lang="zh-CN" altLang="en-US" dirty="0"/>
          </a:p>
        </p:txBody>
      </p:sp>
    </p:spTree>
    <p:extLst>
      <p:ext uri="{BB962C8B-B14F-4D97-AF65-F5344CB8AC3E}">
        <p14:creationId xmlns:p14="http://schemas.microsoft.com/office/powerpoint/2010/main" val="945626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12FE3-AE8D-437B-826F-E24ECE507A08}"/>
              </a:ext>
            </a:extLst>
          </p:cNvPr>
          <p:cNvSpPr>
            <a:spLocks noGrp="1"/>
          </p:cNvSpPr>
          <p:nvPr>
            <p:ph type="title"/>
          </p:nvPr>
        </p:nvSpPr>
        <p:spPr>
          <a:xfrm>
            <a:off x="838200" y="337133"/>
            <a:ext cx="10515600" cy="1325563"/>
          </a:xfrm>
        </p:spPr>
        <p:txBody>
          <a:bodyPr/>
          <a:lstStyle/>
          <a:p>
            <a:r>
              <a:rPr lang="en-US" altLang="zh-CN" dirty="0"/>
              <a:t>C. Doll Making</a:t>
            </a:r>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2B8AE626-6C65-4E36-A460-4698245CA579}"/>
                  </a:ext>
                </a:extLst>
              </p:cNvPr>
              <p:cNvSpPr>
                <a:spLocks noGrp="1"/>
              </p:cNvSpPr>
              <p:nvPr>
                <p:ph idx="1"/>
              </p:nvPr>
            </p:nvSpPr>
            <p:spPr>
              <a:xfrm>
                <a:off x="838200" y="1825625"/>
                <a:ext cx="10515600" cy="4351338"/>
              </a:xfrm>
            </p:spPr>
            <p:txBody>
              <a:bodyPr>
                <a:normAutofit/>
              </a:bodyPr>
              <a:lstStyle/>
              <a:p>
                <a:r>
                  <a:rPr lang="zh-CN" altLang="en-US" dirty="0"/>
                  <a:t>当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𝑚</m:t>
                        </m:r>
                      </m:sup>
                    </m:sSup>
                  </m:oMath>
                </a14:m>
                <a:r>
                  <a:rPr lang="zh-CN" altLang="en-US" dirty="0"/>
                  <a:t> 时答案为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3</m:t>
                        </m:r>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𝑛</m:t>
                    </m:r>
                  </m:oMath>
                </a14:m>
                <a:r>
                  <a:rPr lang="zh-CN" altLang="en-US" dirty="0"/>
                  <a:t>，否则答案为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3</m:t>
                        </m:r>
                      </m:num>
                      <m:den>
                        <m:r>
                          <a:rPr lang="en-US" altLang="zh-CN" i="1">
                            <a:latin typeface="Cambria Math" panose="02040503050406030204" pitchFamily="18" charset="0"/>
                          </a:rPr>
                          <m:t>2</m:t>
                        </m:r>
                      </m:den>
                    </m:f>
                    <m:r>
                      <a:rPr lang="en-US" altLang="zh-CN" i="1">
                        <a:latin typeface="Cambria Math" panose="02040503050406030204" pitchFamily="18" charset="0"/>
                      </a:rPr>
                      <m:t>𝑛</m:t>
                    </m:r>
                    <m:r>
                      <a:rPr lang="en-US" altLang="zh-CN" i="1" smtClean="0">
                        <a:latin typeface="Cambria Math" panose="02040503050406030204" pitchFamily="18" charset="0"/>
                      </a:rPr>
                      <m:t>−</m:t>
                    </m:r>
                    <m:r>
                      <a:rPr lang="en-US" altLang="zh-CN" i="1">
                        <a:latin typeface="Cambria Math" panose="02040503050406030204" pitchFamily="18" charset="0"/>
                      </a:rPr>
                      <m:t>2</m:t>
                    </m:r>
                  </m:oMath>
                </a14:m>
                <a:endParaRPr lang="en-US" altLang="zh-CN" dirty="0"/>
              </a:p>
              <a:p>
                <a:endParaRPr lang="en-US" altLang="zh-CN" dirty="0"/>
              </a:p>
            </p:txBody>
          </p:sp>
        </mc:Choice>
        <mc:Fallback xmlns="">
          <p:sp>
            <p:nvSpPr>
              <p:cNvPr id="13" name="内容占位符 2">
                <a:extLst>
                  <a:ext uri="{FF2B5EF4-FFF2-40B4-BE49-F238E27FC236}">
                    <a16:creationId xmlns:a16="http://schemas.microsoft.com/office/drawing/2014/main" id="{2B8AE626-6C65-4E36-A460-4698245CA579}"/>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420"/>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BF8264D0-DBE0-A444-3311-FA7273D5F6DB}"/>
              </a:ext>
            </a:extLst>
          </p:cNvPr>
          <p:cNvPicPr>
            <a:picLocks noChangeAspect="1"/>
          </p:cNvPicPr>
          <p:nvPr/>
        </p:nvPicPr>
        <p:blipFill>
          <a:blip r:embed="rId3"/>
          <a:stretch>
            <a:fillRect/>
          </a:stretch>
        </p:blipFill>
        <p:spPr>
          <a:xfrm>
            <a:off x="1064871" y="2504238"/>
            <a:ext cx="9037717" cy="3835654"/>
          </a:xfrm>
          <a:prstGeom prst="rect">
            <a:avLst/>
          </a:prstGeom>
        </p:spPr>
      </p:pic>
    </p:spTree>
    <p:extLst>
      <p:ext uri="{BB962C8B-B14F-4D97-AF65-F5344CB8AC3E}">
        <p14:creationId xmlns:p14="http://schemas.microsoft.com/office/powerpoint/2010/main" val="2167410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12FE3-AE8D-437B-826F-E24ECE507A08}"/>
              </a:ext>
            </a:extLst>
          </p:cNvPr>
          <p:cNvSpPr>
            <a:spLocks noGrp="1"/>
          </p:cNvSpPr>
          <p:nvPr>
            <p:ph type="title"/>
          </p:nvPr>
        </p:nvSpPr>
        <p:spPr>
          <a:xfrm>
            <a:off x="838200" y="337133"/>
            <a:ext cx="10515600" cy="1325563"/>
          </a:xfrm>
        </p:spPr>
        <p:txBody>
          <a:bodyPr/>
          <a:lstStyle/>
          <a:p>
            <a:r>
              <a:rPr lang="en-US" altLang="zh-CN" dirty="0"/>
              <a:t>F. </a:t>
            </a:r>
            <a:r>
              <a:rPr lang="en-US" altLang="zh-CN" dirty="0" err="1"/>
              <a:t>Mabinogion</a:t>
            </a:r>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2B8AE626-6C65-4E36-A460-4698245CA579}"/>
                  </a:ext>
                </a:extLst>
              </p:cNvPr>
              <p:cNvSpPr>
                <a:spLocks noGrp="1"/>
              </p:cNvSpPr>
              <p:nvPr>
                <p:ph idx="1"/>
              </p:nvPr>
            </p:nvSpPr>
            <p:spPr>
              <a:xfrm>
                <a:off x="838200" y="1825625"/>
                <a:ext cx="10515600" cy="4351338"/>
              </a:xfrm>
            </p:spPr>
            <p:txBody>
              <a:bodyPr>
                <a:normAutofit/>
              </a:bodyPr>
              <a:lstStyle/>
              <a:p>
                <a:r>
                  <a:rPr lang="zh-CN" altLang="en-US" dirty="0"/>
                  <a:t>假设我们在区间 </a:t>
                </a:r>
                <a14:m>
                  <m:oMath xmlns:m="http://schemas.openxmlformats.org/officeDocument/2006/math">
                    <m:r>
                      <a:rPr lang="en-US" altLang="zh-CN" i="1" dirty="0" smtClean="0">
                        <a:latin typeface="Cambria Math" panose="02040503050406030204" pitchFamily="18" charset="0"/>
                      </a:rPr>
                      <m:t>[</m:t>
                    </m:r>
                    <m:r>
                      <a:rPr lang="en-US" altLang="zh-CN" i="1" dirty="0" err="1">
                        <a:latin typeface="Cambria Math" panose="02040503050406030204" pitchFamily="18" charset="0"/>
                      </a:rPr>
                      <m:t>𝑙</m:t>
                    </m:r>
                    <m:r>
                      <a:rPr lang="en-US" altLang="zh-CN" i="1" dirty="0" err="1">
                        <a:latin typeface="Cambria Math" panose="02040503050406030204" pitchFamily="18" charset="0"/>
                      </a:rPr>
                      <m:t>,</m:t>
                    </m:r>
                    <m:r>
                      <a:rPr lang="en-US" altLang="zh-CN" i="1" dirty="0" err="1">
                        <a:latin typeface="Cambria Math" panose="02040503050406030204" pitchFamily="18" charset="0"/>
                      </a:rPr>
                      <m:t>𝑟</m:t>
                    </m:r>
                    <m:r>
                      <a:rPr lang="en-US" altLang="zh-CN" i="1" dirty="0">
                        <a:latin typeface="Cambria Math" panose="02040503050406030204" pitchFamily="18" charset="0"/>
                      </a:rPr>
                      <m:t>]</m:t>
                    </m:r>
                  </m:oMath>
                </a14:m>
                <a:r>
                  <a:rPr lang="en-US" altLang="zh-CN" dirty="0"/>
                  <a:t> </a:t>
                </a:r>
                <a:r>
                  <a:rPr lang="zh-CN" altLang="en-US" dirty="0"/>
                  <a:t>中只选取了字母 </a:t>
                </a:r>
                <a14:m>
                  <m:oMath xmlns:m="http://schemas.openxmlformats.org/officeDocument/2006/math">
                    <m:r>
                      <a:rPr lang="en-US" altLang="zh-CN" i="1" dirty="0" smtClean="0">
                        <a:latin typeface="Cambria Math" panose="02040503050406030204" pitchFamily="18" charset="0"/>
                      </a:rPr>
                      <m:t>𝑐</m:t>
                    </m:r>
                  </m:oMath>
                </a14:m>
                <a:r>
                  <a:rPr lang="zh-CN" altLang="en-US" dirty="0"/>
                  <a:t>，那么我们显然应该选取区间 </a:t>
                </a:r>
                <a14:m>
                  <m:oMath xmlns:m="http://schemas.openxmlformats.org/officeDocument/2006/math">
                    <m:r>
                      <a:rPr lang="en-US" altLang="zh-CN" i="1" dirty="0" smtClean="0">
                        <a:latin typeface="Cambria Math" panose="02040503050406030204" pitchFamily="18" charset="0"/>
                      </a:rPr>
                      <m:t>[</m:t>
                    </m:r>
                    <m:r>
                      <a:rPr lang="en-US" altLang="zh-CN" i="1" dirty="0" err="1">
                        <a:latin typeface="Cambria Math" panose="02040503050406030204" pitchFamily="18" charset="0"/>
                      </a:rPr>
                      <m:t>𝑙</m:t>
                    </m:r>
                    <m:r>
                      <a:rPr lang="en-US" altLang="zh-CN" i="1" dirty="0" err="1">
                        <a:latin typeface="Cambria Math" panose="02040503050406030204" pitchFamily="18" charset="0"/>
                      </a:rPr>
                      <m:t>,</m:t>
                    </m:r>
                    <m:r>
                      <a:rPr lang="en-US" altLang="zh-CN" i="1" dirty="0" err="1">
                        <a:latin typeface="Cambria Math" panose="02040503050406030204" pitchFamily="18" charset="0"/>
                      </a:rPr>
                      <m:t>𝑟</m:t>
                    </m:r>
                    <m:r>
                      <a:rPr lang="en-US" altLang="zh-CN" i="1" dirty="0">
                        <a:latin typeface="Cambria Math" panose="02040503050406030204" pitchFamily="18" charset="0"/>
                      </a:rPr>
                      <m:t>]</m:t>
                    </m:r>
                  </m:oMath>
                </a14:m>
                <a:r>
                  <a:rPr lang="en-US" altLang="zh-CN" dirty="0"/>
                  <a:t> </a:t>
                </a:r>
                <a:r>
                  <a:rPr lang="zh-CN" altLang="en-US" dirty="0"/>
                  <a:t>中全部的字母 </a:t>
                </a:r>
                <a14:m>
                  <m:oMath xmlns:m="http://schemas.openxmlformats.org/officeDocument/2006/math">
                    <m:r>
                      <a:rPr lang="en-US" altLang="zh-CN" i="1" dirty="0" smtClean="0">
                        <a:latin typeface="Cambria Math" panose="02040503050406030204" pitchFamily="18" charset="0"/>
                      </a:rPr>
                      <m:t>𝑐</m:t>
                    </m:r>
                  </m:oMath>
                </a14:m>
                <a:r>
                  <a:rPr lang="zh-CN" altLang="en-US" dirty="0"/>
                  <a:t>。</a:t>
                </a:r>
                <a:endParaRPr lang="en-US" altLang="zh-CN" dirty="0"/>
              </a:p>
              <a:p>
                <a:r>
                  <a:rPr lang="zh-CN" altLang="en-US" dirty="0"/>
                  <a:t>根据这个性质设计 </a:t>
                </a:r>
                <a:r>
                  <a:rPr lang="en-US" altLang="zh-CN" dirty="0"/>
                  <a:t>DP</a:t>
                </a:r>
                <a:r>
                  <a:rPr lang="zh-CN" altLang="en-US" dirty="0"/>
                  <a:t>：令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𝑝𝑜𝑠</m:t>
                    </m:r>
                    <m:r>
                      <a:rPr lang="en-US" altLang="zh-CN" i="1" dirty="0" smtClean="0">
                        <a:latin typeface="Cambria Math" panose="02040503050406030204" pitchFamily="18" charset="0"/>
                      </a:rPr>
                      <m:t>] </m:t>
                    </m:r>
                  </m:oMath>
                </a14:m>
                <a:r>
                  <a:rPr lang="zh-CN" altLang="en-US" dirty="0"/>
                  <a:t>为选取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𝑝𝑜𝑠</m:t>
                        </m:r>
                      </m:sub>
                    </m:sSub>
                  </m:oMath>
                </a14:m>
                <a:r>
                  <a:rPr lang="en-US" altLang="zh-CN" dirty="0"/>
                  <a:t> </a:t>
                </a:r>
                <a:r>
                  <a:rPr lang="zh-CN" altLang="en-US" dirty="0"/>
                  <a:t>且在前缀 </a:t>
                </a:r>
                <a14:m>
                  <m:oMath xmlns:m="http://schemas.openxmlformats.org/officeDocument/2006/math">
                    <m:r>
                      <a:rPr lang="en-US" altLang="zh-CN" i="1" dirty="0" smtClean="0">
                        <a:latin typeface="Cambria Math" panose="02040503050406030204" pitchFamily="18" charset="0"/>
                      </a:rPr>
                      <m:t>[1−</m:t>
                    </m:r>
                    <m:r>
                      <a:rPr lang="en-US" altLang="zh-CN" i="1" dirty="0" smtClean="0">
                        <a:latin typeface="Cambria Math" panose="02040503050406030204" pitchFamily="18" charset="0"/>
                      </a:rPr>
                      <m:t>𝑝𝑜𝑠</m:t>
                    </m:r>
                    <m:r>
                      <a:rPr lang="en-US" altLang="zh-CN" i="1" dirty="0" smtClean="0">
                        <a:latin typeface="Cambria Math" panose="02040503050406030204" pitchFamily="18" charset="0"/>
                      </a:rPr>
                      <m:t>] </m:t>
                    </m:r>
                  </m:oMath>
                </a14:m>
                <a:r>
                  <a:rPr lang="zh-CN" altLang="en-US" dirty="0"/>
                  <a:t>中只出现一次的子序列个数，同时令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𝑝𝑜𝑠</m:t>
                        </m:r>
                      </m:sub>
                    </m:sSub>
                  </m:oMath>
                </a14:m>
                <a:r>
                  <a:rPr lang="en-US" altLang="zh-CN" dirty="0"/>
                  <a:t> </a:t>
                </a:r>
                <a:r>
                  <a:rPr lang="zh-CN" altLang="en-US" dirty="0"/>
                  <a:t>下一次出现的位置为 </a:t>
                </a:r>
                <a14:m>
                  <m:oMath xmlns:m="http://schemas.openxmlformats.org/officeDocument/2006/math">
                    <m:r>
                      <a:rPr lang="en-US" altLang="zh-CN" i="1" dirty="0" smtClean="0">
                        <a:latin typeface="Cambria Math" panose="02040503050406030204" pitchFamily="18" charset="0"/>
                      </a:rPr>
                      <m:t>𝑝𝑜𝑠</m:t>
                    </m:r>
                    <m:r>
                      <a:rPr lang="en-US" altLang="zh-CN" i="1" dirty="0" smtClean="0">
                        <a:latin typeface="Cambria Math" panose="02040503050406030204" pitchFamily="18" charset="0"/>
                      </a:rPr>
                      <m:t>2</m:t>
                    </m:r>
                  </m:oMath>
                </a14:m>
                <a:r>
                  <a:rPr lang="zh-CN" altLang="en-US" dirty="0"/>
                  <a:t>。</a:t>
                </a:r>
                <a:endParaRPr lang="en-US" altLang="zh-CN" dirty="0"/>
              </a:p>
              <a:p>
                <a:r>
                  <a:rPr lang="zh-CN" altLang="en-US" dirty="0"/>
                  <a:t>那么根据性质，我们只能选取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𝑝𝑜𝑠</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𝑝𝑜𝑠</m:t>
                    </m:r>
                    <m:r>
                      <a:rPr lang="en-US" altLang="zh-CN" i="1" dirty="0" smtClean="0">
                        <a:latin typeface="Cambria Math" panose="02040503050406030204" pitchFamily="18" charset="0"/>
                      </a:rPr>
                      <m:t>2) </m:t>
                    </m:r>
                  </m:oMath>
                </a14:m>
                <a:r>
                  <a:rPr lang="zh-CN" altLang="en-US" dirty="0"/>
                  <a:t>中出现的所有字母 </a:t>
                </a:r>
                <a14:m>
                  <m:oMath xmlns:m="http://schemas.openxmlformats.org/officeDocument/2006/math">
                    <m:r>
                      <a:rPr lang="en-US" altLang="zh-CN" i="1" dirty="0" smtClean="0">
                        <a:latin typeface="Cambria Math" panose="02040503050406030204" pitchFamily="18" charset="0"/>
                      </a:rPr>
                      <m:t>𝑐</m:t>
                    </m:r>
                  </m:oMath>
                </a14:m>
                <a:r>
                  <a:rPr lang="zh-CN" altLang="en-US" dirty="0"/>
                  <a:t>，且对于 </a:t>
                </a:r>
                <a14:m>
                  <m:oMath xmlns:m="http://schemas.openxmlformats.org/officeDocument/2006/math">
                    <m:r>
                      <a:rPr lang="en-US" altLang="zh-CN" i="1" dirty="0" smtClean="0">
                        <a:latin typeface="Cambria Math" panose="02040503050406030204" pitchFamily="18" charset="0"/>
                      </a:rPr>
                      <m:t>(</m:t>
                    </m:r>
                    <m:r>
                      <a:rPr lang="en-US" altLang="zh-CN" i="1" dirty="0" err="1">
                        <a:latin typeface="Cambria Math" panose="02040503050406030204" pitchFamily="18" charset="0"/>
                      </a:rPr>
                      <m:t>𝑝𝑜𝑠</m:t>
                    </m:r>
                    <m:r>
                      <a:rPr lang="en-US" altLang="zh-CN" i="1" dirty="0" err="1">
                        <a:latin typeface="Cambria Math" panose="02040503050406030204" pitchFamily="18" charset="0"/>
                      </a:rPr>
                      <m:t>,</m:t>
                    </m:r>
                    <m:r>
                      <a:rPr lang="en-US" altLang="zh-CN" i="1" dirty="0" err="1">
                        <a:latin typeface="Cambria Math" panose="02040503050406030204" pitchFamily="18" charset="0"/>
                      </a:rPr>
                      <m:t>𝑛</m:t>
                    </m:r>
                    <m:r>
                      <a:rPr lang="en-US" altLang="zh-CN" i="1" dirty="0">
                        <a:latin typeface="Cambria Math" panose="02040503050406030204" pitchFamily="18" charset="0"/>
                      </a:rPr>
                      <m:t>] </m:t>
                    </m:r>
                  </m:oMath>
                </a14:m>
                <a:r>
                  <a:rPr lang="zh-CN" altLang="en-US" dirty="0"/>
                  <a:t>中为 </a:t>
                </a:r>
                <a:r>
                  <a:rPr lang="en-US" altLang="zh-CN" dirty="0"/>
                  <a:t>c </a:t>
                </a:r>
                <a:r>
                  <a:rPr lang="zh-CN" altLang="en-US" dirty="0"/>
                  <a:t>的任一位置 </a:t>
                </a:r>
                <a14:m>
                  <m:oMath xmlns:m="http://schemas.openxmlformats.org/officeDocument/2006/math">
                    <m:r>
                      <a:rPr lang="en-US" altLang="zh-CN" i="1" dirty="0" smtClean="0">
                        <a:latin typeface="Cambria Math" panose="02040503050406030204" pitchFamily="18" charset="0"/>
                      </a:rPr>
                      <m:t>𝑝𝑜𝑠</m:t>
                    </m:r>
                    <m:r>
                      <a:rPr lang="en-US" altLang="zh-CN" i="1" dirty="0" smtClean="0">
                        <a:latin typeface="Cambria Math" panose="02040503050406030204" pitchFamily="18" charset="0"/>
                      </a:rPr>
                      <m:t>3</m:t>
                    </m:r>
                  </m:oMath>
                </a14:m>
                <a:r>
                  <a:rPr lang="zh-CN" altLang="en-US" dirty="0"/>
                  <a:t>，令其在 </a:t>
                </a:r>
                <a14:m>
                  <m:oMath xmlns:m="http://schemas.openxmlformats.org/officeDocument/2006/math">
                    <m:r>
                      <a:rPr lang="en-US" altLang="zh-CN" i="1" dirty="0" smtClean="0">
                        <a:latin typeface="Cambria Math" panose="02040503050406030204" pitchFamily="18" charset="0"/>
                      </a:rPr>
                      <m:t>𝑝𝑜𝑠</m:t>
                    </m:r>
                  </m:oMath>
                </a14:m>
                <a:r>
                  <a:rPr lang="en-US" altLang="zh-CN" dirty="0"/>
                  <a:t> </a:t>
                </a:r>
                <a:r>
                  <a:rPr lang="zh-CN" altLang="en-US" dirty="0"/>
                  <a:t>后第一次出现的位置为 </a:t>
                </a:r>
                <a14:m>
                  <m:oMath xmlns:m="http://schemas.openxmlformats.org/officeDocument/2006/math">
                    <m:r>
                      <a:rPr lang="en-US" altLang="zh-CN" i="1" dirty="0" smtClean="0">
                        <a:latin typeface="Cambria Math" panose="02040503050406030204" pitchFamily="18" charset="0"/>
                      </a:rPr>
                      <m:t>𝑝𝑜𝑠</m:t>
                    </m:r>
                    <m:r>
                      <a:rPr lang="en-US" altLang="zh-CN" i="1" dirty="0" smtClean="0">
                        <a:latin typeface="Cambria Math" panose="02040503050406030204" pitchFamily="18" charset="0"/>
                      </a:rPr>
                      <m:t>_</m:t>
                    </m:r>
                  </m:oMath>
                </a14:m>
                <a:r>
                  <a:rPr lang="zh-CN" altLang="en-US" dirty="0"/>
                  <a:t>，那么我们只能选取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𝑝𝑜𝑠</m:t>
                    </m:r>
                    <m:r>
                      <a:rPr lang="en-US" altLang="zh-CN" i="1" dirty="0" smtClean="0">
                        <a:latin typeface="Cambria Math" panose="02040503050406030204" pitchFamily="18" charset="0"/>
                      </a:rPr>
                      <m:t>_,</m:t>
                    </m:r>
                    <m:r>
                      <a:rPr lang="en-US" altLang="zh-CN" i="1" dirty="0" smtClean="0">
                        <a:latin typeface="Cambria Math" panose="02040503050406030204" pitchFamily="18" charset="0"/>
                      </a:rPr>
                      <m:t>𝑝𝑜𝑠</m:t>
                    </m:r>
                    <m:r>
                      <a:rPr lang="en-US" altLang="zh-CN" i="1" dirty="0" smtClean="0">
                        <a:latin typeface="Cambria Math" panose="02040503050406030204" pitchFamily="18" charset="0"/>
                      </a:rPr>
                      <m:t>3] </m:t>
                    </m:r>
                  </m:oMath>
                </a14:m>
                <a:r>
                  <a:rPr lang="zh-CN" altLang="en-US" dirty="0"/>
                  <a:t>中所有出现的字母 </a:t>
                </a:r>
                <a14:m>
                  <m:oMath xmlns:m="http://schemas.openxmlformats.org/officeDocument/2006/math">
                    <m:r>
                      <a:rPr lang="en-US" altLang="zh-CN" i="1" dirty="0" smtClean="0">
                        <a:latin typeface="Cambria Math" panose="02040503050406030204" pitchFamily="18" charset="0"/>
                      </a:rPr>
                      <m:t>𝑐</m:t>
                    </m:r>
                  </m:oMath>
                </a14:m>
                <a:r>
                  <a:rPr lang="zh-CN" altLang="en-US" dirty="0"/>
                  <a:t>，从而对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𝑝𝑜𝑠</m:t>
                    </m:r>
                    <m:r>
                      <a:rPr lang="en-US" altLang="zh-CN" i="1" dirty="0" smtClean="0">
                        <a:latin typeface="Cambria Math" panose="02040503050406030204" pitchFamily="18" charset="0"/>
                      </a:rPr>
                      <m:t>3] </m:t>
                    </m:r>
                  </m:oMath>
                </a14:m>
                <a:r>
                  <a:rPr lang="zh-CN" altLang="en-US" dirty="0"/>
                  <a:t>产生唯一的贡献。</a:t>
                </a:r>
                <a:endParaRPr lang="en-US" altLang="zh-CN" dirty="0"/>
              </a:p>
            </p:txBody>
          </p:sp>
        </mc:Choice>
        <mc:Fallback xmlns="">
          <p:sp>
            <p:nvSpPr>
              <p:cNvPr id="13" name="内容占位符 2">
                <a:extLst>
                  <a:ext uri="{FF2B5EF4-FFF2-40B4-BE49-F238E27FC236}">
                    <a16:creationId xmlns:a16="http://schemas.microsoft.com/office/drawing/2014/main" id="{2B8AE626-6C65-4E36-A460-4698245CA579}"/>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381" r="-9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17522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12FE3-AE8D-437B-826F-E24ECE507A08}"/>
              </a:ext>
            </a:extLst>
          </p:cNvPr>
          <p:cNvSpPr>
            <a:spLocks noGrp="1"/>
          </p:cNvSpPr>
          <p:nvPr>
            <p:ph type="title"/>
          </p:nvPr>
        </p:nvSpPr>
        <p:spPr>
          <a:xfrm>
            <a:off x="838200" y="337133"/>
            <a:ext cx="10515600" cy="1325563"/>
          </a:xfrm>
        </p:spPr>
        <p:txBody>
          <a:bodyPr/>
          <a:lstStyle/>
          <a:p>
            <a:r>
              <a:rPr lang="en-US" altLang="zh-CN" dirty="0"/>
              <a:t>F. </a:t>
            </a:r>
            <a:r>
              <a:rPr lang="en-US" altLang="zh-CN" dirty="0" err="1"/>
              <a:t>Mabinogion</a:t>
            </a:r>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2B8AE626-6C65-4E36-A460-4698245CA579}"/>
                  </a:ext>
                </a:extLst>
              </p:cNvPr>
              <p:cNvSpPr>
                <a:spLocks noGrp="1"/>
              </p:cNvSpPr>
              <p:nvPr>
                <p:ph idx="1"/>
              </p:nvPr>
            </p:nvSpPr>
            <p:spPr>
              <a:xfrm>
                <a:off x="838200" y="1825625"/>
                <a:ext cx="10515600" cy="4351338"/>
              </a:xfrm>
            </p:spPr>
            <p:txBody>
              <a:bodyPr>
                <a:normAutofit/>
              </a:bodyPr>
              <a:lstStyle/>
              <a:p>
                <a:r>
                  <a:rPr lang="zh-CN" altLang="en-US" dirty="0"/>
                  <a:t>因此我们可以从 </a:t>
                </a:r>
                <a14:m>
                  <m:oMath xmlns:m="http://schemas.openxmlformats.org/officeDocument/2006/math">
                    <m:r>
                      <a:rPr lang="en-US" altLang="zh-CN" i="1" dirty="0" smtClean="0">
                        <a:latin typeface="Cambria Math" panose="02040503050406030204" pitchFamily="18" charset="0"/>
                      </a:rPr>
                      <m:t>1</m:t>
                    </m:r>
                  </m:oMath>
                </a14:m>
                <a:r>
                  <a:rPr lang="en-US" altLang="zh-CN" dirty="0"/>
                  <a:t> </a:t>
                </a:r>
                <a:r>
                  <a:rPr lang="zh-CN" altLang="en-US" dirty="0"/>
                  <a:t>到 </a:t>
                </a:r>
                <a14:m>
                  <m:oMath xmlns:m="http://schemas.openxmlformats.org/officeDocument/2006/math">
                    <m:r>
                      <a:rPr lang="en-US" altLang="zh-CN" i="1" dirty="0" smtClean="0">
                        <a:latin typeface="Cambria Math" panose="02040503050406030204" pitchFamily="18" charset="0"/>
                      </a:rPr>
                      <m:t>𝑛</m:t>
                    </m:r>
                  </m:oMath>
                </a14:m>
                <a:r>
                  <a:rPr lang="en-US" altLang="zh-CN" dirty="0"/>
                  <a:t> </a:t>
                </a:r>
                <a:r>
                  <a:rPr lang="zh-CN" altLang="en-US" dirty="0"/>
                  <a:t>依次更新答案，每次从 </a:t>
                </a:r>
                <a14:m>
                  <m:oMath xmlns:m="http://schemas.openxmlformats.org/officeDocument/2006/math">
                    <m:r>
                      <a:rPr lang="en-US" altLang="zh-CN" i="1" dirty="0" smtClean="0">
                        <a:latin typeface="Cambria Math" panose="02040503050406030204" pitchFamily="18" charset="0"/>
                      </a:rPr>
                      <m:t>𝑝𝑜𝑠</m:t>
                    </m:r>
                  </m:oMath>
                </a14:m>
                <a:r>
                  <a:rPr lang="en-US" altLang="zh-CN" dirty="0"/>
                  <a:t> </a:t>
                </a:r>
                <a:r>
                  <a:rPr lang="zh-CN" altLang="en-US" dirty="0"/>
                  <a:t>暴力跳至 </a:t>
                </a:r>
                <a14:m>
                  <m:oMath xmlns:m="http://schemas.openxmlformats.org/officeDocument/2006/math">
                    <m:r>
                      <a:rPr lang="en-US" altLang="zh-CN" i="1" dirty="0" smtClean="0">
                        <a:latin typeface="Cambria Math" panose="02040503050406030204" pitchFamily="18" charset="0"/>
                      </a:rPr>
                      <m:t>𝑝𝑜𝑠</m:t>
                    </m:r>
                    <m:r>
                      <a:rPr lang="en-US" altLang="zh-CN" i="1" dirty="0" smtClean="0">
                        <a:latin typeface="Cambria Math" panose="02040503050406030204" pitchFamily="18" charset="0"/>
                      </a:rPr>
                      <m:t>2</m:t>
                    </m:r>
                  </m:oMath>
                </a14:m>
                <a:r>
                  <a:rPr lang="zh-CN" altLang="en-US" dirty="0"/>
                  <a:t>，并在出现新字母时将答案更新至对应字母的前缀和。</a:t>
                </a:r>
                <a:endParaRPr lang="en-US" altLang="zh-CN" dirty="0"/>
              </a:p>
              <a:p>
                <a:endParaRPr lang="en-US" altLang="zh-CN" dirty="0"/>
              </a:p>
              <a:p>
                <a:r>
                  <a:rPr lang="zh-CN" altLang="en-US" dirty="0"/>
                  <a:t>从 </a:t>
                </a:r>
                <a14:m>
                  <m:oMath xmlns:m="http://schemas.openxmlformats.org/officeDocument/2006/math">
                    <m:r>
                      <a:rPr lang="en-US" altLang="zh-CN" i="1" dirty="0" smtClean="0">
                        <a:latin typeface="Cambria Math" panose="02040503050406030204" pitchFamily="18" charset="0"/>
                      </a:rPr>
                      <m:t>𝑝𝑜𝑠</m:t>
                    </m:r>
                  </m:oMath>
                </a14:m>
                <a:r>
                  <a:rPr lang="en-US" altLang="zh-CN" dirty="0"/>
                  <a:t> </a:t>
                </a:r>
                <a:r>
                  <a:rPr lang="zh-CN" altLang="en-US" dirty="0"/>
                  <a:t>暴力跳至 </a:t>
                </a:r>
                <a14:m>
                  <m:oMath xmlns:m="http://schemas.openxmlformats.org/officeDocument/2006/math">
                    <m:r>
                      <a:rPr lang="en-US" altLang="zh-CN" i="1" dirty="0" smtClean="0">
                        <a:latin typeface="Cambria Math" panose="02040503050406030204" pitchFamily="18" charset="0"/>
                      </a:rPr>
                      <m:t>𝑝𝑜𝑠</m:t>
                    </m:r>
                    <m:r>
                      <a:rPr lang="en-US" altLang="zh-CN" i="1" dirty="0" smtClean="0">
                        <a:latin typeface="Cambria Math" panose="02040503050406030204" pitchFamily="18" charset="0"/>
                      </a:rPr>
                      <m:t>2</m:t>
                    </m:r>
                  </m:oMath>
                </a14:m>
                <a:r>
                  <a:rPr lang="en-US" altLang="zh-CN" dirty="0"/>
                  <a:t> </a:t>
                </a:r>
                <a:r>
                  <a:rPr lang="zh-CN" altLang="en-US" dirty="0"/>
                  <a:t>的均摊时间复杂度为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(26</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，而更新前缀和的时间复杂度同样为 </a:t>
                </a:r>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(26</m:t>
                    </m:r>
                    <m:r>
                      <a:rPr lang="en-US" altLang="zh-CN" i="1">
                        <a:latin typeface="Cambria Math" panose="02040503050406030204" pitchFamily="18" charset="0"/>
                      </a:rPr>
                      <m:t>𝑛</m:t>
                    </m:r>
                    <m:r>
                      <a:rPr lang="en-US" altLang="zh-CN" i="1">
                        <a:latin typeface="Cambria Math" panose="02040503050406030204" pitchFamily="18" charset="0"/>
                      </a:rPr>
                      <m:t>)</m:t>
                    </m:r>
                  </m:oMath>
                </a14:m>
                <a:r>
                  <a:rPr lang="zh-CN" altLang="en-US" dirty="0"/>
                  <a:t>，因此总时间复杂度为 </a:t>
                </a:r>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(26</m:t>
                    </m:r>
                    <m:r>
                      <a:rPr lang="en-US" altLang="zh-CN" i="1">
                        <a:latin typeface="Cambria Math" panose="02040503050406030204" pitchFamily="18" charset="0"/>
                      </a:rPr>
                      <m:t>𝑛</m:t>
                    </m:r>
                    <m:r>
                      <a:rPr lang="en-US" altLang="zh-CN" i="1">
                        <a:latin typeface="Cambria Math" panose="02040503050406030204" pitchFamily="18" charset="0"/>
                      </a:rPr>
                      <m:t>)</m:t>
                    </m:r>
                  </m:oMath>
                </a14:m>
                <a:r>
                  <a:rPr lang="zh-CN" altLang="en-US" dirty="0"/>
                  <a:t>。</a:t>
                </a:r>
                <a:endParaRPr lang="en-US" altLang="zh-CN" dirty="0"/>
              </a:p>
            </p:txBody>
          </p:sp>
        </mc:Choice>
        <mc:Fallback xmlns="">
          <p:sp>
            <p:nvSpPr>
              <p:cNvPr id="13" name="内容占位符 2">
                <a:extLst>
                  <a:ext uri="{FF2B5EF4-FFF2-40B4-BE49-F238E27FC236}">
                    <a16:creationId xmlns:a16="http://schemas.microsoft.com/office/drawing/2014/main" id="{2B8AE626-6C65-4E36-A460-4698245CA579}"/>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381" r="-5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22596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5C8CD8-A061-4A51-8ADF-77B8E249BB90}"/>
              </a:ext>
            </a:extLst>
          </p:cNvPr>
          <p:cNvSpPr>
            <a:spLocks noGrp="1"/>
          </p:cNvSpPr>
          <p:nvPr>
            <p:ph type="ctrTitle"/>
          </p:nvPr>
        </p:nvSpPr>
        <p:spPr>
          <a:xfrm>
            <a:off x="1524000" y="1463795"/>
            <a:ext cx="9144000" cy="2387600"/>
          </a:xfrm>
        </p:spPr>
        <p:txBody>
          <a:bodyPr/>
          <a:lstStyle/>
          <a:p>
            <a:r>
              <a:rPr lang="en-US" altLang="zh-CN" dirty="0"/>
              <a:t>Mid-Hard</a:t>
            </a:r>
            <a:endParaRPr lang="zh-CN" altLang="en-US" dirty="0"/>
          </a:p>
        </p:txBody>
      </p:sp>
    </p:spTree>
    <p:extLst>
      <p:ext uri="{BB962C8B-B14F-4D97-AF65-F5344CB8AC3E}">
        <p14:creationId xmlns:p14="http://schemas.microsoft.com/office/powerpoint/2010/main" val="1022149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12FE3-AE8D-437B-826F-E24ECE507A08}"/>
              </a:ext>
            </a:extLst>
          </p:cNvPr>
          <p:cNvSpPr>
            <a:spLocks noGrp="1"/>
          </p:cNvSpPr>
          <p:nvPr>
            <p:ph type="title"/>
          </p:nvPr>
        </p:nvSpPr>
        <p:spPr>
          <a:xfrm>
            <a:off x="838200" y="337133"/>
            <a:ext cx="10515600" cy="1325563"/>
          </a:xfrm>
        </p:spPr>
        <p:txBody>
          <a:bodyPr/>
          <a:lstStyle/>
          <a:p>
            <a:r>
              <a:rPr lang="en-US" altLang="zh-CN" dirty="0"/>
              <a:t>B. Pure Hacking Attempt (ULL version)</a:t>
            </a:r>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2B8AE626-6C65-4E36-A460-4698245CA579}"/>
                  </a:ext>
                </a:extLst>
              </p:cNvPr>
              <p:cNvSpPr>
                <a:spLocks noGrp="1"/>
              </p:cNvSpPr>
              <p:nvPr>
                <p:ph idx="1"/>
              </p:nvPr>
            </p:nvSpPr>
            <p:spPr>
              <a:xfrm>
                <a:off x="838200" y="1825625"/>
                <a:ext cx="10515600" cy="4351338"/>
              </a:xfrm>
            </p:spPr>
            <p:txBody>
              <a:bodyPr/>
              <a:lstStyle/>
              <a:p>
                <a:r>
                  <a:rPr lang="zh-CN" altLang="en-US" dirty="0"/>
                  <a:t>当 </a:t>
                </a:r>
                <a14:m>
                  <m:oMath xmlns:m="http://schemas.openxmlformats.org/officeDocument/2006/math">
                    <m:r>
                      <a:rPr lang="en-US" altLang="zh-CN" i="1" dirty="0" smtClean="0">
                        <a:latin typeface="Cambria Math" panose="02040503050406030204" pitchFamily="18" charset="0"/>
                      </a:rPr>
                      <m:t>𝑘</m:t>
                    </m:r>
                    <m:r>
                      <a:rPr lang="zh-CN" altLang="en-US" i="1" dirty="0">
                        <a:latin typeface="Cambria Math" panose="02040503050406030204" pitchFamily="18" charset="0"/>
                      </a:rPr>
                      <m:t>≥</m:t>
                    </m:r>
                    <m:r>
                      <a:rPr lang="en-US" altLang="zh-CN" i="1" dirty="0" smtClean="0">
                        <a:latin typeface="Cambria Math" panose="02040503050406030204" pitchFamily="18" charset="0"/>
                      </a:rPr>
                      <m:t>4 </m:t>
                    </m:r>
                  </m:oMath>
                </a14:m>
                <a:r>
                  <a:rPr lang="zh-CN" altLang="en-US" dirty="0"/>
                  <a:t>时，注意到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16</m:t>
                        </m:r>
                      </m:sup>
                    </m:sSup>
                  </m:oMath>
                </a14:m>
                <a:r>
                  <a:rPr lang="en-US" altLang="zh-CN" dirty="0"/>
                  <a:t> </a:t>
                </a:r>
                <a:r>
                  <a:rPr lang="zh-CN" altLang="en-US" dirty="0"/>
                  <a:t>与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1</m:t>
                        </m:r>
                        <m:r>
                          <a:rPr lang="en-US" altLang="zh-CN" i="1" smtClean="0">
                            <a:latin typeface="Cambria Math" panose="02040503050406030204" pitchFamily="18" charset="0"/>
                          </a:rPr>
                          <m:t>7</m:t>
                        </m:r>
                      </m:sup>
                    </m:sSup>
                  </m:oMath>
                </a14:m>
                <a:r>
                  <a:rPr lang="en-US" altLang="zh-CN" dirty="0"/>
                  <a:t> </a:t>
                </a:r>
                <a:r>
                  <a:rPr lang="zh-CN" altLang="en-US" dirty="0"/>
                  <a:t>在模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6</m:t>
                        </m:r>
                        <m:r>
                          <a:rPr lang="en-US" altLang="zh-CN" i="1" smtClean="0">
                            <a:latin typeface="Cambria Math" panose="02040503050406030204" pitchFamily="18" charset="0"/>
                          </a:rPr>
                          <m:t>4</m:t>
                        </m:r>
                      </m:sup>
                    </m:sSup>
                  </m:oMath>
                </a14:m>
                <a:r>
                  <a:rPr lang="zh-CN" altLang="en-US" dirty="0"/>
                  <a:t> 意义下相同，因此可以直接输出 </a:t>
                </a:r>
                <a14:m>
                  <m:oMath xmlns:m="http://schemas.openxmlformats.org/officeDocument/2006/math">
                    <m:r>
                      <a:rPr lang="en-US" altLang="zh-CN" i="1" dirty="0" smtClean="0">
                        <a:latin typeface="Cambria Math" panose="02040503050406030204" pitchFamily="18" charset="0"/>
                      </a:rPr>
                      <m:t>1</m:t>
                    </m:r>
                  </m:oMath>
                </a14:m>
                <a:r>
                  <a:rPr lang="en-US" altLang="zh-CN" dirty="0"/>
                  <a:t> </a:t>
                </a:r>
                <a:r>
                  <a:rPr lang="zh-CN" altLang="en-US" dirty="0"/>
                  <a:t>到 </a:t>
                </a:r>
                <a14:m>
                  <m:oMath xmlns:m="http://schemas.openxmlformats.org/officeDocument/2006/math">
                    <m:r>
                      <a:rPr lang="en-US" altLang="zh-CN" i="1" dirty="0" smtClean="0">
                        <a:latin typeface="Cambria Math" panose="02040503050406030204" pitchFamily="18" charset="0"/>
                      </a:rPr>
                      <m:t>200000</m:t>
                    </m:r>
                  </m:oMath>
                </a14:m>
                <a:r>
                  <a:rPr lang="zh-CN" altLang="en-US" dirty="0"/>
                  <a:t>，并将其中的</a:t>
                </a:r>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16</m:t>
                        </m:r>
                      </m:sup>
                    </m:sSup>
                  </m:oMath>
                </a14:m>
                <a:r>
                  <a:rPr lang="en-US" altLang="zh-CN" dirty="0"/>
                  <a:t> </a:t>
                </a:r>
                <a:r>
                  <a:rPr lang="zh-CN" altLang="en-US" dirty="0"/>
                  <a:t>替换为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17</m:t>
                        </m:r>
                      </m:sup>
                    </m:sSup>
                  </m:oMath>
                </a14:m>
                <a:r>
                  <a:rPr lang="zh-CN" altLang="en-US" dirty="0"/>
                  <a:t>。</a:t>
                </a:r>
                <a:endParaRPr lang="en-US" altLang="zh-CN" dirty="0"/>
              </a:p>
              <a:p>
                <a:endParaRPr lang="en-US" altLang="zh-CN" dirty="0"/>
              </a:p>
              <a:p>
                <a:r>
                  <a:rPr lang="zh-CN" altLang="en-US" dirty="0"/>
                  <a:t>当 </a:t>
                </a:r>
                <a14:m>
                  <m:oMath xmlns:m="http://schemas.openxmlformats.org/officeDocument/2006/math">
                    <m:r>
                      <a:rPr lang="en-US" altLang="zh-CN" i="1" dirty="0" smtClean="0">
                        <a:latin typeface="Cambria Math" panose="02040503050406030204" pitchFamily="18" charset="0"/>
                      </a:rPr>
                      <m:t>𝑘</m:t>
                    </m:r>
                    <m:r>
                      <a:rPr lang="zh-CN" altLang="en-US" i="1" dirty="0">
                        <a:latin typeface="Cambria Math" panose="02040503050406030204" pitchFamily="18" charset="0"/>
                      </a:rPr>
                      <m:t>≥</m:t>
                    </m:r>
                    <m:r>
                      <a:rPr lang="en-US" altLang="zh-CN" i="1" dirty="0" smtClean="0">
                        <a:latin typeface="Cambria Math" panose="02040503050406030204" pitchFamily="18" charset="0"/>
                      </a:rPr>
                      <m:t>3 </m:t>
                    </m:r>
                  </m:oMath>
                </a14:m>
                <a:r>
                  <a:rPr lang="zh-CN" altLang="en-US" dirty="0"/>
                  <a:t>时，根据样例能够推测出暴力搜索可以很快得到结果，因此你可以直接提交搜索程序，或者在得到结果后直接提交答案。</a:t>
                </a:r>
                <a:endParaRPr lang="en-US" altLang="zh-CN" dirty="0"/>
              </a:p>
              <a:p>
                <a:endParaRPr lang="en-US" altLang="zh-CN" dirty="0"/>
              </a:p>
              <a:p>
                <a:r>
                  <a:rPr lang="en-US" altLang="zh-CN" dirty="0"/>
                  <a:t>Bonus</a:t>
                </a:r>
                <a:r>
                  <a:rPr lang="zh-CN" altLang="en-US" dirty="0"/>
                  <a:t>：尝试在模数不为 </a:t>
                </a:r>
                <a14:m>
                  <m:oMath xmlns:m="http://schemas.openxmlformats.org/officeDocument/2006/math">
                    <m:sSup>
                      <m:sSupPr>
                        <m:ctrlPr>
                          <a:rPr lang="en-US" altLang="zh-CN" i="1" smtClean="0">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6</m:t>
                        </m:r>
                        <m:r>
                          <a:rPr lang="en-US" altLang="zh-CN" i="1" smtClean="0">
                            <a:latin typeface="Cambria Math" panose="02040503050406030204" pitchFamily="18" charset="0"/>
                          </a:rPr>
                          <m:t>4</m:t>
                        </m:r>
                      </m:sup>
                    </m:sSup>
                  </m:oMath>
                </a14:m>
                <a:r>
                  <a:rPr lang="zh-CN" altLang="en-US" dirty="0"/>
                  <a:t> 的情况下构造答案。</a:t>
                </a:r>
                <a:endParaRPr lang="en-US" altLang="zh-CN" dirty="0"/>
              </a:p>
              <a:p>
                <a:endParaRPr lang="en-US" altLang="zh-CN" dirty="0"/>
              </a:p>
            </p:txBody>
          </p:sp>
        </mc:Choice>
        <mc:Fallback xmlns="">
          <p:sp>
            <p:nvSpPr>
              <p:cNvPr id="13" name="内容占位符 2">
                <a:extLst>
                  <a:ext uri="{FF2B5EF4-FFF2-40B4-BE49-F238E27FC236}">
                    <a16:creationId xmlns:a16="http://schemas.microsoft.com/office/drawing/2014/main" id="{2B8AE626-6C65-4E36-A460-4698245CA579}"/>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381" r="-31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58780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12FE3-AE8D-437B-826F-E24ECE507A08}"/>
              </a:ext>
            </a:extLst>
          </p:cNvPr>
          <p:cNvSpPr>
            <a:spLocks noGrp="1"/>
          </p:cNvSpPr>
          <p:nvPr>
            <p:ph type="title"/>
          </p:nvPr>
        </p:nvSpPr>
        <p:spPr>
          <a:xfrm>
            <a:off x="838200" y="337133"/>
            <a:ext cx="10515600" cy="1325563"/>
          </a:xfrm>
        </p:spPr>
        <p:txBody>
          <a:bodyPr/>
          <a:lstStyle/>
          <a:p>
            <a:r>
              <a:rPr lang="en-US" altLang="zh-CN" dirty="0"/>
              <a:t>G. The Threshold of Masterpieces</a:t>
            </a:r>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2B8AE626-6C65-4E36-A460-4698245CA579}"/>
                  </a:ext>
                </a:extLst>
              </p:cNvPr>
              <p:cNvSpPr>
                <a:spLocks noGrp="1"/>
              </p:cNvSpPr>
              <p:nvPr>
                <p:ph idx="1"/>
              </p:nvPr>
            </p:nvSpPr>
            <p:spPr>
              <a:xfrm>
                <a:off x="838200" y="1825625"/>
                <a:ext cx="10515600" cy="4351338"/>
              </a:xfrm>
            </p:spPr>
            <p:txBody>
              <a:bodyPr/>
              <a:lstStyle/>
              <a:p>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m:t>
                    </m:r>
                  </m:oMath>
                </a14:m>
                <a:r>
                  <a:rPr lang="zh-CN" altLang="en-US" dirty="0"/>
                  <a:t>解法：</a:t>
                </a:r>
                <a:endParaRPr lang="en-US" altLang="zh-CN" dirty="0"/>
              </a:p>
              <a:p>
                <a:pPr lvl="1"/>
                <a:r>
                  <a:rPr lang="zh-CN" altLang="en-US" dirty="0"/>
                  <a:t>首先发现：当且仅当作品销量低于先辈的预测销量而高于另外两人中的至少一个时，增加销量才有意义。</a:t>
                </a:r>
                <a:endParaRPr lang="en-US" altLang="zh-CN" dirty="0"/>
              </a:p>
              <a:p>
                <a:pPr lvl="1"/>
                <a:endParaRPr lang="en-US" altLang="zh-CN" dirty="0"/>
              </a:p>
              <a:p>
                <a:pPr lvl="1"/>
                <a:r>
                  <a:rPr lang="zh-CN" altLang="en-US" dirty="0"/>
                  <a:t>据此可将情况分为「同时高于两人」和「恰好高于一人」两种。</a:t>
                </a:r>
                <a:endParaRPr lang="en-US" altLang="zh-CN" dirty="0"/>
              </a:p>
              <a:p>
                <a:pPr lvl="1"/>
                <a:endParaRPr lang="en-US" altLang="zh-CN" dirty="0"/>
              </a:p>
              <a:p>
                <a:pPr lvl="1"/>
                <a:r>
                  <a:rPr lang="zh-CN" altLang="en-US" dirty="0"/>
                  <a:t>在第一种情况下增加销量显然不劣于第二种情况，因此可以贪心地尝试将第一种情况加满（即等于先辈预测销量）。</a:t>
                </a:r>
                <a:endParaRPr lang="en-US" altLang="zh-CN" dirty="0"/>
              </a:p>
            </p:txBody>
          </p:sp>
        </mc:Choice>
        <mc:Fallback xmlns="">
          <p:sp>
            <p:nvSpPr>
              <p:cNvPr id="13" name="内容占位符 2">
                <a:extLst>
                  <a:ext uri="{FF2B5EF4-FFF2-40B4-BE49-F238E27FC236}">
                    <a16:creationId xmlns:a16="http://schemas.microsoft.com/office/drawing/2014/main" id="{2B8AE626-6C65-4E36-A460-4698245CA579}"/>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01730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12FE3-AE8D-437B-826F-E24ECE507A08}"/>
              </a:ext>
            </a:extLst>
          </p:cNvPr>
          <p:cNvSpPr>
            <a:spLocks noGrp="1"/>
          </p:cNvSpPr>
          <p:nvPr>
            <p:ph type="title"/>
          </p:nvPr>
        </p:nvSpPr>
        <p:spPr>
          <a:xfrm>
            <a:off x="838200" y="337133"/>
            <a:ext cx="10515600" cy="1325563"/>
          </a:xfrm>
        </p:spPr>
        <p:txBody>
          <a:bodyPr/>
          <a:lstStyle/>
          <a:p>
            <a:r>
              <a:rPr lang="en-US" altLang="zh-CN" dirty="0"/>
              <a:t>G. The Threshold of Masterpieces</a:t>
            </a:r>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2B8AE626-6C65-4E36-A460-4698245CA579}"/>
                  </a:ext>
                </a:extLst>
              </p:cNvPr>
              <p:cNvSpPr>
                <a:spLocks noGrp="1"/>
              </p:cNvSpPr>
              <p:nvPr>
                <p:ph idx="1"/>
              </p:nvPr>
            </p:nvSpPr>
            <p:spPr>
              <a:xfrm>
                <a:off x="838200" y="1825625"/>
                <a:ext cx="10515600" cy="4351338"/>
              </a:xfrm>
            </p:spPr>
            <p:txBody>
              <a:bodyPr>
                <a:normAutofit/>
              </a:bodyPr>
              <a:lstStyle/>
              <a:p>
                <a:pPr lvl="1"/>
                <a14:m>
                  <m:oMath xmlns:m="http://schemas.openxmlformats.org/officeDocument/2006/math">
                    <m:r>
                      <a:rPr lang="zh-CN" altLang="en-US" b="0" i="1" smtClean="0">
                        <a:latin typeface="Cambria Math" panose="02040503050406030204" pitchFamily="18" charset="0"/>
                      </a:rPr>
                      <m:t>据此</m:t>
                    </m:r>
                  </m:oMath>
                </a14:m>
                <a:r>
                  <a:rPr lang="zh-CN" altLang="en-US" dirty="0"/>
                  <a:t>我们可以先枚举满足第一种情况的作品集合，并统计集合在达到第一种情况前的代价 </a:t>
                </a:r>
                <a14:m>
                  <m:oMath xmlns:m="http://schemas.openxmlformats.org/officeDocument/2006/math">
                    <m:r>
                      <a:rPr lang="en-US" altLang="zh-CN" i="1" dirty="0" smtClean="0">
                        <a:latin typeface="Cambria Math" panose="02040503050406030204" pitchFamily="18" charset="0"/>
                      </a:rPr>
                      <m:t>𝑐</m:t>
                    </m:r>
                  </m:oMath>
                </a14:m>
                <a:r>
                  <a:rPr lang="zh-CN" altLang="en-US" dirty="0"/>
                  <a:t>，和在此之后能够对另外两人产生的贡献 </a:t>
                </a:r>
                <a14:m>
                  <m:oMath xmlns:m="http://schemas.openxmlformats.org/officeDocument/2006/math">
                    <m:r>
                      <a:rPr lang="en-US" altLang="zh-CN" i="1" dirty="0" smtClean="0">
                        <a:latin typeface="Cambria Math" panose="02040503050406030204" pitchFamily="18" charset="0"/>
                      </a:rPr>
                      <m:t>𝑤</m:t>
                    </m:r>
                  </m:oMath>
                </a14:m>
                <a:r>
                  <a:rPr lang="zh-CN" altLang="en-US" dirty="0"/>
                  <a:t>，如果这个集合的贡献能够使先辈获胜，那么直接更新答案。</a:t>
                </a:r>
                <a:endParaRPr lang="en-US" altLang="zh-CN" dirty="0"/>
              </a:p>
              <a:p>
                <a:pPr lvl="1"/>
                <a:endParaRPr lang="en-US" altLang="zh-CN" dirty="0"/>
              </a:p>
              <a:p>
                <a:pPr lvl="1"/>
                <a:r>
                  <a:rPr lang="zh-CN" altLang="en-US" dirty="0"/>
                  <a:t>否则在剩下的作品中枚举满足第二种情况的作品集，如果某个作品集的贡献能够使先辈获胜，那么更新答案。</a:t>
                </a:r>
                <a:endParaRPr lang="en-US" altLang="zh-CN" dirty="0"/>
              </a:p>
              <a:p>
                <a:pPr lvl="1"/>
                <a:endParaRPr lang="en-US" altLang="zh-CN" dirty="0"/>
              </a:p>
              <a:p>
                <a:pPr lvl="1"/>
                <a:r>
                  <a:rPr lang="zh-CN" altLang="en-US" dirty="0"/>
                  <a:t>时间复杂度为对子集枚举子集的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3</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m:t>
                    </m:r>
                  </m:oMath>
                </a14:m>
                <a:r>
                  <a:rPr lang="zh-CN" altLang="en-US" dirty="0"/>
                  <a:t>，但</a:t>
                </a:r>
                <a14:m>
                  <m:oMath xmlns:m="http://schemas.openxmlformats.org/officeDocument/2006/math">
                    <m:r>
                      <a:rPr lang="en-US" altLang="zh-CN" b="0" i="0" smtClean="0">
                        <a:latin typeface="Cambria Math" panose="02040503050406030204" pitchFamily="18" charset="0"/>
                      </a:rPr>
                      <m:t> </m:t>
                    </m:r>
                    <m:r>
                      <a:rPr lang="en-US" altLang="zh-CN" i="1">
                        <a:latin typeface="Cambria Math" panose="02040503050406030204" pitchFamily="18" charset="0"/>
                      </a:rPr>
                      <m:t>𝑂</m:t>
                    </m:r>
                    <m:d>
                      <m:dPr>
                        <m:ctrlPr>
                          <a:rPr lang="en-US" altLang="zh-CN" i="1">
                            <a:latin typeface="Cambria Math" panose="02040503050406030204" pitchFamily="18" charset="0"/>
                          </a:rPr>
                        </m:ctrlPr>
                      </m:dPr>
                      <m:e>
                        <m:r>
                          <a:rPr lang="en-US" altLang="zh-CN" i="1">
                            <a:latin typeface="Cambria Math" panose="02040503050406030204" pitchFamily="18" charset="0"/>
                          </a:rPr>
                          <m:t>𝑛</m:t>
                        </m:r>
                        <m:sSup>
                          <m:sSupPr>
                            <m:ctrlPr>
                              <a:rPr lang="en-US" altLang="zh-CN" i="1">
                                <a:latin typeface="Cambria Math" panose="02040503050406030204" pitchFamily="18" charset="0"/>
                              </a:rPr>
                            </m:ctrlPr>
                          </m:sSupPr>
                          <m:e>
                            <m:r>
                              <a:rPr lang="en-US" altLang="zh-CN" i="1" smtClean="0">
                                <a:latin typeface="Cambria Math" panose="02040503050406030204" pitchFamily="18" charset="0"/>
                              </a:rPr>
                              <m:t>4</m:t>
                            </m:r>
                          </m:e>
                          <m:sup>
                            <m:r>
                              <a:rPr lang="en-US" altLang="zh-CN" i="1">
                                <a:latin typeface="Cambria Math" panose="02040503050406030204" pitchFamily="18" charset="0"/>
                              </a:rPr>
                              <m:t>𝑛</m:t>
                            </m:r>
                          </m:sup>
                        </m:sSup>
                      </m:e>
                    </m:d>
                    <m:r>
                      <a:rPr lang="en-US" altLang="zh-CN" b="0" i="1" smtClean="0">
                        <a:latin typeface="Cambria Math" panose="02040503050406030204" pitchFamily="18" charset="0"/>
                      </a:rPr>
                      <m:t> </m:t>
                    </m:r>
                    <m:r>
                      <a:rPr lang="zh-CN" altLang="en-US" i="1" smtClean="0">
                        <a:latin typeface="Cambria Math" panose="02040503050406030204" pitchFamily="18" charset="0"/>
                      </a:rPr>
                      <m:t>也是</m:t>
                    </m:r>
                  </m:oMath>
                </a14:m>
                <a:r>
                  <a:rPr lang="zh-CN" altLang="en-US" dirty="0"/>
                  <a:t>能过的。</a:t>
                </a:r>
                <a:endParaRPr lang="en-US" altLang="zh-CN" dirty="0"/>
              </a:p>
            </p:txBody>
          </p:sp>
        </mc:Choice>
        <mc:Fallback xmlns="">
          <p:sp>
            <p:nvSpPr>
              <p:cNvPr id="13" name="内容占位符 2">
                <a:extLst>
                  <a:ext uri="{FF2B5EF4-FFF2-40B4-BE49-F238E27FC236}">
                    <a16:creationId xmlns:a16="http://schemas.microsoft.com/office/drawing/2014/main" id="{2B8AE626-6C65-4E36-A460-4698245CA579}"/>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t="-18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5884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12FE3-AE8D-437B-826F-E24ECE507A08}"/>
              </a:ext>
            </a:extLst>
          </p:cNvPr>
          <p:cNvSpPr>
            <a:spLocks noGrp="1"/>
          </p:cNvSpPr>
          <p:nvPr>
            <p:ph type="title"/>
          </p:nvPr>
        </p:nvSpPr>
        <p:spPr>
          <a:xfrm>
            <a:off x="838200" y="365125"/>
            <a:ext cx="3959506" cy="1325563"/>
          </a:xfrm>
        </p:spPr>
        <p:txBody>
          <a:bodyPr/>
          <a:lstStyle/>
          <a:p>
            <a:r>
              <a:rPr lang="zh-CN" altLang="en-US" dirty="0"/>
              <a:t>预期难度</a:t>
            </a:r>
          </a:p>
        </p:txBody>
      </p:sp>
      <p:sp>
        <p:nvSpPr>
          <p:cNvPr id="13" name="内容占位符 2">
            <a:extLst>
              <a:ext uri="{FF2B5EF4-FFF2-40B4-BE49-F238E27FC236}">
                <a16:creationId xmlns:a16="http://schemas.microsoft.com/office/drawing/2014/main" id="{2B8AE626-6C65-4E36-A460-4698245CA579}"/>
              </a:ext>
            </a:extLst>
          </p:cNvPr>
          <p:cNvSpPr>
            <a:spLocks noGrp="1"/>
          </p:cNvSpPr>
          <p:nvPr>
            <p:ph idx="1"/>
          </p:nvPr>
        </p:nvSpPr>
        <p:spPr>
          <a:xfrm>
            <a:off x="838200" y="1825625"/>
            <a:ext cx="3681714" cy="4351338"/>
          </a:xfrm>
        </p:spPr>
        <p:txBody>
          <a:bodyPr/>
          <a:lstStyle/>
          <a:p>
            <a:r>
              <a:rPr lang="en-US" altLang="zh-CN" dirty="0"/>
              <a:t>Easy</a:t>
            </a:r>
            <a:r>
              <a:rPr lang="zh-CN" altLang="en-US" dirty="0"/>
              <a:t>：</a:t>
            </a:r>
            <a:r>
              <a:rPr lang="en-US" altLang="zh-CN" dirty="0"/>
              <a:t>E I N</a:t>
            </a:r>
          </a:p>
          <a:p>
            <a:r>
              <a:rPr lang="en-US" altLang="zh-CN" dirty="0"/>
              <a:t>Easy-Mid</a:t>
            </a:r>
            <a:r>
              <a:rPr lang="zh-CN" altLang="en-US" dirty="0"/>
              <a:t>：</a:t>
            </a:r>
            <a:r>
              <a:rPr lang="en-US" altLang="zh-CN" dirty="0"/>
              <a:t>K J L</a:t>
            </a:r>
          </a:p>
          <a:p>
            <a:r>
              <a:rPr lang="en-US" altLang="zh-CN" dirty="0"/>
              <a:t>Mid</a:t>
            </a:r>
            <a:r>
              <a:rPr lang="zh-CN" altLang="en-US" dirty="0"/>
              <a:t>：</a:t>
            </a:r>
            <a:r>
              <a:rPr lang="en-US" altLang="zh-CN" dirty="0"/>
              <a:t>B G M</a:t>
            </a:r>
          </a:p>
          <a:p>
            <a:r>
              <a:rPr lang="en-US" altLang="zh-CN" dirty="0"/>
              <a:t>Mid-Hard</a:t>
            </a:r>
            <a:r>
              <a:rPr lang="zh-CN" altLang="en-US" dirty="0"/>
              <a:t>：</a:t>
            </a:r>
            <a:r>
              <a:rPr lang="en-US" altLang="zh-CN" dirty="0"/>
              <a:t>C F</a:t>
            </a:r>
          </a:p>
          <a:p>
            <a:r>
              <a:rPr lang="en-US" altLang="zh-CN" dirty="0"/>
              <a:t>Hard</a:t>
            </a:r>
            <a:r>
              <a:rPr lang="zh-CN" altLang="en-US" dirty="0"/>
              <a:t>：</a:t>
            </a:r>
            <a:r>
              <a:rPr lang="en-US" altLang="zh-CN" dirty="0"/>
              <a:t>D H A</a:t>
            </a:r>
          </a:p>
          <a:p>
            <a:endParaRPr lang="en-US" altLang="zh-CN" dirty="0"/>
          </a:p>
        </p:txBody>
      </p:sp>
      <p:sp>
        <p:nvSpPr>
          <p:cNvPr id="5" name="标题 1">
            <a:extLst>
              <a:ext uri="{FF2B5EF4-FFF2-40B4-BE49-F238E27FC236}">
                <a16:creationId xmlns:a16="http://schemas.microsoft.com/office/drawing/2014/main" id="{3FAD8E12-9AB6-1BFA-0BCC-7482A7A057A1}"/>
              </a:ext>
            </a:extLst>
          </p:cNvPr>
          <p:cNvSpPr txBox="1">
            <a:spLocks/>
          </p:cNvSpPr>
          <p:nvPr/>
        </p:nvSpPr>
        <p:spPr>
          <a:xfrm>
            <a:off x="6096000" y="365125"/>
            <a:ext cx="395950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实际难度</a:t>
            </a:r>
          </a:p>
        </p:txBody>
      </p:sp>
      <p:sp>
        <p:nvSpPr>
          <p:cNvPr id="6" name="内容占位符 2">
            <a:extLst>
              <a:ext uri="{FF2B5EF4-FFF2-40B4-BE49-F238E27FC236}">
                <a16:creationId xmlns:a16="http://schemas.microsoft.com/office/drawing/2014/main" id="{7A5531E3-D1F9-CE08-99EB-B2FB4163F2B4}"/>
              </a:ext>
            </a:extLst>
          </p:cNvPr>
          <p:cNvSpPr txBox="1">
            <a:spLocks/>
          </p:cNvSpPr>
          <p:nvPr/>
        </p:nvSpPr>
        <p:spPr>
          <a:xfrm>
            <a:off x="6096000" y="1825625"/>
            <a:ext cx="36817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Easy</a:t>
            </a:r>
            <a:r>
              <a:rPr lang="zh-CN" altLang="en-US" dirty="0"/>
              <a:t>：</a:t>
            </a:r>
            <a:r>
              <a:rPr lang="en-US" altLang="zh-CN" dirty="0"/>
              <a:t>N I K</a:t>
            </a:r>
          </a:p>
          <a:p>
            <a:r>
              <a:rPr lang="en-US" altLang="zh-CN" dirty="0"/>
              <a:t>Easy-Mid</a:t>
            </a:r>
            <a:r>
              <a:rPr lang="zh-CN" altLang="en-US" dirty="0"/>
              <a:t>：</a:t>
            </a:r>
            <a:r>
              <a:rPr lang="en-US" altLang="zh-CN" dirty="0"/>
              <a:t>E J L</a:t>
            </a:r>
          </a:p>
          <a:p>
            <a:r>
              <a:rPr lang="en-US" altLang="zh-CN" dirty="0"/>
              <a:t>Mid</a:t>
            </a:r>
            <a:r>
              <a:rPr lang="zh-CN" altLang="en-US" dirty="0"/>
              <a:t>：</a:t>
            </a:r>
            <a:r>
              <a:rPr lang="en-US" altLang="zh-CN" dirty="0"/>
              <a:t>C F</a:t>
            </a:r>
          </a:p>
          <a:p>
            <a:r>
              <a:rPr lang="en-US" altLang="zh-CN" dirty="0"/>
              <a:t>Mid-Hard</a:t>
            </a:r>
            <a:r>
              <a:rPr lang="zh-CN" altLang="en-US" dirty="0"/>
              <a:t>：</a:t>
            </a:r>
            <a:r>
              <a:rPr lang="en-US" altLang="zh-CN" dirty="0"/>
              <a:t>B M G</a:t>
            </a:r>
          </a:p>
          <a:p>
            <a:r>
              <a:rPr lang="en-US" altLang="zh-CN" dirty="0"/>
              <a:t>Hard</a:t>
            </a:r>
            <a:r>
              <a:rPr lang="zh-CN" altLang="en-US" dirty="0"/>
              <a:t>：</a:t>
            </a:r>
            <a:r>
              <a:rPr lang="en-US" altLang="zh-CN" dirty="0"/>
              <a:t>D H A</a:t>
            </a:r>
          </a:p>
          <a:p>
            <a:endParaRPr lang="en-US" altLang="zh-CN" dirty="0"/>
          </a:p>
        </p:txBody>
      </p:sp>
    </p:spTree>
    <p:extLst>
      <p:ext uri="{BB962C8B-B14F-4D97-AF65-F5344CB8AC3E}">
        <p14:creationId xmlns:p14="http://schemas.microsoft.com/office/powerpoint/2010/main" val="38380573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12FE3-AE8D-437B-826F-E24ECE507A08}"/>
              </a:ext>
            </a:extLst>
          </p:cNvPr>
          <p:cNvSpPr>
            <a:spLocks noGrp="1"/>
          </p:cNvSpPr>
          <p:nvPr>
            <p:ph type="title"/>
          </p:nvPr>
        </p:nvSpPr>
        <p:spPr>
          <a:xfrm>
            <a:off x="838200" y="337133"/>
            <a:ext cx="10515600" cy="1325563"/>
          </a:xfrm>
        </p:spPr>
        <p:txBody>
          <a:bodyPr/>
          <a:lstStyle/>
          <a:p>
            <a:r>
              <a:rPr lang="en-US" altLang="zh-CN" dirty="0"/>
              <a:t>G. The Threshold of Masterpieces</a:t>
            </a:r>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2B8AE626-6C65-4E36-A460-4698245CA579}"/>
                  </a:ext>
                </a:extLst>
              </p:cNvPr>
              <p:cNvSpPr>
                <a:spLocks noGrp="1"/>
              </p:cNvSpPr>
              <p:nvPr>
                <p:ph idx="1"/>
              </p:nvPr>
            </p:nvSpPr>
            <p:spPr>
              <a:xfrm>
                <a:off x="838200" y="1825625"/>
                <a:ext cx="10515600" cy="4351338"/>
              </a:xfrm>
            </p:spPr>
            <p:txBody>
              <a:bodyPr/>
              <a:lstStyle/>
              <a:p>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sSup>
                      <m:sSupPr>
                        <m:ctrlPr>
                          <a:rPr lang="en-US" altLang="zh-CN" b="0" i="1" smtClean="0">
                            <a:latin typeface="Cambria Math" panose="02040503050406030204" pitchFamily="18" charset="0"/>
                          </a:rPr>
                        </m:ctrlPr>
                      </m:sSupPr>
                      <m:e>
                        <m:r>
                          <a:rPr lang="en-US" altLang="zh-CN" i="1">
                            <a:latin typeface="Cambria Math" panose="02040503050406030204" pitchFamily="18" charset="0"/>
                          </a:rPr>
                          <m:t>2</m:t>
                        </m:r>
                      </m:e>
                      <m:sup>
                        <m:r>
                          <a:rPr lang="en-US" altLang="zh-CN" b="0" i="1" smtClean="0">
                            <a:latin typeface="Cambria Math" panose="02040503050406030204" pitchFamily="18" charset="0"/>
                          </a:rPr>
                          <m:t>𝑛</m:t>
                        </m:r>
                      </m:sup>
                    </m:sSup>
                    <m:r>
                      <a:rPr lang="en-US" altLang="zh-CN" b="0" i="1" smtClean="0">
                        <a:latin typeface="Cambria Math" panose="02040503050406030204" pitchFamily="18" charset="0"/>
                      </a:rPr>
                      <m:t>)</m:t>
                    </m:r>
                  </m:oMath>
                </a14:m>
                <a:r>
                  <a:rPr lang="zh-CN" altLang="en-US" dirty="0"/>
                  <a:t>解法：</a:t>
                </a:r>
                <a:endParaRPr lang="en-US" altLang="zh-CN" dirty="0"/>
              </a:p>
              <a:p>
                <a:pPr lvl="1"/>
                <a:r>
                  <a:rPr lang="zh-CN" altLang="en-US" dirty="0"/>
                  <a:t>对两部处于同情况的作品而言，令其中一个作品的销量加 </a:t>
                </a:r>
                <a14:m>
                  <m:oMath xmlns:m="http://schemas.openxmlformats.org/officeDocument/2006/math">
                    <m:r>
                      <a:rPr lang="en-US" altLang="zh-CN" i="1" dirty="0" smtClean="0">
                        <a:latin typeface="Cambria Math" panose="02040503050406030204" pitchFamily="18" charset="0"/>
                      </a:rPr>
                      <m:t>1</m:t>
                    </m:r>
                  </m:oMath>
                </a14:m>
                <a:r>
                  <a:rPr lang="en-US" altLang="zh-CN" dirty="0"/>
                  <a:t> </a:t>
                </a:r>
                <a:r>
                  <a:rPr lang="zh-CN" altLang="en-US" dirty="0"/>
                  <a:t>而另一作品的销量减 </a:t>
                </a:r>
                <a14:m>
                  <m:oMath xmlns:m="http://schemas.openxmlformats.org/officeDocument/2006/math">
                    <m:r>
                      <a:rPr lang="en-US" altLang="zh-CN" i="1" dirty="0" smtClean="0">
                        <a:latin typeface="Cambria Math" panose="02040503050406030204" pitchFamily="18" charset="0"/>
                      </a:rPr>
                      <m:t>1</m:t>
                    </m:r>
                  </m:oMath>
                </a14:m>
                <a:r>
                  <a:rPr lang="en-US" altLang="zh-CN" dirty="0"/>
                  <a:t> </a:t>
                </a:r>
                <a:r>
                  <a:rPr lang="zh-CN" altLang="en-US" dirty="0"/>
                  <a:t>并不影响答案。</a:t>
                </a:r>
                <a:endParaRPr lang="en-US" altLang="zh-CN" dirty="0"/>
              </a:p>
              <a:p>
                <a:pPr lvl="1"/>
                <a:endParaRPr lang="en-US" altLang="zh-CN" dirty="0"/>
              </a:p>
              <a:p>
                <a:pPr lvl="1"/>
                <a:r>
                  <a:rPr lang="zh-CN" altLang="en-US" dirty="0"/>
                  <a:t>因此我们可以尽可能地让作品销量趋近先辈预测值，从而使得最多只有对 </a:t>
                </a:r>
                <a:r>
                  <a:rPr lang="en-US" altLang="zh-CN" dirty="0"/>
                  <a:t>MUR </a:t>
                </a:r>
                <a:r>
                  <a:rPr lang="zh-CN" altLang="en-US" dirty="0"/>
                  <a:t>和 </a:t>
                </a:r>
                <a:r>
                  <a:rPr lang="en-US" altLang="zh-CN" dirty="0"/>
                  <a:t>KMR </a:t>
                </a:r>
                <a:r>
                  <a:rPr lang="zh-CN" altLang="en-US" dirty="0"/>
                  <a:t>两人分别产生影响的两部作品的销量不为先辈预测值。</a:t>
                </a:r>
                <a:endParaRPr lang="en-US" altLang="zh-CN" dirty="0"/>
              </a:p>
              <a:p>
                <a:pPr lvl="1"/>
                <a:endParaRPr lang="en-US" altLang="zh-CN" dirty="0"/>
              </a:p>
              <a:p>
                <a:pPr lvl="1"/>
                <a:r>
                  <a:rPr lang="zh-CN" altLang="en-US" dirty="0"/>
                  <a:t>因此可以枚举销量为先辈预测值的作品集合，再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en-US" altLang="zh-CN" dirty="0"/>
                  <a:t> </a:t>
                </a:r>
                <a:r>
                  <a:rPr lang="zh-CN" altLang="en-US" dirty="0"/>
                  <a:t>地确认剩下的 </a:t>
                </a:r>
                <a:r>
                  <a:rPr lang="en-US" altLang="zh-CN" dirty="0"/>
                  <a:t>1-2 </a:t>
                </a:r>
                <a:r>
                  <a:rPr lang="zh-CN" altLang="en-US" dirty="0"/>
                  <a:t>部作品。</a:t>
                </a:r>
                <a:endParaRPr lang="en-US" altLang="zh-CN" dirty="0"/>
              </a:p>
            </p:txBody>
          </p:sp>
        </mc:Choice>
        <mc:Fallback xmlns="">
          <p:sp>
            <p:nvSpPr>
              <p:cNvPr id="13" name="内容占位符 2">
                <a:extLst>
                  <a:ext uri="{FF2B5EF4-FFF2-40B4-BE49-F238E27FC236}">
                    <a16:creationId xmlns:a16="http://schemas.microsoft.com/office/drawing/2014/main" id="{2B8AE626-6C65-4E36-A460-4698245CA579}"/>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t="-2381" r="-12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43215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12FE3-AE8D-437B-826F-E24ECE507A08}"/>
              </a:ext>
            </a:extLst>
          </p:cNvPr>
          <p:cNvSpPr>
            <a:spLocks noGrp="1"/>
          </p:cNvSpPr>
          <p:nvPr>
            <p:ph type="title"/>
          </p:nvPr>
        </p:nvSpPr>
        <p:spPr>
          <a:xfrm>
            <a:off x="838200" y="337133"/>
            <a:ext cx="10515600" cy="1325563"/>
          </a:xfrm>
        </p:spPr>
        <p:txBody>
          <a:bodyPr/>
          <a:lstStyle/>
          <a:p>
            <a:r>
              <a:rPr lang="en-US" altLang="zh-CN" dirty="0"/>
              <a:t>M. </a:t>
            </a:r>
            <a:r>
              <a:rPr lang="zh-CN" altLang="en-US" dirty="0"/>
              <a:t>投票</a:t>
            </a:r>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2B8AE626-6C65-4E36-A460-4698245CA579}"/>
                  </a:ext>
                </a:extLst>
              </p:cNvPr>
              <p:cNvSpPr>
                <a:spLocks noGrp="1"/>
              </p:cNvSpPr>
              <p:nvPr>
                <p:ph idx="1"/>
              </p:nvPr>
            </p:nvSpPr>
            <p:spPr>
              <a:xfrm>
                <a:off x="838200" y="1825625"/>
                <a:ext cx="10515600" cy="4351338"/>
              </a:xfrm>
            </p:spPr>
            <p:txBody>
              <a:bodyPr>
                <a:normAutofit/>
              </a:bodyPr>
              <a:lstStyle/>
              <a:p>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oMath>
                </a14:m>
                <a:r>
                  <a:rPr lang="zh-CN" altLang="en-US" dirty="0"/>
                  <a:t>解法：</a:t>
                </a:r>
                <a:endParaRPr lang="en-US" altLang="zh-CN" dirty="0"/>
              </a:p>
              <a:p>
                <a:pPr lvl="1"/>
                <a:r>
                  <a:rPr lang="zh-CN" altLang="en-US" dirty="0"/>
                  <a:t>考虑枚举第一名的人选和 </a:t>
                </a:r>
                <a:r>
                  <a:rPr lang="en-US" altLang="zh-CN" dirty="0" err="1"/>
                  <a:t>DoubleHappy</a:t>
                </a:r>
                <a:r>
                  <a:rPr lang="en-US" altLang="zh-CN" dirty="0"/>
                  <a:t> </a:t>
                </a:r>
                <a:r>
                  <a:rPr lang="zh-CN" altLang="en-US" dirty="0"/>
                  <a:t>的票数 </a:t>
                </a:r>
                <a14:m>
                  <m:oMath xmlns:m="http://schemas.openxmlformats.org/officeDocument/2006/math">
                    <m:r>
                      <a:rPr lang="en-US" altLang="zh-CN" i="1" dirty="0" smtClean="0">
                        <a:latin typeface="Cambria Math" panose="02040503050406030204" pitchFamily="18" charset="0"/>
                      </a:rPr>
                      <m:t>𝑚</m:t>
                    </m:r>
                  </m:oMath>
                </a14:m>
                <a:r>
                  <a:rPr lang="zh-CN" altLang="en-US" dirty="0"/>
                  <a:t>，那么剩下的人的票数都应该低于 </a:t>
                </a:r>
                <a14:m>
                  <m:oMath xmlns:m="http://schemas.openxmlformats.org/officeDocument/2006/math">
                    <m:r>
                      <a:rPr lang="en-US" altLang="zh-CN" i="1" dirty="0" smtClean="0">
                        <a:latin typeface="Cambria Math" panose="02040503050406030204" pitchFamily="18" charset="0"/>
                      </a:rPr>
                      <m:t>𝑚</m:t>
                    </m:r>
                  </m:oMath>
                </a14:m>
                <a:r>
                  <a:rPr lang="zh-CN" altLang="en-US" dirty="0"/>
                  <a:t>。</a:t>
                </a:r>
                <a:endParaRPr lang="en-US" altLang="zh-CN" dirty="0"/>
              </a:p>
              <a:p>
                <a:pPr lvl="1"/>
                <a:endParaRPr lang="en-US" altLang="zh-CN" dirty="0"/>
              </a:p>
              <a:p>
                <a:pPr lvl="1"/>
                <a:r>
                  <a:rPr lang="zh-CN" altLang="en-US" dirty="0"/>
                  <a:t>因此我们可以按照原石花费将所有不投 </a:t>
                </a:r>
                <a:r>
                  <a:rPr lang="en-US" altLang="zh-CN" dirty="0" err="1"/>
                  <a:t>DoubleHappy</a:t>
                </a:r>
                <a:r>
                  <a:rPr lang="en-US" altLang="zh-CN" dirty="0"/>
                  <a:t> </a:t>
                </a:r>
                <a:r>
                  <a:rPr lang="zh-CN" altLang="en-US" dirty="0"/>
                  <a:t>的人预排序，同时对于每个候选人按照原石花费将他们的投票人预排序，然后操作如下：</a:t>
                </a:r>
                <a:endParaRPr lang="en-US" altLang="zh-CN" dirty="0"/>
              </a:p>
              <a:p>
                <a:pPr lvl="2"/>
                <a:r>
                  <a:rPr lang="en-US" altLang="zh-CN" dirty="0"/>
                  <a:t>1.</a:t>
                </a:r>
                <a:r>
                  <a:rPr lang="zh-CN" altLang="en-US" dirty="0"/>
                  <a:t>枚举第一名的人选和 </a:t>
                </a:r>
                <a:r>
                  <a:rPr lang="en-US" altLang="zh-CN" dirty="0" err="1"/>
                  <a:t>DoubleHappy</a:t>
                </a:r>
                <a:r>
                  <a:rPr lang="zh-CN" altLang="en-US" dirty="0"/>
                  <a:t> 的票数 </a:t>
                </a:r>
                <a14:m>
                  <m:oMath xmlns:m="http://schemas.openxmlformats.org/officeDocument/2006/math">
                    <m:r>
                      <a:rPr lang="en-US" altLang="zh-CN" i="1" dirty="0" smtClean="0">
                        <a:latin typeface="Cambria Math" panose="02040503050406030204" pitchFamily="18" charset="0"/>
                      </a:rPr>
                      <m:t>𝑚</m:t>
                    </m:r>
                  </m:oMath>
                </a14:m>
                <a:r>
                  <a:rPr lang="zh-CN" altLang="en-US" dirty="0"/>
                  <a:t>，然后按最小代价减少其他候选人的票数，直至低于 </a:t>
                </a:r>
                <a14:m>
                  <m:oMath xmlns:m="http://schemas.openxmlformats.org/officeDocument/2006/math">
                    <m:r>
                      <a:rPr lang="en-US" altLang="zh-CN" i="1" dirty="0" smtClean="0">
                        <a:latin typeface="Cambria Math" panose="02040503050406030204" pitchFamily="18" charset="0"/>
                      </a:rPr>
                      <m:t>𝑚</m:t>
                    </m:r>
                    <m:r>
                      <a:rPr lang="zh-CN" altLang="en-US" i="1" dirty="0">
                        <a:latin typeface="Cambria Math" panose="02040503050406030204" pitchFamily="18" charset="0"/>
                      </a:rPr>
                      <m:t>；</m:t>
                    </m:r>
                  </m:oMath>
                </a14:m>
                <a:endParaRPr lang="en-US" altLang="zh-CN" dirty="0"/>
              </a:p>
              <a:p>
                <a:pPr lvl="2"/>
                <a:r>
                  <a:rPr lang="en-US" altLang="zh-CN" dirty="0"/>
                  <a:t>2.</a:t>
                </a:r>
                <a:r>
                  <a:rPr lang="zh-CN" altLang="en-US" dirty="0"/>
                  <a:t>如果 </a:t>
                </a:r>
                <a:r>
                  <a:rPr lang="en-US" altLang="zh-CN" dirty="0" err="1"/>
                  <a:t>DoubleHappy</a:t>
                </a:r>
                <a:r>
                  <a:rPr lang="en-US" altLang="zh-CN" dirty="0"/>
                  <a:t> </a:t>
                </a:r>
                <a:r>
                  <a:rPr lang="zh-CN" altLang="en-US" dirty="0"/>
                  <a:t>的票数此时低于 </a:t>
                </a:r>
                <a14:m>
                  <m:oMath xmlns:m="http://schemas.openxmlformats.org/officeDocument/2006/math">
                    <m:r>
                      <a:rPr lang="en-US" altLang="zh-CN" i="1" dirty="0" smtClean="0">
                        <a:latin typeface="Cambria Math" panose="02040503050406030204" pitchFamily="18" charset="0"/>
                      </a:rPr>
                      <m:t>𝑚</m:t>
                    </m:r>
                  </m:oMath>
                </a14:m>
                <a:r>
                  <a:rPr lang="zh-CN" altLang="en-US" dirty="0"/>
                  <a:t>，那么按原石花费依次策反剩下的人。</a:t>
                </a:r>
                <a:endParaRPr lang="en-US" altLang="zh-CN" dirty="0"/>
              </a:p>
              <a:p>
                <a:pPr lvl="1"/>
                <a:endParaRPr lang="en-US" altLang="zh-CN" dirty="0"/>
              </a:p>
              <a:p>
                <a:pPr lvl="1"/>
                <a:r>
                  <a:rPr lang="zh-CN" altLang="en-US" dirty="0"/>
                  <a:t>时间复杂度为第一名人数</a:t>
                </a:r>
                <a:r>
                  <a:rPr lang="en-US" altLang="zh-CN" dirty="0"/>
                  <a:t>×</a:t>
                </a:r>
                <a:r>
                  <a:rPr lang="zh-CN" altLang="en-US" dirty="0"/>
                  <a:t>票数</a:t>
                </a:r>
                <a:r>
                  <a:rPr lang="en-US" altLang="zh-CN" dirty="0"/>
                  <a:t>×</a:t>
                </a:r>
                <a:r>
                  <a:rPr lang="zh-CN" altLang="en-US" dirty="0"/>
                  <a:t>人数，即</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oMath>
                </a14:m>
                <a:r>
                  <a:rPr lang="zh-CN" altLang="en-US" dirty="0"/>
                  <a:t>。</a:t>
                </a:r>
                <a:endParaRPr lang="en-US" altLang="zh-CN" dirty="0"/>
              </a:p>
            </p:txBody>
          </p:sp>
        </mc:Choice>
        <mc:Fallback xmlns="">
          <p:sp>
            <p:nvSpPr>
              <p:cNvPr id="13" name="内容占位符 2">
                <a:extLst>
                  <a:ext uri="{FF2B5EF4-FFF2-40B4-BE49-F238E27FC236}">
                    <a16:creationId xmlns:a16="http://schemas.microsoft.com/office/drawing/2014/main" id="{2B8AE626-6C65-4E36-A460-4698245CA579}"/>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t="-2381" r="-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17297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12FE3-AE8D-437B-826F-E24ECE507A08}"/>
              </a:ext>
            </a:extLst>
          </p:cNvPr>
          <p:cNvSpPr>
            <a:spLocks noGrp="1"/>
          </p:cNvSpPr>
          <p:nvPr>
            <p:ph type="title"/>
          </p:nvPr>
        </p:nvSpPr>
        <p:spPr>
          <a:xfrm>
            <a:off x="838200" y="337133"/>
            <a:ext cx="10515600" cy="1325563"/>
          </a:xfrm>
        </p:spPr>
        <p:txBody>
          <a:bodyPr/>
          <a:lstStyle/>
          <a:p>
            <a:r>
              <a:rPr lang="en-US" altLang="zh-CN" dirty="0"/>
              <a:t>M. </a:t>
            </a:r>
            <a:r>
              <a:rPr lang="zh-CN" altLang="en-US" dirty="0"/>
              <a:t>投票</a:t>
            </a:r>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2B8AE626-6C65-4E36-A460-4698245CA579}"/>
                  </a:ext>
                </a:extLst>
              </p:cNvPr>
              <p:cNvSpPr>
                <a:spLocks noGrp="1"/>
              </p:cNvSpPr>
              <p:nvPr>
                <p:ph idx="1"/>
              </p:nvPr>
            </p:nvSpPr>
            <p:spPr>
              <a:xfrm>
                <a:off x="838200" y="1825625"/>
                <a:ext cx="10515600" cy="4351338"/>
              </a:xfrm>
            </p:spPr>
            <p:txBody>
              <a:bodyPr>
                <a:normAutofit/>
              </a:bodyPr>
              <a:lstStyle/>
              <a:p>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𝑛</m:t>
                        </m:r>
                      </m:e>
                      <m:sup>
                        <m:r>
                          <a:rPr lang="en-US" altLang="zh-CN" i="1">
                            <a:latin typeface="Cambria Math" panose="02040503050406030204" pitchFamily="18" charset="0"/>
                          </a:rPr>
                          <m:t>2</m:t>
                        </m:r>
                      </m:sup>
                    </m:sSup>
                    <m:r>
                      <a:rPr lang="en-US" altLang="zh-CN" b="0" i="1" smtClean="0">
                        <a:latin typeface="Cambria Math" panose="02040503050406030204" pitchFamily="18" charset="0"/>
                      </a:rPr>
                      <m:t>)</m:t>
                    </m:r>
                  </m:oMath>
                </a14:m>
                <a:r>
                  <a:rPr lang="zh-CN" altLang="en-US" dirty="0"/>
                  <a:t>解法：</a:t>
                </a:r>
                <a:endParaRPr lang="en-US" altLang="zh-CN" dirty="0"/>
              </a:p>
              <a:p>
                <a:pPr lvl="1"/>
                <a:r>
                  <a:rPr lang="zh-CN" altLang="en-US" dirty="0"/>
                  <a:t>在枚举第一名的人选和 </a:t>
                </a:r>
                <a:r>
                  <a:rPr lang="en-US" altLang="zh-CN" dirty="0" err="1"/>
                  <a:t>DoubleHappy</a:t>
                </a:r>
                <a:r>
                  <a:rPr lang="en-US" altLang="zh-CN" dirty="0"/>
                  <a:t> </a:t>
                </a:r>
                <a:r>
                  <a:rPr lang="zh-CN" altLang="en-US" dirty="0"/>
                  <a:t>的票数 </a:t>
                </a:r>
                <a14:m>
                  <m:oMath xmlns:m="http://schemas.openxmlformats.org/officeDocument/2006/math">
                    <m:r>
                      <a:rPr lang="en-US" altLang="zh-CN" i="1" dirty="0" smtClean="0">
                        <a:latin typeface="Cambria Math" panose="02040503050406030204" pitchFamily="18" charset="0"/>
                      </a:rPr>
                      <m:t>𝑚</m:t>
                    </m:r>
                  </m:oMath>
                </a14:m>
                <a:r>
                  <a:rPr lang="en-US" altLang="zh-CN" dirty="0"/>
                  <a:t> </a:t>
                </a:r>
                <a:r>
                  <a:rPr lang="zh-CN" altLang="en-US" dirty="0"/>
                  <a:t>时，</a:t>
                </a:r>
                <a:r>
                  <a:rPr lang="en-US" altLang="zh-CN" dirty="0" err="1"/>
                  <a:t>DoubleHappy</a:t>
                </a:r>
                <a:r>
                  <a:rPr lang="en-US" altLang="zh-CN" dirty="0"/>
                  <a:t> </a:t>
                </a:r>
                <a:r>
                  <a:rPr lang="zh-CN" altLang="en-US" dirty="0"/>
                  <a:t>的票数显然不需高于第一名的票数，因此这部分总计只有 </a:t>
                </a:r>
                <a14:m>
                  <m:oMath xmlns:m="http://schemas.openxmlformats.org/officeDocument/2006/math">
                    <m:nary>
                      <m:naryPr>
                        <m:chr m:val="∑"/>
                        <m:subHide m:val="on"/>
                        <m:supHide m:val="on"/>
                        <m:ctrlPr>
                          <a:rPr lang="zh-CN" altLang="en-US" i="1" smtClean="0">
                            <a:latin typeface="Cambria Math" panose="02040503050406030204" pitchFamily="18" charset="0"/>
                          </a:rPr>
                        </m:ctrlPr>
                      </m:naryPr>
                      <m:sub/>
                      <m:sup/>
                      <m:e>
                        <m:r>
                          <a:rPr lang="en-US" altLang="zh-CN" b="0" i="1" smtClean="0">
                            <a:latin typeface="Cambria Math" panose="02040503050406030204" pitchFamily="18" charset="0"/>
                          </a:rPr>
                          <m:t>(</m:t>
                        </m:r>
                        <m:r>
                          <a:rPr lang="zh-CN" altLang="en-US" i="1">
                            <a:latin typeface="Cambria Math" panose="02040503050406030204" pitchFamily="18" charset="0"/>
                          </a:rPr>
                          <m:t>第一名</m:t>
                        </m:r>
                        <m:r>
                          <a:rPr lang="zh-CN" altLang="en-US" i="1" smtClean="0">
                            <a:latin typeface="Cambria Math" panose="02040503050406030204" pitchFamily="18" charset="0"/>
                          </a:rPr>
                          <m:t>的</m:t>
                        </m:r>
                        <m:r>
                          <a:rPr lang="zh-CN" altLang="en-US" i="1">
                            <a:latin typeface="Cambria Math" panose="02040503050406030204" pitchFamily="18" charset="0"/>
                          </a:rPr>
                          <m:t>票数</m:t>
                        </m:r>
                        <m:r>
                          <a:rPr lang="en-US" altLang="zh-CN" i="1" smtClean="0">
                            <a:latin typeface="Cambria Math" panose="02040503050406030204" pitchFamily="18" charset="0"/>
                          </a:rPr>
                          <m:t>+</m:t>
                        </m:r>
                        <m:r>
                          <a:rPr lang="en-US" altLang="zh-CN" i="1">
                            <a:latin typeface="Cambria Math" panose="02040503050406030204" pitchFamily="18" charset="0"/>
                          </a:rPr>
                          <m:t>1</m:t>
                        </m:r>
                        <m:r>
                          <a:rPr lang="en-US" altLang="zh-CN" b="0" i="1" smtClean="0">
                            <a:latin typeface="Cambria Math" panose="02040503050406030204" pitchFamily="18" charset="0"/>
                          </a:rPr>
                          <m:t>)</m:t>
                        </m:r>
                        <m:r>
                          <a:rPr lang="en-US" altLang="zh-CN" i="1" smtClean="0">
                            <a:latin typeface="Cambria Math" panose="02040503050406030204" pitchFamily="18" charset="0"/>
                          </a:rPr>
                          <m:t>=</m:t>
                        </m:r>
                        <m:r>
                          <a:rPr lang="en-US" altLang="zh-CN" i="1">
                            <a:latin typeface="Cambria Math" panose="02040503050406030204" pitchFamily="18" charset="0"/>
                          </a:rPr>
                          <m:t>𝑂</m:t>
                        </m:r>
                        <m:d>
                          <m:dPr>
                            <m:ctrlPr>
                              <a:rPr lang="en-US" altLang="zh-CN" i="1">
                                <a:latin typeface="Cambria Math" panose="02040503050406030204" pitchFamily="18" charset="0"/>
                              </a:rPr>
                            </m:ctrlPr>
                          </m:dPr>
                          <m:e>
                            <m:r>
                              <m:rPr>
                                <m:sty m:val="p"/>
                              </m:rPr>
                              <a:rPr lang="en-US" altLang="zh-CN" i="1">
                                <a:latin typeface="Cambria Math" panose="02040503050406030204" pitchFamily="18" charset="0"/>
                              </a:rPr>
                              <m:t>n</m:t>
                            </m:r>
                          </m:e>
                        </m:d>
                      </m:e>
                    </m:nary>
                  </m:oMath>
                </a14:m>
                <a:r>
                  <a:rPr lang="zh-CN" altLang="en-US" dirty="0"/>
                  <a:t> 种情况，因此时间复杂度为 </a:t>
                </a:r>
                <a14:m>
                  <m:oMath xmlns:m="http://schemas.openxmlformats.org/officeDocument/2006/math">
                    <m:r>
                      <a:rPr lang="en-US" altLang="zh-CN" i="1">
                        <a:latin typeface="Cambria Math" panose="02040503050406030204" pitchFamily="18" charset="0"/>
                      </a:rPr>
                      <m:t>𝑂</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𝑛</m:t>
                        </m:r>
                      </m:e>
                      <m:sup>
                        <m:r>
                          <a:rPr lang="en-US" altLang="zh-CN" i="1">
                            <a:latin typeface="Cambria Math" panose="02040503050406030204" pitchFamily="18" charset="0"/>
                          </a:rPr>
                          <m:t>2</m:t>
                        </m:r>
                      </m:sup>
                    </m:sSup>
                    <m:r>
                      <a:rPr lang="en-US" altLang="zh-CN" i="1">
                        <a:latin typeface="Cambria Math" panose="02040503050406030204" pitchFamily="18" charset="0"/>
                      </a:rPr>
                      <m:t>)</m:t>
                    </m:r>
                  </m:oMath>
                </a14:m>
                <a:r>
                  <a:rPr lang="zh-CN" altLang="en-US" dirty="0"/>
                  <a:t>。</a:t>
                </a:r>
                <a:endParaRPr lang="en-US" altLang="zh-CN" dirty="0"/>
              </a:p>
              <a:p>
                <a:pPr lvl="1"/>
                <a:endParaRPr lang="en-US" altLang="zh-CN" dirty="0"/>
              </a:p>
              <a:p>
                <a:pPr lvl="1"/>
                <a:r>
                  <a:rPr lang="zh-CN" altLang="en-US" dirty="0"/>
                  <a:t>而枚举 </a:t>
                </a:r>
                <a:r>
                  <a:rPr lang="en-US" altLang="zh-CN" dirty="0" err="1"/>
                  <a:t>DoubleHappy</a:t>
                </a:r>
                <a:r>
                  <a:rPr lang="en-US" altLang="zh-CN" dirty="0"/>
                  <a:t> </a:t>
                </a:r>
                <a:r>
                  <a:rPr lang="zh-CN" altLang="en-US" dirty="0"/>
                  <a:t>为第一名的情况时只需枚举票数 </a:t>
                </a:r>
                <a14:m>
                  <m:oMath xmlns:m="http://schemas.openxmlformats.org/officeDocument/2006/math">
                    <m:r>
                      <a:rPr lang="en-US" altLang="zh-CN" i="1" dirty="0" smtClean="0">
                        <a:latin typeface="Cambria Math" panose="02040503050406030204" pitchFamily="18" charset="0"/>
                      </a:rPr>
                      <m:t>𝑚</m:t>
                    </m:r>
                  </m:oMath>
                </a14:m>
                <a:r>
                  <a:rPr lang="zh-CN" altLang="en-US" dirty="0"/>
                  <a:t>，因此这部分时间复杂度同样为 </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𝑛</m:t>
                            </m:r>
                          </m:e>
                          <m:sup>
                            <m:r>
                              <a:rPr lang="en-US" altLang="zh-CN" i="1">
                                <a:latin typeface="Cambria Math" panose="02040503050406030204" pitchFamily="18" charset="0"/>
                              </a:rPr>
                              <m:t>2</m:t>
                            </m:r>
                          </m:sup>
                        </m:sSup>
                      </m:e>
                    </m:d>
                  </m:oMath>
                </a14:m>
                <a:r>
                  <a:rPr lang="zh-CN" altLang="en-US" dirty="0"/>
                  <a:t>。</a:t>
                </a:r>
                <a:endParaRPr lang="en-US" altLang="zh-CN" dirty="0"/>
              </a:p>
              <a:p>
                <a:pPr lvl="1"/>
                <a:endParaRPr lang="en-US" altLang="zh-CN" dirty="0"/>
              </a:p>
              <a:p>
                <a:pPr lvl="1"/>
                <a:r>
                  <a:rPr lang="zh-CN" altLang="en-US" dirty="0"/>
                  <a:t>因此总时间复杂度为</a:t>
                </a:r>
                <a14:m>
                  <m:oMath xmlns:m="http://schemas.openxmlformats.org/officeDocument/2006/math">
                    <m:r>
                      <a:rPr lang="en-US" altLang="zh-CN" b="0" i="0" smtClean="0">
                        <a:latin typeface="Cambria Math" panose="02040503050406030204" pitchFamily="18" charset="0"/>
                      </a:rPr>
                      <m:t> </m:t>
                    </m:r>
                    <m:r>
                      <a:rPr lang="en-US" altLang="zh-CN" i="1" smtClean="0">
                        <a:latin typeface="Cambria Math" panose="02040503050406030204" pitchFamily="18" charset="0"/>
                      </a:rPr>
                      <m:t>𝑂</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𝑛</m:t>
                            </m:r>
                          </m:e>
                          <m:sup>
                            <m:r>
                              <a:rPr lang="en-US" altLang="zh-CN" i="1">
                                <a:latin typeface="Cambria Math" panose="02040503050406030204" pitchFamily="18" charset="0"/>
                              </a:rPr>
                              <m:t>2</m:t>
                            </m:r>
                          </m:sup>
                        </m:sSup>
                      </m:e>
                    </m:d>
                    <m:r>
                      <a:rPr lang="en-US" altLang="zh-CN" i="1">
                        <a:latin typeface="Cambria Math" panose="02040503050406030204" pitchFamily="18" charset="0"/>
                      </a:rPr>
                      <m:t>+</m:t>
                    </m:r>
                  </m:oMath>
                </a14:m>
                <a:r>
                  <a:rPr lang="en-US" altLang="zh-CN" dirty="0"/>
                  <a:t> </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𝑛</m:t>
                            </m:r>
                          </m:e>
                          <m:sup>
                            <m:r>
                              <a:rPr lang="en-US" altLang="zh-CN" i="1">
                                <a:latin typeface="Cambria Math" panose="02040503050406030204" pitchFamily="18" charset="0"/>
                              </a:rPr>
                              <m:t>2</m:t>
                            </m:r>
                          </m:sup>
                        </m:sSup>
                      </m:e>
                    </m:d>
                  </m:oMath>
                </a14:m>
                <a:r>
                  <a:rPr lang="en-US" altLang="zh-CN" dirty="0"/>
                  <a:t>= </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𝑛</m:t>
                            </m:r>
                          </m:e>
                          <m:sup>
                            <m:r>
                              <a:rPr lang="en-US" altLang="zh-CN" i="1">
                                <a:latin typeface="Cambria Math" panose="02040503050406030204" pitchFamily="18" charset="0"/>
                              </a:rPr>
                              <m:t>2</m:t>
                            </m:r>
                          </m:sup>
                        </m:sSup>
                      </m:e>
                    </m:d>
                    <m:r>
                      <a:rPr lang="zh-CN" altLang="en-US" i="1">
                        <a:latin typeface="Cambria Math" panose="02040503050406030204" pitchFamily="18" charset="0"/>
                      </a:rPr>
                      <m:t>。</m:t>
                    </m:r>
                  </m:oMath>
                </a14:m>
                <a:endParaRPr lang="en-US" altLang="zh-CN" dirty="0"/>
              </a:p>
              <a:p>
                <a:endParaRPr lang="en-US" altLang="zh-CN" dirty="0"/>
              </a:p>
            </p:txBody>
          </p:sp>
        </mc:Choice>
        <mc:Fallback xmlns="">
          <p:sp>
            <p:nvSpPr>
              <p:cNvPr id="13" name="内容占位符 2">
                <a:extLst>
                  <a:ext uri="{FF2B5EF4-FFF2-40B4-BE49-F238E27FC236}">
                    <a16:creationId xmlns:a16="http://schemas.microsoft.com/office/drawing/2014/main" id="{2B8AE626-6C65-4E36-A460-4698245CA579}"/>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t="-2381" r="-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973988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5C8CD8-A061-4A51-8ADF-77B8E249BB90}"/>
              </a:ext>
            </a:extLst>
          </p:cNvPr>
          <p:cNvSpPr>
            <a:spLocks noGrp="1"/>
          </p:cNvSpPr>
          <p:nvPr>
            <p:ph type="ctrTitle"/>
          </p:nvPr>
        </p:nvSpPr>
        <p:spPr>
          <a:xfrm>
            <a:off x="1524000" y="1463795"/>
            <a:ext cx="9144000" cy="2387600"/>
          </a:xfrm>
        </p:spPr>
        <p:txBody>
          <a:bodyPr/>
          <a:lstStyle/>
          <a:p>
            <a:r>
              <a:rPr lang="en-US" altLang="zh-CN" dirty="0"/>
              <a:t>Hard</a:t>
            </a:r>
            <a:endParaRPr lang="zh-CN" altLang="en-US" dirty="0"/>
          </a:p>
        </p:txBody>
      </p:sp>
    </p:spTree>
    <p:extLst>
      <p:ext uri="{BB962C8B-B14F-4D97-AF65-F5344CB8AC3E}">
        <p14:creationId xmlns:p14="http://schemas.microsoft.com/office/powerpoint/2010/main" val="812044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12FE3-AE8D-437B-826F-E24ECE507A08}"/>
              </a:ext>
            </a:extLst>
          </p:cNvPr>
          <p:cNvSpPr>
            <a:spLocks noGrp="1"/>
          </p:cNvSpPr>
          <p:nvPr>
            <p:ph type="title"/>
          </p:nvPr>
        </p:nvSpPr>
        <p:spPr>
          <a:xfrm>
            <a:off x="838200" y="337133"/>
            <a:ext cx="10515600" cy="1325563"/>
          </a:xfrm>
        </p:spPr>
        <p:txBody>
          <a:bodyPr/>
          <a:lstStyle/>
          <a:p>
            <a:r>
              <a:rPr lang="en-US" altLang="zh-CN" dirty="0"/>
              <a:t>D. If I Could be a Constellation</a:t>
            </a:r>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2B8AE626-6C65-4E36-A460-4698245CA579}"/>
                  </a:ext>
                </a:extLst>
              </p:cNvPr>
              <p:cNvSpPr>
                <a:spLocks noGrp="1"/>
              </p:cNvSpPr>
              <p:nvPr>
                <p:ph idx="1"/>
              </p:nvPr>
            </p:nvSpPr>
            <p:spPr>
              <a:xfrm>
                <a:off x="838200" y="1825625"/>
                <a:ext cx="10515600" cy="4351338"/>
              </a:xfrm>
            </p:spPr>
            <p:txBody>
              <a:bodyPr>
                <a:normAutofit/>
              </a:bodyPr>
              <a:lstStyle/>
              <a:p>
                <a:r>
                  <a:rPr lang="zh-CN" altLang="en-US" dirty="0"/>
                  <a:t>首先考虑解决单次询问：</a:t>
                </a:r>
                <a:endParaRPr lang="en-US" altLang="zh-CN" dirty="0"/>
              </a:p>
              <a:p>
                <a:pPr lvl="1"/>
                <a:r>
                  <a:rPr lang="zh-CN" altLang="en-US" dirty="0"/>
                  <a:t>不难发现单点只需连向其可控点中的最小的互不可控点集，而这个点集内的点满足 </a:t>
                </a:r>
                <a14:m>
                  <m:oMath xmlns:m="http://schemas.openxmlformats.org/officeDocument/2006/math">
                    <m:r>
                      <a:rPr lang="en-US" altLang="zh-CN" i="1" dirty="0" smtClean="0">
                        <a:latin typeface="Cambria Math" panose="02040503050406030204" pitchFamily="18" charset="0"/>
                      </a:rPr>
                      <m:t>𝑥</m:t>
                    </m:r>
                  </m:oMath>
                </a14:m>
                <a:r>
                  <a:rPr lang="en-US" altLang="zh-CN" dirty="0"/>
                  <a:t> </a:t>
                </a:r>
                <a:r>
                  <a:rPr lang="zh-CN" altLang="en-US" dirty="0"/>
                  <a:t>依次递增时 </a:t>
                </a:r>
                <a14:m>
                  <m:oMath xmlns:m="http://schemas.openxmlformats.org/officeDocument/2006/math">
                    <m:r>
                      <a:rPr lang="en-US" altLang="zh-CN" i="1" dirty="0" smtClean="0">
                        <a:latin typeface="Cambria Math" panose="02040503050406030204" pitchFamily="18" charset="0"/>
                      </a:rPr>
                      <m:t>𝑦</m:t>
                    </m:r>
                  </m:oMath>
                </a14:m>
                <a:r>
                  <a:rPr lang="en-US" altLang="zh-CN" dirty="0"/>
                  <a:t> </a:t>
                </a:r>
                <a:r>
                  <a:rPr lang="zh-CN" altLang="en-US" dirty="0"/>
                  <a:t>依次递减（否则将存在可控点对）。</a:t>
                </a:r>
                <a:endParaRPr lang="en-US" altLang="zh-CN" dirty="0"/>
              </a:p>
              <a:p>
                <a:pPr lvl="1"/>
                <a:endParaRPr lang="zh-CN" altLang="en-US" dirty="0"/>
              </a:p>
              <a:p>
                <a:pPr lvl="1"/>
                <a:r>
                  <a:rPr lang="zh-CN" altLang="en-US" dirty="0"/>
                  <a:t>因此我们可以将所有点按 </a:t>
                </a:r>
                <a14:m>
                  <m:oMath xmlns:m="http://schemas.openxmlformats.org/officeDocument/2006/math">
                    <m:r>
                      <a:rPr lang="en-US" altLang="zh-CN" i="1" dirty="0" smtClean="0">
                        <a:latin typeface="Cambria Math" panose="02040503050406030204" pitchFamily="18" charset="0"/>
                      </a:rPr>
                      <m:t>𝑥</m:t>
                    </m:r>
                  </m:oMath>
                </a14:m>
                <a:r>
                  <a:rPr lang="en-US" altLang="zh-CN" dirty="0"/>
                  <a:t> </a:t>
                </a:r>
                <a:r>
                  <a:rPr lang="zh-CN" altLang="en-US" dirty="0"/>
                  <a:t>为第一关键字，</a:t>
                </a:r>
                <a14:m>
                  <m:oMath xmlns:m="http://schemas.openxmlformats.org/officeDocument/2006/math">
                    <m:r>
                      <a:rPr lang="en-US" altLang="zh-CN" i="1" dirty="0" smtClean="0">
                        <a:latin typeface="Cambria Math" panose="02040503050406030204" pitchFamily="18" charset="0"/>
                      </a:rPr>
                      <m:t>𝑦</m:t>
                    </m:r>
                  </m:oMath>
                </a14:m>
                <a:r>
                  <a:rPr lang="en-US" altLang="zh-CN" dirty="0"/>
                  <a:t> </a:t>
                </a:r>
                <a:r>
                  <a:rPr lang="zh-CN" altLang="en-US" dirty="0"/>
                  <a:t>为第二关键字排序，并对每一个点 </a:t>
                </a:r>
                <a14:m>
                  <m:oMath xmlns:m="http://schemas.openxmlformats.org/officeDocument/2006/math">
                    <m:r>
                      <a:rPr lang="en-US" altLang="zh-CN" i="1" smtClean="0">
                        <a:latin typeface="Cambria Math" panose="02040503050406030204" pitchFamily="18" charset="0"/>
                      </a:rPr>
                      <m:t>𝑂</m:t>
                    </m:r>
                    <m:r>
                      <a:rPr lang="en-US" altLang="zh-CN" i="1" smtClean="0">
                        <a:latin typeface="Cambria Math" panose="02040503050406030204" pitchFamily="18" charset="0"/>
                      </a:rPr>
                      <m:t>(</m:t>
                    </m:r>
                    <m:r>
                      <a:rPr lang="en-US" altLang="zh-CN" i="1" smtClean="0">
                        <a:latin typeface="Cambria Math" panose="02040503050406030204" pitchFamily="18" charset="0"/>
                      </a:rPr>
                      <m:t>𝑛</m:t>
                    </m:r>
                    <m:r>
                      <a:rPr lang="en-US" altLang="zh-CN" i="1" smtClean="0">
                        <a:latin typeface="Cambria Math" panose="02040503050406030204" pitchFamily="18" charset="0"/>
                      </a:rPr>
                      <m:t>)</m:t>
                    </m:r>
                  </m:oMath>
                </a14:m>
                <a:r>
                  <a:rPr lang="en-US" altLang="zh-CN" dirty="0"/>
                  <a:t> </a:t>
                </a:r>
                <a:r>
                  <a:rPr lang="zh-CN" altLang="en-US" dirty="0"/>
                  <a:t>维护 </a:t>
                </a:r>
                <a14:m>
                  <m:oMath xmlns:m="http://schemas.openxmlformats.org/officeDocument/2006/math">
                    <m:r>
                      <a:rPr lang="en-US" altLang="zh-CN" i="1" dirty="0" smtClean="0">
                        <a:latin typeface="Cambria Math" panose="02040503050406030204" pitchFamily="18" charset="0"/>
                      </a:rPr>
                      <m:t>𝑦</m:t>
                    </m:r>
                  </m:oMath>
                </a14:m>
                <a:r>
                  <a:rPr lang="en-US" altLang="zh-CN" dirty="0"/>
                  <a:t> </a:t>
                </a:r>
                <a:r>
                  <a:rPr lang="zh-CN" altLang="en-US" dirty="0"/>
                  <a:t>依次递减的单调栈并统计答案。</a:t>
                </a:r>
                <a:endParaRPr lang="en-US" altLang="zh-CN" dirty="0"/>
              </a:p>
              <a:p>
                <a:endParaRPr lang="en-US" altLang="zh-CN" dirty="0"/>
              </a:p>
              <a:p>
                <a:r>
                  <a:rPr lang="zh-CN" altLang="en-US" dirty="0"/>
                  <a:t>就此我们得到一个 </a:t>
                </a:r>
                <a14:m>
                  <m:oMath xmlns:m="http://schemas.openxmlformats.org/officeDocument/2006/math">
                    <m:r>
                      <a:rPr lang="en-US" altLang="zh-CN" i="1" smtClean="0">
                        <a:latin typeface="Cambria Math" panose="02040503050406030204" pitchFamily="18" charset="0"/>
                      </a:rPr>
                      <m:t>𝑂</m:t>
                    </m:r>
                    <m:r>
                      <a:rPr lang="en-US" altLang="zh-CN"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i="1" smtClean="0">
                            <a:latin typeface="Cambria Math" panose="02040503050406030204" pitchFamily="18" charset="0"/>
                          </a:rPr>
                          <m:t>𝑛</m:t>
                        </m:r>
                      </m:e>
                      <m:sup>
                        <m:r>
                          <a:rPr lang="en-US" altLang="zh-CN" b="0" i="1" smtClean="0">
                            <a:latin typeface="Cambria Math" panose="02040503050406030204" pitchFamily="18" charset="0"/>
                          </a:rPr>
                          <m:t>2</m:t>
                        </m:r>
                      </m:sup>
                    </m:sSup>
                    <m:r>
                      <a:rPr lang="en-US" altLang="zh-CN" i="1" smtClean="0">
                        <a:latin typeface="Cambria Math" panose="02040503050406030204" pitchFamily="18" charset="0"/>
                      </a:rPr>
                      <m:t>)</m:t>
                    </m:r>
                  </m:oMath>
                </a14:m>
                <a:r>
                  <a:rPr lang="en-US" altLang="zh-CN" dirty="0"/>
                  <a:t> </a:t>
                </a:r>
                <a:r>
                  <a:rPr lang="zh-CN" altLang="en-US" dirty="0"/>
                  <a:t>的做法</a:t>
                </a:r>
                <a:r>
                  <a:rPr lang="en-US" altLang="zh-CN" dirty="0"/>
                  <a:t> </a:t>
                </a:r>
                <a:r>
                  <a:rPr lang="zh-CN" altLang="en-US" dirty="0"/>
                  <a:t>。</a:t>
                </a:r>
                <a:endParaRPr lang="en-US" altLang="zh-CN" dirty="0"/>
              </a:p>
              <a:p>
                <a:endParaRPr lang="en-US" altLang="zh-CN" dirty="0"/>
              </a:p>
            </p:txBody>
          </p:sp>
        </mc:Choice>
        <mc:Fallback xmlns="">
          <p:sp>
            <p:nvSpPr>
              <p:cNvPr id="13" name="内容占位符 2">
                <a:extLst>
                  <a:ext uri="{FF2B5EF4-FFF2-40B4-BE49-F238E27FC236}">
                    <a16:creationId xmlns:a16="http://schemas.microsoft.com/office/drawing/2014/main" id="{2B8AE626-6C65-4E36-A460-4698245CA579}"/>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982133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12FE3-AE8D-437B-826F-E24ECE507A08}"/>
              </a:ext>
            </a:extLst>
          </p:cNvPr>
          <p:cNvSpPr>
            <a:spLocks noGrp="1"/>
          </p:cNvSpPr>
          <p:nvPr>
            <p:ph type="title"/>
          </p:nvPr>
        </p:nvSpPr>
        <p:spPr>
          <a:xfrm>
            <a:off x="838200" y="337133"/>
            <a:ext cx="10515600" cy="1325563"/>
          </a:xfrm>
        </p:spPr>
        <p:txBody>
          <a:bodyPr/>
          <a:lstStyle/>
          <a:p>
            <a:r>
              <a:rPr lang="en-US" altLang="zh-CN" dirty="0"/>
              <a:t>D. If I Could be a Constellation</a:t>
            </a:r>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2B8AE626-6C65-4E36-A460-4698245CA579}"/>
                  </a:ext>
                </a:extLst>
              </p:cNvPr>
              <p:cNvSpPr>
                <a:spLocks noGrp="1"/>
              </p:cNvSpPr>
              <p:nvPr>
                <p:ph idx="1"/>
              </p:nvPr>
            </p:nvSpPr>
            <p:spPr>
              <a:xfrm>
                <a:off x="838200" y="1825625"/>
                <a:ext cx="10515600" cy="4351338"/>
              </a:xfrm>
            </p:spPr>
            <p:txBody>
              <a:bodyPr>
                <a:normAutofit/>
              </a:bodyPr>
              <a:lstStyle/>
              <a:p>
                <a:r>
                  <a:rPr lang="zh-CN" altLang="en-US" dirty="0"/>
                  <a:t>发现在查询点为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oMath>
                </a14:m>
                <a:r>
                  <a:rPr lang="en-US" altLang="zh-CN" dirty="0"/>
                  <a:t> </a:t>
                </a:r>
                <a:r>
                  <a:rPr lang="zh-CN" altLang="en-US" dirty="0"/>
                  <a:t>时，不同的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𝑖</m:t>
                        </m:r>
                      </m:sub>
                    </m:sSub>
                  </m:oMath>
                </a14:m>
                <a:r>
                  <a:rPr lang="en-US" altLang="zh-CN" dirty="0"/>
                  <a:t> </a:t>
                </a:r>
                <a:r>
                  <a:rPr lang="zh-CN" altLang="en-US" dirty="0"/>
                  <a:t>对应相互独立的单调栈，因此难以实现动态维护单调栈。</a:t>
                </a:r>
                <a:endParaRPr lang="en-US" altLang="zh-CN" dirty="0"/>
              </a:p>
              <a:p>
                <a:r>
                  <a:rPr lang="zh-CN" altLang="en-US" dirty="0"/>
                  <a:t>因此考虑维护每个数 </a:t>
                </a:r>
                <a14:m>
                  <m:oMath xmlns:m="http://schemas.openxmlformats.org/officeDocument/2006/math">
                    <m:r>
                      <a:rPr lang="en-US" altLang="zh-CN" i="1" dirty="0" smtClean="0">
                        <a:latin typeface="Cambria Math" panose="02040503050406030204" pitchFamily="18" charset="0"/>
                      </a:rPr>
                      <m:t>𝑥</m:t>
                    </m:r>
                  </m:oMath>
                </a14:m>
                <a:r>
                  <a:rPr lang="en-US" altLang="zh-CN" dirty="0"/>
                  <a:t> </a:t>
                </a:r>
                <a:r>
                  <a:rPr lang="zh-CN" altLang="en-US" dirty="0"/>
                  <a:t>在单调栈中的存活状态。</a:t>
                </a:r>
                <a:endParaRPr lang="en-US" altLang="zh-CN" dirty="0"/>
              </a:p>
              <a:p>
                <a:r>
                  <a:rPr lang="zh-CN" altLang="en-US" dirty="0"/>
                  <a:t>对于 </a:t>
                </a:r>
                <a14:m>
                  <m:oMath xmlns:m="http://schemas.openxmlformats.org/officeDocument/2006/math">
                    <m:r>
                      <a:rPr lang="en-US" altLang="zh-CN" i="1" dirty="0" smtClean="0">
                        <a:latin typeface="Cambria Math" panose="02040503050406030204" pitchFamily="18" charset="0"/>
                      </a:rPr>
                      <m:t>𝑥</m:t>
                    </m:r>
                  </m:oMath>
                </a14:m>
                <a:r>
                  <a:rPr lang="en-US" altLang="zh-CN" dirty="0"/>
                  <a:t> </a:t>
                </a:r>
                <a:r>
                  <a:rPr lang="zh-CN" altLang="en-US" dirty="0"/>
                  <a:t>而言，其一定在第 </a:t>
                </a:r>
                <a14:m>
                  <m:oMath xmlns:m="http://schemas.openxmlformats.org/officeDocument/2006/math">
                    <m:r>
                      <a:rPr lang="en-US" altLang="zh-CN" i="1" dirty="0" smtClean="0">
                        <a:latin typeface="Cambria Math" panose="02040503050406030204" pitchFamily="18" charset="0"/>
                      </a:rPr>
                      <m:t>𝑥</m:t>
                    </m:r>
                  </m:oMath>
                </a14:m>
                <a:r>
                  <a:rPr lang="en-US" altLang="zh-CN" dirty="0"/>
                  <a:t> </a:t>
                </a:r>
                <a:r>
                  <a:rPr lang="zh-CN" altLang="en-US" dirty="0"/>
                  <a:t>个单调栈中被加入，而在第 </a:t>
                </a:r>
                <a14:m>
                  <m:oMath xmlns:m="http://schemas.openxmlformats.org/officeDocument/2006/math">
                    <m:r>
                      <a:rPr lang="en-US" altLang="zh-CN" i="1" dirty="0" smtClean="0">
                        <a:latin typeface="Cambria Math" panose="02040503050406030204" pitchFamily="18" charset="0"/>
                      </a:rPr>
                      <m:t>𝑟</m:t>
                    </m:r>
                  </m:oMath>
                </a14:m>
                <a:r>
                  <a:rPr lang="en-US" altLang="zh-CN" dirty="0"/>
                  <a:t> </a:t>
                </a:r>
                <a:r>
                  <a:rPr lang="zh-CN" altLang="en-US" dirty="0"/>
                  <a:t>个单调栈后被弹出，其中 </a:t>
                </a:r>
                <a14:m>
                  <m:oMath xmlns:m="http://schemas.openxmlformats.org/officeDocument/2006/math">
                    <m:r>
                      <a:rPr lang="en-US" altLang="zh-CN" i="1" dirty="0" smtClean="0">
                        <a:latin typeface="Cambria Math" panose="02040503050406030204" pitchFamily="18" charset="0"/>
                      </a:rPr>
                      <m:t>𝑟</m:t>
                    </m:r>
                  </m:oMath>
                </a14:m>
                <a:r>
                  <a:rPr lang="en-US" altLang="zh-CN" dirty="0"/>
                  <a:t> </a:t>
                </a:r>
                <a:r>
                  <a:rPr lang="zh-CN" altLang="en-US" dirty="0"/>
                  <a:t>为在 </a:t>
                </a:r>
                <a14:m>
                  <m:oMath xmlns:m="http://schemas.openxmlformats.org/officeDocument/2006/math">
                    <m:r>
                      <a:rPr lang="en-US" altLang="zh-CN" i="1" dirty="0" smtClean="0">
                        <a:latin typeface="Cambria Math" panose="02040503050406030204" pitchFamily="18" charset="0"/>
                      </a:rPr>
                      <m:t>𝑥</m:t>
                    </m:r>
                  </m:oMath>
                </a14:m>
                <a:r>
                  <a:rPr lang="en-US" altLang="zh-CN" dirty="0"/>
                  <a:t> </a:t>
                </a:r>
                <a:r>
                  <a:rPr lang="zh-CN" altLang="en-US" dirty="0"/>
                  <a:t>被加入后出现的最小的大于 </a:t>
                </a:r>
                <a14:m>
                  <m:oMath xmlns:m="http://schemas.openxmlformats.org/officeDocument/2006/math">
                    <m:r>
                      <a:rPr lang="en-US" altLang="zh-CN" i="1" dirty="0" smtClean="0">
                        <a:latin typeface="Cambria Math" panose="02040503050406030204" pitchFamily="18" charset="0"/>
                      </a:rPr>
                      <m:t>𝑥</m:t>
                    </m:r>
                  </m:oMath>
                </a14:m>
                <a:r>
                  <a:rPr lang="en-US" altLang="zh-CN" dirty="0"/>
                  <a:t> </a:t>
                </a:r>
                <a:r>
                  <a:rPr lang="zh-CN" altLang="en-US" dirty="0"/>
                  <a:t>的数。</a:t>
                </a:r>
                <a:endParaRPr lang="en-US" altLang="zh-CN" dirty="0"/>
              </a:p>
              <a:p>
                <a:r>
                  <a:rPr lang="zh-CN" altLang="en-US" dirty="0"/>
                  <a:t>因此 </a:t>
                </a:r>
                <a14:m>
                  <m:oMath xmlns:m="http://schemas.openxmlformats.org/officeDocument/2006/math">
                    <m:r>
                      <a:rPr lang="en-US" altLang="zh-CN" i="1" dirty="0" smtClean="0">
                        <a:latin typeface="Cambria Math" panose="02040503050406030204" pitchFamily="18" charset="0"/>
                      </a:rPr>
                      <m:t>𝑥</m:t>
                    </m:r>
                  </m:oMath>
                </a14:m>
                <a:r>
                  <a:rPr lang="en-US" altLang="zh-CN" dirty="0"/>
                  <a:t> </a:t>
                </a:r>
                <a:r>
                  <a:rPr lang="zh-CN" altLang="en-US" dirty="0"/>
                  <a:t>的存活区间可以表示为 </a:t>
                </a:r>
                <a14:m>
                  <m:oMath xmlns:m="http://schemas.openxmlformats.org/officeDocument/2006/math">
                    <m:r>
                      <a:rPr lang="en-US" altLang="zh-CN" i="1" dirty="0" smtClean="0">
                        <a:latin typeface="Cambria Math" panose="02040503050406030204" pitchFamily="18" charset="0"/>
                      </a:rPr>
                      <m:t>[</m:t>
                    </m:r>
                    <m:r>
                      <a:rPr lang="en-US" altLang="zh-CN" i="1" dirty="0" err="1">
                        <a:latin typeface="Cambria Math" panose="02040503050406030204" pitchFamily="18" charset="0"/>
                      </a:rPr>
                      <m:t>𝑥</m:t>
                    </m:r>
                    <m:r>
                      <a:rPr lang="en-US" altLang="zh-CN" i="1" dirty="0" err="1">
                        <a:latin typeface="Cambria Math" panose="02040503050406030204" pitchFamily="18" charset="0"/>
                      </a:rPr>
                      <m:t>,</m:t>
                    </m:r>
                    <m:r>
                      <a:rPr lang="en-US" altLang="zh-CN" i="1" dirty="0" err="1">
                        <a:latin typeface="Cambria Math" panose="02040503050406030204" pitchFamily="18" charset="0"/>
                      </a:rPr>
                      <m:t>𝑟</m:t>
                    </m:r>
                    <m:r>
                      <a:rPr lang="en-US" altLang="zh-CN" i="1" dirty="0" smtClean="0">
                        <a:latin typeface="Cambria Math" panose="02040503050406030204" pitchFamily="18" charset="0"/>
                      </a:rPr>
                      <m:t>]</m:t>
                    </m:r>
                  </m:oMath>
                </a14:m>
                <a:r>
                  <a:rPr lang="zh-CN" altLang="en-US" dirty="0"/>
                  <a:t>。</a:t>
                </a:r>
                <a:endParaRPr lang="en-US" altLang="zh-CN" dirty="0"/>
              </a:p>
            </p:txBody>
          </p:sp>
        </mc:Choice>
        <mc:Fallback xmlns="">
          <p:sp>
            <p:nvSpPr>
              <p:cNvPr id="13" name="内容占位符 2">
                <a:extLst>
                  <a:ext uri="{FF2B5EF4-FFF2-40B4-BE49-F238E27FC236}">
                    <a16:creationId xmlns:a16="http://schemas.microsoft.com/office/drawing/2014/main" id="{2B8AE626-6C65-4E36-A460-4698245CA579}"/>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381" r="-6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4445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12FE3-AE8D-437B-826F-E24ECE507A08}"/>
              </a:ext>
            </a:extLst>
          </p:cNvPr>
          <p:cNvSpPr>
            <a:spLocks noGrp="1"/>
          </p:cNvSpPr>
          <p:nvPr>
            <p:ph type="title"/>
          </p:nvPr>
        </p:nvSpPr>
        <p:spPr>
          <a:xfrm>
            <a:off x="838200" y="337133"/>
            <a:ext cx="10515600" cy="1325563"/>
          </a:xfrm>
        </p:spPr>
        <p:txBody>
          <a:bodyPr/>
          <a:lstStyle/>
          <a:p>
            <a:r>
              <a:rPr lang="en-US" altLang="zh-CN" dirty="0"/>
              <a:t>D. If I Could be a Constellation</a:t>
            </a:r>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2B8AE626-6C65-4E36-A460-4698245CA579}"/>
                  </a:ext>
                </a:extLst>
              </p:cNvPr>
              <p:cNvSpPr>
                <a:spLocks noGrp="1"/>
              </p:cNvSpPr>
              <p:nvPr>
                <p:ph idx="1"/>
              </p:nvPr>
            </p:nvSpPr>
            <p:spPr>
              <a:xfrm>
                <a:off x="838200" y="1825625"/>
                <a:ext cx="10515600" cy="4351338"/>
              </a:xfrm>
            </p:spPr>
            <p:txBody>
              <a:bodyPr>
                <a:normAutofit/>
              </a:bodyPr>
              <a:lstStyle/>
              <a:p>
                <a:r>
                  <a:rPr lang="zh-CN" altLang="en-US" dirty="0"/>
                  <a:t>因此原题目可以转化为如下操作：</a:t>
                </a:r>
                <a:endParaRPr lang="en-US" altLang="zh-CN" dirty="0"/>
              </a:p>
              <a:p>
                <a:pPr lvl="1"/>
                <a:r>
                  <a:rPr lang="en-US" altLang="zh-CN" dirty="0"/>
                  <a:t>1.</a:t>
                </a:r>
                <a:r>
                  <a:rPr lang="zh-CN" altLang="en-US" dirty="0"/>
                  <a:t>统计前缀 </a:t>
                </a:r>
                <a14:m>
                  <m:oMath xmlns:m="http://schemas.openxmlformats.org/officeDocument/2006/math">
                    <m:r>
                      <a:rPr lang="en-US" altLang="zh-CN" i="1" dirty="0" smtClean="0">
                        <a:latin typeface="Cambria Math" panose="02040503050406030204" pitchFamily="18" charset="0"/>
                      </a:rPr>
                      <m:t>[1,</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m:t>
                    </m:r>
                  </m:oMath>
                </a14:m>
                <a:r>
                  <a:rPr lang="en-US" altLang="zh-CN" dirty="0"/>
                  <a:t> </a:t>
                </a:r>
                <a:r>
                  <a:rPr lang="zh-CN" altLang="en-US" dirty="0"/>
                  <a:t>中满足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m:t>
                    </m:r>
                    <m:r>
                      <a:rPr lang="en-US" altLang="zh-CN" b="0" i="1" smtClean="0">
                        <a:latin typeface="Cambria Math" panose="02040503050406030204" pitchFamily="18" charset="0"/>
                      </a:rPr>
                      <m:t>𝑟</m:t>
                    </m:r>
                  </m:oMath>
                </a14:m>
                <a:r>
                  <a:rPr lang="en-US" altLang="zh-CN" dirty="0"/>
                  <a:t> </a:t>
                </a:r>
                <a:r>
                  <a:rPr lang="zh-CN" altLang="en-US" dirty="0"/>
                  <a:t>的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oMath>
                </a14:m>
                <a:r>
                  <a:rPr lang="en-US" altLang="zh-CN" dirty="0"/>
                  <a:t> </a:t>
                </a:r>
                <a:r>
                  <a:rPr lang="zh-CN" altLang="en-US" dirty="0"/>
                  <a:t>的个数；</a:t>
                </a:r>
                <a:endParaRPr lang="en-US" altLang="zh-CN" dirty="0"/>
              </a:p>
              <a:p>
                <a:pPr lvl="1"/>
                <a:r>
                  <a:rPr lang="en-US" altLang="zh-CN" dirty="0"/>
                  <a:t>2.</a:t>
                </a:r>
                <a:r>
                  <a:rPr lang="zh-CN" altLang="en-US" dirty="0"/>
                  <a:t>将前缀 </a:t>
                </a:r>
                <a14:m>
                  <m:oMath xmlns:m="http://schemas.openxmlformats.org/officeDocument/2006/math">
                    <m:r>
                      <a:rPr lang="en-US" altLang="zh-CN" i="1" dirty="0" smtClean="0">
                        <a:latin typeface="Cambria Math" panose="02040503050406030204" pitchFamily="18" charset="0"/>
                      </a:rPr>
                      <m:t>[1,</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m:t>
                    </m:r>
                  </m:oMath>
                </a14:m>
                <a:r>
                  <a:rPr lang="en-US" altLang="zh-CN" dirty="0"/>
                  <a:t> </a:t>
                </a:r>
                <a:r>
                  <a:rPr lang="zh-CN" altLang="en-US" dirty="0"/>
                  <a:t>中的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en-US" altLang="zh-CN" dirty="0"/>
                  <a:t> </a:t>
                </a:r>
                <a:r>
                  <a:rPr lang="zh-CN" altLang="en-US" dirty="0"/>
                  <a:t>更新为 </a:t>
                </a:r>
                <a14:m>
                  <m:oMath xmlns:m="http://schemas.openxmlformats.org/officeDocument/2006/math">
                    <m:r>
                      <m:rPr>
                        <m:sty m:val="p"/>
                      </m:rPr>
                      <a:rPr lang="en-US" altLang="zh-CN" b="0" i="1" dirty="0">
                        <a:latin typeface="Cambria Math" panose="02040503050406030204" pitchFamily="18" charset="0"/>
                      </a:rPr>
                      <m:t>min</m:t>
                    </m:r>
                    <m:r>
                      <a:rPr lang="en-US" altLang="zh-CN" b="0" i="0"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−1)</m:t>
                    </m:r>
                  </m:oMath>
                </a14:m>
                <a:r>
                  <a:rPr lang="zh-CN" altLang="en-US" dirty="0"/>
                  <a:t>；</a:t>
                </a:r>
                <a:endParaRPr lang="en-US" altLang="zh-CN" dirty="0"/>
              </a:p>
              <a:p>
                <a:pPr lvl="1"/>
                <a:r>
                  <a:rPr lang="en-US" altLang="zh-CN" dirty="0"/>
                  <a:t>3.</a:t>
                </a:r>
                <a:r>
                  <a:rPr lang="zh-CN" altLang="en-US" dirty="0"/>
                  <a:t>将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𝑟</m:t>
                        </m:r>
                      </m:sub>
                    </m:sSub>
                  </m:oMath>
                </a14:m>
                <a:r>
                  <a:rPr lang="en-US" altLang="zh-CN" dirty="0"/>
                  <a:t> </a:t>
                </a:r>
                <a:r>
                  <a:rPr lang="zh-CN" altLang="en-US" dirty="0"/>
                  <a:t>修改为 </a:t>
                </a:r>
                <a14:m>
                  <m:oMath xmlns:m="http://schemas.openxmlformats.org/officeDocument/2006/math">
                    <m:r>
                      <a:rPr lang="en-US" altLang="zh-CN" i="1" dirty="0">
                        <a:latin typeface="Cambria Math" panose="02040503050406030204" pitchFamily="18" charset="0"/>
                      </a:rPr>
                      <m:t>+</m:t>
                    </m:r>
                    <m:r>
                      <a:rPr lang="zh-CN" altLang="en-US" i="1" dirty="0">
                        <a:latin typeface="Cambria Math" panose="02040503050406030204" pitchFamily="18" charset="0"/>
                      </a:rPr>
                      <m:t>∞</m:t>
                    </m:r>
                    <m:r>
                      <a:rPr lang="zh-CN" altLang="en-US" i="1" dirty="0" smtClean="0">
                        <a:latin typeface="Cambria Math" panose="02040503050406030204" pitchFamily="18" charset="0"/>
                      </a:rPr>
                      <m:t>⁡</m:t>
                    </m:r>
                  </m:oMath>
                </a14:m>
                <a:r>
                  <a:rPr lang="zh-CN" altLang="en-US" dirty="0"/>
                  <a:t>。</a:t>
                </a:r>
                <a:endParaRPr lang="en-US" altLang="zh-CN" dirty="0"/>
              </a:p>
              <a:p>
                <a:endParaRPr lang="en-US" altLang="zh-CN" dirty="0"/>
              </a:p>
              <a:p>
                <a:r>
                  <a:rPr lang="zh-CN" altLang="en-US" dirty="0"/>
                  <a:t>不难发现这是经典的区间最值操作问题，可以用势能线段树维护：</a:t>
                </a:r>
                <a:endParaRPr lang="en-US" altLang="zh-CN" dirty="0"/>
              </a:p>
              <a:p>
                <a:pPr lvl="1"/>
                <a:r>
                  <a:rPr lang="zh-CN" altLang="en-US" dirty="0"/>
                  <a:t>记录区间最大值 </a:t>
                </a:r>
                <a14:m>
                  <m:oMath xmlns:m="http://schemas.openxmlformats.org/officeDocument/2006/math">
                    <m:r>
                      <m:rPr>
                        <m:sty m:val="p"/>
                      </m:rPr>
                      <a:rPr lang="en-US" altLang="zh-CN" i="1" dirty="0" smtClean="0">
                        <a:latin typeface="Cambria Math" panose="02040503050406030204" pitchFamily="18" charset="0"/>
                      </a:rPr>
                      <m:t>max</m:t>
                    </m:r>
                    <m:r>
                      <a:rPr lang="zh-CN" altLang="en-US" i="1" dirty="0">
                        <a:latin typeface="Cambria Math" panose="02040503050406030204" pitchFamily="18" charset="0"/>
                      </a:rPr>
                      <m:t>⁡</m:t>
                    </m:r>
                  </m:oMath>
                </a14:m>
                <a:r>
                  <a:rPr lang="zh-CN" altLang="en-US" dirty="0"/>
                  <a:t>，次大值 </a:t>
                </a:r>
                <a14:m>
                  <m:oMath xmlns:m="http://schemas.openxmlformats.org/officeDocument/2006/math">
                    <m:r>
                      <m:rPr>
                        <m:sty m:val="p"/>
                      </m:rPr>
                      <a:rPr lang="en-US" altLang="zh-CN" i="1" dirty="0" smtClean="0">
                        <a:latin typeface="Cambria Math" panose="02040503050406030204" pitchFamily="18" charset="0"/>
                      </a:rPr>
                      <m:t>max</m:t>
                    </m:r>
                    <m:r>
                      <a:rPr lang="en-US" altLang="zh-CN" i="1" dirty="0" smtClean="0">
                        <a:latin typeface="Cambria Math" panose="02040503050406030204" pitchFamily="18" charset="0"/>
                      </a:rPr>
                      <m:t>′</m:t>
                    </m:r>
                  </m:oMath>
                </a14:m>
                <a:r>
                  <a:rPr lang="en-US" altLang="zh-CN" dirty="0"/>
                  <a:t> </a:t>
                </a:r>
                <a:r>
                  <a:rPr lang="zh-CN" altLang="en-US" dirty="0"/>
                  <a:t>和最大值出现次数 </a:t>
                </a:r>
                <a14:m>
                  <m:oMath xmlns:m="http://schemas.openxmlformats.org/officeDocument/2006/math">
                    <m:r>
                      <a:rPr lang="en-US" altLang="zh-CN" i="1" dirty="0" smtClean="0">
                        <a:latin typeface="Cambria Math" panose="02040503050406030204" pitchFamily="18" charset="0"/>
                      </a:rPr>
                      <m:t>𝑛𝑢𝑚</m:t>
                    </m:r>
                  </m:oMath>
                </a14:m>
                <a:r>
                  <a:rPr lang="zh-CN" altLang="en-US" dirty="0"/>
                  <a:t>，如果询问的 </a:t>
                </a:r>
                <a14:m>
                  <m:oMath xmlns:m="http://schemas.openxmlformats.org/officeDocument/2006/math">
                    <m:r>
                      <a:rPr lang="en-US" altLang="zh-CN" i="1" dirty="0" smtClean="0">
                        <a:latin typeface="Cambria Math" panose="02040503050406030204" pitchFamily="18" charset="0"/>
                      </a:rPr>
                      <m:t>𝑟</m:t>
                    </m:r>
                  </m:oMath>
                </a14:m>
                <a:r>
                  <a:rPr lang="en-US" altLang="zh-CN" dirty="0"/>
                  <a:t> </a:t>
                </a:r>
                <a:r>
                  <a:rPr lang="zh-CN" altLang="en-US" dirty="0"/>
                  <a:t>大于 </a:t>
                </a:r>
                <a14:m>
                  <m:oMath xmlns:m="http://schemas.openxmlformats.org/officeDocument/2006/math">
                    <m:r>
                      <m:rPr>
                        <m:sty m:val="p"/>
                      </m:rPr>
                      <a:rPr lang="en-US" altLang="zh-CN" i="1" dirty="0" smtClean="0">
                        <a:latin typeface="Cambria Math" panose="02040503050406030204" pitchFamily="18" charset="0"/>
                      </a:rPr>
                      <m:t>max</m:t>
                    </m:r>
                    <m:r>
                      <a:rPr lang="zh-CN" altLang="en-US" i="1" dirty="0">
                        <a:latin typeface="Cambria Math" panose="02040503050406030204" pitchFamily="18" charset="0"/>
                      </a:rPr>
                      <m:t>⁡</m:t>
                    </m:r>
                  </m:oMath>
                </a14:m>
                <a:r>
                  <a:rPr lang="en-US" altLang="zh-CN" dirty="0"/>
                  <a:t> </a:t>
                </a:r>
                <a:r>
                  <a:rPr lang="zh-CN" altLang="en-US" dirty="0"/>
                  <a:t>则直接返回，大于 </a:t>
                </a:r>
                <a14:m>
                  <m:oMath xmlns:m="http://schemas.openxmlformats.org/officeDocument/2006/math">
                    <m:r>
                      <m:rPr>
                        <m:sty m:val="p"/>
                      </m:rPr>
                      <a:rPr lang="en-US" altLang="zh-CN" i="1" dirty="0" smtClean="0">
                        <a:latin typeface="Cambria Math" panose="02040503050406030204" pitchFamily="18" charset="0"/>
                      </a:rPr>
                      <m:t>max</m:t>
                    </m:r>
                    <m:r>
                      <a:rPr lang="en-US" altLang="zh-CN" i="1" dirty="0" smtClean="0">
                        <a:latin typeface="Cambria Math" panose="02040503050406030204" pitchFamily="18" charset="0"/>
                      </a:rPr>
                      <m:t>′</m:t>
                    </m:r>
                  </m:oMath>
                </a14:m>
                <a:r>
                  <a:rPr lang="en-US" altLang="zh-CN" dirty="0"/>
                  <a:t> </a:t>
                </a:r>
                <a:r>
                  <a:rPr lang="zh-CN" altLang="en-US" dirty="0"/>
                  <a:t>则更新答案，否则暴力递归。</a:t>
                </a:r>
                <a:endParaRPr lang="en-US" altLang="zh-CN" dirty="0"/>
              </a:p>
              <a:p>
                <a:pPr lvl="1"/>
                <a:r>
                  <a:rPr lang="zh-CN" altLang="en-US" dirty="0"/>
                  <a:t>分析势能函数可以发现时间复杂度为 </a:t>
                </a:r>
                <a14:m>
                  <m:oMath xmlns:m="http://schemas.openxmlformats.org/officeDocument/2006/math">
                    <m:r>
                      <a:rPr lang="en-US" altLang="zh-CN" b="0" i="1" smtClean="0">
                        <a:latin typeface="Cambria Math" panose="02040503050406030204" pitchFamily="18" charset="0"/>
                      </a:rPr>
                      <m:t>𝑂</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r>
                          <a:rPr lang="en-US" altLang="zh-CN" i="1">
                            <a:latin typeface="Cambria Math" panose="02040503050406030204" pitchFamily="18" charset="0"/>
                          </a:rPr>
                          <m:t>𝑛</m:t>
                        </m:r>
                      </m:e>
                    </m:func>
                    <m:r>
                      <a:rPr lang="en-US" altLang="zh-CN" b="0" i="1" smtClean="0">
                        <a:latin typeface="Cambria Math" panose="02040503050406030204" pitchFamily="18" charset="0"/>
                      </a:rPr>
                      <m:t>)</m:t>
                    </m:r>
                  </m:oMath>
                </a14:m>
                <a:r>
                  <a:rPr lang="zh-CN" altLang="en-US" dirty="0"/>
                  <a:t>。</a:t>
                </a:r>
                <a:endParaRPr lang="en-US" altLang="zh-CN" dirty="0"/>
              </a:p>
            </p:txBody>
          </p:sp>
        </mc:Choice>
        <mc:Fallback xmlns="">
          <p:sp>
            <p:nvSpPr>
              <p:cNvPr id="13" name="内容占位符 2">
                <a:extLst>
                  <a:ext uri="{FF2B5EF4-FFF2-40B4-BE49-F238E27FC236}">
                    <a16:creationId xmlns:a16="http://schemas.microsoft.com/office/drawing/2014/main" id="{2B8AE626-6C65-4E36-A460-4698245CA579}"/>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521" r="-31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67956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12FE3-AE8D-437B-826F-E24ECE507A08}"/>
              </a:ext>
            </a:extLst>
          </p:cNvPr>
          <p:cNvSpPr>
            <a:spLocks noGrp="1"/>
          </p:cNvSpPr>
          <p:nvPr>
            <p:ph type="title"/>
          </p:nvPr>
        </p:nvSpPr>
        <p:spPr>
          <a:xfrm>
            <a:off x="838200" y="337133"/>
            <a:ext cx="10515600" cy="1325563"/>
          </a:xfrm>
        </p:spPr>
        <p:txBody>
          <a:bodyPr/>
          <a:lstStyle/>
          <a:p>
            <a:r>
              <a:rPr lang="en-US" altLang="zh-CN" dirty="0"/>
              <a:t>H. Among the Petals Dancing in the Wind</a:t>
            </a:r>
            <a:endParaRPr lang="zh-CN" altLang="en-US" dirty="0"/>
          </a:p>
        </p:txBody>
      </p:sp>
      <p:sp>
        <p:nvSpPr>
          <p:cNvPr id="13" name="内容占位符 2">
            <a:extLst>
              <a:ext uri="{FF2B5EF4-FFF2-40B4-BE49-F238E27FC236}">
                <a16:creationId xmlns:a16="http://schemas.microsoft.com/office/drawing/2014/main" id="{2B8AE626-6C65-4E36-A460-4698245CA579}"/>
              </a:ext>
            </a:extLst>
          </p:cNvPr>
          <p:cNvSpPr>
            <a:spLocks noGrp="1"/>
          </p:cNvSpPr>
          <p:nvPr>
            <p:ph idx="1"/>
          </p:nvPr>
        </p:nvSpPr>
        <p:spPr>
          <a:xfrm>
            <a:off x="838200" y="1825625"/>
            <a:ext cx="10515600" cy="4351338"/>
          </a:xfrm>
        </p:spPr>
        <p:txBody>
          <a:bodyPr>
            <a:normAutofit/>
          </a:bodyPr>
          <a:lstStyle/>
          <a:p>
            <a:r>
              <a:rPr lang="zh-CN" altLang="en-US" dirty="0"/>
              <a:t>题意即求</a:t>
            </a:r>
            <a:endParaRPr lang="en-US" altLang="zh-CN" dirty="0"/>
          </a:p>
          <a:p>
            <a:endParaRPr lang="en-US" altLang="zh-CN" dirty="0"/>
          </a:p>
          <a:p>
            <a:endParaRPr lang="en-US" altLang="zh-CN" dirty="0"/>
          </a:p>
          <a:p>
            <a:endParaRPr lang="en-US" altLang="zh-CN" dirty="0"/>
          </a:p>
          <a:p>
            <a:endParaRPr lang="en-US" altLang="zh-CN" dirty="0"/>
          </a:p>
          <a:p>
            <a:pPr marL="0" indent="0">
              <a:buNone/>
            </a:pPr>
            <a:r>
              <a:rPr lang="zh-CN" altLang="en-US" dirty="0"/>
              <a:t>。</a:t>
            </a:r>
            <a:endParaRPr lang="en-US" altLang="zh-CN" dirty="0"/>
          </a:p>
          <a:p>
            <a:endParaRPr lang="en-US" altLang="zh-CN" dirty="0"/>
          </a:p>
          <a:p>
            <a:pPr marL="0" indent="0">
              <a:buNone/>
            </a:pPr>
            <a:endParaRPr lang="en-US" altLang="zh-CN" dirty="0"/>
          </a:p>
        </p:txBody>
      </p:sp>
      <p:sp>
        <p:nvSpPr>
          <p:cNvPr id="3" name="AutoShape 2" descr="equation">
            <a:extLst>
              <a:ext uri="{FF2B5EF4-FFF2-40B4-BE49-F238E27FC236}">
                <a16:creationId xmlns:a16="http://schemas.microsoft.com/office/drawing/2014/main" id="{E987C8C8-8D8B-9EEF-FAE1-654CDB6918A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0" name="图片 39">
            <a:extLst>
              <a:ext uri="{FF2B5EF4-FFF2-40B4-BE49-F238E27FC236}">
                <a16:creationId xmlns:a16="http://schemas.microsoft.com/office/drawing/2014/main" id="{A638484C-857A-0476-418E-8FC377C66549}"/>
              </a:ext>
            </a:extLst>
          </p:cNvPr>
          <p:cNvPicPr>
            <a:picLocks noChangeAspect="1"/>
          </p:cNvPicPr>
          <p:nvPr/>
        </p:nvPicPr>
        <p:blipFill>
          <a:blip r:embed="rId2"/>
          <a:stretch>
            <a:fillRect/>
          </a:stretch>
        </p:blipFill>
        <p:spPr>
          <a:xfrm>
            <a:off x="3762464" y="2773888"/>
            <a:ext cx="4362272" cy="1310223"/>
          </a:xfrm>
          <a:prstGeom prst="rect">
            <a:avLst/>
          </a:prstGeom>
        </p:spPr>
      </p:pic>
    </p:spTree>
    <p:extLst>
      <p:ext uri="{BB962C8B-B14F-4D97-AF65-F5344CB8AC3E}">
        <p14:creationId xmlns:p14="http://schemas.microsoft.com/office/powerpoint/2010/main" val="41913349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12FE3-AE8D-437B-826F-E24ECE507A08}"/>
              </a:ext>
            </a:extLst>
          </p:cNvPr>
          <p:cNvSpPr>
            <a:spLocks noGrp="1"/>
          </p:cNvSpPr>
          <p:nvPr>
            <p:ph type="title"/>
          </p:nvPr>
        </p:nvSpPr>
        <p:spPr>
          <a:xfrm>
            <a:off x="838200" y="337133"/>
            <a:ext cx="10515600" cy="1325563"/>
          </a:xfrm>
        </p:spPr>
        <p:txBody>
          <a:bodyPr/>
          <a:lstStyle/>
          <a:p>
            <a:r>
              <a:rPr lang="en-US" altLang="zh-CN" dirty="0"/>
              <a:t>H. Among the Petals Dancing in the Wind</a:t>
            </a:r>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2B8AE626-6C65-4E36-A460-4698245CA579}"/>
                  </a:ext>
                </a:extLst>
              </p:cNvPr>
              <p:cNvSpPr>
                <a:spLocks noGrp="1"/>
              </p:cNvSpPr>
              <p:nvPr>
                <p:ph idx="1"/>
              </p:nvPr>
            </p:nvSpPr>
            <p:spPr>
              <a:xfrm>
                <a:off x="838200" y="1825625"/>
                <a:ext cx="4814455" cy="4351338"/>
              </a:xfrm>
            </p:spPr>
            <p:txBody>
              <a:bodyPr>
                <a:normAutofit/>
              </a:bodyPr>
              <a:lstStyle/>
              <a:p>
                <a:r>
                  <a:rPr lang="zh-CN" altLang="en-US" dirty="0"/>
                  <a:t>先观察下式中第二个求和号。</a:t>
                </a:r>
                <a:endParaRPr lang="en-US" altLang="zh-CN" dirty="0"/>
              </a:p>
              <a:p>
                <a:endParaRPr lang="en-US" altLang="zh-CN" dirty="0"/>
              </a:p>
              <a:p>
                <a:endParaRPr lang="en-US" altLang="zh-CN" dirty="0"/>
              </a:p>
              <a:p>
                <a:r>
                  <a:rPr lang="zh-CN" altLang="en-US" dirty="0"/>
                  <a:t>我们提出第二个求和部分如下，并对 </a:t>
                </a:r>
                <a14:m>
                  <m:oMath xmlns:m="http://schemas.openxmlformats.org/officeDocument/2006/math">
                    <m:r>
                      <a:rPr lang="en-US" altLang="zh-CN" i="1" dirty="0" smtClean="0">
                        <a:latin typeface="Cambria Math" panose="02040503050406030204" pitchFamily="18" charset="0"/>
                      </a:rPr>
                      <m:t>𝑔</m:t>
                    </m:r>
                  </m:oMath>
                </a14:m>
                <a:r>
                  <a:rPr lang="en-US" altLang="zh-CN" dirty="0"/>
                  <a:t> </a:t>
                </a:r>
                <a:r>
                  <a:rPr lang="zh-CN" altLang="en-US" dirty="0"/>
                  <a:t>做推导如右。</a:t>
                </a:r>
                <a:endParaRPr lang="en-US" altLang="zh-CN" dirty="0"/>
              </a:p>
              <a:p>
                <a:pPr marL="0" indent="0">
                  <a:buNone/>
                </a:pPr>
                <a:endParaRPr lang="en-US" altLang="zh-CN" dirty="0"/>
              </a:p>
            </p:txBody>
          </p:sp>
        </mc:Choice>
        <mc:Fallback xmlns="">
          <p:sp>
            <p:nvSpPr>
              <p:cNvPr id="13" name="内容占位符 2">
                <a:extLst>
                  <a:ext uri="{FF2B5EF4-FFF2-40B4-BE49-F238E27FC236}">
                    <a16:creationId xmlns:a16="http://schemas.microsoft.com/office/drawing/2014/main" id="{2B8AE626-6C65-4E36-A460-4698245CA579}"/>
                  </a:ext>
                </a:extLst>
              </p:cNvPr>
              <p:cNvSpPr>
                <a:spLocks noGrp="1" noRot="1" noChangeAspect="1" noMove="1" noResize="1" noEditPoints="1" noAdjustHandles="1" noChangeArrowheads="1" noChangeShapeType="1" noTextEdit="1"/>
              </p:cNvSpPr>
              <p:nvPr>
                <p:ph idx="1"/>
              </p:nvPr>
            </p:nvSpPr>
            <p:spPr>
              <a:xfrm>
                <a:off x="838200" y="1825625"/>
                <a:ext cx="4814455" cy="4351338"/>
              </a:xfrm>
              <a:blipFill>
                <a:blip r:embed="rId2"/>
                <a:stretch>
                  <a:fillRect l="-2281" t="-2521" r="-7224"/>
                </a:stretch>
              </a:blipFill>
            </p:spPr>
            <p:txBody>
              <a:bodyPr/>
              <a:lstStyle/>
              <a:p>
                <a:r>
                  <a:rPr lang="zh-CN" altLang="en-US">
                    <a:noFill/>
                  </a:rPr>
                  <a:t> </a:t>
                </a:r>
              </a:p>
            </p:txBody>
          </p:sp>
        </mc:Fallback>
      </mc:AlternateContent>
      <p:sp>
        <p:nvSpPr>
          <p:cNvPr id="3" name="AutoShape 2" descr="equation">
            <a:extLst>
              <a:ext uri="{FF2B5EF4-FFF2-40B4-BE49-F238E27FC236}">
                <a16:creationId xmlns:a16="http://schemas.microsoft.com/office/drawing/2014/main" id="{E987C8C8-8D8B-9EEF-FAE1-654CDB6918A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形 6">
            <a:extLst>
              <a:ext uri="{FF2B5EF4-FFF2-40B4-BE49-F238E27FC236}">
                <a16:creationId xmlns:a16="http://schemas.microsoft.com/office/drawing/2014/main" id="{CAA80C8F-9C35-6D85-D437-7D9DA876E5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08617" y="1662696"/>
            <a:ext cx="4217670" cy="4200525"/>
          </a:xfrm>
          <a:prstGeom prst="rect">
            <a:avLst/>
          </a:prstGeom>
        </p:spPr>
      </p:pic>
      <p:pic>
        <p:nvPicPr>
          <p:cNvPr id="11" name="图片 10">
            <a:extLst>
              <a:ext uri="{FF2B5EF4-FFF2-40B4-BE49-F238E27FC236}">
                <a16:creationId xmlns:a16="http://schemas.microsoft.com/office/drawing/2014/main" id="{5747193C-B0A6-368B-8F33-4DA85BCA866C}"/>
              </a:ext>
            </a:extLst>
          </p:cNvPr>
          <p:cNvPicPr>
            <a:picLocks noChangeAspect="1"/>
          </p:cNvPicPr>
          <p:nvPr/>
        </p:nvPicPr>
        <p:blipFill>
          <a:blip r:embed="rId5"/>
          <a:stretch>
            <a:fillRect/>
          </a:stretch>
        </p:blipFill>
        <p:spPr>
          <a:xfrm>
            <a:off x="1633745" y="2480819"/>
            <a:ext cx="2587977" cy="777308"/>
          </a:xfrm>
          <a:prstGeom prst="rect">
            <a:avLst/>
          </a:prstGeom>
        </p:spPr>
      </p:pic>
      <p:pic>
        <p:nvPicPr>
          <p:cNvPr id="16" name="图形 15">
            <a:extLst>
              <a:ext uri="{FF2B5EF4-FFF2-40B4-BE49-F238E27FC236}">
                <a16:creationId xmlns:a16="http://schemas.microsoft.com/office/drawing/2014/main" id="{934B7C16-1909-2756-5EBE-B06F9C1586C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567499" y="4294552"/>
            <a:ext cx="2200275" cy="1528763"/>
          </a:xfrm>
          <a:prstGeom prst="rect">
            <a:avLst/>
          </a:prstGeom>
        </p:spPr>
      </p:pic>
      <p:cxnSp>
        <p:nvCxnSpPr>
          <p:cNvPr id="20" name="直接连接符 19">
            <a:extLst>
              <a:ext uri="{FF2B5EF4-FFF2-40B4-BE49-F238E27FC236}">
                <a16:creationId xmlns:a16="http://schemas.microsoft.com/office/drawing/2014/main" id="{826CACDE-32D6-240E-FC23-559D76217562}"/>
              </a:ext>
            </a:extLst>
          </p:cNvPr>
          <p:cNvCxnSpPr>
            <a:cxnSpLocks/>
          </p:cNvCxnSpPr>
          <p:nvPr/>
        </p:nvCxnSpPr>
        <p:spPr>
          <a:xfrm flipH="1">
            <a:off x="6086763" y="1969654"/>
            <a:ext cx="9237" cy="3223491"/>
          </a:xfrm>
          <a:prstGeom prst="line">
            <a:avLst/>
          </a:prstGeom>
          <a:ln w="25400">
            <a:solidFill>
              <a:schemeClr val="dk1">
                <a:alpha val="20000"/>
              </a:schemeClr>
            </a:solidFill>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70992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12FE3-AE8D-437B-826F-E24ECE507A08}"/>
              </a:ext>
            </a:extLst>
          </p:cNvPr>
          <p:cNvSpPr>
            <a:spLocks noGrp="1"/>
          </p:cNvSpPr>
          <p:nvPr>
            <p:ph type="title"/>
          </p:nvPr>
        </p:nvSpPr>
        <p:spPr>
          <a:xfrm>
            <a:off x="838200" y="337133"/>
            <a:ext cx="10515600" cy="1325563"/>
          </a:xfrm>
        </p:spPr>
        <p:txBody>
          <a:bodyPr/>
          <a:lstStyle/>
          <a:p>
            <a:r>
              <a:rPr lang="en-US" altLang="zh-CN" dirty="0"/>
              <a:t>H. Among the Petals Dancing in the Wind</a:t>
            </a:r>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2B8AE626-6C65-4E36-A460-4698245CA579}"/>
                  </a:ext>
                </a:extLst>
              </p:cNvPr>
              <p:cNvSpPr>
                <a:spLocks noGrp="1"/>
              </p:cNvSpPr>
              <p:nvPr>
                <p:ph idx="1"/>
              </p:nvPr>
            </p:nvSpPr>
            <p:spPr>
              <a:xfrm>
                <a:off x="838200" y="1825625"/>
                <a:ext cx="4814455" cy="4351338"/>
              </a:xfrm>
            </p:spPr>
            <p:txBody>
              <a:bodyPr>
                <a:normAutofit/>
              </a:bodyPr>
              <a:lstStyle/>
              <a:p>
                <a:r>
                  <a:rPr lang="zh-CN" altLang="en-US" dirty="0"/>
                  <a:t>再观察下式中第二个求和号。</a:t>
                </a:r>
                <a:endParaRPr lang="en-US" altLang="zh-CN" dirty="0"/>
              </a:p>
              <a:p>
                <a:endParaRPr lang="en-US" altLang="zh-CN" dirty="0"/>
              </a:p>
              <a:p>
                <a:endParaRPr lang="en-US" altLang="zh-CN" dirty="0"/>
              </a:p>
              <a:p>
                <a:r>
                  <a:rPr lang="zh-CN" altLang="en-US" dirty="0"/>
                  <a:t>我们提出第二个求和部分如下，并对 </a:t>
                </a:r>
                <a14:m>
                  <m:oMath xmlns:m="http://schemas.openxmlformats.org/officeDocument/2006/math">
                    <m:r>
                      <a:rPr lang="en-US" altLang="zh-CN" i="1" dirty="0" smtClean="0">
                        <a:latin typeface="Cambria Math" panose="02040503050406030204" pitchFamily="18" charset="0"/>
                      </a:rPr>
                      <m:t>h</m:t>
                    </m:r>
                  </m:oMath>
                </a14:m>
                <a:r>
                  <a:rPr lang="en-US" altLang="zh-CN" dirty="0"/>
                  <a:t> </a:t>
                </a:r>
                <a:r>
                  <a:rPr lang="zh-CN" altLang="en-US" dirty="0"/>
                  <a:t>做推导如右。</a:t>
                </a:r>
                <a:endParaRPr lang="en-US" altLang="zh-CN" dirty="0"/>
              </a:p>
              <a:p>
                <a:pPr marL="0" indent="0">
                  <a:buNone/>
                </a:pPr>
                <a:endParaRPr lang="en-US" altLang="zh-CN" dirty="0"/>
              </a:p>
            </p:txBody>
          </p:sp>
        </mc:Choice>
        <mc:Fallback xmlns="">
          <p:sp>
            <p:nvSpPr>
              <p:cNvPr id="13" name="内容占位符 2">
                <a:extLst>
                  <a:ext uri="{FF2B5EF4-FFF2-40B4-BE49-F238E27FC236}">
                    <a16:creationId xmlns:a16="http://schemas.microsoft.com/office/drawing/2014/main" id="{2B8AE626-6C65-4E36-A460-4698245CA579}"/>
                  </a:ext>
                </a:extLst>
              </p:cNvPr>
              <p:cNvSpPr>
                <a:spLocks noGrp="1" noRot="1" noChangeAspect="1" noMove="1" noResize="1" noEditPoints="1" noAdjustHandles="1" noChangeArrowheads="1" noChangeShapeType="1" noTextEdit="1"/>
              </p:cNvSpPr>
              <p:nvPr>
                <p:ph idx="1"/>
              </p:nvPr>
            </p:nvSpPr>
            <p:spPr>
              <a:xfrm>
                <a:off x="838200" y="1825625"/>
                <a:ext cx="4814455" cy="4351338"/>
              </a:xfrm>
              <a:blipFill>
                <a:blip r:embed="rId2"/>
                <a:stretch>
                  <a:fillRect l="-2281" t="-2521" r="-7224"/>
                </a:stretch>
              </a:blipFill>
            </p:spPr>
            <p:txBody>
              <a:bodyPr/>
              <a:lstStyle/>
              <a:p>
                <a:r>
                  <a:rPr lang="zh-CN" altLang="en-US">
                    <a:noFill/>
                  </a:rPr>
                  <a:t> </a:t>
                </a:r>
              </a:p>
            </p:txBody>
          </p:sp>
        </mc:Fallback>
      </mc:AlternateContent>
      <p:sp>
        <p:nvSpPr>
          <p:cNvPr id="3" name="AutoShape 2" descr="equation">
            <a:extLst>
              <a:ext uri="{FF2B5EF4-FFF2-40B4-BE49-F238E27FC236}">
                <a16:creationId xmlns:a16="http://schemas.microsoft.com/office/drawing/2014/main" id="{E987C8C8-8D8B-9EEF-FAE1-654CDB6918A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 name="图形 3">
            <a:extLst>
              <a:ext uri="{FF2B5EF4-FFF2-40B4-BE49-F238E27FC236}">
                <a16:creationId xmlns:a16="http://schemas.microsoft.com/office/drawing/2014/main" id="{C804C54F-9AFD-8748-6772-6A5550F6E0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33745" y="2433637"/>
            <a:ext cx="3514725" cy="842963"/>
          </a:xfrm>
          <a:prstGeom prst="rect">
            <a:avLst/>
          </a:prstGeom>
        </p:spPr>
      </p:pic>
      <p:pic>
        <p:nvPicPr>
          <p:cNvPr id="6" name="图形 5">
            <a:extLst>
              <a:ext uri="{FF2B5EF4-FFF2-40B4-BE49-F238E27FC236}">
                <a16:creationId xmlns:a16="http://schemas.microsoft.com/office/drawing/2014/main" id="{022301E0-1500-551E-30C5-4A3C2DAC3AB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575125" y="4302489"/>
            <a:ext cx="3014663" cy="1443038"/>
          </a:xfrm>
          <a:prstGeom prst="rect">
            <a:avLst/>
          </a:prstGeom>
        </p:spPr>
      </p:pic>
      <p:pic>
        <p:nvPicPr>
          <p:cNvPr id="8" name="图形 7">
            <a:extLst>
              <a:ext uri="{FF2B5EF4-FFF2-40B4-BE49-F238E27FC236}">
                <a16:creationId xmlns:a16="http://schemas.microsoft.com/office/drawing/2014/main" id="{B7F4C67C-FA59-E0A6-3F1E-02AD0F2DD28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10401" y="1600351"/>
            <a:ext cx="4000500" cy="4400550"/>
          </a:xfrm>
          <a:prstGeom prst="rect">
            <a:avLst/>
          </a:prstGeom>
        </p:spPr>
      </p:pic>
      <p:cxnSp>
        <p:nvCxnSpPr>
          <p:cNvPr id="10" name="直接连接符 9">
            <a:extLst>
              <a:ext uri="{FF2B5EF4-FFF2-40B4-BE49-F238E27FC236}">
                <a16:creationId xmlns:a16="http://schemas.microsoft.com/office/drawing/2014/main" id="{374BE0FD-6380-E81E-118C-2201AA0500F2}"/>
              </a:ext>
            </a:extLst>
          </p:cNvPr>
          <p:cNvCxnSpPr>
            <a:cxnSpLocks/>
          </p:cNvCxnSpPr>
          <p:nvPr/>
        </p:nvCxnSpPr>
        <p:spPr>
          <a:xfrm flipH="1">
            <a:off x="6086763" y="1969654"/>
            <a:ext cx="9237" cy="3223491"/>
          </a:xfrm>
          <a:prstGeom prst="line">
            <a:avLst/>
          </a:prstGeom>
          <a:ln w="25400">
            <a:solidFill>
              <a:schemeClr val="dk1">
                <a:alpha val="20000"/>
              </a:schemeClr>
            </a:solidFill>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87438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5C8CD8-A061-4A51-8ADF-77B8E249BB90}"/>
              </a:ext>
            </a:extLst>
          </p:cNvPr>
          <p:cNvSpPr>
            <a:spLocks noGrp="1"/>
          </p:cNvSpPr>
          <p:nvPr>
            <p:ph type="ctrTitle"/>
          </p:nvPr>
        </p:nvSpPr>
        <p:spPr>
          <a:xfrm>
            <a:off x="1524000" y="1463795"/>
            <a:ext cx="9144000" cy="2387600"/>
          </a:xfrm>
        </p:spPr>
        <p:txBody>
          <a:bodyPr/>
          <a:lstStyle/>
          <a:p>
            <a:r>
              <a:rPr lang="en-US" altLang="zh-CN" dirty="0"/>
              <a:t>Easy</a:t>
            </a:r>
            <a:endParaRPr lang="zh-CN" altLang="en-US" dirty="0"/>
          </a:p>
        </p:txBody>
      </p:sp>
    </p:spTree>
    <p:extLst>
      <p:ext uri="{BB962C8B-B14F-4D97-AF65-F5344CB8AC3E}">
        <p14:creationId xmlns:p14="http://schemas.microsoft.com/office/powerpoint/2010/main" val="96085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12FE3-AE8D-437B-826F-E24ECE507A08}"/>
              </a:ext>
            </a:extLst>
          </p:cNvPr>
          <p:cNvSpPr>
            <a:spLocks noGrp="1"/>
          </p:cNvSpPr>
          <p:nvPr>
            <p:ph type="title"/>
          </p:nvPr>
        </p:nvSpPr>
        <p:spPr>
          <a:xfrm>
            <a:off x="838200" y="337133"/>
            <a:ext cx="10515600" cy="1325563"/>
          </a:xfrm>
        </p:spPr>
        <p:txBody>
          <a:bodyPr/>
          <a:lstStyle/>
          <a:p>
            <a:r>
              <a:rPr lang="en-US" altLang="zh-CN" dirty="0"/>
              <a:t>H. Among the Petals Dancing in the Wind</a:t>
            </a:r>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2B8AE626-6C65-4E36-A460-4698245CA579}"/>
                  </a:ext>
                </a:extLst>
              </p:cNvPr>
              <p:cNvSpPr>
                <a:spLocks noGrp="1"/>
              </p:cNvSpPr>
              <p:nvPr>
                <p:ph idx="1"/>
              </p:nvPr>
            </p:nvSpPr>
            <p:spPr>
              <a:xfrm>
                <a:off x="838200" y="1825625"/>
                <a:ext cx="4814455" cy="4351338"/>
              </a:xfrm>
            </p:spPr>
            <p:txBody>
              <a:bodyPr>
                <a:normAutofit/>
              </a:bodyPr>
              <a:lstStyle/>
              <a:p>
                <a:r>
                  <a:rPr lang="zh-CN" altLang="en-US" dirty="0"/>
                  <a:t>将 </a:t>
                </a:r>
                <a14:m>
                  <m:oMath xmlns:m="http://schemas.openxmlformats.org/officeDocument/2006/math">
                    <m:r>
                      <a:rPr lang="en-US" altLang="zh-CN" i="1" dirty="0" smtClean="0">
                        <a:latin typeface="Cambria Math" panose="02040503050406030204" pitchFamily="18" charset="0"/>
                      </a:rPr>
                      <m:t>h</m:t>
                    </m:r>
                  </m:oMath>
                </a14:m>
                <a:r>
                  <a:rPr lang="en-US" altLang="zh-CN" dirty="0"/>
                  <a:t> </a:t>
                </a:r>
                <a:r>
                  <a:rPr lang="zh-CN" altLang="en-US" dirty="0"/>
                  <a:t>代回 </a:t>
                </a:r>
                <a14:m>
                  <m:oMath xmlns:m="http://schemas.openxmlformats.org/officeDocument/2006/math">
                    <m:r>
                      <a:rPr lang="en-US" altLang="zh-CN" i="1" dirty="0" smtClean="0">
                        <a:latin typeface="Cambria Math" panose="02040503050406030204" pitchFamily="18" charset="0"/>
                      </a:rPr>
                      <m:t>𝑔</m:t>
                    </m:r>
                  </m:oMath>
                </a14:m>
                <a:r>
                  <a:rPr lang="en-US" altLang="zh-CN" dirty="0"/>
                  <a:t> </a:t>
                </a:r>
                <a:r>
                  <a:rPr lang="zh-CN" altLang="en-US" dirty="0"/>
                  <a:t>得</a:t>
                </a:r>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pPr marL="0" indent="0">
                  <a:buNone/>
                </a:pPr>
                <a:r>
                  <a:rPr lang="zh-CN" altLang="en-US" dirty="0"/>
                  <a:t>。</a:t>
                </a:r>
                <a:endParaRPr lang="en-US" altLang="zh-CN" dirty="0"/>
              </a:p>
              <a:p>
                <a:endParaRPr lang="en-US" altLang="zh-CN" dirty="0"/>
              </a:p>
              <a:p>
                <a:endParaRPr lang="en-US" altLang="zh-CN" dirty="0"/>
              </a:p>
              <a:p>
                <a:pPr marL="0" indent="0">
                  <a:buNone/>
                </a:pPr>
                <a:endParaRPr lang="en-US" altLang="zh-CN" dirty="0"/>
              </a:p>
            </p:txBody>
          </p:sp>
        </mc:Choice>
        <mc:Fallback xmlns="">
          <p:sp>
            <p:nvSpPr>
              <p:cNvPr id="13" name="内容占位符 2">
                <a:extLst>
                  <a:ext uri="{FF2B5EF4-FFF2-40B4-BE49-F238E27FC236}">
                    <a16:creationId xmlns:a16="http://schemas.microsoft.com/office/drawing/2014/main" id="{2B8AE626-6C65-4E36-A460-4698245CA579}"/>
                  </a:ext>
                </a:extLst>
              </p:cNvPr>
              <p:cNvSpPr>
                <a:spLocks noGrp="1" noRot="1" noChangeAspect="1" noMove="1" noResize="1" noEditPoints="1" noAdjustHandles="1" noChangeArrowheads="1" noChangeShapeType="1" noTextEdit="1"/>
              </p:cNvSpPr>
              <p:nvPr>
                <p:ph idx="1"/>
              </p:nvPr>
            </p:nvSpPr>
            <p:spPr>
              <a:xfrm>
                <a:off x="838200" y="1825625"/>
                <a:ext cx="4814455" cy="4351338"/>
              </a:xfrm>
              <a:blipFill>
                <a:blip r:embed="rId2"/>
                <a:stretch>
                  <a:fillRect l="-2662" t="-2381"/>
                </a:stretch>
              </a:blipFill>
            </p:spPr>
            <p:txBody>
              <a:bodyPr/>
              <a:lstStyle/>
              <a:p>
                <a:r>
                  <a:rPr lang="zh-CN" altLang="en-US">
                    <a:noFill/>
                  </a:rPr>
                  <a:t> </a:t>
                </a:r>
              </a:p>
            </p:txBody>
          </p:sp>
        </mc:Fallback>
      </mc:AlternateContent>
      <p:sp>
        <p:nvSpPr>
          <p:cNvPr id="3" name="AutoShape 2" descr="equation">
            <a:extLst>
              <a:ext uri="{FF2B5EF4-FFF2-40B4-BE49-F238E27FC236}">
                <a16:creationId xmlns:a16="http://schemas.microsoft.com/office/drawing/2014/main" id="{E987C8C8-8D8B-9EEF-FAE1-654CDB6918A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 name="图形 9">
            <a:extLst>
              <a:ext uri="{FF2B5EF4-FFF2-40B4-BE49-F238E27FC236}">
                <a16:creationId xmlns:a16="http://schemas.microsoft.com/office/drawing/2014/main" id="{8A873E73-4B59-9543-3312-656BEFB688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09953" y="2702718"/>
            <a:ext cx="3071813" cy="1757363"/>
          </a:xfrm>
          <a:prstGeom prst="rect">
            <a:avLst/>
          </a:prstGeom>
        </p:spPr>
      </p:pic>
      <mc:AlternateContent xmlns:mc="http://schemas.openxmlformats.org/markup-compatibility/2006" xmlns:a14="http://schemas.microsoft.com/office/drawing/2010/main">
        <mc:Choice Requires="a14">
          <p:sp>
            <p:nvSpPr>
              <p:cNvPr id="11" name="内容占位符 2">
                <a:extLst>
                  <a:ext uri="{FF2B5EF4-FFF2-40B4-BE49-F238E27FC236}">
                    <a16:creationId xmlns:a16="http://schemas.microsoft.com/office/drawing/2014/main" id="{D18646E5-B21F-F112-6223-ADA247CF7621}"/>
                  </a:ext>
                </a:extLst>
              </p:cNvPr>
              <p:cNvSpPr txBox="1">
                <a:spLocks/>
              </p:cNvSpPr>
              <p:nvPr/>
            </p:nvSpPr>
            <p:spPr>
              <a:xfrm>
                <a:off x="6539345" y="1825625"/>
                <a:ext cx="481445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将 </a:t>
                </a:r>
                <a14:m>
                  <m:oMath xmlns:m="http://schemas.openxmlformats.org/officeDocument/2006/math">
                    <m:r>
                      <a:rPr lang="en-US" altLang="zh-CN" i="1" dirty="0">
                        <a:latin typeface="Cambria Math" panose="02040503050406030204" pitchFamily="18" charset="0"/>
                      </a:rPr>
                      <m:t>𝑔</m:t>
                    </m:r>
                  </m:oMath>
                </a14:m>
                <a:r>
                  <a:rPr lang="en-US" altLang="zh-CN" dirty="0"/>
                  <a:t> </a:t>
                </a:r>
                <a:r>
                  <a:rPr lang="zh-CN" altLang="en-US" dirty="0"/>
                  <a:t>代回 </a:t>
                </a:r>
                <a14:m>
                  <m:oMath xmlns:m="http://schemas.openxmlformats.org/officeDocument/2006/math">
                    <m:r>
                      <a:rPr lang="en-US" altLang="zh-CN" i="1" dirty="0">
                        <a:latin typeface="Cambria Math" panose="02040503050406030204" pitchFamily="18" charset="0"/>
                      </a:rPr>
                      <m:t>𝑓</m:t>
                    </m:r>
                  </m:oMath>
                </a14:m>
                <a:r>
                  <a:rPr lang="en-US" altLang="zh-CN" dirty="0"/>
                  <a:t> </a:t>
                </a:r>
                <a:r>
                  <a:rPr lang="zh-CN" altLang="en-US" dirty="0"/>
                  <a:t>得</a:t>
                </a:r>
                <a:endParaRPr lang="en-US" altLang="zh-CN" dirty="0"/>
              </a:p>
              <a:p>
                <a:endParaRPr lang="en-US" altLang="zh-CN" dirty="0"/>
              </a:p>
              <a:p>
                <a:endParaRPr lang="en-US" altLang="zh-CN" dirty="0"/>
              </a:p>
              <a:p>
                <a:endParaRPr lang="en-US" altLang="zh-CN" dirty="0"/>
              </a:p>
              <a:p>
                <a:endParaRPr lang="en-US" altLang="zh-CN" dirty="0"/>
              </a:p>
              <a:p>
                <a:pPr marL="0" indent="0">
                  <a:buNone/>
                </a:pPr>
                <a:endParaRPr lang="en-US" altLang="zh-CN" dirty="0"/>
              </a:p>
              <a:p>
                <a:pPr marL="0" indent="0">
                  <a:buNone/>
                </a:pPr>
                <a:r>
                  <a:rPr lang="zh-CN" altLang="en-US" dirty="0"/>
                  <a:t>。</a:t>
                </a:r>
                <a:endParaRPr lang="en-US" altLang="zh-CN" dirty="0"/>
              </a:p>
              <a:p>
                <a:endParaRPr lang="en-US" altLang="zh-CN" dirty="0"/>
              </a:p>
              <a:p>
                <a:endParaRPr lang="en-US" altLang="zh-CN" dirty="0"/>
              </a:p>
              <a:p>
                <a:pPr marL="0" indent="0">
                  <a:buFont typeface="Arial" panose="020B0604020202020204" pitchFamily="34" charset="0"/>
                  <a:buNone/>
                </a:pPr>
                <a:endParaRPr lang="en-US" altLang="zh-CN" dirty="0"/>
              </a:p>
            </p:txBody>
          </p:sp>
        </mc:Choice>
        <mc:Fallback xmlns="">
          <p:sp>
            <p:nvSpPr>
              <p:cNvPr id="11" name="内容占位符 2">
                <a:extLst>
                  <a:ext uri="{FF2B5EF4-FFF2-40B4-BE49-F238E27FC236}">
                    <a16:creationId xmlns:a16="http://schemas.microsoft.com/office/drawing/2014/main" id="{D18646E5-B21F-F112-6223-ADA247CF7621}"/>
                  </a:ext>
                </a:extLst>
              </p:cNvPr>
              <p:cNvSpPr txBox="1">
                <a:spLocks noRot="1" noChangeAspect="1" noMove="1" noResize="1" noEditPoints="1" noAdjustHandles="1" noChangeArrowheads="1" noChangeShapeType="1" noTextEdit="1"/>
              </p:cNvSpPr>
              <p:nvPr/>
            </p:nvSpPr>
            <p:spPr>
              <a:xfrm>
                <a:off x="6539345" y="1825625"/>
                <a:ext cx="4814455" cy="4351338"/>
              </a:xfrm>
              <a:prstGeom prst="rect">
                <a:avLst/>
              </a:prstGeom>
              <a:blipFill>
                <a:blip r:embed="rId5"/>
                <a:stretch>
                  <a:fillRect l="-2658" t="-2381"/>
                </a:stretch>
              </a:blipFill>
            </p:spPr>
            <p:txBody>
              <a:bodyPr/>
              <a:lstStyle/>
              <a:p>
                <a:r>
                  <a:rPr lang="zh-CN" altLang="en-US">
                    <a:noFill/>
                  </a:rPr>
                  <a:t> </a:t>
                </a:r>
              </a:p>
            </p:txBody>
          </p:sp>
        </mc:Fallback>
      </mc:AlternateContent>
      <p:pic>
        <p:nvPicPr>
          <p:cNvPr id="12" name="图形 11">
            <a:extLst>
              <a:ext uri="{FF2B5EF4-FFF2-40B4-BE49-F238E27FC236}">
                <a16:creationId xmlns:a16="http://schemas.microsoft.com/office/drawing/2014/main" id="{25248854-0992-ABA7-9F31-C53BA27FEEA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07563" y="2609849"/>
            <a:ext cx="3529013" cy="1943100"/>
          </a:xfrm>
          <a:prstGeom prst="rect">
            <a:avLst/>
          </a:prstGeom>
        </p:spPr>
      </p:pic>
      <p:cxnSp>
        <p:nvCxnSpPr>
          <p:cNvPr id="14" name="直接连接符 13">
            <a:extLst>
              <a:ext uri="{FF2B5EF4-FFF2-40B4-BE49-F238E27FC236}">
                <a16:creationId xmlns:a16="http://schemas.microsoft.com/office/drawing/2014/main" id="{F84C2E1B-E35D-8968-1024-59CD6ACB3429}"/>
              </a:ext>
            </a:extLst>
          </p:cNvPr>
          <p:cNvCxnSpPr>
            <a:cxnSpLocks/>
          </p:cNvCxnSpPr>
          <p:nvPr/>
        </p:nvCxnSpPr>
        <p:spPr>
          <a:xfrm flipH="1">
            <a:off x="6086763" y="1969654"/>
            <a:ext cx="9237" cy="3223491"/>
          </a:xfrm>
          <a:prstGeom prst="line">
            <a:avLst/>
          </a:prstGeom>
          <a:ln w="25400">
            <a:solidFill>
              <a:schemeClr val="dk1">
                <a:alpha val="20000"/>
              </a:schemeClr>
            </a:solidFill>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97856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12FE3-AE8D-437B-826F-E24ECE507A08}"/>
              </a:ext>
            </a:extLst>
          </p:cNvPr>
          <p:cNvSpPr>
            <a:spLocks noGrp="1"/>
          </p:cNvSpPr>
          <p:nvPr>
            <p:ph type="title"/>
          </p:nvPr>
        </p:nvSpPr>
        <p:spPr>
          <a:xfrm>
            <a:off x="838200" y="337133"/>
            <a:ext cx="10515600" cy="1325563"/>
          </a:xfrm>
        </p:spPr>
        <p:txBody>
          <a:bodyPr/>
          <a:lstStyle/>
          <a:p>
            <a:r>
              <a:rPr lang="en-US" altLang="zh-CN" dirty="0"/>
              <a:t>H. Among the Petals Dancing in the Wind</a:t>
            </a:r>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2B8AE626-6C65-4E36-A460-4698245CA579}"/>
                  </a:ext>
                </a:extLst>
              </p:cNvPr>
              <p:cNvSpPr>
                <a:spLocks noGrp="1"/>
              </p:cNvSpPr>
              <p:nvPr>
                <p:ph idx="1"/>
              </p:nvPr>
            </p:nvSpPr>
            <p:spPr>
              <a:xfrm>
                <a:off x="838200" y="1825625"/>
                <a:ext cx="10515600" cy="4351338"/>
              </a:xfrm>
            </p:spPr>
            <p:txBody>
              <a:bodyPr>
                <a:normAutofit fontScale="92500" lnSpcReduction="20000"/>
              </a:bodyPr>
              <a:lstStyle/>
              <a:p>
                <a:r>
                  <a:rPr lang="zh-CN" altLang="en-US" dirty="0"/>
                  <a:t>考虑交换求和顺序，有</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0" indent="0">
                  <a:buNone/>
                </a:pPr>
                <a:r>
                  <a:rPr lang="zh-CN" altLang="en-US" dirty="0"/>
                  <a:t>。</a:t>
                </a:r>
                <a:endParaRPr lang="en-US" altLang="zh-CN" dirty="0"/>
              </a:p>
              <a:p>
                <a:r>
                  <a:rPr lang="zh-CN" altLang="en-US" dirty="0"/>
                  <a:t>注意到经典性质</a:t>
                </a:r>
                <a:r>
                  <a:rPr lang="en-US" altLang="zh-CN" dirty="0"/>
                  <a:t>—— </a:t>
                </a:r>
                <a14:m>
                  <m:oMath xmlns:m="http://schemas.openxmlformats.org/officeDocument/2006/math">
                    <m:d>
                      <m:dPr>
                        <m:begChr m:val="⌊"/>
                        <m:endChr m:val="⌋"/>
                        <m:ctrlPr>
                          <a:rPr lang="en-US" altLang="zh-CN" i="1" smtClean="0">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𝑛</m:t>
                            </m:r>
                          </m:num>
                          <m:den>
                            <m:r>
                              <a:rPr lang="en-US" altLang="zh-CN" i="1">
                                <a:latin typeface="Cambria Math" panose="02040503050406030204" pitchFamily="18" charset="0"/>
                              </a:rPr>
                              <m:t>𝑑</m:t>
                            </m:r>
                          </m:den>
                        </m:f>
                      </m:e>
                    </m:d>
                  </m:oMath>
                </a14:m>
                <a:r>
                  <a:rPr lang="zh-CN" altLang="en-US" dirty="0"/>
                  <a:t> 的可能的取值的数量是 </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rad>
                      <m:radPr>
                        <m:degHide m:val="on"/>
                        <m:ctrlPr>
                          <a:rPr lang="en-US" altLang="zh-CN" i="1" dirty="0" smtClean="0">
                            <a:latin typeface="Cambria Math" panose="02040503050406030204" pitchFamily="18" charset="0"/>
                          </a:rPr>
                        </m:ctrlPr>
                      </m:radPr>
                      <m:deg/>
                      <m:e>
                        <m:r>
                          <a:rPr lang="en-US" altLang="zh-CN" b="0" i="1" dirty="0" smtClean="0">
                            <a:latin typeface="Cambria Math" panose="02040503050406030204" pitchFamily="18" charset="0"/>
                          </a:rPr>
                          <m:t>𝑛</m:t>
                        </m:r>
                      </m:e>
                    </m:rad>
                    <m:r>
                      <a:rPr lang="en-US" altLang="zh-CN" i="1" dirty="0" smtClean="0">
                        <a:latin typeface="Cambria Math" panose="02040503050406030204" pitchFamily="18" charset="0"/>
                      </a:rPr>
                      <m:t>)</m:t>
                    </m:r>
                  </m:oMath>
                </a14:m>
                <a:r>
                  <a:rPr lang="en-US" altLang="zh-CN" dirty="0"/>
                  <a:t>​ </a:t>
                </a:r>
                <a:r>
                  <a:rPr lang="zh-CN" altLang="en-US" dirty="0"/>
                  <a:t>的，于是我们可以做整除分块。</a:t>
                </a:r>
                <a:endParaRPr lang="en-US" altLang="zh-CN" dirty="0"/>
              </a:p>
              <a:p>
                <a:endParaRPr lang="en-US" altLang="zh-CN" dirty="0"/>
              </a:p>
              <a:p>
                <a:endParaRPr lang="en-US" altLang="zh-CN" dirty="0"/>
              </a:p>
              <a:p>
                <a:pPr marL="0" indent="0">
                  <a:buNone/>
                </a:pPr>
                <a:endParaRPr lang="en-US" altLang="zh-CN" dirty="0"/>
              </a:p>
            </p:txBody>
          </p:sp>
        </mc:Choice>
        <mc:Fallback xmlns="">
          <p:sp>
            <p:nvSpPr>
              <p:cNvPr id="13" name="内容占位符 2">
                <a:extLst>
                  <a:ext uri="{FF2B5EF4-FFF2-40B4-BE49-F238E27FC236}">
                    <a16:creationId xmlns:a16="http://schemas.microsoft.com/office/drawing/2014/main" id="{2B8AE626-6C65-4E36-A460-4698245CA579}"/>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3501"/>
                </a:stretch>
              </a:blipFill>
            </p:spPr>
            <p:txBody>
              <a:bodyPr/>
              <a:lstStyle/>
              <a:p>
                <a:r>
                  <a:rPr lang="zh-CN" altLang="en-US">
                    <a:noFill/>
                  </a:rPr>
                  <a:t> </a:t>
                </a:r>
              </a:p>
            </p:txBody>
          </p:sp>
        </mc:Fallback>
      </mc:AlternateContent>
      <p:sp>
        <p:nvSpPr>
          <p:cNvPr id="3" name="AutoShape 2" descr="equation">
            <a:extLst>
              <a:ext uri="{FF2B5EF4-FFF2-40B4-BE49-F238E27FC236}">
                <a16:creationId xmlns:a16="http://schemas.microsoft.com/office/drawing/2014/main" id="{E987C8C8-8D8B-9EEF-FAE1-654CDB6918A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图形 6">
            <a:extLst>
              <a:ext uri="{FF2B5EF4-FFF2-40B4-BE49-F238E27FC236}">
                <a16:creationId xmlns:a16="http://schemas.microsoft.com/office/drawing/2014/main" id="{05E2A63E-BD60-0C92-6A8A-C4957992E6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46959" y="2327672"/>
            <a:ext cx="3393281" cy="2202656"/>
          </a:xfrm>
          <a:prstGeom prst="rect">
            <a:avLst/>
          </a:prstGeom>
        </p:spPr>
      </p:pic>
    </p:spTree>
    <p:extLst>
      <p:ext uri="{BB962C8B-B14F-4D97-AF65-F5344CB8AC3E}">
        <p14:creationId xmlns:p14="http://schemas.microsoft.com/office/powerpoint/2010/main" val="32261820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12FE3-AE8D-437B-826F-E24ECE507A08}"/>
              </a:ext>
            </a:extLst>
          </p:cNvPr>
          <p:cNvSpPr>
            <a:spLocks noGrp="1"/>
          </p:cNvSpPr>
          <p:nvPr>
            <p:ph type="title"/>
          </p:nvPr>
        </p:nvSpPr>
        <p:spPr>
          <a:xfrm>
            <a:off x="838200" y="337133"/>
            <a:ext cx="10515600" cy="1325563"/>
          </a:xfrm>
        </p:spPr>
        <p:txBody>
          <a:bodyPr/>
          <a:lstStyle/>
          <a:p>
            <a:r>
              <a:rPr lang="en-US" altLang="zh-CN" dirty="0"/>
              <a:t>H. Among the Petals Dancing in the Wind</a:t>
            </a:r>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2B8AE626-6C65-4E36-A460-4698245CA579}"/>
                  </a:ext>
                </a:extLst>
              </p:cNvPr>
              <p:cNvSpPr>
                <a:spLocks noGrp="1"/>
              </p:cNvSpPr>
              <p:nvPr>
                <p:ph idx="1"/>
              </p:nvPr>
            </p:nvSpPr>
            <p:spPr>
              <a:xfrm>
                <a:off x="838200" y="1825625"/>
                <a:ext cx="10515600" cy="4351338"/>
              </a:xfrm>
            </p:spPr>
            <p:txBody>
              <a:bodyPr>
                <a:normAutofit fontScale="92500"/>
              </a:bodyPr>
              <a:lstStyle/>
              <a:p>
                <a:r>
                  <a:rPr lang="zh-CN" altLang="en-US" dirty="0"/>
                  <a:t>在整除分块前，我们仍需预处理 </a:t>
                </a:r>
                <a14:m>
                  <m:oMath xmlns:m="http://schemas.openxmlformats.org/officeDocument/2006/math">
                    <m:r>
                      <a:rPr lang="en-US" altLang="zh-CN" b="0" i="1" smtClean="0">
                        <a:latin typeface="Cambria Math" panose="02040503050406030204" pitchFamily="18" charset="0"/>
                      </a:rPr>
                      <m:t>𝑠</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zh-CN" altLang="en-US" i="1">
                        <a:latin typeface="Cambria Math" panose="02040503050406030204" pitchFamily="18" charset="0"/>
                      </a:rPr>
                      <m:t>∙</m:t>
                    </m:r>
                    <m:r>
                      <a:rPr lang="zh-CN" altLang="en-US" i="1">
                        <a:latin typeface="Cambria Math" panose="02040503050406030204" pitchFamily="18" charset="0"/>
                      </a:rPr>
                      <m:t>𝜑</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en-US" altLang="zh-CN" dirty="0"/>
                  <a:t> </a:t>
                </a:r>
                <a:r>
                  <a:rPr lang="zh-CN" altLang="en-US" dirty="0"/>
                  <a:t>的前缀和 </a:t>
                </a:r>
                <a14:m>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a:t>
                </a:r>
                <a:endParaRPr lang="en-US" altLang="zh-CN" dirty="0"/>
              </a:p>
              <a:p>
                <a:r>
                  <a:rPr lang="zh-CN" altLang="en-US" dirty="0"/>
                  <a:t>这是一个经典的杜教筛习题，构造 </a:t>
                </a:r>
                <a14:m>
                  <m:oMath xmlns:m="http://schemas.openxmlformats.org/officeDocument/2006/math">
                    <m:r>
                      <a:rPr lang="en-US" altLang="zh-CN" b="0" i="1" smtClean="0">
                        <a:latin typeface="Cambria Math" panose="02040503050406030204" pitchFamily="18" charset="0"/>
                      </a:rPr>
                      <m:t>𝑡</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𝑛</m:t>
                    </m:r>
                  </m:oMath>
                </a14:m>
                <a:r>
                  <a:rPr lang="en-US" altLang="zh-CN" dirty="0"/>
                  <a:t> </a:t>
                </a:r>
                <a:r>
                  <a:rPr lang="zh-CN" altLang="en-US" dirty="0"/>
                  <a:t>与 </a:t>
                </a:r>
                <a14:m>
                  <m:oMath xmlns:m="http://schemas.openxmlformats.org/officeDocument/2006/math">
                    <m:r>
                      <a:rPr lang="en-US" altLang="zh-CN" b="0" i="1" smtClean="0">
                        <a:latin typeface="Cambria Math" panose="02040503050406030204" pitchFamily="18" charset="0"/>
                      </a:rPr>
                      <m:t>𝑠</m:t>
                    </m:r>
                  </m:oMath>
                </a14:m>
                <a:r>
                  <a:rPr lang="zh-CN" altLang="en-US" dirty="0"/>
                  <a:t> 进行 </a:t>
                </a:r>
                <a:r>
                  <a:rPr lang="en-US" altLang="zh-CN" dirty="0"/>
                  <a:t>Dirichlet </a:t>
                </a:r>
                <a:r>
                  <a:rPr lang="zh-CN" altLang="en-US" dirty="0"/>
                  <a:t>卷积即可根据杜教筛经典套路得到以下递归式：</a:t>
                </a:r>
                <a:endParaRPr lang="en-US" altLang="zh-CN" dirty="0"/>
              </a:p>
              <a:p>
                <a:endParaRPr lang="en-US" altLang="zh-CN" dirty="0"/>
              </a:p>
              <a:p>
                <a:endParaRPr lang="en-US" altLang="zh-CN" dirty="0"/>
              </a:p>
              <a:p>
                <a:pPr marL="0" indent="0">
                  <a:buNone/>
                </a:pPr>
                <a:r>
                  <a:rPr lang="zh-CN" altLang="en-US" dirty="0"/>
                  <a:t>。</a:t>
                </a:r>
                <a:endParaRPr lang="en-US" altLang="zh-CN" dirty="0"/>
              </a:p>
              <a:p>
                <a:r>
                  <a:rPr lang="zh-CN" altLang="en-US" dirty="0"/>
                  <a:t>注意到经典性质</a:t>
                </a:r>
                <a:r>
                  <a:rPr lang="en-US" altLang="zh-CN" dirty="0"/>
                  <a:t>—— </a:t>
                </a:r>
                <a14:m>
                  <m:oMath xmlns:m="http://schemas.openxmlformats.org/officeDocument/2006/math">
                    <m:d>
                      <m:dPr>
                        <m:begChr m:val="⌊"/>
                        <m:endChr m:val="⌋"/>
                        <m:ctrlPr>
                          <a:rPr lang="en-US" altLang="zh-CN" i="1" smtClean="0">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𝑛</m:t>
                            </m:r>
                          </m:num>
                          <m:den>
                            <m:r>
                              <a:rPr lang="en-US" altLang="zh-CN" b="0" i="1" smtClean="0">
                                <a:latin typeface="Cambria Math" panose="02040503050406030204" pitchFamily="18" charset="0"/>
                              </a:rPr>
                              <m:t>𝑖</m:t>
                            </m:r>
                          </m:den>
                        </m:f>
                      </m:e>
                    </m:d>
                  </m:oMath>
                </a14:m>
                <a:r>
                  <a:rPr lang="zh-CN" altLang="en-US" dirty="0"/>
                  <a:t> 的可能的取值的数量是 </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rad>
                      <m:radPr>
                        <m:degHide m:val="on"/>
                        <m:ctrlPr>
                          <a:rPr lang="en-US" altLang="zh-CN" i="1" dirty="0" smtClean="0">
                            <a:latin typeface="Cambria Math" panose="02040503050406030204" pitchFamily="18" charset="0"/>
                          </a:rPr>
                        </m:ctrlPr>
                      </m:radPr>
                      <m:deg/>
                      <m:e>
                        <m:r>
                          <a:rPr lang="en-US" altLang="zh-CN" b="0" i="1" dirty="0" smtClean="0">
                            <a:latin typeface="Cambria Math" panose="02040503050406030204" pitchFamily="18" charset="0"/>
                          </a:rPr>
                          <m:t>𝑛</m:t>
                        </m:r>
                      </m:e>
                    </m:rad>
                    <m:r>
                      <a:rPr lang="en-US" altLang="zh-CN" i="1" dirty="0" smtClean="0">
                        <a:latin typeface="Cambria Math" panose="02040503050406030204" pitchFamily="18" charset="0"/>
                      </a:rPr>
                      <m:t>)</m:t>
                    </m:r>
                  </m:oMath>
                </a14:m>
                <a:r>
                  <a:rPr lang="en-US" altLang="zh-CN" dirty="0"/>
                  <a:t>​ </a:t>
                </a:r>
                <a:r>
                  <a:rPr lang="zh-CN" altLang="en-US" dirty="0"/>
                  <a:t>的，于是我们对后半部分再做整除分块。</a:t>
                </a:r>
                <a:endParaRPr lang="en-US" altLang="zh-CN" dirty="0"/>
              </a:p>
              <a:p>
                <a:endParaRPr lang="en-US" altLang="zh-CN" dirty="0"/>
              </a:p>
              <a:p>
                <a:endParaRPr lang="en-US" altLang="zh-CN" dirty="0"/>
              </a:p>
              <a:p>
                <a:pPr marL="0" indent="0">
                  <a:buNone/>
                </a:pPr>
                <a:endParaRPr lang="en-US" altLang="zh-CN" dirty="0"/>
              </a:p>
            </p:txBody>
          </p:sp>
        </mc:Choice>
        <mc:Fallback xmlns="">
          <p:sp>
            <p:nvSpPr>
              <p:cNvPr id="13" name="内容占位符 2">
                <a:extLst>
                  <a:ext uri="{FF2B5EF4-FFF2-40B4-BE49-F238E27FC236}">
                    <a16:creationId xmlns:a16="http://schemas.microsoft.com/office/drawing/2014/main" id="{2B8AE626-6C65-4E36-A460-4698245CA579}"/>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101" r="-290"/>
                </a:stretch>
              </a:blipFill>
            </p:spPr>
            <p:txBody>
              <a:bodyPr/>
              <a:lstStyle/>
              <a:p>
                <a:r>
                  <a:rPr lang="zh-CN" altLang="en-US">
                    <a:noFill/>
                  </a:rPr>
                  <a:t> </a:t>
                </a:r>
              </a:p>
            </p:txBody>
          </p:sp>
        </mc:Fallback>
      </mc:AlternateContent>
      <p:sp>
        <p:nvSpPr>
          <p:cNvPr id="3" name="AutoShape 2" descr="equation">
            <a:extLst>
              <a:ext uri="{FF2B5EF4-FFF2-40B4-BE49-F238E27FC236}">
                <a16:creationId xmlns:a16="http://schemas.microsoft.com/office/drawing/2014/main" id="{E987C8C8-8D8B-9EEF-FAE1-654CDB6918A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形 4">
            <a:extLst>
              <a:ext uri="{FF2B5EF4-FFF2-40B4-BE49-F238E27FC236}">
                <a16:creationId xmlns:a16="http://schemas.microsoft.com/office/drawing/2014/main" id="{096659C8-A25F-8FFD-8152-521733CCF5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38575" y="3429000"/>
            <a:ext cx="4514850" cy="700088"/>
          </a:xfrm>
          <a:prstGeom prst="rect">
            <a:avLst/>
          </a:prstGeom>
        </p:spPr>
      </p:pic>
    </p:spTree>
    <p:extLst>
      <p:ext uri="{BB962C8B-B14F-4D97-AF65-F5344CB8AC3E}">
        <p14:creationId xmlns:p14="http://schemas.microsoft.com/office/powerpoint/2010/main" val="29333650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12FE3-AE8D-437B-826F-E24ECE507A08}"/>
              </a:ext>
            </a:extLst>
          </p:cNvPr>
          <p:cNvSpPr>
            <a:spLocks noGrp="1"/>
          </p:cNvSpPr>
          <p:nvPr>
            <p:ph type="title"/>
          </p:nvPr>
        </p:nvSpPr>
        <p:spPr>
          <a:xfrm>
            <a:off x="838200" y="337133"/>
            <a:ext cx="10515600" cy="1325563"/>
          </a:xfrm>
        </p:spPr>
        <p:txBody>
          <a:bodyPr/>
          <a:lstStyle/>
          <a:p>
            <a:r>
              <a:rPr lang="en-US" altLang="zh-CN" dirty="0"/>
              <a:t>H. Among the Petals Dancing in the Wind</a:t>
            </a:r>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2B8AE626-6C65-4E36-A460-4698245CA579}"/>
                  </a:ext>
                </a:extLst>
              </p:cNvPr>
              <p:cNvSpPr>
                <a:spLocks noGrp="1"/>
              </p:cNvSpPr>
              <p:nvPr>
                <p:ph idx="1"/>
              </p:nvPr>
            </p:nvSpPr>
            <p:spPr>
              <a:xfrm>
                <a:off x="838200" y="1825625"/>
                <a:ext cx="10515600" cy="4351338"/>
              </a:xfrm>
            </p:spPr>
            <p:txBody>
              <a:bodyPr>
                <a:normAutofit/>
              </a:bodyPr>
              <a:lstStyle/>
              <a:p>
                <a:r>
                  <a:rPr lang="zh-CN" altLang="en-US" dirty="0"/>
                  <a:t>对于 </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 </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𝑛</m:t>
                        </m:r>
                      </m:e>
                      <m:sup>
                        <m:box>
                          <m:boxPr>
                            <m:ctrlPr>
                              <a:rPr lang="en-US" altLang="zh-CN" b="0" i="1" smtClean="0">
                                <a:latin typeface="Cambria Math" panose="02040503050406030204" pitchFamily="18" charset="0"/>
                                <a:ea typeface="Cambria Math" panose="02040503050406030204" pitchFamily="18" charset="0"/>
                              </a:rPr>
                            </m:ctrlPr>
                          </m:boxPr>
                          <m:e>
                            <m:argPr>
                              <m:argSz m:val="-1"/>
                            </m:argP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2</m:t>
                                </m:r>
                              </m:num>
                              <m:den>
                                <m:r>
                                  <a:rPr lang="en-US" altLang="zh-CN" b="0" i="1" smtClean="0">
                                    <a:latin typeface="Cambria Math" panose="02040503050406030204" pitchFamily="18" charset="0"/>
                                    <a:ea typeface="Cambria Math" panose="02040503050406030204" pitchFamily="18" charset="0"/>
                                  </a:rPr>
                                  <m:t>3</m:t>
                                </m:r>
                              </m:den>
                            </m:f>
                          </m:e>
                        </m:box>
                      </m:sup>
                    </m:sSup>
                  </m:oMath>
                </a14:m>
                <a:r>
                  <a:rPr lang="zh-CN" altLang="en-US" dirty="0"/>
                  <a:t>，我们使用欧拉筛预处理 </a:t>
                </a:r>
                <a14:m>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a:t>
                </a:r>
                <a:endParaRPr lang="en-US" altLang="zh-CN" dirty="0"/>
              </a:p>
              <a:p>
                <a:r>
                  <a:rPr lang="zh-CN" altLang="en-US" dirty="0"/>
                  <a:t>对于 </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&gt; </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𝑛</m:t>
                        </m:r>
                      </m:e>
                      <m:sup>
                        <m:box>
                          <m:boxPr>
                            <m:ctrlPr>
                              <a:rPr lang="en-US" altLang="zh-CN" b="0" i="1" smtClean="0">
                                <a:latin typeface="Cambria Math" panose="02040503050406030204" pitchFamily="18" charset="0"/>
                                <a:ea typeface="Cambria Math" panose="02040503050406030204" pitchFamily="18" charset="0"/>
                              </a:rPr>
                            </m:ctrlPr>
                          </m:boxPr>
                          <m:e>
                            <m:argPr>
                              <m:argSz m:val="-1"/>
                            </m:argP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2</m:t>
                                </m:r>
                              </m:num>
                              <m:den>
                                <m:r>
                                  <a:rPr lang="en-US" altLang="zh-CN" b="0" i="1" smtClean="0">
                                    <a:latin typeface="Cambria Math" panose="02040503050406030204" pitchFamily="18" charset="0"/>
                                    <a:ea typeface="Cambria Math" panose="02040503050406030204" pitchFamily="18" charset="0"/>
                                  </a:rPr>
                                  <m:t>3</m:t>
                                </m:r>
                              </m:den>
                            </m:f>
                          </m:e>
                        </m:box>
                      </m:sup>
                    </m:sSup>
                  </m:oMath>
                </a14:m>
                <a:r>
                  <a:rPr lang="zh-CN" altLang="en-US" dirty="0"/>
                  <a:t>，我们使用上述递归式做记忆化搜索。</a:t>
                </a:r>
                <a:endParaRPr lang="en-US" altLang="zh-CN" dirty="0"/>
              </a:p>
              <a:p>
                <a:r>
                  <a:rPr lang="zh-CN" altLang="en-US" dirty="0"/>
                  <a:t>至此，我们可以在 </a:t>
                </a:r>
                <a14:m>
                  <m:oMath xmlns:m="http://schemas.openxmlformats.org/officeDocument/2006/math">
                    <m:r>
                      <a:rPr lang="en-US" altLang="zh-CN" i="1" dirty="0" smtClean="0">
                        <a:latin typeface="Cambria Math" panose="02040503050406030204" pitchFamily="18" charset="0"/>
                      </a:rPr>
                      <m:t>𝑂</m:t>
                    </m:r>
                    <m:r>
                      <a:rPr lang="en-US" altLang="zh-CN" i="1" dirty="0" smtClean="0">
                        <a:latin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𝑛</m:t>
                        </m:r>
                      </m:e>
                      <m:sup>
                        <m:box>
                          <m:boxPr>
                            <m:ctrlPr>
                              <a:rPr lang="en-US" altLang="zh-CN" i="1">
                                <a:latin typeface="Cambria Math" panose="02040503050406030204" pitchFamily="18" charset="0"/>
                                <a:ea typeface="Cambria Math" panose="02040503050406030204" pitchFamily="18" charset="0"/>
                              </a:rPr>
                            </m:ctrlPr>
                          </m:boxPr>
                          <m:e>
                            <m:argPr>
                              <m:argSz m:val="-1"/>
                            </m:argP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2</m:t>
                                </m:r>
                              </m:num>
                              <m:den>
                                <m:r>
                                  <a:rPr lang="en-US" altLang="zh-CN" i="1">
                                    <a:latin typeface="Cambria Math" panose="02040503050406030204" pitchFamily="18" charset="0"/>
                                    <a:ea typeface="Cambria Math" panose="02040503050406030204" pitchFamily="18" charset="0"/>
                                  </a:rPr>
                                  <m:t>3</m:t>
                                </m:r>
                              </m:den>
                            </m:f>
                          </m:e>
                        </m:box>
                      </m:sup>
                    </m:sSup>
                    <m:r>
                      <a:rPr lang="en-US" altLang="zh-CN" i="1" dirty="0" smtClean="0">
                        <a:latin typeface="Cambria Math" panose="02040503050406030204" pitchFamily="18" charset="0"/>
                      </a:rPr>
                      <m:t>)</m:t>
                    </m:r>
                  </m:oMath>
                </a14:m>
                <a:r>
                  <a:rPr lang="en-US" altLang="zh-CN" dirty="0"/>
                  <a:t> </a:t>
                </a:r>
                <a:r>
                  <a:rPr lang="zh-CN" altLang="en-US" dirty="0"/>
                  <a:t>的时间复杂度内询问 </a:t>
                </a:r>
                <a14:m>
                  <m:oMath xmlns:m="http://schemas.openxmlformats.org/officeDocument/2006/math">
                    <m:r>
                      <a:rPr lang="en-US" altLang="zh-CN" i="1">
                        <a:latin typeface="Cambria Math" panose="02040503050406030204" pitchFamily="18" charset="0"/>
                      </a:rPr>
                      <m:t>𝑆</m:t>
                    </m:r>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m:t>
                    </m:r>
                  </m:oMath>
                </a14:m>
                <a:r>
                  <a:rPr lang="en-US" altLang="zh-CN" dirty="0"/>
                  <a:t> </a:t>
                </a:r>
                <a:r>
                  <a:rPr lang="zh-CN" altLang="en-US" dirty="0"/>
                  <a:t>的单点值。</a:t>
                </a:r>
                <a:endParaRPr lang="en-US" altLang="zh-CN" dirty="0"/>
              </a:p>
              <a:p>
                <a:r>
                  <a:rPr lang="zh-CN" altLang="en-US" dirty="0"/>
                  <a:t>在计算 </a:t>
                </a:r>
                <a14:m>
                  <m:oMath xmlns:m="http://schemas.openxmlformats.org/officeDocument/2006/math">
                    <m:r>
                      <a:rPr lang="en-US" altLang="zh-CN" i="1" dirty="0" smtClean="0">
                        <a:latin typeface="Cambria Math" panose="02040503050406030204" pitchFamily="18" charset="0"/>
                      </a:rPr>
                      <m:t>𝑓</m:t>
                    </m:r>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smtClean="0">
                        <a:latin typeface="Cambria Math" panose="02040503050406030204" pitchFamily="18" charset="0"/>
                      </a:rPr>
                      <m:t>)</m:t>
                    </m:r>
                  </m:oMath>
                </a14:m>
                <a:r>
                  <a:rPr lang="en-US" altLang="zh-CN" dirty="0"/>
                  <a:t> </a:t>
                </a:r>
                <a:r>
                  <a:rPr lang="zh-CN" altLang="en-US" dirty="0"/>
                  <a:t>的过程的整除分块中，我们需要对</a:t>
                </a:r>
                <a:r>
                  <a:rPr lang="en-US" altLang="zh-CN" dirty="0"/>
                  <a:t> </a:t>
                </a: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𝑛</m:t>
                            </m:r>
                          </m:num>
                          <m:den>
                            <m:r>
                              <a:rPr lang="en-US" altLang="zh-CN" i="1">
                                <a:latin typeface="Cambria Math" panose="02040503050406030204" pitchFamily="18" charset="0"/>
                              </a:rPr>
                              <m:t>𝑖</m:t>
                            </m:r>
                          </m:den>
                        </m:f>
                      </m:e>
                    </m:d>
                  </m:oMath>
                </a14:m>
                <a:r>
                  <a:rPr lang="zh-CN" altLang="en-US" dirty="0"/>
                  <a:t> 均询问 </a:t>
                </a:r>
                <a14:m>
                  <m:oMath xmlns:m="http://schemas.openxmlformats.org/officeDocument/2006/math">
                    <m:r>
                      <a:rPr lang="en-US" altLang="zh-CN" i="1" dirty="0" smtClean="0">
                        <a:latin typeface="Cambria Math" panose="02040503050406030204" pitchFamily="18" charset="0"/>
                      </a:rPr>
                      <m:t>𝑆</m:t>
                    </m:r>
                    <m:r>
                      <a:rPr lang="en-US" altLang="zh-CN" i="1" dirty="0">
                        <a:latin typeface="Cambria Math" panose="02040503050406030204" pitchFamily="18" charset="0"/>
                      </a:rPr>
                      <m:t>(</m:t>
                    </m:r>
                    <m:r>
                      <a:rPr lang="en-US" altLang="zh-CN" i="1" dirty="0">
                        <a:latin typeface="Cambria Math" panose="02040503050406030204" pitchFamily="18" charset="0"/>
                      </a:rPr>
                      <m:t>𝑥</m:t>
                    </m:r>
                    <m:r>
                      <a:rPr lang="en-US" altLang="zh-CN" i="1" dirty="0" smtClean="0">
                        <a:latin typeface="Cambria Math" panose="02040503050406030204" pitchFamily="18" charset="0"/>
                      </a:rPr>
                      <m:t>)</m:t>
                    </m:r>
                  </m:oMath>
                </a14:m>
                <a:r>
                  <a:rPr lang="zh-CN" altLang="en-US" dirty="0"/>
                  <a:t>，但由于这些位置在记忆化搜索 </a:t>
                </a:r>
                <a14:m>
                  <m:oMath xmlns:m="http://schemas.openxmlformats.org/officeDocument/2006/math">
                    <m:r>
                      <a:rPr lang="en-US" altLang="zh-CN" i="1" dirty="0" smtClean="0">
                        <a:latin typeface="Cambria Math" panose="02040503050406030204" pitchFamily="18" charset="0"/>
                      </a:rPr>
                      <m:t>𝑆</m:t>
                    </m:r>
                    <m:r>
                      <a:rPr lang="en-US" altLang="zh-CN" i="1" dirty="0">
                        <a:latin typeface="Cambria Math" panose="02040503050406030204" pitchFamily="18" charset="0"/>
                      </a:rPr>
                      <m:t>(</m:t>
                    </m:r>
                    <m:r>
                      <a:rPr lang="en-US" altLang="zh-CN" i="1" dirty="0">
                        <a:latin typeface="Cambria Math" panose="02040503050406030204" pitchFamily="18" charset="0"/>
                      </a:rPr>
                      <m:t>𝑛</m:t>
                    </m:r>
                    <m:r>
                      <a:rPr lang="en-US" altLang="zh-CN" i="1" dirty="0" smtClean="0">
                        <a:latin typeface="Cambria Math" panose="02040503050406030204" pitchFamily="18" charset="0"/>
                      </a:rPr>
                      <m:t>)</m:t>
                    </m:r>
                  </m:oMath>
                </a14:m>
                <a:r>
                  <a:rPr lang="en-US" altLang="zh-CN" dirty="0"/>
                  <a:t> </a:t>
                </a:r>
                <a:r>
                  <a:rPr lang="zh-CN" altLang="en-US" dirty="0"/>
                  <a:t>的过程中已经被访问，所以并不会增加额外的搜索量。总时间复杂度 </a:t>
                </a:r>
                <a14:m>
                  <m:oMath xmlns:m="http://schemas.openxmlformats.org/officeDocument/2006/math">
                    <m:r>
                      <a:rPr lang="en-US" altLang="zh-CN" i="1" dirty="0">
                        <a:latin typeface="Cambria Math" panose="02040503050406030204" pitchFamily="18" charset="0"/>
                      </a:rPr>
                      <m:t>𝑂</m:t>
                    </m:r>
                    <m:r>
                      <a:rPr lang="en-US" altLang="zh-CN" i="1" dirty="0">
                        <a:latin typeface="Cambria Math" panose="02040503050406030204" pitchFamily="18" charset="0"/>
                      </a:rPr>
                      <m:t>(</m:t>
                    </m:r>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𝑛</m:t>
                        </m:r>
                      </m:e>
                      <m:sup>
                        <m:box>
                          <m:boxPr>
                            <m:ctrlPr>
                              <a:rPr lang="en-US" altLang="zh-CN" i="1">
                                <a:latin typeface="Cambria Math" panose="02040503050406030204" pitchFamily="18" charset="0"/>
                                <a:ea typeface="Cambria Math" panose="02040503050406030204" pitchFamily="18" charset="0"/>
                              </a:rPr>
                            </m:ctrlPr>
                          </m:boxPr>
                          <m:e>
                            <m:argPr>
                              <m:argSz m:val="-1"/>
                            </m:argP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2</m:t>
                                </m:r>
                              </m:num>
                              <m:den>
                                <m:r>
                                  <a:rPr lang="en-US" altLang="zh-CN" i="1">
                                    <a:latin typeface="Cambria Math" panose="02040503050406030204" pitchFamily="18" charset="0"/>
                                    <a:ea typeface="Cambria Math" panose="02040503050406030204" pitchFamily="18" charset="0"/>
                                  </a:rPr>
                                  <m:t>3</m:t>
                                </m:r>
                              </m:den>
                            </m:f>
                          </m:e>
                        </m:box>
                      </m:sup>
                    </m:sSup>
                    <m:r>
                      <a:rPr lang="en-US" altLang="zh-CN" i="1" dirty="0">
                        <a:latin typeface="Cambria Math" panose="02040503050406030204" pitchFamily="18" charset="0"/>
                      </a:rPr>
                      <m:t>)</m:t>
                    </m:r>
                  </m:oMath>
                </a14:m>
                <a:r>
                  <a:rPr lang="en-US" altLang="zh-CN" dirty="0"/>
                  <a:t> </a:t>
                </a:r>
                <a:r>
                  <a:rPr lang="zh-CN" altLang="en-US" dirty="0"/>
                  <a:t>。</a:t>
                </a:r>
                <a:endParaRPr lang="en-US" altLang="zh-CN" dirty="0"/>
              </a:p>
              <a:p>
                <a:r>
                  <a:rPr lang="zh-CN" altLang="en-US" dirty="0"/>
                  <a:t>杜教筛部分的细节参见校赛群内下发详细题解。</a:t>
                </a:r>
                <a:endParaRPr lang="en-US" altLang="zh-CN" dirty="0"/>
              </a:p>
              <a:p>
                <a:endParaRPr lang="en-US" altLang="zh-CN" dirty="0"/>
              </a:p>
              <a:p>
                <a:pPr marL="0" indent="0">
                  <a:buNone/>
                </a:pPr>
                <a:endParaRPr lang="en-US" altLang="zh-CN" dirty="0"/>
              </a:p>
            </p:txBody>
          </p:sp>
        </mc:Choice>
        <mc:Fallback xmlns="">
          <p:sp>
            <p:nvSpPr>
              <p:cNvPr id="13" name="内容占位符 2">
                <a:extLst>
                  <a:ext uri="{FF2B5EF4-FFF2-40B4-BE49-F238E27FC236}">
                    <a16:creationId xmlns:a16="http://schemas.microsoft.com/office/drawing/2014/main" id="{2B8AE626-6C65-4E36-A460-4698245CA579}"/>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r="-4580"/>
                </a:stretch>
              </a:blipFill>
            </p:spPr>
            <p:txBody>
              <a:bodyPr/>
              <a:lstStyle/>
              <a:p>
                <a:r>
                  <a:rPr lang="zh-CN" altLang="en-US">
                    <a:noFill/>
                  </a:rPr>
                  <a:t> </a:t>
                </a:r>
              </a:p>
            </p:txBody>
          </p:sp>
        </mc:Fallback>
      </mc:AlternateContent>
      <p:sp>
        <p:nvSpPr>
          <p:cNvPr id="3" name="AutoShape 2" descr="equation">
            <a:extLst>
              <a:ext uri="{FF2B5EF4-FFF2-40B4-BE49-F238E27FC236}">
                <a16:creationId xmlns:a16="http://schemas.microsoft.com/office/drawing/2014/main" id="{E987C8C8-8D8B-9EEF-FAE1-654CDB6918A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41601498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12FE3-AE8D-437B-826F-E24ECE507A08}"/>
              </a:ext>
            </a:extLst>
          </p:cNvPr>
          <p:cNvSpPr>
            <a:spLocks noGrp="1"/>
          </p:cNvSpPr>
          <p:nvPr>
            <p:ph type="title"/>
          </p:nvPr>
        </p:nvSpPr>
        <p:spPr>
          <a:xfrm>
            <a:off x="838200" y="337133"/>
            <a:ext cx="10515600" cy="1325563"/>
          </a:xfrm>
        </p:spPr>
        <p:txBody>
          <a:bodyPr/>
          <a:lstStyle/>
          <a:p>
            <a:r>
              <a:rPr lang="en-US" altLang="zh-CN" dirty="0"/>
              <a:t>A. </a:t>
            </a:r>
            <a:r>
              <a:rPr lang="en-US" altLang="zh-CN" sz="4000" dirty="0"/>
              <a:t>Keep Marching on Instead of Running off</a:t>
            </a:r>
            <a:endParaRPr lang="zh-CN" altLang="en-US" sz="4000"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2B8AE626-6C65-4E36-A460-4698245CA579}"/>
                  </a:ext>
                </a:extLst>
              </p:cNvPr>
              <p:cNvSpPr>
                <a:spLocks noGrp="1"/>
              </p:cNvSpPr>
              <p:nvPr>
                <p:ph idx="1"/>
              </p:nvPr>
            </p:nvSpPr>
            <p:spPr>
              <a:xfrm>
                <a:off x="838200" y="1825625"/>
                <a:ext cx="10515600" cy="4351338"/>
              </a:xfrm>
            </p:spPr>
            <p:txBody>
              <a:bodyPr>
                <a:normAutofit/>
              </a:bodyPr>
              <a:lstStyle/>
              <a:p>
                <a:r>
                  <a:rPr lang="zh-CN" altLang="en-US" dirty="0"/>
                  <a:t>性质</a:t>
                </a:r>
                <a:r>
                  <a:rPr lang="en-US" altLang="zh-CN" dirty="0"/>
                  <a:t>1</a:t>
                </a:r>
                <a:r>
                  <a:rPr lang="zh-CN" altLang="en-US" dirty="0"/>
                  <a:t>：最优策略一定是先加攻后加防。</a:t>
                </a:r>
                <a:endParaRPr lang="en-US" altLang="zh-CN" dirty="0"/>
              </a:p>
              <a:p>
                <a:pPr lvl="1"/>
                <a:r>
                  <a:rPr lang="zh-CN" altLang="en-US" dirty="0"/>
                  <a:t>证明：如果某一决策点时加防的收益高于加攻，那么加防后由于战斗次数不变，则加防的收益同样不变，但加攻的收益随伤害减小而减小。</a:t>
                </a:r>
                <a:endParaRPr lang="en-US" altLang="zh-CN" dirty="0"/>
              </a:p>
              <a:p>
                <a:endParaRPr lang="en-US" altLang="zh-CN" dirty="0"/>
              </a:p>
              <a:p>
                <a:r>
                  <a:rPr lang="zh-CN" altLang="en-US" dirty="0"/>
                  <a:t>性质</a:t>
                </a:r>
                <a:r>
                  <a:rPr lang="en-US" altLang="zh-CN" dirty="0"/>
                  <a:t>2</a:t>
                </a:r>
                <a:r>
                  <a:rPr lang="zh-CN" altLang="en-US" dirty="0"/>
                  <a:t>：考虑整除分块，则战斗次数只会变化 </a:t>
                </a:r>
                <a14:m>
                  <m:oMath xmlns:m="http://schemas.openxmlformats.org/officeDocument/2006/math">
                    <m:rad>
                      <m:radPr>
                        <m:degHide m:val="on"/>
                        <m:ctrlPr>
                          <a:rPr lang="zh-CN" altLang="en-US" i="1" smtClean="0">
                            <a:latin typeface="Cambria Math" panose="02040503050406030204" pitchFamily="18" charset="0"/>
                          </a:rPr>
                        </m:ctrlPr>
                      </m:radPr>
                      <m:deg/>
                      <m:e>
                        <m:r>
                          <a:rPr lang="en-US" altLang="zh-CN" b="0" i="1" smtClean="0">
                            <a:latin typeface="Cambria Math" panose="02040503050406030204" pitchFamily="18" charset="0"/>
                          </a:rPr>
                          <m:t>h𝑝</m:t>
                        </m:r>
                      </m:e>
                    </m:rad>
                  </m:oMath>
                </a14:m>
                <a:r>
                  <a:rPr lang="en-US" altLang="zh-CN" dirty="0"/>
                  <a:t> </a:t>
                </a:r>
                <a:r>
                  <a:rPr lang="zh-CN" altLang="en-US" dirty="0"/>
                  <a:t>次。</a:t>
                </a:r>
                <a:endParaRPr lang="en-US" altLang="zh-CN" dirty="0"/>
              </a:p>
              <a:p>
                <a:endParaRPr lang="en-US" altLang="zh-CN" dirty="0"/>
              </a:p>
              <a:p>
                <a:r>
                  <a:rPr lang="zh-CN" altLang="en-US" dirty="0"/>
                  <a:t>因此我们可以只枚举令战斗次数恰好变化的</a:t>
                </a:r>
                <a14:m>
                  <m:oMath xmlns:m="http://schemas.openxmlformats.org/officeDocument/2006/math">
                    <m:rad>
                      <m:radPr>
                        <m:degHide m:val="on"/>
                        <m:ctrlPr>
                          <a:rPr lang="zh-CN" altLang="en-US" i="1" smtClean="0">
                            <a:latin typeface="Cambria Math" panose="02040503050406030204" pitchFamily="18" charset="0"/>
                          </a:rPr>
                        </m:ctrlPr>
                      </m:radPr>
                      <m:deg/>
                      <m:e>
                        <m:r>
                          <a:rPr lang="en-US" altLang="zh-CN" b="0" i="1" smtClean="0">
                            <a:latin typeface="Cambria Math" panose="02040503050406030204" pitchFamily="18" charset="0"/>
                          </a:rPr>
                          <m:t>h𝑝</m:t>
                        </m:r>
                      </m:e>
                    </m:rad>
                  </m:oMath>
                </a14:m>
                <a:r>
                  <a:rPr lang="en-US" altLang="zh-CN" dirty="0"/>
                  <a:t> </a:t>
                </a:r>
                <a:r>
                  <a:rPr lang="zh-CN" altLang="en-US" dirty="0"/>
                  <a:t>个加攻结点，从而得到一个 </a:t>
                </a:r>
                <a14:m>
                  <m:oMath xmlns:m="http://schemas.openxmlformats.org/officeDocument/2006/math">
                    <m:r>
                      <m:rPr>
                        <m:sty m:val="p"/>
                      </m:rPr>
                      <a:rPr lang="en-US" altLang="zh-CN" b="0" i="0" smtClean="0">
                        <a:latin typeface="Cambria Math" panose="02040503050406030204" pitchFamily="18" charset="0"/>
                      </a:rPr>
                      <m:t>O</m:t>
                    </m:r>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2</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3</m:t>
                        </m:r>
                      </m:sub>
                    </m:sSub>
                    <m:rad>
                      <m:radPr>
                        <m:degHide m:val="on"/>
                        <m:ctrlPr>
                          <a:rPr lang="zh-CN" altLang="en-US" i="1">
                            <a:latin typeface="Cambria Math" panose="02040503050406030204" pitchFamily="18" charset="0"/>
                          </a:rPr>
                        </m:ctrlPr>
                      </m:radPr>
                      <m:deg/>
                      <m:e>
                        <m:r>
                          <a:rPr lang="en-US" altLang="zh-CN" b="0" i="1" smtClean="0">
                            <a:latin typeface="Cambria Math" panose="02040503050406030204" pitchFamily="18" charset="0"/>
                          </a:rPr>
                          <m:t>h𝑝</m:t>
                        </m:r>
                      </m:e>
                    </m:rad>
                    <m:r>
                      <a:rPr lang="en-US" altLang="zh-CN" b="0" i="1" smtClean="0">
                        <a:latin typeface="Cambria Math" panose="02040503050406030204" pitchFamily="18" charset="0"/>
                      </a:rPr>
                      <m:t>)</m:t>
                    </m:r>
                  </m:oMath>
                </a14:m>
                <a:r>
                  <a:rPr lang="en-US" altLang="zh-CN" dirty="0"/>
                  <a:t> </a:t>
                </a:r>
                <a:r>
                  <a:rPr lang="zh-CN" altLang="en-US" dirty="0"/>
                  <a:t>的暴力做法。</a:t>
                </a:r>
                <a:endParaRPr lang="en-US" altLang="zh-CN" dirty="0"/>
              </a:p>
              <a:p>
                <a:endParaRPr lang="en-US" altLang="zh-CN" dirty="0"/>
              </a:p>
              <a:p>
                <a:pPr marL="0" indent="0">
                  <a:buNone/>
                </a:pPr>
                <a:endParaRPr lang="en-US" altLang="zh-CN" dirty="0"/>
              </a:p>
            </p:txBody>
          </p:sp>
        </mc:Choice>
        <mc:Fallback xmlns="">
          <p:sp>
            <p:nvSpPr>
              <p:cNvPr id="13" name="内容占位符 2">
                <a:extLst>
                  <a:ext uri="{FF2B5EF4-FFF2-40B4-BE49-F238E27FC236}">
                    <a16:creationId xmlns:a16="http://schemas.microsoft.com/office/drawing/2014/main" id="{2B8AE626-6C65-4E36-A460-4698245CA579}"/>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521" r="-1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066887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12FE3-AE8D-437B-826F-E24ECE507A08}"/>
              </a:ext>
            </a:extLst>
          </p:cNvPr>
          <p:cNvSpPr>
            <a:spLocks noGrp="1"/>
          </p:cNvSpPr>
          <p:nvPr>
            <p:ph type="title"/>
          </p:nvPr>
        </p:nvSpPr>
        <p:spPr>
          <a:xfrm>
            <a:off x="838200" y="337133"/>
            <a:ext cx="10515600" cy="1325563"/>
          </a:xfrm>
        </p:spPr>
        <p:txBody>
          <a:bodyPr/>
          <a:lstStyle/>
          <a:p>
            <a:r>
              <a:rPr lang="en-US" altLang="zh-CN" dirty="0"/>
              <a:t>A. </a:t>
            </a:r>
            <a:r>
              <a:rPr lang="en-US" altLang="zh-CN" sz="4000" dirty="0"/>
              <a:t>Keep Marching on Instead of Running off</a:t>
            </a:r>
            <a:endParaRPr lang="zh-CN" altLang="en-US" sz="4000" dirty="0"/>
          </a:p>
        </p:txBody>
      </p:sp>
      <p:sp>
        <p:nvSpPr>
          <p:cNvPr id="13" name="内容占位符 2">
            <a:extLst>
              <a:ext uri="{FF2B5EF4-FFF2-40B4-BE49-F238E27FC236}">
                <a16:creationId xmlns:a16="http://schemas.microsoft.com/office/drawing/2014/main" id="{2B8AE626-6C65-4E36-A460-4698245CA579}"/>
              </a:ext>
            </a:extLst>
          </p:cNvPr>
          <p:cNvSpPr>
            <a:spLocks noGrp="1"/>
          </p:cNvSpPr>
          <p:nvPr>
            <p:ph idx="1"/>
          </p:nvPr>
        </p:nvSpPr>
        <p:spPr>
          <a:xfrm>
            <a:off x="838200" y="1825625"/>
            <a:ext cx="10515600" cy="4351338"/>
          </a:xfrm>
        </p:spPr>
        <p:txBody>
          <a:bodyPr>
            <a:normAutofit/>
          </a:bodyPr>
          <a:lstStyle/>
          <a:p>
            <a:r>
              <a:rPr lang="zh-CN" altLang="en-US" dirty="0"/>
              <a:t>考虑挖掘其他性质。</a:t>
            </a:r>
            <a:endParaRPr lang="en-US" altLang="zh-CN" dirty="0"/>
          </a:p>
          <a:p>
            <a:endParaRPr lang="en-US" altLang="zh-CN" dirty="0"/>
          </a:p>
          <a:p>
            <a:r>
              <a:rPr lang="zh-CN" altLang="en-US" dirty="0"/>
              <a:t>很容易猜想加攻收益会随着加攻次数上升单调递减，从而二分确定加攻次数。</a:t>
            </a:r>
            <a:endParaRPr lang="en-US" altLang="zh-CN" dirty="0"/>
          </a:p>
          <a:p>
            <a:endParaRPr lang="en-US" altLang="zh-CN" dirty="0"/>
          </a:p>
          <a:p>
            <a:r>
              <a:rPr lang="zh-CN" altLang="en-US" dirty="0"/>
              <a:t>然而这个做法是错的，分块中的块长并非单调递增，因此不具备单调性（事实上即使单调递增也不具备单调性）。</a:t>
            </a:r>
            <a:endParaRPr lang="en-US" altLang="zh-CN" dirty="0"/>
          </a:p>
          <a:p>
            <a:endParaRPr lang="en-US" altLang="zh-CN" dirty="0"/>
          </a:p>
          <a:p>
            <a:r>
              <a:rPr lang="zh-CN" altLang="en-US" dirty="0"/>
              <a:t>因此继续考虑其他性质。</a:t>
            </a:r>
            <a:endParaRPr lang="en-US" altLang="zh-CN" dirty="0"/>
          </a:p>
          <a:p>
            <a:pPr marL="0" indent="0">
              <a:buNone/>
            </a:pPr>
            <a:endParaRPr lang="en-US" altLang="zh-CN" dirty="0"/>
          </a:p>
        </p:txBody>
      </p:sp>
    </p:spTree>
    <p:extLst>
      <p:ext uri="{BB962C8B-B14F-4D97-AF65-F5344CB8AC3E}">
        <p14:creationId xmlns:p14="http://schemas.microsoft.com/office/powerpoint/2010/main" val="38484290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12FE3-AE8D-437B-826F-E24ECE507A08}"/>
              </a:ext>
            </a:extLst>
          </p:cNvPr>
          <p:cNvSpPr>
            <a:spLocks noGrp="1"/>
          </p:cNvSpPr>
          <p:nvPr>
            <p:ph type="title"/>
          </p:nvPr>
        </p:nvSpPr>
        <p:spPr>
          <a:xfrm>
            <a:off x="838200" y="337133"/>
            <a:ext cx="10515600" cy="1325563"/>
          </a:xfrm>
        </p:spPr>
        <p:txBody>
          <a:bodyPr/>
          <a:lstStyle/>
          <a:p>
            <a:r>
              <a:rPr lang="en-US" altLang="zh-CN" dirty="0"/>
              <a:t>A. </a:t>
            </a:r>
            <a:r>
              <a:rPr lang="en-US" altLang="zh-CN" sz="4000" dirty="0"/>
              <a:t>Keep Marching on Instead of Running off</a:t>
            </a:r>
            <a:endParaRPr lang="zh-CN" altLang="en-US" sz="4000"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2B8AE626-6C65-4E36-A460-4698245CA579}"/>
                  </a:ext>
                </a:extLst>
              </p:cNvPr>
              <p:cNvSpPr>
                <a:spLocks noGrp="1"/>
              </p:cNvSpPr>
              <p:nvPr>
                <p:ph idx="1"/>
              </p:nvPr>
            </p:nvSpPr>
            <p:spPr>
              <a:xfrm>
                <a:off x="838200" y="1825625"/>
                <a:ext cx="10515600" cy="4351338"/>
              </a:xfrm>
            </p:spPr>
            <p:txBody>
              <a:bodyPr>
                <a:normAutofit/>
              </a:bodyPr>
              <a:lstStyle/>
              <a:p>
                <a:r>
                  <a:rPr lang="zh-CN" altLang="en-US" dirty="0"/>
                  <a:t>性质</a:t>
                </a:r>
                <a:r>
                  <a:rPr lang="en-US" altLang="zh-CN" dirty="0"/>
                  <a:t>3</a:t>
                </a:r>
                <a:r>
                  <a:rPr lang="zh-CN" altLang="en-US" dirty="0"/>
                  <a:t>：令 </a:t>
                </a:r>
                <a14:m>
                  <m:oMath xmlns:m="http://schemas.openxmlformats.org/officeDocument/2006/math">
                    <m:r>
                      <a:rPr lang="en-US" altLang="zh-CN" i="1" dirty="0" smtClean="0">
                        <a:latin typeface="Cambria Math" panose="02040503050406030204" pitchFamily="18" charset="0"/>
                      </a:rPr>
                      <m:t>𝑛</m:t>
                    </m:r>
                  </m:oMath>
                </a14:m>
                <a:r>
                  <a:rPr lang="en-US" altLang="zh-CN" dirty="0"/>
                  <a:t> </a:t>
                </a:r>
                <a:r>
                  <a:rPr lang="zh-CN" altLang="en-US" dirty="0"/>
                  <a:t>和 </a:t>
                </a:r>
                <a14:m>
                  <m:oMath xmlns:m="http://schemas.openxmlformats.org/officeDocument/2006/math">
                    <m:r>
                      <a:rPr lang="en-US" altLang="zh-CN" i="1" dirty="0" smtClean="0">
                        <a:latin typeface="Cambria Math" panose="02040503050406030204" pitchFamily="18" charset="0"/>
                      </a:rPr>
                      <m:t>h𝑝</m:t>
                    </m:r>
                  </m:oMath>
                </a14:m>
                <a:r>
                  <a:rPr lang="en-US" altLang="zh-CN" dirty="0"/>
                  <a:t> </a:t>
                </a:r>
                <a:r>
                  <a:rPr lang="zh-CN" altLang="en-US" dirty="0"/>
                  <a:t>恒定，则在题目条件下加攻次数关于 </a:t>
                </a:r>
                <a14:m>
                  <m:oMath xmlns:m="http://schemas.openxmlformats.org/officeDocument/2006/math">
                    <m:r>
                      <a:rPr lang="en-US" altLang="zh-CN" i="1" dirty="0" smtClean="0">
                        <a:latin typeface="Cambria Math" panose="02040503050406030204" pitchFamily="18" charset="0"/>
                      </a:rPr>
                      <m:t>𝑎𝑡𝑘</m:t>
                    </m:r>
                  </m:oMath>
                </a14:m>
                <a:r>
                  <a:rPr lang="en-US" altLang="zh-CN" dirty="0"/>
                  <a:t> </a:t>
                </a:r>
                <a:r>
                  <a:rPr lang="zh-CN" altLang="en-US" dirty="0"/>
                  <a:t>存在决策单调性。</a:t>
                </a:r>
                <a:endParaRPr lang="en-US" altLang="zh-CN" dirty="0"/>
              </a:p>
              <a:p>
                <a:r>
                  <a:rPr lang="zh-CN" altLang="en-US" dirty="0"/>
                  <a:t>证明：令第 </a:t>
                </a:r>
                <a14:m>
                  <m:oMath xmlns:m="http://schemas.openxmlformats.org/officeDocument/2006/math">
                    <m:r>
                      <a:rPr lang="en-US" altLang="zh-CN" i="1" dirty="0" smtClean="0">
                        <a:latin typeface="Cambria Math" panose="02040503050406030204" pitchFamily="18" charset="0"/>
                      </a:rPr>
                      <m:t>𝑥</m:t>
                    </m:r>
                  </m:oMath>
                </a14:m>
                <a:r>
                  <a:rPr lang="en-US" altLang="zh-CN" dirty="0"/>
                  <a:t> </a:t>
                </a:r>
                <a:r>
                  <a:rPr lang="zh-CN" altLang="en-US" dirty="0"/>
                  <a:t>个加攻结点对应的战斗次数之和为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𝑥</m:t>
                        </m:r>
                      </m:sub>
                    </m:sSub>
                  </m:oMath>
                </a14:m>
                <a:r>
                  <a:rPr lang="zh-CN" altLang="en-US" dirty="0"/>
                  <a:t>，则随着加攻次数上升，</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𝑥</m:t>
                        </m:r>
                      </m:sub>
                    </m:sSub>
                  </m:oMath>
                </a14:m>
                <a:r>
                  <a:rPr lang="en-US" altLang="zh-CN" dirty="0"/>
                  <a:t> </a:t>
                </a:r>
                <a:r>
                  <a:rPr lang="zh-CN" altLang="en-US" dirty="0"/>
                  <a:t>将不断减小。</a:t>
                </a:r>
                <a:endParaRPr lang="en-US" altLang="zh-CN" dirty="0"/>
              </a:p>
              <a:p>
                <a:r>
                  <a:rPr lang="zh-CN" altLang="en-US" dirty="0"/>
                  <a:t>同时由于题目保证 </a:t>
                </a:r>
                <a14:m>
                  <m:oMath xmlns:m="http://schemas.openxmlformats.org/officeDocument/2006/math">
                    <m:r>
                      <a:rPr lang="en-US" altLang="zh-CN" i="1" dirty="0" smtClean="0">
                        <a:latin typeface="Cambria Math" panose="02040503050406030204" pitchFamily="18" charset="0"/>
                      </a:rPr>
                      <m:t>𝑎𝑡𝑘</m:t>
                    </m:r>
                    <m:r>
                      <a:rPr lang="zh-CN" altLang="en-US" i="1" dirty="0">
                        <a:latin typeface="Cambria Math" panose="02040503050406030204" pitchFamily="18" charset="0"/>
                      </a:rPr>
                      <m:t>≥</m:t>
                    </m:r>
                    <m:r>
                      <a:rPr lang="en-US" altLang="zh-CN" i="1" dirty="0">
                        <a:latin typeface="Cambria Math" panose="02040503050406030204" pitchFamily="18" charset="0"/>
                      </a:rPr>
                      <m:t>𝑛</m:t>
                    </m:r>
                  </m:oMath>
                </a14:m>
                <a:r>
                  <a:rPr lang="zh-CN" altLang="en-US" dirty="0"/>
                  <a:t>，因此令第 </a:t>
                </a:r>
                <a14:m>
                  <m:oMath xmlns:m="http://schemas.openxmlformats.org/officeDocument/2006/math">
                    <m:r>
                      <a:rPr lang="en-US" altLang="zh-CN" i="1" dirty="0" smtClean="0">
                        <a:latin typeface="Cambria Math" panose="02040503050406030204" pitchFamily="18" charset="0"/>
                      </a:rPr>
                      <m:t>𝑥</m:t>
                    </m:r>
                  </m:oMath>
                </a14:m>
                <a:r>
                  <a:rPr lang="en-US" altLang="zh-CN" dirty="0"/>
                  <a:t> </a:t>
                </a:r>
                <a:r>
                  <a:rPr lang="zh-CN" altLang="en-US" dirty="0"/>
                  <a:t>个加攻结点对应的单轮战斗次数为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𝑥</m:t>
                        </m:r>
                      </m:sub>
                    </m:sSub>
                    <m:r>
                      <a:rPr lang="en-US" altLang="zh-CN" i="1">
                        <a:latin typeface="Cambria Math" panose="02040503050406030204" pitchFamily="18" charset="0"/>
                      </a:rPr>
                      <m:t> </m:t>
                    </m:r>
                  </m:oMath>
                </a14:m>
                <a:r>
                  <a:rPr lang="zh-CN" altLang="en-US" dirty="0"/>
                  <a:t>，剩余怪物数为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i="1">
                            <a:latin typeface="Cambria Math" panose="02040503050406030204" pitchFamily="18" charset="0"/>
                          </a:rPr>
                          <m:t>𝑥</m:t>
                        </m:r>
                      </m:sub>
                    </m:sSub>
                    <m:r>
                      <a:rPr lang="en-US" altLang="zh-CN" i="1">
                        <a:latin typeface="Cambria Math" panose="02040503050406030204" pitchFamily="18" charset="0"/>
                      </a:rPr>
                      <m:t> </m:t>
                    </m:r>
                  </m:oMath>
                </a14:m>
                <a:r>
                  <a:rPr lang="zh-CN" altLang="en-US" dirty="0"/>
                  <a:t>，那么加防的收益实际上为常数 </a:t>
                </a:r>
                <a14:m>
                  <m:oMath xmlns:m="http://schemas.openxmlformats.org/officeDocument/2006/math">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𝑥</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𝑥</m:t>
                            </m:r>
                          </m:sub>
                        </m:sSub>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𝑥</m:t>
                                </m:r>
                              </m:sub>
                            </m:sSub>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2</m:t>
                        </m:r>
                      </m:den>
                    </m:f>
                  </m:oMath>
                </a14:m>
                <a:r>
                  <a:rPr lang="zh-CN" altLang="en-US" dirty="0"/>
                  <a:t>。</a:t>
                </a:r>
                <a:endParaRPr lang="en-US" altLang="zh-CN" dirty="0"/>
              </a:p>
              <a:p>
                <a:r>
                  <a:rPr lang="zh-CN" altLang="en-US" dirty="0"/>
                  <a:t>因此第 </a:t>
                </a:r>
                <a14:m>
                  <m:oMath xmlns:m="http://schemas.openxmlformats.org/officeDocument/2006/math">
                    <m:r>
                      <a:rPr lang="en-US" altLang="zh-CN" i="1" dirty="0" smtClean="0">
                        <a:latin typeface="Cambria Math" panose="02040503050406030204" pitchFamily="18" charset="0"/>
                      </a:rPr>
                      <m:t>𝑥</m:t>
                    </m:r>
                  </m:oMath>
                </a14:m>
                <a:r>
                  <a:rPr lang="en-US" altLang="zh-CN" dirty="0"/>
                  <a:t> </a:t>
                </a:r>
                <a:r>
                  <a:rPr lang="zh-CN" altLang="en-US" dirty="0"/>
                  <a:t>个加攻结点的实际伤害可以表示为关于 </a:t>
                </a:r>
                <a14:m>
                  <m:oMath xmlns:m="http://schemas.openxmlformats.org/officeDocument/2006/math">
                    <m:r>
                      <a:rPr lang="en-US" altLang="zh-CN" i="1" dirty="0" smtClean="0">
                        <a:latin typeface="Cambria Math" panose="02040503050406030204" pitchFamily="18" charset="0"/>
                      </a:rPr>
                      <m:t>𝑎𝑡𝑘</m:t>
                    </m:r>
                  </m:oMath>
                </a14:m>
                <a:r>
                  <a:rPr lang="en-US" altLang="zh-CN" dirty="0"/>
                  <a:t> </a:t>
                </a:r>
                <a:r>
                  <a:rPr lang="zh-CN" altLang="en-US" dirty="0"/>
                  <a:t>的一次函数</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𝑥</m:t>
                        </m:r>
                      </m:sub>
                    </m:sSub>
                    <m:r>
                      <a:rPr lang="en-US" altLang="zh-CN" i="1" smtClean="0">
                        <a:latin typeface="Cambria Math" panose="02040503050406030204" pitchFamily="18" charset="0"/>
                      </a:rPr>
                      <m:t>·</m:t>
                    </m:r>
                    <m:r>
                      <a:rPr lang="en-US" altLang="zh-CN" b="0" i="1" smtClean="0">
                        <a:latin typeface="Cambria Math" panose="02040503050406030204" pitchFamily="18" charset="0"/>
                      </a:rPr>
                      <m:t>𝑎𝑡𝑘</m:t>
                    </m:r>
                    <m:r>
                      <a:rPr lang="en-US" altLang="zh-CN" b="0" i="1" dirty="0"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𝑥</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𝑥</m:t>
                            </m:r>
                          </m:sub>
                        </m:sSub>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𝑥</m:t>
                                </m:r>
                              </m:sub>
                            </m:sSub>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2</m:t>
                        </m:r>
                      </m:den>
                    </m:f>
                  </m:oMath>
                </a14:m>
                <a:r>
                  <a:rPr lang="zh-CN" altLang="en-US" dirty="0"/>
                  <a:t>。</a:t>
                </a:r>
                <a:endParaRPr lang="en-US" altLang="zh-CN" dirty="0"/>
              </a:p>
            </p:txBody>
          </p:sp>
        </mc:Choice>
        <mc:Fallback xmlns="">
          <p:sp>
            <p:nvSpPr>
              <p:cNvPr id="13" name="内容占位符 2">
                <a:extLst>
                  <a:ext uri="{FF2B5EF4-FFF2-40B4-BE49-F238E27FC236}">
                    <a16:creationId xmlns:a16="http://schemas.microsoft.com/office/drawing/2014/main" id="{2B8AE626-6C65-4E36-A460-4698245CA579}"/>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381" r="-290" b="-112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262798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12FE3-AE8D-437B-826F-E24ECE507A08}"/>
              </a:ext>
            </a:extLst>
          </p:cNvPr>
          <p:cNvSpPr>
            <a:spLocks noGrp="1"/>
          </p:cNvSpPr>
          <p:nvPr>
            <p:ph type="title"/>
          </p:nvPr>
        </p:nvSpPr>
        <p:spPr>
          <a:xfrm>
            <a:off x="838200" y="337133"/>
            <a:ext cx="10515600" cy="1325563"/>
          </a:xfrm>
        </p:spPr>
        <p:txBody>
          <a:bodyPr/>
          <a:lstStyle/>
          <a:p>
            <a:r>
              <a:rPr lang="en-US" altLang="zh-CN" dirty="0"/>
              <a:t>A. </a:t>
            </a:r>
            <a:r>
              <a:rPr lang="en-US" altLang="zh-CN" sz="4000" dirty="0"/>
              <a:t>Keep Marching on Instead of Running off</a:t>
            </a:r>
            <a:endParaRPr lang="zh-CN" altLang="en-US" sz="4000"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2B8AE626-6C65-4E36-A460-4698245CA579}"/>
                  </a:ext>
                </a:extLst>
              </p:cNvPr>
              <p:cNvSpPr>
                <a:spLocks noGrp="1"/>
              </p:cNvSpPr>
              <p:nvPr>
                <p:ph idx="1"/>
              </p:nvPr>
            </p:nvSpPr>
            <p:spPr>
              <a:xfrm>
                <a:off x="838200" y="1825625"/>
                <a:ext cx="10515600" cy="4351338"/>
              </a:xfrm>
            </p:spPr>
            <p:txBody>
              <a:bodyPr>
                <a:normAutofit/>
              </a:bodyPr>
              <a:lstStyle/>
              <a:p>
                <a:r>
                  <a:rPr lang="zh-CN" altLang="en-US" dirty="0"/>
                  <a:t>对于</a:t>
                </a: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𝑥</m:t>
                        </m:r>
                      </m:sub>
                    </m:sSub>
                    <m:r>
                      <a:rPr lang="en-US" altLang="zh-CN" i="1" smtClean="0">
                        <a:latin typeface="Cambria Math" panose="02040503050406030204" pitchFamily="18" charset="0"/>
                      </a:rPr>
                      <m:t>·</m:t>
                    </m:r>
                    <m:r>
                      <a:rPr lang="en-US" altLang="zh-CN" b="0" i="1" smtClean="0">
                        <a:latin typeface="Cambria Math" panose="02040503050406030204" pitchFamily="18" charset="0"/>
                      </a:rPr>
                      <m:t>𝑎𝑡𝑘</m:t>
                    </m:r>
                    <m:r>
                      <a:rPr lang="en-US" altLang="zh-CN" b="0" i="1" dirty="0"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𝑥</m:t>
                            </m:r>
                          </m:sub>
                        </m:sSub>
                        <m:sSub>
                          <m:sSubPr>
                            <m:ctrlPr>
                              <a:rPr lang="en-US"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𝑥</m:t>
                            </m:r>
                          </m:sub>
                        </m:sSub>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𝑌</m:t>
                                </m:r>
                              </m:e>
                              <m:sub>
                                <m:r>
                                  <a:rPr lang="en-US" altLang="zh-CN" i="1">
                                    <a:latin typeface="Cambria Math" panose="02040503050406030204" pitchFamily="18" charset="0"/>
                                  </a:rPr>
                                  <m:t>𝑥</m:t>
                                </m:r>
                              </m:sub>
                            </m:sSub>
                            <m:r>
                              <a:rPr lang="en-US" altLang="zh-CN" b="0" i="1" smtClean="0">
                                <a:latin typeface="Cambria Math" panose="02040503050406030204" pitchFamily="18" charset="0"/>
                              </a:rPr>
                              <m:t>−1</m:t>
                            </m:r>
                          </m:e>
                        </m:d>
                      </m:num>
                      <m:den>
                        <m:r>
                          <a:rPr lang="en-US" altLang="zh-CN" b="0" i="1" smtClean="0">
                            <a:latin typeface="Cambria Math" panose="02040503050406030204" pitchFamily="18" charset="0"/>
                          </a:rPr>
                          <m:t>2</m:t>
                        </m:r>
                      </m:den>
                    </m:f>
                  </m:oMath>
                </a14:m>
                <a:r>
                  <a:rPr lang="zh-CN" altLang="en-US" dirty="0"/>
                  <a:t>，由于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𝑥</m:t>
                        </m:r>
                      </m:sub>
                    </m:sSub>
                  </m:oMath>
                </a14:m>
                <a:r>
                  <a:rPr lang="zh-CN" altLang="en-US" dirty="0"/>
                  <a:t> 单调递减，因此随着 </a:t>
                </a:r>
                <a14:m>
                  <m:oMath xmlns:m="http://schemas.openxmlformats.org/officeDocument/2006/math">
                    <m:r>
                      <a:rPr lang="en-US" altLang="zh-CN" i="1" dirty="0" smtClean="0">
                        <a:latin typeface="Cambria Math" panose="02040503050406030204" pitchFamily="18" charset="0"/>
                      </a:rPr>
                      <m:t>𝑎𝑡𝑘</m:t>
                    </m:r>
                  </m:oMath>
                </a14:m>
                <a:r>
                  <a:rPr lang="en-US" altLang="zh-CN" dirty="0"/>
                  <a:t> </a:t>
                </a:r>
                <a:r>
                  <a:rPr lang="zh-CN" altLang="en-US" dirty="0"/>
                  <a:t>的上升，伤害增量也随着 </a:t>
                </a:r>
                <a14:m>
                  <m:oMath xmlns:m="http://schemas.openxmlformats.org/officeDocument/2006/math">
                    <m:r>
                      <a:rPr lang="en-US" altLang="zh-CN" i="1" dirty="0" smtClean="0">
                        <a:latin typeface="Cambria Math" panose="02040503050406030204" pitchFamily="18" charset="0"/>
                      </a:rPr>
                      <m:t>𝑥</m:t>
                    </m:r>
                  </m:oMath>
                </a14:m>
                <a:r>
                  <a:rPr lang="en-US" altLang="zh-CN" dirty="0"/>
                  <a:t> </a:t>
                </a:r>
                <a:r>
                  <a:rPr lang="zh-CN" altLang="en-US" dirty="0"/>
                  <a:t>的上升而而单调递减。</a:t>
                </a:r>
                <a:endParaRPr lang="en-US" altLang="zh-CN" dirty="0"/>
              </a:p>
              <a:p>
                <a:endParaRPr lang="en-US" altLang="zh-CN" dirty="0"/>
              </a:p>
              <a:p>
                <a:r>
                  <a:rPr lang="zh-CN" altLang="en-US" dirty="0"/>
                  <a:t>因此加攻次数关于 </a:t>
                </a:r>
                <a14:m>
                  <m:oMath xmlns:m="http://schemas.openxmlformats.org/officeDocument/2006/math">
                    <m:r>
                      <a:rPr lang="en-US" altLang="zh-CN" i="1" dirty="0" smtClean="0">
                        <a:latin typeface="Cambria Math" panose="02040503050406030204" pitchFamily="18" charset="0"/>
                      </a:rPr>
                      <m:t>𝑎𝑡𝑘</m:t>
                    </m:r>
                  </m:oMath>
                </a14:m>
                <a:r>
                  <a:rPr lang="en-US" altLang="zh-CN" dirty="0"/>
                  <a:t> </a:t>
                </a:r>
                <a:r>
                  <a:rPr lang="zh-CN" altLang="en-US" dirty="0"/>
                  <a:t>存在决策单调性。</a:t>
                </a:r>
                <a:endParaRPr lang="en-US" altLang="zh-CN" dirty="0"/>
              </a:p>
              <a:p>
                <a:endParaRPr lang="en-US" altLang="zh-CN" dirty="0"/>
              </a:p>
              <a:p>
                <a:r>
                  <a:rPr lang="zh-CN" altLang="en-US" dirty="0"/>
                  <a:t>就此我们可以对 </a:t>
                </a:r>
                <a14:m>
                  <m:oMath xmlns:m="http://schemas.openxmlformats.org/officeDocument/2006/math">
                    <m:r>
                      <a:rPr lang="en-US" altLang="zh-CN" i="1" dirty="0" smtClean="0">
                        <a:latin typeface="Cambria Math" panose="02040503050406030204" pitchFamily="18" charset="0"/>
                      </a:rPr>
                      <m:t>𝑎𝑡𝑘</m:t>
                    </m:r>
                  </m:oMath>
                </a14:m>
                <a:r>
                  <a:rPr lang="en-US" altLang="zh-CN" dirty="0"/>
                  <a:t> </a:t>
                </a:r>
                <a:r>
                  <a:rPr lang="zh-CN" altLang="en-US" dirty="0"/>
                  <a:t>进行决策单调性分治，得到 </a:t>
                </a:r>
                <a14:m>
                  <m:oMath xmlns:m="http://schemas.openxmlformats.org/officeDocument/2006/math">
                    <m:r>
                      <m:rPr>
                        <m:sty m:val="p"/>
                      </m:rPr>
                      <a:rPr lang="en-US" altLang="zh-CN" b="0" i="0" smtClean="0">
                        <a:latin typeface="Cambria Math" panose="02040503050406030204" pitchFamily="18" charset="0"/>
                      </a:rPr>
                      <m:t>O</m:t>
                    </m:r>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1</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2</m:t>
                        </m:r>
                      </m:sub>
                    </m:sSub>
                    <m:rad>
                      <m:radPr>
                        <m:degHide m:val="on"/>
                        <m:ctrlPr>
                          <a:rPr lang="zh-CN" altLang="en-US" i="1">
                            <a:latin typeface="Cambria Math" panose="02040503050406030204" pitchFamily="18" charset="0"/>
                          </a:rPr>
                        </m:ctrlPr>
                      </m:radPr>
                      <m:deg/>
                      <m:e>
                        <m:r>
                          <a:rPr lang="en-US" altLang="zh-CN" b="0" i="1" smtClean="0">
                            <a:latin typeface="Cambria Math" panose="02040503050406030204" pitchFamily="18" charset="0"/>
                          </a:rPr>
                          <m:t>h𝑝</m:t>
                        </m:r>
                      </m:e>
                    </m:rad>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3</m:t>
                            </m:r>
                          </m:sub>
                        </m:sSub>
                      </m:e>
                    </m:func>
                    <m:r>
                      <a:rPr lang="en-US" altLang="zh-CN" b="0" i="1" smtClean="0">
                        <a:latin typeface="Cambria Math" panose="02040503050406030204" pitchFamily="18" charset="0"/>
                      </a:rPr>
                      <m:t>)</m:t>
                    </m:r>
                  </m:oMath>
                </a14:m>
                <a:r>
                  <a:rPr lang="zh-CN" altLang="en-US" dirty="0"/>
                  <a:t>的做法，但仍然无法通过本题。</a:t>
                </a:r>
                <a:endParaRPr lang="en-US" altLang="zh-CN" dirty="0"/>
              </a:p>
              <a:p>
                <a:r>
                  <a:rPr lang="zh-CN" altLang="en-US" dirty="0"/>
                  <a:t>因此考虑挖掘其他性质。</a:t>
                </a:r>
                <a:endParaRPr lang="en-US" altLang="zh-CN" dirty="0"/>
              </a:p>
            </p:txBody>
          </p:sp>
        </mc:Choice>
        <mc:Fallback xmlns="">
          <p:sp>
            <p:nvSpPr>
              <p:cNvPr id="13" name="内容占位符 2">
                <a:extLst>
                  <a:ext uri="{FF2B5EF4-FFF2-40B4-BE49-F238E27FC236}">
                    <a16:creationId xmlns:a16="http://schemas.microsoft.com/office/drawing/2014/main" id="{2B8AE626-6C65-4E36-A460-4698245CA579}"/>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r="-7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025898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12FE3-AE8D-437B-826F-E24ECE507A08}"/>
              </a:ext>
            </a:extLst>
          </p:cNvPr>
          <p:cNvSpPr>
            <a:spLocks noGrp="1"/>
          </p:cNvSpPr>
          <p:nvPr>
            <p:ph type="title"/>
          </p:nvPr>
        </p:nvSpPr>
        <p:spPr>
          <a:xfrm>
            <a:off x="838200" y="337133"/>
            <a:ext cx="10515600" cy="1325563"/>
          </a:xfrm>
        </p:spPr>
        <p:txBody>
          <a:bodyPr/>
          <a:lstStyle/>
          <a:p>
            <a:r>
              <a:rPr lang="en-US" altLang="zh-CN" dirty="0"/>
              <a:t>A. </a:t>
            </a:r>
            <a:r>
              <a:rPr lang="en-US" altLang="zh-CN" sz="4000" dirty="0"/>
              <a:t>Keep Marching on Instead of Running off</a:t>
            </a:r>
            <a:endParaRPr lang="zh-CN" altLang="en-US" sz="4000"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2B8AE626-6C65-4E36-A460-4698245CA579}"/>
                  </a:ext>
                </a:extLst>
              </p:cNvPr>
              <p:cNvSpPr>
                <a:spLocks noGrp="1"/>
              </p:cNvSpPr>
              <p:nvPr>
                <p:ph idx="1"/>
              </p:nvPr>
            </p:nvSpPr>
            <p:spPr>
              <a:xfrm>
                <a:off x="838200" y="1825625"/>
                <a:ext cx="10515600" cy="4351338"/>
              </a:xfrm>
            </p:spPr>
            <p:txBody>
              <a:bodyPr>
                <a:normAutofit/>
              </a:bodyPr>
              <a:lstStyle/>
              <a:p>
                <a:r>
                  <a:rPr lang="zh-CN" altLang="en-US" dirty="0"/>
                  <a:t>性质</a:t>
                </a:r>
                <a:r>
                  <a:rPr lang="en-US" altLang="zh-CN" dirty="0"/>
                  <a:t>4</a:t>
                </a:r>
                <a:r>
                  <a:rPr lang="zh-CN" altLang="en-US" dirty="0"/>
                  <a:t>：令 </a:t>
                </a:r>
                <a14:m>
                  <m:oMath xmlns:m="http://schemas.openxmlformats.org/officeDocument/2006/math">
                    <m:r>
                      <a:rPr lang="en-US" altLang="zh-CN" i="1" dirty="0" smtClean="0">
                        <a:latin typeface="Cambria Math" panose="02040503050406030204" pitchFamily="18" charset="0"/>
                      </a:rPr>
                      <m:t>𝑎𝑡𝑘</m:t>
                    </m:r>
                  </m:oMath>
                </a14:m>
                <a:r>
                  <a:rPr lang="en-US" altLang="zh-CN" dirty="0"/>
                  <a:t> </a:t>
                </a:r>
                <a:r>
                  <a:rPr lang="zh-CN" altLang="en-US" dirty="0"/>
                  <a:t>和 </a:t>
                </a:r>
                <a14:m>
                  <m:oMath xmlns:m="http://schemas.openxmlformats.org/officeDocument/2006/math">
                    <m:r>
                      <a:rPr lang="en-US" altLang="zh-CN" i="1" dirty="0" smtClean="0">
                        <a:latin typeface="Cambria Math" panose="02040503050406030204" pitchFamily="18" charset="0"/>
                      </a:rPr>
                      <m:t>h𝑝</m:t>
                    </m:r>
                  </m:oMath>
                </a14:m>
                <a:r>
                  <a:rPr lang="en-US" altLang="zh-CN" dirty="0"/>
                  <a:t> </a:t>
                </a:r>
                <a:r>
                  <a:rPr lang="zh-CN" altLang="en-US" dirty="0"/>
                  <a:t>恒定，则在题目条件下加攻次数关于 </a:t>
                </a:r>
                <a14:m>
                  <m:oMath xmlns:m="http://schemas.openxmlformats.org/officeDocument/2006/math">
                    <m:r>
                      <a:rPr lang="en-US" altLang="zh-CN" i="1" dirty="0" smtClean="0">
                        <a:latin typeface="Cambria Math" panose="02040503050406030204" pitchFamily="18" charset="0"/>
                      </a:rPr>
                      <m:t>𝑛</m:t>
                    </m:r>
                  </m:oMath>
                </a14:m>
                <a:r>
                  <a:rPr lang="en-US" altLang="zh-CN" dirty="0"/>
                  <a:t> </a:t>
                </a:r>
                <a:r>
                  <a:rPr lang="zh-CN" altLang="en-US" dirty="0"/>
                  <a:t>存在决策单调性。</a:t>
                </a:r>
                <a:endParaRPr lang="en-US" altLang="zh-CN" dirty="0"/>
              </a:p>
              <a:p>
                <a:endParaRPr lang="en-US" altLang="zh-CN" dirty="0"/>
              </a:p>
              <a:p>
                <a:r>
                  <a:rPr lang="zh-CN" altLang="en-US" dirty="0"/>
                  <a:t>证明：对于恒定的加攻结点，</a:t>
                </a:r>
                <a14:m>
                  <m:oMath xmlns:m="http://schemas.openxmlformats.org/officeDocument/2006/math">
                    <m:r>
                      <a:rPr lang="en-US" altLang="zh-CN" i="1" dirty="0" smtClean="0">
                        <a:latin typeface="Cambria Math" panose="02040503050406030204" pitchFamily="18" charset="0"/>
                      </a:rPr>
                      <m:t>𝑛</m:t>
                    </m:r>
                  </m:oMath>
                </a14:m>
                <a:r>
                  <a:rPr lang="en-US" altLang="zh-CN" dirty="0"/>
                  <a:t> </a:t>
                </a:r>
                <a:r>
                  <a:rPr lang="zh-CN" altLang="en-US" dirty="0"/>
                  <a:t>的变化显然只影响加防部分。</a:t>
                </a:r>
                <a:endParaRPr lang="en-US" altLang="zh-CN" dirty="0"/>
              </a:p>
              <a:p>
                <a:endParaRPr lang="en-US" altLang="zh-CN" dirty="0"/>
              </a:p>
              <a:p>
                <a:r>
                  <a:rPr lang="zh-CN" altLang="en-US" dirty="0"/>
                  <a:t>在同一加防回合 </a:t>
                </a:r>
                <a14:m>
                  <m:oMath xmlns:m="http://schemas.openxmlformats.org/officeDocument/2006/math">
                    <m:r>
                      <a:rPr lang="en-US" altLang="zh-CN" i="1" dirty="0" smtClean="0">
                        <a:latin typeface="Cambria Math" panose="02040503050406030204" pitchFamily="18" charset="0"/>
                      </a:rPr>
                      <m:t>𝑛</m:t>
                    </m:r>
                  </m:oMath>
                </a14:m>
                <a:r>
                  <a:rPr lang="zh-CN" altLang="en-US" dirty="0"/>
                  <a:t>，假设加攻结点 </a:t>
                </a:r>
                <a14:m>
                  <m:oMath xmlns:m="http://schemas.openxmlformats.org/officeDocument/2006/math">
                    <m:r>
                      <a:rPr lang="en-US" altLang="zh-CN" i="1" dirty="0" smtClean="0">
                        <a:latin typeface="Cambria Math" panose="02040503050406030204" pitchFamily="18" charset="0"/>
                      </a:rPr>
                      <m:t>𝑥</m:t>
                    </m:r>
                  </m:oMath>
                </a14:m>
                <a:r>
                  <a:rPr lang="en-US" altLang="zh-CN" dirty="0"/>
                  <a:t> </a:t>
                </a:r>
                <a:r>
                  <a:rPr lang="zh-CN" altLang="en-US" dirty="0"/>
                  <a:t>对应的攻击为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𝑥</m:t>
                        </m:r>
                      </m:sub>
                    </m:sSub>
                  </m:oMath>
                </a14:m>
                <a:r>
                  <a:rPr lang="zh-CN" altLang="en-US" dirty="0"/>
                  <a:t>，那么该回合伤害为</a:t>
                </a:r>
                <a14:m>
                  <m:oMath xmlns:m="http://schemas.openxmlformats.org/officeDocument/2006/math">
                    <m:r>
                      <a:rPr lang="zh-CN" altLang="en-US" i="1">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h𝑝</m:t>
                        </m:r>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𝑥</m:t>
                            </m:r>
                          </m:sub>
                        </m:sSub>
                      </m:den>
                    </m:f>
                    <m:r>
                      <a:rPr lang="zh-CN" altLang="en-US" i="1">
                        <a:latin typeface="Cambria Math" panose="02040503050406030204" pitchFamily="18" charset="0"/>
                      </a:rPr>
                      <m:t>⌋</m:t>
                    </m:r>
                    <m:r>
                      <a:rPr lang="en-US" altLang="zh-CN" b="0" i="1" smtClean="0">
                        <a:latin typeface="Cambria Math" panose="02040503050406030204" pitchFamily="18" charset="0"/>
                      </a:rPr>
                      <m:t>(</m:t>
                    </m:r>
                    <m:r>
                      <a:rPr lang="en-US" altLang="zh-CN" b="0" i="1" smtClean="0">
                        <a:latin typeface="Cambria Math" panose="02040503050406030204" pitchFamily="18" charset="0"/>
                      </a:rPr>
                      <m:t>𝑎𝑡𝑘</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𝑥</m:t>
                        </m:r>
                      </m:sub>
                    </m:sSub>
                    <m:r>
                      <a:rPr lang="en-US" altLang="zh-CN" b="0" i="1" smtClean="0">
                        <a:latin typeface="Cambria Math" panose="02040503050406030204" pitchFamily="18" charset="0"/>
                      </a:rPr>
                      <m:t>))</m:t>
                    </m:r>
                  </m:oMath>
                </a14:m>
                <a:r>
                  <a:rPr lang="zh-CN" altLang="en-US" dirty="0"/>
                  <a:t>。</a:t>
                </a:r>
                <a:endParaRPr lang="en-US" altLang="zh-CN" dirty="0"/>
              </a:p>
              <a:p>
                <a:endParaRPr lang="en-US" altLang="zh-CN" dirty="0"/>
              </a:p>
            </p:txBody>
          </p:sp>
        </mc:Choice>
        <mc:Fallback xmlns="">
          <p:sp>
            <p:nvSpPr>
              <p:cNvPr id="13" name="内容占位符 2">
                <a:extLst>
                  <a:ext uri="{FF2B5EF4-FFF2-40B4-BE49-F238E27FC236}">
                    <a16:creationId xmlns:a16="http://schemas.microsoft.com/office/drawing/2014/main" id="{2B8AE626-6C65-4E36-A460-4698245CA579}"/>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381" r="-9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293065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12FE3-AE8D-437B-826F-E24ECE507A08}"/>
              </a:ext>
            </a:extLst>
          </p:cNvPr>
          <p:cNvSpPr>
            <a:spLocks noGrp="1"/>
          </p:cNvSpPr>
          <p:nvPr>
            <p:ph type="title"/>
          </p:nvPr>
        </p:nvSpPr>
        <p:spPr>
          <a:xfrm>
            <a:off x="838200" y="337133"/>
            <a:ext cx="10515600" cy="1325563"/>
          </a:xfrm>
        </p:spPr>
        <p:txBody>
          <a:bodyPr/>
          <a:lstStyle/>
          <a:p>
            <a:r>
              <a:rPr lang="en-US" altLang="zh-CN" dirty="0"/>
              <a:t>A. </a:t>
            </a:r>
            <a:r>
              <a:rPr lang="en-US" altLang="zh-CN" sz="4000" dirty="0"/>
              <a:t>Keep Marching on Instead of Running off</a:t>
            </a:r>
            <a:endParaRPr lang="zh-CN" altLang="en-US" sz="4000"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2B8AE626-6C65-4E36-A460-4698245CA579}"/>
                  </a:ext>
                </a:extLst>
              </p:cNvPr>
              <p:cNvSpPr>
                <a:spLocks noGrp="1"/>
              </p:cNvSpPr>
              <p:nvPr>
                <p:ph idx="1"/>
              </p:nvPr>
            </p:nvSpPr>
            <p:spPr>
              <a:xfrm>
                <a:off x="838200" y="1825625"/>
                <a:ext cx="10515600" cy="4351338"/>
              </a:xfrm>
            </p:spPr>
            <p:txBody>
              <a:bodyPr>
                <a:normAutofit fontScale="92500" lnSpcReduction="10000"/>
              </a:bodyPr>
              <a:lstStyle/>
              <a:p>
                <a:r>
                  <a:rPr lang="zh-CN" altLang="en-US" dirty="0"/>
                  <a:t>将式子拆为 </a:t>
                </a:r>
                <a14:m>
                  <m:oMath xmlns:m="http://schemas.openxmlformats.org/officeDocument/2006/math">
                    <m:d>
                      <m:dPr>
                        <m:begChr m:val="⌊"/>
                        <m:endChr m:val="⌋"/>
                        <m:ctrlPr>
                          <a:rPr lang="zh-CN" altLang="en-US"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h𝑝</m:t>
                            </m:r>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𝑥</m:t>
                                </m:r>
                              </m:sub>
                            </m:sSub>
                          </m:den>
                        </m:f>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𝑎𝑡𝑘</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d>
                      <m:dPr>
                        <m:begChr m:val="⌊"/>
                        <m:endChr m:val="⌋"/>
                        <m:ctrlPr>
                          <a:rPr lang="zh-CN" altLang="en-US"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h𝑝</m:t>
                            </m:r>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𝑥</m:t>
                                </m:r>
                              </m:sub>
                            </m:sSub>
                          </m:den>
                        </m:f>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𝑥</m:t>
                        </m:r>
                      </m:sub>
                    </m:sSub>
                  </m:oMath>
                </a14:m>
                <a:r>
                  <a:rPr lang="zh-CN" altLang="en-US" dirty="0"/>
                  <a:t> 两部分。</a:t>
                </a:r>
                <a:endParaRPr lang="en-US" altLang="zh-CN" dirty="0"/>
              </a:p>
              <a:p>
                <a:r>
                  <a:rPr lang="zh-CN" altLang="en-US" dirty="0"/>
                  <a:t>针对 </a:t>
                </a:r>
                <a14:m>
                  <m:oMath xmlns:m="http://schemas.openxmlformats.org/officeDocument/2006/math">
                    <m:d>
                      <m:dPr>
                        <m:begChr m:val="⌊"/>
                        <m:endChr m:val="⌋"/>
                        <m:ctrlPr>
                          <a:rPr lang="zh-CN" altLang="en-US" i="1" smtClean="0">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h𝑝</m:t>
                            </m:r>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𝑥</m:t>
                                </m:r>
                              </m:sub>
                            </m:sSub>
                          </m:den>
                        </m:f>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𝑥</m:t>
                        </m:r>
                      </m:sub>
                    </m:sSub>
                  </m:oMath>
                </a14:m>
                <a:r>
                  <a:rPr lang="zh-CN" altLang="en-US" dirty="0"/>
                  <a:t> 部分，即为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h𝑝</m:t>
                        </m:r>
                        <m:r>
                          <a:rPr lang="en-US" altLang="zh-CN" b="0" i="1" smtClean="0">
                            <a:latin typeface="Cambria Math" panose="02040503050406030204" pitchFamily="18" charset="0"/>
                          </a:rPr>
                          <m:t>−1</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h𝑝</m:t>
                        </m:r>
                        <m:r>
                          <a:rPr lang="en-US" altLang="zh-CN" b="0" i="1" smtClean="0">
                            <a:latin typeface="Cambria Math" panose="02040503050406030204" pitchFamily="18" charset="0"/>
                          </a:rPr>
                          <m:t>−1</m:t>
                        </m:r>
                      </m:e>
                    </m:d>
                    <m:r>
                      <a:rPr lang="en-US" altLang="zh-CN" b="0" i="1" smtClean="0">
                        <a:latin typeface="Cambria Math" panose="02040503050406030204" pitchFamily="18" charset="0"/>
                      </a:rPr>
                      <m:t> </m:t>
                    </m:r>
                    <m:r>
                      <m:rPr>
                        <m:sty m:val="p"/>
                      </m:rPr>
                      <a:rPr lang="en-US" altLang="zh-CN" i="1">
                        <a:latin typeface="Cambria Math" panose="02040503050406030204" pitchFamily="18" charset="0"/>
                      </a:rPr>
                      <m:t>mod</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𝑥</m:t>
                        </m:r>
                      </m:sub>
                    </m:sSub>
                  </m:oMath>
                </a14:m>
                <a:r>
                  <a:rPr lang="zh-CN" altLang="en-US" dirty="0"/>
                  <a:t>。</a:t>
                </a:r>
                <a:endParaRPr lang="en-US" altLang="zh-CN" dirty="0"/>
              </a:p>
              <a:p>
                <a:r>
                  <a:rPr lang="zh-CN" altLang="en-US" dirty="0"/>
                  <a:t>由于两加攻结点相邻，因此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h𝑝</m:t>
                        </m:r>
                        <m:r>
                          <a:rPr lang="en-US" altLang="zh-CN" b="0" i="1" smtClean="0">
                            <a:latin typeface="Cambria Math" panose="02040503050406030204" pitchFamily="18" charset="0"/>
                          </a:rPr>
                          <m:t>−1</m:t>
                        </m:r>
                      </m:e>
                    </m:d>
                    <m:r>
                      <a:rPr lang="en-US" altLang="zh-CN" b="0" i="1" smtClean="0">
                        <a:latin typeface="Cambria Math" panose="02040503050406030204" pitchFamily="18" charset="0"/>
                      </a:rPr>
                      <m:t> </m:t>
                    </m:r>
                    <m:r>
                      <m:rPr>
                        <m:sty m:val="p"/>
                      </m:rPr>
                      <a:rPr lang="en-US" altLang="zh-CN" i="1">
                        <a:latin typeface="Cambria Math" panose="02040503050406030204" pitchFamily="18" charset="0"/>
                      </a:rPr>
                      <m:t>mod</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𝑥</m:t>
                        </m:r>
                      </m:sub>
                    </m:sSub>
                  </m:oMath>
                </a14:m>
                <a:r>
                  <a:rPr lang="zh-CN" altLang="en-US" dirty="0"/>
                  <a:t> 部分差距不超过 </a:t>
                </a:r>
                <a14:m>
                  <m:oMath xmlns:m="http://schemas.openxmlformats.org/officeDocument/2006/math">
                    <m:sSub>
                      <m:sSubPr>
                        <m:ctrlPr>
                          <a:rPr lang="en-US" altLang="zh-CN" i="1">
                            <a:latin typeface="Cambria Math" panose="02040503050406030204" pitchFamily="18" charset="0"/>
                          </a:rPr>
                        </m:ctrlPr>
                      </m:sSubPr>
                      <m:e>
                        <m:r>
                          <m:rPr>
                            <m:sty m:val="p"/>
                          </m:rPr>
                          <a:rPr lang="en-US" altLang="zh-CN" b="0" i="0" smtClean="0">
                            <a:latin typeface="Cambria Math" panose="02040503050406030204" pitchFamily="18" charset="0"/>
                          </a:rPr>
                          <m:t>min</m:t>
                        </m:r>
                        <m:r>
                          <a:rPr lang="en-US" altLang="zh-CN" b="0" i="1" smtClean="0">
                            <a:latin typeface="Cambria Math" panose="02040503050406030204" pitchFamily="18" charset="0"/>
                          </a:rPr>
                          <m:t>⁡(</m:t>
                        </m:r>
                        <m:r>
                          <a:rPr lang="en-US" altLang="zh-CN" i="1">
                            <a:latin typeface="Cambria Math" panose="02040503050406030204" pitchFamily="18" charset="0"/>
                          </a:rPr>
                          <m:t>𝐴</m:t>
                        </m:r>
                      </m:e>
                      <m:sub>
                        <m:r>
                          <a:rPr lang="en-US" altLang="zh-CN" i="1">
                            <a:latin typeface="Cambria Math" panose="02040503050406030204" pitchFamily="18" charset="0"/>
                          </a:rPr>
                          <m:t>𝑥</m:t>
                        </m:r>
                      </m:sub>
                    </m:sSub>
                    <m:r>
                      <a:rPr lang="en-US" altLang="zh-CN" b="0" i="1" smtClean="0">
                        <a:latin typeface="Cambria Math" panose="02040503050406030204" pitchFamily="18" charset="0"/>
                      </a:rPr>
                      <m:t>, </m:t>
                    </m:r>
                    <m:f>
                      <m:fPr>
                        <m:ctrlPr>
                          <a:rPr lang="en-US" altLang="zh-CN" b="0" i="1" smtClean="0">
                            <a:latin typeface="Cambria Math" panose="02040503050406030204" pitchFamily="18" charset="0"/>
                          </a:rPr>
                        </m:ctrlPr>
                      </m:fPr>
                      <m:num>
                        <m:r>
                          <a:rPr lang="en-US" altLang="zh-CN" i="1">
                            <a:latin typeface="Cambria Math" panose="02040503050406030204" pitchFamily="18" charset="0"/>
                          </a:rPr>
                          <m:t>h𝑝</m:t>
                        </m:r>
                        <m:r>
                          <a:rPr lang="en-US" altLang="zh-CN" i="1">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𝑥</m:t>
                            </m:r>
                          </m:sub>
                        </m:sSub>
                      </m:den>
                    </m:f>
                    <m:r>
                      <a:rPr lang="en-US" altLang="zh-CN" b="0" i="1" smtClean="0">
                        <a:latin typeface="Cambria Math" panose="02040503050406030204" pitchFamily="18" charset="0"/>
                      </a:rPr>
                      <m:t>)</m:t>
                    </m:r>
                  </m:oMath>
                </a14:m>
                <a:r>
                  <a:rPr lang="zh-CN" altLang="en-US" dirty="0"/>
                  <a:t>，即不超过</a:t>
                </a:r>
                <a14:m>
                  <m:oMath xmlns:m="http://schemas.openxmlformats.org/officeDocument/2006/math">
                    <m:rad>
                      <m:radPr>
                        <m:degHide m:val="on"/>
                        <m:ctrlPr>
                          <a:rPr lang="en-US" altLang="zh-CN" i="1" smtClean="0">
                            <a:latin typeface="Cambria Math" panose="02040503050406030204" pitchFamily="18" charset="0"/>
                          </a:rPr>
                        </m:ctrlPr>
                      </m:radPr>
                      <m:deg/>
                      <m:e>
                        <m:r>
                          <a:rPr lang="en-US" altLang="zh-CN" i="1">
                            <a:latin typeface="Cambria Math" panose="02040503050406030204" pitchFamily="18" charset="0"/>
                          </a:rPr>
                          <m:t>h𝑝</m:t>
                        </m:r>
                        <m:r>
                          <a:rPr lang="en-US" altLang="zh-CN" i="1">
                            <a:latin typeface="Cambria Math" panose="02040503050406030204" pitchFamily="18" charset="0"/>
                          </a:rPr>
                          <m:t>−1</m:t>
                        </m:r>
                      </m:e>
                    </m:rad>
                  </m:oMath>
                </a14:m>
                <a:r>
                  <a:rPr lang="zh-CN" altLang="en-US" dirty="0"/>
                  <a:t>。</a:t>
                </a:r>
                <a:endParaRPr lang="en-US" altLang="zh-CN" dirty="0"/>
              </a:p>
              <a:p>
                <a:r>
                  <a:rPr lang="zh-CN" altLang="en-US" dirty="0"/>
                  <a:t>针对</a:t>
                </a:r>
                <a14:m>
                  <m:oMath xmlns:m="http://schemas.openxmlformats.org/officeDocument/2006/math">
                    <m:d>
                      <m:dPr>
                        <m:begChr m:val="⌊"/>
                        <m:endChr m:val="⌋"/>
                        <m:ctrlPr>
                          <a:rPr lang="zh-CN" altLang="en-US"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h𝑝</m:t>
                            </m:r>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𝑥</m:t>
                                </m:r>
                              </m:sub>
                            </m:sSub>
                          </m:den>
                        </m:f>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𝑎𝑡𝑘</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e>
                    </m:d>
                    <m:r>
                      <a:rPr lang="zh-CN" altLang="en-US" i="1">
                        <a:latin typeface="Cambria Math" panose="02040503050406030204" pitchFamily="18" charset="0"/>
                      </a:rPr>
                      <m:t>部分</m:t>
                    </m:r>
                  </m:oMath>
                </a14:m>
                <a:r>
                  <a:rPr lang="zh-CN" altLang="en-US" dirty="0"/>
                  <a:t>，题目保证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𝑎𝑡𝑘</m:t>
                        </m:r>
                        <m:r>
                          <a:rPr lang="en-US" altLang="zh-CN" i="1">
                            <a:latin typeface="Cambria Math" panose="02040503050406030204" pitchFamily="18" charset="0"/>
                          </a:rPr>
                          <m:t>−</m:t>
                        </m:r>
                        <m:r>
                          <a:rPr lang="en-US" altLang="zh-CN" i="1">
                            <a:latin typeface="Cambria Math" panose="02040503050406030204" pitchFamily="18" charset="0"/>
                          </a:rPr>
                          <m:t>𝑛</m:t>
                        </m:r>
                      </m:e>
                    </m:d>
                  </m:oMath>
                </a14:m>
                <a:r>
                  <a:rPr lang="en-US" altLang="zh-CN" dirty="0"/>
                  <a:t>&gt;= </a:t>
                </a:r>
                <a14:m>
                  <m:oMath xmlns:m="http://schemas.openxmlformats.org/officeDocument/2006/math">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h𝑝</m:t>
                        </m:r>
                      </m:e>
                    </m:rad>
                  </m:oMath>
                </a14:m>
                <a:r>
                  <a:rPr lang="zh-CN" altLang="en-US" dirty="0"/>
                  <a:t>，而</a:t>
                </a:r>
                <a14:m>
                  <m:oMath xmlns:m="http://schemas.openxmlformats.org/officeDocument/2006/math">
                    <m:d>
                      <m:dPr>
                        <m:begChr m:val="⌊"/>
                        <m:endChr m:val="⌋"/>
                        <m:ctrlPr>
                          <a:rPr lang="zh-CN" altLang="en-US"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h𝑝</m:t>
                            </m:r>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𝑥</m:t>
                                </m:r>
                              </m:sub>
                            </m:sSub>
                          </m:den>
                        </m:f>
                      </m:e>
                    </m:d>
                    <m:r>
                      <a:rPr lang="zh-CN" altLang="en-US" i="1" smtClean="0">
                        <a:latin typeface="Cambria Math" panose="02040503050406030204" pitchFamily="18" charset="0"/>
                      </a:rPr>
                      <m:t>的</m:t>
                    </m:r>
                  </m:oMath>
                </a14:m>
                <a:r>
                  <a:rPr lang="zh-CN" altLang="en-US" dirty="0"/>
                  <a:t>差值至少为 </a:t>
                </a:r>
                <a14:m>
                  <m:oMath xmlns:m="http://schemas.openxmlformats.org/officeDocument/2006/math">
                    <m:r>
                      <a:rPr lang="en-US" altLang="zh-CN" i="1" dirty="0" smtClean="0">
                        <a:latin typeface="Cambria Math" panose="02040503050406030204" pitchFamily="18" charset="0"/>
                      </a:rPr>
                      <m:t>1</m:t>
                    </m:r>
                  </m:oMath>
                </a14:m>
                <a:r>
                  <a:rPr lang="zh-CN" altLang="en-US" dirty="0"/>
                  <a:t>。</a:t>
                </a:r>
                <a:endParaRPr lang="en-US" altLang="zh-CN" dirty="0"/>
              </a:p>
              <a:p>
                <a:r>
                  <a:rPr lang="zh-CN" altLang="en-US" dirty="0"/>
                  <a:t>因此同回合时</a:t>
                </a:r>
                <a14:m>
                  <m:oMath xmlns:m="http://schemas.openxmlformats.org/officeDocument/2006/math">
                    <m:d>
                      <m:dPr>
                        <m:begChr m:val="⌊"/>
                        <m:endChr m:val="⌋"/>
                        <m:ctrlPr>
                          <a:rPr lang="zh-CN" altLang="en-US"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h𝑝</m:t>
                            </m:r>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𝑥</m:t>
                                </m:r>
                              </m:sub>
                            </m:sSub>
                          </m:den>
                        </m:f>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𝑎𝑡𝑘</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e>
                    </m:d>
                    <m:r>
                      <a:rPr lang="en-US" altLang="zh-CN" b="0" i="1" smtClean="0">
                        <a:latin typeface="Cambria Math" panose="02040503050406030204" pitchFamily="18" charset="0"/>
                      </a:rPr>
                      <m:t>+</m:t>
                    </m:r>
                    <m:d>
                      <m:dPr>
                        <m:begChr m:val="⌊"/>
                        <m:endChr m:val="⌋"/>
                        <m:ctrlPr>
                          <a:rPr lang="zh-CN" altLang="en-US"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h𝑝</m:t>
                            </m:r>
                            <m:r>
                              <a:rPr lang="en-US" altLang="zh-CN" i="1">
                                <a:latin typeface="Cambria Math" panose="02040503050406030204" pitchFamily="18" charset="0"/>
                              </a:rPr>
                              <m:t>−1</m:t>
                            </m:r>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𝑥</m:t>
                                </m:r>
                              </m:sub>
                            </m:sSub>
                          </m:den>
                        </m:f>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𝑥</m:t>
                        </m:r>
                      </m:sub>
                    </m:sSub>
                  </m:oMath>
                </a14:m>
                <a:r>
                  <a:rPr lang="zh-CN" altLang="en-US" dirty="0"/>
                  <a:t> 在两相邻结点之差不小于 </a:t>
                </a:r>
                <a14:m>
                  <m:oMath xmlns:m="http://schemas.openxmlformats.org/officeDocument/2006/math">
                    <m:r>
                      <a:rPr lang="en-US" altLang="zh-CN" i="1" dirty="0" smtClean="0">
                        <a:latin typeface="Cambria Math" panose="02040503050406030204" pitchFamily="18" charset="0"/>
                      </a:rPr>
                      <m:t>0</m:t>
                    </m:r>
                  </m:oMath>
                </a14:m>
                <a:r>
                  <a:rPr lang="zh-CN" altLang="en-US" dirty="0"/>
                  <a:t>，考虑到加攻结点对应加防次数减少，因此决策点将不断后移。</a:t>
                </a:r>
                <a:endParaRPr lang="en-US" altLang="zh-CN" dirty="0"/>
              </a:p>
            </p:txBody>
          </p:sp>
        </mc:Choice>
        <mc:Fallback xmlns="">
          <p:sp>
            <p:nvSpPr>
              <p:cNvPr id="13" name="内容占位符 2">
                <a:extLst>
                  <a:ext uri="{FF2B5EF4-FFF2-40B4-BE49-F238E27FC236}">
                    <a16:creationId xmlns:a16="http://schemas.microsoft.com/office/drawing/2014/main" id="{2B8AE626-6C65-4E36-A460-4698245CA579}"/>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928" t="-980" r="-41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34616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12FE3-AE8D-437B-826F-E24ECE507A08}"/>
              </a:ext>
            </a:extLst>
          </p:cNvPr>
          <p:cNvSpPr>
            <a:spLocks noGrp="1"/>
          </p:cNvSpPr>
          <p:nvPr>
            <p:ph type="title"/>
          </p:nvPr>
        </p:nvSpPr>
        <p:spPr>
          <a:xfrm>
            <a:off x="838200" y="337133"/>
            <a:ext cx="10515600" cy="1325563"/>
          </a:xfrm>
        </p:spPr>
        <p:txBody>
          <a:bodyPr/>
          <a:lstStyle/>
          <a:p>
            <a:r>
              <a:rPr lang="en-US" altLang="zh-CN" dirty="0"/>
              <a:t>N. </a:t>
            </a:r>
            <a:r>
              <a:rPr lang="zh-CN" altLang="en-US" dirty="0"/>
              <a:t>一元四次方程</a:t>
            </a:r>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2B8AE626-6C65-4E36-A460-4698245CA579}"/>
                  </a:ext>
                </a:extLst>
              </p:cNvPr>
              <p:cNvSpPr>
                <a:spLocks noGrp="1"/>
              </p:cNvSpPr>
              <p:nvPr>
                <p:ph idx="1"/>
              </p:nvPr>
            </p:nvSpPr>
            <p:spPr>
              <a:xfrm>
                <a:off x="838200" y="1825625"/>
                <a:ext cx="10515600" cy="4351338"/>
              </a:xfrm>
            </p:spPr>
            <p:txBody>
              <a:bodyPr/>
              <a:lstStyle/>
              <a:p>
                <a:r>
                  <a:rPr lang="zh-CN" altLang="en-US" dirty="0"/>
                  <a:t>解法有很多，最简单的做法是输出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4</m:t>
                        </m:r>
                      </m:sup>
                    </m:sSup>
                    <m:r>
                      <a:rPr lang="en-US" altLang="zh-CN" b="0" i="1" smtClean="0">
                        <a:latin typeface="Cambria Math" panose="02040503050406030204" pitchFamily="18" charset="0"/>
                      </a:rPr>
                      <m:t>+1=0</m:t>
                    </m:r>
                    <m:r>
                      <a:rPr lang="zh-CN" altLang="en-US" i="1">
                        <a:latin typeface="Cambria Math" panose="02040503050406030204" pitchFamily="18" charset="0"/>
                      </a:rPr>
                      <m:t>。</m:t>
                    </m:r>
                  </m:oMath>
                </a14:m>
                <a:endParaRPr lang="en-US" altLang="zh-CN" dirty="0"/>
              </a:p>
              <a:p>
                <a:endParaRPr lang="en-US" altLang="zh-CN" dirty="0"/>
              </a:p>
              <a:p>
                <a:r>
                  <a:rPr lang="zh-CN" altLang="en-US" dirty="0"/>
                  <a:t>你也可以输出任意一个无解的一元二次函数的平方，如</a:t>
                </a:r>
                <a14:m>
                  <m:oMath xmlns:m="http://schemas.openxmlformats.org/officeDocument/2006/math">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+1</m:t>
                            </m:r>
                          </m:e>
                        </m:d>
                      </m:e>
                      <m:sup>
                        <m:r>
                          <a:rPr lang="en-US" altLang="zh-CN" b="0" i="1" smtClean="0">
                            <a:latin typeface="Cambria Math" panose="02040503050406030204" pitchFamily="18" charset="0"/>
                          </a:rPr>
                          <m:t>2</m:t>
                        </m:r>
                      </m:sup>
                    </m:sSup>
                    <m:r>
                      <a:rPr lang="en-US" altLang="zh-CN" i="1">
                        <a:latin typeface="Cambria Math" panose="02040503050406030204" pitchFamily="18" charset="0"/>
                      </a:rPr>
                      <m:t>=0</m:t>
                    </m:r>
                  </m:oMath>
                </a14:m>
                <a:r>
                  <a:rPr lang="zh-CN" altLang="en-US" dirty="0"/>
                  <a:t>。</a:t>
                </a:r>
                <a:endParaRPr lang="en-US" altLang="zh-CN" dirty="0"/>
              </a:p>
              <a:p>
                <a:endParaRPr lang="en-US" altLang="zh-CN" dirty="0"/>
              </a:p>
              <a:p>
                <a:r>
                  <a:rPr lang="zh-CN" altLang="en-US" dirty="0"/>
                  <a:t>你也可以随机输出 </a:t>
                </a:r>
                <a:r>
                  <a:rPr lang="en-US" altLang="zh-CN" dirty="0"/>
                  <a:t>5 </a:t>
                </a:r>
                <a:r>
                  <a:rPr lang="zh-CN" altLang="en-US" dirty="0"/>
                  <a:t>个数，成功率大约 </a:t>
                </a:r>
                <a:r>
                  <a:rPr lang="en-US" altLang="zh-CN" dirty="0"/>
                  <a:t>25%</a:t>
                </a:r>
                <a:r>
                  <a:rPr lang="zh-CN" altLang="en-US" dirty="0"/>
                  <a:t>（本题有 </a:t>
                </a:r>
                <a:r>
                  <a:rPr lang="en-US" altLang="zh-CN" dirty="0"/>
                  <a:t>25 </a:t>
                </a:r>
                <a:r>
                  <a:rPr lang="zh-CN" altLang="en-US" dirty="0"/>
                  <a:t>个测试点，记得用固定种子）。</a:t>
                </a:r>
                <a:endParaRPr lang="en-US" altLang="zh-CN" dirty="0"/>
              </a:p>
              <a:p>
                <a:endParaRPr lang="en-US" altLang="zh-CN" dirty="0"/>
              </a:p>
              <a:p>
                <a:r>
                  <a:rPr lang="en-US" altLang="zh-CN" dirty="0"/>
                  <a:t>Bonus</a:t>
                </a:r>
                <a:r>
                  <a:rPr lang="zh-CN" altLang="en-US" dirty="0"/>
                  <a:t>：尝试实现本题的 </a:t>
                </a:r>
                <a:r>
                  <a:rPr lang="en-US" altLang="zh-CN" dirty="0" err="1"/>
                  <a:t>spj</a:t>
                </a:r>
                <a:r>
                  <a:rPr lang="zh-CN" altLang="en-US" dirty="0"/>
                  <a:t>。</a:t>
                </a:r>
                <a:endParaRPr lang="en-US" altLang="zh-CN" dirty="0"/>
              </a:p>
            </p:txBody>
          </p:sp>
        </mc:Choice>
        <mc:Fallback xmlns="">
          <p:sp>
            <p:nvSpPr>
              <p:cNvPr id="13" name="内容占位符 2">
                <a:extLst>
                  <a:ext uri="{FF2B5EF4-FFF2-40B4-BE49-F238E27FC236}">
                    <a16:creationId xmlns:a16="http://schemas.microsoft.com/office/drawing/2014/main" id="{2B8AE626-6C65-4E36-A460-4698245CA579}"/>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381" b="-28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10103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12FE3-AE8D-437B-826F-E24ECE507A08}"/>
              </a:ext>
            </a:extLst>
          </p:cNvPr>
          <p:cNvSpPr>
            <a:spLocks noGrp="1"/>
          </p:cNvSpPr>
          <p:nvPr>
            <p:ph type="title"/>
          </p:nvPr>
        </p:nvSpPr>
        <p:spPr>
          <a:xfrm>
            <a:off x="838200" y="337133"/>
            <a:ext cx="10515600" cy="1325563"/>
          </a:xfrm>
        </p:spPr>
        <p:txBody>
          <a:bodyPr/>
          <a:lstStyle/>
          <a:p>
            <a:r>
              <a:rPr lang="en-US" altLang="zh-CN" dirty="0"/>
              <a:t>A. </a:t>
            </a:r>
            <a:r>
              <a:rPr lang="en-US" altLang="zh-CN" sz="4000" dirty="0"/>
              <a:t>Keep Marching on Instead of Running off</a:t>
            </a:r>
            <a:endParaRPr lang="zh-CN" altLang="en-US" sz="4000"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2B8AE626-6C65-4E36-A460-4698245CA579}"/>
                  </a:ext>
                </a:extLst>
              </p:cNvPr>
              <p:cNvSpPr>
                <a:spLocks noGrp="1"/>
              </p:cNvSpPr>
              <p:nvPr>
                <p:ph idx="1"/>
              </p:nvPr>
            </p:nvSpPr>
            <p:spPr>
              <a:xfrm>
                <a:off x="838200" y="1825625"/>
                <a:ext cx="10515600" cy="4351338"/>
              </a:xfrm>
            </p:spPr>
            <p:txBody>
              <a:bodyPr>
                <a:normAutofit/>
              </a:bodyPr>
              <a:lstStyle/>
              <a:p>
                <a:r>
                  <a:rPr lang="zh-CN" altLang="en-US" dirty="0"/>
                  <a:t>因此可以针对 </a:t>
                </a:r>
                <a14:m>
                  <m:oMath xmlns:m="http://schemas.openxmlformats.org/officeDocument/2006/math">
                    <m:r>
                      <a:rPr lang="en-US" altLang="zh-CN" i="1" dirty="0" smtClean="0">
                        <a:latin typeface="Cambria Math" panose="02040503050406030204" pitchFamily="18" charset="0"/>
                      </a:rPr>
                      <m:t>𝑎𝑡𝑘</m:t>
                    </m:r>
                  </m:oMath>
                </a14:m>
                <a:r>
                  <a:rPr lang="en-US" altLang="zh-CN" dirty="0"/>
                  <a:t> </a:t>
                </a:r>
                <a:r>
                  <a:rPr lang="zh-CN" altLang="en-US" dirty="0"/>
                  <a:t>和 </a:t>
                </a:r>
                <a14:m>
                  <m:oMath xmlns:m="http://schemas.openxmlformats.org/officeDocument/2006/math">
                    <m:r>
                      <a:rPr lang="en-US" altLang="zh-CN" i="1" dirty="0" smtClean="0">
                        <a:latin typeface="Cambria Math" panose="02040503050406030204" pitchFamily="18" charset="0"/>
                      </a:rPr>
                      <m:t>𝑛</m:t>
                    </m:r>
                  </m:oMath>
                </a14:m>
                <a:r>
                  <a:rPr lang="en-US" altLang="zh-CN" dirty="0"/>
                  <a:t> </a:t>
                </a:r>
                <a:r>
                  <a:rPr lang="zh-CN" altLang="en-US" dirty="0"/>
                  <a:t>进行二维决策单调性分治。</a:t>
                </a:r>
                <a:endParaRPr lang="en-US" altLang="zh-CN" dirty="0"/>
              </a:p>
              <a:p>
                <a:endParaRPr lang="en-US" altLang="zh-CN" dirty="0"/>
              </a:p>
              <a:p>
                <a:r>
                  <a:rPr lang="zh-CN" altLang="en-US" dirty="0"/>
                  <a:t>一种可能的做法是分治第一维并记录最接近的 </a:t>
                </a:r>
                <a14:m>
                  <m:oMath xmlns:m="http://schemas.openxmlformats.org/officeDocument/2006/math">
                    <m:r>
                      <a:rPr lang="en-US" altLang="zh-CN" i="1" dirty="0" smtClean="0">
                        <a:latin typeface="Cambria Math" panose="02040503050406030204" pitchFamily="18" charset="0"/>
                      </a:rPr>
                      <m:t>𝑙</m:t>
                    </m:r>
                    <m:r>
                      <a:rPr lang="en-US" altLang="zh-CN" i="1" dirty="0" smtClean="0">
                        <a:latin typeface="Cambria Math" panose="02040503050406030204" pitchFamily="18" charset="0"/>
                      </a:rPr>
                      <m:t>1</m:t>
                    </m:r>
                  </m:oMath>
                </a14:m>
                <a:r>
                  <a:rPr lang="en-US" altLang="zh-CN" dirty="0"/>
                  <a:t> </a:t>
                </a:r>
                <a:r>
                  <a:rPr lang="zh-CN" altLang="en-US" dirty="0"/>
                  <a:t>和 </a:t>
                </a:r>
                <a14:m>
                  <m:oMath xmlns:m="http://schemas.openxmlformats.org/officeDocument/2006/math">
                    <m:r>
                      <a:rPr lang="en-US" altLang="zh-CN" i="1" dirty="0" smtClean="0">
                        <a:latin typeface="Cambria Math" panose="02040503050406030204" pitchFamily="18" charset="0"/>
                      </a:rPr>
                      <m:t>𝑟</m:t>
                    </m:r>
                    <m:r>
                      <a:rPr lang="en-US" altLang="zh-CN" i="1" dirty="0">
                        <a:latin typeface="Cambria Math" panose="02040503050406030204" pitchFamily="18" charset="0"/>
                      </a:rPr>
                      <m:t>1</m:t>
                    </m:r>
                  </m:oMath>
                </a14:m>
                <a:r>
                  <a:rPr lang="zh-CN" altLang="en-US" dirty="0"/>
                  <a:t>。</a:t>
                </a:r>
                <a:endParaRPr lang="en-US" altLang="zh-CN" dirty="0"/>
              </a:p>
              <a:p>
                <a:endParaRPr lang="en-US" altLang="zh-CN" dirty="0"/>
              </a:p>
              <a:p>
                <a:r>
                  <a:rPr lang="zh-CN" altLang="en-US" dirty="0"/>
                  <a:t>同时在第二维同时用左右侧和上下侧的状态确定决策区间。</a:t>
                </a:r>
                <a:endParaRPr lang="en-US" altLang="zh-CN" dirty="0"/>
              </a:p>
              <a:p>
                <a:endParaRPr lang="en-US" altLang="zh-CN" dirty="0"/>
              </a:p>
              <a:p>
                <a:r>
                  <a:rPr lang="zh-CN" altLang="en-US" dirty="0"/>
                  <a:t>时间复杂度 </a:t>
                </a:r>
                <a14:m>
                  <m:oMath xmlns:m="http://schemas.openxmlformats.org/officeDocument/2006/math">
                    <m:r>
                      <m:rPr>
                        <m:sty m:val="p"/>
                      </m:rPr>
                      <a:rPr lang="en-US" altLang="zh-CN" b="0" i="0" smtClean="0">
                        <a:latin typeface="Cambria Math" panose="02040503050406030204" pitchFamily="18" charset="0"/>
                      </a:rPr>
                      <m:t>O</m:t>
                    </m:r>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2</m:t>
                        </m:r>
                      </m:sub>
                    </m:sSub>
                    <m:rad>
                      <m:radPr>
                        <m:degHide m:val="on"/>
                        <m:ctrlPr>
                          <a:rPr lang="zh-CN" altLang="en-US" i="1">
                            <a:latin typeface="Cambria Math" panose="02040503050406030204" pitchFamily="18" charset="0"/>
                          </a:rPr>
                        </m:ctrlPr>
                      </m:radPr>
                      <m:deg/>
                      <m:e>
                        <m:r>
                          <m:rPr>
                            <m:sty m:val="p"/>
                          </m:rPr>
                          <a:rPr lang="en-US" altLang="zh-CN" i="1">
                            <a:latin typeface="Cambria Math" panose="02040503050406030204" pitchFamily="18" charset="0"/>
                          </a:rPr>
                          <m:t>hp</m:t>
                        </m:r>
                      </m:e>
                    </m:rad>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sSub>
                          <m:sSubPr>
                            <m:ctrlPr>
                              <a:rPr lang="en-US" altLang="zh-CN" i="1">
                                <a:latin typeface="Cambria Math" panose="02040503050406030204" pitchFamily="18" charset="0"/>
                              </a:rPr>
                            </m:ctrlPr>
                          </m:sSubPr>
                          <m:e>
                            <m:r>
                              <a:rPr lang="en-US" altLang="zh-CN" i="1">
                                <a:latin typeface="Cambria Math" panose="02040503050406030204" pitchFamily="18" charset="0"/>
                              </a:rPr>
                              <m:t>𝑡</m:t>
                            </m:r>
                          </m:e>
                          <m:sub>
                            <m:r>
                              <a:rPr lang="en-US" altLang="zh-CN" i="1" smtClean="0">
                                <a:latin typeface="Cambria Math" panose="02040503050406030204" pitchFamily="18" charset="0"/>
                              </a:rPr>
                              <m:t>1</m:t>
                            </m:r>
                          </m:sub>
                        </m:sSub>
                      </m:e>
                    </m:func>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3</m:t>
                            </m:r>
                          </m:sub>
                        </m:sSub>
                      </m:e>
                    </m:func>
                    <m:r>
                      <a:rPr lang="en-US" altLang="zh-CN" b="0" i="1" smtClean="0">
                        <a:latin typeface="Cambria Math" panose="02040503050406030204" pitchFamily="18" charset="0"/>
                      </a:rPr>
                      <m:t>)</m:t>
                    </m:r>
                  </m:oMath>
                </a14:m>
                <a:r>
                  <a:rPr lang="zh-CN" altLang="en-US" dirty="0"/>
                  <a:t>。</a:t>
                </a:r>
                <a:endParaRPr lang="en-US" altLang="zh-CN" dirty="0"/>
              </a:p>
            </p:txBody>
          </p:sp>
        </mc:Choice>
        <mc:Fallback xmlns="">
          <p:sp>
            <p:nvSpPr>
              <p:cNvPr id="13" name="内容占位符 2">
                <a:extLst>
                  <a:ext uri="{FF2B5EF4-FFF2-40B4-BE49-F238E27FC236}">
                    <a16:creationId xmlns:a16="http://schemas.microsoft.com/office/drawing/2014/main" id="{2B8AE626-6C65-4E36-A460-4698245CA579}"/>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914305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图片 7" descr="图片包含 建筑, 门, 窗户, 挂&#10;&#10;描述已自动生成">
            <a:extLst>
              <a:ext uri="{FF2B5EF4-FFF2-40B4-BE49-F238E27FC236}">
                <a16:creationId xmlns:a16="http://schemas.microsoft.com/office/drawing/2014/main" id="{EA6E02F8-18A5-4C77-9EDE-A4E1006EC541}"/>
              </a:ext>
            </a:extLst>
          </p:cNvPr>
          <p:cNvPicPr>
            <a:picLocks noChangeAspect="1"/>
          </p:cNvPicPr>
          <p:nvPr/>
        </p:nvPicPr>
        <p:blipFill rotWithShape="1">
          <a:blip r:embed="rId2"/>
          <a:srcRect t="24511"/>
          <a:stretch/>
        </p:blipFill>
        <p:spPr>
          <a:xfrm>
            <a:off x="20" y="1282"/>
            <a:ext cx="12191980" cy="6856718"/>
          </a:xfrm>
          <a:prstGeom prst="rect">
            <a:avLst/>
          </a:prstGeom>
        </p:spPr>
      </p:pic>
    </p:spTree>
    <p:extLst>
      <p:ext uri="{BB962C8B-B14F-4D97-AF65-F5344CB8AC3E}">
        <p14:creationId xmlns:p14="http://schemas.microsoft.com/office/powerpoint/2010/main" val="1258040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12FE3-AE8D-437B-826F-E24ECE507A08}"/>
              </a:ext>
            </a:extLst>
          </p:cNvPr>
          <p:cNvSpPr>
            <a:spLocks noGrp="1"/>
          </p:cNvSpPr>
          <p:nvPr>
            <p:ph type="title"/>
          </p:nvPr>
        </p:nvSpPr>
        <p:spPr>
          <a:xfrm>
            <a:off x="838200" y="337133"/>
            <a:ext cx="10515600" cy="1325563"/>
          </a:xfrm>
        </p:spPr>
        <p:txBody>
          <a:bodyPr/>
          <a:lstStyle/>
          <a:p>
            <a:r>
              <a:rPr lang="en-US" altLang="zh-CN" dirty="0"/>
              <a:t>I. </a:t>
            </a:r>
            <a:r>
              <a:rPr lang="zh-CN" altLang="en-US" dirty="0"/>
              <a:t>距离</a:t>
            </a:r>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2B8AE626-6C65-4E36-A460-4698245CA579}"/>
                  </a:ext>
                </a:extLst>
              </p:cNvPr>
              <p:cNvSpPr>
                <a:spLocks noGrp="1"/>
              </p:cNvSpPr>
              <p:nvPr>
                <p:ph idx="1"/>
              </p:nvPr>
            </p:nvSpPr>
            <p:spPr>
              <a:xfrm>
                <a:off x="838200" y="1825625"/>
                <a:ext cx="10515600" cy="4351338"/>
              </a:xfrm>
            </p:spPr>
            <p:txBody>
              <a:bodyPr>
                <a:normAutofit/>
              </a:bodyPr>
              <a:lstStyle/>
              <a:p>
                <a:r>
                  <a:rPr lang="zh-CN" altLang="en-US" dirty="0"/>
                  <a:t>解法</a:t>
                </a:r>
                <a:r>
                  <a:rPr lang="en-US" altLang="zh-CN" dirty="0"/>
                  <a:t>1</a:t>
                </a:r>
                <a:r>
                  <a:rPr lang="zh-CN" altLang="en-US" dirty="0"/>
                  <a:t>：</a:t>
                </a:r>
                <a:endParaRPr lang="en-US" altLang="zh-CN" dirty="0"/>
              </a:p>
              <a:p>
                <a:pPr lvl="1"/>
                <a:r>
                  <a:rPr lang="zh-CN" altLang="en-US" dirty="0"/>
                  <a:t>设第一个点的位置为 </a:t>
                </a:r>
                <a14:m>
                  <m:oMath xmlns:m="http://schemas.openxmlformats.org/officeDocument/2006/math">
                    <m:r>
                      <a:rPr lang="en-US" altLang="zh-CN" i="1" dirty="0" smtClean="0">
                        <a:latin typeface="Cambria Math" panose="02040503050406030204" pitchFamily="18" charset="0"/>
                      </a:rPr>
                      <m:t>𝑥</m:t>
                    </m:r>
                  </m:oMath>
                </a14:m>
                <a:r>
                  <a:rPr lang="zh-CN" altLang="en-US" dirty="0"/>
                  <a:t>，第二个点的位置为 </a:t>
                </a:r>
                <a14:m>
                  <m:oMath xmlns:m="http://schemas.openxmlformats.org/officeDocument/2006/math">
                    <m:r>
                      <a:rPr lang="en-US" altLang="zh-CN" i="1" dirty="0" smtClean="0">
                        <a:latin typeface="Cambria Math" panose="02040503050406030204" pitchFamily="18" charset="0"/>
                      </a:rPr>
                      <m:t>𝑦</m:t>
                    </m:r>
                  </m:oMath>
                </a14:m>
                <a:r>
                  <a:rPr lang="zh-CN" altLang="en-US" dirty="0"/>
                  <a:t>，那么对于 </a:t>
                </a:r>
                <a14:m>
                  <m:oMath xmlns:m="http://schemas.openxmlformats.org/officeDocument/2006/math">
                    <m:r>
                      <a:rPr lang="en-US" altLang="zh-CN" i="1" dirty="0" smtClean="0">
                        <a:latin typeface="Cambria Math" panose="02040503050406030204" pitchFamily="18" charset="0"/>
                      </a:rPr>
                      <m:t>𝑥</m:t>
                    </m:r>
                    <m:r>
                      <a:rPr lang="en-US" altLang="zh-CN" i="1" dirty="0" smtClean="0">
                        <a:latin typeface="Cambria Math" panose="02040503050406030204" pitchFamily="18" charset="0"/>
                        <a:ea typeface="Cambria Math" panose="02040503050406030204" pitchFamily="18" charset="0"/>
                      </a:rPr>
                      <m:t>≥</m:t>
                    </m:r>
                    <m:r>
                      <a:rPr lang="en-US" altLang="zh-CN" i="1" dirty="0" smtClean="0">
                        <a:latin typeface="Cambria Math" panose="02040503050406030204" pitchFamily="18" charset="0"/>
                      </a:rPr>
                      <m:t>𝑦</m:t>
                    </m:r>
                    <m:r>
                      <a:rPr lang="en-US" altLang="zh-CN" i="1" dirty="0" smtClean="0">
                        <a:latin typeface="Cambria Math" panose="02040503050406030204" pitchFamily="18" charset="0"/>
                      </a:rPr>
                      <m:t> </m:t>
                    </m:r>
                  </m:oMath>
                </a14:m>
                <a:r>
                  <a:rPr lang="zh-CN" altLang="en-US" dirty="0"/>
                  <a:t>的部分，我们有二重积分：</a:t>
                </a:r>
                <a:endParaRPr lang="en-US" altLang="zh-CN" dirty="0"/>
              </a:p>
              <a:p>
                <a:pPr lvl="1"/>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𝑙</m:t>
                            </m:r>
                          </m:e>
                          <m:sup>
                            <m:r>
                              <a:rPr lang="en-US" altLang="zh-CN" b="0" i="1" smtClean="0">
                                <a:latin typeface="Cambria Math" panose="02040503050406030204" pitchFamily="18" charset="0"/>
                              </a:rPr>
                              <m:t>2</m:t>
                            </m:r>
                          </m:sup>
                        </m:sSup>
                      </m:den>
                    </m:f>
                    <m:nary>
                      <m:naryPr>
                        <m:ctrlPr>
                          <a:rPr lang="en-US" altLang="zh-CN" i="1" smtClean="0">
                            <a:latin typeface="Cambria Math" panose="02040503050406030204" pitchFamily="18" charset="0"/>
                          </a:rPr>
                        </m:ctrlPr>
                      </m:naryPr>
                      <m:sub>
                        <m:r>
                          <m:rPr>
                            <m:brk m:alnAt="23"/>
                          </m:rPr>
                          <a:rPr lang="en-US" altLang="zh-CN" i="1">
                            <a:latin typeface="Cambria Math" panose="02040503050406030204" pitchFamily="18" charset="0"/>
                          </a:rPr>
                          <m:t>0</m:t>
                        </m:r>
                      </m:sub>
                      <m:sup>
                        <m:r>
                          <a:rPr lang="en-US" altLang="zh-CN" i="1" dirty="0">
                            <a:latin typeface="Cambria Math" panose="02040503050406030204" pitchFamily="18" charset="0"/>
                          </a:rPr>
                          <m:t>𝑙</m:t>
                        </m:r>
                      </m:sup>
                      <m:e>
                        <m:nary>
                          <m:naryPr>
                            <m:ctrlPr>
                              <a:rPr lang="en-US" altLang="zh-CN" i="1" smtClean="0">
                                <a:latin typeface="Cambria Math" panose="02040503050406030204" pitchFamily="18" charset="0"/>
                              </a:rPr>
                            </m:ctrlPr>
                          </m:naryPr>
                          <m:sub>
                            <m:r>
                              <m:rPr>
                                <m:brk m:alnAt="23"/>
                              </m:rPr>
                              <a:rPr lang="en-US" altLang="zh-CN" i="1">
                                <a:latin typeface="Cambria Math" panose="02040503050406030204" pitchFamily="18" charset="0"/>
                              </a:rPr>
                              <m:t>0</m:t>
                            </m:r>
                          </m:sub>
                          <m:sup>
                            <m:r>
                              <a:rPr lang="en-US" altLang="zh-CN" i="1">
                                <a:latin typeface="Cambria Math" panose="02040503050406030204" pitchFamily="18" charset="0"/>
                              </a:rPr>
                              <m:t>𝑥</m:t>
                            </m:r>
                          </m:sup>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𝑑𝑥𝑑𝑦</m:t>
                            </m:r>
                          </m:e>
                        </m:nary>
                      </m:e>
                    </m:nary>
                  </m:oMath>
                </a14:m>
                <a:r>
                  <a:rPr lang="en-US" altLang="zh-CN" dirty="0"/>
                  <a:t>=</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𝑙</m:t>
                            </m:r>
                          </m:e>
                          <m:sup>
                            <m:r>
                              <a:rPr lang="en-US" altLang="zh-CN" i="1">
                                <a:latin typeface="Cambria Math" panose="02040503050406030204" pitchFamily="18" charset="0"/>
                              </a:rPr>
                              <m:t>2</m:t>
                            </m:r>
                          </m:sup>
                        </m:sSup>
                      </m:den>
                    </m:f>
                    <m:nary>
                      <m:naryPr>
                        <m:ctrlPr>
                          <a:rPr lang="en-US" altLang="zh-CN" i="1" dirty="0" smtClean="0">
                            <a:latin typeface="Cambria Math" panose="02040503050406030204" pitchFamily="18" charset="0"/>
                          </a:rPr>
                        </m:ctrlPr>
                      </m:naryPr>
                      <m:sub>
                        <m:r>
                          <m:rPr>
                            <m:brk m:alnAt="23"/>
                          </m:rPr>
                          <a:rPr lang="en-US" altLang="zh-CN" b="0" i="1" dirty="0" smtClean="0">
                            <a:latin typeface="Cambria Math" panose="02040503050406030204" pitchFamily="18" charset="0"/>
                          </a:rPr>
                          <m:t>0</m:t>
                        </m:r>
                      </m:sub>
                      <m:sup>
                        <m:r>
                          <a:rPr lang="en-US" altLang="zh-CN" b="0" i="1" dirty="0" smtClean="0">
                            <a:latin typeface="Cambria Math" panose="02040503050406030204" pitchFamily="18" charset="0"/>
                          </a:rPr>
                          <m:t>𝑙</m:t>
                        </m:r>
                      </m:sup>
                      <m:e>
                        <m:r>
                          <a:rPr lang="en-US" altLang="zh-CN" b="0" i="1" dirty="0" smtClean="0">
                            <a:latin typeface="Cambria Math" panose="02040503050406030204" pitchFamily="18" charset="0"/>
                          </a:rPr>
                          <m:t>0.5</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𝑥</m:t>
                            </m:r>
                          </m:e>
                          <m:sup>
                            <m:r>
                              <a:rPr lang="en-US" altLang="zh-CN" b="0" i="1" dirty="0" smtClean="0">
                                <a:latin typeface="Cambria Math" panose="02040503050406030204" pitchFamily="18" charset="0"/>
                              </a:rPr>
                              <m:t>2</m:t>
                            </m:r>
                          </m:sup>
                        </m:sSup>
                        <m:r>
                          <a:rPr lang="en-US" altLang="zh-CN" b="0" i="1" dirty="0" smtClean="0">
                            <a:latin typeface="Cambria Math" panose="02040503050406030204" pitchFamily="18" charset="0"/>
                          </a:rPr>
                          <m:t>𝑑𝑥</m:t>
                        </m:r>
                      </m:e>
                    </m:nary>
                    <m:r>
                      <a:rPr lang="en-US" altLang="zh-CN" b="0" i="1" dirty="0" smtClean="0">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6</m:t>
                        </m:r>
                      </m:den>
                    </m:f>
                    <m:r>
                      <a:rPr lang="en-US" altLang="zh-CN" b="0" i="1" smtClean="0">
                        <a:latin typeface="Cambria Math" panose="02040503050406030204" pitchFamily="18" charset="0"/>
                      </a:rPr>
                      <m:t>𝑙</m:t>
                    </m:r>
                  </m:oMath>
                </a14:m>
                <a:endParaRPr lang="en-US" altLang="zh-CN" dirty="0"/>
              </a:p>
              <a:p>
                <a:pPr lvl="1"/>
                <a:endParaRPr lang="en-US" altLang="zh-CN" dirty="0"/>
              </a:p>
              <a:p>
                <a:pPr lvl="1"/>
                <a:r>
                  <a:rPr lang="zh-CN" altLang="en-US" dirty="0"/>
                  <a:t>考虑图像的对称性，则有：</a:t>
                </a:r>
                <a:endParaRPr lang="en-US" altLang="zh-CN" dirty="0"/>
              </a:p>
              <a:p>
                <a:pPr lvl="1"/>
                <a14:m>
                  <m:oMath xmlns:m="http://schemas.openxmlformats.org/officeDocument/2006/math">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𝑙</m:t>
                            </m:r>
                          </m:e>
                          <m:sup>
                            <m:r>
                              <a:rPr lang="en-US" altLang="zh-CN" b="0" i="1" smtClean="0">
                                <a:latin typeface="Cambria Math" panose="02040503050406030204" pitchFamily="18" charset="0"/>
                              </a:rPr>
                              <m:t>2</m:t>
                            </m:r>
                          </m:sup>
                        </m:sSup>
                      </m:den>
                    </m:f>
                    <m:nary>
                      <m:naryPr>
                        <m:ctrlPr>
                          <a:rPr lang="en-US" altLang="zh-CN" i="1" smtClean="0">
                            <a:latin typeface="Cambria Math" panose="02040503050406030204" pitchFamily="18" charset="0"/>
                          </a:rPr>
                        </m:ctrlPr>
                      </m:naryPr>
                      <m:sub>
                        <m:r>
                          <m:rPr>
                            <m:brk m:alnAt="23"/>
                          </m:rPr>
                          <a:rPr lang="en-US" altLang="zh-CN" i="1">
                            <a:latin typeface="Cambria Math" panose="02040503050406030204" pitchFamily="18" charset="0"/>
                          </a:rPr>
                          <m:t>0</m:t>
                        </m:r>
                      </m:sub>
                      <m:sup>
                        <m:r>
                          <a:rPr lang="en-US" altLang="zh-CN" i="1" dirty="0">
                            <a:latin typeface="Cambria Math" panose="02040503050406030204" pitchFamily="18" charset="0"/>
                          </a:rPr>
                          <m:t>𝑙</m:t>
                        </m:r>
                      </m:sup>
                      <m:e>
                        <m:nary>
                          <m:naryPr>
                            <m:ctrlPr>
                              <a:rPr lang="en-US" altLang="zh-CN" i="1" smtClean="0">
                                <a:latin typeface="Cambria Math" panose="02040503050406030204" pitchFamily="18" charset="0"/>
                              </a:rPr>
                            </m:ctrlPr>
                          </m:naryPr>
                          <m:sub>
                            <m:r>
                              <m:rPr>
                                <m:brk m:alnAt="23"/>
                              </m:rPr>
                              <a:rPr lang="en-US" altLang="zh-CN" i="1">
                                <a:latin typeface="Cambria Math" panose="02040503050406030204" pitchFamily="18" charset="0"/>
                              </a:rPr>
                              <m:t>0</m:t>
                            </m:r>
                          </m:sub>
                          <m:sup>
                            <m:r>
                              <a:rPr lang="en-US" altLang="zh-CN" i="1" dirty="0">
                                <a:latin typeface="Cambria Math" panose="02040503050406030204" pitchFamily="18" charset="0"/>
                              </a:rPr>
                              <m:t>𝑙</m:t>
                            </m:r>
                          </m:sup>
                          <m:e>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𝑑𝑥𝑑𝑦</m:t>
                            </m:r>
                          </m:e>
                        </m:nary>
                      </m:e>
                    </m:nary>
                  </m:oMath>
                </a14:m>
                <a:r>
                  <a:rPr lang="en-US" altLang="zh-CN" dirty="0"/>
                  <a:t>=</a:t>
                </a:r>
                <a14:m>
                  <m:oMath xmlns:m="http://schemas.openxmlformats.org/officeDocument/2006/math">
                    <m:r>
                      <a:rPr lang="en-US" altLang="zh-CN" i="1" smtClean="0">
                        <a:latin typeface="Cambria Math" panose="02040503050406030204" pitchFamily="18" charset="0"/>
                      </a:rPr>
                      <m:t>2</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sSup>
                          <m:sSupPr>
                            <m:ctrlPr>
                              <a:rPr lang="en-US" altLang="zh-CN" i="1">
                                <a:latin typeface="Cambria Math" panose="02040503050406030204" pitchFamily="18" charset="0"/>
                              </a:rPr>
                            </m:ctrlPr>
                          </m:sSupPr>
                          <m:e>
                            <m:r>
                              <a:rPr lang="en-US" altLang="zh-CN" i="1">
                                <a:latin typeface="Cambria Math" panose="02040503050406030204" pitchFamily="18" charset="0"/>
                              </a:rPr>
                              <m:t>𝑙</m:t>
                            </m:r>
                          </m:e>
                          <m:sup>
                            <m:r>
                              <a:rPr lang="en-US" altLang="zh-CN" i="1">
                                <a:latin typeface="Cambria Math" panose="02040503050406030204" pitchFamily="18" charset="0"/>
                              </a:rPr>
                              <m:t>2</m:t>
                            </m:r>
                          </m:sup>
                        </m:sSup>
                      </m:den>
                    </m:f>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0</m:t>
                        </m:r>
                      </m:sub>
                      <m:sup>
                        <m:r>
                          <a:rPr lang="en-US" altLang="zh-CN" i="1" dirty="0">
                            <a:latin typeface="Cambria Math" panose="02040503050406030204" pitchFamily="18" charset="0"/>
                          </a:rPr>
                          <m:t>𝑙</m:t>
                        </m:r>
                      </m:sup>
                      <m:e>
                        <m:nary>
                          <m:naryPr>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0</m:t>
                            </m:r>
                          </m:sub>
                          <m:sup>
                            <m:r>
                              <a:rPr lang="en-US" altLang="zh-CN" i="1">
                                <a:latin typeface="Cambria Math" panose="02040503050406030204" pitchFamily="18" charset="0"/>
                              </a:rPr>
                              <m:t>𝑥</m:t>
                            </m:r>
                          </m:sup>
                          <m:e>
                            <m:d>
                              <m:dPr>
                                <m:ctrlPr>
                                  <a:rPr lang="en-US" altLang="zh-CN" i="1">
                                    <a:latin typeface="Cambria Math" panose="02040503050406030204" pitchFamily="18" charset="0"/>
                                  </a:rPr>
                                </m:ctrlPr>
                              </m:dPr>
                              <m:e>
                                <m:r>
                                  <a:rPr lang="en-US" altLang="zh-CN" i="1">
                                    <a:latin typeface="Cambria Math" panose="02040503050406030204" pitchFamily="18" charset="0"/>
                                  </a:rPr>
                                  <m:t>𝑥</m:t>
                                </m:r>
                                <m:r>
                                  <a:rPr lang="en-US" altLang="zh-CN" i="1">
                                    <a:latin typeface="Cambria Math" panose="02040503050406030204" pitchFamily="18" charset="0"/>
                                  </a:rPr>
                                  <m:t>−</m:t>
                                </m:r>
                                <m:r>
                                  <a:rPr lang="en-US" altLang="zh-CN" i="1">
                                    <a:latin typeface="Cambria Math" panose="02040503050406030204" pitchFamily="18" charset="0"/>
                                  </a:rPr>
                                  <m:t>𝑦</m:t>
                                </m:r>
                              </m:e>
                            </m:d>
                            <m:r>
                              <a:rPr lang="en-US" altLang="zh-CN" i="1">
                                <a:latin typeface="Cambria Math" panose="02040503050406030204" pitchFamily="18" charset="0"/>
                              </a:rPr>
                              <m:t>𝑑𝑥𝑑𝑦</m:t>
                            </m:r>
                          </m:e>
                        </m:nary>
                      </m:e>
                    </m:nary>
                    <m:r>
                      <a:rPr lang="en-US" altLang="zh-CN" b="0" i="1" dirty="0"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b="0" i="1" smtClean="0">
                            <a:latin typeface="Cambria Math" panose="02040503050406030204" pitchFamily="18" charset="0"/>
                          </a:rPr>
                          <m:t>3</m:t>
                        </m:r>
                      </m:den>
                    </m:f>
                    <m:r>
                      <a:rPr lang="en-US" altLang="zh-CN" i="1">
                        <a:latin typeface="Cambria Math" panose="02040503050406030204" pitchFamily="18" charset="0"/>
                      </a:rPr>
                      <m:t>𝑙</m:t>
                    </m:r>
                  </m:oMath>
                </a14:m>
                <a:endParaRPr lang="en-US" altLang="zh-CN" dirty="0"/>
              </a:p>
              <a:p>
                <a:pPr lvl="1"/>
                <a:endParaRPr lang="en-US" altLang="zh-CN" dirty="0"/>
              </a:p>
              <a:p>
                <a:pPr lvl="1"/>
                <a:r>
                  <a:rPr lang="zh-CN" altLang="en-US" dirty="0"/>
                  <a:t>因此答案为</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b="0" i="1" smtClean="0">
                            <a:latin typeface="Cambria Math" panose="02040503050406030204" pitchFamily="18" charset="0"/>
                          </a:rPr>
                          <m:t>3</m:t>
                        </m:r>
                      </m:den>
                    </m:f>
                    <m:r>
                      <a:rPr lang="en-US" altLang="zh-CN" i="1">
                        <a:latin typeface="Cambria Math" panose="02040503050406030204" pitchFamily="18" charset="0"/>
                      </a:rPr>
                      <m:t>𝑙</m:t>
                    </m:r>
                  </m:oMath>
                </a14:m>
                <a:r>
                  <a:rPr lang="zh-CN" altLang="en-US" dirty="0"/>
                  <a:t>。</a:t>
                </a:r>
                <a:endParaRPr lang="en-US" altLang="zh-CN" dirty="0"/>
              </a:p>
            </p:txBody>
          </p:sp>
        </mc:Choice>
        <mc:Fallback xmlns="">
          <p:sp>
            <p:nvSpPr>
              <p:cNvPr id="13" name="内容占位符 2">
                <a:extLst>
                  <a:ext uri="{FF2B5EF4-FFF2-40B4-BE49-F238E27FC236}">
                    <a16:creationId xmlns:a16="http://schemas.microsoft.com/office/drawing/2014/main" id="{2B8AE626-6C65-4E36-A460-4698245CA579}"/>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521" r="-81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6370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12FE3-AE8D-437B-826F-E24ECE507A08}"/>
              </a:ext>
            </a:extLst>
          </p:cNvPr>
          <p:cNvSpPr>
            <a:spLocks noGrp="1"/>
          </p:cNvSpPr>
          <p:nvPr>
            <p:ph type="title"/>
          </p:nvPr>
        </p:nvSpPr>
        <p:spPr>
          <a:xfrm>
            <a:off x="838200" y="337133"/>
            <a:ext cx="10515600" cy="1325563"/>
          </a:xfrm>
        </p:spPr>
        <p:txBody>
          <a:bodyPr/>
          <a:lstStyle/>
          <a:p>
            <a:r>
              <a:rPr lang="en-US" altLang="zh-CN" dirty="0"/>
              <a:t>I. </a:t>
            </a:r>
            <a:r>
              <a:rPr lang="zh-CN" altLang="en-US" dirty="0"/>
              <a:t>距离</a:t>
            </a:r>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2B8AE626-6C65-4E36-A460-4698245CA579}"/>
                  </a:ext>
                </a:extLst>
              </p:cNvPr>
              <p:cNvSpPr>
                <a:spLocks noGrp="1"/>
              </p:cNvSpPr>
              <p:nvPr>
                <p:ph idx="1"/>
              </p:nvPr>
            </p:nvSpPr>
            <p:spPr>
              <a:xfrm>
                <a:off x="838200" y="1825625"/>
                <a:ext cx="10515600" cy="4351338"/>
              </a:xfrm>
            </p:spPr>
            <p:txBody>
              <a:bodyPr/>
              <a:lstStyle/>
              <a:p>
                <a:r>
                  <a:rPr lang="zh-CN" altLang="en-US" dirty="0"/>
                  <a:t>解法</a:t>
                </a:r>
                <a:r>
                  <a:rPr lang="en-US" altLang="zh-CN" dirty="0"/>
                  <a:t>2</a:t>
                </a:r>
                <a:r>
                  <a:rPr lang="zh-CN" altLang="en-US" dirty="0"/>
                  <a:t>：</a:t>
                </a:r>
                <a:endParaRPr lang="en-US" altLang="zh-CN" dirty="0"/>
              </a:p>
              <a:p>
                <a:pPr lvl="1"/>
                <a:r>
                  <a:rPr lang="zh-CN" altLang="en-US" dirty="0"/>
                  <a:t>不难意识到期望距离是一个关于 </a:t>
                </a:r>
                <a14:m>
                  <m:oMath xmlns:m="http://schemas.openxmlformats.org/officeDocument/2006/math">
                    <m:r>
                      <a:rPr lang="en-US" altLang="zh-CN" i="1">
                        <a:latin typeface="Cambria Math" panose="02040503050406030204" pitchFamily="18" charset="0"/>
                      </a:rPr>
                      <m:t>𝑙</m:t>
                    </m:r>
                  </m:oMath>
                </a14:m>
                <a:r>
                  <a:rPr lang="en-US" altLang="zh-CN" dirty="0"/>
                  <a:t> </a:t>
                </a:r>
                <a:r>
                  <a:rPr lang="zh-CN" altLang="en-US" dirty="0"/>
                  <a:t>的线性函数。</a:t>
                </a:r>
                <a:endParaRPr lang="en-US" altLang="zh-CN" dirty="0"/>
              </a:p>
              <a:p>
                <a:pPr lvl="1"/>
                <a:r>
                  <a:rPr lang="zh-CN" altLang="en-US" dirty="0"/>
                  <a:t>而 </a:t>
                </a:r>
                <a14:m>
                  <m:oMath xmlns:m="http://schemas.openxmlformats.org/officeDocument/2006/math">
                    <m:r>
                      <a:rPr lang="en-US" altLang="zh-CN" i="1">
                        <a:latin typeface="Cambria Math" panose="02040503050406030204" pitchFamily="18" charset="0"/>
                      </a:rPr>
                      <m:t>𝑙</m:t>
                    </m:r>
                    <m:r>
                      <a:rPr lang="en-US" altLang="zh-CN" b="0" i="1" smtClean="0">
                        <a:latin typeface="Cambria Math" panose="02040503050406030204" pitchFamily="18" charset="0"/>
                      </a:rPr>
                      <m:t>=1</m:t>
                    </m:r>
                    <m:r>
                      <a:rPr lang="en-US" altLang="zh-CN" i="1">
                        <a:latin typeface="Cambria Math" panose="02040503050406030204" pitchFamily="18" charset="0"/>
                      </a:rPr>
                      <m:t> </m:t>
                    </m:r>
                  </m:oMath>
                </a14:m>
                <a:r>
                  <a:rPr lang="en-US" altLang="zh-CN" dirty="0"/>
                  <a:t> </a:t>
                </a:r>
                <a:r>
                  <a:rPr lang="zh-CN" altLang="en-US" dirty="0"/>
                  <a:t>时答案为 </a:t>
                </a:r>
                <a14:m>
                  <m:oMath xmlns:m="http://schemas.openxmlformats.org/officeDocument/2006/math">
                    <m:f>
                      <m:fPr>
                        <m:ctrlPr>
                          <a:rPr lang="en-US" altLang="zh-CN" i="1" smtClean="0">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3</m:t>
                        </m:r>
                      </m:den>
                    </m:f>
                  </m:oMath>
                </a14:m>
                <a:r>
                  <a:rPr lang="zh-CN" altLang="en-US" dirty="0"/>
                  <a:t>，因此输出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3</m:t>
                        </m:r>
                      </m:den>
                    </m:f>
                    <m:r>
                      <a:rPr lang="en-US" altLang="zh-CN" b="0" i="1" smtClean="0">
                        <a:latin typeface="Cambria Math" panose="02040503050406030204" pitchFamily="18" charset="0"/>
                      </a:rPr>
                      <m:t>𝑙</m:t>
                    </m:r>
                  </m:oMath>
                </a14:m>
                <a:r>
                  <a:rPr lang="zh-CN" altLang="en-US" dirty="0"/>
                  <a:t> 即可。</a:t>
                </a:r>
                <a:endParaRPr lang="en-US" altLang="zh-CN" dirty="0"/>
              </a:p>
            </p:txBody>
          </p:sp>
        </mc:Choice>
        <mc:Fallback xmlns="">
          <p:sp>
            <p:nvSpPr>
              <p:cNvPr id="13" name="内容占位符 2">
                <a:extLst>
                  <a:ext uri="{FF2B5EF4-FFF2-40B4-BE49-F238E27FC236}">
                    <a16:creationId xmlns:a16="http://schemas.microsoft.com/office/drawing/2014/main" id="{2B8AE626-6C65-4E36-A460-4698245CA579}"/>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40470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12FE3-AE8D-437B-826F-E24ECE507A08}"/>
              </a:ext>
            </a:extLst>
          </p:cNvPr>
          <p:cNvSpPr>
            <a:spLocks noGrp="1"/>
          </p:cNvSpPr>
          <p:nvPr>
            <p:ph type="title"/>
          </p:nvPr>
        </p:nvSpPr>
        <p:spPr>
          <a:xfrm>
            <a:off x="838200" y="337133"/>
            <a:ext cx="10515600" cy="1325563"/>
          </a:xfrm>
        </p:spPr>
        <p:txBody>
          <a:bodyPr/>
          <a:lstStyle/>
          <a:p>
            <a:r>
              <a:rPr lang="en-US" altLang="zh-CN" dirty="0"/>
              <a:t>K. Bit Operation</a:t>
            </a:r>
            <a:endParaRPr lang="zh-CN" altLang="en-US" dirty="0"/>
          </a:p>
        </p:txBody>
      </p:sp>
      <mc:AlternateContent xmlns:mc="http://schemas.openxmlformats.org/markup-compatibility/2006" xmlns:a14="http://schemas.microsoft.com/office/drawing/2010/main">
        <mc:Choice Requires="a14">
          <p:sp>
            <p:nvSpPr>
              <p:cNvPr id="13" name="内容占位符 2">
                <a:extLst>
                  <a:ext uri="{FF2B5EF4-FFF2-40B4-BE49-F238E27FC236}">
                    <a16:creationId xmlns:a16="http://schemas.microsoft.com/office/drawing/2014/main" id="{2B8AE626-6C65-4E36-A460-4698245CA579}"/>
                  </a:ext>
                </a:extLst>
              </p:cNvPr>
              <p:cNvSpPr>
                <a:spLocks noGrp="1"/>
              </p:cNvSpPr>
              <p:nvPr>
                <p:ph idx="1"/>
              </p:nvPr>
            </p:nvSpPr>
            <p:spPr>
              <a:xfrm>
                <a:off x="838200" y="1825625"/>
                <a:ext cx="10515600" cy="4351338"/>
              </a:xfrm>
            </p:spPr>
            <p:txBody>
              <a:bodyPr/>
              <a:lstStyle/>
              <a:p>
                <a:r>
                  <a:rPr lang="zh-CN" altLang="en-US" dirty="0"/>
                  <a:t>考虑 </a:t>
                </a:r>
                <a14:m>
                  <m:oMath xmlns:m="http://schemas.openxmlformats.org/officeDocument/2006/math">
                    <m:r>
                      <a:rPr lang="en-US" altLang="zh-CN" i="1" dirty="0" smtClean="0">
                        <a:latin typeface="Cambria Math" panose="02040503050406030204" pitchFamily="18" charset="0"/>
                      </a:rPr>
                      <m:t>𝑎</m:t>
                    </m:r>
                  </m:oMath>
                </a14:m>
                <a:r>
                  <a:rPr lang="en-US" altLang="zh-CN" dirty="0"/>
                  <a:t> </a:t>
                </a:r>
                <a:r>
                  <a:rPr lang="zh-CN" altLang="en-US" dirty="0"/>
                  <a:t>和 </a:t>
                </a:r>
                <a14:m>
                  <m:oMath xmlns:m="http://schemas.openxmlformats.org/officeDocument/2006/math">
                    <m:r>
                      <a:rPr lang="en-US" altLang="zh-CN" i="1" dirty="0" smtClean="0">
                        <a:latin typeface="Cambria Math" panose="02040503050406030204" pitchFamily="18" charset="0"/>
                      </a:rPr>
                      <m:t>𝑏</m:t>
                    </m:r>
                  </m:oMath>
                </a14:m>
                <a:r>
                  <a:rPr lang="en-US" altLang="zh-CN" dirty="0"/>
                  <a:t> </a:t>
                </a:r>
                <a:r>
                  <a:rPr lang="zh-CN" altLang="en-US" dirty="0"/>
                  <a:t>的二进制表示。</a:t>
                </a:r>
                <a:endParaRPr lang="en-US" altLang="zh-CN" dirty="0"/>
              </a:p>
              <a:p>
                <a:endParaRPr lang="en-US" altLang="zh-CN" dirty="0"/>
              </a:p>
              <a:p>
                <a:r>
                  <a:rPr lang="zh-CN" altLang="en-US" dirty="0"/>
                  <a:t>如果 </a:t>
                </a:r>
                <a14:m>
                  <m:oMath xmlns:m="http://schemas.openxmlformats.org/officeDocument/2006/math">
                    <m:r>
                      <a:rPr lang="en-US" altLang="zh-CN" i="1" dirty="0" smtClean="0">
                        <a:latin typeface="Cambria Math" panose="02040503050406030204" pitchFamily="18" charset="0"/>
                      </a:rPr>
                      <m:t>𝑎</m:t>
                    </m:r>
                  </m:oMath>
                </a14:m>
                <a:r>
                  <a:rPr lang="en-US" altLang="zh-CN" dirty="0"/>
                  <a:t> </a:t>
                </a:r>
                <a:r>
                  <a:rPr lang="zh-CN" altLang="en-US" dirty="0"/>
                  <a:t>的某位为 </a:t>
                </a:r>
                <a14:m>
                  <m:oMath xmlns:m="http://schemas.openxmlformats.org/officeDocument/2006/math">
                    <m:r>
                      <a:rPr lang="en-US" altLang="zh-CN" i="1" dirty="0" smtClean="0">
                        <a:latin typeface="Cambria Math" panose="02040503050406030204" pitchFamily="18" charset="0"/>
                      </a:rPr>
                      <m:t>0</m:t>
                    </m:r>
                  </m:oMath>
                </a14:m>
                <a:r>
                  <a:rPr lang="en-US" altLang="zh-CN" dirty="0"/>
                  <a:t> </a:t>
                </a:r>
                <a:r>
                  <a:rPr lang="zh-CN" altLang="en-US" dirty="0"/>
                  <a:t>且 </a:t>
                </a:r>
                <a14:m>
                  <m:oMath xmlns:m="http://schemas.openxmlformats.org/officeDocument/2006/math">
                    <m:r>
                      <a:rPr lang="en-US" altLang="zh-CN" i="1" dirty="0" smtClean="0">
                        <a:latin typeface="Cambria Math" panose="02040503050406030204" pitchFamily="18" charset="0"/>
                      </a:rPr>
                      <m:t>𝑏</m:t>
                    </m:r>
                  </m:oMath>
                </a14:m>
                <a:r>
                  <a:rPr lang="en-US" altLang="zh-CN" dirty="0"/>
                  <a:t> </a:t>
                </a:r>
                <a:r>
                  <a:rPr lang="zh-CN" altLang="en-US" dirty="0"/>
                  <a:t>的同位置为 </a:t>
                </a:r>
                <a14:m>
                  <m:oMath xmlns:m="http://schemas.openxmlformats.org/officeDocument/2006/math">
                    <m:r>
                      <a:rPr lang="en-US" altLang="zh-CN" i="1" dirty="0" smtClean="0">
                        <a:latin typeface="Cambria Math" panose="02040503050406030204" pitchFamily="18" charset="0"/>
                      </a:rPr>
                      <m:t>1</m:t>
                    </m:r>
                  </m:oMath>
                </a14:m>
                <a:r>
                  <a:rPr lang="zh-CN" altLang="en-US" dirty="0"/>
                  <a:t>，那么无解。</a:t>
                </a:r>
                <a:endParaRPr lang="en-US" altLang="zh-CN" dirty="0"/>
              </a:p>
              <a:p>
                <a:endParaRPr lang="en-US" altLang="zh-CN" dirty="0"/>
              </a:p>
              <a:p>
                <a:r>
                  <a:rPr lang="zh-CN" altLang="en-US" dirty="0"/>
                  <a:t>否则统计 </a:t>
                </a:r>
                <a14:m>
                  <m:oMath xmlns:m="http://schemas.openxmlformats.org/officeDocument/2006/math">
                    <m:r>
                      <a:rPr lang="en-US" altLang="zh-CN" i="1" dirty="0" smtClean="0">
                        <a:latin typeface="Cambria Math" panose="02040503050406030204" pitchFamily="18" charset="0"/>
                      </a:rPr>
                      <m:t>𝑎</m:t>
                    </m:r>
                  </m:oMath>
                </a14:m>
                <a:r>
                  <a:rPr lang="en-US" altLang="zh-CN" dirty="0"/>
                  <a:t> </a:t>
                </a:r>
                <a:r>
                  <a:rPr lang="zh-CN" altLang="en-US" dirty="0"/>
                  <a:t>为 </a:t>
                </a:r>
                <a14:m>
                  <m:oMath xmlns:m="http://schemas.openxmlformats.org/officeDocument/2006/math">
                    <m:r>
                      <a:rPr lang="en-US" altLang="zh-CN" i="1" dirty="0" smtClean="0">
                        <a:latin typeface="Cambria Math" panose="02040503050406030204" pitchFamily="18" charset="0"/>
                      </a:rPr>
                      <m:t>1</m:t>
                    </m:r>
                  </m:oMath>
                </a14:m>
                <a:r>
                  <a:rPr lang="en-US" altLang="zh-CN" dirty="0"/>
                  <a:t> </a:t>
                </a:r>
                <a:r>
                  <a:rPr lang="zh-CN" altLang="en-US" dirty="0"/>
                  <a:t>且 </a:t>
                </a:r>
                <a14:m>
                  <m:oMath xmlns:m="http://schemas.openxmlformats.org/officeDocument/2006/math">
                    <m:r>
                      <a:rPr lang="en-US" altLang="zh-CN" i="1" dirty="0" smtClean="0">
                        <a:latin typeface="Cambria Math" panose="02040503050406030204" pitchFamily="18" charset="0"/>
                      </a:rPr>
                      <m:t>𝑏</m:t>
                    </m:r>
                  </m:oMath>
                </a14:m>
                <a:r>
                  <a:rPr lang="en-US" altLang="zh-CN" dirty="0"/>
                  <a:t> </a:t>
                </a:r>
                <a:r>
                  <a:rPr lang="zh-CN" altLang="en-US" dirty="0"/>
                  <a:t>为 </a:t>
                </a:r>
                <a14:m>
                  <m:oMath xmlns:m="http://schemas.openxmlformats.org/officeDocument/2006/math">
                    <m:r>
                      <a:rPr lang="en-US" altLang="zh-CN" i="1" dirty="0" smtClean="0">
                        <a:latin typeface="Cambria Math" panose="02040503050406030204" pitchFamily="18" charset="0"/>
                      </a:rPr>
                      <m:t>0</m:t>
                    </m:r>
                  </m:oMath>
                </a14:m>
                <a:r>
                  <a:rPr lang="zh-CN" altLang="en-US" dirty="0"/>
                  <a:t> 的位置数 </a:t>
                </a:r>
                <a14:m>
                  <m:oMath xmlns:m="http://schemas.openxmlformats.org/officeDocument/2006/math">
                    <m:r>
                      <a:rPr lang="en-US" altLang="zh-CN" i="1" dirty="0" smtClean="0">
                        <a:latin typeface="Cambria Math" panose="02040503050406030204" pitchFamily="18" charset="0"/>
                      </a:rPr>
                      <m:t>𝑛</m:t>
                    </m:r>
                  </m:oMath>
                </a14:m>
                <a:r>
                  <a:rPr lang="zh-CN" altLang="en-US" dirty="0"/>
                  <a:t>，答案即为 </a:t>
                </a:r>
                <a14:m>
                  <m:oMath xmlns:m="http://schemas.openxmlformats.org/officeDocument/2006/math">
                    <m:r>
                      <a:rPr lang="en-US" altLang="zh-CN" i="1" dirty="0" smtClean="0">
                        <a:latin typeface="Cambria Math" panose="02040503050406030204" pitchFamily="18" charset="0"/>
                      </a:rPr>
                      <m:t>𝑛</m:t>
                    </m:r>
                    <m:r>
                      <a:rPr lang="en-US" altLang="zh-CN" i="1" dirty="0" smtClean="0">
                        <a:latin typeface="Cambria Math" panose="02040503050406030204" pitchFamily="18" charset="0"/>
                      </a:rPr>
                      <m:t>!</m:t>
                    </m:r>
                  </m:oMath>
                </a14:m>
                <a:r>
                  <a:rPr lang="zh-CN" altLang="en-US" dirty="0"/>
                  <a:t>。</a:t>
                </a:r>
                <a:endParaRPr lang="en-US" altLang="zh-CN" dirty="0"/>
              </a:p>
              <a:p>
                <a:endParaRPr lang="en-US" altLang="zh-CN" dirty="0"/>
              </a:p>
            </p:txBody>
          </p:sp>
        </mc:Choice>
        <mc:Fallback xmlns="">
          <p:sp>
            <p:nvSpPr>
              <p:cNvPr id="13" name="内容占位符 2">
                <a:extLst>
                  <a:ext uri="{FF2B5EF4-FFF2-40B4-BE49-F238E27FC236}">
                    <a16:creationId xmlns:a16="http://schemas.microsoft.com/office/drawing/2014/main" id="{2B8AE626-6C65-4E36-A460-4698245CA579}"/>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2"/>
                <a:stretch>
                  <a:fillRect l="-1043" t="-23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70366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5C8CD8-A061-4A51-8ADF-77B8E249BB90}"/>
              </a:ext>
            </a:extLst>
          </p:cNvPr>
          <p:cNvSpPr>
            <a:spLocks noGrp="1"/>
          </p:cNvSpPr>
          <p:nvPr>
            <p:ph type="ctrTitle"/>
          </p:nvPr>
        </p:nvSpPr>
        <p:spPr>
          <a:xfrm>
            <a:off x="1524000" y="1463795"/>
            <a:ext cx="9144000" cy="2387600"/>
          </a:xfrm>
        </p:spPr>
        <p:txBody>
          <a:bodyPr/>
          <a:lstStyle/>
          <a:p>
            <a:r>
              <a:rPr lang="en-US" altLang="zh-CN" dirty="0"/>
              <a:t>Easy-Mid</a:t>
            </a:r>
            <a:endParaRPr lang="zh-CN" altLang="en-US" dirty="0"/>
          </a:p>
        </p:txBody>
      </p:sp>
    </p:spTree>
    <p:extLst>
      <p:ext uri="{BB962C8B-B14F-4D97-AF65-F5344CB8AC3E}">
        <p14:creationId xmlns:p14="http://schemas.microsoft.com/office/powerpoint/2010/main" val="18635663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12FE3-AE8D-437B-826F-E24ECE507A08}"/>
              </a:ext>
            </a:extLst>
          </p:cNvPr>
          <p:cNvSpPr>
            <a:spLocks noGrp="1"/>
          </p:cNvSpPr>
          <p:nvPr>
            <p:ph type="title"/>
          </p:nvPr>
        </p:nvSpPr>
        <p:spPr/>
        <p:txBody>
          <a:bodyPr/>
          <a:lstStyle/>
          <a:p>
            <a:r>
              <a:rPr lang="en-US" altLang="zh-CN" dirty="0"/>
              <a:t>E. Tadokoro Flipping</a:t>
            </a:r>
            <a:endParaRPr lang="zh-CN" altLang="en-US" dirty="0"/>
          </a:p>
        </p:txBody>
      </p:sp>
      <p:sp>
        <p:nvSpPr>
          <p:cNvPr id="13" name="内容占位符 2">
            <a:extLst>
              <a:ext uri="{FF2B5EF4-FFF2-40B4-BE49-F238E27FC236}">
                <a16:creationId xmlns:a16="http://schemas.microsoft.com/office/drawing/2014/main" id="{2B8AE626-6C65-4E36-A460-4698245CA579}"/>
              </a:ext>
            </a:extLst>
          </p:cNvPr>
          <p:cNvSpPr>
            <a:spLocks noGrp="1"/>
          </p:cNvSpPr>
          <p:nvPr>
            <p:ph idx="1"/>
          </p:nvPr>
        </p:nvSpPr>
        <p:spPr>
          <a:xfrm>
            <a:off x="838200" y="1825625"/>
            <a:ext cx="10515600" cy="4351338"/>
          </a:xfrm>
        </p:spPr>
        <p:txBody>
          <a:bodyPr/>
          <a:lstStyle/>
          <a:p>
            <a:r>
              <a:rPr lang="en-US" altLang="zh-CN" dirty="0"/>
              <a:t>New Bing </a:t>
            </a:r>
            <a:r>
              <a:rPr lang="zh-CN" altLang="en-US" dirty="0"/>
              <a:t>解决了这个问题：</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因此输出 </a:t>
            </a:r>
            <a:r>
              <a:rPr lang="en-US" altLang="zh-CN" dirty="0"/>
              <a:t>500000004 </a:t>
            </a:r>
            <a:r>
              <a:rPr lang="zh-CN" altLang="en-US" dirty="0"/>
              <a:t>即可。</a:t>
            </a:r>
            <a:endParaRPr lang="en-US" altLang="zh-CN" dirty="0"/>
          </a:p>
        </p:txBody>
      </p:sp>
      <p:pic>
        <p:nvPicPr>
          <p:cNvPr id="5" name="图片 4">
            <a:extLst>
              <a:ext uri="{FF2B5EF4-FFF2-40B4-BE49-F238E27FC236}">
                <a16:creationId xmlns:a16="http://schemas.microsoft.com/office/drawing/2014/main" id="{65EB1841-0316-408A-95FD-4D70F425CDCD}"/>
              </a:ext>
            </a:extLst>
          </p:cNvPr>
          <p:cNvPicPr>
            <a:picLocks noChangeAspect="1"/>
          </p:cNvPicPr>
          <p:nvPr/>
        </p:nvPicPr>
        <p:blipFill>
          <a:blip r:embed="rId2"/>
          <a:stretch>
            <a:fillRect/>
          </a:stretch>
        </p:blipFill>
        <p:spPr>
          <a:xfrm>
            <a:off x="1176815" y="2447360"/>
            <a:ext cx="9078355" cy="2614152"/>
          </a:xfrm>
          <a:prstGeom prst="rect">
            <a:avLst/>
          </a:prstGeom>
        </p:spPr>
      </p:pic>
    </p:spTree>
    <p:extLst>
      <p:ext uri="{BB962C8B-B14F-4D97-AF65-F5344CB8AC3E}">
        <p14:creationId xmlns:p14="http://schemas.microsoft.com/office/powerpoint/2010/main" val="417666609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2256</TotalTime>
  <Words>2768</Words>
  <Application>Microsoft Office PowerPoint</Application>
  <PresentationFormat>宽屏</PresentationFormat>
  <Paragraphs>245</Paragraphs>
  <Slides>41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41</vt:i4>
      </vt:variant>
    </vt:vector>
  </HeadingPairs>
  <TitlesOfParts>
    <vt:vector size="46" baseType="lpstr">
      <vt:lpstr>等线</vt:lpstr>
      <vt:lpstr>等线 Light</vt:lpstr>
      <vt:lpstr>Arial</vt:lpstr>
      <vt:lpstr>Cambria Math</vt:lpstr>
      <vt:lpstr>Office 主题​​</vt:lpstr>
      <vt:lpstr>校赛</vt:lpstr>
      <vt:lpstr>预期难度</vt:lpstr>
      <vt:lpstr>Easy</vt:lpstr>
      <vt:lpstr>N. 一元四次方程</vt:lpstr>
      <vt:lpstr>I. 距离</vt:lpstr>
      <vt:lpstr>I. 距离</vt:lpstr>
      <vt:lpstr>K. Bit Operation</vt:lpstr>
      <vt:lpstr>Easy-Mid</vt:lpstr>
      <vt:lpstr>E. Tadokoro Flipping</vt:lpstr>
      <vt:lpstr>J. 海选</vt:lpstr>
      <vt:lpstr>L. 卡片游戏</vt:lpstr>
      <vt:lpstr>Mid</vt:lpstr>
      <vt:lpstr>C. Doll Making</vt:lpstr>
      <vt:lpstr>F. Mabinogion</vt:lpstr>
      <vt:lpstr>F. Mabinogion</vt:lpstr>
      <vt:lpstr>Mid-Hard</vt:lpstr>
      <vt:lpstr>B. Pure Hacking Attempt (ULL version)</vt:lpstr>
      <vt:lpstr>G. The Threshold of Masterpieces</vt:lpstr>
      <vt:lpstr>G. The Threshold of Masterpieces</vt:lpstr>
      <vt:lpstr>G. The Threshold of Masterpieces</vt:lpstr>
      <vt:lpstr>M. 投票</vt:lpstr>
      <vt:lpstr>M. 投票</vt:lpstr>
      <vt:lpstr>Hard</vt:lpstr>
      <vt:lpstr>D. If I Could be a Constellation</vt:lpstr>
      <vt:lpstr>D. If I Could be a Constellation</vt:lpstr>
      <vt:lpstr>D. If I Could be a Constellation</vt:lpstr>
      <vt:lpstr>H. Among the Petals Dancing in the Wind</vt:lpstr>
      <vt:lpstr>H. Among the Petals Dancing in the Wind</vt:lpstr>
      <vt:lpstr>H. Among the Petals Dancing in the Wind</vt:lpstr>
      <vt:lpstr>H. Among the Petals Dancing in the Wind</vt:lpstr>
      <vt:lpstr>H. Among the Petals Dancing in the Wind</vt:lpstr>
      <vt:lpstr>H. Among the Petals Dancing in the Wind</vt:lpstr>
      <vt:lpstr>H. Among the Petals Dancing in the Wind</vt:lpstr>
      <vt:lpstr>A. Keep Marching on Instead of Running off</vt:lpstr>
      <vt:lpstr>A. Keep Marching on Instead of Running off</vt:lpstr>
      <vt:lpstr>A. Keep Marching on Instead of Running off</vt:lpstr>
      <vt:lpstr>A. Keep Marching on Instead of Running off</vt:lpstr>
      <vt:lpstr>A. Keep Marching on Instead of Running off</vt:lpstr>
      <vt:lpstr>A. Keep Marching on Instead of Running off</vt:lpstr>
      <vt:lpstr>A. Keep Marching on Instead of Running off</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校赛</dc:title>
  <dc:creator>黄 晓华</dc:creator>
  <cp:lastModifiedBy>SB</cp:lastModifiedBy>
  <cp:revision>42</cp:revision>
  <dcterms:created xsi:type="dcterms:W3CDTF">2021-07-22T12:37:24Z</dcterms:created>
  <dcterms:modified xsi:type="dcterms:W3CDTF">2023-04-16T05:49:36Z</dcterms:modified>
</cp:coreProperties>
</file>