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7" r:id="rId2"/>
  </p:sldIdLst>
  <p:sldSz cx="43891200" cy="32918400"/>
  <p:notesSz cx="6858000" cy="9144000"/>
  <p:defaultTextStyle>
    <a:defPPr>
      <a:defRPr lang="zh-CN"/>
    </a:defPPr>
    <a:lvl1pPr marL="0" algn="l" defTabSz="2913736" rtl="0" eaLnBrk="1" latinLnBrk="0" hangingPunct="1">
      <a:defRPr sz="5736" kern="1200">
        <a:solidFill>
          <a:schemeClr val="tx1"/>
        </a:solidFill>
        <a:latin typeface="+mn-lt"/>
        <a:ea typeface="+mn-ea"/>
        <a:cs typeface="+mn-cs"/>
      </a:defRPr>
    </a:lvl1pPr>
    <a:lvl2pPr marL="1456868" algn="l" defTabSz="2913736" rtl="0" eaLnBrk="1" latinLnBrk="0" hangingPunct="1">
      <a:defRPr sz="5736" kern="1200">
        <a:solidFill>
          <a:schemeClr val="tx1"/>
        </a:solidFill>
        <a:latin typeface="+mn-lt"/>
        <a:ea typeface="+mn-ea"/>
        <a:cs typeface="+mn-cs"/>
      </a:defRPr>
    </a:lvl2pPr>
    <a:lvl3pPr marL="2913736" algn="l" defTabSz="2913736" rtl="0" eaLnBrk="1" latinLnBrk="0" hangingPunct="1">
      <a:defRPr sz="5736" kern="1200">
        <a:solidFill>
          <a:schemeClr val="tx1"/>
        </a:solidFill>
        <a:latin typeface="+mn-lt"/>
        <a:ea typeface="+mn-ea"/>
        <a:cs typeface="+mn-cs"/>
      </a:defRPr>
    </a:lvl3pPr>
    <a:lvl4pPr marL="4370603" algn="l" defTabSz="2913736" rtl="0" eaLnBrk="1" latinLnBrk="0" hangingPunct="1">
      <a:defRPr sz="5736" kern="1200">
        <a:solidFill>
          <a:schemeClr val="tx1"/>
        </a:solidFill>
        <a:latin typeface="+mn-lt"/>
        <a:ea typeface="+mn-ea"/>
        <a:cs typeface="+mn-cs"/>
      </a:defRPr>
    </a:lvl4pPr>
    <a:lvl5pPr marL="5827471" algn="l" defTabSz="2913736" rtl="0" eaLnBrk="1" latinLnBrk="0" hangingPunct="1">
      <a:defRPr sz="5736" kern="1200">
        <a:solidFill>
          <a:schemeClr val="tx1"/>
        </a:solidFill>
        <a:latin typeface="+mn-lt"/>
        <a:ea typeface="+mn-ea"/>
        <a:cs typeface="+mn-cs"/>
      </a:defRPr>
    </a:lvl5pPr>
    <a:lvl6pPr marL="7284339" algn="l" defTabSz="2913736" rtl="0" eaLnBrk="1" latinLnBrk="0" hangingPunct="1">
      <a:defRPr sz="5736" kern="1200">
        <a:solidFill>
          <a:schemeClr val="tx1"/>
        </a:solidFill>
        <a:latin typeface="+mn-lt"/>
        <a:ea typeface="+mn-ea"/>
        <a:cs typeface="+mn-cs"/>
      </a:defRPr>
    </a:lvl6pPr>
    <a:lvl7pPr marL="8741207" algn="l" defTabSz="2913736" rtl="0" eaLnBrk="1" latinLnBrk="0" hangingPunct="1">
      <a:defRPr sz="5736" kern="1200">
        <a:solidFill>
          <a:schemeClr val="tx1"/>
        </a:solidFill>
        <a:latin typeface="+mn-lt"/>
        <a:ea typeface="+mn-ea"/>
        <a:cs typeface="+mn-cs"/>
      </a:defRPr>
    </a:lvl7pPr>
    <a:lvl8pPr marL="10198075" algn="l" defTabSz="2913736" rtl="0" eaLnBrk="1" latinLnBrk="0" hangingPunct="1">
      <a:defRPr sz="5736" kern="1200">
        <a:solidFill>
          <a:schemeClr val="tx1"/>
        </a:solidFill>
        <a:latin typeface="+mn-lt"/>
        <a:ea typeface="+mn-ea"/>
        <a:cs typeface="+mn-cs"/>
      </a:defRPr>
    </a:lvl8pPr>
    <a:lvl9pPr marL="11654942" algn="l" defTabSz="2913736" rtl="0" eaLnBrk="1" latinLnBrk="0" hangingPunct="1">
      <a:defRPr sz="573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210"/>
    <a:srgbClr val="C00000"/>
    <a:srgbClr val="FF4D73"/>
    <a:srgbClr val="FFFC00"/>
    <a:srgbClr val="CD0000"/>
    <a:srgbClr val="D60002"/>
    <a:srgbClr val="264478"/>
    <a:srgbClr val="7FB1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42"/>
    <p:restoredTop sz="94595"/>
  </p:normalViewPr>
  <p:slideViewPr>
    <p:cSldViewPr snapToGrid="0" snapToObjects="1">
      <p:cViewPr>
        <p:scale>
          <a:sx n="25" d="100"/>
          <a:sy n="25" d="100"/>
        </p:scale>
        <p:origin x="920"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zh-CN" altLang="en-US" smtClean="0"/>
              <a:t>单击此处编辑母版文本样式</a:t>
            </a:r>
          </a:p>
        </p:txBody>
      </p:sp>
      <p:sp>
        <p:nvSpPr>
          <p:cNvPr id="4" name="Content Placeholder 3"/>
          <p:cNvSpPr>
            <a:spLocks noGrp="1"/>
          </p:cNvSpPr>
          <p:nvPr>
            <p:ph sz="half" idx="2"/>
          </p:nvPr>
        </p:nvSpPr>
        <p:spPr>
          <a:xfrm>
            <a:off x="3023242" y="12024360"/>
            <a:ext cx="18568032" cy="176860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zh-CN" altLang="en-US" smtClean="0"/>
              <a:t>单击此处编辑母版文本样式</a:t>
            </a:r>
          </a:p>
        </p:txBody>
      </p:sp>
      <p:sp>
        <p:nvSpPr>
          <p:cNvPr id="6" name="Content Placeholder 5"/>
          <p:cNvSpPr>
            <a:spLocks noGrp="1"/>
          </p:cNvSpPr>
          <p:nvPr>
            <p:ph sz="quarter" idx="4"/>
          </p:nvPr>
        </p:nvSpPr>
        <p:spPr>
          <a:xfrm>
            <a:off x="22219922" y="12024360"/>
            <a:ext cx="18659477" cy="1768602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D54EFF9-6C1E-954C-A5FC-53A61CB8AA2F}" type="datetimeFigureOut">
              <a:rPr kumimoji="1" lang="zh-CN" altLang="en-US" smtClean="0"/>
              <a:t>2017/12/10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164518B-A316-7B4C-9537-35B5CD178BD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BD54EFF9-6C1E-954C-A5FC-53A61CB8AA2F}" type="datetimeFigureOut">
              <a:rPr kumimoji="1" lang="zh-CN" altLang="en-US" smtClean="0"/>
              <a:t>2017/12/10</a:t>
            </a:fld>
            <a:endParaRPr kumimoji="1" lang="zh-CN" alt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164518B-A316-7B4C-9537-35B5CD178BD6}" type="slidenum">
              <a:rPr kumimoji="1" lang="zh-CN" altLang="en-US" smtClean="0"/>
              <a:t>‹#›</a:t>
            </a:fld>
            <a:endParaRPr kumimoji="1" lang="zh-CN" altLang="en-US"/>
          </a:p>
        </p:txBody>
      </p:sp>
    </p:spTree>
    <p:extLst>
      <p:ext uri="{BB962C8B-B14F-4D97-AF65-F5344CB8AC3E}">
        <p14:creationId xmlns:p14="http://schemas.microsoft.com/office/powerpoint/2010/main" val="173650070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752773" y="5366012"/>
            <a:ext cx="18386175" cy="1646453"/>
          </a:xfrm>
          <a:prstGeom prst="rect">
            <a:avLst/>
          </a:prstGeom>
          <a:gradFill flip="none" rotWithShape="1">
            <a:gsLst>
              <a:gs pos="0">
                <a:srgbClr val="FF0000">
                  <a:alpha val="60000"/>
                </a:srgbClr>
              </a:gs>
              <a:gs pos="31000">
                <a:srgbClr val="FF3210">
                  <a:alpha val="80000"/>
                </a:srgbClr>
              </a:gs>
              <a:gs pos="69000">
                <a:srgbClr val="FF0000"/>
              </a:gs>
              <a:gs pos="97000">
                <a:srgbClr val="C0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0" dirty="0" smtClean="0"/>
              <a:t>Core</a:t>
            </a:r>
            <a:r>
              <a:rPr kumimoji="1" lang="zh-CN" altLang="en-US" sz="8000" dirty="0" smtClean="0"/>
              <a:t> </a:t>
            </a:r>
            <a:r>
              <a:rPr kumimoji="1" lang="en-US" altLang="zh-CN" sz="8000" dirty="0" smtClean="0"/>
              <a:t>Technology</a:t>
            </a:r>
            <a:endParaRPr kumimoji="1" lang="zh-CN" altLang="en-US" sz="8000" dirty="0"/>
          </a:p>
        </p:txBody>
      </p:sp>
      <p:sp>
        <p:nvSpPr>
          <p:cNvPr id="47" name="矩形 46"/>
          <p:cNvSpPr/>
          <p:nvPr/>
        </p:nvSpPr>
        <p:spPr>
          <a:xfrm>
            <a:off x="0" y="21206"/>
            <a:ext cx="43891200" cy="50292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3017520" y="1752607"/>
            <a:ext cx="37856160" cy="1803393"/>
          </a:xfrm>
        </p:spPr>
        <p:txBody>
          <a:bodyPr>
            <a:noAutofit/>
          </a:bodyPr>
          <a:lstStyle/>
          <a:p>
            <a:pPr algn="ctr"/>
            <a:r>
              <a:rPr lang="en-US" altLang="zh-CN" sz="14400" dirty="0">
                <a:ln w="0"/>
                <a:solidFill>
                  <a:schemeClr val="bg1"/>
                </a:solidFill>
                <a:effectLst>
                  <a:outerShdw blurRad="38100" dist="19050" dir="2700000" algn="tl" rotWithShape="0">
                    <a:schemeClr val="dk1">
                      <a:alpha val="40000"/>
                    </a:schemeClr>
                  </a:outerShdw>
                </a:effectLst>
                <a:latin typeface="Lao MN" charset="0"/>
                <a:ea typeface="Lao MN" charset="0"/>
                <a:cs typeface="Lao MN" charset="0"/>
              </a:rPr>
              <a:t>HAIR STYLE SIMULATION</a:t>
            </a:r>
            <a:endParaRPr lang="zh-CN" altLang="en-US" sz="14400" dirty="0">
              <a:ln w="0"/>
              <a:solidFill>
                <a:schemeClr val="bg1"/>
              </a:solidFill>
              <a:effectLst>
                <a:outerShdw blurRad="38100" dist="19050" dir="2700000" algn="tl" rotWithShape="0">
                  <a:schemeClr val="dk1">
                    <a:alpha val="40000"/>
                  </a:schemeClr>
                </a:outerShdw>
              </a:effectLst>
              <a:latin typeface="Lao MN" charset="0"/>
              <a:ea typeface="Lao MN" charset="0"/>
              <a:cs typeface="Lao MN" charset="0"/>
            </a:endParaRPr>
          </a:p>
        </p:txBody>
      </p:sp>
      <p:sp>
        <p:nvSpPr>
          <p:cNvPr id="6" name="文本框 5"/>
          <p:cNvSpPr txBox="1"/>
          <p:nvPr/>
        </p:nvSpPr>
        <p:spPr>
          <a:xfrm>
            <a:off x="16592191" y="3185752"/>
            <a:ext cx="10706817" cy="1384995"/>
          </a:xfrm>
          <a:prstGeom prst="rect">
            <a:avLst/>
          </a:prstGeom>
          <a:noFill/>
        </p:spPr>
        <p:txBody>
          <a:bodyPr wrap="square" rtlCol="0">
            <a:spAutoFit/>
          </a:bodyPr>
          <a:lstStyle/>
          <a:p>
            <a:pPr algn="ctr"/>
            <a:r>
              <a:rPr kumimoji="1" lang="en-US" altLang="zh-CN" sz="2800" dirty="0" smtClean="0">
                <a:solidFill>
                  <a:schemeClr val="bg1"/>
                </a:solidFill>
              </a:rPr>
              <a:t>Xiang </a:t>
            </a:r>
            <a:r>
              <a:rPr kumimoji="1" lang="en-US" altLang="zh-CN" sz="2800" dirty="0" smtClean="0">
                <a:solidFill>
                  <a:schemeClr val="bg1"/>
                </a:solidFill>
              </a:rPr>
              <a:t>Zheng</a:t>
            </a:r>
            <a:r>
              <a:rPr kumimoji="1" lang="zh-CN" altLang="en-US" sz="2800" dirty="0">
                <a:solidFill>
                  <a:schemeClr val="bg1"/>
                </a:solidFill>
              </a:rPr>
              <a:t> </a:t>
            </a:r>
            <a:r>
              <a:rPr kumimoji="1" lang="zh-CN" altLang="en-US" sz="2800" dirty="0" smtClean="0">
                <a:solidFill>
                  <a:schemeClr val="bg1"/>
                </a:solidFill>
              </a:rPr>
              <a:t>        </a:t>
            </a:r>
            <a:r>
              <a:rPr kumimoji="1" lang="en-US" altLang="zh-CN" sz="2800" dirty="0" err="1" smtClean="0">
                <a:solidFill>
                  <a:schemeClr val="bg1"/>
                </a:solidFill>
              </a:rPr>
              <a:t>Ziran</a:t>
            </a:r>
            <a:r>
              <a:rPr kumimoji="1" lang="en-US" altLang="zh-CN" sz="2800" dirty="0" smtClean="0">
                <a:solidFill>
                  <a:schemeClr val="bg1"/>
                </a:solidFill>
              </a:rPr>
              <a:t> Li</a:t>
            </a:r>
            <a:r>
              <a:rPr kumimoji="1" lang="zh-CN" altLang="en-US" sz="2800" dirty="0" smtClean="0">
                <a:solidFill>
                  <a:schemeClr val="bg1"/>
                </a:solidFill>
              </a:rPr>
              <a:t>         </a:t>
            </a:r>
            <a:r>
              <a:rPr kumimoji="1" lang="en-US" altLang="zh-CN" sz="2800" dirty="0" smtClean="0">
                <a:solidFill>
                  <a:schemeClr val="bg1"/>
                </a:solidFill>
              </a:rPr>
              <a:t>Yinzhu </a:t>
            </a:r>
            <a:r>
              <a:rPr kumimoji="1" lang="en-US" altLang="zh-CN" sz="2800" dirty="0" smtClean="0">
                <a:solidFill>
                  <a:schemeClr val="bg1"/>
                </a:solidFill>
              </a:rPr>
              <a:t>Su </a:t>
            </a:r>
          </a:p>
          <a:p>
            <a:pPr algn="ctr"/>
            <a:r>
              <a:rPr kumimoji="1" lang="en-US" altLang="zh-CN" sz="2800" dirty="0" smtClean="0">
                <a:solidFill>
                  <a:schemeClr val="bg1"/>
                </a:solidFill>
              </a:rPr>
              <a:t>Department</a:t>
            </a:r>
            <a:r>
              <a:rPr kumimoji="1" lang="zh-CN" altLang="en-US" sz="2800" dirty="0" smtClean="0">
                <a:solidFill>
                  <a:schemeClr val="bg1"/>
                </a:solidFill>
              </a:rPr>
              <a:t> </a:t>
            </a:r>
            <a:r>
              <a:rPr kumimoji="1" lang="en-US" altLang="zh-CN" sz="2800" dirty="0" smtClean="0">
                <a:solidFill>
                  <a:schemeClr val="bg1"/>
                </a:solidFill>
              </a:rPr>
              <a:t>of</a:t>
            </a:r>
            <a:r>
              <a:rPr kumimoji="1" lang="zh-CN" altLang="en-US" sz="2800" dirty="0" smtClean="0">
                <a:solidFill>
                  <a:schemeClr val="bg1"/>
                </a:solidFill>
              </a:rPr>
              <a:t> </a:t>
            </a:r>
            <a:r>
              <a:rPr kumimoji="1" lang="en-US" altLang="zh-CN" sz="2800" dirty="0" smtClean="0">
                <a:solidFill>
                  <a:schemeClr val="bg1"/>
                </a:solidFill>
              </a:rPr>
              <a:t>Electrical&amp;</a:t>
            </a:r>
            <a:r>
              <a:rPr kumimoji="1" lang="zh-CN" altLang="en-US" sz="2800" dirty="0" smtClean="0">
                <a:solidFill>
                  <a:schemeClr val="bg1"/>
                </a:solidFill>
              </a:rPr>
              <a:t> </a:t>
            </a:r>
            <a:r>
              <a:rPr kumimoji="1" lang="en-US" altLang="zh-CN" sz="2800" dirty="0" smtClean="0">
                <a:solidFill>
                  <a:schemeClr val="bg1"/>
                </a:solidFill>
              </a:rPr>
              <a:t>Computer</a:t>
            </a:r>
            <a:r>
              <a:rPr kumimoji="1" lang="zh-CN" altLang="en-US" sz="2800" dirty="0" smtClean="0">
                <a:solidFill>
                  <a:schemeClr val="bg1"/>
                </a:solidFill>
              </a:rPr>
              <a:t> </a:t>
            </a:r>
            <a:r>
              <a:rPr kumimoji="1" lang="en-US" altLang="zh-CN" sz="2800" dirty="0" smtClean="0">
                <a:solidFill>
                  <a:schemeClr val="bg1"/>
                </a:solidFill>
              </a:rPr>
              <a:t>Engineering</a:t>
            </a:r>
            <a:r>
              <a:rPr kumimoji="1" lang="zh-CN" altLang="en-US" sz="2800" dirty="0" smtClean="0">
                <a:solidFill>
                  <a:schemeClr val="bg1"/>
                </a:solidFill>
              </a:rPr>
              <a:t>      </a:t>
            </a:r>
            <a:r>
              <a:rPr kumimoji="1" lang="en-US" altLang="zh-CN" sz="2800" dirty="0" smtClean="0">
                <a:solidFill>
                  <a:schemeClr val="bg1"/>
                </a:solidFill>
              </a:rPr>
              <a:t>Boston</a:t>
            </a:r>
            <a:r>
              <a:rPr kumimoji="1" lang="zh-CN" altLang="en-US" sz="2800" dirty="0" smtClean="0">
                <a:solidFill>
                  <a:schemeClr val="bg1"/>
                </a:solidFill>
              </a:rPr>
              <a:t> </a:t>
            </a:r>
            <a:r>
              <a:rPr kumimoji="1" lang="en-US" altLang="zh-CN" sz="2800" dirty="0" smtClean="0">
                <a:solidFill>
                  <a:schemeClr val="bg1"/>
                </a:solidFill>
              </a:rPr>
              <a:t>University</a:t>
            </a:r>
          </a:p>
          <a:p>
            <a:pPr algn="ctr"/>
            <a:r>
              <a:rPr kumimoji="1" lang="en-US" altLang="zh-CN" sz="2800" dirty="0" smtClean="0">
                <a:solidFill>
                  <a:schemeClr val="bg1"/>
                </a:solidFill>
              </a:rPr>
              <a:t>zhengx95@bu.edu</a:t>
            </a:r>
            <a:r>
              <a:rPr kumimoji="1" lang="zh-CN" altLang="en-US" sz="2800" dirty="0" smtClean="0">
                <a:solidFill>
                  <a:schemeClr val="bg1"/>
                </a:solidFill>
              </a:rPr>
              <a:t>         </a:t>
            </a:r>
            <a:r>
              <a:rPr kumimoji="1" lang="en-US" altLang="zh-CN" sz="2800" dirty="0" err="1" smtClean="0">
                <a:solidFill>
                  <a:schemeClr val="bg1"/>
                </a:solidFill>
              </a:rPr>
              <a:t>zrli@bu.edu</a:t>
            </a:r>
            <a:r>
              <a:rPr kumimoji="1" lang="zh-CN" altLang="en-US" sz="2800" dirty="0" smtClean="0">
                <a:solidFill>
                  <a:schemeClr val="bg1"/>
                </a:solidFill>
              </a:rPr>
              <a:t>         </a:t>
            </a:r>
            <a:r>
              <a:rPr kumimoji="1" lang="en-US" altLang="zh-CN" sz="2800" dirty="0" err="1" smtClean="0">
                <a:solidFill>
                  <a:schemeClr val="bg1"/>
                </a:solidFill>
              </a:rPr>
              <a:t>yzsu@bu.edu</a:t>
            </a:r>
            <a:r>
              <a:rPr kumimoji="1" lang="en-US" altLang="zh-CN" sz="2800" dirty="0" smtClean="0">
                <a:solidFill>
                  <a:schemeClr val="bg1"/>
                </a:solidFill>
              </a:rPr>
              <a:t> </a:t>
            </a:r>
            <a:endParaRPr kumimoji="1" lang="zh-CN" altLang="en-US" sz="2800" dirty="0">
              <a:solidFill>
                <a:schemeClr val="bg1"/>
              </a:solidFill>
            </a:endParaRPr>
          </a:p>
        </p:txBody>
      </p:sp>
      <p:sp>
        <p:nvSpPr>
          <p:cNvPr id="23" name="矩形 22"/>
          <p:cNvSpPr/>
          <p:nvPr/>
        </p:nvSpPr>
        <p:spPr>
          <a:xfrm>
            <a:off x="35366674" y="1070342"/>
            <a:ext cx="5578126" cy="259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标题 1"/>
          <p:cNvSpPr txBox="1">
            <a:spLocks/>
          </p:cNvSpPr>
          <p:nvPr/>
        </p:nvSpPr>
        <p:spPr>
          <a:xfrm>
            <a:off x="580312" y="5585495"/>
            <a:ext cx="5514341" cy="1239798"/>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altLang="zh-CN" sz="8000" b="1" dirty="0" smtClean="0">
                <a:solidFill>
                  <a:srgbClr val="FF0000"/>
                </a:solidFill>
              </a:rPr>
              <a:t>Introduction</a:t>
            </a:r>
            <a:endParaRPr kumimoji="1" lang="zh-CN" altLang="en-US" sz="8000" b="1" dirty="0">
              <a:solidFill>
                <a:srgbClr val="FF0000"/>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600" y="5585495"/>
            <a:ext cx="3007793" cy="5805165"/>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9235" y="12523032"/>
            <a:ext cx="2995157" cy="5780778"/>
          </a:xfrm>
          <a:prstGeom prst="rect">
            <a:avLst/>
          </a:prstGeom>
        </p:spPr>
      </p:pic>
      <p:grpSp>
        <p:nvGrpSpPr>
          <p:cNvPr id="27" name="组 26"/>
          <p:cNvGrpSpPr/>
          <p:nvPr/>
        </p:nvGrpSpPr>
        <p:grpSpPr>
          <a:xfrm>
            <a:off x="35889333" y="1285840"/>
            <a:ext cx="2202830" cy="2427160"/>
            <a:chOff x="102808" y="30646910"/>
            <a:chExt cx="2202830" cy="2427160"/>
          </a:xfrm>
        </p:grpSpPr>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680" y="30646910"/>
              <a:ext cx="1564640" cy="1564640"/>
            </a:xfrm>
            <a:prstGeom prst="rect">
              <a:avLst/>
            </a:prstGeom>
          </p:spPr>
        </p:pic>
        <p:sp>
          <p:nvSpPr>
            <p:cNvPr id="16" name="文本框 15"/>
            <p:cNvSpPr txBox="1"/>
            <p:nvPr/>
          </p:nvSpPr>
          <p:spPr>
            <a:xfrm>
              <a:off x="102808" y="32099059"/>
              <a:ext cx="2202830" cy="975011"/>
            </a:xfrm>
            <a:prstGeom prst="rect">
              <a:avLst/>
            </a:prstGeom>
            <a:noFill/>
          </p:spPr>
          <p:txBody>
            <a:bodyPr wrap="square" rtlCol="0">
              <a:spAutoFit/>
            </a:bodyPr>
            <a:lstStyle/>
            <a:p>
              <a:r>
                <a:rPr kumimoji="1" lang="en-US" altLang="zh-CN" dirty="0" err="1" smtClean="0"/>
                <a:t>Github</a:t>
              </a:r>
              <a:endParaRPr kumimoji="1" lang="zh-CN" altLang="en-US" dirty="0"/>
            </a:p>
          </p:txBody>
        </p:sp>
      </p:grpSp>
      <p:grpSp>
        <p:nvGrpSpPr>
          <p:cNvPr id="55" name="组 54"/>
          <p:cNvGrpSpPr/>
          <p:nvPr/>
        </p:nvGrpSpPr>
        <p:grpSpPr>
          <a:xfrm>
            <a:off x="38407441" y="1267310"/>
            <a:ext cx="1908531" cy="2464220"/>
            <a:chOff x="41710820" y="30646910"/>
            <a:chExt cx="1908531" cy="2464220"/>
          </a:xfrm>
        </p:grpSpPr>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73213" y="30646910"/>
              <a:ext cx="1583746" cy="1583746"/>
            </a:xfrm>
            <a:prstGeom prst="rect">
              <a:avLst/>
            </a:prstGeom>
          </p:spPr>
        </p:pic>
        <p:sp>
          <p:nvSpPr>
            <p:cNvPr id="18" name="文本框 17"/>
            <p:cNvSpPr txBox="1"/>
            <p:nvPr/>
          </p:nvSpPr>
          <p:spPr>
            <a:xfrm>
              <a:off x="41710820" y="32136119"/>
              <a:ext cx="1908531" cy="975011"/>
            </a:xfrm>
            <a:prstGeom prst="rect">
              <a:avLst/>
            </a:prstGeom>
            <a:noFill/>
          </p:spPr>
          <p:txBody>
            <a:bodyPr wrap="square" rtlCol="0">
              <a:spAutoFit/>
            </a:bodyPr>
            <a:lstStyle/>
            <a:p>
              <a:r>
                <a:rPr kumimoji="1" lang="en-US" altLang="zh-CN" dirty="0" smtClean="0"/>
                <a:t>Trello</a:t>
              </a:r>
              <a:endParaRPr kumimoji="1" lang="zh-CN" altLang="en-US" dirty="0"/>
            </a:p>
          </p:txBody>
        </p:sp>
      </p:grpSp>
      <p:sp>
        <p:nvSpPr>
          <p:cNvPr id="22" name="标题 1"/>
          <p:cNvSpPr txBox="1">
            <a:spLocks/>
          </p:cNvSpPr>
          <p:nvPr/>
        </p:nvSpPr>
        <p:spPr>
          <a:xfrm>
            <a:off x="616461" y="12452976"/>
            <a:ext cx="3637280" cy="1239798"/>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lang="en-US" altLang="zh-CN" sz="8000" b="1" dirty="0" smtClean="0">
                <a:solidFill>
                  <a:srgbClr val="FF0000"/>
                </a:solidFill>
              </a:rPr>
              <a:t>Firebase</a:t>
            </a:r>
            <a:endParaRPr kumimoji="1" lang="zh-CN" altLang="en-US" sz="8000" b="1" dirty="0">
              <a:solidFill>
                <a:srgbClr val="FF0000"/>
              </a:solidFill>
            </a:endParaRPr>
          </a:p>
        </p:txBody>
      </p:sp>
      <p:sp>
        <p:nvSpPr>
          <p:cNvPr id="24" name="文本框 23"/>
          <p:cNvSpPr txBox="1"/>
          <p:nvPr/>
        </p:nvSpPr>
        <p:spPr>
          <a:xfrm>
            <a:off x="580312" y="7099126"/>
            <a:ext cx="8759765" cy="5388398"/>
          </a:xfrm>
          <a:prstGeom prst="rect">
            <a:avLst/>
          </a:prstGeom>
          <a:noFill/>
        </p:spPr>
        <p:txBody>
          <a:bodyPr wrap="square" rtlCol="0">
            <a:spAutoFit/>
          </a:bodyPr>
          <a:lstStyle/>
          <a:p>
            <a:pPr marL="857250" indent="-857250">
              <a:buFont typeface="Arial" charset="0"/>
              <a:buChar char="•"/>
            </a:pPr>
            <a:r>
              <a:rPr lang="en-US" altLang="zh-CN" dirty="0"/>
              <a:t>iOS application </a:t>
            </a:r>
          </a:p>
          <a:p>
            <a:pPr marL="857250" indent="-857250">
              <a:buFont typeface="Arial" charset="0"/>
              <a:buChar char="•"/>
            </a:pPr>
            <a:r>
              <a:rPr lang="en-US" altLang="zh-CN" dirty="0"/>
              <a:t>Detect human hair part</a:t>
            </a:r>
            <a:r>
              <a:rPr lang="zh-CN" altLang="en-US" dirty="0"/>
              <a:t> </a:t>
            </a:r>
            <a:r>
              <a:rPr lang="en-US" altLang="zh-CN" dirty="0"/>
              <a:t>with</a:t>
            </a:r>
            <a:r>
              <a:rPr lang="zh-CN" altLang="en-US" dirty="0"/>
              <a:t> </a:t>
            </a:r>
            <a:r>
              <a:rPr lang="en-US" altLang="zh-CN" dirty="0"/>
              <a:t>user interaction</a:t>
            </a:r>
          </a:p>
          <a:p>
            <a:pPr marL="857250" indent="-857250">
              <a:buFont typeface="Arial" charset="0"/>
              <a:buChar char="•"/>
            </a:pPr>
            <a:r>
              <a:rPr lang="en-US" altLang="zh-CN" dirty="0" smtClean="0"/>
              <a:t>Remove</a:t>
            </a:r>
            <a:r>
              <a:rPr lang="zh-CN" altLang="en-US" dirty="0" smtClean="0"/>
              <a:t> </a:t>
            </a:r>
            <a:r>
              <a:rPr lang="en-US" altLang="zh-CN" dirty="0" smtClean="0"/>
              <a:t>the</a:t>
            </a:r>
            <a:r>
              <a:rPr lang="zh-CN" altLang="en-US" dirty="0" smtClean="0"/>
              <a:t> </a:t>
            </a:r>
            <a:r>
              <a:rPr lang="en-US" altLang="zh-CN" dirty="0" smtClean="0"/>
              <a:t>old</a:t>
            </a:r>
            <a:r>
              <a:rPr lang="zh-CN" altLang="en-US" dirty="0" smtClean="0"/>
              <a:t> </a:t>
            </a:r>
            <a:r>
              <a:rPr lang="en-US" altLang="zh-CN" dirty="0" smtClean="0"/>
              <a:t>one,</a:t>
            </a:r>
            <a:r>
              <a:rPr lang="zh-CN" altLang="en-US" dirty="0" smtClean="0"/>
              <a:t> </a:t>
            </a:r>
            <a:r>
              <a:rPr lang="en-US" altLang="zh-CN" dirty="0" smtClean="0"/>
              <a:t>try </a:t>
            </a:r>
            <a:r>
              <a:rPr lang="en-US" altLang="zh-CN" dirty="0"/>
              <a:t>new hairstyles on!</a:t>
            </a:r>
          </a:p>
          <a:p>
            <a:endParaRPr kumimoji="1" lang="zh-CN" altLang="en-US" dirty="0"/>
          </a:p>
        </p:txBody>
      </p:sp>
      <p:sp>
        <p:nvSpPr>
          <p:cNvPr id="25" name="文本框 24"/>
          <p:cNvSpPr txBox="1"/>
          <p:nvPr/>
        </p:nvSpPr>
        <p:spPr>
          <a:xfrm>
            <a:off x="616461" y="13828669"/>
            <a:ext cx="8040914" cy="4505721"/>
          </a:xfrm>
          <a:prstGeom prst="rect">
            <a:avLst/>
          </a:prstGeom>
          <a:noFill/>
        </p:spPr>
        <p:txBody>
          <a:bodyPr wrap="square" rtlCol="0">
            <a:spAutoFit/>
          </a:bodyPr>
          <a:lstStyle/>
          <a:p>
            <a:pPr marL="857250" indent="-857250">
              <a:buFont typeface="Arial" charset="0"/>
              <a:buChar char="•"/>
            </a:pPr>
            <a:r>
              <a:rPr lang="en-US" altLang="zh-CN" dirty="0" smtClean="0"/>
              <a:t>Register </a:t>
            </a:r>
            <a:r>
              <a:rPr lang="en-US" altLang="zh-CN" dirty="0"/>
              <a:t>with email</a:t>
            </a:r>
          </a:p>
          <a:p>
            <a:pPr marL="857250" indent="-857250">
              <a:buFont typeface="Arial" charset="0"/>
              <a:buChar char="•"/>
            </a:pPr>
            <a:r>
              <a:rPr lang="en-US" altLang="zh-CN" dirty="0"/>
              <a:t>A</a:t>
            </a:r>
            <a:r>
              <a:rPr lang="en-US" altLang="zh-CN" dirty="0" smtClean="0"/>
              <a:t>lready registered?</a:t>
            </a:r>
            <a:r>
              <a:rPr lang="zh-CN" altLang="en-US" dirty="0" smtClean="0"/>
              <a:t> </a:t>
            </a:r>
            <a:r>
              <a:rPr lang="en-US" altLang="zh-CN" dirty="0" smtClean="0"/>
              <a:t>Sign</a:t>
            </a:r>
            <a:r>
              <a:rPr lang="zh-CN" altLang="en-US" dirty="0" smtClean="0"/>
              <a:t> </a:t>
            </a:r>
            <a:r>
              <a:rPr lang="en-US" altLang="zh-CN" dirty="0" smtClean="0"/>
              <a:t>in!</a:t>
            </a:r>
          </a:p>
          <a:p>
            <a:pPr marL="857250" indent="-857250">
              <a:buFont typeface="Arial" charset="0"/>
              <a:buChar char="•"/>
            </a:pPr>
            <a:r>
              <a:rPr lang="en-US" altLang="zh-CN" dirty="0" smtClean="0"/>
              <a:t>Google </a:t>
            </a:r>
            <a:r>
              <a:rPr lang="en-US" altLang="zh-CN" dirty="0"/>
              <a:t>Firebase</a:t>
            </a:r>
          </a:p>
          <a:p>
            <a:endParaRPr kumimoji="1" lang="zh-CN" altLang="en-US" dirty="0"/>
          </a:p>
        </p:txBody>
      </p:sp>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46400" y="1097384"/>
            <a:ext cx="5578126" cy="2594083"/>
          </a:xfrm>
          <a:prstGeom prst="rect">
            <a:avLst/>
          </a:prstGeom>
        </p:spPr>
      </p:pic>
      <p:sp>
        <p:nvSpPr>
          <p:cNvPr id="28" name="标题 1"/>
          <p:cNvSpPr txBox="1">
            <a:spLocks/>
          </p:cNvSpPr>
          <p:nvPr/>
        </p:nvSpPr>
        <p:spPr>
          <a:xfrm>
            <a:off x="616461" y="19675535"/>
            <a:ext cx="3637280" cy="1239798"/>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err="1" smtClean="0">
                <a:solidFill>
                  <a:srgbClr val="FF0000"/>
                </a:solidFill>
              </a:rPr>
              <a:t>GrabCut</a:t>
            </a:r>
            <a:endParaRPr kumimoji="1" lang="zh-CN" altLang="en-US" sz="8000" b="1" dirty="0">
              <a:solidFill>
                <a:srgbClr val="FF0000"/>
              </a:solidFill>
            </a:endParaRPr>
          </a:p>
        </p:txBody>
      </p:sp>
      <p:sp>
        <p:nvSpPr>
          <p:cNvPr id="29" name="文本框 28"/>
          <p:cNvSpPr txBox="1"/>
          <p:nvPr/>
        </p:nvSpPr>
        <p:spPr>
          <a:xfrm>
            <a:off x="616461" y="21051228"/>
            <a:ext cx="8040914" cy="2740366"/>
          </a:xfrm>
          <a:prstGeom prst="rect">
            <a:avLst/>
          </a:prstGeom>
          <a:noFill/>
        </p:spPr>
        <p:txBody>
          <a:bodyPr wrap="square" rtlCol="0">
            <a:spAutoFit/>
          </a:bodyPr>
          <a:lstStyle/>
          <a:p>
            <a:pPr marL="857250" indent="-857250">
              <a:buFont typeface="Arial" charset="0"/>
              <a:buChar char="•"/>
            </a:pPr>
            <a:r>
              <a:rPr lang="en-US" altLang="zh-CN" dirty="0" err="1" smtClean="0"/>
              <a:t>GrabCut</a:t>
            </a:r>
            <a:r>
              <a:rPr lang="zh-CN" altLang="en-US" dirty="0" smtClean="0"/>
              <a:t> </a:t>
            </a:r>
            <a:r>
              <a:rPr lang="en-US" altLang="zh-CN" dirty="0"/>
              <a:t>algorithm</a:t>
            </a:r>
          </a:p>
          <a:p>
            <a:pPr marL="857250" indent="-857250">
              <a:buFont typeface="Arial" charset="0"/>
              <a:buChar char="•"/>
            </a:pPr>
            <a:r>
              <a:rPr lang="en-US" altLang="zh-CN" dirty="0"/>
              <a:t>Interactive Foreground Extraction</a:t>
            </a:r>
          </a:p>
        </p:txBody>
      </p:sp>
      <p:pic>
        <p:nvPicPr>
          <p:cNvPr id="30" name="图片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6600" y="19535475"/>
            <a:ext cx="2973362" cy="5745519"/>
          </a:xfrm>
          <a:prstGeom prst="rect">
            <a:avLst/>
          </a:prstGeom>
        </p:spPr>
      </p:pic>
      <p:sp>
        <p:nvSpPr>
          <p:cNvPr id="31" name="下箭头 30"/>
          <p:cNvSpPr/>
          <p:nvPr/>
        </p:nvSpPr>
        <p:spPr>
          <a:xfrm>
            <a:off x="10129062" y="11545737"/>
            <a:ext cx="304468" cy="82221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下箭头 31"/>
          <p:cNvSpPr/>
          <p:nvPr/>
        </p:nvSpPr>
        <p:spPr>
          <a:xfrm>
            <a:off x="10129062" y="18529699"/>
            <a:ext cx="304468" cy="82221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3" name="图片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41201" y="19551056"/>
            <a:ext cx="2973362" cy="5745519"/>
          </a:xfrm>
          <a:prstGeom prst="rect">
            <a:avLst/>
          </a:prstGeom>
        </p:spPr>
      </p:pic>
      <p:sp>
        <p:nvSpPr>
          <p:cNvPr id="34" name="标题 1"/>
          <p:cNvSpPr txBox="1">
            <a:spLocks/>
          </p:cNvSpPr>
          <p:nvPr/>
        </p:nvSpPr>
        <p:spPr>
          <a:xfrm>
            <a:off x="36128415" y="19644326"/>
            <a:ext cx="6858000" cy="13245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smtClean="0">
                <a:solidFill>
                  <a:srgbClr val="FF0000"/>
                </a:solidFill>
              </a:rPr>
              <a:t>Select</a:t>
            </a:r>
            <a:r>
              <a:rPr kumimoji="1" lang="zh-CN" altLang="en-US" sz="8000" b="1" dirty="0">
                <a:solidFill>
                  <a:srgbClr val="FF0000"/>
                </a:solidFill>
              </a:rPr>
              <a:t> </a:t>
            </a:r>
            <a:r>
              <a:rPr kumimoji="1" lang="en-US" altLang="zh-CN" sz="8000" b="1" dirty="0" smtClean="0">
                <a:solidFill>
                  <a:srgbClr val="FF0000"/>
                </a:solidFill>
              </a:rPr>
              <a:t>H</a:t>
            </a:r>
            <a:r>
              <a:rPr kumimoji="1" lang="en-US" altLang="zh-CN" sz="8000" b="1" dirty="0" smtClean="0">
                <a:solidFill>
                  <a:srgbClr val="FF0000"/>
                </a:solidFill>
              </a:rPr>
              <a:t>airstyles</a:t>
            </a:r>
            <a:endParaRPr kumimoji="1" lang="zh-CN" altLang="en-US" sz="8000" b="1" dirty="0">
              <a:solidFill>
                <a:srgbClr val="FF0000"/>
              </a:solidFill>
            </a:endParaRPr>
          </a:p>
        </p:txBody>
      </p:sp>
      <p:sp>
        <p:nvSpPr>
          <p:cNvPr id="35" name="文本框 34"/>
          <p:cNvSpPr txBox="1"/>
          <p:nvPr/>
        </p:nvSpPr>
        <p:spPr>
          <a:xfrm>
            <a:off x="36265119" y="21051228"/>
            <a:ext cx="8040914" cy="1857688"/>
          </a:xfrm>
          <a:prstGeom prst="rect">
            <a:avLst/>
          </a:prstGeom>
          <a:noFill/>
        </p:spPr>
        <p:txBody>
          <a:bodyPr wrap="square" rtlCol="0">
            <a:spAutoFit/>
          </a:bodyPr>
          <a:lstStyle/>
          <a:p>
            <a:pPr marL="857250" indent="-857250">
              <a:buFont typeface="Arial" charset="0"/>
              <a:buChar char="•"/>
            </a:pPr>
            <a:r>
              <a:rPr lang="en-US" altLang="zh-CN" dirty="0" smtClean="0"/>
              <a:t>Hairstyle</a:t>
            </a:r>
            <a:r>
              <a:rPr lang="zh-CN" altLang="en-US" dirty="0" smtClean="0"/>
              <a:t> </a:t>
            </a:r>
            <a:r>
              <a:rPr lang="en-US" altLang="zh-CN" dirty="0" smtClean="0"/>
              <a:t>selection</a:t>
            </a:r>
          </a:p>
          <a:p>
            <a:pPr marL="857250" indent="-857250">
              <a:buFont typeface="Arial" charset="0"/>
              <a:buChar char="•"/>
            </a:pPr>
            <a:r>
              <a:rPr lang="en-US" altLang="zh-CN" dirty="0" smtClean="0"/>
              <a:t>10</a:t>
            </a:r>
            <a:r>
              <a:rPr lang="zh-CN" altLang="en-US" dirty="0" smtClean="0"/>
              <a:t> </a:t>
            </a:r>
            <a:r>
              <a:rPr lang="en-US" altLang="zh-CN" dirty="0" smtClean="0"/>
              <a:t>hairstyles</a:t>
            </a:r>
            <a:r>
              <a:rPr lang="zh-CN" altLang="en-US" dirty="0" smtClean="0"/>
              <a:t> </a:t>
            </a:r>
            <a:r>
              <a:rPr lang="en-US" altLang="zh-CN" dirty="0" smtClean="0"/>
              <a:t>till</a:t>
            </a:r>
            <a:r>
              <a:rPr lang="zh-CN" altLang="en-US" dirty="0" smtClean="0"/>
              <a:t> </a:t>
            </a:r>
            <a:r>
              <a:rPr lang="en-US" altLang="zh-CN" dirty="0" smtClean="0"/>
              <a:t>now</a:t>
            </a:r>
            <a:endParaRPr lang="en-US" altLang="zh-CN" dirty="0" smtClean="0"/>
          </a:p>
        </p:txBody>
      </p:sp>
      <p:sp>
        <p:nvSpPr>
          <p:cNvPr id="38" name="右箭头 37"/>
          <p:cNvSpPr/>
          <p:nvPr/>
        </p:nvSpPr>
        <p:spPr>
          <a:xfrm>
            <a:off x="11930581" y="24780504"/>
            <a:ext cx="20880000" cy="41086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7" name="图片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79386" y="12620500"/>
            <a:ext cx="2974944" cy="5748577"/>
          </a:xfrm>
          <a:prstGeom prst="rect">
            <a:avLst/>
          </a:prstGeom>
        </p:spPr>
      </p:pic>
      <p:sp>
        <p:nvSpPr>
          <p:cNvPr id="39" name="标题 1"/>
          <p:cNvSpPr txBox="1">
            <a:spLocks/>
          </p:cNvSpPr>
          <p:nvPr/>
        </p:nvSpPr>
        <p:spPr>
          <a:xfrm>
            <a:off x="36128415" y="12368178"/>
            <a:ext cx="8669921" cy="1324596"/>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smtClean="0">
                <a:solidFill>
                  <a:srgbClr val="FF0000"/>
                </a:solidFill>
              </a:rPr>
              <a:t>Match</a:t>
            </a:r>
            <a:r>
              <a:rPr kumimoji="1" lang="zh-CN" altLang="en-US" sz="8000" b="1" dirty="0">
                <a:solidFill>
                  <a:srgbClr val="FF0000"/>
                </a:solidFill>
              </a:rPr>
              <a:t> </a:t>
            </a:r>
            <a:r>
              <a:rPr kumimoji="1" lang="en-US" altLang="zh-CN" sz="8000" b="1" dirty="0" smtClean="0">
                <a:solidFill>
                  <a:srgbClr val="FF0000"/>
                </a:solidFill>
              </a:rPr>
              <a:t>Y</a:t>
            </a:r>
            <a:r>
              <a:rPr kumimoji="1" lang="en-US" altLang="zh-CN" sz="8000" b="1" dirty="0" smtClean="0">
                <a:solidFill>
                  <a:srgbClr val="FF0000"/>
                </a:solidFill>
              </a:rPr>
              <a:t>our</a:t>
            </a:r>
            <a:r>
              <a:rPr kumimoji="1" lang="zh-CN" altLang="en-US" sz="8000" b="1" dirty="0" smtClean="0">
                <a:solidFill>
                  <a:srgbClr val="FF0000"/>
                </a:solidFill>
              </a:rPr>
              <a:t> </a:t>
            </a:r>
            <a:r>
              <a:rPr kumimoji="1" lang="en-US" altLang="zh-CN" sz="8000" b="1" dirty="0" smtClean="0">
                <a:solidFill>
                  <a:srgbClr val="FF0000"/>
                </a:solidFill>
              </a:rPr>
              <a:t>F</a:t>
            </a:r>
            <a:r>
              <a:rPr kumimoji="1" lang="en-US" altLang="zh-CN" sz="8000" b="1" dirty="0" smtClean="0">
                <a:solidFill>
                  <a:srgbClr val="FF0000"/>
                </a:solidFill>
              </a:rPr>
              <a:t>ace</a:t>
            </a:r>
            <a:endParaRPr kumimoji="1" lang="zh-CN" altLang="en-US" sz="8000" b="1" dirty="0">
              <a:solidFill>
                <a:srgbClr val="FF0000"/>
              </a:solidFill>
            </a:endParaRPr>
          </a:p>
        </p:txBody>
      </p:sp>
      <p:sp>
        <p:nvSpPr>
          <p:cNvPr id="40" name="文本框 39"/>
          <p:cNvSpPr txBox="1"/>
          <p:nvPr/>
        </p:nvSpPr>
        <p:spPr>
          <a:xfrm>
            <a:off x="36029195" y="13817885"/>
            <a:ext cx="8040914" cy="2740366"/>
          </a:xfrm>
          <a:prstGeom prst="rect">
            <a:avLst/>
          </a:prstGeom>
          <a:noFill/>
        </p:spPr>
        <p:txBody>
          <a:bodyPr wrap="square" rtlCol="0">
            <a:spAutoFit/>
          </a:bodyPr>
          <a:lstStyle/>
          <a:p>
            <a:pPr marL="857250" indent="-857250">
              <a:buFont typeface="Arial" charset="0"/>
              <a:buChar char="•"/>
            </a:pPr>
            <a:r>
              <a:rPr lang="en-US" altLang="zh-CN" dirty="0" smtClean="0"/>
              <a:t>Hairstyle</a:t>
            </a:r>
            <a:r>
              <a:rPr lang="zh-CN" altLang="en-US" dirty="0" smtClean="0"/>
              <a:t> </a:t>
            </a:r>
            <a:r>
              <a:rPr lang="en-US" altLang="zh-CN" dirty="0" smtClean="0"/>
              <a:t>matching</a:t>
            </a:r>
          </a:p>
          <a:p>
            <a:pPr marL="857250" indent="-857250">
              <a:buFont typeface="Arial" charset="0"/>
              <a:buChar char="•"/>
            </a:pPr>
            <a:r>
              <a:rPr lang="en-US" altLang="zh-CN" dirty="0" smtClean="0"/>
              <a:t>Move</a:t>
            </a:r>
            <a:r>
              <a:rPr lang="zh-CN" altLang="en-US" dirty="0" smtClean="0"/>
              <a:t> </a:t>
            </a:r>
            <a:r>
              <a:rPr lang="en-US" altLang="zh-CN" dirty="0" smtClean="0"/>
              <a:t>manually</a:t>
            </a:r>
          </a:p>
          <a:p>
            <a:pPr marL="857250" indent="-857250">
              <a:buFont typeface="Arial" charset="0"/>
              <a:buChar char="•"/>
            </a:pPr>
            <a:r>
              <a:rPr lang="en-US" altLang="zh-CN" dirty="0" smtClean="0"/>
              <a:t>Zoom</a:t>
            </a:r>
            <a:r>
              <a:rPr lang="zh-CN" altLang="en-US" dirty="0" smtClean="0"/>
              <a:t> </a:t>
            </a:r>
            <a:r>
              <a:rPr lang="en-US" altLang="zh-CN" dirty="0" smtClean="0"/>
              <a:t>in</a:t>
            </a:r>
            <a:r>
              <a:rPr lang="zh-CN" altLang="en-US" dirty="0" smtClean="0"/>
              <a:t> </a:t>
            </a:r>
            <a:r>
              <a:rPr lang="en-US" altLang="zh-CN" dirty="0" smtClean="0"/>
              <a:t>and</a:t>
            </a:r>
            <a:r>
              <a:rPr lang="zh-CN" altLang="en-US" dirty="0" smtClean="0"/>
              <a:t> </a:t>
            </a:r>
            <a:r>
              <a:rPr lang="en-US" altLang="zh-CN" dirty="0" smtClean="0"/>
              <a:t>Zoom</a:t>
            </a:r>
            <a:r>
              <a:rPr lang="zh-CN" altLang="en-US" dirty="0" smtClean="0"/>
              <a:t> </a:t>
            </a:r>
            <a:r>
              <a:rPr lang="en-US" altLang="zh-CN" dirty="0" smtClean="0"/>
              <a:t>out</a:t>
            </a:r>
            <a:endParaRPr lang="en-US" altLang="zh-CN" dirty="0" smtClean="0"/>
          </a:p>
        </p:txBody>
      </p:sp>
      <p:pic>
        <p:nvPicPr>
          <p:cNvPr id="43" name="图片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099832" y="5586297"/>
            <a:ext cx="3028583" cy="5852224"/>
          </a:xfrm>
          <a:prstGeom prst="rect">
            <a:avLst/>
          </a:prstGeom>
        </p:spPr>
      </p:pic>
      <p:sp>
        <p:nvSpPr>
          <p:cNvPr id="44" name="标题 1"/>
          <p:cNvSpPr txBox="1">
            <a:spLocks/>
          </p:cNvSpPr>
          <p:nvPr/>
        </p:nvSpPr>
        <p:spPr>
          <a:xfrm>
            <a:off x="36130795" y="5585495"/>
            <a:ext cx="7912805" cy="1265807"/>
          </a:xfrm>
          <a:prstGeom prst="rect">
            <a:avLst/>
          </a:prstGeom>
        </p:spPr>
        <p:txBody>
          <a:bodyPr vert="horz" lIns="91440" tIns="45720" rIns="91440" bIns="45720" rtlCol="0" anchor="ctr">
            <a:noAutofit/>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r>
              <a:rPr kumimoji="1" lang="en-US" altLang="zh-CN" sz="8000" b="1" dirty="0" smtClean="0">
                <a:solidFill>
                  <a:srgbClr val="FF0000"/>
                </a:solidFill>
              </a:rPr>
              <a:t>R</a:t>
            </a:r>
            <a:r>
              <a:rPr kumimoji="1" lang="en-US" altLang="zh-CN" sz="8000" b="1" dirty="0" smtClean="0">
                <a:solidFill>
                  <a:srgbClr val="FF0000"/>
                </a:solidFill>
              </a:rPr>
              <a:t>ecommendation</a:t>
            </a:r>
            <a:endParaRPr kumimoji="1" lang="zh-CN" altLang="en-US" sz="8000" b="1" dirty="0">
              <a:solidFill>
                <a:srgbClr val="FF0000"/>
              </a:solidFill>
            </a:endParaRPr>
          </a:p>
        </p:txBody>
      </p:sp>
      <p:sp>
        <p:nvSpPr>
          <p:cNvPr id="45" name="文本框 44"/>
          <p:cNvSpPr txBox="1"/>
          <p:nvPr/>
        </p:nvSpPr>
        <p:spPr>
          <a:xfrm>
            <a:off x="36002686" y="7401594"/>
            <a:ext cx="8040914" cy="3623043"/>
          </a:xfrm>
          <a:prstGeom prst="rect">
            <a:avLst/>
          </a:prstGeom>
          <a:noFill/>
        </p:spPr>
        <p:txBody>
          <a:bodyPr wrap="square" rtlCol="0">
            <a:spAutoFit/>
          </a:bodyPr>
          <a:lstStyle/>
          <a:p>
            <a:pPr marL="857250" indent="-857250">
              <a:buFont typeface="Arial" charset="0"/>
              <a:buChar char="•"/>
            </a:pPr>
            <a:r>
              <a:rPr lang="en-US" altLang="zh-CN" dirty="0" smtClean="0"/>
              <a:t>Core</a:t>
            </a:r>
            <a:r>
              <a:rPr lang="zh-CN" altLang="en-US" dirty="0" smtClean="0"/>
              <a:t> </a:t>
            </a:r>
            <a:r>
              <a:rPr lang="en-US" altLang="zh-CN" dirty="0" smtClean="0"/>
              <a:t>Image</a:t>
            </a:r>
            <a:r>
              <a:rPr lang="zh-CN" altLang="en-US" dirty="0" smtClean="0"/>
              <a:t> </a:t>
            </a:r>
            <a:r>
              <a:rPr lang="en-US" altLang="zh-CN" dirty="0" smtClean="0"/>
              <a:t>algorithm</a:t>
            </a:r>
          </a:p>
          <a:p>
            <a:pPr marL="857250" indent="-857250">
              <a:buFont typeface="Arial" charset="0"/>
              <a:buChar char="•"/>
            </a:pPr>
            <a:r>
              <a:rPr lang="en-US" altLang="zh-CN" dirty="0" smtClean="0"/>
              <a:t>Based</a:t>
            </a:r>
            <a:r>
              <a:rPr lang="zh-CN" altLang="en-US" dirty="0" smtClean="0"/>
              <a:t> </a:t>
            </a:r>
            <a:r>
              <a:rPr lang="en-US" altLang="zh-CN" dirty="0" smtClean="0"/>
              <a:t>on</a:t>
            </a:r>
            <a:r>
              <a:rPr lang="zh-CN" altLang="en-US" dirty="0" smtClean="0"/>
              <a:t> </a:t>
            </a:r>
            <a:r>
              <a:rPr lang="en-US" altLang="zh-CN" dirty="0" smtClean="0"/>
              <a:t>the</a:t>
            </a:r>
            <a:r>
              <a:rPr lang="zh-CN" altLang="en-US" dirty="0" smtClean="0"/>
              <a:t> </a:t>
            </a:r>
            <a:r>
              <a:rPr lang="en-US" altLang="zh-CN" dirty="0" smtClean="0"/>
              <a:t>data</a:t>
            </a:r>
            <a:r>
              <a:rPr lang="zh-CN" altLang="en-US" dirty="0" smtClean="0"/>
              <a:t> </a:t>
            </a:r>
            <a:r>
              <a:rPr lang="en-US" altLang="zh-CN" dirty="0" smtClean="0"/>
              <a:t>of</a:t>
            </a:r>
            <a:r>
              <a:rPr lang="zh-CN" altLang="en-US" dirty="0" smtClean="0"/>
              <a:t> </a:t>
            </a:r>
            <a:r>
              <a:rPr lang="en-US" altLang="zh-CN" dirty="0" smtClean="0"/>
              <a:t>face,</a:t>
            </a:r>
            <a:r>
              <a:rPr lang="zh-CN" altLang="en-US" dirty="0" smtClean="0"/>
              <a:t> </a:t>
            </a:r>
            <a:r>
              <a:rPr lang="en-US" altLang="zh-CN" dirty="0" smtClean="0"/>
              <a:t>give</a:t>
            </a:r>
            <a:r>
              <a:rPr lang="zh-CN" altLang="en-US" dirty="0" smtClean="0"/>
              <a:t> </a:t>
            </a:r>
            <a:r>
              <a:rPr lang="en-US" altLang="zh-CN" dirty="0" smtClean="0"/>
              <a:t>hairstyle</a:t>
            </a:r>
            <a:r>
              <a:rPr lang="zh-CN" altLang="en-US" dirty="0" smtClean="0"/>
              <a:t> </a:t>
            </a:r>
            <a:r>
              <a:rPr lang="en-US" altLang="zh-CN" dirty="0" smtClean="0"/>
              <a:t>recommendation</a:t>
            </a:r>
          </a:p>
        </p:txBody>
      </p:sp>
      <p:sp>
        <p:nvSpPr>
          <p:cNvPr id="41" name="下箭头 40"/>
          <p:cNvSpPr/>
          <p:nvPr/>
        </p:nvSpPr>
        <p:spPr>
          <a:xfrm>
            <a:off x="34375648" y="18530501"/>
            <a:ext cx="304468" cy="822217"/>
          </a:xfrm>
          <a:prstGeom prst="downArrow">
            <a:avLst/>
          </a:prstGeom>
          <a:solidFill>
            <a:srgbClr val="FF0000"/>
          </a:solidFill>
          <a:ln>
            <a:solidFill>
              <a:srgbClr val="FF0000"/>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下箭头 48"/>
          <p:cNvSpPr/>
          <p:nvPr/>
        </p:nvSpPr>
        <p:spPr>
          <a:xfrm>
            <a:off x="34414624" y="11625381"/>
            <a:ext cx="304468" cy="822217"/>
          </a:xfrm>
          <a:prstGeom prst="downArrow">
            <a:avLst/>
          </a:prstGeom>
          <a:solidFill>
            <a:srgbClr val="FF0000"/>
          </a:solidFill>
          <a:ln>
            <a:solidFill>
              <a:srgbClr val="FF0000"/>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 14"/>
          <p:cNvGrpSpPr/>
          <p:nvPr/>
        </p:nvGrpSpPr>
        <p:grpSpPr>
          <a:xfrm>
            <a:off x="12752773" y="8732940"/>
            <a:ext cx="18986923" cy="6820523"/>
            <a:chOff x="12727561" y="8132206"/>
            <a:chExt cx="18986923" cy="6820523"/>
          </a:xfrm>
        </p:grpSpPr>
        <p:sp>
          <p:nvSpPr>
            <p:cNvPr id="5" name="文本框 4"/>
            <p:cNvSpPr txBox="1"/>
            <p:nvPr/>
          </p:nvSpPr>
          <p:spPr>
            <a:xfrm>
              <a:off x="12785187" y="9749427"/>
              <a:ext cx="16251994" cy="5170646"/>
            </a:xfrm>
            <a:prstGeom prst="rect">
              <a:avLst/>
            </a:prstGeom>
            <a:noFill/>
          </p:spPr>
          <p:txBody>
            <a:bodyPr wrap="square" rtlCol="0">
              <a:spAutoFit/>
            </a:bodyPr>
            <a:lstStyle/>
            <a:p>
              <a:r>
                <a:rPr lang="en-US" altLang="zh-CN" sz="3300" b="1" dirty="0" err="1"/>
                <a:t>GrabCut</a:t>
              </a:r>
              <a:r>
                <a:rPr lang="en-US" altLang="zh-CN" sz="3300" dirty="0"/>
                <a:t> is an </a:t>
              </a:r>
              <a:r>
                <a:rPr lang="en-US" altLang="zh-CN" sz="3300" dirty="0"/>
                <a:t>image segmentation method based on graph cuts.</a:t>
              </a:r>
            </a:p>
            <a:p>
              <a:r>
                <a:rPr lang="en-US" altLang="zh-CN" sz="3300" dirty="0"/>
                <a:t>Starting with a user-specified bounding box around the object to be segmented, </a:t>
              </a:r>
              <a:r>
                <a:rPr lang="en-US" altLang="zh-CN" sz="3300" dirty="0" err="1" smtClean="0"/>
                <a:t>GrabCut</a:t>
              </a:r>
              <a:r>
                <a:rPr lang="zh-CN" altLang="en-US" sz="3300" dirty="0" smtClean="0"/>
                <a:t> </a:t>
              </a:r>
              <a:r>
                <a:rPr lang="en-US" altLang="zh-CN" sz="3300" dirty="0" smtClean="0"/>
                <a:t>estimates </a:t>
              </a:r>
              <a:r>
                <a:rPr lang="en-US" altLang="zh-CN" sz="3300" dirty="0"/>
                <a:t>the color distribution of the target object and that of the background using a Gaussian mixture model. </a:t>
              </a:r>
              <a:r>
                <a:rPr lang="en-US" altLang="zh-CN" sz="3300" dirty="0"/>
                <a:t>This is used to construct a Markov random field over the pixel labels, with an energy function that prefers connected regions having the same label, and running a graph cut based optimization to infer their values. As this estimate is likely to be more accurate than the original, taken from the bounding box, this two-step procedure </a:t>
              </a:r>
              <a:r>
                <a:rPr lang="en-US" altLang="zh-CN" sz="3300" dirty="0"/>
                <a:t>is repeated until convergence.</a:t>
              </a:r>
            </a:p>
            <a:p>
              <a:r>
                <a:rPr lang="en-US" altLang="zh-CN" sz="3300" dirty="0"/>
                <a:t>Estimates can be further corrected by the user by pointing out misclassified regions and rerunning the optimization. The method </a:t>
              </a:r>
              <a:r>
                <a:rPr lang="zh-CN" altLang="en-US" sz="3300" dirty="0" smtClean="0"/>
                <a:t> </a:t>
              </a:r>
              <a:r>
                <a:rPr lang="en-US" altLang="zh-CN" sz="3300" dirty="0" smtClean="0"/>
                <a:t>preserve </a:t>
              </a:r>
              <a:r>
                <a:rPr lang="en-US" altLang="zh-CN" sz="3300" dirty="0"/>
                <a:t>edges</a:t>
              </a:r>
              <a:r>
                <a:rPr lang="en-US" altLang="zh-CN" sz="3300" dirty="0" smtClean="0"/>
                <a:t>.</a:t>
              </a:r>
              <a:endParaRPr lang="en-US" altLang="zh-CN" sz="3300" dirty="0"/>
            </a:p>
          </p:txBody>
        </p:sp>
        <p:sp>
          <p:nvSpPr>
            <p:cNvPr id="51" name="矩形 50"/>
            <p:cNvSpPr/>
            <p:nvPr/>
          </p:nvSpPr>
          <p:spPr>
            <a:xfrm>
              <a:off x="12727561" y="8132206"/>
              <a:ext cx="6297227" cy="1026766"/>
            </a:xfrm>
            <a:prstGeom prst="rect">
              <a:avLst/>
            </a:prstGeom>
            <a:solidFill>
              <a:srgbClr val="FF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GrabCut</a:t>
              </a:r>
              <a:endParaRPr kumimoji="1" lang="zh-CN" altLang="en-US" dirty="0"/>
            </a:p>
          </p:txBody>
        </p:sp>
        <p:pic>
          <p:nvPicPr>
            <p:cNvPr id="9" name="图片 8"/>
            <p:cNvPicPr>
              <a:picLocks noChangeAspect="1"/>
            </p:cNvPicPr>
            <p:nvPr/>
          </p:nvPicPr>
          <p:blipFill rotWithShape="1">
            <a:blip r:embed="rId11">
              <a:extLst>
                <a:ext uri="{28A0092B-C50C-407E-A947-70E740481C1C}">
                  <a14:useLocalDpi xmlns:a14="http://schemas.microsoft.com/office/drawing/2010/main" val="0"/>
                </a:ext>
              </a:extLst>
            </a:blip>
            <a:srcRect l="1468" t="4631" r="2128" b="3133"/>
            <a:stretch/>
          </p:blipFill>
          <p:spPr>
            <a:xfrm>
              <a:off x="29235500" y="8936955"/>
              <a:ext cx="2478984" cy="1840481"/>
            </a:xfrm>
            <a:prstGeom prst="rect">
              <a:avLst/>
            </a:prstGeom>
          </p:spPr>
        </p:pic>
        <p:pic>
          <p:nvPicPr>
            <p:cNvPr id="10" name="图片 9"/>
            <p:cNvPicPr>
              <a:picLocks noChangeAspect="1"/>
            </p:cNvPicPr>
            <p:nvPr/>
          </p:nvPicPr>
          <p:blipFill rotWithShape="1">
            <a:blip r:embed="rId12">
              <a:extLst>
                <a:ext uri="{28A0092B-C50C-407E-A947-70E740481C1C}">
                  <a14:useLocalDpi xmlns:a14="http://schemas.microsoft.com/office/drawing/2010/main" val="0"/>
                </a:ext>
              </a:extLst>
            </a:blip>
            <a:srcRect l="1468" t="5773" r="2128" b="3245"/>
            <a:stretch/>
          </p:blipFill>
          <p:spPr>
            <a:xfrm>
              <a:off x="29235190" y="11045610"/>
              <a:ext cx="2478985" cy="1815463"/>
            </a:xfrm>
            <a:prstGeom prst="rect">
              <a:avLst/>
            </a:prstGeom>
          </p:spPr>
        </p:pic>
        <p:pic>
          <p:nvPicPr>
            <p:cNvPr id="12" name="图片 11"/>
            <p:cNvPicPr>
              <a:picLocks noChangeAspect="1"/>
            </p:cNvPicPr>
            <p:nvPr/>
          </p:nvPicPr>
          <p:blipFill rotWithShape="1">
            <a:blip r:embed="rId13">
              <a:extLst>
                <a:ext uri="{28A0092B-C50C-407E-A947-70E740481C1C}">
                  <a14:useLocalDpi xmlns:a14="http://schemas.microsoft.com/office/drawing/2010/main" val="0"/>
                </a:ext>
              </a:extLst>
            </a:blip>
            <a:srcRect l="1468" t="4032" r="2128" b="4583"/>
            <a:stretch/>
          </p:blipFill>
          <p:spPr>
            <a:xfrm>
              <a:off x="29235499" y="13129248"/>
              <a:ext cx="2478983" cy="1823481"/>
            </a:xfrm>
            <a:prstGeom prst="rect">
              <a:avLst/>
            </a:prstGeom>
          </p:spPr>
        </p:pic>
      </p:grpSp>
      <p:sp>
        <p:nvSpPr>
          <p:cNvPr id="56" name="矩形 55"/>
          <p:cNvSpPr/>
          <p:nvPr/>
        </p:nvSpPr>
        <p:spPr>
          <a:xfrm>
            <a:off x="-1" y="25987608"/>
            <a:ext cx="43891200" cy="697986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这个区域可以分成两半，分别写</a:t>
            </a:r>
            <a:r>
              <a:rPr kumimoji="1" lang="en-US" altLang="zh-CN" dirty="0"/>
              <a:t>User</a:t>
            </a:r>
            <a:r>
              <a:rPr kumimoji="1" lang="zh-CN" altLang="en-US" dirty="0"/>
              <a:t> </a:t>
            </a:r>
            <a:r>
              <a:rPr kumimoji="1" lang="en-US" altLang="zh-CN" dirty="0"/>
              <a:t>Story</a:t>
            </a:r>
            <a:r>
              <a:rPr kumimoji="1" lang="zh-CN" altLang="en-US" dirty="0"/>
              <a:t> 和 </a:t>
            </a:r>
            <a:r>
              <a:rPr kumimoji="1" lang="en-US" altLang="zh-CN" dirty="0" smtClean="0"/>
              <a:t>Accomplishment</a:t>
            </a:r>
            <a:r>
              <a:rPr kumimoji="1" lang="zh-CN" altLang="en-US" dirty="0" smtClean="0"/>
              <a:t>，反正整个海报看起来左右对称就行</a:t>
            </a:r>
            <a:endParaRPr kumimoji="1" lang="zh-CN" altLang="en-US" dirty="0"/>
          </a:p>
        </p:txBody>
      </p:sp>
      <p:grpSp>
        <p:nvGrpSpPr>
          <p:cNvPr id="14" name="组 13"/>
          <p:cNvGrpSpPr/>
          <p:nvPr/>
        </p:nvGrpSpPr>
        <p:grpSpPr>
          <a:xfrm>
            <a:off x="12785187" y="16993236"/>
            <a:ext cx="19062515" cy="6277534"/>
            <a:chOff x="12747715" y="14466810"/>
            <a:chExt cx="19062515" cy="6277534"/>
          </a:xfrm>
        </p:grpSpPr>
        <p:sp>
          <p:nvSpPr>
            <p:cNvPr id="52" name="矩形 51"/>
            <p:cNvSpPr/>
            <p:nvPr/>
          </p:nvSpPr>
          <p:spPr>
            <a:xfrm>
              <a:off x="12775067" y="14466810"/>
              <a:ext cx="6297227" cy="1026766"/>
            </a:xfrm>
            <a:prstGeom prst="rect">
              <a:avLst/>
            </a:prstGeom>
            <a:solidFill>
              <a:srgbClr val="FF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CoreImage</a:t>
              </a:r>
              <a:endParaRPr kumimoji="1" lang="zh-CN" altLang="en-US" dirty="0"/>
            </a:p>
          </p:txBody>
        </p:sp>
        <p:sp>
          <p:nvSpPr>
            <p:cNvPr id="54" name="文本框 53"/>
            <p:cNvSpPr txBox="1"/>
            <p:nvPr/>
          </p:nvSpPr>
          <p:spPr>
            <a:xfrm>
              <a:off x="12747715" y="16081529"/>
              <a:ext cx="16251994" cy="4662815"/>
            </a:xfrm>
            <a:prstGeom prst="rect">
              <a:avLst/>
            </a:prstGeom>
            <a:noFill/>
          </p:spPr>
          <p:txBody>
            <a:bodyPr wrap="square" rtlCol="0">
              <a:spAutoFit/>
            </a:bodyPr>
            <a:lstStyle/>
            <a:p>
              <a:r>
                <a:rPr lang="en-US" altLang="zh-CN" sz="3300" b="1" dirty="0" err="1" smtClean="0"/>
                <a:t>CoreImage</a:t>
              </a:r>
              <a:r>
                <a:rPr lang="en-US" altLang="zh-CN" sz="3300" dirty="0"/>
                <a:t> </a:t>
              </a:r>
              <a:r>
                <a:rPr lang="en-US" altLang="zh-CN" sz="3300" dirty="0" smtClean="0"/>
                <a:t> </a:t>
              </a:r>
              <a:r>
                <a:rPr lang="en-US" altLang="zh-CN" sz="3300" dirty="0"/>
                <a:t>is an image processing and analysis technology that provides high-performance processing for still and video images. </a:t>
              </a:r>
              <a:r>
                <a:rPr lang="en-US" altLang="zh-CN" sz="3300" dirty="0"/>
                <a:t>Use the many built-in image filters to process images and build complex effects by chaining filters. </a:t>
              </a:r>
              <a:r>
                <a:rPr lang="en-US" altLang="zh-CN" sz="3300" dirty="0"/>
                <a:t>For details, see Core Image Filter Reference</a:t>
              </a:r>
              <a:r>
                <a:rPr lang="en-US" altLang="zh-CN" sz="3300" dirty="0" smtClean="0"/>
                <a:t>. Developer can </a:t>
              </a:r>
              <a:r>
                <a:rPr lang="en-US" altLang="zh-CN" sz="3300" dirty="0"/>
                <a:t>also create new effects with custom filters and image processors; see Core Image Programming Guide</a:t>
              </a:r>
              <a:r>
                <a:rPr lang="en-US" altLang="zh-CN" sz="3300" dirty="0" smtClean="0"/>
                <a:t>.</a:t>
              </a:r>
            </a:p>
            <a:p>
              <a:r>
                <a:rPr lang="en-US" altLang="zh-CN" sz="3300" dirty="0" smtClean="0"/>
                <a:t>In our Hair Style Simulation, we mainly use </a:t>
              </a:r>
              <a:r>
                <a:rPr lang="en-US" altLang="zh-CN" sz="3300" dirty="0" err="1" smtClean="0"/>
                <a:t>CoreImage</a:t>
              </a:r>
              <a:r>
                <a:rPr lang="en-US" altLang="zh-CN" sz="3300" dirty="0" smtClean="0"/>
                <a:t> to detect human’s face, and send more detail information, such as eyes’ position and mouth’s position on the picture, to the backend part of the app, to calculate the user’s head shape so that our app can give the user recommendations hairstyle according to his/her head shape.</a:t>
              </a:r>
              <a:endParaRPr lang="en-US" altLang="zh-CN" sz="3300" dirty="0"/>
            </a:p>
          </p:txBody>
        </p:sp>
        <p:pic>
          <p:nvPicPr>
            <p:cNvPr id="13" name="图片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331247" y="16208364"/>
              <a:ext cx="2478983" cy="3889642"/>
            </a:xfrm>
            <a:prstGeom prst="rect">
              <a:avLst/>
            </a:prstGeom>
          </p:spPr>
        </p:pic>
      </p:grpSp>
    </p:spTree>
    <p:extLst>
      <p:ext uri="{BB962C8B-B14F-4D97-AF65-F5344CB8AC3E}">
        <p14:creationId xmlns:p14="http://schemas.microsoft.com/office/powerpoint/2010/main" val="439456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TotalTime>
  <Words>124</Words>
  <Application>Microsoft Macintosh PowerPoint</Application>
  <PresentationFormat>自定义</PresentationFormat>
  <Paragraphs>36</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Calibri</vt:lpstr>
      <vt:lpstr>Calibri Light</vt:lpstr>
      <vt:lpstr>Lao MN</vt:lpstr>
      <vt:lpstr>等线</vt:lpstr>
      <vt:lpstr>等线 Light</vt:lpstr>
      <vt:lpstr>Arial</vt:lpstr>
      <vt:lpstr>Office 主题</vt:lpstr>
      <vt:lpstr>HAIR STYLE SIMULATION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HAIR STYLE SIMULATION</dc:title>
  <dc:creator>Su, Yinzhu</dc:creator>
  <cp:lastModifiedBy>Su, Yinzhu</cp:lastModifiedBy>
  <cp:revision>35</cp:revision>
  <dcterms:created xsi:type="dcterms:W3CDTF">2017-12-10T20:04:21Z</dcterms:created>
  <dcterms:modified xsi:type="dcterms:W3CDTF">2017-12-11T04:37:12Z</dcterms:modified>
</cp:coreProperties>
</file>