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7" r:id="rId2"/>
  </p:sldIdLst>
  <p:sldSz cx="43891200" cy="32918400"/>
  <p:notesSz cx="6858000" cy="9144000"/>
  <p:defaultTextStyle>
    <a:defPPr>
      <a:defRPr lang="zh-CN"/>
    </a:defPPr>
    <a:lvl1pPr marL="0" algn="l" defTabSz="2913736" rtl="0" eaLnBrk="1" latinLnBrk="0" hangingPunct="1">
      <a:defRPr sz="5736" kern="1200">
        <a:solidFill>
          <a:schemeClr val="tx1"/>
        </a:solidFill>
        <a:latin typeface="+mn-lt"/>
        <a:ea typeface="+mn-ea"/>
        <a:cs typeface="+mn-cs"/>
      </a:defRPr>
    </a:lvl1pPr>
    <a:lvl2pPr marL="1456868" algn="l" defTabSz="2913736" rtl="0" eaLnBrk="1" latinLnBrk="0" hangingPunct="1">
      <a:defRPr sz="5736" kern="1200">
        <a:solidFill>
          <a:schemeClr val="tx1"/>
        </a:solidFill>
        <a:latin typeface="+mn-lt"/>
        <a:ea typeface="+mn-ea"/>
        <a:cs typeface="+mn-cs"/>
      </a:defRPr>
    </a:lvl2pPr>
    <a:lvl3pPr marL="2913736" algn="l" defTabSz="2913736" rtl="0" eaLnBrk="1" latinLnBrk="0" hangingPunct="1">
      <a:defRPr sz="5736" kern="1200">
        <a:solidFill>
          <a:schemeClr val="tx1"/>
        </a:solidFill>
        <a:latin typeface="+mn-lt"/>
        <a:ea typeface="+mn-ea"/>
        <a:cs typeface="+mn-cs"/>
      </a:defRPr>
    </a:lvl3pPr>
    <a:lvl4pPr marL="4370603" algn="l" defTabSz="2913736" rtl="0" eaLnBrk="1" latinLnBrk="0" hangingPunct="1">
      <a:defRPr sz="5736" kern="1200">
        <a:solidFill>
          <a:schemeClr val="tx1"/>
        </a:solidFill>
        <a:latin typeface="+mn-lt"/>
        <a:ea typeface="+mn-ea"/>
        <a:cs typeface="+mn-cs"/>
      </a:defRPr>
    </a:lvl4pPr>
    <a:lvl5pPr marL="5827471" algn="l" defTabSz="2913736" rtl="0" eaLnBrk="1" latinLnBrk="0" hangingPunct="1">
      <a:defRPr sz="5736" kern="1200">
        <a:solidFill>
          <a:schemeClr val="tx1"/>
        </a:solidFill>
        <a:latin typeface="+mn-lt"/>
        <a:ea typeface="+mn-ea"/>
        <a:cs typeface="+mn-cs"/>
      </a:defRPr>
    </a:lvl5pPr>
    <a:lvl6pPr marL="7284339" algn="l" defTabSz="2913736" rtl="0" eaLnBrk="1" latinLnBrk="0" hangingPunct="1">
      <a:defRPr sz="5736" kern="1200">
        <a:solidFill>
          <a:schemeClr val="tx1"/>
        </a:solidFill>
        <a:latin typeface="+mn-lt"/>
        <a:ea typeface="+mn-ea"/>
        <a:cs typeface="+mn-cs"/>
      </a:defRPr>
    </a:lvl6pPr>
    <a:lvl7pPr marL="8741207" algn="l" defTabSz="2913736" rtl="0" eaLnBrk="1" latinLnBrk="0" hangingPunct="1">
      <a:defRPr sz="5736" kern="1200">
        <a:solidFill>
          <a:schemeClr val="tx1"/>
        </a:solidFill>
        <a:latin typeface="+mn-lt"/>
        <a:ea typeface="+mn-ea"/>
        <a:cs typeface="+mn-cs"/>
      </a:defRPr>
    </a:lvl7pPr>
    <a:lvl8pPr marL="10198075" algn="l" defTabSz="2913736" rtl="0" eaLnBrk="1" latinLnBrk="0" hangingPunct="1">
      <a:defRPr sz="5736" kern="1200">
        <a:solidFill>
          <a:schemeClr val="tx1"/>
        </a:solidFill>
        <a:latin typeface="+mn-lt"/>
        <a:ea typeface="+mn-ea"/>
        <a:cs typeface="+mn-cs"/>
      </a:defRPr>
    </a:lvl8pPr>
    <a:lvl9pPr marL="11654942" algn="l" defTabSz="2913736" rtl="0" eaLnBrk="1" latinLnBrk="0" hangingPunct="1">
      <a:defRPr sz="57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3864"/>
    <a:srgbClr val="CD0000"/>
    <a:srgbClr val="FF0000"/>
    <a:srgbClr val="FF3210"/>
    <a:srgbClr val="C00000"/>
    <a:srgbClr val="FF4D73"/>
    <a:srgbClr val="FFFC00"/>
    <a:srgbClr val="D60002"/>
    <a:srgbClr val="264478"/>
    <a:srgbClr val="7FB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61"/>
    <p:restoredTop sz="94616"/>
  </p:normalViewPr>
  <p:slideViewPr>
    <p:cSldViewPr snapToGrid="0" snapToObjects="1">
      <p:cViewPr>
        <p:scale>
          <a:sx n="28" d="100"/>
          <a:sy n="28" d="100"/>
        </p:scale>
        <p:origin x="14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4EFF9-6C1E-954C-A5FC-53A61CB8AA2F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2752773" y="5366012"/>
            <a:ext cx="18386175" cy="1646453"/>
          </a:xfrm>
          <a:prstGeom prst="rect">
            <a:avLst/>
          </a:prstGeom>
          <a:solidFill>
            <a:srgbClr val="CD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0" dirty="0" smtClean="0"/>
              <a:t>MAIN</a:t>
            </a:r>
            <a:r>
              <a:rPr kumimoji="1" lang="zh-CN" altLang="en-US" sz="8000" dirty="0" smtClean="0"/>
              <a:t> </a:t>
            </a:r>
            <a:r>
              <a:rPr kumimoji="1" lang="en-US" altLang="zh-CN" sz="8000" dirty="0" smtClean="0"/>
              <a:t>TECHNIQUE</a:t>
            </a:r>
            <a:endParaRPr kumimoji="1" lang="zh-CN" altLang="en-US" sz="8000" dirty="0"/>
          </a:p>
        </p:txBody>
      </p:sp>
      <p:sp>
        <p:nvSpPr>
          <p:cNvPr id="47" name="矩形 46"/>
          <p:cNvSpPr/>
          <p:nvPr/>
        </p:nvSpPr>
        <p:spPr>
          <a:xfrm>
            <a:off x="29341" y="51175"/>
            <a:ext cx="43891200" cy="502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1803393"/>
          </a:xfrm>
        </p:spPr>
        <p:txBody>
          <a:bodyPr>
            <a:noAutofit/>
          </a:bodyPr>
          <a:lstStyle/>
          <a:p>
            <a:pPr algn="ctr"/>
            <a:r>
              <a:rPr lang="en-US" altLang="zh-CN" sz="1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o MN" charset="0"/>
                <a:ea typeface="Lao MN" charset="0"/>
                <a:cs typeface="Lao MN" charset="0"/>
              </a:rPr>
              <a:t>HAIR STYLE SIMULATION</a:t>
            </a:r>
            <a:endParaRPr lang="zh-CN" altLang="en-US" sz="14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o MN" charset="0"/>
              <a:ea typeface="Lao MN" charset="0"/>
              <a:cs typeface="Lao MN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592191" y="3185752"/>
            <a:ext cx="107068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smtClean="0">
                <a:solidFill>
                  <a:schemeClr val="bg1"/>
                </a:solidFill>
              </a:rPr>
              <a:t>Xiang Zheng</a:t>
            </a:r>
            <a:r>
              <a:rPr kumimoji="1" lang="zh-CN" altLang="en-US" sz="2800" dirty="0">
                <a:solidFill>
                  <a:schemeClr val="bg1"/>
                </a:solidFill>
              </a:rPr>
              <a:t> 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        </a:t>
            </a:r>
            <a:r>
              <a:rPr kumimoji="1" lang="en-US" altLang="zh-CN" sz="2800" dirty="0" err="1" smtClean="0">
                <a:solidFill>
                  <a:schemeClr val="bg1"/>
                </a:solidFill>
              </a:rPr>
              <a:t>Ziran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 Li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         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Yinzhu Su </a:t>
            </a:r>
          </a:p>
          <a:p>
            <a:pPr algn="ctr"/>
            <a:r>
              <a:rPr kumimoji="1" lang="en-US" altLang="zh-CN" sz="2800" dirty="0" smtClean="0">
                <a:solidFill>
                  <a:schemeClr val="bg1"/>
                </a:solidFill>
              </a:rPr>
              <a:t>Department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of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Electrical&amp;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Computer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Engineering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  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Boston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University</a:t>
            </a:r>
          </a:p>
          <a:p>
            <a:pPr algn="ctr"/>
            <a:r>
              <a:rPr kumimoji="1" lang="en-US" altLang="zh-CN" sz="2800" dirty="0" smtClean="0">
                <a:solidFill>
                  <a:schemeClr val="bg1"/>
                </a:solidFill>
              </a:rPr>
              <a:t>zhengx95@bu.edu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         </a:t>
            </a:r>
            <a:r>
              <a:rPr kumimoji="1" lang="en-US" altLang="zh-CN" sz="2800" dirty="0" err="1" smtClean="0">
                <a:solidFill>
                  <a:schemeClr val="bg1"/>
                </a:solidFill>
              </a:rPr>
              <a:t>zrli@bu.edu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         </a:t>
            </a:r>
            <a:r>
              <a:rPr kumimoji="1" lang="en-US" altLang="zh-CN" sz="2800" dirty="0" err="1" smtClean="0">
                <a:solidFill>
                  <a:schemeClr val="bg1"/>
                </a:solidFill>
              </a:rPr>
              <a:t>yzsu@bu.edu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 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366674" y="1097384"/>
            <a:ext cx="5578126" cy="2594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580312" y="5585495"/>
            <a:ext cx="5751251" cy="12397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1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8000" b="1" dirty="0" smtClean="0">
                <a:solidFill>
                  <a:srgbClr val="FF0000"/>
                </a:solidFill>
                <a:latin typeface="+mn-lt"/>
              </a:rPr>
              <a:t>Introduction</a:t>
            </a:r>
            <a:endParaRPr kumimoji="1" lang="zh-CN" altLang="en-US" sz="8000"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600" y="5585495"/>
            <a:ext cx="3007793" cy="58051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235" y="12523032"/>
            <a:ext cx="2995157" cy="5780778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35488737" y="1241638"/>
            <a:ext cx="5334000" cy="2361864"/>
          </a:xfrm>
          <a:prstGeom prst="rect">
            <a:avLst/>
          </a:prstGeom>
          <a:solidFill>
            <a:srgbClr val="CD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6" name="组 35"/>
          <p:cNvGrpSpPr/>
          <p:nvPr/>
        </p:nvGrpSpPr>
        <p:grpSpPr>
          <a:xfrm>
            <a:off x="35922215" y="1359502"/>
            <a:ext cx="2492332" cy="2442338"/>
            <a:chOff x="728537" y="29761333"/>
            <a:chExt cx="2492332" cy="2442338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242" y="29761333"/>
              <a:ext cx="1584000" cy="1584000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728537" y="31228660"/>
              <a:ext cx="2492332" cy="975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err="1" smtClean="0">
                  <a:solidFill>
                    <a:schemeClr val="bg1"/>
                  </a:solidFill>
                </a:rPr>
                <a:t>Github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组 54"/>
          <p:cNvGrpSpPr/>
          <p:nvPr/>
        </p:nvGrpSpPr>
        <p:grpSpPr>
          <a:xfrm>
            <a:off x="38401146" y="1370435"/>
            <a:ext cx="1908531" cy="2431404"/>
            <a:chOff x="41788692" y="30646910"/>
            <a:chExt cx="1908531" cy="2431404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73213" y="30646910"/>
              <a:ext cx="1583746" cy="1583746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41788692" y="32103303"/>
              <a:ext cx="1908531" cy="975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>
                  <a:solidFill>
                    <a:schemeClr val="bg1"/>
                  </a:solidFill>
                </a:rPr>
                <a:t>Trello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标题 1"/>
          <p:cNvSpPr txBox="1">
            <a:spLocks/>
          </p:cNvSpPr>
          <p:nvPr/>
        </p:nvSpPr>
        <p:spPr>
          <a:xfrm>
            <a:off x="616460" y="12452976"/>
            <a:ext cx="3793547" cy="12397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1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8000" b="1" dirty="0" smtClean="0">
                <a:solidFill>
                  <a:srgbClr val="FF0000"/>
                </a:solidFill>
                <a:latin typeface="+mn-lt"/>
              </a:rPr>
              <a:t>Firebase</a:t>
            </a:r>
            <a:endParaRPr kumimoji="1" lang="zh-CN" altLang="en-US" sz="8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80312" y="7099126"/>
            <a:ext cx="8759765" cy="5388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charset="0"/>
              <a:buChar char="•"/>
            </a:pPr>
            <a:r>
              <a:rPr lang="en-US" altLang="zh-CN" dirty="0"/>
              <a:t>iOS application 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dirty="0"/>
              <a:t>Detect human </a:t>
            </a:r>
            <a:r>
              <a:rPr lang="en-US" altLang="zh-CN" dirty="0" smtClean="0"/>
              <a:t>hair</a:t>
            </a:r>
            <a:r>
              <a:rPr lang="zh-CN" altLang="en-US" dirty="0" smtClean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user interaction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dirty="0" smtClean="0"/>
              <a:t>Remove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old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one,</a:t>
            </a:r>
            <a:r>
              <a:rPr lang="zh-CN" altLang="en-US" dirty="0" smtClean="0"/>
              <a:t> </a:t>
            </a:r>
            <a:r>
              <a:rPr lang="en-US" altLang="zh-CN" dirty="0" smtClean="0"/>
              <a:t>try </a:t>
            </a:r>
            <a:r>
              <a:rPr lang="en-US" altLang="zh-CN" dirty="0"/>
              <a:t>new hairstyles on!</a:t>
            </a:r>
          </a:p>
          <a:p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16461" y="13828669"/>
            <a:ext cx="8040914" cy="4505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charset="0"/>
              <a:buChar char="•"/>
            </a:pPr>
            <a:r>
              <a:rPr lang="en-US" altLang="zh-CN" dirty="0" smtClean="0"/>
              <a:t>Register </a:t>
            </a:r>
            <a:r>
              <a:rPr lang="en-US" altLang="zh-CN" dirty="0"/>
              <a:t>with email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dirty="0"/>
              <a:t>A</a:t>
            </a:r>
            <a:r>
              <a:rPr lang="en-US" altLang="zh-CN" dirty="0" smtClean="0"/>
              <a:t>lready registered?</a:t>
            </a:r>
            <a:r>
              <a:rPr lang="zh-CN" altLang="en-US" dirty="0" smtClean="0"/>
              <a:t> </a:t>
            </a:r>
            <a:r>
              <a:rPr lang="en-US" altLang="zh-CN" dirty="0" smtClean="0"/>
              <a:t>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in!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dirty="0" smtClean="0"/>
              <a:t>Google </a:t>
            </a:r>
            <a:r>
              <a:rPr lang="en-US" altLang="zh-CN" dirty="0"/>
              <a:t>Firebase</a:t>
            </a:r>
          </a:p>
          <a:p>
            <a:endParaRPr kumimoji="1" lang="zh-CN" altLang="en-US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0" y="1097384"/>
            <a:ext cx="5578126" cy="2594083"/>
          </a:xfrm>
          <a:prstGeom prst="rect">
            <a:avLst/>
          </a:prstGeom>
        </p:spPr>
      </p:pic>
      <p:sp>
        <p:nvSpPr>
          <p:cNvPr id="28" name="标题 1"/>
          <p:cNvSpPr txBox="1">
            <a:spLocks/>
          </p:cNvSpPr>
          <p:nvPr/>
        </p:nvSpPr>
        <p:spPr>
          <a:xfrm>
            <a:off x="616460" y="19675535"/>
            <a:ext cx="3793547" cy="12397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1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8000" b="1" dirty="0" err="1" smtClean="0">
                <a:solidFill>
                  <a:srgbClr val="FF0000"/>
                </a:solidFill>
                <a:latin typeface="+mn-lt"/>
              </a:rPr>
              <a:t>GrabCut</a:t>
            </a:r>
            <a:endParaRPr kumimoji="1" lang="zh-CN" altLang="en-US" sz="8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16461" y="21051228"/>
            <a:ext cx="8040914" cy="2740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charset="0"/>
              <a:buChar char="•"/>
            </a:pPr>
            <a:r>
              <a:rPr lang="en-US" altLang="zh-CN" dirty="0" err="1" smtClean="0"/>
              <a:t>GrabCut</a:t>
            </a:r>
            <a:r>
              <a:rPr lang="zh-CN" altLang="en-US" dirty="0" smtClean="0"/>
              <a:t> </a:t>
            </a:r>
            <a:r>
              <a:rPr lang="en-US" altLang="zh-CN" dirty="0"/>
              <a:t>algorithm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dirty="0"/>
              <a:t>Interactive Foreground Extraction</a:t>
            </a: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600" y="19535475"/>
            <a:ext cx="2973362" cy="5745519"/>
          </a:xfrm>
          <a:prstGeom prst="rect">
            <a:avLst/>
          </a:prstGeom>
        </p:spPr>
      </p:pic>
      <p:sp>
        <p:nvSpPr>
          <p:cNvPr id="31" name="下箭头 30"/>
          <p:cNvSpPr/>
          <p:nvPr/>
        </p:nvSpPr>
        <p:spPr>
          <a:xfrm>
            <a:off x="10129062" y="11545737"/>
            <a:ext cx="304468" cy="82221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下箭头 31"/>
          <p:cNvSpPr/>
          <p:nvPr/>
        </p:nvSpPr>
        <p:spPr>
          <a:xfrm>
            <a:off x="10129062" y="18529699"/>
            <a:ext cx="304468" cy="82221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1201" y="19551056"/>
            <a:ext cx="2973362" cy="5745519"/>
          </a:xfrm>
          <a:prstGeom prst="rect">
            <a:avLst/>
          </a:prstGeom>
        </p:spPr>
      </p:pic>
      <p:sp>
        <p:nvSpPr>
          <p:cNvPr id="34" name="标题 1"/>
          <p:cNvSpPr txBox="1">
            <a:spLocks/>
          </p:cNvSpPr>
          <p:nvPr/>
        </p:nvSpPr>
        <p:spPr>
          <a:xfrm>
            <a:off x="36128415" y="19644326"/>
            <a:ext cx="7152638" cy="13245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1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8000" b="1" dirty="0" smtClean="0">
                <a:solidFill>
                  <a:srgbClr val="FF0000"/>
                </a:solidFill>
                <a:latin typeface="+mn-lt"/>
              </a:rPr>
              <a:t>Select</a:t>
            </a:r>
            <a:r>
              <a:rPr kumimoji="1" lang="zh-CN" altLang="en-US" sz="8000" b="1" dirty="0">
                <a:solidFill>
                  <a:srgbClr val="FF0000"/>
                </a:solidFill>
                <a:latin typeface="+mn-lt"/>
              </a:rPr>
              <a:t> </a:t>
            </a:r>
            <a:r>
              <a:rPr kumimoji="1" lang="en-US" altLang="zh-CN" sz="8000" b="1" dirty="0" smtClean="0">
                <a:solidFill>
                  <a:srgbClr val="FF0000"/>
                </a:solidFill>
                <a:latin typeface="+mn-lt"/>
              </a:rPr>
              <a:t>Hairstyles</a:t>
            </a:r>
            <a:endParaRPr kumimoji="1" lang="zh-CN" altLang="en-US" sz="8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6265119" y="21051228"/>
            <a:ext cx="8040914" cy="1857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charset="0"/>
              <a:buChar char="•"/>
            </a:pPr>
            <a:r>
              <a:rPr lang="en-US" altLang="zh-CN" dirty="0" smtClean="0"/>
              <a:t>Hairstyle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selection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dirty="0" smtClean="0"/>
              <a:t>10</a:t>
            </a:r>
            <a:r>
              <a:rPr lang="zh-CN" altLang="en-US" dirty="0" smtClean="0"/>
              <a:t> </a:t>
            </a:r>
            <a:r>
              <a:rPr lang="en-US" altLang="zh-CN" dirty="0" smtClean="0"/>
              <a:t>hairstyles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now</a:t>
            </a:r>
          </a:p>
        </p:txBody>
      </p:sp>
      <p:sp>
        <p:nvSpPr>
          <p:cNvPr id="38" name="右箭头 37"/>
          <p:cNvSpPr/>
          <p:nvPr/>
        </p:nvSpPr>
        <p:spPr>
          <a:xfrm>
            <a:off x="11930581" y="24780504"/>
            <a:ext cx="20880000" cy="41086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9386" y="12620500"/>
            <a:ext cx="2974944" cy="5748577"/>
          </a:xfrm>
          <a:prstGeom prst="rect">
            <a:avLst/>
          </a:prstGeom>
        </p:spPr>
      </p:pic>
      <p:sp>
        <p:nvSpPr>
          <p:cNvPr id="39" name="标题 1"/>
          <p:cNvSpPr txBox="1">
            <a:spLocks/>
          </p:cNvSpPr>
          <p:nvPr/>
        </p:nvSpPr>
        <p:spPr>
          <a:xfrm>
            <a:off x="36128416" y="12368178"/>
            <a:ext cx="7291584" cy="13245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1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8000" b="1" dirty="0" smtClean="0">
                <a:solidFill>
                  <a:srgbClr val="FF0000"/>
                </a:solidFill>
                <a:latin typeface="+mn-lt"/>
              </a:rPr>
              <a:t>Match</a:t>
            </a:r>
            <a:r>
              <a:rPr kumimoji="1" lang="zh-CN" altLang="en-US" sz="8000" b="1" dirty="0">
                <a:solidFill>
                  <a:srgbClr val="FF0000"/>
                </a:solidFill>
                <a:latin typeface="+mn-lt"/>
              </a:rPr>
              <a:t> </a:t>
            </a:r>
            <a:r>
              <a:rPr kumimoji="1" lang="en-US" altLang="zh-CN" sz="8000" b="1" dirty="0" smtClean="0">
                <a:solidFill>
                  <a:srgbClr val="FF0000"/>
                </a:solidFill>
                <a:latin typeface="+mn-lt"/>
              </a:rPr>
              <a:t>Your</a:t>
            </a:r>
            <a:r>
              <a:rPr kumimoji="1" lang="zh-CN" altLang="en-US" sz="8000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kumimoji="1" lang="en-US" altLang="zh-CN" sz="8000" b="1" dirty="0" smtClean="0">
                <a:solidFill>
                  <a:srgbClr val="FF0000"/>
                </a:solidFill>
                <a:latin typeface="+mn-lt"/>
              </a:rPr>
              <a:t>Face</a:t>
            </a:r>
            <a:endParaRPr kumimoji="1" lang="zh-CN" altLang="en-US" sz="8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6029195" y="13817886"/>
            <a:ext cx="6957220" cy="4505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charset="0"/>
              <a:buChar char="•"/>
            </a:pPr>
            <a:r>
              <a:rPr lang="en-US" altLang="zh-CN" dirty="0" smtClean="0"/>
              <a:t>Hairstyle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matching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dirty="0"/>
              <a:t>Zooming Using the Pinch Gestures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9832" y="5586297"/>
            <a:ext cx="3028583" cy="5852224"/>
          </a:xfrm>
          <a:prstGeom prst="rect">
            <a:avLst/>
          </a:prstGeom>
        </p:spPr>
      </p:pic>
      <p:sp>
        <p:nvSpPr>
          <p:cNvPr id="44" name="标题 1"/>
          <p:cNvSpPr txBox="1">
            <a:spLocks/>
          </p:cNvSpPr>
          <p:nvPr/>
        </p:nvSpPr>
        <p:spPr>
          <a:xfrm>
            <a:off x="36130795" y="5585495"/>
            <a:ext cx="8252760" cy="12658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1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8000" b="1" dirty="0" smtClean="0">
                <a:solidFill>
                  <a:srgbClr val="FF0000"/>
                </a:solidFill>
                <a:latin typeface="+mn-lt"/>
              </a:rPr>
              <a:t>Recommendation</a:t>
            </a:r>
            <a:endParaRPr kumimoji="1" lang="zh-CN" altLang="en-US" sz="8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6002686" y="7401594"/>
            <a:ext cx="8040914" cy="3623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charset="0"/>
              <a:buChar char="•"/>
            </a:pPr>
            <a:r>
              <a:rPr lang="en-US" altLang="zh-CN" dirty="0" smtClean="0"/>
              <a:t>Core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dirty="0" smtClean="0"/>
              <a:t>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face’s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data,</a:t>
            </a:r>
            <a:r>
              <a:rPr lang="zh-CN" altLang="en-US" dirty="0" smtClean="0"/>
              <a:t> </a:t>
            </a:r>
            <a:r>
              <a:rPr lang="en-US" altLang="zh-CN" dirty="0" smtClean="0"/>
              <a:t>give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hairstyle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recommendation</a:t>
            </a:r>
          </a:p>
        </p:txBody>
      </p:sp>
      <p:sp>
        <p:nvSpPr>
          <p:cNvPr id="41" name="下箭头 40"/>
          <p:cNvSpPr/>
          <p:nvPr/>
        </p:nvSpPr>
        <p:spPr>
          <a:xfrm>
            <a:off x="34375648" y="18530501"/>
            <a:ext cx="304468" cy="82221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下箭头 48"/>
          <p:cNvSpPr/>
          <p:nvPr/>
        </p:nvSpPr>
        <p:spPr>
          <a:xfrm>
            <a:off x="34414624" y="11625381"/>
            <a:ext cx="304468" cy="82221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5" name="组 14"/>
          <p:cNvGrpSpPr/>
          <p:nvPr/>
        </p:nvGrpSpPr>
        <p:grpSpPr>
          <a:xfrm>
            <a:off x="12523377" y="7520280"/>
            <a:ext cx="18615571" cy="6760393"/>
            <a:chOff x="12498165" y="8986737"/>
            <a:chExt cx="18615571" cy="5281626"/>
          </a:xfrm>
        </p:grpSpPr>
        <p:sp>
          <p:nvSpPr>
            <p:cNvPr id="5" name="文本框 4"/>
            <p:cNvSpPr txBox="1"/>
            <p:nvPr/>
          </p:nvSpPr>
          <p:spPr>
            <a:xfrm>
              <a:off x="12498165" y="10091885"/>
              <a:ext cx="16226782" cy="4176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Arial" charset="0"/>
                <a:buChar char="•"/>
              </a:pPr>
              <a:r>
                <a:rPr lang="en-US" altLang="zh-CN" sz="3300" dirty="0"/>
                <a:t>A</a:t>
              </a:r>
              <a:r>
                <a:rPr lang="en-US" altLang="zh-CN" sz="3300" dirty="0" smtClean="0"/>
                <a:t>n </a:t>
              </a:r>
              <a:r>
                <a:rPr lang="en-US" altLang="zh-CN" sz="3300" dirty="0"/>
                <a:t>image segmentation </a:t>
              </a:r>
              <a:r>
                <a:rPr lang="en-US" altLang="zh-CN" sz="3300" dirty="0" smtClean="0"/>
                <a:t>algorithm</a:t>
              </a:r>
              <a:r>
                <a:rPr lang="en-US" altLang="zh-CN" sz="3300" dirty="0"/>
                <a:t> </a:t>
              </a:r>
              <a:r>
                <a:rPr lang="en-US" altLang="zh-CN" sz="3300" dirty="0" smtClean="0"/>
                <a:t>based </a:t>
              </a:r>
              <a:r>
                <a:rPr lang="en-US" altLang="zh-CN" sz="3300" dirty="0"/>
                <a:t>on graph cuts</a:t>
              </a:r>
              <a:r>
                <a:rPr lang="zh-CN" altLang="en-US" sz="3300" dirty="0"/>
                <a:t> </a:t>
              </a:r>
              <a:endParaRPr lang="en-US" altLang="zh-CN" sz="3300" dirty="0" smtClean="0"/>
            </a:p>
            <a:p>
              <a:pPr marL="457200" indent="-457200">
                <a:lnSpc>
                  <a:spcPct val="150000"/>
                </a:lnSpc>
                <a:buFont typeface="Arial" charset="0"/>
                <a:buChar char="•"/>
              </a:pPr>
              <a:r>
                <a:rPr lang="en-US" altLang="zh-CN" sz="3300" dirty="0" smtClean="0"/>
                <a:t>Using </a:t>
              </a:r>
              <a:r>
                <a:rPr lang="en-US" altLang="zh-CN" sz="3300" dirty="0"/>
                <a:t>a </a:t>
              </a:r>
              <a:r>
                <a:rPr lang="en-US" altLang="zh-CN" sz="3300" b="1" dirty="0"/>
                <a:t>Gaussian mixture </a:t>
              </a:r>
              <a:r>
                <a:rPr lang="en-US" altLang="zh-CN" sz="3300" b="1" dirty="0" smtClean="0"/>
                <a:t>model</a:t>
              </a:r>
              <a:r>
                <a:rPr lang="en-US" altLang="zh-CN" sz="3300" dirty="0" smtClean="0"/>
                <a:t>, estimates </a:t>
              </a:r>
              <a:r>
                <a:rPr lang="en-US" altLang="zh-CN" sz="3300" dirty="0"/>
                <a:t>the </a:t>
              </a:r>
              <a:r>
                <a:rPr lang="en-US" altLang="zh-CN" sz="3300" b="1" dirty="0"/>
                <a:t>color distribution </a:t>
              </a:r>
              <a:r>
                <a:rPr lang="en-US" altLang="zh-CN" sz="3300" dirty="0"/>
                <a:t>of the target object and </a:t>
              </a:r>
              <a:r>
                <a:rPr lang="en-US" altLang="zh-CN" sz="3300" dirty="0" smtClean="0"/>
                <a:t>background. </a:t>
              </a:r>
            </a:p>
            <a:p>
              <a:pPr marL="457200" indent="-457200">
                <a:lnSpc>
                  <a:spcPct val="150000"/>
                </a:lnSpc>
                <a:buFont typeface="Arial" charset="0"/>
                <a:buChar char="•"/>
              </a:pPr>
              <a:r>
                <a:rPr lang="en-US" altLang="zh-CN" sz="3300" dirty="0" smtClean="0"/>
                <a:t>As </a:t>
              </a:r>
              <a:r>
                <a:rPr lang="en-US" altLang="zh-CN" sz="3300" dirty="0"/>
                <a:t>this </a:t>
              </a:r>
              <a:r>
                <a:rPr lang="en-US" altLang="zh-CN" sz="3300" dirty="0" smtClean="0"/>
                <a:t>estimation </a:t>
              </a:r>
              <a:r>
                <a:rPr lang="en-US" altLang="zh-CN" sz="3300" dirty="0"/>
                <a:t>is likely to be more accurate than the original, taken from the bounding box, this two-step procedure is repeated until convergence.</a:t>
              </a:r>
            </a:p>
            <a:p>
              <a:pPr marL="457200" indent="-457200">
                <a:lnSpc>
                  <a:spcPct val="150000"/>
                </a:lnSpc>
                <a:buFont typeface="Arial" charset="0"/>
                <a:buChar char="•"/>
              </a:pPr>
              <a:r>
                <a:rPr lang="en-US" altLang="zh-CN" sz="3300" dirty="0" smtClean="0"/>
                <a:t>Estimation </a:t>
              </a:r>
              <a:r>
                <a:rPr lang="en-US" altLang="zh-CN" sz="3300" dirty="0"/>
                <a:t>can be further corrected by the user by pointing out misclassified regions and rerunning the optimization. The method </a:t>
              </a:r>
              <a:r>
                <a:rPr lang="en-US" altLang="zh-CN" sz="3300" dirty="0" smtClean="0"/>
                <a:t>preserve </a:t>
              </a:r>
              <a:r>
                <a:rPr lang="en-US" altLang="zh-CN" sz="3300" dirty="0"/>
                <a:t>edges</a:t>
              </a:r>
              <a:r>
                <a:rPr lang="en-US" altLang="zh-CN" sz="3300" dirty="0" smtClean="0"/>
                <a:t>.</a:t>
              </a:r>
              <a:endParaRPr lang="en-US" altLang="zh-CN" sz="3300" dirty="0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8" t="4631" r="2128" b="3133"/>
            <a:stretch/>
          </p:blipFill>
          <p:spPr>
            <a:xfrm>
              <a:off x="29123575" y="8986737"/>
              <a:ext cx="1990161" cy="147756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8" t="5773" r="2128" b="3245"/>
            <a:stretch/>
          </p:blipFill>
          <p:spPr>
            <a:xfrm>
              <a:off x="29118163" y="10710982"/>
              <a:ext cx="1995573" cy="1461441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8" t="4032" r="2128" b="4583"/>
            <a:stretch/>
          </p:blipFill>
          <p:spPr>
            <a:xfrm>
              <a:off x="29118163" y="12420409"/>
              <a:ext cx="1995573" cy="1467896"/>
            </a:xfrm>
            <a:prstGeom prst="rect">
              <a:avLst/>
            </a:prstGeom>
          </p:spPr>
        </p:pic>
      </p:grpSp>
      <p:grpSp>
        <p:nvGrpSpPr>
          <p:cNvPr id="14" name="组 13"/>
          <p:cNvGrpSpPr/>
          <p:nvPr/>
        </p:nvGrpSpPr>
        <p:grpSpPr>
          <a:xfrm>
            <a:off x="12748200" y="17053263"/>
            <a:ext cx="18527659" cy="6186308"/>
            <a:chOff x="12685515" y="15766717"/>
            <a:chExt cx="18527659" cy="4048296"/>
          </a:xfrm>
        </p:grpSpPr>
        <p:sp>
          <p:nvSpPr>
            <p:cNvPr id="54" name="文本框 53"/>
            <p:cNvSpPr txBox="1"/>
            <p:nvPr/>
          </p:nvSpPr>
          <p:spPr>
            <a:xfrm>
              <a:off x="12685515" y="15766717"/>
              <a:ext cx="16251994" cy="4048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Arial" charset="0"/>
                <a:buChar char="•"/>
              </a:pPr>
              <a:r>
                <a:rPr lang="en-US" altLang="zh-CN" sz="3300" dirty="0" smtClean="0"/>
                <a:t>An</a:t>
              </a:r>
              <a:r>
                <a:rPr lang="zh-CN" altLang="en-US" sz="3300" b="1" dirty="0" smtClean="0"/>
                <a:t> </a:t>
              </a:r>
              <a:r>
                <a:rPr lang="en-US" altLang="zh-CN" sz="3300" dirty="0" smtClean="0"/>
                <a:t>image </a:t>
              </a:r>
              <a:r>
                <a:rPr lang="en-US" altLang="zh-CN" sz="3300" dirty="0"/>
                <a:t>processing and analysis </a:t>
              </a:r>
              <a:r>
                <a:rPr lang="en-US" altLang="zh-CN" sz="3300" dirty="0" smtClean="0"/>
                <a:t>technology </a:t>
              </a:r>
              <a:r>
                <a:rPr lang="en-US" altLang="zh-CN" sz="3300" dirty="0"/>
                <a:t>that provides high-performance processing for still and video images. </a:t>
              </a:r>
              <a:endParaRPr lang="en-US" altLang="zh-CN" sz="3300" dirty="0" smtClean="0"/>
            </a:p>
            <a:p>
              <a:pPr marL="457200" indent="-457200">
                <a:lnSpc>
                  <a:spcPct val="150000"/>
                </a:lnSpc>
                <a:buFont typeface="Arial" charset="0"/>
                <a:buChar char="•"/>
              </a:pPr>
              <a:r>
                <a:rPr lang="en-US" altLang="zh-CN" sz="3300" dirty="0" smtClean="0"/>
                <a:t>Use many </a:t>
              </a:r>
              <a:r>
                <a:rPr lang="en-US" altLang="zh-CN" sz="3300" dirty="0"/>
                <a:t>built-in image filters to process images and build complex effects by chaining filters. </a:t>
              </a:r>
              <a:endParaRPr lang="en-US" altLang="zh-CN" sz="3300" dirty="0" smtClean="0"/>
            </a:p>
            <a:p>
              <a:pPr marL="457200" indent="-457200">
                <a:lnSpc>
                  <a:spcPct val="150000"/>
                </a:lnSpc>
                <a:buFont typeface="Arial" charset="0"/>
                <a:buChar char="•"/>
              </a:pPr>
              <a:r>
                <a:rPr lang="en-US" altLang="zh-CN" sz="3300" dirty="0" smtClean="0"/>
                <a:t>In our app, we use Core</a:t>
              </a:r>
              <a:r>
                <a:rPr lang="zh-CN" altLang="en-US" sz="3300" dirty="0" smtClean="0"/>
                <a:t> </a:t>
              </a:r>
              <a:r>
                <a:rPr lang="en-US" altLang="zh-CN" sz="3300" dirty="0" smtClean="0"/>
                <a:t>Image to detect human face</a:t>
              </a:r>
              <a:r>
                <a:rPr lang="zh-CN" altLang="en-US" sz="3300" dirty="0" smtClean="0"/>
                <a:t> </a:t>
              </a:r>
              <a:r>
                <a:rPr lang="en-US" altLang="zh-CN" sz="3300" dirty="0" smtClean="0"/>
                <a:t>and collect</a:t>
              </a:r>
              <a:r>
                <a:rPr lang="zh-CN" altLang="en-US" sz="3300" dirty="0" smtClean="0"/>
                <a:t> </a:t>
              </a:r>
              <a:r>
                <a:rPr lang="en-US" altLang="zh-CN" sz="3300" dirty="0" smtClean="0"/>
                <a:t>detailed information, such as eyes’ position and mouth’s position,</a:t>
              </a:r>
            </a:p>
            <a:p>
              <a:pPr marL="457200" indent="-457200">
                <a:lnSpc>
                  <a:spcPct val="150000"/>
                </a:lnSpc>
                <a:buFont typeface="Arial" charset="0"/>
                <a:buChar char="•"/>
              </a:pPr>
              <a:r>
                <a:rPr lang="en-US" altLang="zh-CN" sz="3300" dirty="0" smtClean="0"/>
                <a:t>The</a:t>
              </a:r>
              <a:r>
                <a:rPr lang="zh-CN" altLang="en-US" sz="3300" dirty="0" smtClean="0"/>
                <a:t> </a:t>
              </a:r>
              <a:r>
                <a:rPr lang="en-US" altLang="zh-CN" sz="3300" dirty="0" smtClean="0"/>
                <a:t>data</a:t>
              </a:r>
              <a:r>
                <a:rPr lang="zh-CN" altLang="en-US" sz="3300" dirty="0" smtClean="0"/>
                <a:t> </a:t>
              </a:r>
              <a:r>
                <a:rPr lang="en-US" altLang="zh-CN" sz="3300" dirty="0" smtClean="0"/>
                <a:t>was</a:t>
              </a:r>
              <a:r>
                <a:rPr lang="zh-CN" altLang="en-US" sz="3300" dirty="0" smtClean="0"/>
                <a:t> </a:t>
              </a:r>
              <a:r>
                <a:rPr lang="en-US" altLang="zh-CN" sz="3300" dirty="0" smtClean="0"/>
                <a:t>sent to the backend</a:t>
              </a:r>
              <a:r>
                <a:rPr lang="zh-CN" altLang="en-US" sz="3300" dirty="0" smtClean="0"/>
                <a:t> </a:t>
              </a:r>
              <a:r>
                <a:rPr lang="en-US" altLang="zh-CN" sz="3300" dirty="0" smtClean="0"/>
                <a:t>of the app, then calculate the user’s head shape so that our app give recommended hairstyle according to their head shape.</a:t>
              </a:r>
              <a:endParaRPr lang="en-US" altLang="zh-CN" sz="3300" dirty="0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24630" y="15852567"/>
              <a:ext cx="2188544" cy="2441475"/>
            </a:xfrm>
            <a:prstGeom prst="rect">
              <a:avLst/>
            </a:prstGeom>
          </p:spPr>
        </p:pic>
      </p:grpSp>
      <p:sp>
        <p:nvSpPr>
          <p:cNvPr id="3" name="矩形 2"/>
          <p:cNvSpPr/>
          <p:nvPr/>
        </p:nvSpPr>
        <p:spPr>
          <a:xfrm>
            <a:off x="12748200" y="7526571"/>
            <a:ext cx="5887571" cy="1177892"/>
          </a:xfrm>
          <a:prstGeom prst="rect">
            <a:avLst/>
          </a:prstGeom>
          <a:solidFill>
            <a:srgbClr val="CD0000"/>
          </a:solidFill>
          <a:ln>
            <a:solidFill>
              <a:srgbClr val="C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GrabCut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2748200" y="15529797"/>
            <a:ext cx="5887571" cy="1177892"/>
          </a:xfrm>
          <a:prstGeom prst="rect">
            <a:avLst/>
          </a:prstGeom>
          <a:solidFill>
            <a:srgbClr val="CD0000"/>
          </a:solidFill>
          <a:ln>
            <a:solidFill>
              <a:srgbClr val="C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Image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80312" y="25725120"/>
            <a:ext cx="21243368" cy="672753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22006560" y="25725120"/>
            <a:ext cx="21230559" cy="672753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7337510" y="26036628"/>
            <a:ext cx="5887571" cy="1177892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User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Stories</a:t>
            </a:r>
            <a:endParaRPr kumimoji="1"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1584096" y="26036628"/>
            <a:ext cx="5887571" cy="1177892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Accomplishments</a:t>
            </a:r>
            <a:endParaRPr kumimoji="1"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817576" y="27475946"/>
            <a:ext cx="21188983" cy="4505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I, user, want to create an account via social media or email address.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I, user, want to take photos and send them into the software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, user, want to save pictures into my phone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</a:p>
          <a:p>
            <a:pPr marL="857250" indent="-857250">
              <a:buFont typeface="Arial" charset="0"/>
              <a:buChar char="•"/>
            </a:pPr>
            <a:r>
              <a:rPr kumimoji="1" lang="en-US" altLang="zh-CN" dirty="0">
                <a:solidFill>
                  <a:schemeClr val="bg1"/>
                </a:solidFill>
              </a:rPr>
              <a:t>I, user, want to hear suggestions from the </a:t>
            </a:r>
            <a:r>
              <a:rPr kumimoji="1" lang="en-US" altLang="zh-CN" dirty="0" smtClean="0">
                <a:solidFill>
                  <a:schemeClr val="bg1"/>
                </a:solidFill>
              </a:rPr>
              <a:t>App.</a:t>
            </a:r>
          </a:p>
          <a:p>
            <a:pPr marL="857250" indent="-857250">
              <a:buFont typeface="Arial" charset="0"/>
              <a:buChar char="•"/>
            </a:pPr>
            <a:r>
              <a:rPr kumimoji="1" lang="en-US" altLang="zh-CN" dirty="0">
                <a:solidFill>
                  <a:schemeClr val="bg1"/>
                </a:solidFill>
              </a:rPr>
              <a:t>I, user, want to share my favorite picture </a:t>
            </a:r>
            <a:r>
              <a:rPr kumimoji="1" lang="en-US" altLang="zh-CN" dirty="0" smtClean="0">
                <a:solidFill>
                  <a:schemeClr val="bg1"/>
                </a:solidFill>
              </a:rPr>
              <a:t>to </a:t>
            </a:r>
            <a:r>
              <a:rPr kumimoji="1" lang="en-US" altLang="zh-CN" dirty="0">
                <a:solidFill>
                  <a:schemeClr val="bg1"/>
                </a:solidFill>
              </a:rPr>
              <a:t>social networks.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22231016" y="27580724"/>
            <a:ext cx="21188983" cy="4505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The user can </a:t>
            </a:r>
            <a:r>
              <a:rPr lang="en-US" altLang="zh-CN" dirty="0">
                <a:solidFill>
                  <a:schemeClr val="bg1"/>
                </a:solidFill>
              </a:rPr>
              <a:t>create an account via </a:t>
            </a:r>
            <a:r>
              <a:rPr lang="en-US" altLang="zh-CN" dirty="0" smtClean="0">
                <a:solidFill>
                  <a:schemeClr val="bg1"/>
                </a:solidFill>
              </a:rPr>
              <a:t>email address then log in.</a:t>
            </a:r>
            <a:endParaRPr lang="en-US" altLang="zh-CN" dirty="0">
              <a:solidFill>
                <a:schemeClr val="bg1"/>
              </a:solidFill>
            </a:endParaRPr>
          </a:p>
          <a:p>
            <a:pPr marL="857250" indent="-857250">
              <a:buFont typeface="Arial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The user can send photo from the album to the App.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The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user can save picture with changed hairstyle into album.</a:t>
            </a:r>
          </a:p>
          <a:p>
            <a:pPr marL="857250" indent="-857250">
              <a:buFont typeface="Arial" charset="0"/>
              <a:buChar char="•"/>
            </a:pPr>
            <a:r>
              <a:rPr kumimoji="1" lang="en-US" altLang="zh-CN" dirty="0" smtClean="0">
                <a:solidFill>
                  <a:schemeClr val="bg1"/>
                </a:solidFill>
              </a:rPr>
              <a:t>The user can get suggested hairstyle according to the head shape.</a:t>
            </a:r>
          </a:p>
          <a:p>
            <a:pPr marL="857250" indent="-857250">
              <a:buFont typeface="Arial" charset="0"/>
              <a:buChar char="•"/>
            </a:pPr>
            <a:r>
              <a:rPr kumimoji="1" lang="en-US" altLang="zh-CN" dirty="0" smtClean="0">
                <a:solidFill>
                  <a:schemeClr val="bg1"/>
                </a:solidFill>
              </a:rPr>
              <a:t>The user can choose hairstyles on the table view.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577</TotalTime>
  <Words>314</Words>
  <Application>Microsoft Macintosh PowerPoint</Application>
  <PresentationFormat>自定义</PresentationFormat>
  <Paragraphs>50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Lao MN</vt:lpstr>
      <vt:lpstr>等线</vt:lpstr>
      <vt:lpstr>等线 Light</vt:lpstr>
      <vt:lpstr>Arial</vt:lpstr>
      <vt:lpstr>Office 主题</vt:lpstr>
      <vt:lpstr>HAIR STYLE SIMULATION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HAIR STYLE SIMULATION</dc:title>
  <dc:creator>Su, Yinzhu</dc:creator>
  <cp:lastModifiedBy>Su, Yinzhu</cp:lastModifiedBy>
  <cp:revision>54</cp:revision>
  <cp:lastPrinted>2017-12-11T06:05:46Z</cp:lastPrinted>
  <dcterms:created xsi:type="dcterms:W3CDTF">2017-12-10T20:04:21Z</dcterms:created>
  <dcterms:modified xsi:type="dcterms:W3CDTF">2017-12-11T06:07:59Z</dcterms:modified>
</cp:coreProperties>
</file>