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CD0000"/>
    <a:srgbClr val="FF0000"/>
    <a:srgbClr val="FF3210"/>
    <a:srgbClr val="C00000"/>
    <a:srgbClr val="FF4D73"/>
    <a:srgbClr val="FFFC00"/>
    <a:srgbClr val="D60002"/>
    <a:srgbClr val="264478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1"/>
    <p:restoredTop sz="94630"/>
  </p:normalViewPr>
  <p:slideViewPr>
    <p:cSldViewPr snapToGrid="0" snapToObjects="1">
      <p:cViewPr>
        <p:scale>
          <a:sx n="23" d="100"/>
          <a:sy n="23" d="100"/>
        </p:scale>
        <p:origin x="8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-53788" y="26710370"/>
            <a:ext cx="43891200" cy="62251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52773" y="5366012"/>
            <a:ext cx="18386175" cy="1646453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MAIN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TECHNIQUE</a:t>
            </a:r>
            <a:endParaRPr kumimoji="1" lang="zh-CN" altLang="en-US" sz="8000" dirty="0"/>
          </a:p>
        </p:txBody>
      </p:sp>
      <p:sp>
        <p:nvSpPr>
          <p:cNvPr id="47" name="矩形 46"/>
          <p:cNvSpPr/>
          <p:nvPr/>
        </p:nvSpPr>
        <p:spPr>
          <a:xfrm>
            <a:off x="-13114" y="-32168"/>
            <a:ext cx="438912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80312" y="5585495"/>
            <a:ext cx="5751251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Introduction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5585495"/>
            <a:ext cx="3007793" cy="580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35" y="12523032"/>
            <a:ext cx="2995157" cy="5780778"/>
          </a:xfrm>
          <a:prstGeom prst="rect">
            <a:avLst/>
          </a:prstGeom>
        </p:spPr>
      </p:pic>
      <p:grpSp>
        <p:nvGrpSpPr>
          <p:cNvPr id="36" name="组 35"/>
          <p:cNvGrpSpPr/>
          <p:nvPr/>
        </p:nvGrpSpPr>
        <p:grpSpPr>
          <a:xfrm>
            <a:off x="41471309" y="27571664"/>
            <a:ext cx="2492332" cy="2442338"/>
            <a:chOff x="728537" y="29761333"/>
            <a:chExt cx="2492332" cy="244233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42" y="29761333"/>
              <a:ext cx="1584000" cy="1584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28537" y="31228660"/>
              <a:ext cx="2492332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solidFill>
                    <a:schemeClr val="bg1"/>
                  </a:solidFill>
                </a:rPr>
                <a:t>Github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1588392" y="30317299"/>
            <a:ext cx="1908531" cy="2431404"/>
            <a:chOff x="41788692" y="30646910"/>
            <a:chExt cx="1908531" cy="24314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3213" y="30646910"/>
              <a:ext cx="1583746" cy="158374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788692" y="32103303"/>
              <a:ext cx="1908531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Trello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616460" y="12452976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  <a:latin typeface="+mn-lt"/>
              </a:rPr>
              <a:t>Firebase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0312" y="7099126"/>
            <a:ext cx="8759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sz="5400" dirty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/>
              <a:t>Detect human </a:t>
            </a:r>
            <a:r>
              <a:rPr lang="en-US" altLang="zh-CN" sz="5400" dirty="0" smtClean="0"/>
              <a:t>hair</a:t>
            </a:r>
            <a:r>
              <a:rPr lang="zh-CN" altLang="en-US" sz="5400" dirty="0" smtClean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user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Remove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the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old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one,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try </a:t>
            </a:r>
            <a:r>
              <a:rPr lang="en-US" altLang="zh-CN" sz="5400" dirty="0"/>
              <a:t>new hairstyles on!</a:t>
            </a:r>
          </a:p>
          <a:p>
            <a:endParaRPr kumimoji="1" lang="zh-CN" altLang="en-US" sz="5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461" y="13828669"/>
            <a:ext cx="8040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Register </a:t>
            </a:r>
            <a:r>
              <a:rPr lang="en-US" altLang="zh-CN" sz="5400" dirty="0"/>
              <a:t>with email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/>
              <a:t>A</a:t>
            </a:r>
            <a:r>
              <a:rPr lang="en-US" altLang="zh-CN" sz="5400" dirty="0" smtClean="0"/>
              <a:t>lready registered?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Sign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in!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Google </a:t>
            </a:r>
            <a:r>
              <a:rPr lang="en-US" altLang="zh-CN" sz="5400" dirty="0"/>
              <a:t>Firebase</a:t>
            </a:r>
          </a:p>
          <a:p>
            <a:endParaRPr kumimoji="1" lang="zh-CN" altLang="en-US" sz="5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097384"/>
            <a:ext cx="5578126" cy="2594083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616460" y="19675535"/>
            <a:ext cx="3793547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err="1" smtClean="0">
                <a:solidFill>
                  <a:srgbClr val="FF0000"/>
                </a:solidFill>
                <a:latin typeface="+mn-lt"/>
              </a:rPr>
              <a:t>GrabCut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461" y="21051228"/>
            <a:ext cx="8040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sz="5400" dirty="0" err="1" smtClean="0"/>
              <a:t>GrabCut</a:t>
            </a:r>
            <a:r>
              <a:rPr lang="zh-CN" altLang="en-US" sz="5400" dirty="0" smtClean="0"/>
              <a:t> </a:t>
            </a:r>
            <a:r>
              <a:rPr lang="en-US" altLang="zh-CN" sz="5400" dirty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/>
              <a:t>Interactive Foreground Extraction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19538879"/>
            <a:ext cx="2973362" cy="5738711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10129062" y="11545737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0129062" y="18529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201" y="19554460"/>
            <a:ext cx="2973362" cy="5738711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36128415" y="19644326"/>
            <a:ext cx="7152638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Select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Hairstyles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157543" y="21051228"/>
            <a:ext cx="7123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Hairstyle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selection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10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hairstyles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till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now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More will be uploaded</a:t>
            </a:r>
          </a:p>
        </p:txBody>
      </p:sp>
      <p:sp>
        <p:nvSpPr>
          <p:cNvPr id="38" name="右箭头 37"/>
          <p:cNvSpPr/>
          <p:nvPr/>
        </p:nvSpPr>
        <p:spPr>
          <a:xfrm>
            <a:off x="11930581" y="24780504"/>
            <a:ext cx="20880000" cy="410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386" y="12623906"/>
            <a:ext cx="2974944" cy="5741764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36128416" y="12690906"/>
            <a:ext cx="7291584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Match</a:t>
            </a:r>
            <a:r>
              <a:rPr kumimoji="1" lang="zh-CN" altLang="en-US" sz="8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Your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Face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029195" y="13979250"/>
            <a:ext cx="6957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Hairstyle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matching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/>
              <a:t>Zooming Using the Pinch Gestures</a:t>
            </a:r>
          </a:p>
          <a:p>
            <a:r>
              <a:rPr lang="en-US" altLang="zh-CN" sz="5400" dirty="0"/>
              <a:t/>
            </a:r>
            <a:br>
              <a:rPr lang="en-US" altLang="zh-CN" sz="5400" dirty="0"/>
            </a:br>
            <a:endParaRPr lang="en-US" altLang="zh-CN" sz="5400" dirty="0" smtClean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32" y="5589764"/>
            <a:ext cx="3028583" cy="5845289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36130795" y="5585495"/>
            <a:ext cx="8252760" cy="126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  <a:latin typeface="+mn-lt"/>
              </a:rPr>
              <a:t>Recommendation</a:t>
            </a:r>
            <a:endParaRPr kumimoji="1" lang="zh-CN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002686" y="7401594"/>
            <a:ext cx="7633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Core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Image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sz="5400" dirty="0" smtClean="0"/>
              <a:t>Based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on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face’s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data,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give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hairstyle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recommendation</a:t>
            </a:r>
          </a:p>
        </p:txBody>
      </p:sp>
      <p:sp>
        <p:nvSpPr>
          <p:cNvPr id="41" name="下箭头 40"/>
          <p:cNvSpPr/>
          <p:nvPr/>
        </p:nvSpPr>
        <p:spPr>
          <a:xfrm>
            <a:off x="34375648" y="1853050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34414624" y="1162538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12523377" y="7520280"/>
            <a:ext cx="18615571" cy="7600880"/>
            <a:chOff x="12498165" y="8986737"/>
            <a:chExt cx="18615571" cy="5938265"/>
          </a:xfrm>
        </p:grpSpPr>
        <p:sp>
          <p:nvSpPr>
            <p:cNvPr id="5" name="文本框 4"/>
            <p:cNvSpPr txBox="1"/>
            <p:nvPr/>
          </p:nvSpPr>
          <p:spPr>
            <a:xfrm>
              <a:off x="12498165" y="10091885"/>
              <a:ext cx="16226782" cy="4833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/>
                <a:t>A</a:t>
              </a:r>
              <a:r>
                <a:rPr lang="en-US" altLang="zh-CN" sz="4400" dirty="0" smtClean="0"/>
                <a:t>n </a:t>
              </a:r>
              <a:r>
                <a:rPr lang="en-US" altLang="zh-CN" sz="4400" dirty="0"/>
                <a:t>image segmentation </a:t>
              </a:r>
              <a:r>
                <a:rPr lang="en-US" altLang="zh-CN" sz="4400" dirty="0" smtClean="0"/>
                <a:t>algorithm</a:t>
              </a:r>
              <a:r>
                <a:rPr lang="en-US" altLang="zh-CN" sz="4400" dirty="0"/>
                <a:t> </a:t>
              </a:r>
              <a:r>
                <a:rPr lang="en-US" altLang="zh-CN" sz="4400" dirty="0" smtClean="0"/>
                <a:t>based </a:t>
              </a:r>
              <a:r>
                <a:rPr lang="en-US" altLang="zh-CN" sz="4400" dirty="0"/>
                <a:t>on graph cuts</a:t>
              </a:r>
              <a:r>
                <a:rPr lang="zh-CN" altLang="en-US" sz="4400" dirty="0"/>
                <a:t> </a:t>
              </a:r>
              <a:endParaRPr lang="en-US" altLang="zh-CN" sz="4400" dirty="0" smtClean="0"/>
            </a:p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 smtClean="0"/>
                <a:t>Using </a:t>
              </a:r>
              <a:r>
                <a:rPr lang="en-US" altLang="zh-CN" sz="4400" dirty="0"/>
                <a:t>a </a:t>
              </a:r>
              <a:r>
                <a:rPr lang="en-US" altLang="zh-CN" sz="4400" b="1" dirty="0"/>
                <a:t>Gaussian mixture </a:t>
              </a:r>
              <a:r>
                <a:rPr lang="en-US" altLang="zh-CN" sz="4400" b="1" dirty="0" smtClean="0"/>
                <a:t>model</a:t>
              </a:r>
              <a:r>
                <a:rPr lang="en-US" altLang="zh-CN" sz="4400" dirty="0" smtClean="0"/>
                <a:t>, estimates </a:t>
              </a:r>
              <a:r>
                <a:rPr lang="en-US" altLang="zh-CN" sz="4400" dirty="0"/>
                <a:t>the </a:t>
              </a:r>
              <a:r>
                <a:rPr lang="en-US" altLang="zh-CN" sz="4400" b="1" dirty="0"/>
                <a:t>color distribution </a:t>
              </a:r>
              <a:r>
                <a:rPr lang="en-US" altLang="zh-CN" sz="4400" dirty="0"/>
                <a:t>of the target object and </a:t>
              </a:r>
              <a:r>
                <a:rPr lang="en-US" altLang="zh-CN" sz="4400" dirty="0" smtClean="0"/>
                <a:t>background. 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 smtClean="0"/>
                <a:t>As </a:t>
              </a:r>
              <a:r>
                <a:rPr lang="en-US" altLang="zh-CN" sz="4400" dirty="0"/>
                <a:t>this </a:t>
              </a:r>
              <a:r>
                <a:rPr lang="en-US" altLang="zh-CN" sz="4400" dirty="0" smtClean="0"/>
                <a:t>estimation </a:t>
              </a:r>
              <a:r>
                <a:rPr lang="en-US" altLang="zh-CN" sz="4400" dirty="0"/>
                <a:t>is likely to be more accurate than the original, taken from the bounding box, this two-step procedure is repeated until convergence.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 smtClean="0"/>
                <a:t>Estimation </a:t>
              </a:r>
              <a:r>
                <a:rPr lang="en-US" altLang="zh-CN" sz="4400" dirty="0"/>
                <a:t>can be further corrected by the user by pointing out misclassified regions and rerunning the optimization. The method </a:t>
              </a:r>
              <a:r>
                <a:rPr lang="en-US" altLang="zh-CN" sz="4400" dirty="0" smtClean="0"/>
                <a:t>preserve </a:t>
              </a:r>
              <a:r>
                <a:rPr lang="en-US" altLang="zh-CN" sz="4400" dirty="0"/>
                <a:t>edges</a:t>
              </a:r>
              <a:r>
                <a:rPr lang="en-US" altLang="zh-CN" sz="4400" dirty="0" smtClean="0"/>
                <a:t>.</a:t>
              </a:r>
              <a:endParaRPr lang="en-US" altLang="zh-CN" sz="44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631" r="2128" b="3133"/>
            <a:stretch/>
          </p:blipFill>
          <p:spPr>
            <a:xfrm>
              <a:off x="29123575" y="8986737"/>
              <a:ext cx="1990161" cy="147756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5773" r="2128" b="3245"/>
            <a:stretch/>
          </p:blipFill>
          <p:spPr>
            <a:xfrm>
              <a:off x="29118163" y="10710982"/>
              <a:ext cx="1995573" cy="14614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032" r="2128" b="4583"/>
            <a:stretch/>
          </p:blipFill>
          <p:spPr>
            <a:xfrm>
              <a:off x="29118163" y="12420409"/>
              <a:ext cx="1995573" cy="1467896"/>
            </a:xfrm>
            <a:prstGeom prst="rect">
              <a:avLst/>
            </a:prstGeom>
          </p:spPr>
        </p:pic>
      </p:grpSp>
      <p:grpSp>
        <p:nvGrpSpPr>
          <p:cNvPr id="14" name="组 13"/>
          <p:cNvGrpSpPr/>
          <p:nvPr/>
        </p:nvGrpSpPr>
        <p:grpSpPr>
          <a:xfrm>
            <a:off x="12748200" y="17053261"/>
            <a:ext cx="18527659" cy="6186309"/>
            <a:chOff x="12685515" y="15766714"/>
            <a:chExt cx="18527659" cy="4048296"/>
          </a:xfrm>
        </p:grpSpPr>
        <p:sp>
          <p:nvSpPr>
            <p:cNvPr id="54" name="文本框 53"/>
            <p:cNvSpPr txBox="1"/>
            <p:nvPr/>
          </p:nvSpPr>
          <p:spPr>
            <a:xfrm>
              <a:off x="12685515" y="15766714"/>
              <a:ext cx="16251994" cy="404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 smtClean="0"/>
                <a:t>An</a:t>
              </a:r>
              <a:r>
                <a:rPr lang="zh-CN" altLang="en-US" sz="4400" b="1" dirty="0" smtClean="0"/>
                <a:t> </a:t>
              </a:r>
              <a:r>
                <a:rPr lang="en-US" altLang="zh-CN" sz="4400" dirty="0" smtClean="0"/>
                <a:t>image </a:t>
              </a:r>
              <a:r>
                <a:rPr lang="en-US" altLang="zh-CN" sz="4400" dirty="0"/>
                <a:t>processing and analysis </a:t>
              </a:r>
              <a:r>
                <a:rPr lang="en-US" altLang="zh-CN" sz="4400" dirty="0" smtClean="0"/>
                <a:t>technology </a:t>
              </a:r>
              <a:r>
                <a:rPr lang="en-US" altLang="zh-CN" sz="4400" dirty="0"/>
                <a:t>that provides high-performance processing for still and video images. </a:t>
              </a:r>
              <a:endParaRPr lang="en-US" altLang="zh-CN" sz="4400" dirty="0" smtClean="0"/>
            </a:p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 smtClean="0"/>
                <a:t>Use many </a:t>
              </a:r>
              <a:r>
                <a:rPr lang="en-US" altLang="zh-CN" sz="4400" dirty="0"/>
                <a:t>built-in image filters to process images and build complex effects by chaining filters. </a:t>
              </a:r>
              <a:endParaRPr lang="en-US" altLang="zh-CN" sz="4400" dirty="0" smtClean="0"/>
            </a:p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 smtClean="0"/>
                <a:t>In our app, we use Core</a:t>
              </a:r>
              <a:r>
                <a:rPr lang="zh-CN" altLang="en-US" sz="4400" dirty="0" smtClean="0"/>
                <a:t> </a:t>
              </a:r>
              <a:r>
                <a:rPr lang="en-US" altLang="zh-CN" sz="4400" dirty="0" smtClean="0"/>
                <a:t>Image to detect human face</a:t>
              </a:r>
              <a:r>
                <a:rPr lang="zh-CN" altLang="en-US" sz="4400" dirty="0" smtClean="0"/>
                <a:t> </a:t>
              </a:r>
              <a:r>
                <a:rPr lang="en-US" altLang="zh-CN" sz="4400" dirty="0" smtClean="0"/>
                <a:t>and collect</a:t>
              </a:r>
              <a:r>
                <a:rPr lang="zh-CN" altLang="en-US" sz="4400" dirty="0" smtClean="0"/>
                <a:t> </a:t>
              </a:r>
              <a:r>
                <a:rPr lang="en-US" altLang="zh-CN" sz="4400" dirty="0" smtClean="0"/>
                <a:t>detailed information, such as eyes’ position and mouth’s position,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altLang="zh-CN" sz="4400" dirty="0" smtClean="0"/>
                <a:t>The</a:t>
              </a:r>
              <a:r>
                <a:rPr lang="zh-CN" altLang="en-US" sz="4400" dirty="0" smtClean="0"/>
                <a:t> </a:t>
              </a:r>
              <a:r>
                <a:rPr lang="en-US" altLang="zh-CN" sz="4400" dirty="0" smtClean="0"/>
                <a:t>data</a:t>
              </a:r>
              <a:r>
                <a:rPr lang="zh-CN" altLang="en-US" sz="4400" dirty="0" smtClean="0"/>
                <a:t> </a:t>
              </a:r>
              <a:r>
                <a:rPr lang="en-US" altLang="zh-CN" sz="4400" dirty="0" smtClean="0"/>
                <a:t>was</a:t>
              </a:r>
              <a:r>
                <a:rPr lang="zh-CN" altLang="en-US" sz="4400" dirty="0" smtClean="0"/>
                <a:t> </a:t>
              </a:r>
              <a:r>
                <a:rPr lang="en-US" altLang="zh-CN" sz="4400" dirty="0" smtClean="0"/>
                <a:t>sent to the backend</a:t>
              </a:r>
              <a:r>
                <a:rPr lang="zh-CN" altLang="en-US" sz="4400" dirty="0" smtClean="0"/>
                <a:t> </a:t>
              </a:r>
              <a:r>
                <a:rPr lang="en-US" altLang="zh-CN" sz="4400" dirty="0" smtClean="0"/>
                <a:t>of the app, then calculate the user’s face shape so that our app give recommended hairstyle according to their face shape.</a:t>
              </a:r>
              <a:endParaRPr lang="en-US" altLang="zh-CN" sz="44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4630" y="15852567"/>
              <a:ext cx="2188544" cy="244147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2748200" y="7526571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GrabCut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748200" y="15529797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489744" y="26896136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Story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1470838" y="26965559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Accomplishments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26415" y="28199770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reate </a:t>
            </a:r>
            <a:r>
              <a:rPr lang="en-US" altLang="zh-CN" dirty="0">
                <a:solidFill>
                  <a:schemeClr val="bg1"/>
                </a:solidFill>
              </a:rPr>
              <a:t>an account via social media or email address.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Remove 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Try different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hairstyles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matching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with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face.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G</a:t>
            </a:r>
            <a:r>
              <a:rPr kumimoji="1" lang="en-US" altLang="zh-CN" dirty="0" smtClean="0">
                <a:solidFill>
                  <a:schemeClr val="bg1"/>
                </a:solidFill>
              </a:rPr>
              <a:t>et suggestions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hairstyles </a:t>
            </a:r>
            <a:r>
              <a:rPr kumimoji="1" lang="en-US" altLang="zh-CN" dirty="0">
                <a:solidFill>
                  <a:schemeClr val="bg1"/>
                </a:solidFill>
              </a:rPr>
              <a:t>from the </a:t>
            </a:r>
            <a:r>
              <a:rPr kumimoji="1" lang="en-US" altLang="zh-CN" dirty="0" smtClean="0">
                <a:solidFill>
                  <a:schemeClr val="bg1"/>
                </a:solidFill>
              </a:rPr>
              <a:t>App.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r>
              <a:rPr kumimoji="1" lang="en-US" altLang="zh-CN" dirty="0" smtClean="0">
                <a:solidFill>
                  <a:schemeClr val="bg1"/>
                </a:solidFill>
              </a:rPr>
              <a:t>hare </a:t>
            </a:r>
            <a:r>
              <a:rPr kumimoji="1" lang="en-US" altLang="zh-CN" dirty="0">
                <a:solidFill>
                  <a:schemeClr val="bg1"/>
                </a:solidFill>
              </a:rPr>
              <a:t>my favorite picture </a:t>
            </a:r>
            <a:r>
              <a:rPr kumimoji="1" lang="en-US" altLang="zh-CN" dirty="0" smtClean="0">
                <a:solidFill>
                  <a:schemeClr val="bg1"/>
                </a:solidFill>
              </a:rPr>
              <a:t>to </a:t>
            </a:r>
            <a:r>
              <a:rPr kumimoji="1" lang="en-US" altLang="zh-CN" dirty="0">
                <a:solidFill>
                  <a:schemeClr val="bg1"/>
                </a:solidFill>
              </a:rPr>
              <a:t>social networks.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446710" y="28248647"/>
            <a:ext cx="18710370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Firebase login system.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emove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picture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our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App.</a:t>
            </a:r>
            <a:endParaRPr lang="en-US" altLang="zh-CN" dirty="0">
              <a:solidFill>
                <a:schemeClr val="bg1"/>
              </a:solidFill>
            </a:endParaRPr>
          </a:p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</a:rPr>
              <a:t>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new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hairstyles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view.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G</a:t>
            </a:r>
            <a:r>
              <a:rPr kumimoji="1" lang="en-US" altLang="zh-CN" dirty="0" smtClean="0">
                <a:solidFill>
                  <a:schemeClr val="bg1"/>
                </a:solidFill>
              </a:rPr>
              <a:t>et suggested hairstyles according to the face shape.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r>
              <a:rPr kumimoji="1" lang="en-US" altLang="zh-CN" dirty="0" smtClean="0">
                <a:solidFill>
                  <a:schemeClr val="bg1"/>
                </a:solidFill>
              </a:rPr>
              <a:t>hare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your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favorite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picture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via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e-mail.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156" y="1500843"/>
            <a:ext cx="12248112" cy="162444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0900550" y="590654"/>
            <a:ext cx="1994729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000" dirty="0" smtClean="0">
                <a:solidFill>
                  <a:schemeClr val="bg1"/>
                </a:solidFill>
              </a:rPr>
              <a:t>You deserve better hairstyles</a:t>
            </a:r>
            <a:r>
              <a:rPr kumimoji="1" lang="en-US" altLang="zh-CN" sz="130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en-US" altLang="zh-CN" sz="8800" dirty="0" smtClean="0">
                <a:solidFill>
                  <a:schemeClr val="bg1"/>
                </a:solidFill>
              </a:rPr>
              <a:t>HAIRSTYLE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8800" dirty="0" smtClean="0">
                <a:solidFill>
                  <a:schemeClr val="bg1"/>
                </a:solidFill>
              </a:rPr>
              <a:t>SIMULATION</a:t>
            </a:r>
            <a:endParaRPr kumimoji="1"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74383" y="3840625"/>
            <a:ext cx="12201113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Xiang Zheng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Ziran</a:t>
            </a:r>
            <a:r>
              <a:rPr kumimoji="1" lang="en-US" altLang="zh-CN" dirty="0" smtClean="0">
                <a:solidFill>
                  <a:schemeClr val="bg1"/>
                </a:solidFill>
              </a:rPr>
              <a:t> Li   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Yinzhu</a:t>
            </a:r>
            <a:r>
              <a:rPr kumimoji="1" lang="en-US" altLang="zh-CN" dirty="0" smtClean="0">
                <a:solidFill>
                  <a:schemeClr val="bg1"/>
                </a:solidFill>
              </a:rPr>
              <a:t> Su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260</Words>
  <Application>Microsoft Macintosh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李自然</cp:lastModifiedBy>
  <cp:revision>73</cp:revision>
  <cp:lastPrinted>2017-12-11T21:21:37Z</cp:lastPrinted>
  <dcterms:created xsi:type="dcterms:W3CDTF">2017-12-10T20:04:21Z</dcterms:created>
  <dcterms:modified xsi:type="dcterms:W3CDTF">2017-12-11T21:41:43Z</dcterms:modified>
</cp:coreProperties>
</file>