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807" r:id="rId1"/>
  </p:sldMasterIdLst>
  <p:notesMasterIdLst>
    <p:notesMasterId r:id="rId11"/>
  </p:notesMasterIdLst>
  <p:handoutMasterIdLst>
    <p:handoutMasterId r:id="rId12"/>
  </p:handoutMasterIdLst>
  <p:sldIdLst>
    <p:sldId id="285" r:id="rId2"/>
    <p:sldId id="268" r:id="rId3"/>
    <p:sldId id="293" r:id="rId4"/>
    <p:sldId id="256" r:id="rId5"/>
    <p:sldId id="291" r:id="rId6"/>
    <p:sldId id="294" r:id="rId7"/>
    <p:sldId id="295" r:id="rId8"/>
    <p:sldId id="296" r:id="rId9"/>
    <p:sldId id="297" r:id="rId10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40" autoAdjust="0"/>
    <p:restoredTop sz="76765" autoAdjust="0"/>
  </p:normalViewPr>
  <p:slideViewPr>
    <p:cSldViewPr showGuides="1">
      <p:cViewPr>
        <p:scale>
          <a:sx n="66" d="100"/>
          <a:sy n="66" d="100"/>
        </p:scale>
        <p:origin x="-3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37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"/>
    </p:cViewPr>
  </p:sorterViewPr>
  <p:notesViewPr>
    <p:cSldViewPr snapToGrid="0" snapToObjects="1" showGuides="1">
      <p:cViewPr>
        <p:scale>
          <a:sx n="150" d="100"/>
          <a:sy n="150" d="100"/>
        </p:scale>
        <p:origin x="-736" y="-88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54D684-6592-2444-B64A-9B5EAE3D8F6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960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D7D268-3B01-554B-AF7B-C495EC42278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375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96224" lvl="1" indent="-232075">
              <a:buAutoNum type="arabicParenR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7D268-3B01-554B-AF7B-C495EC42278C}" type="slidenum">
              <a:rPr lang="en-GB" smtClean="0"/>
              <a:pPr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27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075" indent="-232075"/>
            <a:endParaRPr lang="en-GB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7D268-3B01-554B-AF7B-C495EC42278C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798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075" indent="-232075"/>
            <a:endParaRPr lang="en-GB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7D268-3B01-554B-AF7B-C495EC42278C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79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075" indent="-232075">
              <a:buFont typeface="+mj-lt"/>
              <a:buAutoNum type="arabicPeriod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7D268-3B01-554B-AF7B-C495EC42278C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One relationship as diamond; other relationships as simple edges.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7D268-3B01-554B-AF7B-C495EC42278C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808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075" indent="-232075">
              <a:buFont typeface="+mj-lt"/>
              <a:buAutoNum type="arabicPeriod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7D268-3B01-554B-AF7B-C495EC42278C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9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075" indent="-232075"/>
            <a:endParaRPr lang="en-GB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7D268-3B01-554B-AF7B-C495EC42278C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798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075" indent="-232075"/>
            <a:endParaRPr lang="en-GB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7D268-3B01-554B-AF7B-C495EC42278C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798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075" indent="-232075"/>
            <a:endParaRPr lang="en-GB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7D268-3B01-554B-AF7B-C495EC42278C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79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Week 2, 18 January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52771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Week 2, 18 January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DA4C-294A-6F42-8745-D5F1BBF9F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75596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Week 2, 18 January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889B-F3B2-B948-AD7C-797AEB55D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4429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Week 2, 18 January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EB36-3D22-BD46-A4D9-21F18B88C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48005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Week 2, 18 January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C26F-A4C7-8C4C-9185-F1E1A688B8D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22209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Week 2, 18 January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650-2405-2C46-A03A-7B35622BBE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36971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Week 2, 18 January 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FC71-6D96-514F-8823-72F8B087EE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44297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Week 2, 18 January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B9E6-B376-5F4E-8006-546608D6A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51058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Week 2, 18 January 2016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34C-064D-DA45-B5DC-B8F3E3826A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13933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Week 2, 18 January 2016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22229639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Week 2, 18 January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4B78-05AF-A44C-AAF3-80C9CC2E0E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9150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Week 2, 18 January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752E2F-8776-5F42-A910-E6C5B6B05D5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6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Week12</a:t>
            </a:r>
            <a:r>
              <a:rPr lang="en-US" sz="3200" i="1" dirty="0" smtClean="0"/>
              <a:t>: </a:t>
            </a:r>
            <a:r>
              <a:rPr lang="en-US" sz="3200" i="1" dirty="0" smtClean="0"/>
              <a:t>Revision Part 1</a:t>
            </a:r>
            <a:endParaRPr lang="en-US" sz="96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Lecturer: Dr. Thomas </a:t>
            </a:r>
            <a:r>
              <a:rPr lang="en-US" cap="none" dirty="0" err="1"/>
              <a:t>R</a:t>
            </a:r>
            <a:r>
              <a:rPr lang="en-US" cap="none" dirty="0" err="1" smtClean="0"/>
              <a:t>oelleke</a:t>
            </a:r>
            <a:r>
              <a:rPr lang="en-US" cap="none" dirty="0" smtClean="0"/>
              <a:t> </a:t>
            </a:r>
          </a:p>
          <a:p>
            <a:r>
              <a:rPr lang="en-US" sz="2000" cap="none" dirty="0" smtClean="0"/>
              <a:t>Room CS423</a:t>
            </a:r>
            <a:endParaRPr lang="en-US" sz="2000" cap="none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Outline</a:t>
            </a:r>
            <a:endParaRPr lang="en-GB" sz="6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 smtClean="0"/>
              <a:t> </a:t>
            </a:r>
            <a:r>
              <a:rPr lang="en-GB" sz="2400" dirty="0" smtClean="0"/>
              <a:t>DB History</a:t>
            </a:r>
            <a:endParaRPr lang="en-GB" sz="2400" dirty="0"/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 smtClean="0"/>
              <a:t> Entity-Relationship (ER) </a:t>
            </a:r>
            <a:r>
              <a:rPr lang="en-GB" sz="2400" dirty="0" smtClean="0"/>
              <a:t>modelling (ERM) and ER Mapping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Relational </a:t>
            </a:r>
            <a:r>
              <a:rPr lang="en-GB" sz="2400" dirty="0"/>
              <a:t>M</a:t>
            </a:r>
            <a:r>
              <a:rPr lang="en-GB" sz="2400" dirty="0" smtClean="0"/>
              <a:t>odel &amp; Algebra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Legal and Ethical Issues; DB Admin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DWH, </a:t>
            </a:r>
            <a:r>
              <a:rPr lang="en-GB" sz="2400" dirty="0" err="1" smtClean="0"/>
              <a:t>NoSQL</a:t>
            </a:r>
            <a:r>
              <a:rPr lang="en-GB" sz="2400" dirty="0" smtClean="0"/>
              <a:t>, ORDBMS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Part 2: E-ERM, SQL, Normalisation, Transactions, Security, JDBC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EB42-DEC2-5E41-9A00-DAEC8D2276A2}" type="slidenum">
              <a:rPr lang="en-US"/>
              <a:pPr/>
              <a:t>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Week 2, 18 January 2016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DB Intro</a:t>
            </a:r>
            <a:endParaRPr lang="en-GB" sz="6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 smtClean="0"/>
              <a:t> </a:t>
            </a:r>
            <a:r>
              <a:rPr lang="en-GB" sz="2400" dirty="0" smtClean="0"/>
              <a:t>History --- Milestones</a:t>
            </a:r>
            <a:endParaRPr lang="en-GB" sz="2400" dirty="0"/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 smtClean="0"/>
              <a:t> Applications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Actors on the scene</a:t>
            </a:r>
          </a:p>
          <a:p>
            <a:pPr marL="0" indent="0">
              <a:buSzPct val="150000"/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EB42-DEC2-5E41-9A00-DAEC8D2276A2}" type="slidenum">
              <a:rPr lang="en-US"/>
              <a:pPr/>
              <a:t>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Week 2, 18 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35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i="1" dirty="0" smtClean="0"/>
              <a:t>Entity-Relationship </a:t>
            </a:r>
            <a:r>
              <a:rPr lang="en-GB" sz="4000" i="1" dirty="0"/>
              <a:t>(</a:t>
            </a:r>
            <a:r>
              <a:rPr lang="en-GB" sz="4000" i="1" dirty="0" smtClean="0"/>
              <a:t>ER</a:t>
            </a:r>
            <a:r>
              <a:rPr lang="en-GB" sz="4000" i="1" dirty="0"/>
              <a:t>) M</a:t>
            </a:r>
            <a:r>
              <a:rPr lang="en-GB" sz="4000" i="1" dirty="0" smtClean="0"/>
              <a:t>odelling</a:t>
            </a:r>
            <a:endParaRPr lang="en-GB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 smtClean="0"/>
              <a:t> </a:t>
            </a:r>
            <a:r>
              <a:rPr lang="en-GB" sz="2400" dirty="0" smtClean="0"/>
              <a:t>Entities + Relationships + Attributes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Design steps: 1, 2, 3, 4: each step with sup-steps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 smtClean="0"/>
              <a:t> Identifying entities: real-world objects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What is “Booking”? A relationship!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A relationship can have attributes!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Foreign keys in ERM? No!</a:t>
            </a:r>
            <a:endParaRPr lang="en-GB" sz="2400" dirty="0" smtClean="0"/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Specification: in textual form and as graph (diagram)</a:t>
            </a:r>
            <a:endParaRPr lang="en-GB" sz="2400" dirty="0"/>
          </a:p>
          <a:p>
            <a:pPr marL="0" indent="0">
              <a:buSzPct val="150000"/>
              <a:buNone/>
            </a:pP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19C4-54DC-0748-A614-BED438D8CB83}" type="slidenum">
              <a:rPr lang="en-US"/>
              <a:pPr/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Week 2, 18 January 2016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-603448"/>
            <a:ext cx="7543800" cy="1450757"/>
          </a:xfrm>
        </p:spPr>
        <p:txBody>
          <a:bodyPr bIns="91440" anchor="b" anchorCtr="0">
            <a:normAutofit/>
          </a:bodyPr>
          <a:lstStyle/>
          <a:p>
            <a:pPr algn="ctr"/>
            <a:r>
              <a:rPr lang="en-GB" sz="3200" i="1" dirty="0"/>
              <a:t>ER Diagram of the Company </a:t>
            </a:r>
            <a:r>
              <a:rPr lang="en-GB" sz="3200" i="1" dirty="0" err="1"/>
              <a:t>DreamHome</a:t>
            </a:r>
            <a:endParaRPr lang="en-GB" sz="32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EB36-3D22-BD46-A4D9-21F18B88C1B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DS3-Figure 11-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2344" y="1072480"/>
            <a:ext cx="6096000" cy="4876800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Week 2, 18 January 2016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i="1" dirty="0" smtClean="0"/>
              <a:t>ER Mapping</a:t>
            </a:r>
            <a:endParaRPr lang="en-GB" sz="5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 smtClean="0"/>
              <a:t> </a:t>
            </a:r>
            <a:r>
              <a:rPr lang="en-GB" sz="2400" dirty="0" smtClean="0"/>
              <a:t>Entity -&gt; Table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 smtClean="0"/>
              <a:t> Relationship: 1:1, 1:n, </a:t>
            </a:r>
            <a:r>
              <a:rPr lang="en-GB" sz="2400" dirty="0" err="1" smtClean="0"/>
              <a:t>m:n</a:t>
            </a:r>
            <a:endParaRPr lang="en-GB" sz="2400" dirty="0" smtClean="0"/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sz="2200" dirty="0"/>
              <a:t> </a:t>
            </a:r>
            <a:r>
              <a:rPr lang="en-GB" sz="2200" dirty="0" smtClean="0"/>
              <a:t>1:1 and 1:n -&gt; key migration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sz="2200" dirty="0"/>
              <a:t> </a:t>
            </a:r>
            <a:r>
              <a:rPr lang="en-GB" sz="2200" dirty="0" err="1" smtClean="0"/>
              <a:t>m:n</a:t>
            </a:r>
            <a:r>
              <a:rPr lang="en-GB" sz="2200" dirty="0"/>
              <a:t> </a:t>
            </a:r>
            <a:r>
              <a:rPr lang="en-GB" sz="2200" dirty="0" smtClean="0"/>
              <a:t>-&gt; Table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Multi-valued attributes -&gt; Table</a:t>
            </a:r>
            <a:endParaRPr lang="en-GB" sz="2400" dirty="0" smtClean="0"/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 smtClean="0"/>
              <a:t> E-ER: Mapping of superclass-subclass relationship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sz="2200" dirty="0" smtClean="0"/>
              <a:t>Multiple relation option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sz="2200" dirty="0" smtClean="0"/>
              <a:t>Single relation option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19C4-54DC-0748-A614-BED438D8CB83}" type="slidenum">
              <a:rPr lang="en-US"/>
              <a:pPr/>
              <a:t>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Week 2, 18 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213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6000" dirty="0" smtClean="0"/>
              <a:t>Relational Model/Algebra</a:t>
            </a:r>
            <a:endParaRPr lang="en-GB" sz="6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 smtClean="0"/>
              <a:t> </a:t>
            </a:r>
            <a:r>
              <a:rPr lang="en-GB" sz="2400" dirty="0" smtClean="0"/>
              <a:t>Algebra: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sz="2200" dirty="0" smtClean="0"/>
              <a:t>Select (WHERE! not to be confused with SQL SELECT).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sz="2400" dirty="0" smtClean="0"/>
              <a:t>Project (SELECT …)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sz="2400" dirty="0" smtClean="0"/>
              <a:t>Unite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sz="2400" dirty="0" smtClean="0"/>
              <a:t>Subtract (Minus)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sz="2400" dirty="0" smtClean="0"/>
              <a:t>Product (Join)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sz="2400" dirty="0" smtClean="0"/>
              <a:t>Others: Intersect, Divide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sz="2400" dirty="0" smtClean="0"/>
              <a:t>Syntax: keep it simple and clear</a:t>
            </a:r>
            <a:endParaRPr lang="en-GB" sz="2400" dirty="0" smtClean="0"/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Relational Model: Foreign Keys! Constraints, cascading.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EB42-DEC2-5E41-9A00-DAEC8D2276A2}" type="slidenum">
              <a:rPr lang="en-US"/>
              <a:pPr/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Week 2, 18 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942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6000" dirty="0" smtClean="0"/>
              <a:t>Legal &amp; Ethical Issues; DB Admin</a:t>
            </a:r>
            <a:endParaRPr lang="en-GB" sz="6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 smtClean="0"/>
              <a:t> </a:t>
            </a:r>
            <a:r>
              <a:rPr lang="en-GB" sz="2400" dirty="0" smtClean="0"/>
              <a:t>Ethical issues: Provide examples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Data protection acts: What about? What for?</a:t>
            </a:r>
            <a:endParaRPr lang="en-GB" sz="2400" dirty="0" smtClean="0"/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What is not ethical might be not illegal … yet.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Terminology: IP, patent, copyright, trademark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DB Admin: Create User, Create Role, Grant Privilege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EB42-DEC2-5E41-9A00-DAEC8D2276A2}" type="slidenum">
              <a:rPr lang="en-US"/>
              <a:pPr/>
              <a:t>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Week 2, 18 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134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DWH, </a:t>
            </a:r>
            <a:r>
              <a:rPr lang="en-GB" sz="6000" dirty="0" err="1" smtClean="0"/>
              <a:t>NoSQL</a:t>
            </a:r>
            <a:r>
              <a:rPr lang="en-GB" sz="6000" dirty="0" smtClean="0"/>
              <a:t>, ORDBMS</a:t>
            </a:r>
            <a:endParaRPr lang="en-GB" sz="6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 smtClean="0"/>
              <a:t> </a:t>
            </a:r>
            <a:r>
              <a:rPr lang="en-GB" sz="2400" dirty="0" smtClean="0"/>
              <a:t>The binding link: schema guidelines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DWH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dirty="0" smtClean="0"/>
              <a:t>Dimension Modelling (as opposed to ER modelling)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dirty="0" smtClean="0"/>
              <a:t>Schemas: star, snow-flake, star-flake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dirty="0" smtClean="0"/>
              <a:t>Fact table and dimension tables (with normalisation options)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dirty="0" err="1" smtClean="0"/>
              <a:t>NoSQL</a:t>
            </a:r>
            <a:r>
              <a:rPr lang="en-GB" dirty="0" smtClean="0"/>
              <a:t>: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dirty="0" smtClean="0"/>
              <a:t>A movement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dirty="0" smtClean="0"/>
              <a:t>Stores: key-value, document, record, triplet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dirty="0" smtClean="0"/>
              <a:t>Key features: distributed, parallel, light-weight, “no” ACID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GB" dirty="0" smtClean="0"/>
              <a:t> ORDBMS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dirty="0" smtClean="0"/>
              <a:t>Create Type PERSON; usage in “Create Table” command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EB42-DEC2-5E41-9A00-DAEC8D2276A2}" type="slidenum">
              <a:rPr lang="en-US"/>
              <a:pPr/>
              <a:t>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Week 2, 18 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134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7956</TotalTime>
  <Words>497</Words>
  <Application>Microsoft Macintosh PowerPoint</Application>
  <PresentationFormat>On-screen Show (4:3)</PresentationFormat>
  <Paragraphs>87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 Week12: Revision Part 1</vt:lpstr>
      <vt:lpstr>Outline</vt:lpstr>
      <vt:lpstr>DB Intro</vt:lpstr>
      <vt:lpstr>Entity-Relationship (ER) Modelling</vt:lpstr>
      <vt:lpstr>ER Diagram of the Company DreamHome</vt:lpstr>
      <vt:lpstr>ER Mapping</vt:lpstr>
      <vt:lpstr>Relational Model/Algebra</vt:lpstr>
      <vt:lpstr>Legal &amp; Ethical Issues; DB Admin</vt:lpstr>
      <vt:lpstr>DWH, NoSQL, ORDBMS</vt:lpstr>
    </vt:vector>
  </TitlesOfParts>
  <Company>DCS, QMW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Entity-relationship model</dc:title>
  <dc:creator>Jane Reid</dc:creator>
  <cp:lastModifiedBy>thor</cp:lastModifiedBy>
  <cp:revision>196</cp:revision>
  <cp:lastPrinted>2016-01-15T14:48:08Z</cp:lastPrinted>
  <dcterms:created xsi:type="dcterms:W3CDTF">2012-02-15T11:06:34Z</dcterms:created>
  <dcterms:modified xsi:type="dcterms:W3CDTF">2017-03-29T09:57:34Z</dcterms:modified>
</cp:coreProperties>
</file>