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56" r:id="rId2"/>
    <p:sldId id="609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E207F"/>
    <a:srgbClr val="DDEEFF"/>
    <a:srgbClr val="F9A61C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6" autoAdjust="0"/>
    <p:restoredTop sz="89421" autoAdjust="0"/>
  </p:normalViewPr>
  <p:slideViewPr>
    <p:cSldViewPr snapToGrid="0"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D2B47-21AE-4CB0-AFEC-8B9275BDC03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 dates with </a:t>
            </a:r>
            <a:r>
              <a:rPr lang="en-US" dirty="0" err="1" smtClean="0"/>
              <a:t>Nearchos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6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Presentation:</a:t>
            </a:r>
            <a:r>
              <a:rPr lang="en-US" dirty="0" smtClean="0"/>
              <a:t> images (good quality)</a:t>
            </a:r>
            <a:r>
              <a:rPr lang="en-US" baseline="0" dirty="0" smtClean="0"/>
              <a:t>, text (no typos, academic writing)</a:t>
            </a:r>
          </a:p>
          <a:p>
            <a:r>
              <a:rPr lang="en-US" b="1" dirty="0" err="1" smtClean="0"/>
              <a:t>Organisation</a:t>
            </a:r>
            <a:r>
              <a:rPr lang="en-US" b="1" dirty="0" smtClean="0"/>
              <a:t>:</a:t>
            </a:r>
            <a:r>
              <a:rPr lang="en-US" dirty="0" smtClean="0"/>
              <a:t> good structure, nice flow,</a:t>
            </a:r>
            <a:r>
              <a:rPr lang="en-US" baseline="0" dirty="0" smtClean="0"/>
              <a:t> easy to follow even for someone not as experienced in the particular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9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7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matter of fact: State facts, not your own personal feelings or views.</a:t>
            </a:r>
            <a:r>
              <a:rPr lang="en-US" baseline="0" dirty="0" smtClean="0"/>
              <a:t> Be truthful. Be purposeful.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1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Familiar/jokey: not serious, teasing, humorous</a:t>
            </a:r>
          </a:p>
          <a:p>
            <a:r>
              <a:rPr lang="en-US" dirty="0" smtClean="0"/>
              <a:t>Padding out: adding content that is merely used to fill the pages, without any relevance or merit to the report (stuffing the report</a:t>
            </a:r>
            <a:r>
              <a:rPr lang="en-US" baseline="0" dirty="0" smtClean="0"/>
              <a:t> with soft material to make it fuller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1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Author list: </a:t>
            </a:r>
            <a:r>
              <a:rPr lang="en-US" sz="1200" b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Surname,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First_Initial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., Surname2, First_Initial2. and Surname3, First_Initial3. (date)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  </a:t>
            </a:r>
            <a:endParaRPr lang="en-US" sz="1200" b="1" kern="1200" dirty="0" smtClean="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Volume number</a:t>
            </a:r>
            <a:r>
              <a:rPr lang="en-US" sz="1200" b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refers to the </a:t>
            </a: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number</a:t>
            </a:r>
            <a:r>
              <a:rPr lang="en-US" sz="1200" b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of years a journal has been in publication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Issue number 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refers to the number of individual publications during the year (e.g., for quarterly,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periodical journals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Can usually be found either on the front cover or title page.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Sometimes also found on the first page of the article.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Look for it in the library catalogues/databases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(ACM digital library,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3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E20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313" y="125325"/>
            <a:ext cx="1917190" cy="16041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5652"/>
            <a:ext cx="9144000" cy="1689100"/>
          </a:xfrm>
          <a:noFill/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en-US" sz="3200" smtClean="0">
                <a:solidFill>
                  <a:schemeClr val="tx1"/>
                </a:solidFill>
              </a:rPr>
              <a:t>Lectures 7-8:</a:t>
            </a:r>
            <a:r>
              <a:rPr lang="en-US" sz="3200" b="0" smtClean="0">
                <a:solidFill>
                  <a:schemeClr val="tx1"/>
                </a:solidFill>
              </a:rPr>
              <a:t> </a:t>
            </a:r>
            <a:r>
              <a:rPr lang="en-US" sz="3200" b="0" dirty="0" smtClean="0">
                <a:solidFill>
                  <a:schemeClr val="tx1"/>
                </a:solidFill>
              </a:rPr>
              <a:t/>
            </a:r>
            <a:br>
              <a:rPr lang="en-US" sz="3200" b="0" dirty="0" smtClean="0">
                <a:solidFill>
                  <a:schemeClr val="tx1"/>
                </a:solidFill>
              </a:rPr>
            </a:br>
            <a:r>
              <a:rPr lang="en-US" sz="3200" b="0" dirty="0" smtClean="0">
                <a:solidFill>
                  <a:schemeClr val="tx1"/>
                </a:solidFill>
              </a:rPr>
              <a:t>Final Project Report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4071942"/>
            <a:ext cx="7715250" cy="1728788"/>
          </a:xfrm>
          <a:solidFill>
            <a:srgbClr val="FFFFFF"/>
          </a:solidFill>
        </p:spPr>
        <p:txBody>
          <a:bodyPr/>
          <a:lstStyle/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200" b="1" dirty="0" smtClean="0"/>
              <a:t>CO3808: Project (Double)</a:t>
            </a: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 smtClean="0"/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400" b="1" dirty="0">
                <a:solidFill>
                  <a:srgbClr val="FF8000"/>
                </a:solidFill>
              </a:rPr>
              <a:t>Nearchos Paspallis</a:t>
            </a:r>
            <a:endParaRPr lang="en-GB" sz="2400" b="1" dirty="0" smtClean="0">
              <a:solidFill>
                <a:srgbClr val="FF8000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1600" dirty="0" smtClean="0">
                <a:solidFill>
                  <a:schemeClr val="tx1"/>
                </a:solidFill>
              </a:rPr>
              <a:t>NPaspallis@uclan.ac.uk</a:t>
            </a:r>
            <a:endParaRPr lang="en-GB" sz="1600" dirty="0" smtClean="0">
              <a:solidFill>
                <a:schemeClr val="tx1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600" dirty="0">
              <a:solidFill>
                <a:srgbClr val="FF8000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style: </a:t>
            </a:r>
            <a:r>
              <a:rPr lang="en-US" b="1" dirty="0" smtClean="0">
                <a:solidFill>
                  <a:srgbClr val="FF8000"/>
                </a:solidFill>
              </a:rPr>
              <a:t>DONT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1" y="823913"/>
            <a:ext cx="8383588" cy="5256212"/>
          </a:xfrm>
        </p:spPr>
        <p:txBody>
          <a:bodyPr/>
          <a:lstStyle/>
          <a:p>
            <a:r>
              <a:rPr lang="en-US" sz="2400" dirty="0" smtClean="0"/>
              <a:t>Be </a:t>
            </a:r>
            <a:r>
              <a:rPr lang="en-US" sz="2400" b="1" dirty="0" smtClean="0">
                <a:solidFill>
                  <a:srgbClr val="FF8000"/>
                </a:solidFill>
              </a:rPr>
              <a:t>familiar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FF8000"/>
                </a:solidFill>
              </a:rPr>
              <a:t> jokey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b="1" dirty="0" smtClean="0">
                <a:solidFill>
                  <a:srgbClr val="FF8000"/>
                </a:solidFill>
              </a:rPr>
              <a:t>Pad out</a:t>
            </a:r>
            <a:r>
              <a:rPr lang="en-US" sz="2400" dirty="0" smtClean="0"/>
              <a:t> the report</a:t>
            </a:r>
            <a:endParaRPr lang="en-US" sz="2400" b="1" dirty="0" smtClean="0">
              <a:solidFill>
                <a:srgbClr val="FF8000"/>
              </a:solidFill>
            </a:endParaRP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Use words you </a:t>
            </a:r>
            <a:r>
              <a:rPr lang="en-US" sz="2400" b="1" dirty="0" smtClean="0">
                <a:solidFill>
                  <a:srgbClr val="FF8000"/>
                </a:solidFill>
              </a:rPr>
              <a:t>don’t understand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Use words the </a:t>
            </a:r>
            <a:r>
              <a:rPr lang="en-US" sz="2400" b="1" dirty="0" smtClean="0">
                <a:solidFill>
                  <a:srgbClr val="FF8000"/>
                </a:solidFill>
              </a:rPr>
              <a:t>reader won’t understand</a:t>
            </a:r>
          </a:p>
          <a:p>
            <a:pPr lvl="1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b="1" dirty="0" smtClean="0">
                <a:solidFill>
                  <a:srgbClr val="FF8000"/>
                </a:solidFill>
              </a:rPr>
              <a:t>Copy</a:t>
            </a:r>
            <a:r>
              <a:rPr lang="en-US" sz="2400" dirty="0" smtClean="0"/>
              <a:t> sections from other sources</a:t>
            </a:r>
          </a:p>
          <a:p>
            <a:pPr lvl="1"/>
            <a:r>
              <a:rPr lang="en-US" sz="2000" dirty="0" smtClean="0"/>
              <a:t>Even worse, copy someone else’s project!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In general: use an </a:t>
            </a:r>
            <a:r>
              <a:rPr lang="en-US" sz="2400" b="1" dirty="0" smtClean="0">
                <a:solidFill>
                  <a:srgbClr val="FF8000"/>
                </a:solidFill>
              </a:rPr>
              <a:t>inappropriate</a:t>
            </a:r>
            <a:r>
              <a:rPr lang="en-US" sz="2400" dirty="0" smtClean="0"/>
              <a:t> writing style</a:t>
            </a:r>
          </a:p>
          <a:p>
            <a:pPr lvl="1"/>
            <a:r>
              <a:rPr lang="en-US" sz="2000" dirty="0" smtClean="0"/>
              <a:t>Should be closer to a </a:t>
            </a:r>
            <a:r>
              <a:rPr lang="en-US" sz="2000" b="1" dirty="0" smtClean="0">
                <a:solidFill>
                  <a:srgbClr val="FF8000"/>
                </a:solidFill>
              </a:rPr>
              <a:t>journal article</a:t>
            </a:r>
          </a:p>
          <a:p>
            <a:pPr lvl="2"/>
            <a:r>
              <a:rPr lang="en-US" sz="1800" dirty="0" smtClean="0"/>
              <a:t>Rather than a magazine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1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Formatting</a:t>
            </a:r>
            <a:r>
              <a:rPr lang="en-US" dirty="0" smtClean="0">
                <a:solidFill>
                  <a:srgbClr val="FF8000"/>
                </a:solidFill>
              </a:rPr>
              <a:t> </a:t>
            </a:r>
            <a:r>
              <a:rPr lang="en-US" dirty="0" smtClean="0"/>
              <a:t>&amp; general </a:t>
            </a:r>
            <a:r>
              <a:rPr lang="en-US" b="1" dirty="0" smtClean="0">
                <a:solidFill>
                  <a:srgbClr val="FF8000"/>
                </a:solidFill>
              </a:rPr>
              <a:t>guidelines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Size:</a:t>
            </a:r>
            <a:r>
              <a:rPr lang="en-US" sz="2400" dirty="0" smtClean="0"/>
              <a:t> around 50 pages (+/- 10%)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Diagrams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8000"/>
                </a:solidFill>
              </a:rPr>
              <a:t>figures</a:t>
            </a:r>
            <a:r>
              <a:rPr lang="en-US" sz="2000" dirty="0" smtClean="0">
                <a:solidFill>
                  <a:srgbClr val="FF8000"/>
                </a:solidFill>
              </a:rPr>
              <a:t> </a:t>
            </a:r>
            <a:r>
              <a:rPr lang="en-US" sz="2000" b="1" u="sng" dirty="0" smtClean="0"/>
              <a:t>do count</a:t>
            </a:r>
            <a:r>
              <a:rPr lang="en-US" sz="2000" dirty="0" smtClean="0"/>
              <a:t> towards the page size</a:t>
            </a:r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References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8000"/>
                </a:solidFill>
              </a:rPr>
              <a:t>appendices</a:t>
            </a:r>
            <a:r>
              <a:rPr lang="en-US" sz="2000" dirty="0" smtClean="0"/>
              <a:t> </a:t>
            </a:r>
            <a:r>
              <a:rPr lang="en-US" sz="2000" b="1" u="sng" dirty="0" smtClean="0"/>
              <a:t>do not count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Needs to contain a copy of the </a:t>
            </a:r>
            <a:r>
              <a:rPr lang="en-US" sz="2400" b="1" dirty="0" smtClean="0">
                <a:solidFill>
                  <a:srgbClr val="FF8000"/>
                </a:solidFill>
              </a:rPr>
              <a:t>project proposal</a:t>
            </a:r>
          </a:p>
          <a:p>
            <a:pPr lvl="1"/>
            <a:r>
              <a:rPr lang="en-US" sz="2000" dirty="0" smtClean="0"/>
              <a:t>Add it as an </a:t>
            </a:r>
            <a:r>
              <a:rPr lang="en-US" sz="2000" b="1" dirty="0" smtClean="0">
                <a:solidFill>
                  <a:srgbClr val="FF8000"/>
                </a:solidFill>
              </a:rPr>
              <a:t>appendix </a:t>
            </a:r>
            <a:r>
              <a:rPr lang="en-US" sz="2000" dirty="0" smtClean="0"/>
              <a:t>(does not count towards the 50 pages)</a:t>
            </a:r>
          </a:p>
          <a:p>
            <a:pPr lvl="1"/>
            <a:endParaRPr lang="en-US" sz="2000" b="1" dirty="0" smtClean="0">
              <a:solidFill>
                <a:srgbClr val="FF8000"/>
              </a:solidFill>
            </a:endParaRPr>
          </a:p>
          <a:p>
            <a:pPr algn="just"/>
            <a:r>
              <a:rPr lang="en-US" sz="2400" dirty="0" smtClean="0"/>
              <a:t>A word </a:t>
            </a:r>
            <a:r>
              <a:rPr lang="en-US" sz="2400" b="1" dirty="0" smtClean="0">
                <a:solidFill>
                  <a:srgbClr val="FF8000"/>
                </a:solidFill>
              </a:rPr>
              <a:t>template</a:t>
            </a:r>
            <a:r>
              <a:rPr lang="en-US" sz="2400" dirty="0" smtClean="0"/>
              <a:t> is provided on the module’s BB space</a:t>
            </a:r>
            <a:endParaRPr lang="en-US" dirty="0" smtClean="0"/>
          </a:p>
          <a:p>
            <a:pPr lvl="1"/>
            <a:r>
              <a:rPr lang="en-US" sz="2000" dirty="0" smtClean="0"/>
              <a:t>Use it as a starting point or as reference to formatting options</a:t>
            </a:r>
          </a:p>
          <a:p>
            <a:pPr marL="357188" lvl="1" indent="0">
              <a:buNone/>
            </a:pPr>
            <a:endParaRPr lang="en-US" sz="2000" b="1" dirty="0" smtClean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27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 </a:t>
            </a:r>
            <a:r>
              <a:rPr lang="en-US" b="1" dirty="0" smtClean="0">
                <a:solidFill>
                  <a:srgbClr val="FF8000"/>
                </a:solidFill>
              </a:rPr>
              <a:t>structure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Depends on the project </a:t>
            </a:r>
          </a:p>
          <a:p>
            <a:pPr lvl="1"/>
            <a:r>
              <a:rPr lang="en-US" sz="2000" dirty="0" smtClean="0"/>
              <a:t>The structure may therefore </a:t>
            </a:r>
            <a:r>
              <a:rPr lang="en-US" sz="2000" b="1" dirty="0" smtClean="0">
                <a:solidFill>
                  <a:srgbClr val="FF8000"/>
                </a:solidFill>
              </a:rPr>
              <a:t>defer </a:t>
            </a:r>
            <a:r>
              <a:rPr lang="en-US" sz="2000" dirty="0" smtClean="0"/>
              <a:t>from project to project</a:t>
            </a:r>
          </a:p>
          <a:p>
            <a:pPr lvl="1"/>
            <a:r>
              <a:rPr lang="en-US" sz="2000" dirty="0" smtClean="0"/>
              <a:t>You do not have to conform 100% to the pattern discussed next</a:t>
            </a:r>
          </a:p>
          <a:p>
            <a:pPr lvl="2"/>
            <a:r>
              <a:rPr lang="en-US" sz="1800" dirty="0" smtClean="0"/>
              <a:t>However, it is a </a:t>
            </a:r>
            <a:r>
              <a:rPr lang="en-US" sz="1800" b="1" dirty="0" smtClean="0">
                <a:solidFill>
                  <a:srgbClr val="FF8000"/>
                </a:solidFill>
              </a:rPr>
              <a:t>reasonable structure</a:t>
            </a:r>
            <a:r>
              <a:rPr lang="en-US" sz="1800" dirty="0" smtClean="0"/>
              <a:t> to base yours on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>
                <a:solidFill>
                  <a:srgbClr val="FF8000"/>
                </a:solidFill>
              </a:rPr>
              <a:t>Main similarities</a:t>
            </a:r>
            <a:r>
              <a:rPr lang="en-US" sz="2400" dirty="0" smtClean="0"/>
              <a:t> across different types of projects</a:t>
            </a:r>
          </a:p>
          <a:p>
            <a:pPr lvl="1"/>
            <a:r>
              <a:rPr lang="en-US" sz="2000" u="sng" dirty="0" smtClean="0"/>
              <a:t>Beginning</a:t>
            </a:r>
            <a:r>
              <a:rPr lang="en-US" sz="2000" dirty="0" smtClean="0"/>
              <a:t> of the report</a:t>
            </a:r>
          </a:p>
          <a:p>
            <a:pPr lvl="1"/>
            <a:r>
              <a:rPr lang="en-US" sz="2000" u="sng" dirty="0" smtClean="0"/>
              <a:t>Final part</a:t>
            </a:r>
            <a:r>
              <a:rPr lang="en-US" sz="2000" dirty="0" smtClean="0"/>
              <a:t> of the report</a:t>
            </a:r>
          </a:p>
          <a:p>
            <a:pPr lvl="2"/>
            <a:endParaRPr lang="en-US" dirty="0" smtClean="0"/>
          </a:p>
          <a:p>
            <a:pPr lvl="1" algn="just"/>
            <a:r>
              <a:rPr lang="en-US" sz="2000" u="sng" dirty="0" smtClean="0"/>
              <a:t>Middle</a:t>
            </a:r>
            <a:r>
              <a:rPr lang="en-US" sz="2000" dirty="0" smtClean="0"/>
              <a:t> or </a:t>
            </a:r>
            <a:r>
              <a:rPr lang="en-US" sz="2000" u="sng" dirty="0" smtClean="0"/>
              <a:t>body</a:t>
            </a:r>
            <a:r>
              <a:rPr lang="en-US" sz="2000" dirty="0" smtClean="0"/>
              <a:t> of report will likely </a:t>
            </a:r>
            <a:r>
              <a:rPr lang="en-US" sz="2000" b="1" dirty="0" smtClean="0">
                <a:solidFill>
                  <a:srgbClr val="FF8000"/>
                </a:solidFill>
              </a:rPr>
              <a:t>depend</a:t>
            </a:r>
            <a:r>
              <a:rPr lang="en-US" sz="2000" dirty="0" smtClean="0"/>
              <a:t> upon the </a:t>
            </a:r>
            <a:r>
              <a:rPr lang="en-US" sz="2000" b="1" dirty="0" smtClean="0">
                <a:solidFill>
                  <a:srgbClr val="FF8000"/>
                </a:solidFill>
              </a:rPr>
              <a:t>type</a:t>
            </a:r>
            <a:r>
              <a:rPr lang="en-US" sz="2000" dirty="0" smtClean="0"/>
              <a:t> of project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Your </a:t>
            </a:r>
            <a:r>
              <a:rPr lang="en-US" sz="2400" b="1" dirty="0" smtClean="0">
                <a:solidFill>
                  <a:srgbClr val="FF8000"/>
                </a:solidFill>
              </a:rPr>
              <a:t>supervisor’s</a:t>
            </a:r>
            <a:r>
              <a:rPr lang="en-US" sz="2400" dirty="0" smtClean="0"/>
              <a:t> comments override mine!! </a:t>
            </a:r>
          </a:p>
          <a:p>
            <a:pPr lvl="1"/>
            <a:r>
              <a:rPr lang="en-US" sz="2000" dirty="0" smtClean="0"/>
              <a:t>So ask them for feedbac</a:t>
            </a:r>
            <a:r>
              <a:rPr lang="en-US" sz="2000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45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="1" dirty="0" smtClean="0">
                <a:solidFill>
                  <a:srgbClr val="FF8000"/>
                </a:solidFill>
              </a:rPr>
              <a:t> proposed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3" y="925513"/>
            <a:ext cx="8207375" cy="5256212"/>
          </a:xfrm>
        </p:spPr>
        <p:txBody>
          <a:bodyPr/>
          <a:lstStyle/>
          <a:p>
            <a:r>
              <a:rPr lang="en-US" sz="2000" dirty="0"/>
              <a:t>Abstract</a:t>
            </a:r>
          </a:p>
          <a:p>
            <a:r>
              <a:rPr lang="en-US" sz="2000" dirty="0"/>
              <a:t>Table of Contents</a:t>
            </a:r>
          </a:p>
          <a:p>
            <a:r>
              <a:rPr lang="en-US" sz="2000" dirty="0"/>
              <a:t>Chapter 1: Introduction</a:t>
            </a:r>
          </a:p>
          <a:p>
            <a:r>
              <a:rPr lang="en-US" sz="2000" dirty="0"/>
              <a:t>Chapter 2: Literature Review</a:t>
            </a:r>
          </a:p>
          <a:p>
            <a:r>
              <a:rPr lang="en-US" sz="2000" dirty="0"/>
              <a:t>Chapter 3: </a:t>
            </a:r>
            <a:r>
              <a:rPr lang="en-US" sz="2000" dirty="0" smtClean="0"/>
              <a:t>Project Planning/Requirements </a:t>
            </a:r>
            <a:r>
              <a:rPr lang="en-US" sz="2000" dirty="0"/>
              <a:t>Analysis</a:t>
            </a:r>
          </a:p>
          <a:p>
            <a:r>
              <a:rPr lang="en-US" sz="2000" dirty="0"/>
              <a:t>Chapter 4: </a:t>
            </a:r>
            <a:r>
              <a:rPr lang="en-US" sz="2000" dirty="0" smtClean="0"/>
              <a:t>Design</a:t>
            </a:r>
          </a:p>
          <a:p>
            <a:r>
              <a:rPr lang="en-US" sz="2000" dirty="0" smtClean="0"/>
              <a:t>Chapter 5: Implementation</a:t>
            </a:r>
            <a:endParaRPr lang="en-US" sz="2000" dirty="0"/>
          </a:p>
          <a:p>
            <a:r>
              <a:rPr lang="en-US" sz="2000" dirty="0"/>
              <a:t>Chapter </a:t>
            </a:r>
            <a:r>
              <a:rPr lang="en-US" sz="2000" dirty="0" smtClean="0"/>
              <a:t>6: Testing &amp; Evaluation</a:t>
            </a:r>
            <a:endParaRPr lang="en-US" sz="2000" dirty="0"/>
          </a:p>
          <a:p>
            <a:r>
              <a:rPr lang="en-US" sz="2000" dirty="0"/>
              <a:t>Chapter </a:t>
            </a:r>
            <a:r>
              <a:rPr lang="en-US" sz="2000" dirty="0" smtClean="0"/>
              <a:t>7: </a:t>
            </a:r>
            <a:r>
              <a:rPr lang="en-US" sz="2000" dirty="0"/>
              <a:t>Conclusions </a:t>
            </a:r>
          </a:p>
          <a:p>
            <a:r>
              <a:rPr lang="en-US" sz="2000" dirty="0"/>
              <a:t>Chapter 7: Self-Reflection &amp; Future Work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38700" y="3873500"/>
            <a:ext cx="42164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Depends on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project!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Tahoma" pitchFamily="34" charset="0"/>
              </a:rPr>
              <a:t>Can be split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 into multiple chapters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43400" y="5118100"/>
            <a:ext cx="47117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Alternatively, can be grouped differently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Tahoma" pitchFamily="34" charset="0"/>
            </a:endParaRP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&amp; 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87413"/>
            <a:ext cx="8207375" cy="5256212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8000"/>
                </a:solidFill>
              </a:rPr>
              <a:t>Abstract:</a:t>
            </a:r>
            <a:r>
              <a:rPr lang="en-US" sz="2400" dirty="0" smtClean="0"/>
              <a:t> one page summary </a:t>
            </a:r>
          </a:p>
          <a:p>
            <a:pPr lvl="1" algn="just"/>
            <a:r>
              <a:rPr lang="en-US" sz="2000" dirty="0" smtClean="0"/>
              <a:t>Approximately </a:t>
            </a:r>
            <a:r>
              <a:rPr lang="en-US" sz="2000" b="1" dirty="0" smtClean="0">
                <a:solidFill>
                  <a:srgbClr val="FF8000"/>
                </a:solidFill>
              </a:rPr>
              <a:t>500</a:t>
            </a:r>
            <a:r>
              <a:rPr lang="en-US" sz="2000" dirty="0" smtClean="0"/>
              <a:t> words</a:t>
            </a:r>
          </a:p>
          <a:p>
            <a:pPr lvl="1"/>
            <a:r>
              <a:rPr lang="en-GB" sz="2000" dirty="0" smtClean="0"/>
              <a:t>Should include a brief description of</a:t>
            </a:r>
          </a:p>
          <a:p>
            <a:pPr lvl="2"/>
            <a:r>
              <a:rPr lang="en-GB" sz="1800" u="sng" dirty="0" smtClean="0"/>
              <a:t>Problem</a:t>
            </a:r>
            <a:r>
              <a:rPr lang="en-GB" sz="1800" u="sng" dirty="0"/>
              <a:t>:</a:t>
            </a:r>
            <a:r>
              <a:rPr lang="en-GB" sz="1800" dirty="0"/>
              <a:t> w</a:t>
            </a:r>
            <a:r>
              <a:rPr lang="en-GB" sz="1800" dirty="0" smtClean="0"/>
              <a:t>hat </a:t>
            </a:r>
            <a:r>
              <a:rPr lang="en-GB" sz="1800" dirty="0"/>
              <a:t>you tackled, and why this needed a solution</a:t>
            </a:r>
          </a:p>
          <a:p>
            <a:pPr lvl="2" algn="just"/>
            <a:r>
              <a:rPr lang="en-GB" sz="1800" u="sng" dirty="0"/>
              <a:t>Objectives:</a:t>
            </a:r>
            <a:r>
              <a:rPr lang="en-GB" sz="1800" dirty="0"/>
              <a:t> What you set out to achieve, and how </a:t>
            </a:r>
            <a:r>
              <a:rPr lang="en-GB" sz="1800" dirty="0" smtClean="0"/>
              <a:t>this addressed </a:t>
            </a:r>
            <a:r>
              <a:rPr lang="en-GB" sz="1800" dirty="0"/>
              <a:t>the </a:t>
            </a:r>
            <a:r>
              <a:rPr lang="en-GB" sz="1800" dirty="0" smtClean="0"/>
              <a:t>aforementioned problem</a:t>
            </a:r>
            <a:endParaRPr lang="en-GB" sz="1800" dirty="0"/>
          </a:p>
          <a:p>
            <a:pPr lvl="2"/>
            <a:r>
              <a:rPr lang="en-GB" sz="1800" u="sng" dirty="0"/>
              <a:t>Methodology:</a:t>
            </a:r>
            <a:r>
              <a:rPr lang="en-GB" sz="1800" dirty="0"/>
              <a:t> How you went about solving the problem</a:t>
            </a:r>
          </a:p>
          <a:p>
            <a:pPr lvl="2" algn="just"/>
            <a:r>
              <a:rPr lang="en-GB" sz="1800" u="sng" dirty="0"/>
              <a:t>Achievements:</a:t>
            </a:r>
            <a:r>
              <a:rPr lang="en-GB" sz="1800" dirty="0"/>
              <a:t> What you managed to achieve, and how far it meets your </a:t>
            </a:r>
            <a:r>
              <a:rPr lang="en-GB" sz="1800" dirty="0" smtClean="0"/>
              <a:t>objectives</a:t>
            </a:r>
            <a:endParaRPr lang="en-US" sz="1800" dirty="0" smtClean="0"/>
          </a:p>
          <a:p>
            <a:pPr lvl="1"/>
            <a:r>
              <a:rPr lang="en-US" sz="2000" dirty="0" smtClean="0"/>
              <a:t>Give information – be precise – avoid broad statements</a:t>
            </a:r>
          </a:p>
          <a:p>
            <a:pPr lvl="2"/>
            <a:r>
              <a:rPr lang="en-US" sz="1800" dirty="0" smtClean="0"/>
              <a:t>E.g., “there is a conclusion”</a:t>
            </a:r>
          </a:p>
          <a:p>
            <a:r>
              <a:rPr lang="en-US" sz="2400" b="1" dirty="0" smtClean="0">
                <a:solidFill>
                  <a:srgbClr val="FF8000"/>
                </a:solidFill>
              </a:rPr>
              <a:t>Table of contents</a:t>
            </a:r>
          </a:p>
          <a:p>
            <a:pPr lvl="1"/>
            <a:r>
              <a:rPr lang="en-US" sz="2000" dirty="0" smtClean="0"/>
              <a:t>Use styles and TOC field (Word: Insert field)</a:t>
            </a:r>
          </a:p>
          <a:p>
            <a:pPr lvl="1"/>
            <a:r>
              <a:rPr lang="en-US" sz="2000" dirty="0" smtClean="0"/>
              <a:t>Use numbered pages (footer)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Or just use the provided </a:t>
            </a:r>
            <a:r>
              <a:rPr lang="en-US" sz="2000" b="1" dirty="0" smtClean="0">
                <a:solidFill>
                  <a:srgbClr val="FF8000"/>
                </a:solidFill>
              </a:rPr>
              <a:t>template</a:t>
            </a:r>
            <a:r>
              <a:rPr lang="en-US" sz="2000" dirty="0" smtClean="0"/>
              <a:t> as your starting point</a:t>
            </a:r>
            <a:r>
              <a:rPr lang="is-IS" sz="2000" dirty="0" smtClean="0"/>
              <a:t>…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185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Similar to the abstract, but </a:t>
            </a:r>
            <a:r>
              <a:rPr lang="en-US" sz="2400" b="1" dirty="0" smtClean="0">
                <a:solidFill>
                  <a:srgbClr val="FF8000"/>
                </a:solidFill>
              </a:rPr>
              <a:t>more elaborate</a:t>
            </a:r>
          </a:p>
          <a:p>
            <a:pPr lvl="1"/>
            <a:r>
              <a:rPr lang="en-US" sz="2000" dirty="0" smtClean="0"/>
              <a:t>Give some </a:t>
            </a:r>
            <a:r>
              <a:rPr lang="en-US" sz="2000" b="1" dirty="0" smtClean="0">
                <a:solidFill>
                  <a:srgbClr val="FF8000"/>
                </a:solidFill>
              </a:rPr>
              <a:t>background</a:t>
            </a:r>
            <a:r>
              <a:rPr lang="en-US" sz="2000" dirty="0" smtClean="0"/>
              <a:t> info</a:t>
            </a:r>
          </a:p>
          <a:p>
            <a:pPr lvl="2"/>
            <a:r>
              <a:rPr lang="en-US" sz="1800" dirty="0" smtClean="0"/>
              <a:t>Problem domain </a:t>
            </a:r>
          </a:p>
          <a:p>
            <a:pPr lvl="2"/>
            <a:r>
              <a:rPr lang="en-US" sz="1800" dirty="0" smtClean="0"/>
              <a:t>Project context</a:t>
            </a:r>
          </a:p>
          <a:p>
            <a:pPr lvl="3"/>
            <a:endParaRPr lang="en-US" sz="1800" dirty="0" smtClean="0"/>
          </a:p>
          <a:p>
            <a:pPr lvl="1"/>
            <a:r>
              <a:rPr lang="en-US" sz="2000" dirty="0" smtClean="0"/>
              <a:t>Scope and objectives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Achievements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Ends with an </a:t>
            </a:r>
            <a:r>
              <a:rPr lang="en-US" sz="2000" b="1" dirty="0" smtClean="0">
                <a:solidFill>
                  <a:srgbClr val="FF8000"/>
                </a:solidFill>
              </a:rPr>
              <a:t>overview</a:t>
            </a:r>
            <a:r>
              <a:rPr lang="en-US" sz="2000" dirty="0" smtClean="0"/>
              <a:t> of what follows</a:t>
            </a:r>
          </a:p>
          <a:p>
            <a:pPr lvl="2"/>
            <a:r>
              <a:rPr lang="en-US" sz="1800" b="1" dirty="0" smtClean="0">
                <a:solidFill>
                  <a:srgbClr val="FF8000"/>
                </a:solidFill>
              </a:rPr>
              <a:t>3-4 lines </a:t>
            </a:r>
            <a:r>
              <a:rPr lang="en-US" sz="1800" dirty="0" smtClean="0"/>
              <a:t>per chapter</a:t>
            </a:r>
            <a:endParaRPr lang="en-US" dirty="0" smtClean="0"/>
          </a:p>
          <a:p>
            <a:pPr lvl="3" algn="just"/>
            <a:r>
              <a:rPr lang="en-US" sz="1800" dirty="0" smtClean="0"/>
              <a:t>’</a:t>
            </a:r>
            <a:r>
              <a:rPr lang="is-IS" sz="1800" dirty="0" smtClean="0"/>
              <a:t>… </a:t>
            </a:r>
            <a:r>
              <a:rPr lang="en-US" sz="1800" dirty="0" smtClean="0"/>
              <a:t>Chapter </a:t>
            </a:r>
            <a:r>
              <a:rPr lang="en-US" sz="1800" dirty="0"/>
              <a:t>3 describes the investigation of the problem and presents the top-level analysis as a Yourdon dataflow diagram.  ...  Chapter 4 contains an overview of the design architecture and examines the key design issues</a:t>
            </a:r>
            <a:r>
              <a:rPr lang="en-US" sz="1800" dirty="0" smtClean="0"/>
              <a:t>. </a:t>
            </a:r>
            <a:r>
              <a:rPr lang="is-IS" sz="1800" dirty="0" smtClean="0"/>
              <a:t>…</a:t>
            </a:r>
            <a:r>
              <a:rPr lang="en-US" sz="1800" dirty="0" smtClean="0"/>
              <a:t>’</a:t>
            </a:r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928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00113"/>
            <a:ext cx="8207375" cy="5256212"/>
          </a:xfrm>
        </p:spPr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final report </a:t>
            </a:r>
            <a:r>
              <a:rPr lang="en-US" sz="2400" dirty="0"/>
              <a:t>includes a review of the literature underpinning your </a:t>
            </a:r>
            <a:r>
              <a:rPr lang="en-US" sz="2400" dirty="0" smtClean="0"/>
              <a:t>work</a:t>
            </a:r>
          </a:p>
          <a:p>
            <a:pPr lvl="2" algn="just"/>
            <a:endParaRPr lang="en-US" dirty="0"/>
          </a:p>
          <a:p>
            <a:r>
              <a:rPr lang="en-US" sz="2400" dirty="0"/>
              <a:t>Cite a </a:t>
            </a:r>
            <a:r>
              <a:rPr lang="en-US" sz="2400" b="1" dirty="0">
                <a:solidFill>
                  <a:srgbClr val="FF8000"/>
                </a:solidFill>
              </a:rPr>
              <a:t>large number</a:t>
            </a:r>
            <a:r>
              <a:rPr lang="en-US" sz="2400" dirty="0"/>
              <a:t> of </a:t>
            </a:r>
            <a:r>
              <a:rPr lang="en-US" sz="2400" dirty="0" smtClean="0"/>
              <a:t>references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marking scheme states more than </a:t>
            </a:r>
            <a:r>
              <a:rPr lang="en-US" sz="2000" b="1" dirty="0">
                <a:solidFill>
                  <a:srgbClr val="FF8000"/>
                </a:solidFill>
              </a:rPr>
              <a:t>20</a:t>
            </a:r>
            <a:r>
              <a:rPr lang="en-US" sz="2000" dirty="0"/>
              <a:t> appropriate </a:t>
            </a:r>
            <a:r>
              <a:rPr lang="en-US" sz="2000" dirty="0" smtClean="0"/>
              <a:t>sources</a:t>
            </a:r>
          </a:p>
          <a:p>
            <a:pPr lvl="2"/>
            <a:endParaRPr lang="en-US" dirty="0"/>
          </a:p>
          <a:p>
            <a:r>
              <a:rPr lang="en-US" sz="2400" dirty="0"/>
              <a:t>Use </a:t>
            </a:r>
            <a:r>
              <a:rPr lang="en-US" sz="2400" dirty="0" smtClean="0"/>
              <a:t>your </a:t>
            </a:r>
            <a:r>
              <a:rPr lang="en-US" sz="2400" b="1" dirty="0" smtClean="0">
                <a:solidFill>
                  <a:srgbClr val="FF8000"/>
                </a:solidFill>
              </a:rPr>
              <a:t>previous submission</a:t>
            </a:r>
            <a:r>
              <a:rPr lang="en-US" sz="2400" dirty="0" smtClean="0"/>
              <a:t> as a starting point</a:t>
            </a:r>
          </a:p>
          <a:p>
            <a:pPr lvl="1"/>
            <a:r>
              <a:rPr lang="en-US" sz="2000" dirty="0" smtClean="0"/>
              <a:t>Consider the </a:t>
            </a:r>
            <a:r>
              <a:rPr lang="en-US" sz="2000" b="1" dirty="0" smtClean="0">
                <a:solidFill>
                  <a:srgbClr val="FF8000"/>
                </a:solidFill>
              </a:rPr>
              <a:t>feedback</a:t>
            </a:r>
            <a:r>
              <a:rPr lang="en-US" sz="2000" dirty="0" smtClean="0"/>
              <a:t> you received for improvements</a:t>
            </a:r>
          </a:p>
          <a:p>
            <a:pPr lvl="1"/>
            <a:r>
              <a:rPr lang="en-US" sz="2000" dirty="0" smtClean="0"/>
              <a:t>Ask you </a:t>
            </a:r>
            <a:r>
              <a:rPr lang="en-US" sz="2000" b="1" dirty="0" smtClean="0">
                <a:solidFill>
                  <a:srgbClr val="FF8000"/>
                </a:solidFill>
              </a:rPr>
              <a:t>supervisor</a:t>
            </a:r>
            <a:r>
              <a:rPr lang="en-US" sz="2000" dirty="0" smtClean="0">
                <a:solidFill>
                  <a:srgbClr val="FF8000"/>
                </a:solidFill>
              </a:rPr>
              <a:t> </a:t>
            </a:r>
            <a:r>
              <a:rPr lang="en-US" sz="2000" dirty="0" smtClean="0"/>
              <a:t>for feedback too</a:t>
            </a:r>
          </a:p>
          <a:p>
            <a:pPr lvl="2"/>
            <a:endParaRPr lang="en-US" dirty="0"/>
          </a:p>
          <a:p>
            <a:pPr algn="just"/>
            <a:r>
              <a:rPr lang="en-US" sz="2400" dirty="0"/>
              <a:t>Most straightforward approach is to </a:t>
            </a:r>
            <a:r>
              <a:rPr lang="en-US" sz="2400" dirty="0" smtClean="0"/>
              <a:t>include it in </a:t>
            </a:r>
            <a:r>
              <a:rPr lang="en-US" sz="2400" dirty="0"/>
              <a:t>a </a:t>
            </a:r>
            <a:r>
              <a:rPr lang="en-US" sz="2400" b="1" dirty="0" smtClean="0">
                <a:solidFill>
                  <a:srgbClr val="FF8000"/>
                </a:solidFill>
              </a:rPr>
              <a:t>separate chapter</a:t>
            </a:r>
            <a:endParaRPr lang="en-US" sz="2400" b="1" dirty="0">
              <a:solidFill>
                <a:srgbClr val="FF8000"/>
              </a:solidFill>
            </a:endParaRPr>
          </a:p>
          <a:p>
            <a:pPr lvl="1" algn="just"/>
            <a:r>
              <a:rPr lang="en-US" sz="2000" dirty="0"/>
              <a:t>However, alternatives are </a:t>
            </a:r>
            <a:endParaRPr lang="en-US" sz="2000" dirty="0" smtClean="0"/>
          </a:p>
          <a:p>
            <a:pPr lvl="2" algn="just"/>
            <a:r>
              <a:rPr lang="en-US" sz="1800" dirty="0" smtClean="0"/>
              <a:t>To </a:t>
            </a:r>
            <a:r>
              <a:rPr lang="en-US" sz="1800" dirty="0"/>
              <a:t>interweave the review into the rest of the </a:t>
            </a:r>
            <a:r>
              <a:rPr lang="en-US" sz="1800" dirty="0" smtClean="0"/>
              <a:t>report</a:t>
            </a:r>
            <a:endParaRPr lang="en-US" sz="1800" dirty="0"/>
          </a:p>
          <a:p>
            <a:pPr lvl="2" algn="just"/>
            <a:r>
              <a:rPr lang="en-US" sz="1800" dirty="0" smtClean="0"/>
              <a:t>Or </a:t>
            </a:r>
            <a:r>
              <a:rPr lang="en-US" sz="1800" dirty="0"/>
              <a:t>to combine </a:t>
            </a:r>
            <a:r>
              <a:rPr lang="en-US" sz="1800" dirty="0" smtClean="0"/>
              <a:t>it with </a:t>
            </a:r>
            <a:r>
              <a:rPr lang="en-US" sz="1800" dirty="0"/>
              <a:t>your </a:t>
            </a:r>
            <a:r>
              <a:rPr lang="en-US" sz="1800" dirty="0" smtClean="0"/>
              <a:t>introduction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1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Recap</a:t>
            </a:r>
            <a:r>
              <a:rPr lang="en-US" dirty="0" smtClean="0">
                <a:solidFill>
                  <a:srgbClr val="FF8000"/>
                </a:solidFill>
              </a:rPr>
              <a:t>:</a:t>
            </a:r>
            <a:r>
              <a:rPr lang="en-US" dirty="0" smtClean="0"/>
              <a:t> what is a Literature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review of the existing literature about your chosen </a:t>
            </a:r>
            <a:r>
              <a:rPr lang="en-US" sz="2400" dirty="0" smtClean="0"/>
              <a:t>topic</a:t>
            </a:r>
            <a:endParaRPr lang="en-US" sz="2400" dirty="0"/>
          </a:p>
          <a:p>
            <a:pPr lvl="1"/>
            <a:r>
              <a:rPr lang="en-US" sz="2000" dirty="0" smtClean="0"/>
              <a:t>Looks </a:t>
            </a:r>
            <a:r>
              <a:rPr lang="en-US" sz="2000" dirty="0"/>
              <a:t>at the main published works in the </a:t>
            </a:r>
            <a:r>
              <a:rPr lang="en-US" sz="2000" dirty="0" smtClean="0"/>
              <a:t>topic</a:t>
            </a:r>
            <a:endParaRPr lang="en-US" sz="2000" dirty="0"/>
          </a:p>
          <a:p>
            <a:pPr lvl="1"/>
            <a:r>
              <a:rPr lang="en-US" sz="2000" dirty="0"/>
              <a:t>It </a:t>
            </a:r>
            <a:r>
              <a:rPr lang="en-US" sz="2000" dirty="0" smtClean="0"/>
              <a:t>is, among others, </a:t>
            </a:r>
            <a:r>
              <a:rPr lang="en-US" sz="2000" dirty="0"/>
              <a:t>a summary of previous </a:t>
            </a:r>
            <a:r>
              <a:rPr lang="en-US" sz="2000" dirty="0" smtClean="0"/>
              <a:t>research</a:t>
            </a:r>
          </a:p>
          <a:p>
            <a:pPr lvl="1"/>
            <a:endParaRPr lang="en-US" dirty="0"/>
          </a:p>
          <a:p>
            <a:r>
              <a:rPr lang="en-US" sz="2400" dirty="0"/>
              <a:t>The literature review will demonstrate </a:t>
            </a:r>
            <a:r>
              <a:rPr lang="en-US" sz="2400" dirty="0" smtClean="0"/>
              <a:t>that</a:t>
            </a:r>
            <a:endParaRPr lang="en-US" sz="2400" dirty="0"/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have </a:t>
            </a:r>
            <a:r>
              <a:rPr lang="en-US" sz="2000" b="1" dirty="0">
                <a:solidFill>
                  <a:srgbClr val="FF8000"/>
                </a:solidFill>
              </a:rPr>
              <a:t>read</a:t>
            </a:r>
            <a:r>
              <a:rPr lang="en-US" sz="2000" dirty="0"/>
              <a:t> around the </a:t>
            </a:r>
            <a:r>
              <a:rPr lang="en-US" sz="2000" dirty="0" smtClean="0"/>
              <a:t>topic</a:t>
            </a:r>
            <a:endParaRPr lang="en-US" sz="2000" dirty="0"/>
          </a:p>
          <a:p>
            <a:pPr lvl="1"/>
            <a:r>
              <a:rPr lang="en-US" sz="2000" dirty="0" smtClean="0"/>
              <a:t>You </a:t>
            </a:r>
            <a:r>
              <a:rPr lang="en-US" sz="2000" b="1" dirty="0">
                <a:solidFill>
                  <a:srgbClr val="FF8000"/>
                </a:solidFill>
              </a:rPr>
              <a:t>understand</a:t>
            </a:r>
            <a:r>
              <a:rPr lang="en-US" sz="2000" dirty="0"/>
              <a:t> the </a:t>
            </a:r>
            <a:r>
              <a:rPr lang="en-US" sz="2000" dirty="0" smtClean="0"/>
              <a:t>topic</a:t>
            </a:r>
            <a:endParaRPr lang="en-US" sz="2000" dirty="0"/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have </a:t>
            </a:r>
            <a:r>
              <a:rPr lang="en-US" sz="2000" b="1" dirty="0">
                <a:solidFill>
                  <a:srgbClr val="FF8000"/>
                </a:solidFill>
              </a:rPr>
              <a:t>knowledge</a:t>
            </a:r>
            <a:r>
              <a:rPr lang="en-US" sz="2000" dirty="0"/>
              <a:t> about the </a:t>
            </a:r>
            <a:r>
              <a:rPr lang="en-US" sz="2000" b="1" dirty="0">
                <a:solidFill>
                  <a:srgbClr val="FF8000"/>
                </a:solidFill>
              </a:rPr>
              <a:t>underpinnings</a:t>
            </a:r>
            <a:r>
              <a:rPr lang="en-US" sz="2000" dirty="0"/>
              <a:t> of your </a:t>
            </a:r>
            <a:r>
              <a:rPr lang="en-US" sz="2000" dirty="0" smtClean="0"/>
              <a:t>topic</a:t>
            </a:r>
            <a:endParaRPr lang="en-US" sz="2000" dirty="0"/>
          </a:p>
          <a:p>
            <a:pPr lvl="2"/>
            <a:r>
              <a:rPr lang="en-US" sz="1800" dirty="0" smtClean="0"/>
              <a:t>Which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FF8000"/>
                </a:solidFill>
              </a:rPr>
              <a:t>up-to-</a:t>
            </a:r>
            <a:r>
              <a:rPr lang="en-US" sz="1800" b="1" dirty="0" smtClean="0">
                <a:solidFill>
                  <a:srgbClr val="FF8000"/>
                </a:solidFill>
              </a:rPr>
              <a:t>date</a:t>
            </a:r>
            <a:endParaRPr lang="en-US" sz="1800" b="1" dirty="0">
              <a:solidFill>
                <a:srgbClr val="FF8000"/>
              </a:solidFill>
            </a:endParaRPr>
          </a:p>
          <a:p>
            <a:pPr lvl="1"/>
            <a:endParaRPr lang="en-US" sz="2000" dirty="0" smtClean="0"/>
          </a:p>
          <a:p>
            <a:pPr algn="just"/>
            <a:r>
              <a:rPr lang="en-US" sz="2400" b="1" dirty="0" smtClean="0">
                <a:solidFill>
                  <a:srgbClr val="FF8000"/>
                </a:solidFill>
              </a:rPr>
              <a:t>Sources</a:t>
            </a:r>
            <a:r>
              <a:rPr lang="en-US" sz="2400" dirty="0" smtClean="0"/>
              <a:t> to consider: </a:t>
            </a:r>
            <a:r>
              <a:rPr lang="en-US" sz="2400" dirty="0"/>
              <a:t>Internet, Journals</a:t>
            </a:r>
            <a:r>
              <a:rPr lang="en-US" sz="2400" dirty="0" smtClean="0"/>
              <a:t>, Scientific Articles, Books</a:t>
            </a:r>
          </a:p>
          <a:p>
            <a:pPr lvl="1" algn="just"/>
            <a:r>
              <a:rPr lang="en-US" sz="2000" dirty="0" smtClean="0"/>
              <a:t>Search for </a:t>
            </a:r>
            <a:r>
              <a:rPr lang="en-US" sz="2000" b="1" dirty="0" smtClean="0">
                <a:solidFill>
                  <a:srgbClr val="FF8000"/>
                </a:solidFill>
              </a:rPr>
              <a:t>credible</a:t>
            </a:r>
            <a:r>
              <a:rPr lang="en-US" sz="2000" dirty="0" smtClean="0"/>
              <a:t> resources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48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Recap</a:t>
            </a:r>
            <a:r>
              <a:rPr lang="en-US" dirty="0" smtClean="0">
                <a:solidFill>
                  <a:srgbClr val="FF8000"/>
                </a:solidFill>
              </a:rPr>
              <a:t>:</a:t>
            </a:r>
            <a:r>
              <a:rPr lang="en-US" dirty="0" smtClean="0"/>
              <a:t> what is a Literature Review? </a:t>
            </a:r>
            <a:r>
              <a:rPr lang="en-US" dirty="0" err="1"/>
              <a:t>c</a:t>
            </a:r>
            <a:r>
              <a:rPr lang="en-US" dirty="0" err="1" smtClean="0"/>
              <a:t>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Place </a:t>
            </a:r>
            <a:r>
              <a:rPr lang="en-US" sz="2400" dirty="0"/>
              <a:t>your project in the context of its </a:t>
            </a:r>
            <a:r>
              <a:rPr lang="en-US" sz="2400" dirty="0" smtClean="0"/>
              <a:t>field (perhaps </a:t>
            </a:r>
            <a:r>
              <a:rPr lang="en-US" sz="2400" dirty="0"/>
              <a:t>in its historical </a:t>
            </a:r>
            <a:r>
              <a:rPr lang="en-US" sz="2400" dirty="0" smtClean="0"/>
              <a:t>context)</a:t>
            </a:r>
            <a:endParaRPr lang="en-US" sz="2400" dirty="0"/>
          </a:p>
          <a:p>
            <a:pPr lvl="1"/>
            <a:r>
              <a:rPr lang="en-US" sz="2000" dirty="0"/>
              <a:t>How your project </a:t>
            </a:r>
            <a:r>
              <a:rPr lang="en-US" sz="2000" b="1" dirty="0">
                <a:solidFill>
                  <a:srgbClr val="FF8000"/>
                </a:solidFill>
              </a:rPr>
              <a:t>relates</a:t>
            </a:r>
            <a:r>
              <a:rPr lang="en-US" sz="2000" dirty="0"/>
              <a:t> to existing </a:t>
            </a:r>
            <a:r>
              <a:rPr lang="en-US" sz="2000" dirty="0" smtClean="0"/>
              <a:t>work</a:t>
            </a:r>
            <a:endParaRPr lang="en-US" sz="2000" dirty="0"/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FF8000"/>
                </a:solidFill>
              </a:rPr>
              <a:t>critical </a:t>
            </a:r>
            <a:r>
              <a:rPr lang="en-US" sz="2000" b="1" dirty="0" smtClean="0">
                <a:solidFill>
                  <a:srgbClr val="FF8000"/>
                </a:solidFill>
              </a:rPr>
              <a:t>evaluation</a:t>
            </a:r>
          </a:p>
          <a:p>
            <a:pPr lvl="1"/>
            <a:r>
              <a:rPr lang="en-US" sz="2000" dirty="0" smtClean="0"/>
              <a:t>Should have </a:t>
            </a:r>
            <a:r>
              <a:rPr lang="en-US" sz="2000" b="1" dirty="0" err="1" smtClean="0">
                <a:solidFill>
                  <a:srgbClr val="FF8000"/>
                </a:solidFill>
              </a:rPr>
              <a:t>organisation</a:t>
            </a:r>
            <a:r>
              <a:rPr lang="en-US" sz="2000" dirty="0" smtClean="0">
                <a:solidFill>
                  <a:srgbClr val="FF8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FF8000"/>
                </a:solidFill>
              </a:rPr>
              <a:t>synthesis</a:t>
            </a:r>
          </a:p>
          <a:p>
            <a:pPr lvl="2"/>
            <a:endParaRPr lang="en-US" b="1" dirty="0">
              <a:solidFill>
                <a:srgbClr val="FF8000"/>
              </a:solidFill>
            </a:endParaRPr>
          </a:p>
          <a:p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</a:p>
          <a:p>
            <a:pPr lvl="1"/>
            <a:r>
              <a:rPr lang="en-US" sz="2000" dirty="0" smtClean="0"/>
              <a:t>Simply a chronological list of works</a:t>
            </a:r>
          </a:p>
          <a:p>
            <a:pPr lvl="1"/>
            <a:r>
              <a:rPr lang="en-US" sz="2000" dirty="0" smtClean="0"/>
              <a:t>Simply an enumeration of works</a:t>
            </a:r>
          </a:p>
          <a:p>
            <a:pPr lvl="1"/>
            <a:endParaRPr lang="en-US" sz="2000" dirty="0"/>
          </a:p>
          <a:p>
            <a:pPr algn="ctr"/>
            <a:r>
              <a:rPr lang="en-US" sz="2800" u="sng" dirty="0" smtClean="0"/>
              <a:t>Revisit the previous </a:t>
            </a:r>
            <a:r>
              <a:rPr lang="en-US" sz="2800" b="1" u="sng" dirty="0" smtClean="0">
                <a:solidFill>
                  <a:srgbClr val="FF8000"/>
                </a:solidFill>
              </a:rPr>
              <a:t>lecture slides</a:t>
            </a:r>
            <a:r>
              <a:rPr lang="en-US" sz="2800" u="sng" dirty="0" smtClean="0"/>
              <a:t> covering the literature review in more depth!</a:t>
            </a:r>
          </a:p>
          <a:p>
            <a:pPr marL="357188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Recap</a:t>
            </a:r>
            <a:r>
              <a:rPr lang="en-US" dirty="0" smtClean="0">
                <a:solidFill>
                  <a:srgbClr val="FF8000"/>
                </a:solidFill>
              </a:rPr>
              <a:t>:</a:t>
            </a:r>
            <a:r>
              <a:rPr lang="en-US" dirty="0" smtClean="0"/>
              <a:t> what is a Literature Review? </a:t>
            </a:r>
            <a:r>
              <a:rPr lang="en-US" dirty="0" err="1"/>
              <a:t>c</a:t>
            </a:r>
            <a:r>
              <a:rPr lang="en-US" dirty="0" err="1" smtClean="0"/>
              <a:t>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74713"/>
            <a:ext cx="9055100" cy="5256212"/>
          </a:xfrm>
        </p:spPr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FF8000"/>
                </a:solidFill>
              </a:rPr>
              <a:t>references </a:t>
            </a:r>
          </a:p>
          <a:p>
            <a:pPr lvl="1"/>
            <a:r>
              <a:rPr lang="en-US" sz="2000" dirty="0" smtClean="0"/>
              <a:t>Should be used throughout the report </a:t>
            </a:r>
          </a:p>
          <a:p>
            <a:pPr lvl="2"/>
            <a:r>
              <a:rPr lang="en-US" sz="1800" dirty="0" smtClean="0"/>
              <a:t>Not restricted just to this one section of the report</a:t>
            </a:r>
          </a:p>
          <a:p>
            <a:pPr lvl="1"/>
            <a:r>
              <a:rPr lang="en-US" sz="2000" dirty="0" smtClean="0"/>
              <a:t>Used to </a:t>
            </a:r>
            <a:r>
              <a:rPr lang="en-US" sz="2000" b="1" dirty="0" smtClean="0">
                <a:solidFill>
                  <a:srgbClr val="FF8000"/>
                </a:solidFill>
              </a:rPr>
              <a:t>substantiate</a:t>
            </a:r>
            <a:r>
              <a:rPr lang="en-US" sz="2000" dirty="0" smtClean="0"/>
              <a:t> any </a:t>
            </a:r>
            <a:r>
              <a:rPr lang="en-US" sz="2000" b="1" dirty="0" smtClean="0">
                <a:solidFill>
                  <a:srgbClr val="FF8000"/>
                </a:solidFill>
              </a:rPr>
              <a:t>points/claims</a:t>
            </a:r>
            <a:r>
              <a:rPr lang="en-US" sz="2000" dirty="0" smtClean="0"/>
              <a:t> you make</a:t>
            </a:r>
          </a:p>
          <a:p>
            <a:pPr lvl="1"/>
            <a:r>
              <a:rPr lang="en-US" sz="2000" dirty="0" smtClean="0"/>
              <a:t>References must be readily </a:t>
            </a:r>
            <a:r>
              <a:rPr lang="en-US" sz="2000" b="1" dirty="0" smtClean="0">
                <a:solidFill>
                  <a:srgbClr val="FF8000"/>
                </a:solidFill>
              </a:rPr>
              <a:t>accessible</a:t>
            </a:r>
            <a:r>
              <a:rPr lang="en-US" sz="2000" dirty="0" smtClean="0"/>
              <a:t> to the reader</a:t>
            </a:r>
          </a:p>
          <a:p>
            <a:pPr lvl="2"/>
            <a:r>
              <a:rPr lang="en-US" sz="1800" b="1" dirty="0">
                <a:solidFill>
                  <a:srgbClr val="FF8000"/>
                </a:solidFill>
              </a:rPr>
              <a:t>Cite</a:t>
            </a:r>
            <a:r>
              <a:rPr lang="en-US" sz="1800" dirty="0"/>
              <a:t> references in text when you first </a:t>
            </a:r>
            <a:r>
              <a:rPr lang="en-US" sz="1800" dirty="0" smtClean="0"/>
              <a:t>mention the corresponding work</a:t>
            </a:r>
            <a:endParaRPr lang="en-US" sz="1800" dirty="0"/>
          </a:p>
          <a:p>
            <a:pPr lvl="2"/>
            <a:r>
              <a:rPr lang="en-US" sz="1800" dirty="0" smtClean="0"/>
              <a:t>The reader may want to </a:t>
            </a:r>
            <a:r>
              <a:rPr lang="en-US" sz="1800" b="1" dirty="0" smtClean="0">
                <a:solidFill>
                  <a:srgbClr val="FF8000"/>
                </a:solidFill>
              </a:rPr>
              <a:t>follow up </a:t>
            </a:r>
            <a:r>
              <a:rPr lang="en-US" sz="1800" dirty="0" smtClean="0"/>
              <a:t>a reference to find</a:t>
            </a:r>
          </a:p>
          <a:p>
            <a:pPr lvl="3"/>
            <a:r>
              <a:rPr lang="en-US" sz="1800" dirty="0" smtClean="0"/>
              <a:t>The original </a:t>
            </a:r>
            <a:r>
              <a:rPr lang="en-US" sz="1800" b="1" dirty="0" smtClean="0">
                <a:solidFill>
                  <a:srgbClr val="FF8000"/>
                </a:solidFill>
              </a:rPr>
              <a:t>source</a:t>
            </a:r>
            <a:r>
              <a:rPr lang="en-US" sz="1800" dirty="0" smtClean="0"/>
              <a:t> (e.g. a scientific paper)</a:t>
            </a:r>
          </a:p>
          <a:p>
            <a:pPr lvl="3"/>
            <a:r>
              <a:rPr lang="en-US" sz="1800" dirty="0" smtClean="0"/>
              <a:t>Any </a:t>
            </a:r>
            <a:r>
              <a:rPr lang="en-US" sz="1800" b="1" dirty="0" smtClean="0">
                <a:solidFill>
                  <a:srgbClr val="FF8000"/>
                </a:solidFill>
              </a:rPr>
              <a:t>work used in </a:t>
            </a:r>
            <a:r>
              <a:rPr lang="en-US" sz="1800" dirty="0" smtClean="0"/>
              <a:t>or</a:t>
            </a:r>
            <a:r>
              <a:rPr lang="en-US" sz="1800" b="1" dirty="0" smtClean="0">
                <a:solidFill>
                  <a:srgbClr val="FF8000"/>
                </a:solidFill>
              </a:rPr>
              <a:t> using</a:t>
            </a:r>
            <a:r>
              <a:rPr lang="en-US" sz="1800" dirty="0" smtClean="0"/>
              <a:t> the original paper</a:t>
            </a:r>
          </a:p>
          <a:p>
            <a:r>
              <a:rPr lang="en-US" sz="2400" dirty="0" smtClean="0"/>
              <a:t>Use the </a:t>
            </a:r>
            <a:r>
              <a:rPr lang="en-US" sz="2400" b="1" dirty="0">
                <a:solidFill>
                  <a:srgbClr val="FF8000"/>
                </a:solidFill>
              </a:rPr>
              <a:t>Harvard</a:t>
            </a:r>
            <a:r>
              <a:rPr lang="en-US" sz="2400" dirty="0"/>
              <a:t> </a:t>
            </a:r>
            <a:r>
              <a:rPr lang="en-US" sz="2400" dirty="0" smtClean="0"/>
              <a:t>convention </a:t>
            </a:r>
            <a:r>
              <a:rPr lang="en-US" sz="2400" i="1" dirty="0" smtClean="0"/>
              <a:t>(look it up online for more details)</a:t>
            </a:r>
          </a:p>
          <a:p>
            <a:pPr lvl="1"/>
            <a:r>
              <a:rPr lang="en-US" sz="2000" dirty="0" smtClean="0"/>
              <a:t>In text: “References are good (</a:t>
            </a:r>
            <a:r>
              <a:rPr lang="en-US" sz="2000" dirty="0" err="1" smtClean="0"/>
              <a:t>Bloggs</a:t>
            </a:r>
            <a:r>
              <a:rPr lang="en-US" sz="2000" dirty="0" smtClean="0"/>
              <a:t>, 2000)”</a:t>
            </a:r>
          </a:p>
          <a:p>
            <a:pPr lvl="1"/>
            <a:r>
              <a:rPr lang="en-US" sz="2000" dirty="0" smtClean="0"/>
              <a:t>In References section</a:t>
            </a:r>
          </a:p>
          <a:p>
            <a:pPr lvl="2"/>
            <a:r>
              <a:rPr lang="en-US" sz="1800" dirty="0" smtClean="0"/>
              <a:t>Book: Author list (date), book title, publisher</a:t>
            </a:r>
          </a:p>
          <a:p>
            <a:pPr lvl="2"/>
            <a:r>
              <a:rPr lang="en-US" sz="1800" dirty="0" smtClean="0"/>
              <a:t>Article: Author list (date), title, journal/conference, volume(issue), pages</a:t>
            </a:r>
          </a:p>
          <a:p>
            <a:pPr lvl="2"/>
            <a:r>
              <a:rPr lang="en-US" sz="1800" dirty="0" smtClean="0"/>
              <a:t>Web page: Author list (date), title, web address, (accessed: date)</a:t>
            </a:r>
          </a:p>
          <a:p>
            <a:pPr lvl="1"/>
            <a:r>
              <a:rPr lang="en-US" sz="2000" dirty="0" smtClean="0"/>
              <a:t>References should be listed </a:t>
            </a:r>
            <a:r>
              <a:rPr lang="en-US" sz="2000" b="1" dirty="0">
                <a:solidFill>
                  <a:srgbClr val="FF8000"/>
                </a:solidFill>
              </a:rPr>
              <a:t>alphabetically</a:t>
            </a:r>
            <a:r>
              <a:rPr lang="en-US" sz="2000" dirty="0"/>
              <a:t> by </a:t>
            </a:r>
            <a:r>
              <a:rPr lang="en-US" sz="2000" dirty="0" smtClean="0"/>
              <a:t>author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89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Tentative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pcoming </a:t>
            </a:r>
            <a:r>
              <a:rPr lang="en-US" b="1" dirty="0" smtClean="0">
                <a:solidFill>
                  <a:srgbClr val="FF8000"/>
                </a:solidFill>
              </a:rPr>
              <a:t>deadlines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55713"/>
            <a:ext cx="8207375" cy="5256212"/>
          </a:xfrm>
        </p:spPr>
        <p:txBody>
          <a:bodyPr/>
          <a:lstStyle/>
          <a:p>
            <a:pPr algn="just"/>
            <a:r>
              <a:rPr lang="en-US" sz="2400" dirty="0" smtClean="0"/>
              <a:t>Project’s </a:t>
            </a:r>
            <a:r>
              <a:rPr lang="en-US" sz="2400" dirty="0"/>
              <a:t>f</a:t>
            </a:r>
            <a:r>
              <a:rPr lang="en-US" sz="2400" dirty="0" smtClean="0"/>
              <a:t>inal report &amp; implementation deliverables</a:t>
            </a:r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29 March 2017</a:t>
            </a:r>
          </a:p>
          <a:p>
            <a:pPr lvl="1" algn="just"/>
            <a:endParaRPr lang="en-US" sz="2000" b="1" dirty="0">
              <a:solidFill>
                <a:srgbClr val="FF8000"/>
              </a:solidFill>
            </a:endParaRPr>
          </a:p>
          <a:p>
            <a:pPr algn="just"/>
            <a:r>
              <a:rPr lang="en-US" sz="2400" dirty="0" smtClean="0"/>
              <a:t>Poster deliverable</a:t>
            </a:r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05 April 2017</a:t>
            </a:r>
          </a:p>
          <a:p>
            <a:pPr lvl="2" algn="just"/>
            <a:endParaRPr lang="en-US" b="1" dirty="0" smtClean="0">
              <a:solidFill>
                <a:srgbClr val="FF8000"/>
              </a:solidFill>
            </a:endParaRPr>
          </a:p>
          <a:p>
            <a:pPr lvl="1" algn="just"/>
            <a:r>
              <a:rPr lang="en-US" sz="2000" dirty="0" smtClean="0"/>
              <a:t>Poster session will be held during the examination week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41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Planning/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36613"/>
            <a:ext cx="8978900" cy="5256212"/>
          </a:xfrm>
        </p:spPr>
        <p:txBody>
          <a:bodyPr/>
          <a:lstStyle/>
          <a:p>
            <a:pPr eaLnBrk="1" fontAlgn="auto" hangingPunct="1"/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FF8000"/>
                </a:solidFill>
              </a:rPr>
              <a:t>ok</a:t>
            </a:r>
            <a:r>
              <a:rPr lang="en-GB" sz="2400" dirty="0" smtClean="0"/>
              <a:t> solution (not so good though)</a:t>
            </a:r>
          </a:p>
          <a:p>
            <a:pPr lvl="1" algn="just" eaLnBrk="1" fontAlgn="auto" hangingPunct="1"/>
            <a:r>
              <a:rPr lang="en-GB" sz="2000" dirty="0" smtClean="0"/>
              <a:t>Only provides </a:t>
            </a:r>
            <a:r>
              <a:rPr lang="en-GB" sz="2000" dirty="0"/>
              <a:t>evidence of </a:t>
            </a:r>
            <a:r>
              <a:rPr lang="en-GB" sz="2000" b="1" dirty="0">
                <a:solidFill>
                  <a:srgbClr val="FF8000"/>
                </a:solidFill>
              </a:rPr>
              <a:t>investigative skills</a:t>
            </a:r>
            <a:r>
              <a:rPr lang="en-GB" sz="2000" dirty="0"/>
              <a:t> in problem analysis to develop </a:t>
            </a:r>
            <a:r>
              <a:rPr lang="en-GB" sz="2000" b="1" dirty="0">
                <a:solidFill>
                  <a:srgbClr val="FF8000"/>
                </a:solidFill>
              </a:rPr>
              <a:t>requirements</a:t>
            </a:r>
            <a:r>
              <a:rPr lang="en-GB" sz="2000" dirty="0"/>
              <a:t> for a </a:t>
            </a:r>
            <a:r>
              <a:rPr lang="en-GB" sz="2000" b="1" dirty="0">
                <a:solidFill>
                  <a:srgbClr val="FF8000"/>
                </a:solidFill>
              </a:rPr>
              <a:t>feasible solution </a:t>
            </a:r>
            <a:endParaRPr lang="en-GB" sz="2000" b="1" dirty="0" smtClean="0">
              <a:solidFill>
                <a:srgbClr val="FF8000"/>
              </a:solidFill>
            </a:endParaRPr>
          </a:p>
          <a:p>
            <a:pPr eaLnBrk="1" fontAlgn="auto" hangingPunct="1"/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8000"/>
                </a:solidFill>
              </a:rPr>
              <a:t>better</a:t>
            </a:r>
            <a:r>
              <a:rPr lang="en-GB" sz="2400" dirty="0" smtClean="0"/>
              <a:t> solution additionally… </a:t>
            </a:r>
          </a:p>
          <a:p>
            <a:pPr lvl="1" algn="just" eaLnBrk="1" fontAlgn="auto" hangingPunct="1"/>
            <a:r>
              <a:rPr lang="en-GB" sz="2000" dirty="0" smtClean="0"/>
              <a:t>Identifies </a:t>
            </a:r>
            <a:r>
              <a:rPr lang="en-GB" sz="2000" dirty="0"/>
              <a:t>several </a:t>
            </a:r>
            <a:r>
              <a:rPr lang="en-GB" sz="2000" b="1" dirty="0">
                <a:solidFill>
                  <a:srgbClr val="FF8000"/>
                </a:solidFill>
              </a:rPr>
              <a:t>potential solutions</a:t>
            </a:r>
            <a:r>
              <a:rPr lang="en-GB" sz="2000" dirty="0"/>
              <a:t> </a:t>
            </a:r>
            <a:r>
              <a:rPr lang="en-GB" sz="2000" dirty="0" smtClean="0"/>
              <a:t>and selects </a:t>
            </a:r>
            <a:r>
              <a:rPr lang="en-GB" sz="2000" dirty="0"/>
              <a:t>a feasible </a:t>
            </a:r>
            <a:r>
              <a:rPr lang="en-GB" sz="2000" dirty="0" smtClean="0"/>
              <a:t>one with </a:t>
            </a:r>
            <a:r>
              <a:rPr lang="en-GB" sz="2000" b="1" dirty="0" smtClean="0">
                <a:solidFill>
                  <a:srgbClr val="FF8000"/>
                </a:solidFill>
              </a:rPr>
              <a:t>justification </a:t>
            </a:r>
          </a:p>
          <a:p>
            <a:pPr lvl="1" algn="just" eaLnBrk="1" fontAlgn="auto" hangingPunct="1"/>
            <a:r>
              <a:rPr lang="en-GB" sz="2000" dirty="0" smtClean="0"/>
              <a:t>Develops a</a:t>
            </a:r>
            <a:r>
              <a:rPr lang="en-GB" sz="2000" b="1" dirty="0" smtClean="0">
                <a:solidFill>
                  <a:srgbClr val="FF8000"/>
                </a:solidFill>
              </a:rPr>
              <a:t> clear</a:t>
            </a:r>
            <a:r>
              <a:rPr lang="en-GB" sz="2000" dirty="0" smtClean="0"/>
              <a:t> </a:t>
            </a:r>
            <a:r>
              <a:rPr lang="en-GB" sz="2000" dirty="0"/>
              <a:t>and </a:t>
            </a:r>
            <a:r>
              <a:rPr lang="en-GB" sz="2000" b="1" dirty="0">
                <a:solidFill>
                  <a:srgbClr val="FF8000"/>
                </a:solidFill>
              </a:rPr>
              <a:t>unambiguous</a:t>
            </a:r>
            <a:r>
              <a:rPr lang="en-GB" sz="2000" dirty="0">
                <a:solidFill>
                  <a:srgbClr val="FF8000"/>
                </a:solidFill>
              </a:rPr>
              <a:t> </a:t>
            </a:r>
            <a:r>
              <a:rPr lang="en-GB" sz="2000" dirty="0" smtClean="0"/>
              <a:t>specification</a:t>
            </a:r>
            <a:r>
              <a:rPr lang="en-GB" sz="2000" dirty="0"/>
              <a:t>	</a:t>
            </a:r>
            <a:endParaRPr lang="en-GB" sz="2400" dirty="0" smtClean="0"/>
          </a:p>
          <a:p>
            <a:pPr eaLnBrk="1" fontAlgn="t" hangingPunct="1"/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FF8000"/>
                </a:solidFill>
              </a:rPr>
              <a:t>even better </a:t>
            </a:r>
            <a:r>
              <a:rPr lang="en-GB" sz="2400" dirty="0" smtClean="0"/>
              <a:t>solution additionally… </a:t>
            </a:r>
          </a:p>
          <a:p>
            <a:pPr lvl="1" algn="just" eaLnBrk="1" fontAlgn="t" hangingPunct="1"/>
            <a:r>
              <a:rPr lang="en-GB" sz="2000" dirty="0" smtClean="0"/>
              <a:t>Uses </a:t>
            </a:r>
            <a:r>
              <a:rPr lang="en-GB" sz="2000" b="1" dirty="0">
                <a:solidFill>
                  <a:srgbClr val="FF8000"/>
                </a:solidFill>
              </a:rPr>
              <a:t>well-developed investigative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FF8000"/>
                </a:solidFill>
              </a:rPr>
              <a:t>problem analysis skills </a:t>
            </a:r>
            <a:r>
              <a:rPr lang="en-GB" sz="2000" dirty="0"/>
              <a:t>to produce a detailed description of the </a:t>
            </a:r>
            <a:r>
              <a:rPr lang="en-GB" sz="2000" dirty="0" smtClean="0"/>
              <a:t>problem </a:t>
            </a:r>
          </a:p>
          <a:p>
            <a:pPr lvl="1" algn="just" eaLnBrk="1" fontAlgn="t" hangingPunct="1"/>
            <a:r>
              <a:rPr lang="en-GB" sz="2000" dirty="0" smtClean="0"/>
              <a:t>Develops </a:t>
            </a:r>
            <a:r>
              <a:rPr lang="en-GB" sz="2000" dirty="0"/>
              <a:t>requirements for a </a:t>
            </a:r>
            <a:r>
              <a:rPr lang="en-GB" sz="2000" b="1" dirty="0">
                <a:solidFill>
                  <a:srgbClr val="FF8000"/>
                </a:solidFill>
              </a:rPr>
              <a:t>good</a:t>
            </a:r>
            <a:r>
              <a:rPr lang="en-GB" sz="2000" dirty="0"/>
              <a:t> </a:t>
            </a:r>
            <a:r>
              <a:rPr lang="en-GB" sz="2000" dirty="0" smtClean="0"/>
              <a:t>solution</a:t>
            </a:r>
            <a:endParaRPr lang="en-GB" sz="2000" dirty="0"/>
          </a:p>
          <a:p>
            <a:pPr eaLnBrk="1" fontAlgn="t" hangingPunct="1"/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8000"/>
                </a:solidFill>
              </a:rPr>
              <a:t>great</a:t>
            </a:r>
            <a:r>
              <a:rPr lang="en-GB" sz="2400" dirty="0" smtClean="0"/>
              <a:t> solution additionally…</a:t>
            </a:r>
          </a:p>
          <a:p>
            <a:pPr lvl="1" algn="just" eaLnBrk="1" fontAlgn="t" hangingPunct="1"/>
            <a:r>
              <a:rPr lang="en-GB" sz="2000" dirty="0" smtClean="0"/>
              <a:t>Demonstrates </a:t>
            </a:r>
            <a:r>
              <a:rPr lang="en-GB" sz="2000" dirty="0"/>
              <a:t>understanding of </a:t>
            </a:r>
            <a:r>
              <a:rPr lang="en-GB" sz="2000" b="1" dirty="0">
                <a:solidFill>
                  <a:srgbClr val="FF8000"/>
                </a:solidFill>
              </a:rPr>
              <a:t>relevant literature</a:t>
            </a:r>
            <a:r>
              <a:rPr lang="en-GB" sz="2000" dirty="0"/>
              <a:t> &amp; appropriate </a:t>
            </a:r>
            <a:r>
              <a:rPr lang="en-GB" sz="2000" b="1" dirty="0" smtClean="0">
                <a:solidFill>
                  <a:srgbClr val="FF8000"/>
                </a:solidFill>
              </a:rPr>
              <a:t>methods</a:t>
            </a:r>
          </a:p>
          <a:p>
            <a:pPr lvl="1" eaLnBrk="1" fontAlgn="t" hangingPunct="1"/>
            <a:r>
              <a:rPr lang="en-GB" sz="2000" dirty="0" smtClean="0"/>
              <a:t>Develops </a:t>
            </a:r>
            <a:r>
              <a:rPr lang="en-GB" sz="2000" dirty="0"/>
              <a:t>requirements for an </a:t>
            </a:r>
            <a:r>
              <a:rPr lang="en-GB" sz="2000" b="1" dirty="0">
                <a:solidFill>
                  <a:srgbClr val="FF8000"/>
                </a:solidFill>
              </a:rPr>
              <a:t>excellent </a:t>
            </a:r>
            <a:r>
              <a:rPr lang="en-GB" sz="2000" dirty="0"/>
              <a:t>solution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54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73113"/>
            <a:ext cx="8978900" cy="5256212"/>
          </a:xfrm>
        </p:spPr>
        <p:txBody>
          <a:bodyPr/>
          <a:lstStyle/>
          <a:p>
            <a:pPr eaLnBrk="1" fontAlgn="auto" hangingPunct="1"/>
            <a:r>
              <a:rPr lang="en-GB" sz="2400" dirty="0"/>
              <a:t>An </a:t>
            </a:r>
            <a:r>
              <a:rPr lang="en-GB" sz="2400" b="1" dirty="0">
                <a:solidFill>
                  <a:srgbClr val="FF8000"/>
                </a:solidFill>
              </a:rPr>
              <a:t>ok</a:t>
            </a:r>
            <a:r>
              <a:rPr lang="en-GB" sz="2400" dirty="0"/>
              <a:t> solution (not so good though)</a:t>
            </a:r>
          </a:p>
          <a:p>
            <a:pPr lvl="1" eaLnBrk="1" fontAlgn="t" hangingPunct="1"/>
            <a:r>
              <a:rPr lang="en-GB" dirty="0" smtClean="0"/>
              <a:t>Meets </a:t>
            </a:r>
            <a:r>
              <a:rPr lang="en-GB" dirty="0"/>
              <a:t>main requirements </a:t>
            </a:r>
            <a:endParaRPr lang="en-GB" dirty="0" smtClean="0"/>
          </a:p>
          <a:p>
            <a:pPr lvl="1" algn="just" eaLnBrk="1" fontAlgn="t" hangingPunct="1"/>
            <a:r>
              <a:rPr lang="en-GB" dirty="0" smtClean="0"/>
              <a:t>Is </a:t>
            </a:r>
            <a:r>
              <a:rPr lang="en-GB" dirty="0"/>
              <a:t>documented but with several </a:t>
            </a:r>
            <a:r>
              <a:rPr lang="en-GB" b="1" dirty="0">
                <a:solidFill>
                  <a:srgbClr val="FF8000"/>
                </a:solidFill>
              </a:rPr>
              <a:t>significant deficiencies</a:t>
            </a:r>
            <a:r>
              <a:rPr lang="en-GB" dirty="0"/>
              <a:t> in </a:t>
            </a:r>
            <a:r>
              <a:rPr lang="en-GB" dirty="0" smtClean="0"/>
              <a:t>approach</a:t>
            </a:r>
          </a:p>
          <a:p>
            <a:pPr lvl="1" eaLnBrk="1" fontAlgn="t" hangingPunct="1"/>
            <a:r>
              <a:rPr lang="en-GB" dirty="0" smtClean="0"/>
              <a:t>Considers </a:t>
            </a:r>
            <a:r>
              <a:rPr lang="en-GB" b="1" dirty="0" smtClean="0">
                <a:solidFill>
                  <a:srgbClr val="FF8000"/>
                </a:solidFill>
              </a:rPr>
              <a:t>trivial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>
                <a:solidFill>
                  <a:srgbClr val="FF8000"/>
                </a:solidFill>
              </a:rPr>
              <a:t>infeasible alternatives </a:t>
            </a:r>
          </a:p>
          <a:p>
            <a:pPr eaLnBrk="1" fontAlgn="auto" hangingPunct="1"/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8000"/>
                </a:solidFill>
              </a:rPr>
              <a:t>better</a:t>
            </a:r>
            <a:r>
              <a:rPr lang="en-GB" sz="2400" dirty="0" smtClean="0"/>
              <a:t> solution additionally… </a:t>
            </a:r>
          </a:p>
          <a:p>
            <a:pPr lvl="1" algn="just" eaLnBrk="1" fontAlgn="auto" hangingPunct="1"/>
            <a:r>
              <a:rPr lang="en-GB" dirty="0" smtClean="0">
                <a:solidFill>
                  <a:schemeClr val="tx2"/>
                </a:solidFill>
              </a:rPr>
              <a:t>Is </a:t>
            </a:r>
            <a:r>
              <a:rPr lang="en-GB" b="1" dirty="0">
                <a:solidFill>
                  <a:srgbClr val="FF8000"/>
                </a:solidFill>
              </a:rPr>
              <a:t>appropriately documented</a:t>
            </a:r>
            <a:r>
              <a:rPr lang="en-GB" dirty="0">
                <a:solidFill>
                  <a:schemeClr val="tx2"/>
                </a:solidFill>
              </a:rPr>
              <a:t> with few significant deficiencies in </a:t>
            </a:r>
            <a:r>
              <a:rPr lang="en-GB" dirty="0" smtClean="0">
                <a:solidFill>
                  <a:schemeClr val="tx2"/>
                </a:solidFill>
              </a:rPr>
              <a:t>approach</a:t>
            </a:r>
          </a:p>
          <a:p>
            <a:pPr lvl="1" algn="just" eaLnBrk="1" fontAlgn="auto" hangingPunct="1"/>
            <a:r>
              <a:rPr lang="en-GB" b="1" dirty="0" smtClean="0">
                <a:solidFill>
                  <a:srgbClr val="FF8000"/>
                </a:solidFill>
              </a:rPr>
              <a:t>Limited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consideration of alternatives </a:t>
            </a:r>
          </a:p>
          <a:p>
            <a:pPr eaLnBrk="1" fontAlgn="t" hangingPunct="1"/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FF8000"/>
                </a:solidFill>
              </a:rPr>
              <a:t>even better </a:t>
            </a:r>
            <a:r>
              <a:rPr lang="en-GB" sz="2400" dirty="0" smtClean="0"/>
              <a:t>solution additionally… </a:t>
            </a:r>
          </a:p>
          <a:p>
            <a:pPr lvl="1" algn="just" eaLnBrk="1" fontAlgn="t" hangingPunct="1"/>
            <a:r>
              <a:rPr lang="en-GB" dirty="0" smtClean="0">
                <a:solidFill>
                  <a:schemeClr val="tx2"/>
                </a:solidFill>
              </a:rPr>
              <a:t>Is </a:t>
            </a:r>
            <a:r>
              <a:rPr lang="en-GB" b="1" dirty="0">
                <a:solidFill>
                  <a:srgbClr val="FF8000"/>
                </a:solidFill>
              </a:rPr>
              <a:t>well-documented</a:t>
            </a:r>
            <a:r>
              <a:rPr lang="en-GB" dirty="0">
                <a:solidFill>
                  <a:schemeClr val="tx2"/>
                </a:solidFill>
              </a:rPr>
              <a:t> with no major deficiencies in </a:t>
            </a:r>
            <a:r>
              <a:rPr lang="en-GB" dirty="0" smtClean="0">
                <a:solidFill>
                  <a:schemeClr val="tx2"/>
                </a:solidFill>
              </a:rPr>
              <a:t>approach </a:t>
            </a:r>
          </a:p>
          <a:p>
            <a:pPr lvl="1" algn="just" eaLnBrk="1" fontAlgn="t" hangingPunct="1"/>
            <a:r>
              <a:rPr lang="en-GB" dirty="0" smtClean="0">
                <a:solidFill>
                  <a:schemeClr val="tx2"/>
                </a:solidFill>
              </a:rPr>
              <a:t>Meets </a:t>
            </a:r>
            <a:r>
              <a:rPr lang="en-GB" b="1" dirty="0">
                <a:solidFill>
                  <a:srgbClr val="FF8000"/>
                </a:solidFill>
              </a:rPr>
              <a:t>all requirements </a:t>
            </a:r>
            <a:r>
              <a:rPr lang="en-GB" dirty="0">
                <a:solidFill>
                  <a:schemeClr val="tx2"/>
                </a:solidFill>
              </a:rPr>
              <a:t>or </a:t>
            </a:r>
            <a:r>
              <a:rPr lang="en-GB" b="1" dirty="0">
                <a:solidFill>
                  <a:srgbClr val="FF8000"/>
                </a:solidFill>
              </a:rPr>
              <a:t>demonstrates</a:t>
            </a:r>
            <a:r>
              <a:rPr lang="en-GB" dirty="0">
                <a:solidFill>
                  <a:schemeClr val="tx2"/>
                </a:solidFill>
              </a:rPr>
              <a:t> their </a:t>
            </a:r>
            <a:r>
              <a:rPr lang="en-GB" b="1" dirty="0" smtClean="0">
                <a:solidFill>
                  <a:srgbClr val="FF8000"/>
                </a:solidFill>
              </a:rPr>
              <a:t>infeasibility</a:t>
            </a:r>
          </a:p>
          <a:p>
            <a:pPr lvl="1" algn="just" eaLnBrk="1" fontAlgn="t" hangingPunct="1"/>
            <a:r>
              <a:rPr lang="en-GB" b="1" dirty="0" smtClean="0">
                <a:solidFill>
                  <a:srgbClr val="FF8000"/>
                </a:solidFill>
              </a:rPr>
              <a:t>Careful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consideration of alternatives </a:t>
            </a:r>
            <a:endParaRPr lang="en-GB" dirty="0" smtClean="0"/>
          </a:p>
          <a:p>
            <a:pPr eaLnBrk="1" fontAlgn="t" hangingPunct="1"/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8000"/>
                </a:solidFill>
              </a:rPr>
              <a:t>great</a:t>
            </a:r>
            <a:r>
              <a:rPr lang="en-GB" sz="2400" dirty="0" smtClean="0"/>
              <a:t> solution additionally…</a:t>
            </a:r>
          </a:p>
          <a:p>
            <a:pPr lvl="1" algn="just" eaLnBrk="1" fontAlgn="t" hangingPunct="1"/>
            <a:r>
              <a:rPr lang="en-GB" dirty="0" smtClean="0">
                <a:solidFill>
                  <a:schemeClr val="tx2"/>
                </a:solidFill>
              </a:rPr>
              <a:t>Consideration of alternatives </a:t>
            </a:r>
            <a:r>
              <a:rPr lang="en-GB" dirty="0">
                <a:solidFill>
                  <a:schemeClr val="tx2"/>
                </a:solidFill>
              </a:rPr>
              <a:t>includes discussion of </a:t>
            </a:r>
            <a:r>
              <a:rPr lang="en-GB" b="1" dirty="0">
                <a:solidFill>
                  <a:srgbClr val="FF8000"/>
                </a:solidFill>
              </a:rPr>
              <a:t>theoretical</a:t>
            </a:r>
            <a:r>
              <a:rPr lang="en-GB" dirty="0">
                <a:solidFill>
                  <a:schemeClr val="tx2"/>
                </a:solidFill>
              </a:rPr>
              <a:t> and </a:t>
            </a:r>
            <a:r>
              <a:rPr lang="en-GB" b="1" dirty="0">
                <a:solidFill>
                  <a:srgbClr val="FF8000"/>
                </a:solidFill>
              </a:rPr>
              <a:t>practical</a:t>
            </a:r>
            <a:r>
              <a:rPr lang="en-GB" dirty="0">
                <a:solidFill>
                  <a:srgbClr val="FF8000"/>
                </a:solidFill>
              </a:rPr>
              <a:t> </a:t>
            </a:r>
            <a:r>
              <a:rPr lang="en-GB" b="1" dirty="0">
                <a:solidFill>
                  <a:srgbClr val="FF8000"/>
                </a:solidFill>
              </a:rPr>
              <a:t>solutions</a:t>
            </a:r>
            <a:r>
              <a:rPr lang="en-GB" dirty="0">
                <a:solidFill>
                  <a:srgbClr val="FF8000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from the </a:t>
            </a:r>
            <a:r>
              <a:rPr lang="en-GB" b="1" dirty="0" smtClean="0">
                <a:solidFill>
                  <a:srgbClr val="FF8000"/>
                </a:solidFill>
              </a:rPr>
              <a:t>literature</a:t>
            </a:r>
          </a:p>
          <a:p>
            <a:pPr lvl="1" algn="just" eaLnBrk="1" fontAlgn="t" hangingPunct="1"/>
            <a:r>
              <a:rPr lang="en-GB" dirty="0" smtClean="0">
                <a:solidFill>
                  <a:schemeClr val="tx2"/>
                </a:solidFill>
              </a:rPr>
              <a:t>Provides </a:t>
            </a:r>
            <a:r>
              <a:rPr lang="en-GB" dirty="0">
                <a:solidFill>
                  <a:schemeClr val="tx2"/>
                </a:solidFill>
              </a:rPr>
              <a:t>an </a:t>
            </a:r>
            <a:r>
              <a:rPr lang="en-GB" b="1" dirty="0">
                <a:solidFill>
                  <a:srgbClr val="FF8000"/>
                </a:solidFill>
              </a:rPr>
              <a:t>excellent technical solution</a:t>
            </a:r>
            <a:r>
              <a:rPr lang="en-GB" dirty="0">
                <a:solidFill>
                  <a:schemeClr val="tx2"/>
                </a:solidFill>
              </a:rPr>
              <a:t> to a complex problem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3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Testing proves that your work has </a:t>
            </a:r>
            <a:r>
              <a:rPr lang="en-US" sz="2400" b="1" dirty="0" smtClean="0">
                <a:solidFill>
                  <a:srgbClr val="FF8000"/>
                </a:solidFill>
              </a:rPr>
              <a:t>validity</a:t>
            </a:r>
          </a:p>
          <a:p>
            <a:pPr lvl="1"/>
            <a:endParaRPr lang="en-US" sz="2000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Explain your </a:t>
            </a:r>
            <a:r>
              <a:rPr lang="en-US" sz="2400" b="1" dirty="0" smtClean="0">
                <a:solidFill>
                  <a:srgbClr val="FF8000"/>
                </a:solidFill>
              </a:rPr>
              <a:t>experimental methodology</a:t>
            </a:r>
          </a:p>
          <a:p>
            <a:pPr lvl="1"/>
            <a:r>
              <a:rPr lang="en-US" sz="2000" dirty="0" smtClean="0"/>
              <a:t>Describe the </a:t>
            </a:r>
            <a:r>
              <a:rPr lang="en-US" sz="2000" b="1" dirty="0" smtClean="0">
                <a:solidFill>
                  <a:srgbClr val="FF8000"/>
                </a:solidFill>
              </a:rPr>
              <a:t>experiments</a:t>
            </a:r>
            <a:r>
              <a:rPr lang="en-US" sz="2000" dirty="0" smtClean="0"/>
              <a:t> carried out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different </a:t>
            </a:r>
            <a:r>
              <a:rPr lang="en-US" sz="2000" b="1" dirty="0">
                <a:solidFill>
                  <a:srgbClr val="FF8000"/>
                </a:solidFill>
              </a:rPr>
              <a:t>conditions</a:t>
            </a:r>
            <a:r>
              <a:rPr lang="en-US" sz="2000" dirty="0"/>
              <a:t>, e.g. different </a:t>
            </a:r>
            <a:r>
              <a:rPr lang="en-US" sz="2000" dirty="0" smtClean="0"/>
              <a:t>platforms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Provide your reader with </a:t>
            </a:r>
            <a:r>
              <a:rPr lang="en-US" sz="2400" b="1" dirty="0" smtClean="0">
                <a:solidFill>
                  <a:srgbClr val="FF8000"/>
                </a:solidFill>
              </a:rPr>
              <a:t>results</a:t>
            </a:r>
            <a:endParaRPr lang="en-US" sz="2000" dirty="0"/>
          </a:p>
          <a:p>
            <a:pPr lvl="1"/>
            <a:r>
              <a:rPr lang="en-US" sz="2000" dirty="0"/>
              <a:t>What was the </a:t>
            </a:r>
            <a:r>
              <a:rPr lang="en-US" sz="2000" b="1" dirty="0">
                <a:solidFill>
                  <a:srgbClr val="FF8000"/>
                </a:solidFill>
              </a:rPr>
              <a:t>outcome</a:t>
            </a:r>
            <a:r>
              <a:rPr lang="en-US" sz="2000" dirty="0"/>
              <a:t> of what you implemented?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49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review of the project as a whole</a:t>
            </a:r>
          </a:p>
          <a:p>
            <a:pPr lvl="1"/>
            <a:r>
              <a:rPr lang="en-US" sz="2000" dirty="0"/>
              <a:t>Can you </a:t>
            </a:r>
            <a:r>
              <a:rPr lang="en-US" sz="2000" b="1" dirty="0">
                <a:solidFill>
                  <a:srgbClr val="FF8000"/>
                </a:solidFill>
              </a:rPr>
              <a:t>think</a:t>
            </a:r>
            <a:r>
              <a:rPr lang="en-US" sz="2000" dirty="0"/>
              <a:t> + </a:t>
            </a:r>
            <a:r>
              <a:rPr lang="en-US" sz="2000" b="1" dirty="0">
                <a:solidFill>
                  <a:srgbClr val="FF8000"/>
                </a:solidFill>
              </a:rPr>
              <a:t>learn</a:t>
            </a:r>
            <a:r>
              <a:rPr lang="en-US" sz="2000" dirty="0"/>
              <a:t> </a:t>
            </a:r>
            <a:r>
              <a:rPr lang="en-US" sz="2000" dirty="0" smtClean="0"/>
              <a:t>not </a:t>
            </a:r>
            <a:r>
              <a:rPr lang="en-US" sz="2000" dirty="0"/>
              <a:t>just '</a:t>
            </a:r>
            <a:r>
              <a:rPr lang="en-US" sz="2000" b="1" dirty="0">
                <a:solidFill>
                  <a:srgbClr val="FF8000"/>
                </a:solidFill>
              </a:rPr>
              <a:t>do</a:t>
            </a:r>
            <a:r>
              <a:rPr lang="en-US" sz="2000" dirty="0"/>
              <a:t>'</a:t>
            </a:r>
            <a:r>
              <a:rPr lang="en-US" sz="2000" dirty="0" smtClean="0"/>
              <a:t>?</a:t>
            </a:r>
          </a:p>
          <a:p>
            <a:pPr lvl="2"/>
            <a:endParaRPr lang="en-US" dirty="0"/>
          </a:p>
          <a:p>
            <a:r>
              <a:rPr lang="en-US" sz="2400" dirty="0"/>
              <a:t>Possible </a:t>
            </a:r>
            <a:r>
              <a:rPr lang="en-US" sz="2400" dirty="0" smtClean="0"/>
              <a:t>topics to cover here</a:t>
            </a:r>
            <a:endParaRPr lang="en-US" sz="2400" dirty="0"/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8000"/>
                </a:solidFill>
              </a:rPr>
              <a:t>problem</a:t>
            </a:r>
            <a:r>
              <a:rPr lang="en-US" sz="2000" dirty="0"/>
              <a:t> tackled: is the </a:t>
            </a:r>
            <a:r>
              <a:rPr lang="en-US" sz="2000" b="1" dirty="0">
                <a:solidFill>
                  <a:srgbClr val="FF8000"/>
                </a:solidFill>
              </a:rPr>
              <a:t>solution</a:t>
            </a:r>
            <a:r>
              <a:rPr lang="en-US" sz="2000" dirty="0"/>
              <a:t> practically useful?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FF8000"/>
                </a:solidFill>
              </a:rPr>
              <a:t>approach</a:t>
            </a:r>
            <a:r>
              <a:rPr lang="en-US" sz="2000" dirty="0"/>
              <a:t> taken:</a:t>
            </a:r>
          </a:p>
          <a:p>
            <a:pPr lvl="2"/>
            <a:r>
              <a:rPr lang="en-US" sz="1800" dirty="0"/>
              <a:t>Design / methods / tools used + alternatives</a:t>
            </a:r>
          </a:p>
          <a:p>
            <a:pPr lvl="2"/>
            <a:r>
              <a:rPr lang="en-US" sz="1800" dirty="0"/>
              <a:t>Project </a:t>
            </a:r>
            <a:r>
              <a:rPr lang="en-US" sz="1800" dirty="0" smtClean="0"/>
              <a:t>management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FF8000"/>
                </a:solidFill>
              </a:rPr>
              <a:t>results</a:t>
            </a:r>
            <a:r>
              <a:rPr lang="en-US" sz="2000" dirty="0"/>
              <a:t> achieved:</a:t>
            </a:r>
          </a:p>
          <a:p>
            <a:pPr lvl="2"/>
            <a:r>
              <a:rPr lang="en-US" sz="1800" dirty="0"/>
              <a:t>Achievement of </a:t>
            </a:r>
            <a:r>
              <a:rPr lang="en-US" sz="1800" dirty="0" smtClean="0"/>
              <a:t>proposal</a:t>
            </a:r>
            <a:endParaRPr lang="en-US" sz="1800" dirty="0"/>
          </a:p>
          <a:p>
            <a:pPr lvl="2"/>
            <a:r>
              <a:rPr lang="en-US" sz="1800" dirty="0"/>
              <a:t>Quality and complexity of work</a:t>
            </a:r>
          </a:p>
          <a:p>
            <a:pPr lvl="2"/>
            <a:r>
              <a:rPr lang="en-US" sz="1800" dirty="0"/>
              <a:t>Practical usefulness</a:t>
            </a:r>
          </a:p>
          <a:p>
            <a:pPr lvl="2"/>
            <a:r>
              <a:rPr lang="en-US" sz="1800" dirty="0"/>
              <a:t>Comparison with similar work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26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Review/ Self-reflection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 things like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8000"/>
                </a:solidFill>
              </a:rPr>
              <a:t>relation</a:t>
            </a:r>
            <a:r>
              <a:rPr lang="en-US" sz="2000" dirty="0" smtClean="0"/>
              <a:t> </a:t>
            </a:r>
            <a:r>
              <a:rPr lang="en-US" sz="2000" dirty="0"/>
              <a:t>of the project to the </a:t>
            </a:r>
            <a:r>
              <a:rPr lang="en-US" sz="2000" b="1" dirty="0" smtClean="0">
                <a:solidFill>
                  <a:srgbClr val="FF8000"/>
                </a:solidFill>
              </a:rPr>
              <a:t>course</a:t>
            </a:r>
            <a:endParaRPr lang="en-US" sz="2000" b="1" dirty="0">
              <a:solidFill>
                <a:srgbClr val="FF8000"/>
              </a:solidFill>
            </a:endParaRPr>
          </a:p>
          <a:p>
            <a:pPr lvl="2"/>
            <a:r>
              <a:rPr lang="en-US" sz="1800" dirty="0"/>
              <a:t>Does it </a:t>
            </a:r>
            <a:r>
              <a:rPr lang="en-US" sz="1800" dirty="0" smtClean="0"/>
              <a:t>challenge/ complement/ </a:t>
            </a:r>
            <a:r>
              <a:rPr lang="en-US" sz="1800" dirty="0"/>
              <a:t>support things you’ve </a:t>
            </a:r>
            <a:r>
              <a:rPr lang="en-US" sz="1800" dirty="0" smtClean="0"/>
              <a:t>learnt?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What was </a:t>
            </a:r>
            <a:r>
              <a:rPr lang="en-US" sz="2000" b="1" dirty="0">
                <a:solidFill>
                  <a:srgbClr val="FF8000"/>
                </a:solidFill>
              </a:rPr>
              <a:t>learnt</a:t>
            </a:r>
            <a:r>
              <a:rPr lang="en-US" sz="2000" dirty="0"/>
              <a:t> from </a:t>
            </a:r>
            <a:r>
              <a:rPr lang="en-US" sz="2000" dirty="0" smtClean="0"/>
              <a:t>the project</a:t>
            </a:r>
            <a:endParaRPr lang="en-US" sz="2000" dirty="0"/>
          </a:p>
          <a:p>
            <a:pPr lvl="2"/>
            <a:r>
              <a:rPr lang="en-US" sz="1800" dirty="0"/>
              <a:t>What would you do </a:t>
            </a:r>
            <a:r>
              <a:rPr lang="en-US" sz="1800" b="1" dirty="0">
                <a:solidFill>
                  <a:srgbClr val="FF8000"/>
                </a:solidFill>
              </a:rPr>
              <a:t>differently</a:t>
            </a:r>
            <a:r>
              <a:rPr lang="en-US" sz="1800" dirty="0" smtClean="0"/>
              <a:t>?</a:t>
            </a:r>
          </a:p>
          <a:p>
            <a:pPr lvl="2"/>
            <a:endParaRPr lang="en-US" sz="1800" dirty="0"/>
          </a:p>
          <a:p>
            <a:pPr lvl="1"/>
            <a:r>
              <a:rPr lang="en-US" sz="2000" b="1" dirty="0">
                <a:solidFill>
                  <a:srgbClr val="FF8000"/>
                </a:solidFill>
              </a:rPr>
              <a:t>Justify</a:t>
            </a:r>
            <a:r>
              <a:rPr lang="en-US" sz="2000" dirty="0"/>
              <a:t> your conclusions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b="1" dirty="0">
                <a:solidFill>
                  <a:srgbClr val="FF8000"/>
                </a:solidFill>
              </a:rPr>
              <a:t>missing</a:t>
            </a:r>
            <a:r>
              <a:rPr lang="en-US" sz="2400" dirty="0"/>
              <a:t> from your work?</a:t>
            </a:r>
          </a:p>
          <a:p>
            <a:pPr lvl="1"/>
            <a:r>
              <a:rPr lang="en-US" sz="2000" dirty="0"/>
              <a:t>What else would you like to do?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Can be considered as part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FF8000"/>
                </a:solidFill>
              </a:rPr>
              <a:t>critical self-</a:t>
            </a:r>
            <a:r>
              <a:rPr lang="en-US" sz="2400" b="1" dirty="0" smtClean="0">
                <a:solidFill>
                  <a:srgbClr val="FF8000"/>
                </a:solidFill>
              </a:rPr>
              <a:t>reflection</a:t>
            </a:r>
          </a:p>
          <a:p>
            <a:pPr marL="357188" lvl="1" indent="0">
              <a:buNone/>
            </a:pPr>
            <a:r>
              <a:rPr lang="en-US" sz="2000" b="1" dirty="0" smtClean="0">
                <a:solidFill>
                  <a:srgbClr val="FF8000"/>
                </a:solidFill>
              </a:rPr>
              <a:t>	</a:t>
            </a:r>
            <a:endParaRPr lang="en-US" sz="2000" b="1" dirty="0">
              <a:solidFill>
                <a:srgbClr val="FF8000"/>
              </a:solidFill>
            </a:endParaRPr>
          </a:p>
          <a:p>
            <a:r>
              <a:rPr lang="en-US" sz="2400" dirty="0" smtClean="0"/>
              <a:t>How could one </a:t>
            </a:r>
            <a:r>
              <a:rPr lang="en-US" sz="2400" b="1" dirty="0" smtClean="0">
                <a:solidFill>
                  <a:srgbClr val="FF8000"/>
                </a:solidFill>
              </a:rPr>
              <a:t>use</a:t>
            </a:r>
            <a:r>
              <a:rPr lang="en-US" sz="2400" dirty="0" smtClean="0"/>
              <a:t> your findings/approach to </a:t>
            </a:r>
          </a:p>
          <a:p>
            <a:pPr lvl="1"/>
            <a:r>
              <a:rPr lang="en-US" sz="2000" dirty="0" smtClean="0"/>
              <a:t>Apply it in a different setting</a:t>
            </a:r>
          </a:p>
          <a:p>
            <a:pPr lvl="1"/>
            <a:r>
              <a:rPr lang="en-US" sz="2000" dirty="0" smtClean="0"/>
              <a:t>Solve a more complex problem </a:t>
            </a:r>
          </a:p>
          <a:p>
            <a:pPr lvl="1"/>
            <a:endParaRPr lang="en-US" sz="2000" dirty="0"/>
          </a:p>
          <a:p>
            <a:r>
              <a:rPr lang="en-US" sz="2400" dirty="0"/>
              <a:t>A good approach is to imagine what you would do if you were given </a:t>
            </a:r>
            <a:r>
              <a:rPr lang="en-US" sz="2400" b="1" dirty="0">
                <a:solidFill>
                  <a:srgbClr val="FF8000"/>
                </a:solidFill>
              </a:rPr>
              <a:t>another 6 </a:t>
            </a:r>
            <a:r>
              <a:rPr lang="en-US" sz="2400" b="1" dirty="0" smtClean="0">
                <a:solidFill>
                  <a:srgbClr val="FF8000"/>
                </a:solidFill>
              </a:rPr>
              <a:t>months</a:t>
            </a:r>
            <a:endParaRPr lang="en-US" sz="2400" b="1" dirty="0">
              <a:solidFill>
                <a:srgbClr val="FF8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942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Detailed </a:t>
            </a:r>
            <a:r>
              <a:rPr lang="en-US" sz="2400" b="1" dirty="0">
                <a:solidFill>
                  <a:srgbClr val="FF8000"/>
                </a:solidFill>
              </a:rPr>
              <a:t>summing </a:t>
            </a:r>
            <a:r>
              <a:rPr lang="en-US" sz="2400" b="1" dirty="0" smtClean="0">
                <a:solidFill>
                  <a:srgbClr val="FF8000"/>
                </a:solidFill>
              </a:rPr>
              <a:t>up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Some </a:t>
            </a:r>
            <a:r>
              <a:rPr lang="en-US" sz="2400" b="1" dirty="0" smtClean="0">
                <a:solidFill>
                  <a:srgbClr val="FF8000"/>
                </a:solidFill>
              </a:rPr>
              <a:t>combine </a:t>
            </a:r>
            <a:r>
              <a:rPr lang="en-US" sz="2400" dirty="0" smtClean="0"/>
              <a:t>it with </a:t>
            </a:r>
            <a:r>
              <a:rPr lang="en-US" sz="2400" b="1" dirty="0" smtClean="0">
                <a:solidFill>
                  <a:srgbClr val="FF8000"/>
                </a:solidFill>
              </a:rPr>
              <a:t>Further </a:t>
            </a:r>
            <a:r>
              <a:rPr lang="en-US" sz="2400" b="1" dirty="0">
                <a:solidFill>
                  <a:srgbClr val="FF8000"/>
                </a:solidFill>
              </a:rPr>
              <a:t>Work</a:t>
            </a:r>
          </a:p>
          <a:p>
            <a:pPr lvl="1"/>
            <a:r>
              <a:rPr lang="en-US" sz="2000" dirty="0"/>
              <a:t>But not just wishful thinking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Put any additional material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FF8000"/>
                </a:solidFill>
              </a:rPr>
              <a:t>Appendices</a:t>
            </a:r>
          </a:p>
          <a:p>
            <a:pPr lvl="1"/>
            <a:r>
              <a:rPr lang="en-US" sz="2000" dirty="0" smtClean="0"/>
              <a:t>Data</a:t>
            </a:r>
            <a:r>
              <a:rPr lang="en-US" sz="2000" dirty="0"/>
              <a:t>, e.g. test data, experimental data, questionnaires</a:t>
            </a:r>
          </a:p>
          <a:p>
            <a:pPr lvl="1"/>
            <a:r>
              <a:rPr lang="en-US" sz="2000" dirty="0" smtClean="0"/>
              <a:t>Experimental results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If required, can provide additional material </a:t>
            </a:r>
            <a:r>
              <a:rPr lang="en-US" sz="2400" dirty="0"/>
              <a:t>on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8000"/>
                </a:solidFill>
              </a:rPr>
              <a:t>CD</a:t>
            </a:r>
            <a:endParaRPr lang="en-US" sz="2400" b="1" dirty="0">
              <a:solidFill>
                <a:srgbClr val="FF8000"/>
              </a:solidFill>
            </a:endParaRPr>
          </a:p>
          <a:p>
            <a:pPr lvl="1"/>
            <a:r>
              <a:rPr lang="en-US" sz="2000" dirty="0"/>
              <a:t>Any other supporting material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129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12813"/>
            <a:ext cx="8207375" cy="5256212"/>
          </a:xfrm>
        </p:spPr>
        <p:txBody>
          <a:bodyPr/>
          <a:lstStyle/>
          <a:p>
            <a:pPr algn="just"/>
            <a:r>
              <a:rPr lang="en-US" sz="2400" dirty="0"/>
              <a:t>Your </a:t>
            </a:r>
            <a:r>
              <a:rPr lang="en-US" sz="2400" b="1" dirty="0">
                <a:solidFill>
                  <a:srgbClr val="FF8000"/>
                </a:solidFill>
              </a:rPr>
              <a:t>supervisor</a:t>
            </a:r>
            <a:r>
              <a:rPr lang="en-US" sz="2400" dirty="0"/>
              <a:t> will want to see how you </a:t>
            </a:r>
            <a:r>
              <a:rPr lang="en-US" sz="2400" dirty="0" smtClean="0"/>
              <a:t>are getting </a:t>
            </a:r>
            <a:r>
              <a:rPr lang="en-US" sz="2400" dirty="0"/>
              <a:t>on with the writing in the weekly </a:t>
            </a:r>
            <a:r>
              <a:rPr lang="en-US" sz="2400" dirty="0" smtClean="0"/>
              <a:t>meetings</a:t>
            </a:r>
          </a:p>
          <a:p>
            <a:pPr lvl="1" algn="just"/>
            <a:endParaRPr lang="en-US" sz="2000" dirty="0"/>
          </a:p>
          <a:p>
            <a:r>
              <a:rPr lang="en-US" sz="2400" dirty="0" smtClean="0"/>
              <a:t>Aim </a:t>
            </a:r>
            <a:r>
              <a:rPr lang="en-US" sz="2400" dirty="0"/>
              <a:t>for a </a:t>
            </a:r>
            <a:r>
              <a:rPr lang="en-US" sz="2400" b="1" dirty="0" smtClean="0">
                <a:solidFill>
                  <a:srgbClr val="FF8000"/>
                </a:solidFill>
              </a:rPr>
              <a:t>draft</a:t>
            </a:r>
            <a:r>
              <a:rPr lang="en-US" sz="2400" dirty="0" smtClean="0"/>
              <a:t> as soon as possible</a:t>
            </a:r>
            <a:endParaRPr lang="en-US" sz="2400" dirty="0"/>
          </a:p>
          <a:p>
            <a:pPr lvl="1"/>
            <a:r>
              <a:rPr lang="en-US" sz="2000" dirty="0" smtClean="0"/>
              <a:t>Can be done </a:t>
            </a:r>
            <a:r>
              <a:rPr lang="en-US" sz="2000" b="1" dirty="0" smtClean="0">
                <a:solidFill>
                  <a:srgbClr val="FF8000"/>
                </a:solidFill>
              </a:rPr>
              <a:t>incrementally</a:t>
            </a:r>
          </a:p>
          <a:p>
            <a:pPr lvl="2"/>
            <a:r>
              <a:rPr lang="en-US" sz="1800" dirty="0" smtClean="0"/>
              <a:t>May ask for just a single chapter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It will </a:t>
            </a:r>
            <a:r>
              <a:rPr lang="en-US" sz="2000" dirty="0"/>
              <a:t>not </a:t>
            </a:r>
            <a:r>
              <a:rPr lang="en-US" sz="2000" dirty="0" smtClean="0"/>
              <a:t>be marked</a:t>
            </a:r>
          </a:p>
          <a:p>
            <a:pPr lvl="2"/>
            <a:r>
              <a:rPr lang="en-US" sz="1800" dirty="0" smtClean="0"/>
              <a:t>Only to provide </a:t>
            </a:r>
            <a:r>
              <a:rPr lang="en-US" sz="1800" b="1" dirty="0" smtClean="0">
                <a:solidFill>
                  <a:srgbClr val="FF8000"/>
                </a:solidFill>
              </a:rPr>
              <a:t>formative</a:t>
            </a:r>
            <a:r>
              <a:rPr lang="en-US" sz="1800" dirty="0" smtClean="0"/>
              <a:t> feedback </a:t>
            </a:r>
          </a:p>
          <a:p>
            <a:pPr lvl="2"/>
            <a:r>
              <a:rPr lang="en-US" sz="1800" dirty="0"/>
              <a:t>Will help identify </a:t>
            </a:r>
            <a:r>
              <a:rPr lang="en-US" sz="1800" b="1" dirty="0">
                <a:solidFill>
                  <a:srgbClr val="FF8000"/>
                </a:solidFill>
              </a:rPr>
              <a:t>key </a:t>
            </a:r>
            <a:r>
              <a:rPr lang="en-US" sz="1800" b="1" dirty="0" smtClean="0">
                <a:solidFill>
                  <a:srgbClr val="FF8000"/>
                </a:solidFill>
              </a:rPr>
              <a:t>problems</a:t>
            </a:r>
            <a:endParaRPr lang="en-US" sz="1800" dirty="0" smtClean="0"/>
          </a:p>
          <a:p>
            <a:pPr lvl="2"/>
            <a:r>
              <a:rPr lang="en-US" sz="1800" dirty="0" smtClean="0"/>
              <a:t>Suggestions are </a:t>
            </a:r>
            <a:r>
              <a:rPr lang="en-US" sz="1800" b="1" dirty="0" smtClean="0">
                <a:solidFill>
                  <a:srgbClr val="FF8000"/>
                </a:solidFill>
              </a:rPr>
              <a:t>improvements</a:t>
            </a:r>
            <a:endParaRPr lang="en-US" sz="1800" dirty="0"/>
          </a:p>
          <a:p>
            <a:pPr lvl="3"/>
            <a:r>
              <a:rPr lang="en-US" sz="1800" dirty="0"/>
              <a:t>N</a:t>
            </a:r>
            <a:r>
              <a:rPr lang="en-US" sz="1800" dirty="0" smtClean="0"/>
              <a:t>ot instructions on how to get a First!</a:t>
            </a:r>
            <a:endParaRPr lang="en-US" sz="1800" dirty="0"/>
          </a:p>
          <a:p>
            <a:pPr lvl="1"/>
            <a:endParaRPr lang="en-US" sz="2000" dirty="0" smtClean="0"/>
          </a:p>
          <a:p>
            <a:r>
              <a:rPr lang="en-US" sz="2400" u="sng" dirty="0" smtClean="0"/>
              <a:t>Keep in mind:</a:t>
            </a:r>
            <a:r>
              <a:rPr lang="en-US" sz="2400" dirty="0" smtClean="0"/>
              <a:t> supervisors </a:t>
            </a:r>
            <a:r>
              <a:rPr lang="en-US" sz="2400" dirty="0"/>
              <a:t>won't write the </a:t>
            </a:r>
            <a:r>
              <a:rPr lang="en-US" sz="2400" dirty="0" smtClean="0"/>
              <a:t>report</a:t>
            </a:r>
            <a:endParaRPr lang="en-US" sz="2400" dirty="0"/>
          </a:p>
          <a:p>
            <a:pPr lvl="1"/>
            <a:r>
              <a:rPr lang="en-US" sz="2000" dirty="0"/>
              <a:t>You have to decide what advice to </a:t>
            </a:r>
            <a:r>
              <a:rPr lang="en-US" sz="2000" dirty="0" smtClean="0"/>
              <a:t>take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005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Drafts: </a:t>
            </a:r>
            <a:r>
              <a:rPr lang="en-US" i="1" dirty="0" smtClean="0"/>
              <a:t>how to make the most of them?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12813"/>
            <a:ext cx="8207375" cy="5256212"/>
          </a:xfrm>
        </p:spPr>
        <p:txBody>
          <a:bodyPr/>
          <a:lstStyle/>
          <a:p>
            <a:pPr algn="just"/>
            <a:r>
              <a:rPr lang="en-US" sz="2400" dirty="0" smtClean="0"/>
              <a:t>DO</a:t>
            </a:r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Show</a:t>
            </a:r>
            <a:r>
              <a:rPr lang="en-US" sz="2000" dirty="0" smtClean="0"/>
              <a:t> it to your supervisor </a:t>
            </a:r>
            <a:r>
              <a:rPr lang="en-US" sz="2000" dirty="0" err="1" smtClean="0"/>
              <a:t>asap</a:t>
            </a:r>
            <a:endParaRPr lang="en-US" sz="2000" dirty="0" smtClean="0"/>
          </a:p>
          <a:p>
            <a:pPr lvl="2" algn="just"/>
            <a:r>
              <a:rPr lang="en-US" sz="1800" dirty="0" smtClean="0"/>
              <a:t>Allow him/her to see the </a:t>
            </a:r>
            <a:r>
              <a:rPr lang="en-US" sz="1800" b="1" dirty="0" smtClean="0">
                <a:solidFill>
                  <a:srgbClr val="FF8000"/>
                </a:solidFill>
              </a:rPr>
              <a:t>structure</a:t>
            </a:r>
            <a:r>
              <a:rPr lang="en-US" sz="1800" dirty="0" smtClean="0"/>
              <a:t> of the report early on</a:t>
            </a:r>
          </a:p>
          <a:p>
            <a:pPr lvl="2" algn="just"/>
            <a:endParaRPr lang="en-US" sz="1800" dirty="0" smtClean="0"/>
          </a:p>
          <a:p>
            <a:pPr lvl="1" algn="just"/>
            <a:r>
              <a:rPr lang="en-US" sz="2000" dirty="0" smtClean="0"/>
              <a:t>Include as much </a:t>
            </a:r>
            <a:r>
              <a:rPr lang="en-US" sz="2000" b="1" dirty="0" smtClean="0">
                <a:solidFill>
                  <a:srgbClr val="FF8000"/>
                </a:solidFill>
              </a:rPr>
              <a:t>useful work</a:t>
            </a:r>
            <a:r>
              <a:rPr lang="en-US" sz="2000" dirty="0" smtClean="0"/>
              <a:t> as you can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Summarize</a:t>
            </a:r>
            <a:r>
              <a:rPr lang="en-US" sz="2000" dirty="0" smtClean="0"/>
              <a:t> sections you can’t complete yet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Focus on the most </a:t>
            </a:r>
            <a:r>
              <a:rPr lang="en-US" sz="2000" b="1" dirty="0" smtClean="0">
                <a:solidFill>
                  <a:srgbClr val="FF8000"/>
                </a:solidFill>
              </a:rPr>
              <a:t>important</a:t>
            </a:r>
            <a:r>
              <a:rPr lang="en-US" sz="2000" dirty="0" smtClean="0"/>
              <a:t> sections first</a:t>
            </a:r>
          </a:p>
          <a:p>
            <a:pPr lvl="1" algn="just"/>
            <a:endParaRPr lang="en-US" sz="2000" dirty="0"/>
          </a:p>
          <a:p>
            <a:r>
              <a:rPr lang="en-US" sz="2400" dirty="0" smtClean="0"/>
              <a:t>DON’T</a:t>
            </a:r>
            <a:endParaRPr lang="en-US" sz="2400" dirty="0"/>
          </a:p>
          <a:p>
            <a:pPr lvl="1"/>
            <a:r>
              <a:rPr lang="en-US" sz="2000" dirty="0" smtClean="0"/>
              <a:t>Force your supervisor to act as a punctuation or spell </a:t>
            </a:r>
            <a:r>
              <a:rPr lang="en-US" sz="2000" b="1" dirty="0" smtClean="0">
                <a:solidFill>
                  <a:srgbClr val="FF8000"/>
                </a:solidFill>
              </a:rPr>
              <a:t>checker</a:t>
            </a:r>
          </a:p>
          <a:p>
            <a:pPr lvl="1"/>
            <a:endParaRPr lang="en-US" sz="2000" b="1" dirty="0" smtClean="0">
              <a:solidFill>
                <a:srgbClr val="FF8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Ignore</a:t>
            </a:r>
            <a:r>
              <a:rPr lang="en-US" sz="2000" dirty="0" smtClean="0"/>
              <a:t> your supervisor’s advice</a:t>
            </a:r>
          </a:p>
          <a:p>
            <a:pPr lvl="2"/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08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and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3" y="912813"/>
            <a:ext cx="8828087" cy="52562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8000"/>
                </a:solidFill>
              </a:rPr>
              <a:t>format</a:t>
            </a:r>
            <a:r>
              <a:rPr lang="en-US" sz="2400" dirty="0" smtClean="0"/>
              <a:t> must be adhered to</a:t>
            </a:r>
          </a:p>
          <a:p>
            <a:pPr lvl="1"/>
            <a:r>
              <a:rPr lang="en-US" sz="2000" dirty="0" smtClean="0"/>
              <a:t>Follow the </a:t>
            </a:r>
            <a:r>
              <a:rPr lang="en-US" sz="2000" b="1" dirty="0" smtClean="0">
                <a:solidFill>
                  <a:srgbClr val="FF8000"/>
                </a:solidFill>
              </a:rPr>
              <a:t>template</a:t>
            </a:r>
            <a:r>
              <a:rPr lang="en-US" sz="2000" dirty="0" smtClean="0"/>
              <a:t> provided</a:t>
            </a:r>
          </a:p>
          <a:p>
            <a:pPr lvl="1"/>
            <a:r>
              <a:rPr lang="en-US" sz="2000" dirty="0" smtClean="0"/>
              <a:t>The project must have a </a:t>
            </a:r>
            <a:r>
              <a:rPr lang="en-US" sz="2000" b="1" dirty="0" smtClean="0">
                <a:solidFill>
                  <a:srgbClr val="FF8000"/>
                </a:solidFill>
              </a:rPr>
              <a:t>professional</a:t>
            </a:r>
            <a:r>
              <a:rPr lang="en-US" sz="2000" dirty="0" smtClean="0"/>
              <a:t> feel</a:t>
            </a:r>
          </a:p>
          <a:p>
            <a:r>
              <a:rPr lang="en-US" sz="2400" b="1" dirty="0" smtClean="0">
                <a:solidFill>
                  <a:srgbClr val="FF8000"/>
                </a:solidFill>
              </a:rPr>
              <a:t>Submission</a:t>
            </a:r>
            <a:r>
              <a:rPr lang="en-US" sz="2400" dirty="0" smtClean="0"/>
              <a:t> is electronic via </a:t>
            </a:r>
            <a:r>
              <a:rPr lang="en-US" sz="2400" dirty="0" err="1" smtClean="0"/>
              <a:t>Turnitin</a:t>
            </a:r>
            <a:endParaRPr lang="en-US" sz="2400" dirty="0" smtClean="0"/>
          </a:p>
          <a:p>
            <a:pPr lvl="1"/>
            <a:r>
              <a:rPr lang="en-US" sz="2000" dirty="0" smtClean="0"/>
              <a:t>No printed version required</a:t>
            </a:r>
          </a:p>
          <a:p>
            <a:pPr lvl="2"/>
            <a:r>
              <a:rPr lang="en-US" sz="1800" dirty="0" smtClean="0"/>
              <a:t>The reader may print it out</a:t>
            </a:r>
          </a:p>
          <a:p>
            <a:pPr lvl="1"/>
            <a:r>
              <a:rPr lang="en-US" sz="2000" dirty="0" smtClean="0"/>
              <a:t>If you are submitting extra material on CD</a:t>
            </a:r>
          </a:p>
          <a:p>
            <a:pPr lvl="2"/>
            <a:r>
              <a:rPr lang="en-US" sz="1800" dirty="0" smtClean="0"/>
              <a:t>Hand it over to your supervisor</a:t>
            </a:r>
          </a:p>
          <a:p>
            <a:r>
              <a:rPr lang="en-US" sz="2400" dirty="0" smtClean="0"/>
              <a:t>Extensions</a:t>
            </a:r>
          </a:p>
          <a:p>
            <a:pPr lvl="1"/>
            <a:r>
              <a:rPr lang="en-US" sz="2000" dirty="0"/>
              <a:t>You will be </a:t>
            </a:r>
            <a:r>
              <a:rPr lang="en-US" sz="2000" b="1" dirty="0">
                <a:solidFill>
                  <a:srgbClr val="FF8000"/>
                </a:solidFill>
              </a:rPr>
              <a:t>capped</a:t>
            </a:r>
            <a:r>
              <a:rPr lang="en-US" sz="2000" dirty="0"/>
              <a:t> if you do not submit within the </a:t>
            </a:r>
            <a:r>
              <a:rPr lang="en-US" sz="2000" dirty="0" smtClean="0"/>
              <a:t>deadline</a:t>
            </a:r>
            <a:endParaRPr lang="en-US" sz="2000" dirty="0"/>
          </a:p>
          <a:p>
            <a:pPr lvl="2" algn="just"/>
            <a:r>
              <a:rPr lang="en-US" sz="1800" dirty="0" smtClean="0"/>
              <a:t>1 </a:t>
            </a:r>
            <a:r>
              <a:rPr lang="en-US" sz="1800" dirty="0"/>
              <a:t>to 5 days late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smtClean="0"/>
              <a:t>maximum </a:t>
            </a:r>
            <a:r>
              <a:rPr lang="en-US" sz="1800" dirty="0"/>
              <a:t>mark is 40</a:t>
            </a:r>
            <a:r>
              <a:rPr lang="en-US" sz="1800" dirty="0" smtClean="0"/>
              <a:t>% of the original mark</a:t>
            </a:r>
            <a:endParaRPr lang="en-US" sz="1800" dirty="0"/>
          </a:p>
          <a:p>
            <a:pPr lvl="2"/>
            <a:r>
              <a:rPr lang="en-US" sz="1800" dirty="0"/>
              <a:t>Over 5 days </a:t>
            </a:r>
            <a:r>
              <a:rPr lang="en-US" sz="1800" dirty="0" smtClean="0"/>
              <a:t>late</a:t>
            </a:r>
            <a:r>
              <a:rPr lang="en-US" sz="1800" dirty="0"/>
              <a:t>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smtClean="0"/>
              <a:t>the </a:t>
            </a:r>
            <a:r>
              <a:rPr lang="en-US" sz="1800" dirty="0"/>
              <a:t>project mark is 0</a:t>
            </a:r>
            <a:r>
              <a:rPr lang="en-US" sz="1800" dirty="0" smtClean="0"/>
              <a:t>%</a:t>
            </a:r>
          </a:p>
          <a:p>
            <a:pPr lvl="1" algn="just"/>
            <a:r>
              <a:rPr lang="en-US" sz="2000" dirty="0"/>
              <a:t>You can seek an extension if there are </a:t>
            </a:r>
            <a:r>
              <a:rPr lang="en-US" sz="2000" b="1" dirty="0">
                <a:solidFill>
                  <a:srgbClr val="FF8000"/>
                </a:solidFill>
              </a:rPr>
              <a:t>extenuating </a:t>
            </a:r>
            <a:r>
              <a:rPr lang="en-US" sz="2000" b="1" dirty="0" smtClean="0">
                <a:solidFill>
                  <a:srgbClr val="FF8000"/>
                </a:solidFill>
              </a:rPr>
              <a:t>circumstances</a:t>
            </a:r>
            <a:endParaRPr lang="en-US" sz="2000" b="1" dirty="0">
              <a:solidFill>
                <a:srgbClr val="FF8000"/>
              </a:solidFill>
            </a:endParaRPr>
          </a:p>
          <a:p>
            <a:pPr lvl="2"/>
            <a:r>
              <a:rPr lang="en-US" sz="1800" dirty="0"/>
              <a:t>Apply via the </a:t>
            </a:r>
            <a:r>
              <a:rPr lang="en-US" sz="1800" dirty="0" smtClean="0"/>
              <a:t>official University channels (Admin office) </a:t>
            </a:r>
            <a:endParaRPr lang="en-US" sz="1800" dirty="0"/>
          </a:p>
          <a:p>
            <a:pPr lvl="2"/>
            <a:r>
              <a:rPr lang="en-US" sz="1800" dirty="0"/>
              <a:t>Talk with your </a:t>
            </a:r>
            <a:r>
              <a:rPr lang="en-US" sz="1800" dirty="0" smtClean="0"/>
              <a:t>supervisor</a:t>
            </a:r>
            <a:endParaRPr lang="en-US" sz="1800" dirty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pPr lvl="2"/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404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b="1" dirty="0">
                <a:solidFill>
                  <a:srgbClr val="FF8000"/>
                </a:solidFill>
              </a:rPr>
              <a:t>f</a:t>
            </a:r>
            <a:r>
              <a:rPr lang="en-US" b="1" dirty="0" smtClean="0">
                <a:solidFill>
                  <a:srgbClr val="FF8000"/>
                </a:solidFill>
              </a:rPr>
              <a:t>inal </a:t>
            </a:r>
            <a:r>
              <a:rPr lang="en-US" b="1" dirty="0">
                <a:solidFill>
                  <a:srgbClr val="FF8000"/>
                </a:solidFill>
              </a:rPr>
              <a:t>r</a:t>
            </a:r>
            <a:r>
              <a:rPr lang="en-US" b="1" dirty="0" smtClean="0">
                <a:solidFill>
                  <a:srgbClr val="FF8000"/>
                </a:solidFill>
              </a:rPr>
              <a:t>eport</a:t>
            </a:r>
            <a:r>
              <a:rPr lang="en-US" dirty="0" smtClean="0"/>
              <a:t>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are currently undertaking work in your discipline</a:t>
            </a:r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Developing</a:t>
            </a:r>
            <a:r>
              <a:rPr lang="en-US" sz="2000" dirty="0" smtClean="0"/>
              <a:t> something</a:t>
            </a:r>
          </a:p>
          <a:p>
            <a:pPr lvl="1"/>
            <a:r>
              <a:rPr lang="en-US" sz="2000" dirty="0" smtClean="0"/>
              <a:t>Or doing </a:t>
            </a:r>
            <a:r>
              <a:rPr lang="en-US" sz="2000" b="1" dirty="0" smtClean="0">
                <a:solidFill>
                  <a:srgbClr val="FF8000"/>
                </a:solidFill>
              </a:rPr>
              <a:t>research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Simply put, the final </a:t>
            </a:r>
            <a:r>
              <a:rPr lang="en-US" sz="2400" dirty="0"/>
              <a:t>p</a:t>
            </a:r>
            <a:r>
              <a:rPr lang="en-US" sz="2400" dirty="0" smtClean="0"/>
              <a:t>roject report is </a:t>
            </a:r>
            <a:r>
              <a:rPr lang="is-IS" sz="2400" dirty="0" smtClean="0"/>
              <a:t>…</a:t>
            </a:r>
          </a:p>
          <a:p>
            <a:pPr lvl="1" algn="just"/>
            <a:r>
              <a:rPr lang="en-US" sz="2000" dirty="0" smtClean="0"/>
              <a:t>A report on the work you have done and will do until the end of Semester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130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8000"/>
                </a:solidFill>
              </a:rPr>
              <a:t>Start</a:t>
            </a:r>
            <a:r>
              <a:rPr lang="en-US" sz="2400" dirty="0" smtClean="0"/>
              <a:t> writing early on</a:t>
            </a:r>
          </a:p>
          <a:p>
            <a:pPr lvl="1"/>
            <a:r>
              <a:rPr lang="en-US" sz="2000" dirty="0" smtClean="0"/>
              <a:t>Can be done in parallel to your implementation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Discuss the report with your </a:t>
            </a:r>
            <a:r>
              <a:rPr lang="en-US" sz="2400" b="1" dirty="0" smtClean="0">
                <a:solidFill>
                  <a:srgbClr val="FF8000"/>
                </a:solidFill>
              </a:rPr>
              <a:t>supervisor</a:t>
            </a:r>
            <a:r>
              <a:rPr lang="en-US" sz="2400" dirty="0" smtClean="0"/>
              <a:t> along the way</a:t>
            </a:r>
          </a:p>
          <a:p>
            <a:pPr lvl="1"/>
            <a:r>
              <a:rPr lang="en-US" sz="2000" dirty="0" smtClean="0"/>
              <a:t>You need to be meeting with them </a:t>
            </a:r>
            <a:r>
              <a:rPr lang="en-US" sz="2000" b="1" dirty="0" smtClean="0">
                <a:solidFill>
                  <a:srgbClr val="FF8000"/>
                </a:solidFill>
              </a:rPr>
              <a:t>regularly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Your responsibility to </a:t>
            </a:r>
            <a:r>
              <a:rPr lang="en-US" sz="2000" b="1" dirty="0" smtClean="0">
                <a:solidFill>
                  <a:srgbClr val="FF8000"/>
                </a:solidFill>
              </a:rPr>
              <a:t>initiate</a:t>
            </a:r>
            <a:r>
              <a:rPr lang="en-US" sz="2000" dirty="0" smtClean="0"/>
              <a:t> the meetings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Make use of </a:t>
            </a:r>
            <a:r>
              <a:rPr lang="en-US" sz="2000" b="1" dirty="0" smtClean="0">
                <a:solidFill>
                  <a:srgbClr val="FF8000"/>
                </a:solidFill>
              </a:rPr>
              <a:t>draft</a:t>
            </a:r>
            <a:r>
              <a:rPr lang="en-US" sz="2000" dirty="0" smtClean="0"/>
              <a:t> copies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0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</a:t>
            </a:r>
            <a:r>
              <a:rPr lang="en-US" b="1" dirty="0" smtClean="0">
                <a:solidFill>
                  <a:srgbClr val="FF8000"/>
                </a:solidFill>
              </a:rPr>
              <a:t>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counts for </a:t>
            </a:r>
            <a:r>
              <a:rPr lang="en-US" sz="2400" b="1" dirty="0" smtClean="0">
                <a:solidFill>
                  <a:srgbClr val="FF8000"/>
                </a:solidFill>
              </a:rPr>
              <a:t>50%</a:t>
            </a:r>
            <a:r>
              <a:rPr lang="en-US" sz="2400" dirty="0" smtClean="0"/>
              <a:t> </a:t>
            </a:r>
            <a:r>
              <a:rPr lang="en-US" sz="2400" dirty="0"/>
              <a:t>of your </a:t>
            </a:r>
            <a:r>
              <a:rPr lang="en-US" sz="2400" dirty="0" smtClean="0"/>
              <a:t>final grade! </a:t>
            </a:r>
          </a:p>
          <a:p>
            <a:pPr lvl="1"/>
            <a:r>
              <a:rPr lang="en-US" sz="2000" dirty="0" smtClean="0"/>
              <a:t>The actual implementation counts for </a:t>
            </a:r>
            <a:r>
              <a:rPr lang="en-US" sz="2000" dirty="0"/>
              <a:t>t</a:t>
            </a:r>
            <a:r>
              <a:rPr lang="en-US" sz="2000" dirty="0" smtClean="0"/>
              <a:t>he remaining </a:t>
            </a:r>
            <a:r>
              <a:rPr lang="en-US" sz="2000" b="1" dirty="0" smtClean="0">
                <a:solidFill>
                  <a:srgbClr val="FF8000"/>
                </a:solidFill>
              </a:rPr>
              <a:t>40%</a:t>
            </a:r>
            <a:endParaRPr lang="en-US" sz="2000" dirty="0" smtClean="0"/>
          </a:p>
          <a:p>
            <a:pPr lvl="2"/>
            <a:r>
              <a:rPr lang="en-US" sz="1800" dirty="0" smtClean="0"/>
              <a:t>Submitted along with the report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 poster presentation counts for the remaining</a:t>
            </a:r>
            <a:r>
              <a:rPr lang="en-US" sz="2000" b="1" dirty="0" smtClean="0">
                <a:solidFill>
                  <a:srgbClr val="FF8000"/>
                </a:solidFill>
              </a:rPr>
              <a:t> 10%</a:t>
            </a:r>
            <a:endParaRPr lang="en-US" sz="2000" dirty="0" smtClean="0"/>
          </a:p>
          <a:p>
            <a:pPr lvl="2"/>
            <a:endParaRPr lang="en-US" dirty="0" smtClean="0"/>
          </a:p>
          <a:p>
            <a:r>
              <a:rPr lang="en-US" sz="2400" dirty="0" smtClean="0"/>
              <a:t>The final report shows that you can</a:t>
            </a:r>
            <a:r>
              <a:rPr lang="is-IS" sz="2400" dirty="0" smtClean="0"/>
              <a:t>…</a:t>
            </a:r>
            <a:endParaRPr lang="en-US" sz="2400" dirty="0"/>
          </a:p>
          <a:p>
            <a:pPr lvl="1"/>
            <a:r>
              <a:rPr lang="en-US" sz="2000" dirty="0"/>
              <a:t>Investigate, </a:t>
            </a:r>
            <a:r>
              <a:rPr lang="en-US" sz="2000" dirty="0" err="1"/>
              <a:t>analyse</a:t>
            </a:r>
            <a:r>
              <a:rPr lang="en-US" sz="2000" dirty="0"/>
              <a:t>, </a:t>
            </a:r>
            <a:r>
              <a:rPr lang="en-US" sz="2000" dirty="0" smtClean="0"/>
              <a:t>design, </a:t>
            </a:r>
            <a:r>
              <a:rPr lang="en-US" sz="2000" dirty="0"/>
              <a:t>and plan</a:t>
            </a:r>
          </a:p>
          <a:p>
            <a:pPr lvl="1"/>
            <a:r>
              <a:rPr lang="en-US" sz="2000" dirty="0"/>
              <a:t>Critically review the tools and methods used</a:t>
            </a:r>
          </a:p>
          <a:p>
            <a:pPr lvl="1"/>
            <a:r>
              <a:rPr lang="en-US" sz="2000" dirty="0"/>
              <a:t>Critically review the work undertaken</a:t>
            </a:r>
          </a:p>
          <a:p>
            <a:pPr lvl="1"/>
            <a:r>
              <a:rPr lang="en-US" sz="2000" dirty="0" smtClean="0"/>
              <a:t>Communicate</a:t>
            </a:r>
          </a:p>
          <a:p>
            <a:pPr lvl="2"/>
            <a:endParaRPr lang="en-US" dirty="0"/>
          </a:p>
          <a:p>
            <a:pPr algn="ctr"/>
            <a:r>
              <a:rPr lang="en-US" sz="2800" dirty="0"/>
              <a:t>It is one of the </a:t>
            </a:r>
            <a:r>
              <a:rPr lang="en-US" sz="2800" dirty="0" smtClean="0"/>
              <a:t>main </a:t>
            </a:r>
            <a:r>
              <a:rPr lang="en-US" sz="2800" dirty="0"/>
              <a:t>pieces of evidence of the project's </a:t>
            </a:r>
            <a:r>
              <a:rPr lang="en-US" sz="2800" b="1" dirty="0" smtClean="0">
                <a:solidFill>
                  <a:srgbClr val="FF8000"/>
                </a:solidFill>
              </a:rPr>
              <a:t>quality!</a:t>
            </a:r>
            <a:endParaRPr lang="en-US" sz="2800" b="1" dirty="0">
              <a:solidFill>
                <a:srgbClr val="FF8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02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</a:t>
            </a:r>
            <a:r>
              <a:rPr lang="en-US" b="1" dirty="0" smtClean="0">
                <a:solidFill>
                  <a:srgbClr val="FF8000"/>
                </a:solidFill>
              </a:rPr>
              <a:t>marking scheme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for Final Report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18105"/>
              </p:ext>
            </p:extLst>
          </p:nvPr>
        </p:nvGraphicFramePr>
        <p:xfrm>
          <a:off x="914400" y="939799"/>
          <a:ext cx="7113588" cy="5684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Literature </a:t>
                      </a:r>
                      <a:r>
                        <a:rPr lang="en-GB" sz="2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review </a:t>
                      </a:r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and references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20%</a:t>
                      </a:r>
                      <a:endParaRPr lang="en-GB" sz="2200" b="0" i="1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Requirements </a:t>
                      </a:r>
                      <a:r>
                        <a:rPr lang="en-GB" sz="2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analysis </a:t>
                      </a:r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en-GB" sz="2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specification</a:t>
                      </a:r>
                      <a:endParaRPr lang="en-GB" sz="22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GB" sz="2200" b="0" i="1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Design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GB" sz="2200" b="0" i="1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7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Implementation</a:t>
                      </a:r>
                      <a:endParaRPr lang="en-GB" sz="22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GB" sz="2200" b="0" i="1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i="1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Evaluation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GB" sz="2200" b="0" i="1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5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Self-reflection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GB" sz="2200" b="0" i="1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5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2200" b="0" i="1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5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Future work</a:t>
                      </a:r>
                    </a:p>
                  </a:txBody>
                  <a:tcPr marL="9522" marR="9522" marT="952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GB" sz="2200" b="0" i="1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2" marR="9522" marT="95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778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high-level </a:t>
            </a:r>
            <a:r>
              <a:rPr lang="en-US" b="1" dirty="0" smtClean="0">
                <a:solidFill>
                  <a:srgbClr val="FF8000"/>
                </a:solidFill>
              </a:rPr>
              <a:t>advice </a:t>
            </a:r>
            <a:r>
              <a:rPr lang="en-US" dirty="0" smtClean="0">
                <a:solidFill>
                  <a:schemeClr val="tx1"/>
                </a:solidFill>
              </a:rPr>
              <a:t>to begin with…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Aim for a </a:t>
            </a:r>
            <a:r>
              <a:rPr lang="en-US" sz="2400" b="1" dirty="0" smtClean="0">
                <a:solidFill>
                  <a:srgbClr val="FF8000"/>
                </a:solidFill>
              </a:rPr>
              <a:t>professional</a:t>
            </a:r>
            <a:r>
              <a:rPr lang="en-US" sz="2400" dirty="0" smtClean="0"/>
              <a:t> standard</a:t>
            </a:r>
          </a:p>
          <a:p>
            <a:pPr lvl="1"/>
            <a:r>
              <a:rPr lang="en-US" sz="2000" dirty="0"/>
              <a:t>Academic content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Presentation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Organization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sz="2400" dirty="0" smtClean="0"/>
              <a:t>Show draft copies to your </a:t>
            </a:r>
            <a:r>
              <a:rPr lang="en-US" sz="2400" b="1" dirty="0" smtClean="0">
                <a:solidFill>
                  <a:srgbClr val="FF8000"/>
                </a:solidFill>
              </a:rPr>
              <a:t>supervisor</a:t>
            </a:r>
          </a:p>
          <a:p>
            <a:pPr lvl="1"/>
            <a:r>
              <a:rPr lang="en-US" sz="2000" dirty="0" smtClean="0"/>
              <a:t>To get early feedback/advice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Do not leave it until the last moment</a:t>
            </a:r>
          </a:p>
          <a:p>
            <a:pPr lvl="2"/>
            <a:r>
              <a:rPr lang="en-US" sz="1800" dirty="0" smtClean="0"/>
              <a:t>No time left for suggested changes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3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Who</a:t>
            </a:r>
            <a:r>
              <a:rPr lang="en-US" dirty="0" smtClean="0"/>
              <a:t> reads the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supervisor</a:t>
            </a:r>
          </a:p>
          <a:p>
            <a:pPr lvl="1"/>
            <a:r>
              <a:rPr lang="en-US" sz="2000" dirty="0"/>
              <a:t>Knows about the problem / techniques used</a:t>
            </a:r>
          </a:p>
          <a:p>
            <a:pPr lvl="1"/>
            <a:r>
              <a:rPr lang="en-US" sz="2000" dirty="0"/>
              <a:t>Is familiar with the </a:t>
            </a:r>
            <a:r>
              <a:rPr lang="en-US" sz="2000" dirty="0" smtClean="0"/>
              <a:t>project’s progress throughout the year</a:t>
            </a:r>
          </a:p>
          <a:p>
            <a:pPr lvl="1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 smtClean="0"/>
              <a:t>second reader</a:t>
            </a:r>
            <a:endParaRPr lang="en-US" sz="2400" dirty="0"/>
          </a:p>
          <a:p>
            <a:pPr lvl="1"/>
            <a:r>
              <a:rPr lang="en-US" sz="2000" dirty="0"/>
              <a:t>Assume an understanding of the area</a:t>
            </a:r>
          </a:p>
          <a:p>
            <a:pPr lvl="1"/>
            <a:r>
              <a:rPr lang="en-US" sz="2000" dirty="0"/>
              <a:t>Wants to assess your understanding &amp; </a:t>
            </a:r>
            <a:r>
              <a:rPr lang="en-US" sz="2000" dirty="0" smtClean="0"/>
              <a:t>skills</a:t>
            </a:r>
          </a:p>
          <a:p>
            <a:pPr lvl="1"/>
            <a:endParaRPr lang="en-US" sz="2000" dirty="0"/>
          </a:p>
          <a:p>
            <a:r>
              <a:rPr lang="en-US" sz="2400" dirty="0"/>
              <a:t>The e</a:t>
            </a:r>
            <a:r>
              <a:rPr lang="en-US" sz="2400" dirty="0" smtClean="0"/>
              <a:t>xternal examiner</a:t>
            </a:r>
            <a:endParaRPr lang="en-US" sz="2400" dirty="0"/>
          </a:p>
          <a:p>
            <a:pPr lvl="1"/>
            <a:r>
              <a:rPr lang="en-US" sz="2000" dirty="0"/>
              <a:t>Decides whether to read the </a:t>
            </a:r>
            <a:r>
              <a:rPr lang="en-US" sz="2000" dirty="0" smtClean="0"/>
              <a:t>project</a:t>
            </a:r>
            <a:endParaRPr lang="en-US" sz="2000" dirty="0"/>
          </a:p>
          <a:p>
            <a:pPr lvl="2"/>
            <a:r>
              <a:rPr lang="en-US" sz="1800" dirty="0" smtClean="0"/>
              <a:t>May or may not </a:t>
            </a:r>
            <a:r>
              <a:rPr lang="en-US" sz="1800" dirty="0"/>
              <a:t>read the project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85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keep your </a:t>
            </a:r>
            <a:r>
              <a:rPr lang="en-US" b="1" dirty="0" smtClean="0">
                <a:solidFill>
                  <a:srgbClr val="FF8000"/>
                </a:solidFill>
              </a:rPr>
              <a:t>readers</a:t>
            </a:r>
            <a:r>
              <a:rPr lang="en-US" dirty="0" smtClean="0"/>
              <a:t>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49313"/>
            <a:ext cx="8408987" cy="5256212"/>
          </a:xfrm>
        </p:spPr>
        <p:txBody>
          <a:bodyPr/>
          <a:lstStyle/>
          <a:p>
            <a:r>
              <a:rPr lang="en-US" sz="2400" dirty="0" smtClean="0"/>
              <a:t>You are writing the report for </a:t>
            </a:r>
            <a:r>
              <a:rPr lang="en-US" sz="2400" b="1" dirty="0" smtClean="0">
                <a:solidFill>
                  <a:srgbClr val="FF8000"/>
                </a:solidFill>
              </a:rPr>
              <a:t>them</a:t>
            </a:r>
          </a:p>
          <a:p>
            <a:pPr lvl="1"/>
            <a:r>
              <a:rPr lang="en-US" sz="2000" dirty="0" smtClean="0"/>
              <a:t>Not yourself</a:t>
            </a:r>
            <a:endParaRPr lang="en-US" dirty="0" smtClean="0"/>
          </a:p>
          <a:p>
            <a:pPr lvl="1"/>
            <a:r>
              <a:rPr lang="en-US" sz="2000" dirty="0" smtClean="0"/>
              <a:t>Make it </a:t>
            </a:r>
            <a:r>
              <a:rPr lang="en-US" sz="2000" b="1" dirty="0" smtClean="0">
                <a:solidFill>
                  <a:srgbClr val="FF8000"/>
                </a:solidFill>
              </a:rPr>
              <a:t>easy</a:t>
            </a:r>
            <a:r>
              <a:rPr lang="en-US" sz="2000" dirty="0" smtClean="0"/>
              <a:t> for the reader to </a:t>
            </a:r>
            <a:r>
              <a:rPr lang="en-US" sz="2000" b="1" dirty="0" smtClean="0">
                <a:solidFill>
                  <a:srgbClr val="FF8000"/>
                </a:solidFill>
              </a:rPr>
              <a:t>understand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Can safely assume they have a specialist </a:t>
            </a:r>
            <a:r>
              <a:rPr lang="en-US" sz="2400" b="1" dirty="0" smtClean="0">
                <a:solidFill>
                  <a:srgbClr val="FF8000"/>
                </a:solidFill>
              </a:rPr>
              <a:t>background</a:t>
            </a:r>
          </a:p>
          <a:p>
            <a:pPr lvl="1"/>
            <a:r>
              <a:rPr lang="en-US" sz="2000" dirty="0" smtClean="0"/>
              <a:t>However, you are familiar with your project</a:t>
            </a:r>
          </a:p>
          <a:p>
            <a:pPr lvl="2"/>
            <a:r>
              <a:rPr lang="en-US" sz="1800" dirty="0" smtClean="0"/>
              <a:t>The reader is not!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Provide </a:t>
            </a:r>
            <a:r>
              <a:rPr lang="en-US" sz="2400" b="1" dirty="0" smtClean="0">
                <a:solidFill>
                  <a:srgbClr val="FF8000"/>
                </a:solidFill>
              </a:rPr>
              <a:t>navigation aids </a:t>
            </a:r>
            <a:r>
              <a:rPr lang="en-US" sz="2400" dirty="0" smtClean="0"/>
              <a:t>for all (including the external)</a:t>
            </a:r>
          </a:p>
          <a:p>
            <a:pPr lvl="1"/>
            <a:r>
              <a:rPr lang="en-US" sz="2000" dirty="0" smtClean="0"/>
              <a:t>Abstract (summary)</a:t>
            </a:r>
          </a:p>
          <a:p>
            <a:pPr lvl="1"/>
            <a:r>
              <a:rPr lang="en-US" sz="2000" dirty="0" smtClean="0"/>
              <a:t>Overview of the report as part of the introduction</a:t>
            </a:r>
          </a:p>
          <a:p>
            <a:pPr lvl="1"/>
            <a:r>
              <a:rPr lang="en-US" sz="2000" dirty="0" smtClean="0"/>
              <a:t>Table of contents</a:t>
            </a:r>
          </a:p>
          <a:p>
            <a:pPr lvl="1"/>
            <a:r>
              <a:rPr lang="en-US" sz="2000" dirty="0" smtClean="0"/>
              <a:t>Section headings</a:t>
            </a:r>
            <a:endParaRPr lang="en-US" dirty="0" smtClean="0"/>
          </a:p>
          <a:p>
            <a:pPr algn="ctr"/>
            <a:r>
              <a:rPr lang="en-US" sz="2600" u="sng" dirty="0" smtClean="0"/>
              <a:t>Your MAIN goal is to </a:t>
            </a:r>
            <a:r>
              <a:rPr lang="en-US" sz="2600" b="1" u="sng" dirty="0" smtClean="0">
                <a:solidFill>
                  <a:srgbClr val="FF8000"/>
                </a:solidFill>
              </a:rPr>
              <a:t>demonstrate</a:t>
            </a:r>
            <a:r>
              <a:rPr lang="en-US" sz="2600" u="sng" dirty="0" smtClean="0"/>
              <a:t> your understanding to the </a:t>
            </a:r>
            <a:r>
              <a:rPr lang="en-US" sz="2600" b="1" u="sng" dirty="0" smtClean="0">
                <a:solidFill>
                  <a:srgbClr val="FF8000"/>
                </a:solidFill>
              </a:rPr>
              <a:t>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style: </a:t>
            </a:r>
            <a:r>
              <a:rPr lang="en-US" b="1" dirty="0" smtClean="0">
                <a:solidFill>
                  <a:srgbClr val="FF8000"/>
                </a:solidFill>
              </a:rPr>
              <a:t>DO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1" y="823913"/>
            <a:ext cx="8383588" cy="5256212"/>
          </a:xfrm>
        </p:spPr>
        <p:txBody>
          <a:bodyPr/>
          <a:lstStyle/>
          <a:p>
            <a:r>
              <a:rPr lang="en-US" sz="2400" dirty="0" smtClean="0"/>
              <a:t>Be </a:t>
            </a:r>
            <a:r>
              <a:rPr lang="en-US" sz="2400" b="1" dirty="0" smtClean="0">
                <a:solidFill>
                  <a:srgbClr val="FF8000"/>
                </a:solidFill>
              </a:rPr>
              <a:t>matter-of-fact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Use correct English: </a:t>
            </a:r>
            <a:r>
              <a:rPr lang="en-US" sz="2400" b="1" dirty="0" smtClean="0">
                <a:solidFill>
                  <a:srgbClr val="FF8000"/>
                </a:solidFill>
              </a:rPr>
              <a:t>grammar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8000"/>
                </a:solidFill>
              </a:rPr>
              <a:t>spelling 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Be </a:t>
            </a:r>
            <a:r>
              <a:rPr lang="en-US" sz="2400" b="1" dirty="0" smtClean="0">
                <a:solidFill>
                  <a:srgbClr val="FF8000"/>
                </a:solidFill>
              </a:rPr>
              <a:t>concise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8000"/>
                </a:solidFill>
              </a:rPr>
              <a:t>clear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Break the report into meaningful </a:t>
            </a:r>
            <a:r>
              <a:rPr lang="en-US" sz="2400" b="1" dirty="0" smtClean="0">
                <a:solidFill>
                  <a:srgbClr val="FF8000"/>
                </a:solidFill>
              </a:rPr>
              <a:t>sections</a:t>
            </a:r>
            <a:r>
              <a:rPr lang="en-US" sz="2400" dirty="0" smtClean="0"/>
              <a:t> &amp; </a:t>
            </a:r>
            <a:r>
              <a:rPr lang="en-US" sz="2400" b="1" dirty="0" smtClean="0">
                <a:solidFill>
                  <a:srgbClr val="FF8000"/>
                </a:solidFill>
              </a:rPr>
              <a:t>subsections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Use meaningful </a:t>
            </a:r>
            <a:r>
              <a:rPr lang="en-US" sz="2400" b="1" dirty="0" smtClean="0">
                <a:solidFill>
                  <a:srgbClr val="FF8000"/>
                </a:solidFill>
              </a:rPr>
              <a:t>headings</a:t>
            </a:r>
          </a:p>
          <a:p>
            <a:pPr marL="720725" lvl="2" indent="0">
              <a:buNone/>
            </a:pPr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Use appropriate </a:t>
            </a:r>
            <a:r>
              <a:rPr lang="en-US" sz="2400" b="1" dirty="0" smtClean="0">
                <a:solidFill>
                  <a:srgbClr val="FF8000"/>
                </a:solidFill>
              </a:rPr>
              <a:t>references</a:t>
            </a:r>
            <a:r>
              <a:rPr lang="en-US" sz="2400" dirty="0" smtClean="0"/>
              <a:t> from articles, books, etc.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Try to make it </a:t>
            </a:r>
            <a:r>
              <a:rPr lang="en-US" sz="2400" b="1" dirty="0">
                <a:solidFill>
                  <a:srgbClr val="FF8000"/>
                </a:solidFill>
              </a:rPr>
              <a:t>interesting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65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p-ic-research">
  <a:themeElements>
    <a:clrScheme name="prp-ic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9A61C"/>
      </a:accent1>
      <a:accent2>
        <a:srgbClr val="0E207F"/>
      </a:accent2>
      <a:accent3>
        <a:srgbClr val="DDEEFF"/>
      </a:accent3>
      <a:accent4>
        <a:srgbClr val="000000"/>
      </a:accent4>
      <a:accent5>
        <a:srgbClr val="AAE2CA"/>
      </a:accent5>
      <a:accent6>
        <a:srgbClr val="0E207F"/>
      </a:accent6>
      <a:hlink>
        <a:srgbClr val="DDEEFF"/>
      </a:hlink>
      <a:folHlink>
        <a:srgbClr val="B2B2B2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43225</TotalTime>
  <Words>2177</Words>
  <Application>Microsoft Office PowerPoint</Application>
  <PresentationFormat>On-screen Show (4:3)</PresentationFormat>
  <Paragraphs>436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Tahoma</vt:lpstr>
      <vt:lpstr>Times</vt:lpstr>
      <vt:lpstr>Wingdings</vt:lpstr>
      <vt:lpstr>prp-ic-research</vt:lpstr>
      <vt:lpstr>Lectures 7-8:  Final Project Report</vt:lpstr>
      <vt:lpstr>Tentative upcoming deadlines</vt:lpstr>
      <vt:lpstr>What is the final report about?</vt:lpstr>
      <vt:lpstr>Why is it important?</vt:lpstr>
      <vt:lpstr>Tentative marking scheme (for Final Report)</vt:lpstr>
      <vt:lpstr>Some high-level advice to begin with…</vt:lpstr>
      <vt:lpstr>Who reads the report?</vt:lpstr>
      <vt:lpstr>Always keep your readers in mind</vt:lpstr>
      <vt:lpstr>Writing style: DO</vt:lpstr>
      <vt:lpstr>Writing style: DONT</vt:lpstr>
      <vt:lpstr>Formatting &amp; general guidelines</vt:lpstr>
      <vt:lpstr>Final report structure</vt:lpstr>
      <vt:lpstr>A proposed structure</vt:lpstr>
      <vt:lpstr>Abstract &amp; TOC</vt:lpstr>
      <vt:lpstr>Introduction</vt:lpstr>
      <vt:lpstr>Literature Review</vt:lpstr>
      <vt:lpstr>Recap: what is a Literature Review?</vt:lpstr>
      <vt:lpstr>Recap: what is a Literature Review? ctd.</vt:lpstr>
      <vt:lpstr>Recap: what is a Literature Review? ctd.</vt:lpstr>
      <vt:lpstr>Project Planning/ Requirements Analysis</vt:lpstr>
      <vt:lpstr>Design</vt:lpstr>
      <vt:lpstr>Testing</vt:lpstr>
      <vt:lpstr>Evaluation</vt:lpstr>
      <vt:lpstr>Critical Review/ Self-reflection</vt:lpstr>
      <vt:lpstr>Future Work</vt:lpstr>
      <vt:lpstr>Conclusions</vt:lpstr>
      <vt:lpstr>Drafts</vt:lpstr>
      <vt:lpstr>Drafts: how to make the most of them?</vt:lpstr>
      <vt:lpstr>Formatting and Submission</vt:lpstr>
      <vt:lpstr>Next steps</vt:lpstr>
    </vt:vector>
  </TitlesOfParts>
  <Manager/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Nearchos Paspallis</cp:lastModifiedBy>
  <cp:revision>2954</cp:revision>
  <cp:lastPrinted>2005-12-14T00:42:40Z</cp:lastPrinted>
  <dcterms:created xsi:type="dcterms:W3CDTF">2009-06-16T14:03:49Z</dcterms:created>
  <dcterms:modified xsi:type="dcterms:W3CDTF">2017-09-25T11:34:36Z</dcterms:modified>
</cp:coreProperties>
</file>