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256" r:id="rId2"/>
    <p:sldId id="609" r:id="rId3"/>
    <p:sldId id="611" r:id="rId4"/>
    <p:sldId id="612" r:id="rId5"/>
    <p:sldId id="613" r:id="rId6"/>
    <p:sldId id="618" r:id="rId7"/>
    <p:sldId id="614" r:id="rId8"/>
    <p:sldId id="615" r:id="rId9"/>
    <p:sldId id="619" r:id="rId10"/>
    <p:sldId id="616" r:id="rId11"/>
    <p:sldId id="617" r:id="rId12"/>
    <p:sldId id="620" r:id="rId13"/>
    <p:sldId id="621" r:id="rId14"/>
    <p:sldId id="622" r:id="rId15"/>
    <p:sldId id="623" r:id="rId16"/>
    <p:sldId id="624" r:id="rId17"/>
    <p:sldId id="625" r:id="rId18"/>
    <p:sldId id="626" r:id="rId19"/>
  </p:sldIdLst>
  <p:sldSz cx="9144000" cy="6858000" type="screen4x3"/>
  <p:notesSz cx="10234613" cy="70993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5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E207F"/>
    <a:srgbClr val="DDEEFF"/>
    <a:srgbClr val="F9A61C"/>
    <a:srgbClr val="1D305E"/>
    <a:srgbClr val="F8F9FB"/>
    <a:srgbClr val="FAFBFD"/>
    <a:srgbClr val="3B5998"/>
    <a:srgbClr val="CC3300"/>
    <a:srgbClr val="B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6" autoAdjust="0"/>
    <p:restoredTop sz="89421" autoAdjust="0"/>
  </p:normalViewPr>
  <p:slideViewPr>
    <p:cSldViewPr snapToGrid="0">
      <p:cViewPr varScale="1">
        <p:scale>
          <a:sx n="103" d="100"/>
          <a:sy n="103" d="100"/>
        </p:scale>
        <p:origin x="14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1422" y="-102"/>
      </p:cViewPr>
      <p:guideLst>
        <p:guide orient="horz" pos="2235"/>
        <p:guide pos="322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148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148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1C37153-2B62-471B-A32B-CBC50802D3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793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6450" y="533400"/>
            <a:ext cx="3544888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6260" y="3372886"/>
            <a:ext cx="7502094" cy="31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793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338DC3CC-B773-4632-94C1-618857890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4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D2B47-21AE-4CB0-AFEC-8B9275BDC03D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300" y="5373688"/>
            <a:ext cx="25669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>
                <a:solidFill>
                  <a:schemeClr val="bg1"/>
                </a:solidFill>
              </a:rPr>
              <a:t>Peter R. Pietzuch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57419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800" b="1">
                <a:solidFill>
                  <a:schemeClr val="bg1"/>
                </a:solidFill>
                <a:latin typeface="Courier New" pitchFamily="49" charset="0"/>
              </a:rPr>
              <a:t>prp@doc.ic.ac.uk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25650"/>
            <a:ext cx="9144000" cy="1689100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1190"/>
            <a:ext cx="7772400" cy="1905000"/>
          </a:xfrm>
          <a:noFill/>
        </p:spPr>
        <p:txBody>
          <a:bodyPr/>
          <a:lstStyle>
            <a:lvl1pPr>
              <a:defRPr sz="4000" b="1">
                <a:solidFill>
                  <a:srgbClr val="0E20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3223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5313" y="125325"/>
            <a:ext cx="1917190" cy="16041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08750"/>
            <a:ext cx="27860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USENIX WebApps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8429"/>
            <a:ext cx="7772400" cy="1362075"/>
          </a:xfrm>
        </p:spPr>
        <p:txBody>
          <a:bodyPr anchorCtr="1"/>
          <a:lstStyle>
            <a:lvl1pPr algn="ctr">
              <a:defRPr sz="4000" b="0" cap="none">
                <a:solidFill>
                  <a:srgbClr val="0E207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3824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00A6-FC06-4262-8F8D-AADA2C3398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>
            <a:lvl1pPr algn="ctr">
              <a:defRPr sz="36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6CF5-55DA-4DB4-92E4-791C7652DC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spcBef>
                <a:spcPts val="18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sz="2200"/>
            </a:lvl1pPr>
            <a:lvl2pPr marL="623888" indent="-266700">
              <a:defRPr sz="1800"/>
            </a:lvl2pPr>
            <a:lvl3pPr marL="900113" indent="-179388">
              <a:defRPr sz="1600"/>
            </a:lvl3pPr>
            <a:lvl4pPr marL="1255713" indent="-177800">
              <a:buFont typeface="Tahoma" pitchFamily="34" charset="0"/>
              <a:buChar char="»"/>
              <a:defRPr sz="1600"/>
            </a:lvl4pPr>
            <a:lvl5pPr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53188"/>
            <a:ext cx="554355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4855F80-A598-431B-A1BD-B19543103A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E5F0-CA76-48D6-A863-39221B0EE1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EFB0-43D4-4670-8477-EBF0EE2DD5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5C5B-4E20-4F66-93F5-A04A8C4CAD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FD48D-3F0B-4BEE-9649-0637B0105A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C1A0-3E62-4470-AAEA-801354ABF8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4199-C530-424F-8649-46DDA3C621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063" y="6453188"/>
            <a:ext cx="55435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fld id="{A26F98EC-D792-4EEE-8C12-5EBDF266C1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7" r:id="rId2"/>
    <p:sldLayoutId id="2147483835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6" r:id="rId10"/>
    <p:sldLayoutId id="214748383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177800" indent="-177800" algn="l" rtl="0" eaLnBrk="0" fontAlgn="base" hangingPunct="0">
        <a:spcBef>
          <a:spcPts val="1800"/>
        </a:spcBef>
        <a:spcAft>
          <a:spcPct val="0"/>
        </a:spcAft>
        <a:buClr>
          <a:schemeClr val="bg1"/>
        </a:buClr>
        <a:buChar char="•"/>
        <a:defRPr sz="2200">
          <a:solidFill>
            <a:srgbClr val="0E207F"/>
          </a:solidFill>
          <a:latin typeface="+mn-lt"/>
          <a:ea typeface="+mn-ea"/>
          <a:cs typeface="+mn-cs"/>
        </a:defRPr>
      </a:lvl1pPr>
      <a:lvl2pPr marL="623888" indent="-266700" algn="l" rtl="0" eaLnBrk="0" fontAlgn="base" hangingPunct="0">
        <a:spcBef>
          <a:spcPts val="3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900113" indent="-17938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1778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5652"/>
            <a:ext cx="9144000" cy="1689100"/>
          </a:xfrm>
          <a:noFill/>
        </p:spPr>
        <p:txBody>
          <a:bodyPr/>
          <a:lstStyle/>
          <a:p>
            <a:pPr eaLnBrk="1" hangingPunct="1">
              <a:lnSpc>
                <a:spcPts val="38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Lecture 9:</a:t>
            </a:r>
            <a:r>
              <a:rPr lang="en-US" sz="3200" b="0" dirty="0" smtClean="0">
                <a:solidFill>
                  <a:schemeClr val="tx1"/>
                </a:solidFill>
              </a:rPr>
              <a:t> </a:t>
            </a:r>
            <a:br>
              <a:rPr lang="en-US" sz="3200" b="0" dirty="0" smtClean="0">
                <a:solidFill>
                  <a:schemeClr val="tx1"/>
                </a:solidFill>
              </a:rPr>
            </a:br>
            <a:r>
              <a:rPr lang="en-US" sz="3200" b="0" smtClean="0">
                <a:solidFill>
                  <a:schemeClr val="tx1"/>
                </a:solidFill>
              </a:rPr>
              <a:t>Poster Session</a:t>
            </a:r>
            <a:endParaRPr lang="en-US" sz="3200" b="0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75" y="4071942"/>
            <a:ext cx="7715250" cy="1728788"/>
          </a:xfrm>
          <a:solidFill>
            <a:srgbClr val="FFFFFF"/>
          </a:solidFill>
        </p:spPr>
        <p:txBody>
          <a:bodyPr/>
          <a:lstStyle/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2200" b="1" dirty="0" smtClean="0"/>
              <a:t>CO3808: Project (Double)</a:t>
            </a:r>
            <a:r>
              <a:rPr lang="en-GB" sz="2200" dirty="0" smtClean="0"/>
              <a:t/>
            </a:r>
            <a:br>
              <a:rPr lang="en-GB" sz="2200" dirty="0" smtClean="0"/>
            </a:br>
            <a:endParaRPr lang="en-GB" sz="2200" dirty="0" smtClean="0"/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endParaRPr lang="en-GB" sz="1600" dirty="0">
              <a:solidFill>
                <a:schemeClr val="tx1"/>
              </a:solidFill>
            </a:endParaRPr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2400" b="1" dirty="0">
                <a:solidFill>
                  <a:srgbClr val="FF8000"/>
                </a:solidFill>
              </a:rPr>
              <a:t>Nearchos Paspallis</a:t>
            </a:r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1600" dirty="0">
                <a:solidFill>
                  <a:schemeClr val="tx1"/>
                </a:solidFill>
              </a:rPr>
              <a:t>NPaspallis@uclan.ac.uk</a:t>
            </a:r>
            <a:endParaRPr lang="en-GB" sz="1600" dirty="0" smtClean="0">
              <a:solidFill>
                <a:schemeClr val="tx1"/>
              </a:solidFill>
            </a:endParaRPr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endParaRPr lang="en-GB" sz="1600" dirty="0">
              <a:solidFill>
                <a:srgbClr val="FF8000"/>
              </a:solidFill>
            </a:endParaRPr>
          </a:p>
          <a:p>
            <a:pPr defTabSz="693738" eaLnBrk="1" hangingPunct="1">
              <a:spcBef>
                <a:spcPct val="0"/>
              </a:spcBef>
              <a:tabLst>
                <a:tab pos="982663" algn="ctr"/>
                <a:tab pos="3405188" algn="ctr"/>
                <a:tab pos="6273800" algn="ctr"/>
              </a:tabLst>
            </a:pPr>
            <a:r>
              <a:rPr lang="en-GB" sz="1600" dirty="0" smtClean="0"/>
              <a:t/>
            </a:r>
            <a:br>
              <a:rPr lang="en-GB" sz="1600" dirty="0" smtClean="0"/>
            </a:br>
            <a:endParaRPr lang="en-GB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Add a section labeled “Project Proposal”</a:t>
            </a:r>
          </a:p>
          <a:p>
            <a:pPr lvl="1"/>
            <a:r>
              <a:rPr lang="en-US" sz="2000" b="1" dirty="0" smtClean="0">
                <a:solidFill>
                  <a:srgbClr val="FF8000"/>
                </a:solidFill>
              </a:rPr>
              <a:t>Sum up</a:t>
            </a:r>
            <a:r>
              <a:rPr lang="en-US" sz="2000" dirty="0" smtClean="0"/>
              <a:t> your project in a single phrase</a:t>
            </a:r>
          </a:p>
          <a:p>
            <a:pPr lvl="1"/>
            <a:r>
              <a:rPr lang="en-US" sz="2000" dirty="0" smtClean="0"/>
              <a:t>Not lots of text – just a </a:t>
            </a:r>
            <a:r>
              <a:rPr lang="en-US" sz="2000" b="1" dirty="0" smtClean="0">
                <a:solidFill>
                  <a:srgbClr val="FF8000"/>
                </a:solidFill>
              </a:rPr>
              <a:t>title</a:t>
            </a:r>
            <a:r>
              <a:rPr lang="en-US" sz="2000" dirty="0" smtClean="0"/>
              <a:t> and a </a:t>
            </a:r>
            <a:r>
              <a:rPr lang="en-US" sz="2000" b="1" dirty="0" smtClean="0">
                <a:solidFill>
                  <a:srgbClr val="FF8000"/>
                </a:solidFill>
              </a:rPr>
              <a:t>single phrase</a:t>
            </a:r>
          </a:p>
          <a:p>
            <a:pPr lvl="2"/>
            <a:endParaRPr lang="en-US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Ensure the poster has a </a:t>
            </a:r>
            <a:r>
              <a:rPr lang="en-US" sz="2400" b="1" dirty="0" smtClean="0">
                <a:solidFill>
                  <a:srgbClr val="FF8000"/>
                </a:solidFill>
              </a:rPr>
              <a:t>logical flow</a:t>
            </a:r>
          </a:p>
          <a:p>
            <a:pPr lvl="1"/>
            <a:r>
              <a:rPr lang="en-US" sz="2000" dirty="0" smtClean="0"/>
              <a:t>From problem statement to conclusions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Don’t tell the </a:t>
            </a:r>
            <a:r>
              <a:rPr lang="en-US" sz="2400" b="1" dirty="0" smtClean="0">
                <a:solidFill>
                  <a:srgbClr val="FF8000"/>
                </a:solidFill>
              </a:rPr>
              <a:t>whole story</a:t>
            </a:r>
            <a:r>
              <a:rPr lang="en-US" sz="2400" dirty="0" smtClean="0"/>
              <a:t> on the poster</a:t>
            </a:r>
          </a:p>
          <a:p>
            <a:pPr lvl="1"/>
            <a:r>
              <a:rPr lang="en-US" sz="2000" dirty="0" smtClean="0"/>
              <a:t>Save </a:t>
            </a:r>
            <a:r>
              <a:rPr lang="en-US" sz="2000" b="1" dirty="0" smtClean="0">
                <a:solidFill>
                  <a:srgbClr val="FF8000"/>
                </a:solidFill>
              </a:rPr>
              <a:t>details</a:t>
            </a:r>
            <a:r>
              <a:rPr lang="en-US" sz="2000" dirty="0" smtClean="0"/>
              <a:t> for the </a:t>
            </a:r>
            <a:r>
              <a:rPr lang="en-US" sz="2000" b="1" dirty="0" smtClean="0">
                <a:solidFill>
                  <a:srgbClr val="FF8000"/>
                </a:solidFill>
              </a:rPr>
              <a:t>one-on-one</a:t>
            </a:r>
            <a:r>
              <a:rPr lang="en-US" sz="2000" dirty="0" smtClean="0"/>
              <a:t> discussions</a:t>
            </a:r>
            <a:endParaRPr lang="en-US" sz="2000" dirty="0"/>
          </a:p>
          <a:p>
            <a:endParaRPr lang="en-US" sz="2400" b="1" dirty="0">
              <a:solidFill>
                <a:srgbClr val="FF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275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Its nice to be able to </a:t>
            </a:r>
            <a:r>
              <a:rPr lang="en-US" sz="2400" b="1" dirty="0" smtClean="0">
                <a:solidFill>
                  <a:srgbClr val="FF8000"/>
                </a:solidFill>
              </a:rPr>
              <a:t>demonstrate</a:t>
            </a:r>
            <a:r>
              <a:rPr lang="en-US" sz="2400" dirty="0" smtClean="0"/>
              <a:t> your work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For example</a:t>
            </a:r>
          </a:p>
          <a:p>
            <a:pPr lvl="1"/>
            <a:r>
              <a:rPr lang="en-US" sz="2000" dirty="0" smtClean="0"/>
              <a:t>Have your program running next to the poster</a:t>
            </a:r>
          </a:p>
          <a:p>
            <a:pPr lvl="2"/>
            <a:endParaRPr lang="en-US" dirty="0" smtClean="0"/>
          </a:p>
          <a:p>
            <a:pPr lvl="1"/>
            <a:r>
              <a:rPr lang="en-US" sz="2000" dirty="0" smtClean="0"/>
              <a:t>Have your website up and live</a:t>
            </a:r>
          </a:p>
          <a:p>
            <a:pPr lvl="2"/>
            <a:endParaRPr lang="en-US" dirty="0" smtClean="0"/>
          </a:p>
          <a:p>
            <a:pPr lvl="1"/>
            <a:r>
              <a:rPr lang="en-US" sz="2000" dirty="0" smtClean="0"/>
              <a:t>Demonstrate the investigative methods you have created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Make SURE that the demonstration </a:t>
            </a:r>
            <a:r>
              <a:rPr lang="en-US" sz="2400" b="1" dirty="0" smtClean="0">
                <a:solidFill>
                  <a:srgbClr val="FF8000"/>
                </a:solidFill>
              </a:rPr>
              <a:t>works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300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FF8000"/>
                </a:solidFill>
              </a:rPr>
              <a:t>m</a:t>
            </a:r>
            <a:r>
              <a:rPr lang="en-US" b="1" dirty="0" smtClean="0">
                <a:solidFill>
                  <a:srgbClr val="FF8000"/>
                </a:solidFill>
              </a:rPr>
              <a:t>essage</a:t>
            </a:r>
            <a:r>
              <a:rPr lang="en-US" dirty="0" smtClean="0"/>
              <a:t> you want to convey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76313"/>
            <a:ext cx="8207375" cy="5256212"/>
          </a:xfrm>
        </p:spPr>
        <p:txBody>
          <a:bodyPr/>
          <a:lstStyle/>
          <a:p>
            <a:r>
              <a:rPr lang="en-US" sz="2400" dirty="0"/>
              <a:t>What </a:t>
            </a:r>
            <a:r>
              <a:rPr lang="en-US" sz="2400" dirty="0" smtClean="0"/>
              <a:t>was your project </a:t>
            </a:r>
            <a:r>
              <a:rPr lang="en-US" sz="2400" b="1" dirty="0" smtClean="0">
                <a:solidFill>
                  <a:srgbClr val="FF8000"/>
                </a:solidFill>
              </a:rPr>
              <a:t>about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Statement of the </a:t>
            </a:r>
            <a:r>
              <a:rPr lang="en-US" sz="2000" b="1" dirty="0" smtClean="0">
                <a:solidFill>
                  <a:srgbClr val="FF8000"/>
                </a:solidFill>
              </a:rPr>
              <a:t>problem</a:t>
            </a:r>
            <a:endParaRPr lang="en-US" dirty="0"/>
          </a:p>
          <a:p>
            <a:r>
              <a:rPr lang="en-US" sz="2400" dirty="0"/>
              <a:t>What </a:t>
            </a:r>
            <a:r>
              <a:rPr lang="en-US" sz="2400" dirty="0" smtClean="0"/>
              <a:t>did you </a:t>
            </a:r>
            <a:r>
              <a:rPr lang="en-US" sz="2400" b="1" dirty="0" smtClean="0">
                <a:solidFill>
                  <a:srgbClr val="FF8000"/>
                </a:solidFill>
              </a:rPr>
              <a:t>do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The approach taken, the design, </a:t>
            </a:r>
            <a:r>
              <a:rPr lang="en-US" sz="2000" dirty="0" smtClean="0"/>
              <a:t>tools used, etc</a:t>
            </a:r>
            <a:r>
              <a:rPr lang="en-US" sz="2000" dirty="0" smtClean="0"/>
              <a:t>.</a:t>
            </a:r>
            <a:endParaRPr lang="en-US" dirty="0"/>
          </a:p>
          <a:p>
            <a:r>
              <a:rPr lang="en-US" sz="2400" dirty="0"/>
              <a:t>What </a:t>
            </a:r>
            <a:r>
              <a:rPr lang="en-US" sz="2400" dirty="0" smtClean="0"/>
              <a:t>did you </a:t>
            </a:r>
            <a:r>
              <a:rPr lang="en-US" sz="2400" b="1" dirty="0" smtClean="0">
                <a:solidFill>
                  <a:srgbClr val="FF8000"/>
                </a:solidFill>
              </a:rPr>
              <a:t>achieve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Evidence of </a:t>
            </a:r>
            <a:r>
              <a:rPr lang="en-US" sz="2000" b="1" dirty="0" smtClean="0">
                <a:solidFill>
                  <a:srgbClr val="FF8000"/>
                </a:solidFill>
              </a:rPr>
              <a:t>success</a:t>
            </a:r>
            <a:r>
              <a:rPr lang="en-US" sz="2000" dirty="0" smtClean="0"/>
              <a:t>, </a:t>
            </a:r>
            <a:r>
              <a:rPr lang="en-US" sz="2000" dirty="0"/>
              <a:t>e.g. screen </a:t>
            </a:r>
            <a:r>
              <a:rPr lang="en-US" sz="2000" dirty="0" smtClean="0"/>
              <a:t>dumps</a:t>
            </a:r>
            <a:endParaRPr lang="en-US" dirty="0" smtClean="0"/>
          </a:p>
          <a:p>
            <a:r>
              <a:rPr lang="en-US" sz="2400" dirty="0" smtClean="0"/>
              <a:t>Evaluation</a:t>
            </a:r>
            <a:endParaRPr lang="en-US" sz="2400" dirty="0"/>
          </a:p>
          <a:p>
            <a:pPr lvl="1"/>
            <a:r>
              <a:rPr lang="en-US" sz="2000" b="1" dirty="0">
                <a:solidFill>
                  <a:srgbClr val="FF8000"/>
                </a:solidFill>
              </a:rPr>
              <a:t>Good</a:t>
            </a:r>
            <a:r>
              <a:rPr lang="en-US" sz="2000" dirty="0">
                <a:solidFill>
                  <a:srgbClr val="FF8000"/>
                </a:solidFill>
              </a:rPr>
              <a:t> </a:t>
            </a:r>
            <a:r>
              <a:rPr lang="en-US" sz="2000" dirty="0" smtClean="0"/>
              <a:t>&amp; </a:t>
            </a:r>
            <a:r>
              <a:rPr lang="en-US" sz="2000" b="1" dirty="0" smtClean="0">
                <a:solidFill>
                  <a:srgbClr val="FF8000"/>
                </a:solidFill>
              </a:rPr>
              <a:t>bad</a:t>
            </a:r>
            <a:r>
              <a:rPr lang="en-US" sz="2000" dirty="0" smtClean="0">
                <a:solidFill>
                  <a:srgbClr val="FF8000"/>
                </a:solidFill>
              </a:rPr>
              <a:t> </a:t>
            </a:r>
            <a:r>
              <a:rPr lang="en-US" sz="2000" dirty="0" smtClean="0"/>
              <a:t>points</a:t>
            </a:r>
            <a:endParaRPr lang="en-US" dirty="0"/>
          </a:p>
          <a:p>
            <a:r>
              <a:rPr lang="en-US" sz="2400" dirty="0"/>
              <a:t>Summary and Conclusions</a:t>
            </a:r>
          </a:p>
          <a:p>
            <a:pPr lvl="1"/>
            <a:r>
              <a:rPr lang="en-US" sz="2000" dirty="0"/>
              <a:t>Final </a:t>
            </a:r>
            <a:r>
              <a:rPr lang="en-US" sz="2000" b="1" dirty="0">
                <a:solidFill>
                  <a:srgbClr val="FF8000"/>
                </a:solidFill>
              </a:rPr>
              <a:t>observations</a:t>
            </a:r>
            <a:r>
              <a:rPr lang="en-US" sz="2000" dirty="0"/>
              <a:t> &amp; </a:t>
            </a:r>
            <a:r>
              <a:rPr lang="en-US" sz="2000" b="1" dirty="0">
                <a:solidFill>
                  <a:srgbClr val="FF8000"/>
                </a:solidFill>
              </a:rPr>
              <a:t>lessons</a:t>
            </a:r>
            <a:r>
              <a:rPr lang="en-US" sz="2000" dirty="0">
                <a:solidFill>
                  <a:srgbClr val="FF8000"/>
                </a:solidFill>
              </a:rPr>
              <a:t> </a:t>
            </a:r>
            <a:r>
              <a:rPr lang="en-US" sz="2000" dirty="0"/>
              <a:t>learnt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260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8000"/>
                </a:solidFill>
              </a:rPr>
              <a:t>One-on-one </a:t>
            </a:r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</a:t>
            </a:r>
            <a:r>
              <a:rPr lang="en-US" sz="2400" b="1" dirty="0" smtClean="0">
                <a:solidFill>
                  <a:srgbClr val="FF8000"/>
                </a:solidFill>
              </a:rPr>
              <a:t>may</a:t>
            </a:r>
            <a:r>
              <a:rPr lang="en-US" sz="2400" dirty="0" smtClean="0"/>
              <a:t> be questioned by</a:t>
            </a:r>
          </a:p>
          <a:p>
            <a:pPr lvl="1"/>
            <a:r>
              <a:rPr lang="en-US" sz="2000" dirty="0" smtClean="0"/>
              <a:t>The project tutor</a:t>
            </a:r>
          </a:p>
          <a:p>
            <a:pPr lvl="1"/>
            <a:r>
              <a:rPr lang="en-US" sz="2000" dirty="0" smtClean="0"/>
              <a:t>Other stuff</a:t>
            </a:r>
          </a:p>
          <a:p>
            <a:pPr lvl="1"/>
            <a:r>
              <a:rPr lang="en-US" sz="2000" dirty="0" smtClean="0"/>
              <a:t>Other students</a:t>
            </a:r>
          </a:p>
          <a:p>
            <a:r>
              <a:rPr lang="en-US" sz="2400" dirty="0" smtClean="0"/>
              <a:t>You </a:t>
            </a:r>
            <a:r>
              <a:rPr lang="en-US" sz="2400" b="1" dirty="0" smtClean="0">
                <a:solidFill>
                  <a:srgbClr val="FF8000"/>
                </a:solidFill>
              </a:rPr>
              <a:t>will</a:t>
            </a:r>
            <a:r>
              <a:rPr lang="en-US" sz="2400" dirty="0" smtClean="0">
                <a:solidFill>
                  <a:srgbClr val="FF8000"/>
                </a:solidFill>
              </a:rPr>
              <a:t> </a:t>
            </a:r>
            <a:r>
              <a:rPr lang="en-US" sz="2400" dirty="0" smtClean="0"/>
              <a:t>be questioned by </a:t>
            </a:r>
          </a:p>
          <a:p>
            <a:pPr lvl="1"/>
            <a:r>
              <a:rPr lang="en-US" sz="2000" dirty="0" smtClean="0"/>
              <a:t>Your supervisor</a:t>
            </a:r>
          </a:p>
          <a:p>
            <a:pPr lvl="1"/>
            <a:r>
              <a:rPr lang="en-US" sz="2000" dirty="0" smtClean="0"/>
              <a:t>The second marker</a:t>
            </a:r>
          </a:p>
          <a:p>
            <a:r>
              <a:rPr lang="en-US" sz="2400" dirty="0" smtClean="0"/>
              <a:t>What are they </a:t>
            </a:r>
            <a:r>
              <a:rPr lang="en-US" sz="2400" b="1" dirty="0" smtClean="0">
                <a:solidFill>
                  <a:srgbClr val="FF8000"/>
                </a:solidFill>
              </a:rPr>
              <a:t>looking for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 smtClean="0"/>
              <a:t>Confirmation of their provisional grade</a:t>
            </a:r>
          </a:p>
          <a:p>
            <a:pPr lvl="1"/>
            <a:r>
              <a:rPr lang="en-US" sz="2000" dirty="0" smtClean="0"/>
              <a:t>If you understand the concepts</a:t>
            </a:r>
          </a:p>
          <a:p>
            <a:pPr lvl="1"/>
            <a:r>
              <a:rPr lang="en-US" sz="2000" dirty="0" smtClean="0"/>
              <a:t>If you can discuss the background</a:t>
            </a:r>
          </a:p>
          <a:p>
            <a:pPr lvl="1"/>
            <a:r>
              <a:rPr lang="en-US" sz="2000" dirty="0" smtClean="0"/>
              <a:t>If you know of alternative approaches</a:t>
            </a:r>
          </a:p>
          <a:p>
            <a:pPr lvl="1"/>
            <a:r>
              <a:rPr lang="en-US" sz="2000" dirty="0" smtClean="0"/>
              <a:t>If you can justify your decisions</a:t>
            </a:r>
          </a:p>
          <a:p>
            <a:pPr lvl="1"/>
            <a:r>
              <a:rPr lang="en-US" sz="2000" dirty="0" smtClean="0"/>
              <a:t>If you read around the 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716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properly prepared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Know what you have </a:t>
            </a:r>
            <a:r>
              <a:rPr lang="en-US" sz="2400" b="1" dirty="0" smtClean="0">
                <a:solidFill>
                  <a:srgbClr val="FF8000"/>
                </a:solidFill>
              </a:rPr>
              <a:t>done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Know what you have </a:t>
            </a:r>
            <a:r>
              <a:rPr lang="en-US" sz="2400" b="1" dirty="0" smtClean="0">
                <a:solidFill>
                  <a:srgbClr val="FF8000"/>
                </a:solidFill>
              </a:rPr>
              <a:t>done well 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Be able to explain the </a:t>
            </a:r>
            <a:r>
              <a:rPr lang="en-US" sz="2400" b="1" dirty="0" smtClean="0">
                <a:solidFill>
                  <a:srgbClr val="FF8000"/>
                </a:solidFill>
              </a:rPr>
              <a:t>clever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8000"/>
                </a:solidFill>
              </a:rPr>
              <a:t>interesting</a:t>
            </a:r>
            <a:r>
              <a:rPr lang="en-US" sz="2400" dirty="0" smtClean="0"/>
              <a:t> bits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Know how any </a:t>
            </a:r>
            <a:r>
              <a:rPr lang="en-US" sz="2400" b="1" dirty="0" smtClean="0">
                <a:solidFill>
                  <a:srgbClr val="FF8000"/>
                </a:solidFill>
              </a:rPr>
              <a:t>problems</a:t>
            </a:r>
            <a:r>
              <a:rPr lang="en-US" sz="2400" dirty="0" smtClean="0"/>
              <a:t> could be fixed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158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prepare?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01713"/>
            <a:ext cx="8207375" cy="5256212"/>
          </a:xfrm>
        </p:spPr>
        <p:txBody>
          <a:bodyPr/>
          <a:lstStyle/>
          <a:p>
            <a:r>
              <a:rPr lang="en-US" sz="2400" dirty="0" smtClean="0"/>
              <a:t>Rehearse a </a:t>
            </a:r>
            <a:r>
              <a:rPr lang="en-US" sz="2400" b="1" dirty="0" smtClean="0">
                <a:solidFill>
                  <a:srgbClr val="FF8000"/>
                </a:solidFill>
              </a:rPr>
              <a:t>brief description</a:t>
            </a:r>
            <a:r>
              <a:rPr lang="en-US" sz="2400" dirty="0" smtClean="0"/>
              <a:t> of your project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Know your way around the </a:t>
            </a:r>
            <a:r>
              <a:rPr lang="en-US" sz="2400" b="1" dirty="0" smtClean="0">
                <a:solidFill>
                  <a:srgbClr val="FF8000"/>
                </a:solidFill>
              </a:rPr>
              <a:t>project report</a:t>
            </a:r>
          </a:p>
          <a:p>
            <a:pPr lvl="1"/>
            <a:endParaRPr lang="en-US" sz="2000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Know what you want to </a:t>
            </a:r>
            <a:r>
              <a:rPr lang="en-US" sz="2400" b="1" dirty="0" smtClean="0">
                <a:solidFill>
                  <a:srgbClr val="FF8000"/>
                </a:solidFill>
              </a:rPr>
              <a:t>get across</a:t>
            </a:r>
          </a:p>
          <a:p>
            <a:pPr lvl="1"/>
            <a:r>
              <a:rPr lang="en-US" sz="2000" dirty="0" smtClean="0"/>
              <a:t>What is </a:t>
            </a:r>
            <a:r>
              <a:rPr lang="en-US" sz="2000" b="1" dirty="0" smtClean="0">
                <a:solidFill>
                  <a:srgbClr val="FF8000"/>
                </a:solidFill>
              </a:rPr>
              <a:t>difficult/challenging </a:t>
            </a:r>
            <a:r>
              <a:rPr lang="en-US" sz="2000" dirty="0" smtClean="0"/>
              <a:t>about this project?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Be able to </a:t>
            </a:r>
            <a:r>
              <a:rPr lang="en-US" sz="2400" b="1" dirty="0" smtClean="0">
                <a:solidFill>
                  <a:srgbClr val="FF8000"/>
                </a:solidFill>
              </a:rPr>
              <a:t>justify</a:t>
            </a:r>
            <a:r>
              <a:rPr lang="en-US" sz="2400" dirty="0" smtClean="0"/>
              <a:t> your </a:t>
            </a:r>
            <a:r>
              <a:rPr lang="en-US" sz="2400" b="1" dirty="0" smtClean="0">
                <a:solidFill>
                  <a:srgbClr val="FF8000"/>
                </a:solidFill>
              </a:rPr>
              <a:t>decisions</a:t>
            </a:r>
          </a:p>
          <a:p>
            <a:pPr lvl="1" algn="just"/>
            <a:r>
              <a:rPr lang="en-US" sz="2000" dirty="0" smtClean="0"/>
              <a:t>“It was the only language/method/technique I knew or understood”</a:t>
            </a:r>
          </a:p>
          <a:p>
            <a:pPr lvl="2" algn="just"/>
            <a:r>
              <a:rPr lang="en-US" sz="1800" dirty="0" smtClean="0"/>
              <a:t>Rarely a good justification!</a:t>
            </a:r>
          </a:p>
          <a:p>
            <a:pPr lvl="3" algn="just"/>
            <a:endParaRPr lang="en-US" sz="1800" dirty="0" smtClean="0"/>
          </a:p>
          <a:p>
            <a:pPr algn="just"/>
            <a:r>
              <a:rPr lang="en-US" sz="2400" dirty="0" smtClean="0"/>
              <a:t>Know where things </a:t>
            </a:r>
            <a:r>
              <a:rPr lang="en-US" sz="2400" b="1" dirty="0" smtClean="0">
                <a:solidFill>
                  <a:srgbClr val="FF8000"/>
                </a:solidFill>
              </a:rPr>
              <a:t>went wrong</a:t>
            </a:r>
            <a:endParaRPr lang="en-US" sz="2400" b="1" dirty="0">
              <a:solidFill>
                <a:srgbClr val="FF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859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</a:t>
            </a:r>
            <a:r>
              <a:rPr lang="en-US" b="1" dirty="0" smtClean="0">
                <a:solidFill>
                  <a:srgbClr val="FF8000"/>
                </a:solidFill>
              </a:rPr>
              <a:t>can’t answer</a:t>
            </a:r>
            <a:r>
              <a:rPr lang="en-US" dirty="0" smtClean="0"/>
              <a:t>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Just </a:t>
            </a:r>
            <a:r>
              <a:rPr lang="en-US" sz="2400" b="1" dirty="0" smtClean="0">
                <a:solidFill>
                  <a:srgbClr val="FF8000"/>
                </a:solidFill>
              </a:rPr>
              <a:t>say so</a:t>
            </a:r>
            <a:r>
              <a:rPr lang="en-US" sz="2400" dirty="0" smtClean="0"/>
              <a:t>!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Do not waste time </a:t>
            </a:r>
            <a:r>
              <a:rPr lang="en-US" sz="2400" b="1" dirty="0" smtClean="0">
                <a:solidFill>
                  <a:srgbClr val="FF8000"/>
                </a:solidFill>
              </a:rPr>
              <a:t>waffling</a:t>
            </a:r>
          </a:p>
          <a:p>
            <a:pPr lvl="1"/>
            <a:r>
              <a:rPr lang="en-US" sz="2000" dirty="0" smtClean="0"/>
              <a:t>… you’ll only make things </a:t>
            </a:r>
            <a:r>
              <a:rPr lang="en-US" sz="2000" b="1" dirty="0" smtClean="0">
                <a:solidFill>
                  <a:srgbClr val="FF8000"/>
                </a:solidFill>
              </a:rPr>
              <a:t>worse</a:t>
            </a:r>
          </a:p>
          <a:p>
            <a:pPr lvl="1"/>
            <a:endParaRPr lang="en-US" sz="2000" b="1" dirty="0" smtClean="0">
              <a:solidFill>
                <a:srgbClr val="FF8000"/>
              </a:solidFill>
            </a:endParaRPr>
          </a:p>
          <a:p>
            <a:r>
              <a:rPr lang="en-US" sz="2400" dirty="0" smtClean="0"/>
              <a:t>Better to </a:t>
            </a:r>
            <a:r>
              <a:rPr lang="en-US" sz="2400" b="1" dirty="0" smtClean="0">
                <a:solidFill>
                  <a:srgbClr val="FF8000"/>
                </a:solidFill>
              </a:rPr>
              <a:t>move on</a:t>
            </a:r>
            <a:r>
              <a:rPr lang="en-US" sz="2400" dirty="0" smtClean="0"/>
              <a:t> to something else</a:t>
            </a:r>
          </a:p>
          <a:p>
            <a:pPr lvl="1"/>
            <a:r>
              <a:rPr lang="en-US" sz="2000" dirty="0" smtClean="0"/>
              <a:t>Where you can </a:t>
            </a:r>
            <a:r>
              <a:rPr lang="en-US" sz="2000" b="1" dirty="0" smtClean="0">
                <a:solidFill>
                  <a:srgbClr val="FF8000"/>
                </a:solidFill>
              </a:rPr>
              <a:t>score points</a:t>
            </a:r>
            <a:r>
              <a:rPr lang="en-US" sz="2000" dirty="0" smtClean="0"/>
              <a:t>!</a:t>
            </a:r>
          </a:p>
          <a:p>
            <a:pPr lvl="1"/>
            <a:endParaRPr lang="en-US" sz="2000" b="1" dirty="0">
              <a:solidFill>
                <a:srgbClr val="FF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92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8000"/>
                </a:solidFill>
              </a:rPr>
              <a:t>golden</a:t>
            </a:r>
            <a:r>
              <a:rPr lang="en-US" dirty="0" smtClean="0"/>
              <a:t> rule!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11300"/>
            <a:ext cx="8207375" cy="4797424"/>
          </a:xfrm>
        </p:spPr>
        <p:txBody>
          <a:bodyPr/>
          <a:lstStyle/>
          <a:p>
            <a:pPr algn="ctr"/>
            <a:r>
              <a:rPr lang="en-US" sz="3000" dirty="0" smtClean="0"/>
              <a:t>Decide what is </a:t>
            </a:r>
            <a:r>
              <a:rPr lang="en-US" sz="3000" b="1" dirty="0" smtClean="0">
                <a:solidFill>
                  <a:srgbClr val="FF8000"/>
                </a:solidFill>
              </a:rPr>
              <a:t>important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Present it </a:t>
            </a:r>
            <a:r>
              <a:rPr lang="en-US" sz="3000" b="1" dirty="0" smtClean="0">
                <a:solidFill>
                  <a:srgbClr val="FF8000"/>
                </a:solidFill>
              </a:rPr>
              <a:t>clearly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Talk about it </a:t>
            </a:r>
            <a:r>
              <a:rPr lang="en-US" sz="3000" b="1" dirty="0" smtClean="0">
                <a:solidFill>
                  <a:srgbClr val="FF8000"/>
                </a:solidFill>
              </a:rPr>
              <a:t>intelligently </a:t>
            </a:r>
            <a:endParaRPr lang="en-US" sz="3000" b="1" dirty="0">
              <a:solidFill>
                <a:srgbClr val="FF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865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Erasmus for Young Entrepreneurs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Interesting </a:t>
            </a:r>
            <a:r>
              <a:rPr lang="en-US" dirty="0" err="1"/>
              <a:t>programme</a:t>
            </a:r>
            <a:r>
              <a:rPr lang="en-US" dirty="0"/>
              <a:t> that supports young entrepreneurs </a:t>
            </a:r>
            <a:endParaRPr lang="en-US" dirty="0" smtClean="0"/>
          </a:p>
          <a:p>
            <a:pPr lvl="1" algn="just"/>
            <a:r>
              <a:rPr lang="en-US" dirty="0" smtClean="0"/>
              <a:t>By </a:t>
            </a:r>
            <a:r>
              <a:rPr lang="en-US" dirty="0"/>
              <a:t>matching them up with an experienced entrepreneur in another EU </a:t>
            </a:r>
            <a:r>
              <a:rPr lang="en-US" dirty="0" smtClean="0"/>
              <a:t>country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More information can be found here</a:t>
            </a:r>
          </a:p>
          <a:p>
            <a:pPr lvl="1" algn="just"/>
            <a:r>
              <a:rPr lang="en-US" dirty="0"/>
              <a:t>http://</a:t>
            </a:r>
            <a:r>
              <a:rPr lang="en-US" dirty="0" err="1"/>
              <a:t>www.erasmus-</a:t>
            </a:r>
            <a:r>
              <a:rPr lang="en-US" dirty="0" err="1" smtClean="0"/>
              <a:t>entrepreneurs.eu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8000"/>
                </a:solidFill>
              </a:rPr>
              <a:t>Margarita </a:t>
            </a:r>
            <a:r>
              <a:rPr lang="en-US" b="1" dirty="0" err="1">
                <a:solidFill>
                  <a:srgbClr val="FF8000"/>
                </a:solidFill>
              </a:rPr>
              <a:t>Galosia</a:t>
            </a:r>
            <a:r>
              <a:rPr lang="en-US" dirty="0"/>
              <a:t> </a:t>
            </a:r>
            <a:r>
              <a:rPr lang="en-US" dirty="0" smtClean="0"/>
              <a:t>will talk about this opportunity next!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049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Upcoming </a:t>
            </a:r>
            <a:r>
              <a:rPr lang="en-US" b="1" dirty="0" smtClean="0">
                <a:solidFill>
                  <a:srgbClr val="FF8000"/>
                </a:solidFill>
              </a:rPr>
              <a:t>deadlines</a:t>
            </a:r>
            <a:endParaRPr lang="en-US" b="1" dirty="0">
              <a:solidFill>
                <a:srgbClr val="FF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255713"/>
            <a:ext cx="8207375" cy="5256212"/>
          </a:xfrm>
        </p:spPr>
        <p:txBody>
          <a:bodyPr/>
          <a:lstStyle/>
          <a:p>
            <a:pPr algn="just"/>
            <a:r>
              <a:rPr lang="en-US" sz="2400" dirty="0"/>
              <a:t>Project’s final implementation deliverables</a:t>
            </a:r>
          </a:p>
          <a:p>
            <a:pPr lvl="1" algn="just"/>
            <a:r>
              <a:rPr lang="en-US" sz="2000" b="1" dirty="0" smtClean="0">
                <a:solidFill>
                  <a:srgbClr val="FF8000"/>
                </a:solidFill>
              </a:rPr>
              <a:t>27 March 2018</a:t>
            </a:r>
            <a:endParaRPr lang="en-US" sz="2000" b="1" dirty="0">
              <a:solidFill>
                <a:srgbClr val="FF8000"/>
              </a:solidFill>
            </a:endParaRPr>
          </a:p>
          <a:p>
            <a:pPr lvl="1" algn="just"/>
            <a:endParaRPr lang="en-US" sz="2000" b="1" dirty="0">
              <a:solidFill>
                <a:srgbClr val="FF8000"/>
              </a:solidFill>
            </a:endParaRPr>
          </a:p>
          <a:p>
            <a:pPr algn="just"/>
            <a:r>
              <a:rPr lang="en-US" sz="2400" dirty="0"/>
              <a:t>Project’s final </a:t>
            </a:r>
            <a:r>
              <a:rPr lang="en-US" sz="2400" dirty="0" smtClean="0"/>
              <a:t>report</a:t>
            </a:r>
            <a:endParaRPr lang="en-US" sz="2400" dirty="0"/>
          </a:p>
          <a:p>
            <a:pPr lvl="1" algn="just"/>
            <a:r>
              <a:rPr lang="en-US" sz="2000" b="1" dirty="0" smtClean="0">
                <a:solidFill>
                  <a:srgbClr val="FF8000"/>
                </a:solidFill>
              </a:rPr>
              <a:t>24 </a:t>
            </a:r>
            <a:r>
              <a:rPr lang="en-US" sz="2000" b="1" dirty="0">
                <a:solidFill>
                  <a:srgbClr val="FF8000"/>
                </a:solidFill>
              </a:rPr>
              <a:t>April </a:t>
            </a:r>
            <a:r>
              <a:rPr lang="en-US" sz="2000" b="1" dirty="0" smtClean="0">
                <a:solidFill>
                  <a:srgbClr val="FF8000"/>
                </a:solidFill>
              </a:rPr>
              <a:t>2018</a:t>
            </a:r>
            <a:endParaRPr lang="en-US" sz="2000" b="1" dirty="0">
              <a:solidFill>
                <a:srgbClr val="FF8000"/>
              </a:solidFill>
            </a:endParaRPr>
          </a:p>
          <a:p>
            <a:pPr lvl="1" algn="just"/>
            <a:endParaRPr lang="en-US" sz="2000" b="1" dirty="0">
              <a:solidFill>
                <a:srgbClr val="FF8000"/>
              </a:solidFill>
            </a:endParaRPr>
          </a:p>
          <a:p>
            <a:pPr algn="just"/>
            <a:r>
              <a:rPr lang="en-US" sz="2400" dirty="0" smtClean="0"/>
              <a:t>Poster </a:t>
            </a:r>
            <a:r>
              <a:rPr lang="en-US" sz="2400" dirty="0" smtClean="0"/>
              <a:t>deliverable</a:t>
            </a:r>
          </a:p>
          <a:p>
            <a:pPr lvl="1" algn="just"/>
            <a:r>
              <a:rPr lang="en-US" sz="2000" b="1" dirty="0" smtClean="0">
                <a:solidFill>
                  <a:srgbClr val="FF8000"/>
                </a:solidFill>
              </a:rPr>
              <a:t>2 May 2018</a:t>
            </a:r>
            <a:endParaRPr lang="en-US" sz="2000" b="1" dirty="0" smtClean="0">
              <a:solidFill>
                <a:srgbClr val="FF8000"/>
              </a:solidFill>
            </a:endParaRPr>
          </a:p>
          <a:p>
            <a:pPr lvl="2" algn="just"/>
            <a:endParaRPr lang="en-US" b="1" dirty="0" smtClean="0">
              <a:solidFill>
                <a:srgbClr val="FF8000"/>
              </a:solidFill>
            </a:endParaRPr>
          </a:p>
          <a:p>
            <a:pPr lvl="1" algn="just"/>
            <a:r>
              <a:rPr lang="en-US" sz="2000" dirty="0" smtClean="0"/>
              <a:t>Poster session will be held during the examination week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741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8000"/>
                </a:solidFill>
              </a:rPr>
              <a:t>Why</a:t>
            </a:r>
            <a:r>
              <a:rPr lang="en-US" dirty="0" smtClean="0"/>
              <a:t> have Poster sessions?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allow </a:t>
            </a:r>
            <a:r>
              <a:rPr lang="en-US" sz="2400" b="1" dirty="0">
                <a:solidFill>
                  <a:srgbClr val="FF8000"/>
                </a:solidFill>
              </a:rPr>
              <a:t>markers</a:t>
            </a:r>
          </a:p>
          <a:p>
            <a:pPr lvl="1"/>
            <a:r>
              <a:rPr lang="en-US" sz="2000" dirty="0" smtClean="0"/>
              <a:t>To </a:t>
            </a:r>
            <a:r>
              <a:rPr lang="en-US" sz="2000" dirty="0"/>
              <a:t>confirm their grades</a:t>
            </a:r>
          </a:p>
          <a:p>
            <a:pPr lvl="1"/>
            <a:r>
              <a:rPr lang="en-US" sz="2000" dirty="0" smtClean="0"/>
              <a:t>To </a:t>
            </a:r>
            <a:r>
              <a:rPr lang="en-US" sz="2000" dirty="0"/>
              <a:t>confirm other supervisors’ </a:t>
            </a:r>
            <a:r>
              <a:rPr lang="en-US" sz="2000" dirty="0" smtClean="0"/>
              <a:t>grades</a:t>
            </a:r>
          </a:p>
          <a:p>
            <a:pPr lvl="2"/>
            <a:endParaRPr lang="en-US" dirty="0"/>
          </a:p>
          <a:p>
            <a:r>
              <a:rPr lang="en-US" sz="2400" dirty="0"/>
              <a:t>To </a:t>
            </a:r>
            <a:r>
              <a:rPr lang="en-US" sz="2400" dirty="0" smtClean="0"/>
              <a:t>inform and interest </a:t>
            </a:r>
            <a:r>
              <a:rPr lang="en-US" sz="2400" b="1" dirty="0">
                <a:solidFill>
                  <a:srgbClr val="FF8000"/>
                </a:solidFill>
              </a:rPr>
              <a:t>other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8000"/>
                </a:solidFill>
              </a:rPr>
              <a:t>students</a:t>
            </a:r>
            <a:r>
              <a:rPr lang="en-US" sz="2400" dirty="0"/>
              <a:t> and </a:t>
            </a:r>
            <a:r>
              <a:rPr lang="en-US" sz="2400" b="1" dirty="0" smtClean="0">
                <a:solidFill>
                  <a:srgbClr val="FF8000"/>
                </a:solidFill>
              </a:rPr>
              <a:t>staff</a:t>
            </a:r>
          </a:p>
          <a:p>
            <a:pPr lvl="2"/>
            <a:endParaRPr lang="en-US" b="1" dirty="0">
              <a:solidFill>
                <a:srgbClr val="FF8000"/>
              </a:solidFill>
            </a:endParaRPr>
          </a:p>
          <a:p>
            <a:r>
              <a:rPr lang="en-US" sz="2400" dirty="0"/>
              <a:t>Who </a:t>
            </a:r>
            <a:r>
              <a:rPr lang="en-US" sz="2400" dirty="0" smtClean="0"/>
              <a:t>will be there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Your supervisor &amp; second reader</a:t>
            </a:r>
          </a:p>
          <a:p>
            <a:pPr lvl="1"/>
            <a:r>
              <a:rPr lang="en-US" sz="2000" dirty="0"/>
              <a:t>The project </a:t>
            </a:r>
            <a:r>
              <a:rPr lang="en-US" sz="2000" dirty="0" smtClean="0"/>
              <a:t>tutor (me)</a:t>
            </a:r>
            <a:endParaRPr lang="en-US" sz="2000" dirty="0"/>
          </a:p>
          <a:p>
            <a:pPr lvl="1"/>
            <a:r>
              <a:rPr lang="en-US" sz="2000" dirty="0"/>
              <a:t>Other students</a:t>
            </a:r>
          </a:p>
          <a:p>
            <a:pPr lvl="1"/>
            <a:r>
              <a:rPr lang="en-US" sz="2000" dirty="0"/>
              <a:t>Externals and other members of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130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8000"/>
                </a:solidFill>
              </a:rPr>
              <a:t>When</a:t>
            </a:r>
            <a:r>
              <a:rPr lang="en-US" dirty="0" smtClean="0"/>
              <a:t> will it take place?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Exam period (May 7-25) – Exact day TBA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You must submit your poster on BB before the deadline</a:t>
            </a:r>
          </a:p>
          <a:p>
            <a:pPr lvl="1"/>
            <a:r>
              <a:rPr lang="en-US" sz="2000" dirty="0" smtClean="0"/>
              <a:t>I will send it for printing</a:t>
            </a:r>
          </a:p>
          <a:p>
            <a:pPr lvl="2"/>
            <a:r>
              <a:rPr lang="en-US" sz="1800" dirty="0" smtClean="0"/>
              <a:t>The university will pay for it</a:t>
            </a:r>
          </a:p>
          <a:p>
            <a:pPr lvl="2"/>
            <a:endParaRPr lang="en-US" sz="1800" dirty="0" smtClean="0"/>
          </a:p>
          <a:p>
            <a:pPr lvl="1"/>
            <a:r>
              <a:rPr lang="en-US" sz="2000" dirty="0" smtClean="0"/>
              <a:t>I will have your posters ready on the poster day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761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Be </a:t>
            </a:r>
            <a:r>
              <a:rPr lang="en-US" sz="2400" b="1" dirty="0" smtClean="0">
                <a:solidFill>
                  <a:srgbClr val="FF8000"/>
                </a:solidFill>
              </a:rPr>
              <a:t>on time </a:t>
            </a:r>
            <a:r>
              <a:rPr lang="en-US" sz="2400" dirty="0" smtClean="0"/>
              <a:t>(i.e., 30 minutes before we start)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Assume that you will be there for </a:t>
            </a:r>
            <a:r>
              <a:rPr lang="en-US" sz="2400" b="1" dirty="0" smtClean="0">
                <a:solidFill>
                  <a:srgbClr val="FF8000"/>
                </a:solidFill>
              </a:rPr>
              <a:t>several hours</a:t>
            </a:r>
          </a:p>
          <a:p>
            <a:pPr lvl="1"/>
            <a:r>
              <a:rPr lang="en-US" sz="2000" dirty="0" smtClean="0"/>
              <a:t>Come equipped (bring something to drink, etc.)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Be prepared to </a:t>
            </a:r>
            <a:r>
              <a:rPr lang="en-US" sz="2400" b="1" dirty="0" smtClean="0">
                <a:solidFill>
                  <a:srgbClr val="FF8000"/>
                </a:solidFill>
              </a:rPr>
              <a:t>talk</a:t>
            </a:r>
            <a:r>
              <a:rPr lang="en-US" sz="2400" dirty="0" smtClean="0"/>
              <a:t> to people about your work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870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Keep in mind that you are responsible for…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>
                <a:solidFill>
                  <a:srgbClr val="FF8000"/>
                </a:solidFill>
              </a:rPr>
              <a:t>Setting up</a:t>
            </a:r>
            <a:r>
              <a:rPr lang="en-US" sz="2000" dirty="0" smtClean="0"/>
              <a:t> your poster</a:t>
            </a:r>
            <a:endParaRPr lang="en-US" sz="2000" b="1" dirty="0" smtClean="0">
              <a:solidFill>
                <a:srgbClr val="FF8000"/>
              </a:solidFill>
            </a:endParaRP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>
                <a:solidFill>
                  <a:srgbClr val="FF8000"/>
                </a:solidFill>
              </a:rPr>
              <a:t>Staying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8000"/>
                </a:solidFill>
              </a:rPr>
              <a:t>with</a:t>
            </a:r>
            <a:r>
              <a:rPr lang="en-US" sz="2000" dirty="0" smtClean="0">
                <a:solidFill>
                  <a:srgbClr val="FF8000"/>
                </a:solidFill>
              </a:rPr>
              <a:t> </a:t>
            </a:r>
            <a:r>
              <a:rPr lang="en-US" sz="2000" dirty="0" smtClean="0"/>
              <a:t>it until the session ends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>
                <a:solidFill>
                  <a:srgbClr val="FF8000"/>
                </a:solidFill>
              </a:rPr>
              <a:t>Removing</a:t>
            </a:r>
            <a:r>
              <a:rPr lang="en-US" sz="2000" dirty="0" smtClean="0"/>
              <a:t> your poster materials at the end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And above all, </a:t>
            </a:r>
            <a:r>
              <a:rPr lang="en-US" sz="2000" b="1" dirty="0" smtClean="0">
                <a:solidFill>
                  <a:srgbClr val="FF8000"/>
                </a:solidFill>
              </a:rPr>
              <a:t>showing up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408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76313"/>
            <a:ext cx="8207375" cy="5256212"/>
          </a:xfrm>
        </p:spPr>
        <p:txBody>
          <a:bodyPr/>
          <a:lstStyle/>
          <a:p>
            <a:r>
              <a:rPr lang="en-US" sz="2400" dirty="0"/>
              <a:t>Posters are typically </a:t>
            </a:r>
            <a:r>
              <a:rPr lang="en-US" sz="2400" b="1" dirty="0">
                <a:solidFill>
                  <a:srgbClr val="FF8000"/>
                </a:solidFill>
              </a:rPr>
              <a:t>size </a:t>
            </a:r>
            <a:r>
              <a:rPr lang="en-US" sz="2400" b="1" dirty="0" smtClean="0">
                <a:solidFill>
                  <a:srgbClr val="FF8000"/>
                </a:solidFill>
              </a:rPr>
              <a:t>A1</a:t>
            </a:r>
            <a:endParaRPr lang="en-US" sz="2000" b="1" dirty="0">
              <a:solidFill>
                <a:srgbClr val="FF8000"/>
              </a:solidFill>
            </a:endParaRPr>
          </a:p>
          <a:p>
            <a:r>
              <a:rPr lang="en-US" sz="2400" dirty="0" smtClean="0"/>
              <a:t>Using PowerPoint</a:t>
            </a:r>
            <a:endParaRPr lang="en-US" sz="2400" dirty="0"/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your poster as a </a:t>
            </a:r>
            <a:r>
              <a:rPr lang="en-US" sz="2000" b="1" dirty="0">
                <a:solidFill>
                  <a:srgbClr val="FF8000"/>
                </a:solidFill>
              </a:rPr>
              <a:t>single </a:t>
            </a:r>
            <a:r>
              <a:rPr lang="en-US" sz="2000" b="1" dirty="0" smtClean="0">
                <a:solidFill>
                  <a:srgbClr val="FF8000"/>
                </a:solidFill>
              </a:rPr>
              <a:t>slide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You </a:t>
            </a:r>
            <a:r>
              <a:rPr lang="en-US" sz="2000" dirty="0"/>
              <a:t>can set the </a:t>
            </a:r>
            <a:r>
              <a:rPr lang="en-US" sz="2000" b="1" dirty="0">
                <a:solidFill>
                  <a:srgbClr val="FF8000"/>
                </a:solidFill>
              </a:rPr>
              <a:t>page </a:t>
            </a:r>
            <a:r>
              <a:rPr lang="en-US" sz="2000" b="1" dirty="0" smtClean="0">
                <a:solidFill>
                  <a:srgbClr val="FF8000"/>
                </a:solidFill>
              </a:rPr>
              <a:t>size</a:t>
            </a:r>
            <a:endParaRPr lang="en-US" sz="2000" dirty="0" smtClean="0"/>
          </a:p>
          <a:p>
            <a:pPr lvl="2" algn="just"/>
            <a:r>
              <a:rPr lang="en-US" sz="1800" dirty="0" smtClean="0"/>
              <a:t>Design </a:t>
            </a:r>
            <a:r>
              <a:rPr lang="en-US" sz="1800" dirty="0"/>
              <a:t>&gt; Page </a:t>
            </a:r>
            <a:r>
              <a:rPr lang="en-US" sz="1800" dirty="0" smtClean="0"/>
              <a:t>Setup </a:t>
            </a:r>
          </a:p>
          <a:p>
            <a:pPr lvl="2" algn="just"/>
            <a:r>
              <a:rPr lang="en-US" sz="1800" dirty="0" smtClean="0"/>
              <a:t>For </a:t>
            </a:r>
            <a:r>
              <a:rPr lang="en-US" sz="1800" dirty="0"/>
              <a:t>an A1 poster (</a:t>
            </a:r>
            <a:r>
              <a:rPr lang="en-US" sz="1800" b="1" dirty="0">
                <a:solidFill>
                  <a:srgbClr val="FF8000"/>
                </a:solidFill>
              </a:rPr>
              <a:t>594mm × 841mm</a:t>
            </a:r>
            <a:r>
              <a:rPr lang="en-US" sz="1800" dirty="0" smtClean="0"/>
              <a:t>)</a:t>
            </a:r>
            <a:endParaRPr lang="en-US" sz="1800" dirty="0"/>
          </a:p>
          <a:p>
            <a:pPr lvl="3" algn="just"/>
            <a:r>
              <a:rPr lang="en-US" sz="1800" dirty="0" smtClean="0"/>
              <a:t>There </a:t>
            </a:r>
            <a:r>
              <a:rPr lang="en-US" sz="1800" dirty="0"/>
              <a:t>isn't an A1 </a:t>
            </a:r>
            <a:r>
              <a:rPr lang="en-US" sz="1800" dirty="0" smtClean="0"/>
              <a:t>option</a:t>
            </a:r>
          </a:p>
          <a:p>
            <a:pPr lvl="3" algn="just"/>
            <a:r>
              <a:rPr lang="en-US" sz="1800" dirty="0"/>
              <a:t>B</a:t>
            </a:r>
            <a:r>
              <a:rPr lang="en-US" sz="1800" dirty="0" smtClean="0"/>
              <a:t>ut </a:t>
            </a:r>
            <a:r>
              <a:rPr lang="en-US" sz="1800" dirty="0"/>
              <a:t>you can enter the dimensions </a:t>
            </a:r>
            <a:r>
              <a:rPr lang="en-US" sz="1800" b="1" dirty="0" smtClean="0">
                <a:solidFill>
                  <a:srgbClr val="FF8000"/>
                </a:solidFill>
              </a:rPr>
              <a:t>manually</a:t>
            </a:r>
          </a:p>
          <a:p>
            <a:pPr algn="just"/>
            <a:r>
              <a:rPr lang="en-US" sz="2400" dirty="0" smtClean="0"/>
              <a:t>Posters will be placed on the </a:t>
            </a:r>
            <a:r>
              <a:rPr lang="en-US" sz="2400" b="1" dirty="0" smtClean="0">
                <a:solidFill>
                  <a:srgbClr val="FF8000"/>
                </a:solidFill>
              </a:rPr>
              <a:t>wall</a:t>
            </a:r>
          </a:p>
          <a:p>
            <a:pPr algn="just"/>
            <a:r>
              <a:rPr lang="en-US" sz="2400" dirty="0" smtClean="0"/>
              <a:t>Layout </a:t>
            </a:r>
          </a:p>
          <a:p>
            <a:pPr lvl="1" algn="just"/>
            <a:r>
              <a:rPr lang="en-US" sz="2000" dirty="0" smtClean="0"/>
              <a:t>Show the </a:t>
            </a:r>
            <a:r>
              <a:rPr lang="en-US" sz="2000" b="1" dirty="0" smtClean="0">
                <a:solidFill>
                  <a:srgbClr val="FF8000"/>
                </a:solidFill>
              </a:rPr>
              <a:t>project title</a:t>
            </a:r>
            <a:r>
              <a:rPr lang="en-US" sz="2000" dirty="0" smtClean="0"/>
              <a:t> on the poster</a:t>
            </a:r>
          </a:p>
          <a:p>
            <a:pPr lvl="1" algn="just"/>
            <a:r>
              <a:rPr lang="en-US" sz="2000" dirty="0" smtClean="0"/>
              <a:t>Add your </a:t>
            </a:r>
            <a:r>
              <a:rPr lang="en-US" sz="2000" b="1" dirty="0" smtClean="0">
                <a:solidFill>
                  <a:srgbClr val="FF8000"/>
                </a:solidFill>
              </a:rPr>
              <a:t>name</a:t>
            </a:r>
            <a:r>
              <a:rPr lang="en-US" sz="2000" dirty="0" smtClean="0"/>
              <a:t> in smaller font</a:t>
            </a:r>
          </a:p>
          <a:p>
            <a:pPr lvl="1" algn="just"/>
            <a:r>
              <a:rPr lang="en-US" sz="2000" dirty="0" smtClean="0"/>
              <a:t>Summarize your project using </a:t>
            </a:r>
            <a:r>
              <a:rPr lang="en-US" sz="2000" b="1" dirty="0" smtClean="0">
                <a:solidFill>
                  <a:srgbClr val="FF8000"/>
                </a:solidFill>
              </a:rPr>
              <a:t>text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8000"/>
                </a:solidFill>
              </a:rPr>
              <a:t>images</a:t>
            </a:r>
            <a:endParaRPr lang="en-US" sz="2000" b="1" dirty="0">
              <a:solidFill>
                <a:srgbClr val="FF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058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874713"/>
            <a:ext cx="8207375" cy="5256212"/>
          </a:xfrm>
        </p:spPr>
        <p:txBody>
          <a:bodyPr/>
          <a:lstStyle/>
          <a:p>
            <a:r>
              <a:rPr lang="en-US" sz="2400" dirty="0" smtClean="0"/>
              <a:t>Do not use </a:t>
            </a:r>
            <a:r>
              <a:rPr lang="en-US" sz="2400" b="1" dirty="0" smtClean="0">
                <a:solidFill>
                  <a:srgbClr val="FF8000"/>
                </a:solidFill>
              </a:rPr>
              <a:t>hand-written</a:t>
            </a:r>
            <a:r>
              <a:rPr lang="en-US" sz="2400" dirty="0" smtClean="0"/>
              <a:t> materials during presentations</a:t>
            </a:r>
          </a:p>
          <a:p>
            <a:pPr lvl="1"/>
            <a:r>
              <a:rPr lang="en-US" sz="2000" dirty="0" smtClean="0"/>
              <a:t>It indicates a lack of effort 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FF8000"/>
                </a:solidFill>
              </a:rPr>
              <a:t>graphs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8000"/>
                </a:solidFill>
              </a:rPr>
              <a:t>charts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8000"/>
                </a:solidFill>
              </a:rPr>
              <a:t>photos</a:t>
            </a:r>
            <a:r>
              <a:rPr lang="en-US" sz="2400" dirty="0" smtClean="0">
                <a:solidFill>
                  <a:srgbClr val="FF8000"/>
                </a:solidFill>
              </a:rPr>
              <a:t> </a:t>
            </a:r>
            <a:r>
              <a:rPr lang="en-US" sz="2400" dirty="0" smtClean="0"/>
              <a:t>to add interest</a:t>
            </a:r>
          </a:p>
          <a:p>
            <a:pPr lvl="1"/>
            <a:r>
              <a:rPr lang="en-US" sz="2000" b="1" dirty="0" err="1" smtClean="0">
                <a:solidFill>
                  <a:srgbClr val="FF8000"/>
                </a:solidFill>
              </a:rPr>
              <a:t>Colour</a:t>
            </a:r>
            <a:r>
              <a:rPr lang="en-US" sz="2000" b="1" dirty="0" smtClean="0">
                <a:solidFill>
                  <a:srgbClr val="FF8000"/>
                </a:solidFill>
              </a:rPr>
              <a:t> illustrations </a:t>
            </a:r>
            <a:r>
              <a:rPr lang="en-US" sz="2000" dirty="0" smtClean="0"/>
              <a:t>help with complex ideas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FF8000"/>
                </a:solidFill>
              </a:rPr>
              <a:t>key words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FF8000"/>
                </a:solidFill>
              </a:rPr>
              <a:t>large</a:t>
            </a:r>
            <a:r>
              <a:rPr lang="en-US" sz="2400" dirty="0" smtClean="0">
                <a:solidFill>
                  <a:srgbClr val="FF8000"/>
                </a:solidFill>
              </a:rPr>
              <a:t> </a:t>
            </a:r>
            <a:r>
              <a:rPr lang="en-US" sz="2400" dirty="0" smtClean="0"/>
              <a:t>type</a:t>
            </a:r>
          </a:p>
          <a:p>
            <a:pPr lvl="2"/>
            <a:endParaRPr lang="en-US" dirty="0" smtClean="0"/>
          </a:p>
          <a:p>
            <a:r>
              <a:rPr lang="en-US" sz="2400" dirty="0" smtClean="0"/>
              <a:t>Do not use </a:t>
            </a:r>
            <a:r>
              <a:rPr lang="en-US" sz="2400" b="1" dirty="0" smtClean="0">
                <a:solidFill>
                  <a:srgbClr val="FF8000"/>
                </a:solidFill>
              </a:rPr>
              <a:t>pages of text</a:t>
            </a:r>
            <a:r>
              <a:rPr lang="en-US" sz="2400" dirty="0" smtClean="0"/>
              <a:t> from your report</a:t>
            </a:r>
          </a:p>
          <a:p>
            <a:pPr lvl="1"/>
            <a:r>
              <a:rPr lang="en-US" sz="2000" dirty="0" smtClean="0"/>
              <a:t>No one will read them</a:t>
            </a:r>
          </a:p>
          <a:p>
            <a:pPr lvl="3"/>
            <a:endParaRPr lang="en-US" dirty="0" smtClean="0"/>
          </a:p>
          <a:p>
            <a:r>
              <a:rPr lang="en-US" sz="2400" dirty="0" smtClean="0"/>
              <a:t>Keep it </a:t>
            </a:r>
            <a:r>
              <a:rPr lang="en-US" sz="2400" b="1" dirty="0" smtClean="0">
                <a:solidFill>
                  <a:srgbClr val="FF8000"/>
                </a:solidFill>
              </a:rPr>
              <a:t>simple</a:t>
            </a:r>
          </a:p>
          <a:p>
            <a:pPr lvl="2"/>
            <a:endParaRPr lang="en-US" b="1" dirty="0" smtClean="0">
              <a:solidFill>
                <a:srgbClr val="FF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171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tips </a:t>
            </a:r>
            <a:r>
              <a:rPr lang="en-US" dirty="0" err="1" smtClean="0"/>
              <a:t>ctd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874713"/>
            <a:ext cx="8207375" cy="5256212"/>
          </a:xfrm>
        </p:spPr>
        <p:txBody>
          <a:bodyPr/>
          <a:lstStyle/>
          <a:p>
            <a:pPr algn="just"/>
            <a:r>
              <a:rPr lang="en-US" sz="2400" dirty="0"/>
              <a:t>Make it </a:t>
            </a:r>
            <a:r>
              <a:rPr lang="en-US" sz="2400" b="1" dirty="0">
                <a:solidFill>
                  <a:srgbClr val="FF8000"/>
                </a:solidFill>
              </a:rPr>
              <a:t>interesting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8000"/>
                </a:solidFill>
              </a:rPr>
              <a:t>catchy</a:t>
            </a:r>
          </a:p>
          <a:p>
            <a:pPr lvl="1" algn="just"/>
            <a:endParaRPr lang="en-US" sz="2000" b="1" dirty="0" smtClean="0">
              <a:solidFill>
                <a:srgbClr val="FF800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FF8000"/>
                </a:solidFill>
              </a:rPr>
              <a:t>Headers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8000"/>
                </a:solidFill>
              </a:rPr>
              <a:t>section titles</a:t>
            </a:r>
            <a:r>
              <a:rPr lang="en-US" sz="2400" dirty="0" smtClean="0"/>
              <a:t> must be easily </a:t>
            </a:r>
            <a:r>
              <a:rPr lang="en-US" sz="2400" b="1" dirty="0" smtClean="0">
                <a:solidFill>
                  <a:srgbClr val="FF8000"/>
                </a:solidFill>
              </a:rPr>
              <a:t>readable</a:t>
            </a:r>
            <a:r>
              <a:rPr lang="en-US" sz="2400" dirty="0" smtClean="0">
                <a:solidFill>
                  <a:srgbClr val="FF8000"/>
                </a:solidFill>
              </a:rPr>
              <a:t> </a:t>
            </a:r>
            <a:r>
              <a:rPr lang="en-US" sz="2400" dirty="0" smtClean="0"/>
              <a:t>from up to </a:t>
            </a:r>
            <a:r>
              <a:rPr lang="en-US" sz="2400" b="1" dirty="0" smtClean="0">
                <a:solidFill>
                  <a:srgbClr val="FF8000"/>
                </a:solidFill>
              </a:rPr>
              <a:t>3-5 meters</a:t>
            </a:r>
          </a:p>
          <a:p>
            <a:pPr lvl="1"/>
            <a:r>
              <a:rPr lang="en-US" sz="2000" dirty="0" smtClean="0"/>
              <a:t>Use a large font for headers (</a:t>
            </a:r>
            <a:r>
              <a:rPr lang="en-US" sz="2000" b="1" dirty="0" smtClean="0">
                <a:solidFill>
                  <a:srgbClr val="FF8000"/>
                </a:solidFill>
              </a:rPr>
              <a:t>36-/72-point font</a:t>
            </a:r>
            <a:r>
              <a:rPr lang="en-US" sz="2000" dirty="0" smtClean="0"/>
              <a:t>)</a:t>
            </a:r>
          </a:p>
          <a:p>
            <a:pPr lvl="1"/>
            <a:endParaRPr lang="en-US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8000"/>
                </a:solidFill>
              </a:rPr>
              <a:t>body</a:t>
            </a:r>
            <a:r>
              <a:rPr lang="en-US" sz="2400" dirty="0" smtClean="0"/>
              <a:t> must also be readable from a reasonable distance</a:t>
            </a:r>
          </a:p>
          <a:p>
            <a:pPr lvl="1" algn="just"/>
            <a:r>
              <a:rPr lang="en-US" sz="2000" dirty="0" smtClean="0"/>
              <a:t>Use a font size greater than 24 points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855F80-A598-431B-A1BD-B19543103A5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320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p-ic-research">
  <a:themeElements>
    <a:clrScheme name="prp-ic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9A61C"/>
      </a:accent1>
      <a:accent2>
        <a:srgbClr val="0E207F"/>
      </a:accent2>
      <a:accent3>
        <a:srgbClr val="DDEEFF"/>
      </a:accent3>
      <a:accent4>
        <a:srgbClr val="000000"/>
      </a:accent4>
      <a:accent5>
        <a:srgbClr val="AAE2CA"/>
      </a:accent5>
      <a:accent6>
        <a:srgbClr val="0E207F"/>
      </a:accent6>
      <a:hlink>
        <a:srgbClr val="DDEEFF"/>
      </a:hlink>
      <a:folHlink>
        <a:srgbClr val="B2B2B2"/>
      </a:folHlink>
    </a:clrScheme>
    <a:fontScheme name="prp-ic-researc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p-ic-resear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p-ic-rese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43313</TotalTime>
  <Words>769</Words>
  <Application>Microsoft Office PowerPoint</Application>
  <PresentationFormat>On-screen Show (4:3)</PresentationFormat>
  <Paragraphs>200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Tahoma</vt:lpstr>
      <vt:lpstr>Times</vt:lpstr>
      <vt:lpstr>prp-ic-research</vt:lpstr>
      <vt:lpstr>Lecture 9:  Poster Session</vt:lpstr>
      <vt:lpstr>Upcoming deadlines</vt:lpstr>
      <vt:lpstr>Why have Poster sessions?</vt:lpstr>
      <vt:lpstr>When will it take place?</vt:lpstr>
      <vt:lpstr>On the day…</vt:lpstr>
      <vt:lpstr>Housekeeping</vt:lpstr>
      <vt:lpstr>Poster design</vt:lpstr>
      <vt:lpstr>Presentation tips</vt:lpstr>
      <vt:lpstr>Presentation tips ctd.</vt:lpstr>
      <vt:lpstr>Poster organization</vt:lpstr>
      <vt:lpstr>Implementation</vt:lpstr>
      <vt:lpstr>The message you want to convey</vt:lpstr>
      <vt:lpstr>One-on-one discussions</vt:lpstr>
      <vt:lpstr>Be properly prepared</vt:lpstr>
      <vt:lpstr>How to prepare?</vt:lpstr>
      <vt:lpstr>What if I can’t answer a question?</vt:lpstr>
      <vt:lpstr>The golden rule!</vt:lpstr>
      <vt:lpstr>Erasmus for Young Entrepreneurs</vt:lpstr>
    </vt:vector>
  </TitlesOfParts>
  <Manager/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Geometric Routing</dc:title>
  <dc:creator>Peter Pietzuch</dc:creator>
  <cp:lastModifiedBy>Nearchos Paspallis</cp:lastModifiedBy>
  <cp:revision>3009</cp:revision>
  <cp:lastPrinted>2005-12-14T00:42:40Z</cp:lastPrinted>
  <dcterms:created xsi:type="dcterms:W3CDTF">2009-06-16T14:03:49Z</dcterms:created>
  <dcterms:modified xsi:type="dcterms:W3CDTF">2017-09-25T12:03:59Z</dcterms:modified>
</cp:coreProperties>
</file>