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272" r:id="rId4"/>
    <p:sldId id="260" r:id="rId5"/>
    <p:sldId id="261" r:id="rId6"/>
    <p:sldId id="271" r:id="rId7"/>
    <p:sldId id="273" r:id="rId8"/>
    <p:sldId id="274" r:id="rId9"/>
    <p:sldId id="263" r:id="rId10"/>
    <p:sldId id="278" r:id="rId11"/>
    <p:sldId id="281" r:id="rId12"/>
    <p:sldId id="280" r:id="rId13"/>
    <p:sldId id="275" r:id="rId14"/>
    <p:sldId id="268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3B0907-B66D-4F38-99E0-E37B09CC6C49}">
          <p14:sldIdLst>
            <p14:sldId id="257"/>
            <p14:sldId id="259"/>
            <p14:sldId id="272"/>
            <p14:sldId id="260"/>
            <p14:sldId id="261"/>
            <p14:sldId id="271"/>
            <p14:sldId id="273"/>
            <p14:sldId id="274"/>
            <p14:sldId id="263"/>
            <p14:sldId id="278"/>
            <p14:sldId id="281"/>
            <p14:sldId id="280"/>
            <p14:sldId id="275"/>
            <p14:sldId id="268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9911" autoAdjust="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6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3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1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8F12-96AD-4ED4-8132-A78F5E42C1F5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167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8230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069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9682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482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5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3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5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0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CBBB-D1D1-4386-A5E9-07F3477B78F3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9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AD8-0EA7-4615-B69B-B2F199EF3A93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0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8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2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2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488" y="2223049"/>
            <a:ext cx="11277600" cy="1470025"/>
          </a:xfrm>
        </p:spPr>
        <p:txBody>
          <a:bodyPr/>
          <a:lstStyle/>
          <a:p>
            <a:pPr algn="l"/>
            <a:r>
              <a:rPr lang="en-US" dirty="0"/>
              <a:t>Movie Rating Prediction </a:t>
            </a:r>
            <a:br>
              <a:rPr lang="en-US" dirty="0"/>
            </a:br>
            <a:r>
              <a:rPr lang="en-US" dirty="0"/>
              <a:t>with IMDb Dataset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Yipeng Han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900"/>
          </a:xfrm>
        </p:spPr>
        <p:txBody>
          <a:bodyPr/>
          <a:lstStyle/>
          <a:p>
            <a:r>
              <a:rPr lang="en-US" dirty="0" err="1"/>
              <a:t>ElasticNet</a:t>
            </a:r>
            <a:r>
              <a:rPr lang="en-US" dirty="0"/>
              <a:t> Regressor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7500"/>
            <a:ext cx="8596668" cy="3880773"/>
          </a:xfrm>
        </p:spPr>
        <p:txBody>
          <a:bodyPr/>
          <a:lstStyle/>
          <a:p>
            <a:pPr lvl="1"/>
            <a:r>
              <a:rPr lang="en-US" dirty="0"/>
              <a:t>For this regression/prediction task, I choose using MSE as loss metric.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First model I use is Elastic Net regression. I use a K-fold CV checking MSE for a set of alphas to find the optimal hyperparameter set. And with the best alpha, we run elastic net regression on both training set and test set.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MSE from training set is 1.15993  and  MSE from test set is 1.16147</a:t>
            </a:r>
          </a:p>
        </p:txBody>
      </p:sp>
    </p:spTree>
    <p:extLst>
      <p:ext uri="{BB962C8B-B14F-4D97-AF65-F5344CB8AC3E}">
        <p14:creationId xmlns:p14="http://schemas.microsoft.com/office/powerpoint/2010/main" val="298276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900"/>
          </a:xfrm>
        </p:spPr>
        <p:txBody>
          <a:bodyPr/>
          <a:lstStyle/>
          <a:p>
            <a:r>
              <a:rPr lang="en-US" dirty="0"/>
              <a:t>Random Forest Regressor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7500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Second model I use is Random Forest Regressor with a grid search to find the optimal set of hyperparameters.</a:t>
            </a:r>
          </a:p>
          <a:p>
            <a:pPr lvl="1"/>
            <a:r>
              <a:rPr lang="en-US" dirty="0"/>
              <a:t>With the best set of hyperparameter, MSE in training set is 0.97662  and  MSE in testing is 0.97671.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It performs slightly better than the Elastic Net Regressor.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1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900"/>
          </a:xfrm>
        </p:spPr>
        <p:txBody>
          <a:bodyPr/>
          <a:lstStyle/>
          <a:p>
            <a:r>
              <a:rPr lang="en-US" dirty="0"/>
              <a:t>Random Forest Regressor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7500"/>
            <a:ext cx="8596668" cy="48133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From the random forest feature importance, the top 3 features:</a:t>
            </a:r>
          </a:p>
          <a:p>
            <a:pPr lvl="2"/>
            <a:r>
              <a:rPr lang="en-US" sz="1600" dirty="0" err="1"/>
              <a:t>director</a:t>
            </a:r>
            <a:r>
              <a:rPr lang="en-US" dirty="0" err="1"/>
              <a:t>_</a:t>
            </a:r>
            <a:r>
              <a:rPr lang="en-US" sz="1600" dirty="0" err="1"/>
              <a:t>score</a:t>
            </a:r>
            <a:endParaRPr lang="en-US" dirty="0"/>
          </a:p>
          <a:p>
            <a:pPr lvl="2"/>
            <a:r>
              <a:rPr lang="en-US" sz="1600" dirty="0"/>
              <a:t>Documentary</a:t>
            </a:r>
            <a:endParaRPr lang="en-US" dirty="0"/>
          </a:p>
          <a:p>
            <a:pPr lvl="2"/>
            <a:r>
              <a:rPr lang="en-US" sz="1600" dirty="0"/>
              <a:t>Horror</a:t>
            </a:r>
            <a:endParaRPr lang="en-US" dirty="0"/>
          </a:p>
          <a:p>
            <a:pPr lvl="1"/>
            <a:r>
              <a:rPr lang="en-US" dirty="0"/>
              <a:t>They are reasonable for the following reason. First, “</a:t>
            </a:r>
            <a:r>
              <a:rPr lang="en-US" dirty="0" err="1"/>
              <a:t>director_score</a:t>
            </a:r>
            <a:r>
              <a:rPr lang="en-US" dirty="0"/>
              <a:t>” represents the average rating of a director's work, which might infer the rating of his other works. Second, “Documentary” and “</a:t>
            </a:r>
            <a:r>
              <a:rPr lang="en-US" dirty="0" err="1"/>
              <a:t>Horrow</a:t>
            </a:r>
            <a:r>
              <a:rPr lang="en-US" dirty="0"/>
              <a:t>”, which is already shown in the plot from EDA section</a:t>
            </a:r>
          </a:p>
          <a:p>
            <a:pPr lvl="1"/>
            <a:r>
              <a:rPr lang="en-US" dirty="0"/>
              <a:t>There are also some trivial relation for other importance features listed in top 10</a:t>
            </a:r>
          </a:p>
          <a:p>
            <a:pPr lvl="2"/>
            <a:r>
              <a:rPr lang="en-US" sz="1600" dirty="0" err="1"/>
              <a:t>startYear</a:t>
            </a:r>
            <a:r>
              <a:rPr lang="en-US" sz="1600" dirty="0"/>
              <a:t> 6</a:t>
            </a:r>
            <a:r>
              <a:rPr lang="en-US" sz="1600" baseline="30000" dirty="0"/>
              <a:t>th</a:t>
            </a:r>
            <a:r>
              <a:rPr lang="en-US" sz="1600" dirty="0"/>
              <a:t> on the list</a:t>
            </a:r>
          </a:p>
          <a:p>
            <a:pPr lvl="2"/>
            <a:r>
              <a:rPr lang="en-US" sz="1600" dirty="0" err="1"/>
              <a:t>numVotes</a:t>
            </a:r>
            <a:r>
              <a:rPr lang="en-US" sz="1600" dirty="0"/>
              <a:t> 7</a:t>
            </a:r>
            <a:r>
              <a:rPr lang="en-US" sz="1600" baseline="30000" dirty="0"/>
              <a:t>th</a:t>
            </a:r>
            <a:r>
              <a:rPr lang="en-US" sz="1600" dirty="0"/>
              <a:t> on the list</a:t>
            </a:r>
          </a:p>
        </p:txBody>
      </p:sp>
    </p:spTree>
    <p:extLst>
      <p:ext uri="{BB962C8B-B14F-4D97-AF65-F5344CB8AC3E}">
        <p14:creationId xmlns:p14="http://schemas.microsoft.com/office/powerpoint/2010/main" val="366250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3900"/>
            <a:ext cx="10972800" cy="1066800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0624"/>
            <a:ext cx="8305800" cy="460857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Random Forest Performs better than </a:t>
            </a:r>
            <a:r>
              <a:rPr lang="en-US" dirty="0" err="1"/>
              <a:t>ElasticNet</a:t>
            </a:r>
            <a:r>
              <a:rPr lang="en-US" dirty="0"/>
              <a:t>, however its computation time is much longer (1 </a:t>
            </a:r>
            <a:r>
              <a:rPr lang="en-US" dirty="0" err="1"/>
              <a:t>hr</a:t>
            </a:r>
            <a:r>
              <a:rPr lang="en-US" dirty="0"/>
              <a:t> (total 80 fits) vs 40 s (total 6 fits) )</a:t>
            </a:r>
          </a:p>
          <a:p>
            <a:endParaRPr lang="en-US" dirty="0"/>
          </a:p>
          <a:p>
            <a:r>
              <a:rPr lang="en-US" dirty="0"/>
              <a:t>The Director past/relevant works’ rating is a strong indicator of movie 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3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3900"/>
            <a:ext cx="10972800" cy="1066800"/>
          </a:xfrm>
        </p:spPr>
        <p:txBody>
          <a:bodyPr>
            <a:normAutofit/>
          </a:bodyPr>
          <a:lstStyle/>
          <a:p>
            <a:r>
              <a:rPr lang="en-US" sz="4000" dirty="0"/>
              <a:t>Future </a:t>
            </a:r>
            <a:r>
              <a:rPr lang="en-US" dirty="0"/>
              <a:t>Improvement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0624"/>
            <a:ext cx="10972800" cy="4608576"/>
          </a:xfrm>
        </p:spPr>
        <p:txBody>
          <a:bodyPr>
            <a:normAutofit/>
          </a:bodyPr>
          <a:lstStyle/>
          <a:p>
            <a:r>
              <a:rPr lang="en-US" dirty="0"/>
              <a:t>Extra Data: </a:t>
            </a:r>
          </a:p>
          <a:p>
            <a:pPr marL="742950" lvl="2" indent="-342900"/>
            <a:r>
              <a:rPr lang="en-US" sz="1600" dirty="0"/>
              <a:t>more detailed data with the cast (due to the memory problem, I skip cast data)</a:t>
            </a:r>
          </a:p>
          <a:p>
            <a:pPr marL="742950" lvl="2" indent="-342900"/>
            <a:r>
              <a:rPr lang="en-US" sz="1600" dirty="0"/>
              <a:t>Including directors/writers/cast social media data (e.g. number of followers)</a:t>
            </a:r>
          </a:p>
          <a:p>
            <a:pPr marL="742950" lvl="2" indent="-342900"/>
            <a:r>
              <a:rPr lang="en-US" sz="1600" dirty="0"/>
              <a:t>total cost for the movie</a:t>
            </a:r>
          </a:p>
          <a:p>
            <a:pPr marL="742950" lvl="2" indent="-342900"/>
            <a:r>
              <a:rPr lang="en-US" dirty="0"/>
              <a:t>Other </a:t>
            </a:r>
            <a:r>
              <a:rPr lang="en-US" sz="1600" dirty="0"/>
              <a:t>features might affect movie rating</a:t>
            </a:r>
            <a:endParaRPr lang="en-US" dirty="0"/>
          </a:p>
          <a:p>
            <a:r>
              <a:rPr lang="en-US" dirty="0"/>
              <a:t>Models Tuning</a:t>
            </a:r>
          </a:p>
          <a:p>
            <a:r>
              <a:rPr lang="en-US" dirty="0"/>
              <a:t>Consider </a:t>
            </a:r>
            <a:r>
              <a:rPr lang="en-US" dirty="0" err="1"/>
              <a:t>numVote</a:t>
            </a:r>
            <a:r>
              <a:rPr lang="en-US" dirty="0"/>
              <a:t> Weighted rating (feature engineering)</a:t>
            </a:r>
          </a:p>
        </p:txBody>
      </p:sp>
    </p:spTree>
    <p:extLst>
      <p:ext uri="{BB962C8B-B14F-4D97-AF65-F5344CB8AC3E}">
        <p14:creationId xmlns:p14="http://schemas.microsoft.com/office/powerpoint/2010/main" val="203075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F5DE-E24C-474C-A0D5-BA7265DD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193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EDCB-A16E-4AA9-82F3-D61CCF62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2603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Using data from IMDb source to build a model to predict the movie ratings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4" y="1830389"/>
            <a:ext cx="8596668" cy="3880773"/>
          </a:xfrm>
        </p:spPr>
        <p:txBody>
          <a:bodyPr/>
          <a:lstStyle/>
          <a:p>
            <a:r>
              <a:rPr lang="en-US" sz="2000" dirty="0"/>
              <a:t>1. Describe Data</a:t>
            </a:r>
          </a:p>
          <a:p>
            <a:r>
              <a:rPr lang="en-US" sz="2000" dirty="0"/>
              <a:t>2. EDA and Assumption</a:t>
            </a:r>
          </a:p>
          <a:p>
            <a:r>
              <a:rPr lang="en-US" sz="2000" dirty="0"/>
              <a:t>3. Build Machine Learning Model</a:t>
            </a:r>
          </a:p>
          <a:p>
            <a:r>
              <a:rPr lang="en-US" sz="2000" dirty="0"/>
              <a:t>4. Result analysis</a:t>
            </a:r>
          </a:p>
          <a:p>
            <a:r>
              <a:rPr lang="en-US" sz="2000" dirty="0"/>
              <a:t>5. Conclusion</a:t>
            </a:r>
          </a:p>
          <a:p>
            <a:pPr lvl="1"/>
            <a:r>
              <a:rPr lang="en-US" sz="1800" dirty="0"/>
              <a:t>5.1 Additional Research</a:t>
            </a:r>
          </a:p>
          <a:p>
            <a:r>
              <a:rPr lang="en-US" sz="2000" dirty="0"/>
              <a:t>6. Future Improvement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99" y="71618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Describe Raw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A490D4-24C2-4087-90CD-9E2AAE0EB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34742"/>
              </p:ext>
            </p:extLst>
          </p:nvPr>
        </p:nvGraphicFramePr>
        <p:xfrm>
          <a:off x="534099" y="1681293"/>
          <a:ext cx="1135310" cy="4129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5310">
                  <a:extLst>
                    <a:ext uri="{9D8B030D-6E8A-4147-A177-3AD203B41FA5}">
                      <a16:colId xmlns:a16="http://schemas.microsoft.com/office/drawing/2014/main" val="3284080731"/>
                    </a:ext>
                  </a:extLst>
                </a:gridCol>
              </a:tblGrid>
              <a:tr h="368727">
                <a:tc>
                  <a:txBody>
                    <a:bodyPr/>
                    <a:lstStyle/>
                    <a:p>
                      <a:r>
                        <a:rPr lang="en-US" dirty="0"/>
                        <a:t>Akas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761955"/>
                  </a:ext>
                </a:extLst>
              </a:tr>
              <a:tr h="368727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tconst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74038"/>
                  </a:ext>
                </a:extLst>
              </a:tr>
              <a:tr h="368727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82724"/>
                  </a:ext>
                </a:extLst>
              </a:tr>
              <a:tr h="368727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58089"/>
                  </a:ext>
                </a:extLst>
              </a:tr>
              <a:tr h="359824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48922"/>
                  </a:ext>
                </a:extLst>
              </a:tr>
              <a:tr h="368727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669421"/>
                  </a:ext>
                </a:extLst>
              </a:tr>
              <a:tr h="368727">
                <a:tc>
                  <a:txBody>
                    <a:bodyPr/>
                    <a:lstStyle/>
                    <a:p>
                      <a:r>
                        <a:rPr lang="en-US" dirty="0"/>
                        <a:t>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40278"/>
                  </a:ext>
                </a:extLst>
              </a:tr>
              <a:tr h="368727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14734"/>
                  </a:ext>
                </a:extLst>
              </a:tr>
              <a:tr h="629693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isOriginalTitle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41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7525AC-E15A-4119-8355-531DF932E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66038"/>
              </p:ext>
            </p:extLst>
          </p:nvPr>
        </p:nvGraphicFramePr>
        <p:xfrm>
          <a:off x="1826470" y="1669409"/>
          <a:ext cx="1348763" cy="4644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48763">
                  <a:extLst>
                    <a:ext uri="{9D8B030D-6E8A-4147-A177-3AD203B41FA5}">
                      <a16:colId xmlns:a16="http://schemas.microsoft.com/office/drawing/2014/main" val="3914236233"/>
                    </a:ext>
                  </a:extLst>
                </a:gridCol>
              </a:tblGrid>
              <a:tr h="398548">
                <a:tc>
                  <a:txBody>
                    <a:bodyPr/>
                    <a:lstStyle/>
                    <a:p>
                      <a:r>
                        <a:rPr lang="en-US" dirty="0" err="1"/>
                        <a:t>Title.Basic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540364"/>
                  </a:ext>
                </a:extLst>
              </a:tr>
              <a:tr h="306616">
                <a:tc>
                  <a:txBody>
                    <a:bodyPr/>
                    <a:lstStyle/>
                    <a:p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tconst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55004"/>
                  </a:ext>
                </a:extLst>
              </a:tr>
              <a:tr h="228386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titleType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54145"/>
                  </a:ext>
                </a:extLst>
              </a:tr>
              <a:tr h="31850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primaryTitle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072"/>
                  </a:ext>
                </a:extLst>
              </a:tr>
              <a:tr h="398548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originalTitle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712180"/>
                  </a:ext>
                </a:extLst>
              </a:tr>
              <a:tr h="398548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isAdult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36050"/>
                  </a:ext>
                </a:extLst>
              </a:tr>
              <a:tr h="398548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072609"/>
                  </a:ext>
                </a:extLst>
              </a:tr>
              <a:tr h="398548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70645"/>
                  </a:ext>
                </a:extLst>
              </a:tr>
              <a:tr h="398548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runtimeMinutes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01320"/>
                  </a:ext>
                </a:extLst>
              </a:tr>
              <a:tr h="398548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419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60858B-321A-4224-A671-423D10E08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95613"/>
              </p:ext>
            </p:extLst>
          </p:nvPr>
        </p:nvGraphicFramePr>
        <p:xfrm>
          <a:off x="3332294" y="1681293"/>
          <a:ext cx="1088705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8705">
                  <a:extLst>
                    <a:ext uri="{9D8B030D-6E8A-4147-A177-3AD203B41FA5}">
                      <a16:colId xmlns:a16="http://schemas.microsoft.com/office/drawing/2014/main" val="259083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5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tconst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50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6382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A4B96A-46AF-4742-8A7D-5FD106A6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099405"/>
              </p:ext>
            </p:extLst>
          </p:nvPr>
        </p:nvGraphicFramePr>
        <p:xfrm>
          <a:off x="4578060" y="1681293"/>
          <a:ext cx="1740478" cy="212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0478">
                  <a:extLst>
                    <a:ext uri="{9D8B030D-6E8A-4147-A177-3AD203B41FA5}">
                      <a16:colId xmlns:a16="http://schemas.microsoft.com/office/drawing/2014/main" val="2501068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Episode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6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tconst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20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parentTconst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4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seasonNumber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4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episodeNumber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3650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681AF4-C89C-4893-AEC8-5AA4FAEBB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593964"/>
              </p:ext>
            </p:extLst>
          </p:nvPr>
        </p:nvGraphicFramePr>
        <p:xfrm>
          <a:off x="6397422" y="1669409"/>
          <a:ext cx="1348763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48763">
                  <a:extLst>
                    <a:ext uri="{9D8B030D-6E8A-4147-A177-3AD203B41FA5}">
                      <a16:colId xmlns:a16="http://schemas.microsoft.com/office/drawing/2014/main" val="69062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Principals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27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tconst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5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3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nconst</a:t>
                      </a:r>
                      <a:endParaRPr lang="en-US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1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2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254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88EEEE6-D14E-42C0-9E77-5958DC4DF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25443"/>
              </p:ext>
            </p:extLst>
          </p:nvPr>
        </p:nvGraphicFramePr>
        <p:xfrm>
          <a:off x="7819819" y="1669409"/>
          <a:ext cx="1493706" cy="175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3706">
                  <a:extLst>
                    <a:ext uri="{9D8B030D-6E8A-4147-A177-3AD203B41FA5}">
                      <a16:colId xmlns:a16="http://schemas.microsoft.com/office/drawing/2014/main" val="65054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5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tconst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1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28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numVotes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4545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D6B92CB-DDF4-4D43-933E-6E213B0A5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25028"/>
              </p:ext>
            </p:extLst>
          </p:nvPr>
        </p:nvGraphicFramePr>
        <p:xfrm>
          <a:off x="9408020" y="1669409"/>
          <a:ext cx="1915020" cy="2865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5020">
                  <a:extLst>
                    <a:ext uri="{9D8B030D-6E8A-4147-A177-3AD203B41FA5}">
                      <a16:colId xmlns:a16="http://schemas.microsoft.com/office/drawing/2014/main" val="257787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5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nconst</a:t>
                      </a:r>
                      <a:endParaRPr lang="en-US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2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primaryName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3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deathYear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23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primaryProfession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5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knownForTitles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28805"/>
                  </a:ext>
                </a:extLst>
              </a:tr>
            </a:tbl>
          </a:graphicData>
        </a:graphic>
      </p:graphicFrame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ADDC251C-B4D2-4B7D-BD6A-BED6FAE32772}"/>
              </a:ext>
            </a:extLst>
          </p:cNvPr>
          <p:cNvSpPr/>
          <p:nvPr/>
        </p:nvSpPr>
        <p:spPr>
          <a:xfrm>
            <a:off x="1333850" y="2265028"/>
            <a:ext cx="49262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EB6743CB-CDFC-45D2-9365-A3EF23FE7A6C}"/>
              </a:ext>
            </a:extLst>
          </p:cNvPr>
          <p:cNvSpPr/>
          <p:nvPr/>
        </p:nvSpPr>
        <p:spPr>
          <a:xfrm flipV="1">
            <a:off x="2602216" y="2265027"/>
            <a:ext cx="701881" cy="457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CD756199-15CD-431C-A924-914D5434FD99}"/>
              </a:ext>
            </a:extLst>
          </p:cNvPr>
          <p:cNvSpPr/>
          <p:nvPr/>
        </p:nvSpPr>
        <p:spPr>
          <a:xfrm>
            <a:off x="4105010" y="2265027"/>
            <a:ext cx="49262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50194C8F-62E0-456A-B2BC-29E0D53A54AE}"/>
              </a:ext>
            </a:extLst>
          </p:cNvPr>
          <p:cNvSpPr/>
          <p:nvPr/>
        </p:nvSpPr>
        <p:spPr>
          <a:xfrm>
            <a:off x="5507949" y="2265027"/>
            <a:ext cx="798355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F6364BE9-8445-4A9B-A1F3-61064B5C1BD2}"/>
              </a:ext>
            </a:extLst>
          </p:cNvPr>
          <p:cNvSpPr/>
          <p:nvPr/>
        </p:nvSpPr>
        <p:spPr>
          <a:xfrm>
            <a:off x="7262304" y="2233776"/>
            <a:ext cx="578376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Up 23">
            <a:extLst>
              <a:ext uri="{FF2B5EF4-FFF2-40B4-BE49-F238E27FC236}">
                <a16:creationId xmlns:a16="http://schemas.microsoft.com/office/drawing/2014/main" id="{ED0E245A-EF38-48AE-BD55-020A522B06FB}"/>
              </a:ext>
            </a:extLst>
          </p:cNvPr>
          <p:cNvSpPr/>
          <p:nvPr/>
        </p:nvSpPr>
        <p:spPr>
          <a:xfrm>
            <a:off x="7262304" y="2196888"/>
            <a:ext cx="2327480" cy="106680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C324F-468C-4927-9E1D-D678A14B5EED}"/>
              </a:ext>
            </a:extLst>
          </p:cNvPr>
          <p:cNvSpPr txBox="1"/>
          <p:nvPr/>
        </p:nvSpPr>
        <p:spPr>
          <a:xfrm>
            <a:off x="3545625" y="4242127"/>
            <a:ext cx="5767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row is the table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Tconst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is our primary key (unique identifier) for movies and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nconst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is secondary key for 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knowForTitles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contains array of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tconst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relating to this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nconst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Ordering provides number of difference version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/>
              <a:t>EDA and Assumption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77334" y="1716089"/>
            <a:ext cx="8771466" cy="3880772"/>
          </a:xfrm>
        </p:spPr>
        <p:txBody>
          <a:bodyPr/>
          <a:lstStyle/>
          <a:p>
            <a:r>
              <a:rPr lang="en-US" dirty="0"/>
              <a:t>According to our goal of predicting movie rating, there are several Naïve assumption with movie ratings</a:t>
            </a:r>
          </a:p>
          <a:p>
            <a:endParaRPr lang="en-US" dirty="0"/>
          </a:p>
          <a:p>
            <a:pPr lvl="1"/>
            <a:r>
              <a:rPr lang="en-US" dirty="0"/>
              <a:t>1. </a:t>
            </a:r>
            <a:r>
              <a:rPr lang="en-US" b="1" dirty="0"/>
              <a:t> Is movie rating correlated with number of votes?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2 . Is movie rating correlated with movie genre?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3.  Is movie rating correlated with year that a movie comes out?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476" y="816638"/>
            <a:ext cx="10273068" cy="1320800"/>
          </a:xfrm>
        </p:spPr>
        <p:txBody>
          <a:bodyPr anchor="t">
            <a:normAutofit/>
          </a:bodyPr>
          <a:lstStyle/>
          <a:p>
            <a:pPr lvl="1"/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Is movie rating related with number of votes?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6D4D6-8519-4B8C-82D4-DB0EBAF97C67}"/>
              </a:ext>
            </a:extLst>
          </p:cNvPr>
          <p:cNvSpPr txBox="1"/>
          <p:nvPr/>
        </p:nvSpPr>
        <p:spPr>
          <a:xfrm>
            <a:off x="5614633" y="1792651"/>
            <a:ext cx="4655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prove this assumption, I use quartile of </a:t>
            </a:r>
            <a:r>
              <a:rPr lang="en-US" dirty="0" err="1"/>
              <a:t>numVotes</a:t>
            </a:r>
            <a:r>
              <a:rPr lang="en-US" dirty="0"/>
              <a:t> to cut all movies’ rating into 4 groups. Within each group, we could calculate a average rating for all movies in inside this group.</a:t>
            </a:r>
          </a:p>
          <a:p>
            <a:endParaRPr lang="en-US" dirty="0"/>
          </a:p>
          <a:p>
            <a:r>
              <a:rPr lang="en-US" dirty="0"/>
              <a:t>From this graph, we can tell that generally 4 group have similar ratings.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B49158-B851-46D1-BB1A-0899950CA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40" y="1574895"/>
            <a:ext cx="5036093" cy="332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31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333" y="816638"/>
            <a:ext cx="8596668" cy="1320800"/>
          </a:xfrm>
        </p:spPr>
        <p:txBody>
          <a:bodyPr anchor="t">
            <a:normAutofit/>
          </a:bodyPr>
          <a:lstStyle/>
          <a:p>
            <a:pPr lvl="1"/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Is movie rating related with movie genre?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6D4D6-8519-4B8C-82D4-DB0EBAF97C67}"/>
              </a:ext>
            </a:extLst>
          </p:cNvPr>
          <p:cNvSpPr txBox="1"/>
          <p:nvPr/>
        </p:nvSpPr>
        <p:spPr>
          <a:xfrm>
            <a:off x="5329647" y="1757549"/>
            <a:ext cx="4655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assumption, group all movies based on “genre” and calculate mean of “</a:t>
            </a:r>
            <a:r>
              <a:rPr lang="en-US" dirty="0" err="1"/>
              <a:t>averageRating</a:t>
            </a:r>
            <a:r>
              <a:rPr lang="en-US" dirty="0"/>
              <a:t>” for each group. Note that a movie might has more than one genre, e.g. drama and adventure. In this case, we will double count it.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this plot, we can see that there are some genres that have higher score than others.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236E89-125C-49D1-B56E-CB8A55EE2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6" y="1757549"/>
            <a:ext cx="4655314" cy="38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39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303" y="816638"/>
            <a:ext cx="9000997" cy="1399791"/>
          </a:xfrm>
        </p:spPr>
        <p:txBody>
          <a:bodyPr anchor="t">
            <a:normAutofit/>
          </a:bodyPr>
          <a:lstStyle/>
          <a:p>
            <a:pPr lvl="1"/>
            <a:r>
              <a:rPr lang="en-US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Is movie rating related with year that a movie comes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6D4D6-8519-4B8C-82D4-DB0EBAF97C67}"/>
              </a:ext>
            </a:extLst>
          </p:cNvPr>
          <p:cNvSpPr txBox="1"/>
          <p:nvPr/>
        </p:nvSpPr>
        <p:spPr>
          <a:xfrm>
            <a:off x="5342347" y="1664537"/>
            <a:ext cx="4655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assumption, select all movie ratings for a given “</a:t>
            </a:r>
            <a:r>
              <a:rPr lang="en-US" dirty="0" err="1"/>
              <a:t>startYear</a:t>
            </a:r>
            <a:r>
              <a:rPr lang="en-US" dirty="0"/>
              <a:t>”. For visualization purpose, I choose all movies after 1960.</a:t>
            </a:r>
          </a:p>
          <a:p>
            <a:endParaRPr lang="en-US" dirty="0"/>
          </a:p>
          <a:p>
            <a:r>
              <a:rPr lang="en-US" dirty="0"/>
              <a:t>The color of the bar shows the mean rating for that year comparing to others. The darker, the higher rating.</a:t>
            </a:r>
          </a:p>
          <a:p>
            <a:endParaRPr lang="en-US" dirty="0"/>
          </a:p>
          <a:p>
            <a:r>
              <a:rPr lang="en-US" dirty="0"/>
              <a:t>It shows a interesting trend from high to low, and to high again.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1ECCF9-750D-4FBB-9F94-A9DE18568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4537"/>
            <a:ext cx="5145497" cy="385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8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900"/>
          </a:xfrm>
        </p:spPr>
        <p:txBody>
          <a:bodyPr/>
          <a:lstStyle/>
          <a:p>
            <a:r>
              <a:rPr lang="en-US" dirty="0"/>
              <a:t>Build 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7500"/>
            <a:ext cx="8596668" cy="3880773"/>
          </a:xfrm>
        </p:spPr>
        <p:txBody>
          <a:bodyPr/>
          <a:lstStyle/>
          <a:p>
            <a:r>
              <a:rPr lang="en-US" dirty="0"/>
              <a:t>From the previous EDA part, we have a brief understanding of relation between movie rating and several feature.</a:t>
            </a:r>
          </a:p>
          <a:p>
            <a:r>
              <a:rPr lang="en-US" dirty="0"/>
              <a:t>Next step: Data Cleaning and feature generation</a:t>
            </a:r>
          </a:p>
          <a:p>
            <a:pPr lvl="1"/>
            <a:r>
              <a:rPr lang="en-US" dirty="0"/>
              <a:t>merging all features and transform categorical feature into dummies</a:t>
            </a:r>
          </a:p>
          <a:p>
            <a:pPr lvl="1"/>
            <a:r>
              <a:rPr lang="en-US" dirty="0"/>
              <a:t>Standardization</a:t>
            </a:r>
          </a:p>
          <a:p>
            <a:pPr lvl="1"/>
            <a:r>
              <a:rPr lang="en-US" dirty="0"/>
              <a:t>Correlation test: remove high absolute correlated pair feature</a:t>
            </a:r>
          </a:p>
          <a:p>
            <a:pPr lvl="1"/>
            <a:r>
              <a:rPr lang="en-US" dirty="0"/>
              <a:t>SVD: generate extra features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842</Words>
  <Application>Microsoft Office PowerPoint</Application>
  <PresentationFormat>Widescreen</PresentationFormat>
  <Paragraphs>145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Movie Rating Prediction  with IMDb Dataset </vt:lpstr>
      <vt:lpstr>Introduction</vt:lpstr>
      <vt:lpstr>Introduction</vt:lpstr>
      <vt:lpstr>Describe Raw Data</vt:lpstr>
      <vt:lpstr>EDA and Assumption</vt:lpstr>
      <vt:lpstr>Is movie rating related with number of votes?</vt:lpstr>
      <vt:lpstr>Is movie rating related with movie genre?</vt:lpstr>
      <vt:lpstr>Is movie rating related with year that a movie comes out?</vt:lpstr>
      <vt:lpstr>Build Machine Learning Model</vt:lpstr>
      <vt:lpstr>ElasticNet Regressor</vt:lpstr>
      <vt:lpstr>Random Forest Regressor</vt:lpstr>
      <vt:lpstr>Random Forest Regressor</vt:lpstr>
      <vt:lpstr>Conclusion</vt:lpstr>
      <vt:lpstr>Future Improvement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 Prediction  with IMDb Dataset </dc:title>
  <dc:creator>Yipeng Han</dc:creator>
  <cp:lastModifiedBy>Yipeng Han</cp:lastModifiedBy>
  <cp:revision>21</cp:revision>
  <dcterms:created xsi:type="dcterms:W3CDTF">2019-07-11T03:41:04Z</dcterms:created>
  <dcterms:modified xsi:type="dcterms:W3CDTF">2019-07-11T08:43:45Z</dcterms:modified>
</cp:coreProperties>
</file>