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Lst>
  <p:sldSz cx="35999738" cy="35999738"/>
  <p:notesSz cx="7004050" cy="9283700"/>
  <p:defaultTextStyle>
    <a:defPPr>
      <a:defRPr lang="en-US"/>
    </a:defPPr>
    <a:lvl1pPr algn="l" rtl="0" fontAlgn="base">
      <a:spcBef>
        <a:spcPct val="0"/>
      </a:spcBef>
      <a:spcAft>
        <a:spcPct val="0"/>
      </a:spcAft>
      <a:defRPr sz="2900" kern="1200">
        <a:solidFill>
          <a:schemeClr val="tx1"/>
        </a:solidFill>
        <a:latin typeface="Arial" pitchFamily="34" charset="0"/>
        <a:ea typeface="+mn-ea"/>
        <a:cs typeface="+mn-cs"/>
      </a:defRPr>
    </a:lvl1pPr>
    <a:lvl2pPr marL="409057" algn="l" rtl="0" fontAlgn="base">
      <a:spcBef>
        <a:spcPct val="0"/>
      </a:spcBef>
      <a:spcAft>
        <a:spcPct val="0"/>
      </a:spcAft>
      <a:defRPr sz="2900" kern="1200">
        <a:solidFill>
          <a:schemeClr val="tx1"/>
        </a:solidFill>
        <a:latin typeface="Arial" pitchFamily="34" charset="0"/>
        <a:ea typeface="+mn-ea"/>
        <a:cs typeface="+mn-cs"/>
      </a:defRPr>
    </a:lvl2pPr>
    <a:lvl3pPr marL="818114" algn="l" rtl="0" fontAlgn="base">
      <a:spcBef>
        <a:spcPct val="0"/>
      </a:spcBef>
      <a:spcAft>
        <a:spcPct val="0"/>
      </a:spcAft>
      <a:defRPr sz="2900" kern="1200">
        <a:solidFill>
          <a:schemeClr val="tx1"/>
        </a:solidFill>
        <a:latin typeface="Arial" pitchFamily="34" charset="0"/>
        <a:ea typeface="+mn-ea"/>
        <a:cs typeface="+mn-cs"/>
      </a:defRPr>
    </a:lvl3pPr>
    <a:lvl4pPr marL="1227171" algn="l" rtl="0" fontAlgn="base">
      <a:spcBef>
        <a:spcPct val="0"/>
      </a:spcBef>
      <a:spcAft>
        <a:spcPct val="0"/>
      </a:spcAft>
      <a:defRPr sz="2900" kern="1200">
        <a:solidFill>
          <a:schemeClr val="tx1"/>
        </a:solidFill>
        <a:latin typeface="Arial" pitchFamily="34" charset="0"/>
        <a:ea typeface="+mn-ea"/>
        <a:cs typeface="+mn-cs"/>
      </a:defRPr>
    </a:lvl4pPr>
    <a:lvl5pPr marL="1636227" algn="l" rtl="0" fontAlgn="base">
      <a:spcBef>
        <a:spcPct val="0"/>
      </a:spcBef>
      <a:spcAft>
        <a:spcPct val="0"/>
      </a:spcAft>
      <a:defRPr sz="2900" kern="1200">
        <a:solidFill>
          <a:schemeClr val="tx1"/>
        </a:solidFill>
        <a:latin typeface="Arial" pitchFamily="34" charset="0"/>
        <a:ea typeface="+mn-ea"/>
        <a:cs typeface="+mn-cs"/>
      </a:defRPr>
    </a:lvl5pPr>
    <a:lvl6pPr marL="2045284" algn="l" defTabSz="818114" rtl="0" eaLnBrk="1" latinLnBrk="0" hangingPunct="1">
      <a:defRPr sz="2900" kern="1200">
        <a:solidFill>
          <a:schemeClr val="tx1"/>
        </a:solidFill>
        <a:latin typeface="Arial" pitchFamily="34" charset="0"/>
        <a:ea typeface="+mn-ea"/>
        <a:cs typeface="+mn-cs"/>
      </a:defRPr>
    </a:lvl6pPr>
    <a:lvl7pPr marL="2454341" algn="l" defTabSz="818114" rtl="0" eaLnBrk="1" latinLnBrk="0" hangingPunct="1">
      <a:defRPr sz="2900" kern="1200">
        <a:solidFill>
          <a:schemeClr val="tx1"/>
        </a:solidFill>
        <a:latin typeface="Arial" pitchFamily="34" charset="0"/>
        <a:ea typeface="+mn-ea"/>
        <a:cs typeface="+mn-cs"/>
      </a:defRPr>
    </a:lvl7pPr>
    <a:lvl8pPr marL="2863398" algn="l" defTabSz="818114" rtl="0" eaLnBrk="1" latinLnBrk="0" hangingPunct="1">
      <a:defRPr sz="2900" kern="1200">
        <a:solidFill>
          <a:schemeClr val="tx1"/>
        </a:solidFill>
        <a:latin typeface="Arial" pitchFamily="34" charset="0"/>
        <a:ea typeface="+mn-ea"/>
        <a:cs typeface="+mn-cs"/>
      </a:defRPr>
    </a:lvl8pPr>
    <a:lvl9pPr marL="3272455" algn="l" defTabSz="818114" rtl="0" eaLnBrk="1" latinLnBrk="0" hangingPunct="1">
      <a:defRPr sz="29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1339">
          <p15:clr>
            <a:srgbClr val="A4A3A4"/>
          </p15:clr>
        </p15:guide>
        <p15:guide id="2" pos="113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6EA4"/>
    <a:srgbClr val="EAEAEA"/>
    <a:srgbClr val="FFFFFF"/>
    <a:srgbClr val="006699"/>
    <a:srgbClr val="CCECFF"/>
    <a:srgbClr val="F8F8F8"/>
    <a:srgbClr val="FFFF66"/>
    <a:srgbClr val="003A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403" autoAdjust="0"/>
    <p:restoredTop sz="94676" autoAdjust="0"/>
  </p:normalViewPr>
  <p:slideViewPr>
    <p:cSldViewPr>
      <p:cViewPr>
        <p:scale>
          <a:sx n="31" d="100"/>
          <a:sy n="31" d="100"/>
        </p:scale>
        <p:origin x="-1362" y="-3792"/>
      </p:cViewPr>
      <p:guideLst>
        <p:guide orient="horz" pos="11339"/>
        <p:guide pos="113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Instructions"/>
          <p:cNvSpPr/>
          <p:nvPr userDrawn="1"/>
        </p:nvSpPr>
        <p:spPr>
          <a:xfrm>
            <a:off x="-11249918" y="0"/>
            <a:ext cx="10499924" cy="359997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7471" tIns="187471" rIns="187471" bIns="18747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968"/>
              </a:spcAft>
            </a:pPr>
            <a:r>
              <a:rPr lang="en-US" sz="7900" dirty="0" smtClean="0">
                <a:solidFill>
                  <a:srgbClr val="7F7F7F"/>
                </a:solidFill>
                <a:latin typeface="Calibri" pitchFamily="34" charset="0"/>
                <a:cs typeface="Calibri" panose="020F0502020204030204" pitchFamily="34" charset="0"/>
              </a:rPr>
              <a:t>Poster Print Size:</a:t>
            </a:r>
            <a:endParaRPr sz="7900" dirty="0">
              <a:solidFill>
                <a:srgbClr val="7F7F7F"/>
              </a:solidFill>
              <a:latin typeface="Calibri" pitchFamily="34" charset="0"/>
              <a:cs typeface="Calibri" panose="020F0502020204030204" pitchFamily="34" charset="0"/>
            </a:endParaRPr>
          </a:p>
          <a:p>
            <a:pPr lvl="0">
              <a:spcBef>
                <a:spcPts val="0"/>
              </a:spcBef>
              <a:spcAft>
                <a:spcPts val="1968"/>
              </a:spcAft>
            </a:pPr>
            <a:r>
              <a:rPr lang="en-US" sz="5200" dirty="0" smtClean="0">
                <a:solidFill>
                  <a:srgbClr val="7F7F7F"/>
                </a:solidFill>
                <a:latin typeface="Calibri" pitchFamily="34" charset="0"/>
                <a:cs typeface="Calibri" panose="020F0502020204030204" pitchFamily="34" charset="0"/>
              </a:rPr>
              <a:t>This poster template is 1m (39.37”) high by 1m (39.37”) wide. It can be used to print any poster with a 1:1 aspect ratio.</a:t>
            </a:r>
          </a:p>
          <a:p>
            <a:pPr lvl="0">
              <a:spcBef>
                <a:spcPts val="0"/>
              </a:spcBef>
              <a:spcAft>
                <a:spcPts val="1968"/>
              </a:spcAft>
            </a:pPr>
            <a:r>
              <a:rPr lang="en-US" sz="7900" dirty="0" smtClean="0">
                <a:solidFill>
                  <a:srgbClr val="7F7F7F"/>
                </a:solidFill>
                <a:latin typeface="Calibri" pitchFamily="34" charset="0"/>
                <a:cs typeface="Calibri" panose="020F0502020204030204" pitchFamily="34" charset="0"/>
              </a:rPr>
              <a:t>Placeholders</a:t>
            </a:r>
            <a:r>
              <a:rPr sz="7900" dirty="0" smtClean="0">
                <a:solidFill>
                  <a:srgbClr val="7F7F7F"/>
                </a:solidFill>
                <a:latin typeface="Calibri" pitchFamily="34" charset="0"/>
                <a:cs typeface="Calibri" panose="020F0502020204030204" pitchFamily="34" charset="0"/>
              </a:rPr>
              <a:t>:</a:t>
            </a:r>
            <a:endParaRPr sz="7900" dirty="0">
              <a:solidFill>
                <a:srgbClr val="7F7F7F"/>
              </a:solidFill>
              <a:latin typeface="Calibri" pitchFamily="34" charset="0"/>
              <a:cs typeface="Calibri" panose="020F0502020204030204" pitchFamily="34" charset="0"/>
            </a:endParaRPr>
          </a:p>
          <a:p>
            <a:pPr lvl="0">
              <a:spcBef>
                <a:spcPts val="0"/>
              </a:spcBef>
              <a:spcAft>
                <a:spcPts val="1968"/>
              </a:spcAft>
            </a:pPr>
            <a:r>
              <a:rPr sz="5200" dirty="0">
                <a:solidFill>
                  <a:srgbClr val="7F7F7F"/>
                </a:solidFill>
                <a:latin typeface="Calibri" pitchFamily="34" charset="0"/>
                <a:cs typeface="Calibri" panose="020F0502020204030204" pitchFamily="34" charset="0"/>
              </a:rPr>
              <a:t>The </a:t>
            </a:r>
            <a:r>
              <a:rPr lang="en-US" sz="5200" dirty="0" smtClean="0">
                <a:solidFill>
                  <a:srgbClr val="7F7F7F"/>
                </a:solidFill>
                <a:latin typeface="Calibri" pitchFamily="34" charset="0"/>
                <a:cs typeface="Calibri" panose="020F0502020204030204" pitchFamily="34" charset="0"/>
              </a:rPr>
              <a:t>various elements included</a:t>
            </a:r>
            <a:r>
              <a:rPr sz="5200" dirty="0" smtClean="0">
                <a:solidFill>
                  <a:srgbClr val="7F7F7F"/>
                </a:solidFill>
                <a:latin typeface="Calibri" pitchFamily="34" charset="0"/>
                <a:cs typeface="Calibri" panose="020F0502020204030204" pitchFamily="34" charset="0"/>
              </a:rPr>
              <a:t> </a:t>
            </a:r>
            <a:r>
              <a:rPr sz="5200" dirty="0">
                <a:solidFill>
                  <a:srgbClr val="7F7F7F"/>
                </a:solidFill>
                <a:latin typeface="Calibri" pitchFamily="34" charset="0"/>
                <a:cs typeface="Calibri" panose="020F0502020204030204" pitchFamily="34" charset="0"/>
              </a:rPr>
              <a:t>in this </a:t>
            </a:r>
            <a:r>
              <a:rPr lang="en-US" sz="5200" dirty="0" smtClean="0">
                <a:solidFill>
                  <a:srgbClr val="7F7F7F"/>
                </a:solidFill>
                <a:latin typeface="Calibri" pitchFamily="34" charset="0"/>
                <a:cs typeface="Calibri" panose="020F0502020204030204" pitchFamily="34" charset="0"/>
              </a:rPr>
              <a:t>poster are ones</a:t>
            </a:r>
            <a:r>
              <a:rPr lang="en-US" sz="5200" baseline="0" dirty="0" smtClean="0">
                <a:solidFill>
                  <a:srgbClr val="7F7F7F"/>
                </a:solidFill>
                <a:latin typeface="Calibri" pitchFamily="34" charset="0"/>
                <a:cs typeface="Calibri" panose="020F0502020204030204" pitchFamily="34" charset="0"/>
              </a:rPr>
              <a:t> we often see in medical, research, and scientific posters.</a:t>
            </a:r>
            <a:r>
              <a:rPr sz="5200" dirty="0" smtClean="0">
                <a:solidFill>
                  <a:srgbClr val="7F7F7F"/>
                </a:solidFill>
                <a:latin typeface="Calibri" pitchFamily="34" charset="0"/>
                <a:cs typeface="Calibri" panose="020F0502020204030204" pitchFamily="34" charset="0"/>
              </a:rPr>
              <a:t> </a:t>
            </a:r>
            <a:r>
              <a:rPr lang="en-US" sz="5200" dirty="0" smtClean="0">
                <a:solidFill>
                  <a:srgbClr val="7F7F7F"/>
                </a:solidFill>
                <a:latin typeface="Calibri" pitchFamily="34" charset="0"/>
                <a:cs typeface="Calibri" panose="020F0502020204030204" pitchFamily="34" charset="0"/>
              </a:rPr>
              <a:t>Feel</a:t>
            </a:r>
            <a:r>
              <a:rPr lang="en-US" sz="52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968"/>
              </a:spcAft>
            </a:pPr>
            <a:r>
              <a:rPr lang="en-US" sz="7900" dirty="0" smtClean="0">
                <a:solidFill>
                  <a:srgbClr val="7F7F7F"/>
                </a:solidFill>
                <a:latin typeface="Calibri" pitchFamily="34" charset="0"/>
                <a:cs typeface="Calibri" panose="020F0502020204030204" pitchFamily="34" charset="0"/>
              </a:rPr>
              <a:t>Image</a:t>
            </a:r>
            <a:r>
              <a:rPr lang="en-US" sz="7900" baseline="0" dirty="0" smtClean="0">
                <a:solidFill>
                  <a:srgbClr val="7F7F7F"/>
                </a:solidFill>
                <a:latin typeface="Calibri" pitchFamily="34" charset="0"/>
                <a:cs typeface="Calibri" panose="020F0502020204030204" pitchFamily="34" charset="0"/>
              </a:rPr>
              <a:t> Quality</a:t>
            </a:r>
            <a:r>
              <a:rPr lang="en-US" sz="7900" dirty="0" smtClean="0">
                <a:solidFill>
                  <a:srgbClr val="7F7F7F"/>
                </a:solidFill>
                <a:latin typeface="Calibri" pitchFamily="34" charset="0"/>
                <a:cs typeface="Calibri" panose="020F0502020204030204" pitchFamily="34" charset="0"/>
              </a:rPr>
              <a:t>:</a:t>
            </a:r>
          </a:p>
          <a:p>
            <a:pPr lvl="0">
              <a:spcBef>
                <a:spcPts val="0"/>
              </a:spcBef>
              <a:spcAft>
                <a:spcPts val="1968"/>
              </a:spcAft>
            </a:pPr>
            <a:r>
              <a:rPr lang="en-US" sz="52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5200" b="1" dirty="0" smtClean="0">
                <a:solidFill>
                  <a:srgbClr val="7F7F7F"/>
                </a:solidFill>
                <a:latin typeface="Calibri" pitchFamily="34" charset="0"/>
                <a:cs typeface="Calibri" panose="020F0502020204030204" pitchFamily="34" charset="0"/>
              </a:rPr>
              <a:t>Insert, Picture</a:t>
            </a:r>
            <a:r>
              <a:rPr lang="en-US" sz="52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5200" b="1" dirty="0" smtClean="0">
                <a:solidFill>
                  <a:srgbClr val="7F7F7F"/>
                </a:solidFill>
                <a:latin typeface="Calibri" pitchFamily="34" charset="0"/>
                <a:cs typeface="Calibri" panose="020F0502020204030204" pitchFamily="34" charset="0"/>
              </a:rPr>
              <a:t>150-200 pixels per inch in their final printed size</a:t>
            </a:r>
            <a:r>
              <a:rPr lang="en-US" sz="5200" dirty="0" smtClean="0">
                <a:solidFill>
                  <a:srgbClr val="7F7F7F"/>
                </a:solidFill>
                <a:latin typeface="Calibri" pitchFamily="34" charset="0"/>
                <a:cs typeface="Calibri" panose="020F0502020204030204" pitchFamily="34" charset="0"/>
              </a:rPr>
              <a:t>. For instance, a 1600 x 1200 pixel</a:t>
            </a:r>
            <a:r>
              <a:rPr lang="en-US" sz="5200" baseline="0" dirty="0" smtClean="0">
                <a:solidFill>
                  <a:srgbClr val="7F7F7F"/>
                </a:solidFill>
                <a:latin typeface="Calibri" pitchFamily="34" charset="0"/>
                <a:cs typeface="Calibri" panose="020F0502020204030204" pitchFamily="34" charset="0"/>
              </a:rPr>
              <a:t> photo will usually look fine up to </a:t>
            </a:r>
            <a:r>
              <a:rPr lang="en-US" sz="52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968"/>
              </a:spcAft>
            </a:pPr>
            <a:r>
              <a:rPr lang="en-US" sz="52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968"/>
              </a:spcAft>
            </a:pPr>
            <a:r>
              <a:rPr lang="en-US" sz="52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968"/>
              </a:spcAft>
            </a:pPr>
            <a:r>
              <a:rPr lang="en-US" sz="3900" dirty="0" smtClean="0">
                <a:solidFill>
                  <a:srgbClr val="7F7F7F"/>
                </a:solidFill>
                <a:latin typeface="Calibri" pitchFamily="34" charset="0"/>
                <a:cs typeface="Calibri" panose="020F0502020204030204" pitchFamily="34" charset="0"/>
              </a:rPr>
              <a:t/>
            </a:r>
            <a:br>
              <a:rPr lang="en-US" sz="3900" dirty="0" smtClean="0">
                <a:solidFill>
                  <a:srgbClr val="7F7F7F"/>
                </a:solidFill>
                <a:latin typeface="Calibri" pitchFamily="34" charset="0"/>
                <a:cs typeface="Calibri" panose="020F0502020204030204" pitchFamily="34" charset="0"/>
              </a:rPr>
            </a:br>
            <a:r>
              <a:rPr lang="en-US" sz="3900" dirty="0" smtClean="0">
                <a:solidFill>
                  <a:srgbClr val="7F7F7F"/>
                </a:solidFill>
                <a:latin typeface="Calibri" pitchFamily="34" charset="0"/>
                <a:cs typeface="Calibri" panose="020F0502020204030204" pitchFamily="34" charset="0"/>
              </a:rPr>
              <a:t>[This sidebar area does not print.]</a:t>
            </a:r>
          </a:p>
        </p:txBody>
      </p:sp>
      <p:grpSp>
        <p:nvGrpSpPr>
          <p:cNvPr id="3" name="Group 2"/>
          <p:cNvGrpSpPr/>
          <p:nvPr userDrawn="1"/>
        </p:nvGrpSpPr>
        <p:grpSpPr>
          <a:xfrm>
            <a:off x="36749732" y="0"/>
            <a:ext cx="10499924" cy="35999738"/>
            <a:chOff x="33832800" y="0"/>
            <a:chExt cx="12801600" cy="43891200"/>
          </a:xfrm>
        </p:grpSpPr>
        <p:sp>
          <p:nvSpPr>
            <p:cNvPr id="4"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968"/>
                </a:spcAft>
              </a:pPr>
              <a:r>
                <a:rPr lang="en-US" sz="7900" dirty="0" smtClean="0">
                  <a:solidFill>
                    <a:schemeClr val="bg1">
                      <a:lumMod val="50000"/>
                    </a:schemeClr>
                  </a:solidFill>
                  <a:latin typeface="Calibri" pitchFamily="34" charset="0"/>
                  <a:cs typeface="Calibri" panose="020F0502020204030204" pitchFamily="34" charset="0"/>
                </a:rPr>
                <a:t>Change</a:t>
              </a:r>
              <a:r>
                <a:rPr lang="en-US" sz="7900" baseline="0" dirty="0" smtClean="0">
                  <a:solidFill>
                    <a:schemeClr val="bg1">
                      <a:lumMod val="50000"/>
                    </a:schemeClr>
                  </a:solidFill>
                  <a:latin typeface="Calibri" pitchFamily="34" charset="0"/>
                  <a:cs typeface="Calibri" panose="020F0502020204030204" pitchFamily="34" charset="0"/>
                </a:rPr>
                <a:t> Color Theme</a:t>
              </a:r>
              <a:r>
                <a:rPr lang="en-US" sz="7900" dirty="0" smtClean="0">
                  <a:solidFill>
                    <a:schemeClr val="bg1">
                      <a:lumMod val="50000"/>
                    </a:schemeClr>
                  </a:solidFill>
                  <a:latin typeface="Calibri" pitchFamily="34" charset="0"/>
                  <a:cs typeface="Calibri" panose="020F0502020204030204" pitchFamily="34" charset="0"/>
                </a:rPr>
                <a:t>:</a:t>
              </a:r>
              <a:endParaRPr sz="7900" dirty="0">
                <a:solidFill>
                  <a:schemeClr val="bg1">
                    <a:lumMod val="50000"/>
                  </a:schemeClr>
                </a:solidFill>
                <a:latin typeface="Calibri" pitchFamily="34" charset="0"/>
                <a:cs typeface="Calibri" panose="020F0502020204030204" pitchFamily="34" charset="0"/>
              </a:endParaRPr>
            </a:p>
            <a:p>
              <a:pPr lvl="0">
                <a:spcBef>
                  <a:spcPts val="0"/>
                </a:spcBef>
                <a:spcAft>
                  <a:spcPts val="1968"/>
                </a:spcAft>
              </a:pPr>
              <a:r>
                <a:rPr lang="en-US" sz="54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54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968"/>
                </a:spcAft>
              </a:pPr>
              <a:r>
                <a:rPr lang="en-US" sz="54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5400" b="1" baseline="0" dirty="0" smtClean="0">
                  <a:solidFill>
                    <a:schemeClr val="bg1">
                      <a:lumMod val="50000"/>
                    </a:schemeClr>
                  </a:solidFill>
                  <a:latin typeface="Calibri" pitchFamily="34" charset="0"/>
                  <a:cs typeface="Calibri" panose="020F0502020204030204" pitchFamily="34" charset="0"/>
                </a:rPr>
                <a:t>Design</a:t>
              </a:r>
              <a:r>
                <a:rPr lang="en-US" sz="5400" baseline="0" dirty="0" smtClean="0">
                  <a:solidFill>
                    <a:schemeClr val="bg1">
                      <a:lumMod val="50000"/>
                    </a:schemeClr>
                  </a:solidFill>
                  <a:latin typeface="Calibri" pitchFamily="34" charset="0"/>
                  <a:cs typeface="Calibri" panose="020F0502020204030204" pitchFamily="34" charset="0"/>
                </a:rPr>
                <a:t> tab, then select the </a:t>
              </a:r>
              <a:r>
                <a:rPr lang="en-US" sz="5400" b="1" baseline="0" dirty="0" smtClean="0">
                  <a:solidFill>
                    <a:schemeClr val="bg1">
                      <a:lumMod val="50000"/>
                    </a:schemeClr>
                  </a:solidFill>
                  <a:latin typeface="Calibri" pitchFamily="34" charset="0"/>
                  <a:cs typeface="Calibri" panose="020F0502020204030204" pitchFamily="34" charset="0"/>
                </a:rPr>
                <a:t>Colors</a:t>
              </a:r>
              <a:r>
                <a:rPr lang="en-US" sz="54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968"/>
                </a:spcAft>
              </a:pPr>
              <a:endParaRPr lang="en-US" sz="5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968"/>
                </a:spcAft>
              </a:pPr>
              <a:endParaRPr lang="en-US" sz="5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968"/>
                </a:spcAft>
              </a:pPr>
              <a:endParaRPr lang="en-US" sz="5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968"/>
                </a:spcAft>
              </a:pPr>
              <a:endParaRPr lang="en-US" sz="5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968"/>
                </a:spcAft>
              </a:pPr>
              <a:endParaRPr lang="en-US" sz="5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968"/>
                </a:spcAft>
              </a:pPr>
              <a:endParaRPr lang="en-US" sz="5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968"/>
                </a:spcAft>
              </a:pPr>
              <a:endParaRPr lang="en-US" sz="5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968"/>
                </a:spcAft>
              </a:pPr>
              <a:endParaRPr lang="en-US" sz="5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968"/>
                </a:spcAft>
              </a:pPr>
              <a:endParaRPr lang="en-US" sz="5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968"/>
                </a:spcAft>
              </a:pPr>
              <a:r>
                <a:rPr lang="en-US" sz="54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968"/>
                </a:spcAft>
              </a:pPr>
              <a:r>
                <a:rPr lang="en-US" sz="79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968"/>
                </a:spcAft>
              </a:pPr>
              <a:r>
                <a:rPr lang="en-US" sz="5400" dirty="0" smtClean="0">
                  <a:solidFill>
                    <a:schemeClr val="bg1">
                      <a:lumMod val="50000"/>
                    </a:schemeClr>
                  </a:solidFill>
                  <a:latin typeface="Calibri" pitchFamily="34" charset="0"/>
                  <a:cs typeface="Calibri" panose="020F0502020204030204" pitchFamily="34" charset="0"/>
                </a:rPr>
                <a:t>Once your poster file is ready, visit</a:t>
              </a:r>
              <a:r>
                <a:rPr lang="en-US" sz="5400" baseline="0" dirty="0" smtClean="0">
                  <a:solidFill>
                    <a:schemeClr val="bg1">
                      <a:lumMod val="50000"/>
                    </a:schemeClr>
                  </a:solidFill>
                  <a:latin typeface="Calibri" pitchFamily="34" charset="0"/>
                  <a:cs typeface="Calibri" panose="020F0502020204030204" pitchFamily="34" charset="0"/>
                </a:rPr>
                <a:t> </a:t>
              </a:r>
              <a:r>
                <a:rPr lang="en-US" sz="5400" b="1" baseline="0" dirty="0" smtClean="0">
                  <a:solidFill>
                    <a:schemeClr val="bg1">
                      <a:lumMod val="50000"/>
                    </a:schemeClr>
                  </a:solidFill>
                  <a:latin typeface="Calibri" pitchFamily="34" charset="0"/>
                  <a:cs typeface="Calibri" panose="020F0502020204030204" pitchFamily="34" charset="0"/>
                </a:rPr>
                <a:t>www.genigraphics.com</a:t>
              </a:r>
              <a:r>
                <a:rPr lang="en-US" sz="54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1968"/>
                </a:spcAft>
              </a:pPr>
              <a:r>
                <a:rPr lang="en-US" sz="54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5400" baseline="0" dirty="0" smtClean="0">
                  <a:solidFill>
                    <a:schemeClr val="bg1">
                      <a:lumMod val="50000"/>
                    </a:schemeClr>
                  </a:solidFill>
                  <a:latin typeface="Calibri" pitchFamily="34" charset="0"/>
                  <a:cs typeface="Calibri" panose="020F0502020204030204" pitchFamily="34" charset="0"/>
                </a:rPr>
                <a:t>US and Canada:  1-800-790-4001</a:t>
              </a:r>
              <a:br>
                <a:rPr lang="en-US" sz="5400" baseline="0" dirty="0" smtClean="0">
                  <a:solidFill>
                    <a:schemeClr val="bg1">
                      <a:lumMod val="50000"/>
                    </a:schemeClr>
                  </a:solidFill>
                  <a:latin typeface="Calibri" pitchFamily="34" charset="0"/>
                  <a:cs typeface="Calibri" panose="020F0502020204030204" pitchFamily="34" charset="0"/>
                </a:rPr>
              </a:br>
              <a:r>
                <a:rPr lang="en-US" sz="54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900" dirty="0" smtClean="0">
                  <a:solidFill>
                    <a:schemeClr val="bg1">
                      <a:lumMod val="50000"/>
                    </a:schemeClr>
                  </a:solidFill>
                  <a:latin typeface="Calibri" pitchFamily="34" charset="0"/>
                  <a:cs typeface="Calibri" panose="020F0502020204030204" pitchFamily="34" charset="0"/>
                </a:rPr>
                <a:t/>
              </a:r>
              <a:br>
                <a:rPr lang="en-US" sz="3900" dirty="0" smtClean="0">
                  <a:solidFill>
                    <a:schemeClr val="bg1">
                      <a:lumMod val="50000"/>
                    </a:schemeClr>
                  </a:solidFill>
                  <a:latin typeface="Calibri" pitchFamily="34" charset="0"/>
                  <a:cs typeface="Calibri" panose="020F0502020204030204" pitchFamily="34" charset="0"/>
                </a:rPr>
              </a:br>
              <a:r>
                <a:rPr lang="en-US" sz="39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13110488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7"/>
          <p:cNvSpPr>
            <a:spLocks noChangeArrowheads="1"/>
          </p:cNvSpPr>
          <p:nvPr userDrawn="1"/>
        </p:nvSpPr>
        <p:spPr bwMode="auto">
          <a:xfrm>
            <a:off x="1" y="4906214"/>
            <a:ext cx="7525513" cy="31090683"/>
          </a:xfrm>
          <a:prstGeom prst="rect">
            <a:avLst/>
          </a:prstGeom>
          <a:solidFill>
            <a:schemeClr val="accent1">
              <a:lumMod val="75000"/>
            </a:schemeClr>
          </a:solidFill>
          <a:ln>
            <a:noFill/>
          </a:ln>
          <a:effectLst/>
        </p:spPr>
        <p:txBody>
          <a:bodyPr wrap="none" lIns="374942" tIns="187471" rIns="374942" bIns="374942"/>
          <a:lstStyle/>
          <a:p>
            <a:pPr algn="ctr" defTabSz="3599132"/>
            <a:endParaRPr lang="en-US" sz="3900" dirty="0">
              <a:latin typeface="Calibri" pitchFamily="34" charset="0"/>
            </a:endParaRPr>
          </a:p>
        </p:txBody>
      </p:sp>
      <p:sp>
        <p:nvSpPr>
          <p:cNvPr id="8" name="Rectangle 8"/>
          <p:cNvSpPr>
            <a:spLocks noChangeArrowheads="1"/>
          </p:cNvSpPr>
          <p:nvPr userDrawn="1"/>
        </p:nvSpPr>
        <p:spPr bwMode="auto">
          <a:xfrm>
            <a:off x="7524093" y="1"/>
            <a:ext cx="28472520" cy="4907635"/>
          </a:xfrm>
          <a:prstGeom prst="rect">
            <a:avLst/>
          </a:prstGeom>
          <a:solidFill>
            <a:schemeClr val="accent1">
              <a:lumMod val="75000"/>
            </a:schemeClr>
          </a:solidFill>
          <a:ln>
            <a:noFill/>
          </a:ln>
          <a:effectLst/>
        </p:spPr>
        <p:txBody>
          <a:bodyPr wrap="none" lIns="409057" tIns="409057" rIns="409057" bIns="409057"/>
          <a:lstStyle/>
          <a:p>
            <a:endParaRPr lang="en-US" dirty="0">
              <a:latin typeface="Calibri" pitchFamily="34" charset="0"/>
            </a:endParaRPr>
          </a:p>
        </p:txBody>
      </p:sp>
      <p:sp>
        <p:nvSpPr>
          <p:cNvPr id="9" name="Rectangle 9"/>
          <p:cNvSpPr>
            <a:spLocks noChangeArrowheads="1"/>
          </p:cNvSpPr>
          <p:nvPr userDrawn="1"/>
        </p:nvSpPr>
        <p:spPr bwMode="auto">
          <a:xfrm>
            <a:off x="7524093" y="4906214"/>
            <a:ext cx="28472520" cy="31090683"/>
          </a:xfrm>
          <a:prstGeom prst="rect">
            <a:avLst/>
          </a:prstGeom>
          <a:solidFill>
            <a:schemeClr val="bg2"/>
          </a:solidFill>
          <a:ln>
            <a:noFill/>
          </a:ln>
          <a:effectLst/>
        </p:spPr>
        <p:txBody>
          <a:bodyPr wrap="none" lIns="409057" tIns="409057" rIns="409057" bIns="409057"/>
          <a:lstStyle/>
          <a:p>
            <a:endParaRPr lang="en-US" dirty="0">
              <a:latin typeface="Calibri" pitchFamily="34" charset="0"/>
            </a:endParaRPr>
          </a:p>
        </p:txBody>
      </p:sp>
      <p:sp>
        <p:nvSpPr>
          <p:cNvPr id="10" name="Line 11"/>
          <p:cNvSpPr>
            <a:spLocks noChangeShapeType="1"/>
          </p:cNvSpPr>
          <p:nvPr userDrawn="1"/>
        </p:nvSpPr>
        <p:spPr bwMode="auto">
          <a:xfrm>
            <a:off x="7524093" y="0"/>
            <a:ext cx="0" cy="35988374"/>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811" tIns="40906" rIns="81811" bIns="40906"/>
          <a:lstStyle/>
          <a:p>
            <a:endParaRPr lang="en-US" dirty="0">
              <a:latin typeface="Calibri" pitchFamily="34" charset="0"/>
            </a:endParaRPr>
          </a:p>
        </p:txBody>
      </p:sp>
      <p:sp>
        <p:nvSpPr>
          <p:cNvPr id="11" name="Line 12"/>
          <p:cNvSpPr>
            <a:spLocks noChangeShapeType="1"/>
          </p:cNvSpPr>
          <p:nvPr userDrawn="1"/>
        </p:nvSpPr>
        <p:spPr bwMode="auto">
          <a:xfrm>
            <a:off x="0" y="4906214"/>
            <a:ext cx="35988374"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811" tIns="40906" rIns="81811" bIns="40906"/>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572869" y="35754469"/>
            <a:ext cx="5297435" cy="185928"/>
          </a:xfrm>
          <a:prstGeom prst="rect">
            <a:avLst/>
          </a:prstGeom>
        </p:spPr>
      </p:pic>
    </p:spTree>
    <p:extLst>
      <p:ext uri="{BB962C8B-B14F-4D97-AF65-F5344CB8AC3E}">
        <p14:creationId xmlns:p14="http://schemas.microsoft.com/office/powerpoint/2010/main" val="2427662649"/>
      </p:ext>
    </p:extLst>
  </p:cSld>
  <p:clrMap bg1="lt1" tx1="dk1" bg2="lt2" tx2="dk2" accent1="accent1" accent2="accent2" accent3="accent3" accent4="accent4" accent5="accent5" accent6="accent6" hlink="hlink" folHlink="folHlink"/>
  <p:sldLayoutIdLst>
    <p:sldLayoutId id="2147483662" r:id="rId1"/>
  </p:sldLayoutIdLst>
  <p:txStyles>
    <p:titleStyle>
      <a:lvl1pPr algn="ctr" defTabSz="4112508" rtl="0" eaLnBrk="1" latinLnBrk="0" hangingPunct="1">
        <a:spcBef>
          <a:spcPct val="0"/>
        </a:spcBef>
        <a:buNone/>
        <a:defRPr sz="19800" kern="1200">
          <a:solidFill>
            <a:schemeClr val="tx1"/>
          </a:solidFill>
          <a:latin typeface="+mj-lt"/>
          <a:ea typeface="+mj-ea"/>
          <a:cs typeface="+mj-cs"/>
        </a:defRPr>
      </a:lvl1pPr>
    </p:titleStyle>
    <p:bodyStyle>
      <a:lvl1pPr marL="1542189" indent="-1542189" algn="l" defTabSz="4112508" rtl="0" eaLnBrk="1" latinLnBrk="0" hangingPunct="1">
        <a:spcBef>
          <a:spcPct val="20000"/>
        </a:spcBef>
        <a:buFont typeface="Arial" pitchFamily="34" charset="0"/>
        <a:buChar char="•"/>
        <a:defRPr sz="14400" kern="1200">
          <a:solidFill>
            <a:schemeClr val="tx1"/>
          </a:solidFill>
          <a:latin typeface="+mn-lt"/>
          <a:ea typeface="+mn-ea"/>
          <a:cs typeface="+mn-cs"/>
        </a:defRPr>
      </a:lvl1pPr>
      <a:lvl2pPr marL="3341416" indent="-1285161" algn="l" defTabSz="4112508" rtl="0" eaLnBrk="1" latinLnBrk="0" hangingPunct="1">
        <a:spcBef>
          <a:spcPct val="20000"/>
        </a:spcBef>
        <a:buFont typeface="Arial" pitchFamily="34" charset="0"/>
        <a:buChar char="–"/>
        <a:defRPr sz="12600" kern="1200">
          <a:solidFill>
            <a:schemeClr val="tx1"/>
          </a:solidFill>
          <a:latin typeface="+mn-lt"/>
          <a:ea typeface="+mn-ea"/>
          <a:cs typeface="+mn-cs"/>
        </a:defRPr>
      </a:lvl2pPr>
      <a:lvl3pPr marL="5140638" indent="-1028129" algn="l" defTabSz="4112508" rtl="0" eaLnBrk="1" latinLnBrk="0" hangingPunct="1">
        <a:spcBef>
          <a:spcPct val="20000"/>
        </a:spcBef>
        <a:buFont typeface="Arial" pitchFamily="34" charset="0"/>
        <a:buChar char="•"/>
        <a:defRPr sz="10800" kern="1200">
          <a:solidFill>
            <a:schemeClr val="tx1"/>
          </a:solidFill>
          <a:latin typeface="+mn-lt"/>
          <a:ea typeface="+mn-ea"/>
          <a:cs typeface="+mn-cs"/>
        </a:defRPr>
      </a:lvl3pPr>
      <a:lvl4pPr marL="7196891" indent="-1028129" algn="l" defTabSz="4112508" rtl="0" eaLnBrk="1" latinLnBrk="0" hangingPunct="1">
        <a:spcBef>
          <a:spcPct val="20000"/>
        </a:spcBef>
        <a:buFont typeface="Arial" pitchFamily="34" charset="0"/>
        <a:buChar char="–"/>
        <a:defRPr sz="9000" kern="1200">
          <a:solidFill>
            <a:schemeClr val="tx1"/>
          </a:solidFill>
          <a:latin typeface="+mn-lt"/>
          <a:ea typeface="+mn-ea"/>
          <a:cs typeface="+mn-cs"/>
        </a:defRPr>
      </a:lvl4pPr>
      <a:lvl5pPr marL="9253145" indent="-1028129" algn="l" defTabSz="4112508" rtl="0" eaLnBrk="1" latinLnBrk="0" hangingPunct="1">
        <a:spcBef>
          <a:spcPct val="20000"/>
        </a:spcBef>
        <a:buFont typeface="Arial" pitchFamily="34" charset="0"/>
        <a:buChar char="»"/>
        <a:defRPr sz="9000" kern="1200">
          <a:solidFill>
            <a:schemeClr val="tx1"/>
          </a:solidFill>
          <a:latin typeface="+mn-lt"/>
          <a:ea typeface="+mn-ea"/>
          <a:cs typeface="+mn-cs"/>
        </a:defRPr>
      </a:lvl5pPr>
      <a:lvl6pPr marL="11309403" indent="-1028129" algn="l" defTabSz="4112508" rtl="0" eaLnBrk="1" latinLnBrk="0" hangingPunct="1">
        <a:spcBef>
          <a:spcPct val="20000"/>
        </a:spcBef>
        <a:buFont typeface="Arial" pitchFamily="34" charset="0"/>
        <a:buChar char="•"/>
        <a:defRPr sz="9000" kern="1200">
          <a:solidFill>
            <a:schemeClr val="tx1"/>
          </a:solidFill>
          <a:latin typeface="+mn-lt"/>
          <a:ea typeface="+mn-ea"/>
          <a:cs typeface="+mn-cs"/>
        </a:defRPr>
      </a:lvl6pPr>
      <a:lvl7pPr marL="13365658" indent="-1028129" algn="l" defTabSz="4112508" rtl="0" eaLnBrk="1" latinLnBrk="0" hangingPunct="1">
        <a:spcBef>
          <a:spcPct val="20000"/>
        </a:spcBef>
        <a:buFont typeface="Arial" pitchFamily="34" charset="0"/>
        <a:buChar char="•"/>
        <a:defRPr sz="9000" kern="1200">
          <a:solidFill>
            <a:schemeClr val="tx1"/>
          </a:solidFill>
          <a:latin typeface="+mn-lt"/>
          <a:ea typeface="+mn-ea"/>
          <a:cs typeface="+mn-cs"/>
        </a:defRPr>
      </a:lvl7pPr>
      <a:lvl8pPr marL="15421912" indent="-1028129" algn="l" defTabSz="4112508" rtl="0" eaLnBrk="1" latinLnBrk="0" hangingPunct="1">
        <a:spcBef>
          <a:spcPct val="20000"/>
        </a:spcBef>
        <a:buFont typeface="Arial" pitchFamily="34" charset="0"/>
        <a:buChar char="•"/>
        <a:defRPr sz="9000" kern="1200">
          <a:solidFill>
            <a:schemeClr val="tx1"/>
          </a:solidFill>
          <a:latin typeface="+mn-lt"/>
          <a:ea typeface="+mn-ea"/>
          <a:cs typeface="+mn-cs"/>
        </a:defRPr>
      </a:lvl8pPr>
      <a:lvl9pPr marL="17478166" indent="-1028129" algn="l" defTabSz="4112508" rtl="0" eaLnBrk="1" latinLnBrk="0" hangingPunct="1">
        <a:spcBef>
          <a:spcPct val="20000"/>
        </a:spcBef>
        <a:buFont typeface="Arial" pitchFamily="34" charset="0"/>
        <a:buChar char="•"/>
        <a:defRPr sz="9000" kern="1200">
          <a:solidFill>
            <a:schemeClr val="tx1"/>
          </a:solidFill>
          <a:latin typeface="+mn-lt"/>
          <a:ea typeface="+mn-ea"/>
          <a:cs typeface="+mn-cs"/>
        </a:defRPr>
      </a:lvl9pPr>
    </p:bodyStyle>
    <p:otherStyle>
      <a:defPPr>
        <a:defRPr lang="en-US"/>
      </a:defPPr>
      <a:lvl1pPr marL="0" algn="l" defTabSz="4112508" rtl="0" eaLnBrk="1" latinLnBrk="0" hangingPunct="1">
        <a:defRPr sz="8100" kern="1200">
          <a:solidFill>
            <a:schemeClr val="tx1"/>
          </a:solidFill>
          <a:latin typeface="+mn-lt"/>
          <a:ea typeface="+mn-ea"/>
          <a:cs typeface="+mn-cs"/>
        </a:defRPr>
      </a:lvl1pPr>
      <a:lvl2pPr marL="2056254" algn="l" defTabSz="4112508" rtl="0" eaLnBrk="1" latinLnBrk="0" hangingPunct="1">
        <a:defRPr sz="8100" kern="1200">
          <a:solidFill>
            <a:schemeClr val="tx1"/>
          </a:solidFill>
          <a:latin typeface="+mn-lt"/>
          <a:ea typeface="+mn-ea"/>
          <a:cs typeface="+mn-cs"/>
        </a:defRPr>
      </a:lvl2pPr>
      <a:lvl3pPr marL="4112508" algn="l" defTabSz="4112508" rtl="0" eaLnBrk="1" latinLnBrk="0" hangingPunct="1">
        <a:defRPr sz="8100" kern="1200">
          <a:solidFill>
            <a:schemeClr val="tx1"/>
          </a:solidFill>
          <a:latin typeface="+mn-lt"/>
          <a:ea typeface="+mn-ea"/>
          <a:cs typeface="+mn-cs"/>
        </a:defRPr>
      </a:lvl3pPr>
      <a:lvl4pPr marL="6168767" algn="l" defTabSz="4112508" rtl="0" eaLnBrk="1" latinLnBrk="0" hangingPunct="1">
        <a:defRPr sz="8100" kern="1200">
          <a:solidFill>
            <a:schemeClr val="tx1"/>
          </a:solidFill>
          <a:latin typeface="+mn-lt"/>
          <a:ea typeface="+mn-ea"/>
          <a:cs typeface="+mn-cs"/>
        </a:defRPr>
      </a:lvl4pPr>
      <a:lvl5pPr marL="8225020" algn="l" defTabSz="4112508" rtl="0" eaLnBrk="1" latinLnBrk="0" hangingPunct="1">
        <a:defRPr sz="8100" kern="1200">
          <a:solidFill>
            <a:schemeClr val="tx1"/>
          </a:solidFill>
          <a:latin typeface="+mn-lt"/>
          <a:ea typeface="+mn-ea"/>
          <a:cs typeface="+mn-cs"/>
        </a:defRPr>
      </a:lvl5pPr>
      <a:lvl6pPr marL="10281274" algn="l" defTabSz="4112508" rtl="0" eaLnBrk="1" latinLnBrk="0" hangingPunct="1">
        <a:defRPr sz="8100" kern="1200">
          <a:solidFill>
            <a:schemeClr val="tx1"/>
          </a:solidFill>
          <a:latin typeface="+mn-lt"/>
          <a:ea typeface="+mn-ea"/>
          <a:cs typeface="+mn-cs"/>
        </a:defRPr>
      </a:lvl6pPr>
      <a:lvl7pPr marL="12337528" algn="l" defTabSz="4112508" rtl="0" eaLnBrk="1" latinLnBrk="0" hangingPunct="1">
        <a:defRPr sz="8100" kern="1200">
          <a:solidFill>
            <a:schemeClr val="tx1"/>
          </a:solidFill>
          <a:latin typeface="+mn-lt"/>
          <a:ea typeface="+mn-ea"/>
          <a:cs typeface="+mn-cs"/>
        </a:defRPr>
      </a:lvl7pPr>
      <a:lvl8pPr marL="14393782" algn="l" defTabSz="4112508" rtl="0" eaLnBrk="1" latinLnBrk="0" hangingPunct="1">
        <a:defRPr sz="8100" kern="1200">
          <a:solidFill>
            <a:schemeClr val="tx1"/>
          </a:solidFill>
          <a:latin typeface="+mn-lt"/>
          <a:ea typeface="+mn-ea"/>
          <a:cs typeface="+mn-cs"/>
        </a:defRPr>
      </a:lvl8pPr>
      <a:lvl9pPr marL="16450041" algn="l" defTabSz="4112508"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4" name="Text Box 186"/>
          <p:cNvSpPr txBox="1">
            <a:spLocks noChangeArrowheads="1"/>
          </p:cNvSpPr>
          <p:nvPr/>
        </p:nvSpPr>
        <p:spPr bwMode="auto">
          <a:xfrm>
            <a:off x="7497105" y="0"/>
            <a:ext cx="28491270" cy="2499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74942" tIns="749883" rIns="374942" bIns="374942"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pPr algn="ctr"/>
            <a:r>
              <a:rPr lang="en-US" sz="7200" b="1" dirty="0">
                <a:solidFill>
                  <a:schemeClr val="bg1"/>
                </a:solidFill>
                <a:latin typeface="Calibri" pitchFamily="34" charset="0"/>
              </a:rPr>
              <a:t>Binaural Rendering Of </a:t>
            </a:r>
            <a:r>
              <a:rPr lang="en-US" sz="7200" b="1" dirty="0" err="1">
                <a:solidFill>
                  <a:schemeClr val="bg1"/>
                </a:solidFill>
                <a:latin typeface="Calibri" pitchFamily="34" charset="0"/>
              </a:rPr>
              <a:t>Ambisonics</a:t>
            </a:r>
            <a:r>
              <a:rPr lang="en-US" sz="7200" b="1" dirty="0">
                <a:solidFill>
                  <a:schemeClr val="bg1"/>
                </a:solidFill>
                <a:latin typeface="Calibri" pitchFamily="34" charset="0"/>
              </a:rPr>
              <a:t> - A 360 Degree Surround Sound Technology</a:t>
            </a:r>
          </a:p>
        </p:txBody>
      </p:sp>
      <p:sp>
        <p:nvSpPr>
          <p:cNvPr id="2235" name="Text Box 187"/>
          <p:cNvSpPr txBox="1">
            <a:spLocks noChangeArrowheads="1"/>
          </p:cNvSpPr>
          <p:nvPr/>
        </p:nvSpPr>
        <p:spPr bwMode="auto">
          <a:xfrm>
            <a:off x="7508468" y="2590891"/>
            <a:ext cx="28491270" cy="193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74942" tIns="374942" rIns="374942" bIns="374942"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pPr algn="ctr"/>
            <a:r>
              <a:rPr lang="en-US" sz="4300" dirty="0" smtClean="0">
                <a:solidFill>
                  <a:schemeClr val="bg1"/>
                </a:solidFill>
                <a:latin typeface="Calibri" pitchFamily="34" charset="0"/>
              </a:rPr>
              <a:t>Anupam </a:t>
            </a:r>
            <a:r>
              <a:rPr lang="en-US" sz="4300" dirty="0" err="1" smtClean="0">
                <a:solidFill>
                  <a:schemeClr val="bg1"/>
                </a:solidFill>
                <a:latin typeface="Calibri" pitchFamily="34" charset="0"/>
              </a:rPr>
              <a:t>Godse</a:t>
            </a:r>
            <a:endParaRPr lang="en-US" sz="4300" dirty="0" smtClean="0">
              <a:solidFill>
                <a:schemeClr val="bg1"/>
              </a:solidFill>
              <a:latin typeface="Calibri" pitchFamily="34" charset="0"/>
            </a:endParaRPr>
          </a:p>
          <a:p>
            <a:pPr algn="ctr"/>
            <a:r>
              <a:rPr lang="en-US" sz="4300" dirty="0" smtClean="0">
                <a:solidFill>
                  <a:schemeClr val="bg1"/>
                </a:solidFill>
                <a:latin typeface="Calibri" pitchFamily="34" charset="0"/>
              </a:rPr>
              <a:t>Mentor: Prof. Vinod K. </a:t>
            </a:r>
            <a:r>
              <a:rPr lang="en-US" sz="4300" dirty="0" err="1" smtClean="0">
                <a:solidFill>
                  <a:schemeClr val="bg1"/>
                </a:solidFill>
                <a:latin typeface="Calibri" pitchFamily="34" charset="0"/>
              </a:rPr>
              <a:t>Pachghare</a:t>
            </a:r>
            <a:r>
              <a:rPr lang="en-US" sz="4300" dirty="0" smtClean="0">
                <a:solidFill>
                  <a:schemeClr val="bg1"/>
                </a:solidFill>
                <a:latin typeface="Calibri" pitchFamily="34" charset="0"/>
              </a:rPr>
              <a:t> (College of Engineering, Pune), Mr. </a:t>
            </a:r>
            <a:r>
              <a:rPr lang="en-US" sz="4300" dirty="0" err="1" smtClean="0">
                <a:solidFill>
                  <a:schemeClr val="bg1"/>
                </a:solidFill>
                <a:latin typeface="Calibri" pitchFamily="34" charset="0"/>
              </a:rPr>
              <a:t>Kaustubh</a:t>
            </a:r>
            <a:r>
              <a:rPr lang="en-US" sz="4300" dirty="0" smtClean="0">
                <a:solidFill>
                  <a:schemeClr val="bg1"/>
                </a:solidFill>
                <a:latin typeface="Calibri" pitchFamily="34" charset="0"/>
              </a:rPr>
              <a:t> </a:t>
            </a:r>
            <a:r>
              <a:rPr lang="en-US" sz="4300" dirty="0" err="1" smtClean="0">
                <a:solidFill>
                  <a:schemeClr val="bg1"/>
                </a:solidFill>
                <a:latin typeface="Calibri" pitchFamily="34" charset="0"/>
              </a:rPr>
              <a:t>Ashtekar</a:t>
            </a:r>
            <a:r>
              <a:rPr lang="en-US" sz="4300" dirty="0" smtClean="0">
                <a:solidFill>
                  <a:schemeClr val="bg1"/>
                </a:solidFill>
                <a:latin typeface="Calibri" pitchFamily="34" charset="0"/>
              </a:rPr>
              <a:t> (NVIDIA Graphics Pvt. Ltd.)</a:t>
            </a:r>
            <a:endParaRPr lang="en-US" sz="4300" dirty="0">
              <a:solidFill>
                <a:schemeClr val="bg1"/>
              </a:solidFill>
              <a:latin typeface="Calibri" pitchFamily="34" charset="0"/>
            </a:endParaRPr>
          </a:p>
        </p:txBody>
      </p:sp>
      <p:sp>
        <p:nvSpPr>
          <p:cNvPr id="2242" name="Text Box 194"/>
          <p:cNvSpPr txBox="1">
            <a:spLocks noChangeArrowheads="1"/>
          </p:cNvSpPr>
          <p:nvPr/>
        </p:nvSpPr>
        <p:spPr bwMode="auto">
          <a:xfrm>
            <a:off x="8342270" y="5072690"/>
            <a:ext cx="8178918" cy="98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7471" tIns="187471" rIns="187471" bIns="187471"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4800" b="1" dirty="0">
                <a:solidFill>
                  <a:schemeClr val="accent1">
                    <a:lumMod val="50000"/>
                  </a:schemeClr>
                </a:solidFill>
                <a:latin typeface="Calibri" pitchFamily="34" charset="0"/>
              </a:rPr>
              <a:t>INTRODUCTION</a:t>
            </a:r>
          </a:p>
        </p:txBody>
      </p:sp>
      <p:sp>
        <p:nvSpPr>
          <p:cNvPr id="2246" name="Text Box 198"/>
          <p:cNvSpPr txBox="1">
            <a:spLocks noChangeArrowheads="1"/>
          </p:cNvSpPr>
          <p:nvPr/>
        </p:nvSpPr>
        <p:spPr bwMode="auto">
          <a:xfrm>
            <a:off x="26999804" y="5154508"/>
            <a:ext cx="8178918" cy="98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7471" tIns="187471" rIns="187471" bIns="187471"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pPr algn="ctr"/>
            <a:r>
              <a:rPr lang="en-US" sz="4800" b="1" dirty="0" smtClean="0">
                <a:solidFill>
                  <a:schemeClr val="accent1">
                    <a:lumMod val="50000"/>
                  </a:schemeClr>
                </a:solidFill>
                <a:latin typeface="Calibri" pitchFamily="34" charset="0"/>
              </a:rPr>
              <a:t>EXPERIMENTATION AND </a:t>
            </a:r>
          </a:p>
          <a:p>
            <a:pPr algn="ctr"/>
            <a:r>
              <a:rPr lang="en-US" sz="4800" b="1" dirty="0" smtClean="0">
                <a:solidFill>
                  <a:schemeClr val="accent1">
                    <a:lumMod val="50000"/>
                  </a:schemeClr>
                </a:solidFill>
                <a:latin typeface="Calibri" pitchFamily="34" charset="0"/>
              </a:rPr>
              <a:t>RESULTS</a:t>
            </a:r>
            <a:endParaRPr lang="en-US" sz="4800" b="1" dirty="0">
              <a:solidFill>
                <a:schemeClr val="accent1">
                  <a:lumMod val="50000"/>
                </a:schemeClr>
              </a:solidFill>
              <a:latin typeface="Calibri" pitchFamily="34" charset="0"/>
            </a:endParaRPr>
          </a:p>
        </p:txBody>
      </p:sp>
      <p:sp>
        <p:nvSpPr>
          <p:cNvPr id="2247" name="Text Box 199"/>
          <p:cNvSpPr txBox="1">
            <a:spLocks noChangeArrowheads="1"/>
          </p:cNvSpPr>
          <p:nvPr/>
        </p:nvSpPr>
        <p:spPr bwMode="auto">
          <a:xfrm>
            <a:off x="17209724" y="14658864"/>
            <a:ext cx="8833742" cy="98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7471" tIns="187471" rIns="187471" bIns="187471"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4800" b="1" dirty="0" smtClean="0">
                <a:solidFill>
                  <a:schemeClr val="accent1">
                    <a:lumMod val="50000"/>
                  </a:schemeClr>
                </a:solidFill>
                <a:latin typeface="Calibri" pitchFamily="34" charset="0"/>
              </a:rPr>
              <a:t>SYSTEM DESIGN</a:t>
            </a:r>
            <a:endParaRPr lang="en-US" sz="4800" b="1" dirty="0">
              <a:solidFill>
                <a:schemeClr val="accent1">
                  <a:lumMod val="50000"/>
                </a:schemeClr>
              </a:solidFill>
              <a:latin typeface="Calibri" pitchFamily="34" charset="0"/>
            </a:endParaRPr>
          </a:p>
        </p:txBody>
      </p:sp>
      <p:sp>
        <p:nvSpPr>
          <p:cNvPr id="2289" name="Text Box 241"/>
          <p:cNvSpPr txBox="1">
            <a:spLocks noChangeArrowheads="1"/>
          </p:cNvSpPr>
          <p:nvPr/>
        </p:nvSpPr>
        <p:spPr bwMode="auto">
          <a:xfrm>
            <a:off x="27124342" y="14927244"/>
            <a:ext cx="5279191" cy="445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988" tIns="37494" rIns="74988" bIns="37494">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400" b="1" dirty="0" smtClean="0">
                <a:solidFill>
                  <a:schemeClr val="accent1">
                    <a:lumMod val="50000"/>
                  </a:schemeClr>
                </a:solidFill>
                <a:latin typeface="Calibri" pitchFamily="34" charset="0"/>
              </a:rPr>
              <a:t>Figure 3  </a:t>
            </a:r>
            <a:r>
              <a:rPr lang="en-US" sz="2400" b="1" dirty="0" err="1" smtClean="0">
                <a:solidFill>
                  <a:schemeClr val="accent1">
                    <a:lumMod val="50000"/>
                  </a:schemeClr>
                </a:solidFill>
                <a:latin typeface="Calibri" pitchFamily="34" charset="0"/>
              </a:rPr>
              <a:t>Ambisonics</a:t>
            </a:r>
            <a:r>
              <a:rPr lang="en-US" sz="2400" b="1" dirty="0" smtClean="0">
                <a:solidFill>
                  <a:schemeClr val="accent1">
                    <a:lumMod val="50000"/>
                  </a:schemeClr>
                </a:solidFill>
                <a:latin typeface="Calibri" pitchFamily="34" charset="0"/>
              </a:rPr>
              <a:t> 4 channel input file</a:t>
            </a:r>
            <a:endParaRPr lang="en-US" sz="2400" dirty="0">
              <a:solidFill>
                <a:schemeClr val="accent1">
                  <a:lumMod val="50000"/>
                </a:schemeClr>
              </a:solidFill>
              <a:latin typeface="Calibri" pitchFamily="34" charset="0"/>
            </a:endParaRPr>
          </a:p>
        </p:txBody>
      </p:sp>
      <p:sp>
        <p:nvSpPr>
          <p:cNvPr id="2294" name="Text Box 246"/>
          <p:cNvSpPr txBox="1">
            <a:spLocks noChangeArrowheads="1"/>
          </p:cNvSpPr>
          <p:nvPr/>
        </p:nvSpPr>
        <p:spPr bwMode="auto">
          <a:xfrm>
            <a:off x="816756" y="5072690"/>
            <a:ext cx="5889162" cy="98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7471" tIns="187471" rIns="187471" bIns="187471" anchor="ctr" anchorCtr="0"/>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4800" dirty="0">
                <a:solidFill>
                  <a:schemeClr val="bg1"/>
                </a:solidFill>
                <a:latin typeface="Calibri" pitchFamily="34" charset="0"/>
              </a:rPr>
              <a:t>ABSTRACT</a:t>
            </a:r>
          </a:p>
        </p:txBody>
      </p:sp>
      <p:sp>
        <p:nvSpPr>
          <p:cNvPr id="2307" name="Text Box 259"/>
          <p:cNvSpPr txBox="1">
            <a:spLocks noChangeArrowheads="1"/>
          </p:cNvSpPr>
          <p:nvPr/>
        </p:nvSpPr>
        <p:spPr bwMode="auto">
          <a:xfrm>
            <a:off x="8230604" y="19431380"/>
            <a:ext cx="8178918" cy="98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7471" tIns="187471" rIns="187471" bIns="187471"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4800" b="1" dirty="0" smtClean="0">
                <a:solidFill>
                  <a:schemeClr val="accent1">
                    <a:lumMod val="50000"/>
                  </a:schemeClr>
                </a:solidFill>
                <a:latin typeface="Calibri" pitchFamily="34" charset="0"/>
              </a:rPr>
              <a:t>RELATED WORK</a:t>
            </a:r>
            <a:endParaRPr lang="en-US" sz="4800" b="1" dirty="0">
              <a:solidFill>
                <a:schemeClr val="accent1">
                  <a:lumMod val="50000"/>
                </a:schemeClr>
              </a:solidFill>
              <a:latin typeface="Calibri" pitchFamily="34" charset="0"/>
            </a:endParaRPr>
          </a:p>
        </p:txBody>
      </p:sp>
      <p:sp>
        <p:nvSpPr>
          <p:cNvPr id="2309" name="Text Box 261"/>
          <p:cNvSpPr txBox="1">
            <a:spLocks noChangeArrowheads="1"/>
          </p:cNvSpPr>
          <p:nvPr/>
        </p:nvSpPr>
        <p:spPr bwMode="auto">
          <a:xfrm>
            <a:off x="26780738" y="23795117"/>
            <a:ext cx="8178918" cy="1504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7471" tIns="187471" rIns="187471" bIns="187471"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pPr algn="ctr"/>
            <a:r>
              <a:rPr lang="en-US" sz="4800" b="1" dirty="0" smtClean="0">
                <a:solidFill>
                  <a:schemeClr val="accent1">
                    <a:lumMod val="50000"/>
                  </a:schemeClr>
                </a:solidFill>
                <a:latin typeface="Calibri" pitchFamily="34" charset="0"/>
              </a:rPr>
              <a:t>CONCLUSIONS AND </a:t>
            </a:r>
          </a:p>
          <a:p>
            <a:pPr algn="ctr"/>
            <a:r>
              <a:rPr lang="en-US" sz="4800" b="1" dirty="0" smtClean="0">
                <a:solidFill>
                  <a:schemeClr val="accent1">
                    <a:lumMod val="50000"/>
                  </a:schemeClr>
                </a:solidFill>
                <a:latin typeface="Calibri" pitchFamily="34" charset="0"/>
              </a:rPr>
              <a:t>FUTURE WORK</a:t>
            </a:r>
            <a:endParaRPr lang="en-US" sz="4800" b="1" dirty="0">
              <a:solidFill>
                <a:schemeClr val="accent1">
                  <a:lumMod val="50000"/>
                </a:schemeClr>
              </a:solidFill>
              <a:latin typeface="Calibri" pitchFamily="34" charset="0"/>
            </a:endParaRPr>
          </a:p>
        </p:txBody>
      </p:sp>
      <p:sp>
        <p:nvSpPr>
          <p:cNvPr id="2315" name="Text Box 267"/>
          <p:cNvSpPr txBox="1">
            <a:spLocks noChangeArrowheads="1"/>
          </p:cNvSpPr>
          <p:nvPr/>
        </p:nvSpPr>
        <p:spPr bwMode="auto">
          <a:xfrm>
            <a:off x="816756" y="6136320"/>
            <a:ext cx="5889162" cy="21105360"/>
          </a:xfrm>
          <a:prstGeom prst="rect">
            <a:avLst/>
          </a:prstGeom>
          <a:solidFill>
            <a:schemeClr val="accent1">
              <a:lumMod val="75000"/>
            </a:schemeClr>
          </a:solidFill>
          <a:ln>
            <a:noFill/>
          </a:ln>
          <a:effectLst/>
        </p:spPr>
        <p:txBody>
          <a:bodyPr lIns="163623" tIns="163623" rIns="163623" bIns="163623">
            <a:sp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algn="just" defTabSz="3599438" fontAlgn="auto">
              <a:spcBef>
                <a:spcPts val="0"/>
              </a:spcBef>
              <a:spcAft>
                <a:spcPts val="0"/>
              </a:spcAft>
            </a:pPr>
            <a:r>
              <a:rPr lang="en-US" sz="3000" dirty="0">
                <a:solidFill>
                  <a:schemeClr val="bg1"/>
                </a:solidFill>
                <a:latin typeface="Calibri" pitchFamily="34" charset="0"/>
              </a:rPr>
              <a:t>Recently </a:t>
            </a:r>
            <a:r>
              <a:rPr lang="en-US" sz="3000" dirty="0" err="1">
                <a:solidFill>
                  <a:schemeClr val="bg1"/>
                </a:solidFill>
                <a:latin typeface="Calibri" pitchFamily="34" charset="0"/>
              </a:rPr>
              <a:t>ambisonics</a:t>
            </a:r>
            <a:r>
              <a:rPr lang="en-US" sz="3000" dirty="0">
                <a:solidFill>
                  <a:schemeClr val="bg1"/>
                </a:solidFill>
                <a:latin typeface="Calibri" pitchFamily="34" charset="0"/>
              </a:rPr>
              <a:t> format has gained popularity as directional/spatial audio encoding format for 360 degree videos, virtual reality, etc., with major video distribution platforms such as </a:t>
            </a:r>
            <a:r>
              <a:rPr lang="en-US" sz="3000" dirty="0" err="1">
                <a:solidFill>
                  <a:schemeClr val="bg1"/>
                </a:solidFill>
                <a:latin typeface="Calibri" pitchFamily="34" charset="0"/>
              </a:rPr>
              <a:t>Youtube</a:t>
            </a:r>
            <a:r>
              <a:rPr lang="en-US" sz="3000" dirty="0">
                <a:solidFill>
                  <a:schemeClr val="bg1"/>
                </a:solidFill>
                <a:latin typeface="Calibri" pitchFamily="34" charset="0"/>
              </a:rPr>
              <a:t> and Facebook adopting it for 360 degree videos. One of the most important characteristics of </a:t>
            </a:r>
            <a:r>
              <a:rPr lang="en-US" sz="3000" dirty="0" err="1">
                <a:solidFill>
                  <a:schemeClr val="bg1"/>
                </a:solidFill>
                <a:latin typeface="Calibri" pitchFamily="34" charset="0"/>
              </a:rPr>
              <a:t>ambisonics</a:t>
            </a:r>
            <a:r>
              <a:rPr lang="en-US" sz="3000" dirty="0">
                <a:solidFill>
                  <a:schemeClr val="bg1"/>
                </a:solidFill>
                <a:latin typeface="Calibri" pitchFamily="34" charset="0"/>
              </a:rPr>
              <a:t> is that it does not require the layout of speakers to be predefined for encoding. Rather the encoded representation can be decoded for any given speaker layout, which provides users, the flexibility to choose any layout of speakers and decode the given </a:t>
            </a:r>
            <a:r>
              <a:rPr lang="en-US" sz="3000" dirty="0" err="1">
                <a:solidFill>
                  <a:schemeClr val="bg1"/>
                </a:solidFill>
                <a:latin typeface="Calibri" pitchFamily="34" charset="0"/>
              </a:rPr>
              <a:t>ambisonics</a:t>
            </a:r>
            <a:r>
              <a:rPr lang="en-US" sz="3000" dirty="0">
                <a:solidFill>
                  <a:schemeClr val="bg1"/>
                </a:solidFill>
                <a:latin typeface="Calibri" pitchFamily="34" charset="0"/>
              </a:rPr>
              <a:t> representation for the same. The first order </a:t>
            </a:r>
            <a:r>
              <a:rPr lang="en-US" sz="3000" dirty="0" err="1">
                <a:solidFill>
                  <a:schemeClr val="bg1"/>
                </a:solidFill>
                <a:latin typeface="Calibri" pitchFamily="34" charset="0"/>
              </a:rPr>
              <a:t>ambisonics</a:t>
            </a:r>
            <a:r>
              <a:rPr lang="en-US" sz="3000" dirty="0">
                <a:solidFill>
                  <a:schemeClr val="bg1"/>
                </a:solidFill>
                <a:latin typeface="Calibri" pitchFamily="34" charset="0"/>
              </a:rPr>
              <a:t> encoding of a sound field requires four channels of an audio stream and the directional information (</a:t>
            </a:r>
            <a:r>
              <a:rPr lang="en-US" sz="3000" dirty="0" err="1">
                <a:solidFill>
                  <a:schemeClr val="bg1"/>
                </a:solidFill>
                <a:latin typeface="Calibri" pitchFamily="34" charset="0"/>
              </a:rPr>
              <a:t>spatialization</a:t>
            </a:r>
            <a:r>
              <a:rPr lang="en-US" sz="3000" dirty="0">
                <a:solidFill>
                  <a:schemeClr val="bg1"/>
                </a:solidFill>
                <a:latin typeface="Calibri" pitchFamily="34" charset="0"/>
              </a:rPr>
              <a:t>) can be further improved by going for higher order </a:t>
            </a:r>
            <a:r>
              <a:rPr lang="en-US" sz="3000" dirty="0" err="1">
                <a:solidFill>
                  <a:schemeClr val="bg1"/>
                </a:solidFill>
                <a:latin typeface="Calibri" pitchFamily="34" charset="0"/>
              </a:rPr>
              <a:t>ambisonics</a:t>
            </a:r>
            <a:r>
              <a:rPr lang="en-US" sz="3000" dirty="0">
                <a:solidFill>
                  <a:schemeClr val="bg1"/>
                </a:solidFill>
                <a:latin typeface="Calibri" pitchFamily="34" charset="0"/>
              </a:rPr>
              <a:t> encoding with a larger number of channels. Rendering spatial audio requires a large number of speakers (6, 8 speakers for 5.1, 7.1 surround respectively) placed in a specific way around the listener. All this hardware setup can be replaced with a headphone and an </a:t>
            </a:r>
            <a:r>
              <a:rPr lang="en-US" sz="3000" dirty="0" err="1">
                <a:solidFill>
                  <a:schemeClr val="bg1"/>
                </a:solidFill>
                <a:latin typeface="Calibri" pitchFamily="34" charset="0"/>
              </a:rPr>
              <a:t>ambisonics</a:t>
            </a:r>
            <a:r>
              <a:rPr lang="en-US" sz="3000" dirty="0">
                <a:solidFill>
                  <a:schemeClr val="bg1"/>
                </a:solidFill>
                <a:latin typeface="Calibri" pitchFamily="34" charset="0"/>
              </a:rPr>
              <a:t> to binaural rendering software. Binaural rendering is based on the concept of creating the effect of a virtual speaker on headphones using Head Related Transfer Function (HRTF). The aim of this paper is to present the studies which focus on positives of </a:t>
            </a:r>
            <a:r>
              <a:rPr lang="en-US" sz="3000" dirty="0" err="1">
                <a:solidFill>
                  <a:schemeClr val="bg1"/>
                </a:solidFill>
                <a:latin typeface="Calibri" pitchFamily="34" charset="0"/>
              </a:rPr>
              <a:t>ambisonics</a:t>
            </a:r>
            <a:r>
              <a:rPr lang="en-US" sz="3000" dirty="0">
                <a:solidFill>
                  <a:schemeClr val="bg1"/>
                </a:solidFill>
                <a:latin typeface="Calibri" pitchFamily="34" charset="0"/>
              </a:rPr>
              <a:t> over the traditional surround sound techniques and the method for implementing the </a:t>
            </a:r>
            <a:r>
              <a:rPr lang="en-US" sz="3000" dirty="0" err="1">
                <a:solidFill>
                  <a:schemeClr val="bg1"/>
                </a:solidFill>
                <a:latin typeface="Calibri" pitchFamily="34" charset="0"/>
              </a:rPr>
              <a:t>ambisonics</a:t>
            </a:r>
            <a:r>
              <a:rPr lang="en-US" sz="3000" dirty="0">
                <a:solidFill>
                  <a:schemeClr val="bg1"/>
                </a:solidFill>
                <a:latin typeface="Calibri" pitchFamily="34" charset="0"/>
              </a:rPr>
              <a:t> binaural rendering system.</a:t>
            </a:r>
          </a:p>
        </p:txBody>
      </p:sp>
      <p:sp>
        <p:nvSpPr>
          <p:cNvPr id="2316" name="Text Box 268"/>
          <p:cNvSpPr txBox="1">
            <a:spLocks noChangeArrowheads="1"/>
          </p:cNvSpPr>
          <p:nvPr/>
        </p:nvSpPr>
        <p:spPr bwMode="auto">
          <a:xfrm>
            <a:off x="17154167" y="15938734"/>
            <a:ext cx="8833742" cy="12333728"/>
          </a:xfrm>
          <a:prstGeom prst="rect">
            <a:avLst/>
          </a:prstGeom>
          <a:solidFill>
            <a:schemeClr val="bg1"/>
          </a:solidFill>
          <a:ln>
            <a:noFill/>
          </a:ln>
          <a:effectLst/>
        </p:spPr>
        <p:txBody>
          <a:bodyPr lIns="163623" tIns="163623" rIns="163623" bIns="163623">
            <a:sp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algn="just" defTabSz="3599438" fontAlgn="auto">
              <a:spcBef>
                <a:spcPts val="0"/>
              </a:spcBef>
              <a:spcAft>
                <a:spcPts val="0"/>
              </a:spcAft>
            </a:pPr>
            <a:r>
              <a:rPr lang="en-US" sz="3000" dirty="0" smtClean="0">
                <a:solidFill>
                  <a:prstClr val="black"/>
                </a:solidFill>
                <a:latin typeface="Calibri" pitchFamily="34" charset="0"/>
              </a:rPr>
              <a:t>The system is designed according to the virtual </a:t>
            </a:r>
            <a:r>
              <a:rPr lang="en-US" sz="3000" dirty="0" err="1" smtClean="0">
                <a:solidFill>
                  <a:prstClr val="black"/>
                </a:solidFill>
                <a:latin typeface="Calibri" pitchFamily="34" charset="0"/>
              </a:rPr>
              <a:t>ambisonics</a:t>
            </a:r>
            <a:r>
              <a:rPr lang="en-US" sz="3000" dirty="0" smtClean="0">
                <a:solidFill>
                  <a:prstClr val="black"/>
                </a:solidFill>
                <a:latin typeface="Calibri" pitchFamily="34" charset="0"/>
              </a:rPr>
              <a:t> </a:t>
            </a:r>
            <a:r>
              <a:rPr lang="en-US" sz="3000" dirty="0">
                <a:solidFill>
                  <a:prstClr val="black"/>
                </a:solidFill>
                <a:latin typeface="Calibri" pitchFamily="34" charset="0"/>
              </a:rPr>
              <a:t>approach. Various blocks of the system are explained </a:t>
            </a:r>
            <a:r>
              <a:rPr lang="en-US" sz="3000" dirty="0" smtClean="0">
                <a:solidFill>
                  <a:prstClr val="black"/>
                </a:solidFill>
                <a:latin typeface="Calibri" pitchFamily="34" charset="0"/>
              </a:rPr>
              <a:t>below.</a:t>
            </a:r>
          </a:p>
          <a:p>
            <a:pPr algn="just" defTabSz="3599438" fontAlgn="auto">
              <a:spcBef>
                <a:spcPts val="0"/>
              </a:spcBef>
              <a:spcAft>
                <a:spcPts val="0"/>
              </a:spcAft>
            </a:pPr>
            <a:endParaRPr lang="en-US" sz="3000" dirty="0" smtClean="0">
              <a:solidFill>
                <a:prstClr val="black"/>
              </a:solidFill>
              <a:latin typeface="Calibri" pitchFamily="34" charset="0"/>
            </a:endParaRPr>
          </a:p>
          <a:p>
            <a:pPr algn="just" defTabSz="3599438" fontAlgn="auto">
              <a:spcBef>
                <a:spcPts val="0"/>
              </a:spcBef>
              <a:spcAft>
                <a:spcPts val="0"/>
              </a:spcAft>
            </a:pPr>
            <a:r>
              <a:rPr lang="en-US" sz="3000" b="1" dirty="0">
                <a:solidFill>
                  <a:prstClr val="black"/>
                </a:solidFill>
                <a:latin typeface="Calibri" pitchFamily="34" charset="0"/>
              </a:rPr>
              <a:t>Generating the Decoder Matrix</a:t>
            </a:r>
            <a:r>
              <a:rPr lang="en-US" sz="3000" dirty="0">
                <a:solidFill>
                  <a:prstClr val="black"/>
                </a:solidFill>
                <a:latin typeface="Calibri" pitchFamily="34" charset="0"/>
              </a:rPr>
              <a:t> </a:t>
            </a:r>
            <a:r>
              <a:rPr lang="en-US" sz="3000" dirty="0" smtClean="0">
                <a:solidFill>
                  <a:prstClr val="black"/>
                </a:solidFill>
                <a:latin typeface="Calibri" pitchFamily="34" charset="0"/>
              </a:rPr>
              <a:t>:</a:t>
            </a:r>
          </a:p>
          <a:p>
            <a:pPr algn="just" defTabSz="3599438" fontAlgn="auto">
              <a:spcBef>
                <a:spcPts val="0"/>
              </a:spcBef>
              <a:spcAft>
                <a:spcPts val="0"/>
              </a:spcAft>
            </a:pPr>
            <a:r>
              <a:rPr lang="en-US" sz="3000" dirty="0">
                <a:solidFill>
                  <a:prstClr val="black"/>
                </a:solidFill>
                <a:latin typeface="Calibri" pitchFamily="34" charset="0"/>
              </a:rPr>
              <a:t>The speaker configuration (the azimuth and elevation for each speaker) will be taken as input and this function will generate a decoder matrix</a:t>
            </a:r>
            <a:r>
              <a:rPr lang="en-US" sz="3000" dirty="0" smtClean="0">
                <a:solidFill>
                  <a:prstClr val="black"/>
                </a:solidFill>
                <a:latin typeface="Calibri" pitchFamily="34" charset="0"/>
              </a:rPr>
              <a:t>.</a:t>
            </a:r>
          </a:p>
          <a:p>
            <a:pPr algn="just" defTabSz="3599438" fontAlgn="auto">
              <a:spcBef>
                <a:spcPts val="0"/>
              </a:spcBef>
              <a:spcAft>
                <a:spcPts val="0"/>
              </a:spcAft>
            </a:pPr>
            <a:endParaRPr lang="en-US" sz="3000" b="1" dirty="0" smtClean="0">
              <a:solidFill>
                <a:prstClr val="black"/>
              </a:solidFill>
              <a:latin typeface="Calibri" pitchFamily="34" charset="0"/>
            </a:endParaRPr>
          </a:p>
          <a:p>
            <a:pPr algn="just" defTabSz="3599438" fontAlgn="auto">
              <a:spcBef>
                <a:spcPts val="0"/>
              </a:spcBef>
              <a:spcAft>
                <a:spcPts val="0"/>
              </a:spcAft>
            </a:pPr>
            <a:r>
              <a:rPr lang="en-US" sz="3000" b="1" dirty="0" smtClean="0">
                <a:solidFill>
                  <a:prstClr val="black"/>
                </a:solidFill>
                <a:latin typeface="Calibri" pitchFamily="34" charset="0"/>
              </a:rPr>
              <a:t>Rendering </a:t>
            </a:r>
            <a:r>
              <a:rPr lang="en-US" sz="3000" b="1" dirty="0">
                <a:solidFill>
                  <a:prstClr val="black"/>
                </a:solidFill>
                <a:latin typeface="Calibri" pitchFamily="34" charset="0"/>
              </a:rPr>
              <a:t>Output to Virtual Speaker </a:t>
            </a:r>
            <a:r>
              <a:rPr lang="en-US" sz="3000" b="1" dirty="0" smtClean="0">
                <a:solidFill>
                  <a:prstClr val="black"/>
                </a:solidFill>
                <a:latin typeface="Calibri" pitchFamily="34" charset="0"/>
              </a:rPr>
              <a:t>Array:</a:t>
            </a:r>
          </a:p>
          <a:p>
            <a:pPr algn="just" defTabSz="3599438" fontAlgn="auto">
              <a:spcBef>
                <a:spcPts val="0"/>
              </a:spcBef>
              <a:spcAft>
                <a:spcPts val="0"/>
              </a:spcAft>
            </a:pPr>
            <a:r>
              <a:rPr lang="en-US" sz="3000" dirty="0">
                <a:solidFill>
                  <a:prstClr val="black"/>
                </a:solidFill>
                <a:latin typeface="Calibri" pitchFamily="34" charset="0"/>
              </a:rPr>
              <a:t>This function will take the 4 channels (W, X, Y, and Z) and the decoder matrix as inputs and generate a mono output for each speaker of the speaker array</a:t>
            </a:r>
            <a:r>
              <a:rPr lang="en-US" sz="3000" dirty="0" smtClean="0">
                <a:solidFill>
                  <a:prstClr val="black"/>
                </a:solidFill>
                <a:latin typeface="Calibri" pitchFamily="34" charset="0"/>
              </a:rPr>
              <a:t>.</a:t>
            </a:r>
          </a:p>
          <a:p>
            <a:pPr algn="just" defTabSz="3599438" fontAlgn="auto">
              <a:spcBef>
                <a:spcPts val="0"/>
              </a:spcBef>
              <a:spcAft>
                <a:spcPts val="0"/>
              </a:spcAft>
            </a:pPr>
            <a:endParaRPr lang="en-US" sz="3000" b="1" dirty="0" smtClean="0">
              <a:solidFill>
                <a:prstClr val="black"/>
              </a:solidFill>
              <a:latin typeface="Calibri" pitchFamily="34" charset="0"/>
            </a:endParaRPr>
          </a:p>
          <a:p>
            <a:pPr algn="just" defTabSz="3599438" fontAlgn="auto">
              <a:spcBef>
                <a:spcPts val="0"/>
              </a:spcBef>
              <a:spcAft>
                <a:spcPts val="0"/>
              </a:spcAft>
            </a:pPr>
            <a:r>
              <a:rPr lang="en-US" sz="3000" b="1" dirty="0" smtClean="0">
                <a:solidFill>
                  <a:prstClr val="black"/>
                </a:solidFill>
                <a:latin typeface="Calibri" pitchFamily="34" charset="0"/>
              </a:rPr>
              <a:t>The CIPIC HRTF Database:</a:t>
            </a:r>
          </a:p>
          <a:p>
            <a:pPr algn="just" defTabSz="3599438" fontAlgn="auto">
              <a:spcBef>
                <a:spcPts val="0"/>
              </a:spcBef>
              <a:spcAft>
                <a:spcPts val="0"/>
              </a:spcAft>
            </a:pPr>
            <a:r>
              <a:rPr lang="en-US" sz="3000" dirty="0">
                <a:solidFill>
                  <a:prstClr val="black"/>
                </a:solidFill>
                <a:latin typeface="Calibri" pitchFamily="34" charset="0"/>
              </a:rPr>
              <a:t>This is the Database which has the HRIR pairs (left and right) for the range of azimuth and elevation pairs for each of the speakers</a:t>
            </a:r>
            <a:r>
              <a:rPr lang="en-US" sz="3000" dirty="0" smtClean="0">
                <a:solidFill>
                  <a:prstClr val="black"/>
                </a:solidFill>
                <a:latin typeface="Calibri" pitchFamily="34" charset="0"/>
              </a:rPr>
              <a:t>.</a:t>
            </a:r>
          </a:p>
          <a:p>
            <a:pPr algn="just" defTabSz="3599438" fontAlgn="auto">
              <a:spcBef>
                <a:spcPts val="0"/>
              </a:spcBef>
              <a:spcAft>
                <a:spcPts val="0"/>
              </a:spcAft>
            </a:pPr>
            <a:endParaRPr lang="en-US" sz="3000" b="1" dirty="0" smtClean="0">
              <a:solidFill>
                <a:prstClr val="black"/>
              </a:solidFill>
              <a:latin typeface="Calibri" pitchFamily="34" charset="0"/>
            </a:endParaRPr>
          </a:p>
          <a:p>
            <a:pPr algn="just" defTabSz="3599438" fontAlgn="auto">
              <a:spcBef>
                <a:spcPts val="0"/>
              </a:spcBef>
              <a:spcAft>
                <a:spcPts val="0"/>
              </a:spcAft>
            </a:pPr>
            <a:r>
              <a:rPr lang="en-US" sz="3000" b="1" dirty="0" smtClean="0">
                <a:solidFill>
                  <a:prstClr val="black"/>
                </a:solidFill>
                <a:latin typeface="Calibri" pitchFamily="34" charset="0"/>
              </a:rPr>
              <a:t>Adder:</a:t>
            </a:r>
          </a:p>
          <a:p>
            <a:pPr algn="just" defTabSz="3599438" fontAlgn="auto">
              <a:spcBef>
                <a:spcPts val="0"/>
              </a:spcBef>
              <a:spcAft>
                <a:spcPts val="0"/>
              </a:spcAft>
            </a:pPr>
            <a:r>
              <a:rPr lang="en-US" sz="3000" dirty="0">
                <a:solidFill>
                  <a:prstClr val="black"/>
                </a:solidFill>
                <a:latin typeface="Calibri" pitchFamily="34" charset="0"/>
              </a:rPr>
              <a:t>This block will superimpose all the outputs from each HRIR-l and HRIR-r filters and generate a single left and right final binaural audio</a:t>
            </a:r>
            <a:r>
              <a:rPr lang="en-US" sz="3000" dirty="0" smtClean="0">
                <a:solidFill>
                  <a:prstClr val="black"/>
                </a:solidFill>
                <a:latin typeface="Calibri" pitchFamily="34" charset="0"/>
              </a:rPr>
              <a:t>.</a:t>
            </a:r>
          </a:p>
          <a:p>
            <a:pPr algn="just" defTabSz="3599438" fontAlgn="auto">
              <a:spcBef>
                <a:spcPts val="0"/>
              </a:spcBef>
              <a:spcAft>
                <a:spcPts val="0"/>
              </a:spcAft>
            </a:pPr>
            <a:endParaRPr lang="en-US" sz="3000" dirty="0">
              <a:solidFill>
                <a:prstClr val="black"/>
              </a:solidFill>
              <a:latin typeface="Calibri" pitchFamily="34" charset="0"/>
            </a:endParaRPr>
          </a:p>
          <a:p>
            <a:pPr algn="just" defTabSz="3599438" fontAlgn="auto">
              <a:spcBef>
                <a:spcPts val="0"/>
              </a:spcBef>
              <a:spcAft>
                <a:spcPts val="0"/>
              </a:spcAft>
            </a:pPr>
            <a:r>
              <a:rPr lang="en-US" sz="3000" dirty="0" smtClean="0">
                <a:solidFill>
                  <a:prstClr val="black"/>
                </a:solidFill>
                <a:latin typeface="Calibri" pitchFamily="34" charset="0"/>
              </a:rPr>
              <a:t>Figure 2. illustrates the system architecture diagram of the system.</a:t>
            </a:r>
            <a:r>
              <a:rPr lang="en-US" sz="3000" dirty="0">
                <a:solidFill>
                  <a:prstClr val="black"/>
                </a:solidFill>
                <a:latin typeface="Calibri" pitchFamily="34" charset="0"/>
              </a:rPr>
              <a:t>	</a:t>
            </a:r>
          </a:p>
        </p:txBody>
      </p:sp>
      <p:sp>
        <p:nvSpPr>
          <p:cNvPr id="2317" name="Text Box 269"/>
          <p:cNvSpPr txBox="1">
            <a:spLocks noChangeArrowheads="1"/>
          </p:cNvSpPr>
          <p:nvPr/>
        </p:nvSpPr>
        <p:spPr bwMode="auto">
          <a:xfrm>
            <a:off x="26999804" y="6420891"/>
            <a:ext cx="8178918" cy="8178744"/>
          </a:xfrm>
          <a:prstGeom prst="rect">
            <a:avLst/>
          </a:prstGeom>
          <a:solidFill>
            <a:schemeClr val="bg1"/>
          </a:solidFill>
          <a:ln>
            <a:noFill/>
          </a:ln>
          <a:effectLst/>
        </p:spPr>
        <p:txBody>
          <a:bodyPr lIns="163623" tIns="163623" rIns="163623" bIns="163623">
            <a:sp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algn="just" defTabSz="3599438" fontAlgn="auto">
              <a:spcBef>
                <a:spcPts val="0"/>
              </a:spcBef>
              <a:spcAft>
                <a:spcPts val="0"/>
              </a:spcAft>
            </a:pPr>
            <a:r>
              <a:rPr lang="en-US" sz="3000" dirty="0">
                <a:solidFill>
                  <a:prstClr val="black"/>
                </a:solidFill>
                <a:latin typeface="Calibri" pitchFamily="34" charset="0"/>
              </a:rPr>
              <a:t>The system was tested on customized encoded </a:t>
            </a:r>
            <a:r>
              <a:rPr lang="en-US" sz="3000" dirty="0" err="1">
                <a:solidFill>
                  <a:prstClr val="black"/>
                </a:solidFill>
                <a:latin typeface="Calibri" pitchFamily="34" charset="0"/>
              </a:rPr>
              <a:t>ambisonics</a:t>
            </a:r>
            <a:r>
              <a:rPr lang="en-US" sz="3000" dirty="0">
                <a:solidFill>
                  <a:prstClr val="black"/>
                </a:solidFill>
                <a:latin typeface="Calibri" pitchFamily="34" charset="0"/>
              </a:rPr>
              <a:t> B-format file. </a:t>
            </a:r>
            <a:r>
              <a:rPr lang="en-US" sz="3000" dirty="0" smtClean="0">
                <a:solidFill>
                  <a:prstClr val="black"/>
                </a:solidFill>
                <a:latin typeface="Calibri" pitchFamily="34" charset="0"/>
              </a:rPr>
              <a:t>The file </a:t>
            </a:r>
            <a:r>
              <a:rPr lang="en-US" sz="3000" dirty="0">
                <a:solidFill>
                  <a:prstClr val="black"/>
                </a:solidFill>
                <a:latin typeface="Calibri" pitchFamily="34" charset="0"/>
              </a:rPr>
              <a:t>has sounds for which all four directions viz. Front-left, front-right, </a:t>
            </a:r>
            <a:r>
              <a:rPr lang="en-US" sz="3000" dirty="0" smtClean="0">
                <a:solidFill>
                  <a:prstClr val="black"/>
                </a:solidFill>
                <a:latin typeface="Calibri" pitchFamily="34" charset="0"/>
              </a:rPr>
              <a:t>center, back-left </a:t>
            </a:r>
            <a:r>
              <a:rPr lang="en-US" sz="3000" dirty="0">
                <a:solidFill>
                  <a:prstClr val="black"/>
                </a:solidFill>
                <a:latin typeface="Calibri" pitchFamily="34" charset="0"/>
              </a:rPr>
              <a:t>and back-right can be tested. This file was given as an input to </a:t>
            </a:r>
            <a:r>
              <a:rPr lang="en-US" sz="3000" dirty="0" smtClean="0">
                <a:solidFill>
                  <a:prstClr val="black"/>
                </a:solidFill>
                <a:latin typeface="Calibri" pitchFamily="34" charset="0"/>
              </a:rPr>
              <a:t>the implemented </a:t>
            </a:r>
            <a:r>
              <a:rPr lang="en-US" sz="3000" dirty="0" err="1">
                <a:solidFill>
                  <a:prstClr val="black"/>
                </a:solidFill>
                <a:latin typeface="Calibri" pitchFamily="34" charset="0"/>
              </a:rPr>
              <a:t>ambisonics</a:t>
            </a:r>
            <a:r>
              <a:rPr lang="en-US" sz="3000" dirty="0">
                <a:solidFill>
                  <a:prstClr val="black"/>
                </a:solidFill>
                <a:latin typeface="Calibri" pitchFamily="34" charset="0"/>
              </a:rPr>
              <a:t> to binaural decoder system. </a:t>
            </a:r>
            <a:r>
              <a:rPr lang="en-US" sz="3000" dirty="0" smtClean="0">
                <a:solidFill>
                  <a:prstClr val="black"/>
                </a:solidFill>
                <a:latin typeface="Calibri" pitchFamily="34" charset="0"/>
              </a:rPr>
              <a:t>The system </a:t>
            </a:r>
            <a:r>
              <a:rPr lang="en-US" sz="3000" dirty="0">
                <a:solidFill>
                  <a:prstClr val="black"/>
                </a:solidFill>
                <a:latin typeface="Calibri" pitchFamily="34" charset="0"/>
              </a:rPr>
              <a:t>output </a:t>
            </a:r>
            <a:r>
              <a:rPr lang="en-US" sz="3000" dirty="0" smtClean="0">
                <a:solidFill>
                  <a:prstClr val="black"/>
                </a:solidFill>
                <a:latin typeface="Calibri" pitchFamily="34" charset="0"/>
              </a:rPr>
              <a:t>was a </a:t>
            </a:r>
            <a:r>
              <a:rPr lang="en-US" sz="3000" dirty="0">
                <a:solidFill>
                  <a:prstClr val="black"/>
                </a:solidFill>
                <a:latin typeface="Calibri" pitchFamily="34" charset="0"/>
              </a:rPr>
              <a:t>file with 2 channels i.e. the desired binaural output. Similarly it was tested</a:t>
            </a:r>
          </a:p>
          <a:p>
            <a:pPr algn="just" defTabSz="3599438" fontAlgn="auto">
              <a:spcBef>
                <a:spcPts val="0"/>
              </a:spcBef>
              <a:spcAft>
                <a:spcPts val="0"/>
              </a:spcAft>
            </a:pPr>
            <a:r>
              <a:rPr lang="en-US" sz="3000" dirty="0">
                <a:solidFill>
                  <a:prstClr val="black"/>
                </a:solidFill>
                <a:latin typeface="Calibri" pitchFamily="34" charset="0"/>
              </a:rPr>
              <a:t>on other </a:t>
            </a:r>
            <a:r>
              <a:rPr lang="en-US" sz="3000" dirty="0" err="1">
                <a:solidFill>
                  <a:prstClr val="black"/>
                </a:solidFill>
                <a:latin typeface="Calibri" pitchFamily="34" charset="0"/>
              </a:rPr>
              <a:t>ambisonics</a:t>
            </a:r>
            <a:r>
              <a:rPr lang="en-US" sz="3000" dirty="0">
                <a:solidFill>
                  <a:prstClr val="black"/>
                </a:solidFill>
                <a:latin typeface="Calibri" pitchFamily="34" charset="0"/>
              </a:rPr>
              <a:t> files from the Internet and desired results were obtained</a:t>
            </a:r>
            <a:r>
              <a:rPr lang="en-US" sz="3000" dirty="0" smtClean="0">
                <a:solidFill>
                  <a:prstClr val="black"/>
                </a:solidFill>
                <a:latin typeface="Calibri" pitchFamily="34" charset="0"/>
              </a:rPr>
              <a:t>.</a:t>
            </a:r>
          </a:p>
          <a:p>
            <a:pPr algn="just" defTabSz="3599438" fontAlgn="auto">
              <a:spcBef>
                <a:spcPts val="0"/>
              </a:spcBef>
              <a:spcAft>
                <a:spcPts val="0"/>
              </a:spcAft>
            </a:pPr>
            <a:endParaRPr lang="en-US" sz="3000" dirty="0">
              <a:solidFill>
                <a:prstClr val="black"/>
              </a:solidFill>
              <a:latin typeface="Calibri" pitchFamily="34" charset="0"/>
            </a:endParaRPr>
          </a:p>
          <a:p>
            <a:pPr algn="just" defTabSz="3599438" fontAlgn="auto">
              <a:spcBef>
                <a:spcPts val="0"/>
              </a:spcBef>
              <a:spcAft>
                <a:spcPts val="0"/>
              </a:spcAft>
            </a:pPr>
            <a:r>
              <a:rPr lang="en-US" sz="3000" dirty="0" smtClean="0">
                <a:solidFill>
                  <a:prstClr val="black"/>
                </a:solidFill>
                <a:latin typeface="Calibri" pitchFamily="34" charset="0"/>
              </a:rPr>
              <a:t>Following are the results obtained:</a:t>
            </a:r>
          </a:p>
          <a:p>
            <a:pPr algn="just" defTabSz="3599438" fontAlgn="auto">
              <a:spcBef>
                <a:spcPts val="0"/>
              </a:spcBef>
              <a:spcAft>
                <a:spcPts val="0"/>
              </a:spcAft>
            </a:pPr>
            <a:endParaRPr lang="en-US" sz="3000" dirty="0" smtClean="0">
              <a:solidFill>
                <a:prstClr val="black"/>
              </a:solidFill>
              <a:latin typeface="Calibri" pitchFamily="34" charset="0"/>
            </a:endParaRPr>
          </a:p>
          <a:p>
            <a:pPr algn="just" defTabSz="3599438" fontAlgn="auto">
              <a:spcBef>
                <a:spcPts val="0"/>
              </a:spcBef>
              <a:spcAft>
                <a:spcPts val="0"/>
              </a:spcAft>
            </a:pPr>
            <a:r>
              <a:rPr lang="en-US" sz="3000" dirty="0" smtClean="0">
                <a:solidFill>
                  <a:prstClr val="black"/>
                </a:solidFill>
                <a:latin typeface="Calibri" pitchFamily="34" charset="0"/>
              </a:rPr>
              <a:t>Test </a:t>
            </a:r>
            <a:r>
              <a:rPr lang="en-US" sz="3000" dirty="0">
                <a:solidFill>
                  <a:prstClr val="black"/>
                </a:solidFill>
                <a:latin typeface="Calibri" pitchFamily="34" charset="0"/>
              </a:rPr>
              <a:t>file: An </a:t>
            </a:r>
            <a:r>
              <a:rPr lang="en-US" sz="3000" dirty="0" err="1" smtClean="0">
                <a:solidFill>
                  <a:prstClr val="black"/>
                </a:solidFill>
                <a:latin typeface="Calibri" pitchFamily="34" charset="0"/>
              </a:rPr>
              <a:t>Ambisonics</a:t>
            </a:r>
            <a:r>
              <a:rPr lang="en-US" sz="3000" dirty="0" smtClean="0">
                <a:solidFill>
                  <a:prstClr val="black"/>
                </a:solidFill>
                <a:latin typeface="Calibri" pitchFamily="34" charset="0"/>
              </a:rPr>
              <a:t> </a:t>
            </a:r>
            <a:r>
              <a:rPr lang="en-US" sz="3000" dirty="0">
                <a:solidFill>
                  <a:prstClr val="black"/>
                </a:solidFill>
                <a:latin typeface="Calibri" pitchFamily="34" charset="0"/>
              </a:rPr>
              <a:t>file with 4 channels shown in figure 2 and,</a:t>
            </a:r>
          </a:p>
          <a:p>
            <a:pPr algn="just" defTabSz="3599438" fontAlgn="auto">
              <a:spcBef>
                <a:spcPts val="0"/>
              </a:spcBef>
              <a:spcAft>
                <a:spcPts val="0"/>
              </a:spcAft>
            </a:pPr>
            <a:r>
              <a:rPr lang="en-US" sz="3000" dirty="0">
                <a:solidFill>
                  <a:prstClr val="black"/>
                </a:solidFill>
                <a:latin typeface="Calibri" pitchFamily="34" charset="0"/>
              </a:rPr>
              <a:t>Output: Binaural 2 channel output shown in figure 3</a:t>
            </a:r>
            <a:r>
              <a:rPr lang="en-US" sz="3000" dirty="0" smtClean="0">
                <a:solidFill>
                  <a:prstClr val="black"/>
                </a:solidFill>
                <a:latin typeface="Calibri" pitchFamily="34" charset="0"/>
              </a:rPr>
              <a:t>.</a:t>
            </a:r>
            <a:endParaRPr lang="en-US" sz="3000" dirty="0">
              <a:solidFill>
                <a:prstClr val="black"/>
              </a:solidFill>
              <a:latin typeface="Calibri" pitchFamily="34" charset="0"/>
            </a:endParaRPr>
          </a:p>
        </p:txBody>
      </p:sp>
      <p:sp>
        <p:nvSpPr>
          <p:cNvPr id="2318" name="Text Box 270"/>
          <p:cNvSpPr txBox="1">
            <a:spLocks noChangeArrowheads="1"/>
          </p:cNvSpPr>
          <p:nvPr/>
        </p:nvSpPr>
        <p:spPr bwMode="auto">
          <a:xfrm>
            <a:off x="8342270" y="20508834"/>
            <a:ext cx="8178918" cy="8178744"/>
          </a:xfrm>
          <a:prstGeom prst="rect">
            <a:avLst/>
          </a:prstGeom>
          <a:solidFill>
            <a:schemeClr val="bg1"/>
          </a:solidFill>
          <a:ln>
            <a:noFill/>
          </a:ln>
          <a:effectLst/>
        </p:spPr>
        <p:txBody>
          <a:bodyPr lIns="163623" tIns="163623" rIns="163623" bIns="163623">
            <a:sp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algn="just" defTabSz="3599438" fontAlgn="auto">
              <a:spcBef>
                <a:spcPts val="0"/>
              </a:spcBef>
              <a:spcAft>
                <a:spcPts val="0"/>
              </a:spcAft>
            </a:pPr>
            <a:r>
              <a:rPr lang="en-US" sz="3000" b="1" dirty="0" smtClean="0">
                <a:solidFill>
                  <a:prstClr val="black"/>
                </a:solidFill>
                <a:latin typeface="Calibri" pitchFamily="34" charset="0"/>
              </a:rPr>
              <a:t>Disadvantages of Traditional approaches:</a:t>
            </a:r>
          </a:p>
          <a:p>
            <a:pPr algn="just" defTabSz="3599438" fontAlgn="auto">
              <a:spcBef>
                <a:spcPts val="0"/>
              </a:spcBef>
              <a:spcAft>
                <a:spcPts val="0"/>
              </a:spcAft>
            </a:pPr>
            <a:r>
              <a:rPr lang="en-US" sz="3000" dirty="0" smtClean="0">
                <a:solidFill>
                  <a:prstClr val="black"/>
                </a:solidFill>
                <a:latin typeface="Calibri" pitchFamily="34" charset="0"/>
              </a:rPr>
              <a:t>Traditional approaches had channel information stored for each speaker and hence had fundamental drawbacks:</a:t>
            </a:r>
          </a:p>
          <a:p>
            <a:pPr marL="514350" indent="-514350" algn="just" defTabSz="3599438" fontAlgn="auto">
              <a:spcBef>
                <a:spcPts val="0"/>
              </a:spcBef>
              <a:spcAft>
                <a:spcPts val="0"/>
              </a:spcAft>
              <a:buAutoNum type="arabicPeriod"/>
            </a:pPr>
            <a:r>
              <a:rPr lang="en-US" sz="3000" dirty="0" smtClean="0">
                <a:solidFill>
                  <a:prstClr val="black"/>
                </a:solidFill>
                <a:latin typeface="Calibri" pitchFamily="34" charset="0"/>
              </a:rPr>
              <a:t>Predefined layout and number of speakers.</a:t>
            </a:r>
            <a:endParaRPr lang="en-US" sz="3000" dirty="0">
              <a:solidFill>
                <a:prstClr val="black"/>
              </a:solidFill>
              <a:latin typeface="Calibri" pitchFamily="34" charset="0"/>
            </a:endParaRPr>
          </a:p>
          <a:p>
            <a:pPr marL="514350" indent="-514350" algn="just" defTabSz="3599438" fontAlgn="auto">
              <a:spcBef>
                <a:spcPts val="0"/>
              </a:spcBef>
              <a:spcAft>
                <a:spcPts val="0"/>
              </a:spcAft>
              <a:buAutoNum type="arabicPeriod"/>
            </a:pPr>
            <a:r>
              <a:rPr lang="en-US" sz="3000" dirty="0" smtClean="0">
                <a:solidFill>
                  <a:prstClr val="black"/>
                </a:solidFill>
                <a:latin typeface="Calibri" pitchFamily="34" charset="0"/>
              </a:rPr>
              <a:t>Not suitable for mobile applications.</a:t>
            </a:r>
          </a:p>
          <a:p>
            <a:pPr marL="514350" indent="-514350" algn="just" defTabSz="3599438" fontAlgn="auto">
              <a:spcBef>
                <a:spcPts val="0"/>
              </a:spcBef>
              <a:spcAft>
                <a:spcPts val="0"/>
              </a:spcAft>
              <a:buAutoNum type="arabicPeriod"/>
            </a:pPr>
            <a:r>
              <a:rPr lang="en-US" sz="3000" dirty="0" smtClean="0">
                <a:solidFill>
                  <a:prstClr val="black"/>
                </a:solidFill>
                <a:latin typeface="Calibri" pitchFamily="34" charset="0"/>
              </a:rPr>
              <a:t>Not suitable for real time VR applications.</a:t>
            </a:r>
          </a:p>
          <a:p>
            <a:pPr marL="514350" indent="-514350" algn="just" defTabSz="3599438" fontAlgn="auto">
              <a:spcBef>
                <a:spcPts val="0"/>
              </a:spcBef>
              <a:spcAft>
                <a:spcPts val="0"/>
              </a:spcAft>
              <a:buAutoNum type="arabicPeriod"/>
            </a:pPr>
            <a:r>
              <a:rPr lang="en-US" sz="3000" dirty="0" smtClean="0">
                <a:solidFill>
                  <a:prstClr val="black"/>
                </a:solidFill>
                <a:latin typeface="Calibri" pitchFamily="34" charset="0"/>
              </a:rPr>
              <a:t>Jumping audio problem.</a:t>
            </a:r>
          </a:p>
          <a:p>
            <a:pPr algn="just" defTabSz="3599438" fontAlgn="auto">
              <a:spcBef>
                <a:spcPts val="0"/>
              </a:spcBef>
              <a:spcAft>
                <a:spcPts val="0"/>
              </a:spcAft>
            </a:pPr>
            <a:endParaRPr lang="en-US" sz="3000" dirty="0" smtClean="0">
              <a:solidFill>
                <a:prstClr val="black"/>
              </a:solidFill>
              <a:latin typeface="Calibri" pitchFamily="34" charset="0"/>
            </a:endParaRPr>
          </a:p>
          <a:p>
            <a:pPr algn="just" defTabSz="3599438" fontAlgn="auto">
              <a:spcBef>
                <a:spcPts val="0"/>
              </a:spcBef>
              <a:spcAft>
                <a:spcPts val="0"/>
              </a:spcAft>
            </a:pPr>
            <a:r>
              <a:rPr lang="en-US" sz="3000" dirty="0">
                <a:solidFill>
                  <a:prstClr val="black"/>
                </a:solidFill>
                <a:latin typeface="Calibri" pitchFamily="34" charset="0"/>
              </a:rPr>
              <a:t>While traditional technique of surround sound had its limitations and </a:t>
            </a:r>
            <a:r>
              <a:rPr lang="en-US" sz="3000" dirty="0" smtClean="0">
                <a:solidFill>
                  <a:prstClr val="black"/>
                </a:solidFill>
                <a:latin typeface="Calibri" pitchFamily="34" charset="0"/>
              </a:rPr>
              <a:t>disadvantages</a:t>
            </a:r>
            <a:r>
              <a:rPr lang="en-US" sz="3000" dirty="0">
                <a:solidFill>
                  <a:prstClr val="black"/>
                </a:solidFill>
                <a:latin typeface="Calibri" pitchFamily="34" charset="0"/>
              </a:rPr>
              <a:t>, </a:t>
            </a:r>
            <a:r>
              <a:rPr lang="en-US" sz="3000" dirty="0" err="1" smtClean="0">
                <a:solidFill>
                  <a:prstClr val="black"/>
                </a:solidFill>
                <a:latin typeface="Calibri" pitchFamily="34" charset="0"/>
              </a:rPr>
              <a:t>Ambisonics</a:t>
            </a:r>
            <a:r>
              <a:rPr lang="en-US" sz="3000" dirty="0" smtClean="0">
                <a:solidFill>
                  <a:prstClr val="black"/>
                </a:solidFill>
                <a:latin typeface="Calibri" pitchFamily="34" charset="0"/>
              </a:rPr>
              <a:t>, which </a:t>
            </a:r>
            <a:r>
              <a:rPr lang="en-US" sz="3000" dirty="0">
                <a:solidFill>
                  <a:prstClr val="black"/>
                </a:solidFill>
                <a:latin typeface="Calibri" pitchFamily="34" charset="0"/>
              </a:rPr>
              <a:t>was developed by Peter </a:t>
            </a:r>
            <a:r>
              <a:rPr lang="en-US" sz="3000" dirty="0" err="1" smtClean="0">
                <a:solidFill>
                  <a:prstClr val="black"/>
                </a:solidFill>
                <a:latin typeface="Calibri" pitchFamily="34" charset="0"/>
              </a:rPr>
              <a:t>Fellget</a:t>
            </a:r>
            <a:r>
              <a:rPr lang="en-US" sz="3000" dirty="0" smtClean="0">
                <a:solidFill>
                  <a:prstClr val="black"/>
                </a:solidFill>
                <a:latin typeface="Calibri" pitchFamily="34" charset="0"/>
              </a:rPr>
              <a:t> and </a:t>
            </a:r>
            <a:r>
              <a:rPr lang="en-US" sz="3000" dirty="0">
                <a:solidFill>
                  <a:prstClr val="black"/>
                </a:solidFill>
                <a:latin typeface="Calibri" pitchFamily="34" charset="0"/>
              </a:rPr>
              <a:t>Michael</a:t>
            </a:r>
          </a:p>
          <a:p>
            <a:pPr algn="just" defTabSz="3599438" fontAlgn="auto">
              <a:spcBef>
                <a:spcPts val="0"/>
              </a:spcBef>
              <a:spcAft>
                <a:spcPts val="0"/>
              </a:spcAft>
            </a:pPr>
            <a:r>
              <a:rPr lang="en-US" sz="3000" dirty="0" err="1" smtClean="0">
                <a:solidFill>
                  <a:prstClr val="black"/>
                </a:solidFill>
                <a:latin typeface="Calibri" pitchFamily="34" charset="0"/>
              </a:rPr>
              <a:t>Gerzon</a:t>
            </a:r>
            <a:r>
              <a:rPr lang="en-US" sz="3000" dirty="0" smtClean="0">
                <a:solidFill>
                  <a:prstClr val="black"/>
                </a:solidFill>
                <a:latin typeface="Calibri" pitchFamily="34" charset="0"/>
              </a:rPr>
              <a:t> is </a:t>
            </a:r>
            <a:r>
              <a:rPr lang="en-US" sz="3000" dirty="0">
                <a:solidFill>
                  <a:prstClr val="black"/>
                </a:solidFill>
                <a:latin typeface="Calibri" pitchFamily="34" charset="0"/>
              </a:rPr>
              <a:t>the way to record, encode, store and reproduce the </a:t>
            </a:r>
            <a:r>
              <a:rPr lang="en-US" sz="3000" dirty="0" err="1" smtClean="0">
                <a:solidFill>
                  <a:prstClr val="black"/>
                </a:solidFill>
                <a:latin typeface="Calibri" pitchFamily="34" charset="0"/>
              </a:rPr>
              <a:t>soundfield</a:t>
            </a:r>
            <a:r>
              <a:rPr lang="en-US" sz="3000" dirty="0" smtClean="0">
                <a:solidFill>
                  <a:prstClr val="black"/>
                </a:solidFill>
                <a:latin typeface="Calibri" pitchFamily="34" charset="0"/>
              </a:rPr>
              <a:t> in </a:t>
            </a:r>
            <a:r>
              <a:rPr lang="en-US" sz="3000" dirty="0">
                <a:solidFill>
                  <a:prstClr val="black"/>
                </a:solidFill>
                <a:latin typeface="Calibri" pitchFamily="34" charset="0"/>
              </a:rPr>
              <a:t>3D, which gave more immersive experience to the listener and provided</a:t>
            </a:r>
          </a:p>
          <a:p>
            <a:pPr algn="just" defTabSz="3599438" fontAlgn="auto">
              <a:spcBef>
                <a:spcPts val="0"/>
              </a:spcBef>
              <a:spcAft>
                <a:spcPts val="0"/>
              </a:spcAft>
            </a:pPr>
            <a:r>
              <a:rPr lang="en-US" sz="3000" dirty="0">
                <a:solidFill>
                  <a:prstClr val="black"/>
                </a:solidFill>
                <a:latin typeface="Calibri" pitchFamily="34" charset="0"/>
              </a:rPr>
              <a:t>full upward compatibility to any number </a:t>
            </a:r>
            <a:r>
              <a:rPr lang="en-US" sz="3000" dirty="0" smtClean="0">
                <a:solidFill>
                  <a:prstClr val="black"/>
                </a:solidFill>
                <a:latin typeface="Calibri" pitchFamily="34" charset="0"/>
              </a:rPr>
              <a:t>of loudspeakers </a:t>
            </a:r>
            <a:r>
              <a:rPr lang="en-US" sz="3000" dirty="0">
                <a:solidFill>
                  <a:prstClr val="black"/>
                </a:solidFill>
                <a:latin typeface="Calibri" pitchFamily="34" charset="0"/>
              </a:rPr>
              <a:t>in the user </a:t>
            </a:r>
            <a:r>
              <a:rPr lang="en-US" sz="3000" dirty="0" smtClean="0">
                <a:solidFill>
                  <a:prstClr val="black"/>
                </a:solidFill>
                <a:latin typeface="Calibri" pitchFamily="34" charset="0"/>
              </a:rPr>
              <a:t>defined configuration.</a:t>
            </a:r>
          </a:p>
        </p:txBody>
      </p:sp>
      <p:sp>
        <p:nvSpPr>
          <p:cNvPr id="2319" name="Text Box 271"/>
          <p:cNvSpPr txBox="1">
            <a:spLocks noChangeArrowheads="1"/>
          </p:cNvSpPr>
          <p:nvPr/>
        </p:nvSpPr>
        <p:spPr bwMode="auto">
          <a:xfrm>
            <a:off x="26930870" y="25448534"/>
            <a:ext cx="8178918" cy="10487068"/>
          </a:xfrm>
          <a:prstGeom prst="rect">
            <a:avLst/>
          </a:prstGeom>
          <a:solidFill>
            <a:schemeClr val="bg1"/>
          </a:solidFill>
          <a:ln>
            <a:noFill/>
          </a:ln>
          <a:effectLst/>
        </p:spPr>
        <p:txBody>
          <a:bodyPr lIns="163623" tIns="163623" rIns="163623" bIns="163623">
            <a:sp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algn="just" defTabSz="3599438" fontAlgn="auto">
              <a:spcBef>
                <a:spcPts val="0"/>
              </a:spcBef>
              <a:spcAft>
                <a:spcPts val="0"/>
              </a:spcAft>
            </a:pPr>
            <a:r>
              <a:rPr lang="en-US" sz="3000" b="1" dirty="0" smtClean="0">
                <a:solidFill>
                  <a:prstClr val="black"/>
                </a:solidFill>
                <a:latin typeface="Calibri" pitchFamily="34" charset="0"/>
              </a:rPr>
              <a:t>Conclusion:</a:t>
            </a:r>
          </a:p>
          <a:p>
            <a:pPr algn="just" defTabSz="3599438" fontAlgn="auto">
              <a:spcBef>
                <a:spcPts val="0"/>
              </a:spcBef>
              <a:spcAft>
                <a:spcPts val="0"/>
              </a:spcAft>
            </a:pPr>
            <a:r>
              <a:rPr lang="en-US" sz="3000" dirty="0" smtClean="0">
                <a:solidFill>
                  <a:prstClr val="black"/>
                </a:solidFill>
                <a:latin typeface="Calibri" pitchFamily="34" charset="0"/>
              </a:rPr>
              <a:t>It </a:t>
            </a:r>
            <a:r>
              <a:rPr lang="en-US" sz="3000" dirty="0">
                <a:solidFill>
                  <a:prstClr val="black"/>
                </a:solidFill>
                <a:latin typeface="Calibri" pitchFamily="34" charset="0"/>
              </a:rPr>
              <a:t>is understood that indeed </a:t>
            </a:r>
            <a:r>
              <a:rPr lang="en-US" sz="3000" dirty="0" err="1">
                <a:solidFill>
                  <a:prstClr val="black"/>
                </a:solidFill>
                <a:latin typeface="Calibri" pitchFamily="34" charset="0"/>
              </a:rPr>
              <a:t>ambisonics</a:t>
            </a:r>
            <a:r>
              <a:rPr lang="en-US" sz="3000" dirty="0">
                <a:solidFill>
                  <a:prstClr val="black"/>
                </a:solidFill>
                <a:latin typeface="Calibri" pitchFamily="34" charset="0"/>
              </a:rPr>
              <a:t> has many advantages over the traditional approaches. It can also be used for the real-time applications</a:t>
            </a:r>
          </a:p>
          <a:p>
            <a:pPr algn="just" defTabSz="3599438" fontAlgn="auto">
              <a:spcBef>
                <a:spcPts val="0"/>
              </a:spcBef>
              <a:spcAft>
                <a:spcPts val="0"/>
              </a:spcAft>
            </a:pPr>
            <a:r>
              <a:rPr lang="en-US" sz="3000" dirty="0">
                <a:solidFill>
                  <a:prstClr val="black"/>
                </a:solidFill>
                <a:latin typeface="Calibri" pitchFamily="34" charset="0"/>
              </a:rPr>
              <a:t>by applying the appropriate rotations over the matrices. It gives the </a:t>
            </a:r>
            <a:r>
              <a:rPr lang="en-US" sz="3000" dirty="0" smtClean="0">
                <a:solidFill>
                  <a:prstClr val="black"/>
                </a:solidFill>
                <a:latin typeface="Calibri" pitchFamily="34" charset="0"/>
              </a:rPr>
              <a:t>better audio effects </a:t>
            </a:r>
            <a:r>
              <a:rPr lang="en-US" sz="3000" dirty="0">
                <a:solidFill>
                  <a:prstClr val="black"/>
                </a:solidFill>
                <a:latin typeface="Calibri" pitchFamily="34" charset="0"/>
              </a:rPr>
              <a:t>compared to the previously used approaches and that is </a:t>
            </a:r>
            <a:r>
              <a:rPr lang="en-US" sz="3000" dirty="0" smtClean="0">
                <a:solidFill>
                  <a:prstClr val="black"/>
                </a:solidFill>
                <a:latin typeface="Calibri" pitchFamily="34" charset="0"/>
              </a:rPr>
              <a:t>why the </a:t>
            </a:r>
            <a:r>
              <a:rPr lang="en-US" sz="3000" dirty="0">
                <a:solidFill>
                  <a:prstClr val="black"/>
                </a:solidFill>
                <a:latin typeface="Calibri" pitchFamily="34" charset="0"/>
              </a:rPr>
              <a:t>technology is adopted </a:t>
            </a:r>
            <a:r>
              <a:rPr lang="en-US" sz="3000" dirty="0" smtClean="0">
                <a:solidFill>
                  <a:prstClr val="black"/>
                </a:solidFill>
                <a:latin typeface="Calibri" pitchFamily="34" charset="0"/>
              </a:rPr>
              <a:t>by Facebook</a:t>
            </a:r>
            <a:r>
              <a:rPr lang="en-US" sz="3000" dirty="0">
                <a:solidFill>
                  <a:prstClr val="black"/>
                </a:solidFill>
                <a:latin typeface="Calibri" pitchFamily="34" charset="0"/>
              </a:rPr>
              <a:t>, Google and many other companies</a:t>
            </a:r>
          </a:p>
          <a:p>
            <a:pPr algn="just" defTabSz="3599438" fontAlgn="auto">
              <a:spcBef>
                <a:spcPts val="0"/>
              </a:spcBef>
              <a:spcAft>
                <a:spcPts val="0"/>
              </a:spcAft>
            </a:pPr>
            <a:r>
              <a:rPr lang="en-US" sz="3000" dirty="0">
                <a:solidFill>
                  <a:prstClr val="black"/>
                </a:solidFill>
                <a:latin typeface="Calibri" pitchFamily="34" charset="0"/>
              </a:rPr>
              <a:t>which work in Virtual Reality area. It has a wide range of applications </a:t>
            </a:r>
            <a:r>
              <a:rPr lang="en-US" sz="3000" dirty="0" smtClean="0">
                <a:solidFill>
                  <a:prstClr val="black"/>
                </a:solidFill>
                <a:latin typeface="Calibri" pitchFamily="34" charset="0"/>
              </a:rPr>
              <a:t>in 360-degree </a:t>
            </a:r>
            <a:r>
              <a:rPr lang="en-US" sz="3000" dirty="0">
                <a:solidFill>
                  <a:prstClr val="black"/>
                </a:solidFill>
                <a:latin typeface="Calibri" pitchFamily="34" charset="0"/>
              </a:rPr>
              <a:t>videos, high-end gaming, and other virtual reality applications.</a:t>
            </a:r>
          </a:p>
          <a:p>
            <a:pPr algn="just" defTabSz="3599438" fontAlgn="auto">
              <a:spcBef>
                <a:spcPts val="0"/>
              </a:spcBef>
              <a:spcAft>
                <a:spcPts val="0"/>
              </a:spcAft>
            </a:pPr>
            <a:r>
              <a:rPr lang="en-US" sz="3000" dirty="0">
                <a:solidFill>
                  <a:prstClr val="black"/>
                </a:solidFill>
                <a:latin typeface="Calibri" pitchFamily="34" charset="0"/>
              </a:rPr>
              <a:t>Combining </a:t>
            </a:r>
            <a:r>
              <a:rPr lang="en-US" sz="3000" dirty="0" err="1">
                <a:solidFill>
                  <a:prstClr val="black"/>
                </a:solidFill>
                <a:latin typeface="Calibri" pitchFamily="34" charset="0"/>
              </a:rPr>
              <a:t>ambisonics</a:t>
            </a:r>
            <a:r>
              <a:rPr lang="en-US" sz="3000" dirty="0">
                <a:solidFill>
                  <a:prstClr val="black"/>
                </a:solidFill>
                <a:latin typeface="Calibri" pitchFamily="34" charset="0"/>
              </a:rPr>
              <a:t> technology with the virtual </a:t>
            </a:r>
            <a:r>
              <a:rPr lang="en-US" sz="3000" dirty="0" err="1">
                <a:solidFill>
                  <a:prstClr val="black"/>
                </a:solidFill>
                <a:latin typeface="Calibri" pitchFamily="34" charset="0"/>
              </a:rPr>
              <a:t>ambisonics</a:t>
            </a:r>
            <a:r>
              <a:rPr lang="en-US" sz="3000" dirty="0">
                <a:solidFill>
                  <a:prstClr val="black"/>
                </a:solidFill>
                <a:latin typeface="Calibri" pitchFamily="34" charset="0"/>
              </a:rPr>
              <a:t> approach </a:t>
            </a:r>
            <a:r>
              <a:rPr lang="en-US" sz="3000" dirty="0" smtClean="0">
                <a:solidFill>
                  <a:prstClr val="black"/>
                </a:solidFill>
                <a:latin typeface="Calibri" pitchFamily="34" charset="0"/>
              </a:rPr>
              <a:t>to generate </a:t>
            </a:r>
            <a:r>
              <a:rPr lang="en-US" sz="3000" dirty="0">
                <a:solidFill>
                  <a:prstClr val="black"/>
                </a:solidFill>
                <a:latin typeface="Calibri" pitchFamily="34" charset="0"/>
              </a:rPr>
              <a:t>the binaural output has advantages of eliminating the need for </a:t>
            </a:r>
            <a:r>
              <a:rPr lang="en-US" sz="3000" dirty="0" smtClean="0">
                <a:solidFill>
                  <a:prstClr val="black"/>
                </a:solidFill>
                <a:latin typeface="Calibri" pitchFamily="34" charset="0"/>
              </a:rPr>
              <a:t>multiple </a:t>
            </a:r>
            <a:r>
              <a:rPr lang="en-US" sz="3000" dirty="0">
                <a:solidFill>
                  <a:prstClr val="black"/>
                </a:solidFill>
                <a:latin typeface="Calibri" pitchFamily="34" charset="0"/>
              </a:rPr>
              <a:t>loudspeakers and has an additional advantage of working well for </a:t>
            </a:r>
            <a:r>
              <a:rPr lang="en-US" sz="3000" dirty="0" smtClean="0">
                <a:solidFill>
                  <a:prstClr val="black"/>
                </a:solidFill>
                <a:latin typeface="Calibri" pitchFamily="34" charset="0"/>
              </a:rPr>
              <a:t>mobile applications.</a:t>
            </a:r>
          </a:p>
          <a:p>
            <a:pPr algn="just" defTabSz="3599438" fontAlgn="auto">
              <a:spcBef>
                <a:spcPts val="0"/>
              </a:spcBef>
              <a:spcAft>
                <a:spcPts val="0"/>
              </a:spcAft>
            </a:pPr>
            <a:endParaRPr lang="en-US" sz="3000" b="1" smtClean="0">
              <a:solidFill>
                <a:prstClr val="black"/>
              </a:solidFill>
              <a:latin typeface="Calibri" pitchFamily="34" charset="0"/>
            </a:endParaRPr>
          </a:p>
          <a:p>
            <a:pPr algn="just" defTabSz="3599438" fontAlgn="auto">
              <a:spcBef>
                <a:spcPts val="0"/>
              </a:spcBef>
              <a:spcAft>
                <a:spcPts val="0"/>
              </a:spcAft>
            </a:pPr>
            <a:r>
              <a:rPr lang="en-US" sz="3000" b="1" smtClean="0">
                <a:solidFill>
                  <a:prstClr val="black"/>
                </a:solidFill>
                <a:latin typeface="Calibri" pitchFamily="34" charset="0"/>
              </a:rPr>
              <a:t>Future </a:t>
            </a:r>
            <a:r>
              <a:rPr lang="en-US" sz="3000" b="1" dirty="0" smtClean="0">
                <a:solidFill>
                  <a:prstClr val="black"/>
                </a:solidFill>
                <a:latin typeface="Calibri" pitchFamily="34" charset="0"/>
              </a:rPr>
              <a:t>Work:</a:t>
            </a:r>
          </a:p>
          <a:p>
            <a:pPr algn="just" defTabSz="3599438" fontAlgn="auto">
              <a:spcBef>
                <a:spcPts val="0"/>
              </a:spcBef>
              <a:spcAft>
                <a:spcPts val="0"/>
              </a:spcAft>
            </a:pPr>
            <a:r>
              <a:rPr lang="en-US" sz="3000" dirty="0" smtClean="0">
                <a:solidFill>
                  <a:prstClr val="black"/>
                </a:solidFill>
                <a:latin typeface="Calibri" pitchFamily="34" charset="0"/>
              </a:rPr>
              <a:t>The system can be extended to incorporate head-tracking to improve localization effects and to make it suitable for real-time VR applications.</a:t>
            </a:r>
            <a:endParaRPr lang="en-US" sz="3000" dirty="0">
              <a:solidFill>
                <a:prstClr val="black"/>
              </a:solidFill>
              <a:latin typeface="Calibri" pitchFamily="34" charset="0"/>
            </a:endParaRPr>
          </a:p>
        </p:txBody>
      </p:sp>
      <p:sp>
        <p:nvSpPr>
          <p:cNvPr id="2320" name="Text Box 272"/>
          <p:cNvSpPr txBox="1">
            <a:spLocks noChangeArrowheads="1"/>
          </p:cNvSpPr>
          <p:nvPr/>
        </p:nvSpPr>
        <p:spPr bwMode="auto">
          <a:xfrm>
            <a:off x="8342270" y="6114412"/>
            <a:ext cx="8178918" cy="13257057"/>
          </a:xfrm>
          <a:prstGeom prst="rect">
            <a:avLst/>
          </a:prstGeom>
          <a:solidFill>
            <a:schemeClr val="bg1"/>
          </a:solidFill>
          <a:ln>
            <a:noFill/>
          </a:ln>
          <a:effectLst/>
        </p:spPr>
        <p:txBody>
          <a:bodyPr lIns="163623" tIns="163623" rIns="163623" bIns="163623">
            <a:sp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algn="just" defTabSz="3599438" fontAlgn="auto">
              <a:spcBef>
                <a:spcPts val="0"/>
              </a:spcBef>
              <a:spcAft>
                <a:spcPts val="0"/>
              </a:spcAft>
            </a:pPr>
            <a:r>
              <a:rPr lang="en-US" sz="3000" dirty="0">
                <a:solidFill>
                  <a:prstClr val="black"/>
                </a:solidFill>
                <a:latin typeface="Calibri"/>
              </a:rPr>
              <a:t>There has been a tremendous success in the virtual reality applications due to the advancements in graphics. However, the virtual reality experience is incomplete if its audio part is ignored because then the experience lies far from reality. Therefore, audio is considered one of the important factors while evaluating realism in the virtual reality. Since then, </a:t>
            </a:r>
            <a:r>
              <a:rPr lang="en-US" sz="3000" dirty="0" err="1">
                <a:solidFill>
                  <a:prstClr val="black"/>
                </a:solidFill>
                <a:latin typeface="Calibri"/>
              </a:rPr>
              <a:t>Ambisonics</a:t>
            </a:r>
            <a:r>
              <a:rPr lang="en-US" sz="3000" dirty="0">
                <a:solidFill>
                  <a:prstClr val="black"/>
                </a:solidFill>
                <a:latin typeface="Calibri"/>
              </a:rPr>
              <a:t> has been in focus for audio implementation in virtual reality applications.</a:t>
            </a:r>
          </a:p>
          <a:p>
            <a:pPr algn="just" defTabSz="3599438" fontAlgn="auto">
              <a:spcBef>
                <a:spcPts val="0"/>
              </a:spcBef>
              <a:spcAft>
                <a:spcPts val="0"/>
              </a:spcAft>
            </a:pPr>
            <a:r>
              <a:rPr lang="en-US" sz="3000" dirty="0" err="1">
                <a:solidFill>
                  <a:prstClr val="black"/>
                </a:solidFill>
                <a:latin typeface="Calibri"/>
              </a:rPr>
              <a:t>Ambisonics</a:t>
            </a:r>
            <a:r>
              <a:rPr lang="en-US" sz="3000" dirty="0">
                <a:solidFill>
                  <a:prstClr val="black"/>
                </a:solidFill>
                <a:latin typeface="Calibri"/>
              </a:rPr>
              <a:t> is a method of recording and reproducing audio in full 360-degree surround</a:t>
            </a:r>
            <a:r>
              <a:rPr lang="en-US" sz="3000" dirty="0" smtClean="0">
                <a:solidFill>
                  <a:prstClr val="black"/>
                </a:solidFill>
                <a:latin typeface="Calibri"/>
              </a:rPr>
              <a:t>.</a:t>
            </a:r>
          </a:p>
          <a:p>
            <a:pPr algn="just" defTabSz="3599438" fontAlgn="auto">
              <a:spcBef>
                <a:spcPts val="0"/>
              </a:spcBef>
              <a:spcAft>
                <a:spcPts val="0"/>
              </a:spcAft>
            </a:pPr>
            <a:endParaRPr lang="en-US" sz="3000" b="1" dirty="0">
              <a:solidFill>
                <a:prstClr val="black"/>
              </a:solidFill>
              <a:latin typeface="Calibri"/>
            </a:endParaRPr>
          </a:p>
          <a:p>
            <a:pPr algn="just" defTabSz="3599438" fontAlgn="auto">
              <a:spcBef>
                <a:spcPts val="0"/>
              </a:spcBef>
              <a:spcAft>
                <a:spcPts val="0"/>
              </a:spcAft>
            </a:pPr>
            <a:r>
              <a:rPr lang="en-US" sz="3000" b="1" dirty="0">
                <a:solidFill>
                  <a:prstClr val="black"/>
                </a:solidFill>
                <a:latin typeface="Calibri"/>
              </a:rPr>
              <a:t>Recording and </a:t>
            </a:r>
            <a:r>
              <a:rPr lang="en-US" sz="3000" b="1" dirty="0" smtClean="0">
                <a:solidFill>
                  <a:prstClr val="black"/>
                </a:solidFill>
                <a:latin typeface="Calibri"/>
              </a:rPr>
              <a:t>Encoding:</a:t>
            </a:r>
          </a:p>
          <a:p>
            <a:pPr algn="just" defTabSz="3599438" fontAlgn="auto">
              <a:spcBef>
                <a:spcPts val="0"/>
              </a:spcBef>
              <a:spcAft>
                <a:spcPts val="0"/>
              </a:spcAft>
            </a:pPr>
            <a:r>
              <a:rPr lang="en-US" sz="3000" dirty="0">
                <a:solidFill>
                  <a:prstClr val="black"/>
                </a:solidFill>
                <a:latin typeface="Calibri"/>
              </a:rPr>
              <a:t>Recording is done with the help of special sound field microphone</a:t>
            </a:r>
            <a:r>
              <a:rPr lang="en-US" sz="3000" dirty="0" smtClean="0">
                <a:solidFill>
                  <a:prstClr val="black"/>
                </a:solidFill>
                <a:latin typeface="Calibri"/>
              </a:rPr>
              <a:t>. It can be encoded and stored in various formats out of which B-format is most widely used format.</a:t>
            </a:r>
          </a:p>
          <a:p>
            <a:pPr algn="just" defTabSz="3599438" fontAlgn="auto">
              <a:spcBef>
                <a:spcPts val="0"/>
              </a:spcBef>
              <a:spcAft>
                <a:spcPts val="0"/>
              </a:spcAft>
            </a:pPr>
            <a:endParaRPr lang="en-US" sz="3000" dirty="0">
              <a:solidFill>
                <a:prstClr val="black"/>
              </a:solidFill>
              <a:latin typeface="Calibri"/>
            </a:endParaRPr>
          </a:p>
          <a:p>
            <a:pPr algn="just" defTabSz="3599438" fontAlgn="auto">
              <a:spcBef>
                <a:spcPts val="0"/>
              </a:spcBef>
              <a:spcAft>
                <a:spcPts val="0"/>
              </a:spcAft>
            </a:pPr>
            <a:r>
              <a:rPr lang="en-US" sz="3000" b="1" dirty="0" smtClean="0">
                <a:solidFill>
                  <a:prstClr val="black"/>
                </a:solidFill>
                <a:latin typeface="Calibri"/>
              </a:rPr>
              <a:t>Decoding:</a:t>
            </a:r>
          </a:p>
          <a:p>
            <a:pPr algn="just" defTabSz="3599438" fontAlgn="auto">
              <a:spcBef>
                <a:spcPts val="0"/>
              </a:spcBef>
              <a:spcAft>
                <a:spcPts val="0"/>
              </a:spcAft>
            </a:pPr>
            <a:r>
              <a:rPr lang="en-US" sz="3000" dirty="0">
                <a:solidFill>
                  <a:prstClr val="black"/>
                </a:solidFill>
                <a:latin typeface="Calibri"/>
              </a:rPr>
              <a:t>The </a:t>
            </a:r>
            <a:r>
              <a:rPr lang="en-US" sz="3000" dirty="0" smtClean="0">
                <a:solidFill>
                  <a:prstClr val="black"/>
                </a:solidFill>
                <a:latin typeface="Calibri"/>
              </a:rPr>
              <a:t>decoder’s </a:t>
            </a:r>
            <a:r>
              <a:rPr lang="en-US" sz="3000" dirty="0" smtClean="0">
                <a:solidFill>
                  <a:prstClr val="black"/>
                </a:solidFill>
                <a:latin typeface="Calibri"/>
              </a:rPr>
              <a:t>primary job </a:t>
            </a:r>
            <a:r>
              <a:rPr lang="en-US" sz="3000" dirty="0">
                <a:solidFill>
                  <a:prstClr val="black"/>
                </a:solidFill>
                <a:latin typeface="Calibri"/>
              </a:rPr>
              <a:t>is to produce loudspeaker signals that create a good illusion of the required directional sound field.</a:t>
            </a:r>
            <a:r>
              <a:rPr lang="en-US" sz="3000" dirty="0" smtClean="0">
                <a:solidFill>
                  <a:prstClr val="black"/>
                </a:solidFill>
                <a:latin typeface="Calibri"/>
              </a:rPr>
              <a:t> </a:t>
            </a:r>
          </a:p>
          <a:p>
            <a:pPr algn="just" defTabSz="3599438" fontAlgn="auto">
              <a:spcBef>
                <a:spcPts val="0"/>
              </a:spcBef>
              <a:spcAft>
                <a:spcPts val="0"/>
              </a:spcAft>
            </a:pPr>
            <a:endParaRPr lang="en-US" sz="3000" dirty="0">
              <a:solidFill>
                <a:prstClr val="black"/>
              </a:solidFill>
              <a:latin typeface="Calibri"/>
            </a:endParaRPr>
          </a:p>
          <a:p>
            <a:pPr algn="just" defTabSz="3599438" fontAlgn="auto">
              <a:spcBef>
                <a:spcPts val="0"/>
              </a:spcBef>
              <a:spcAft>
                <a:spcPts val="0"/>
              </a:spcAft>
            </a:pPr>
            <a:r>
              <a:rPr lang="en-US" sz="3000" b="1" dirty="0">
                <a:solidFill>
                  <a:prstClr val="black"/>
                </a:solidFill>
                <a:latin typeface="Calibri"/>
              </a:rPr>
              <a:t>Binaural </a:t>
            </a:r>
            <a:r>
              <a:rPr lang="en-US" sz="3000" b="1" dirty="0" smtClean="0">
                <a:solidFill>
                  <a:prstClr val="black"/>
                </a:solidFill>
                <a:latin typeface="Calibri"/>
              </a:rPr>
              <a:t>Rendering:</a:t>
            </a:r>
          </a:p>
          <a:p>
            <a:pPr algn="just" defTabSz="3599438" fontAlgn="auto">
              <a:spcBef>
                <a:spcPts val="0"/>
              </a:spcBef>
              <a:spcAft>
                <a:spcPts val="0"/>
              </a:spcAft>
            </a:pPr>
            <a:r>
              <a:rPr lang="en-US" sz="3000" dirty="0" smtClean="0">
                <a:solidFill>
                  <a:prstClr val="black"/>
                </a:solidFill>
                <a:latin typeface="Calibri"/>
              </a:rPr>
              <a:t>Binaural rendering is process of producing a 2 channel headphone output (left and right).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640" y="188755"/>
            <a:ext cx="3535394" cy="361502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45638" y="29658469"/>
            <a:ext cx="9373319" cy="54292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82004" y="15522267"/>
            <a:ext cx="7928469" cy="409050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24342" y="20593709"/>
            <a:ext cx="7985446" cy="2787793"/>
          </a:xfrm>
          <a:prstGeom prst="rect">
            <a:avLst/>
          </a:prstGeom>
        </p:spPr>
      </p:pic>
      <p:sp>
        <p:nvSpPr>
          <p:cNvPr id="34" name="Text Box 241"/>
          <p:cNvSpPr txBox="1">
            <a:spLocks noChangeArrowheads="1"/>
          </p:cNvSpPr>
          <p:nvPr/>
        </p:nvSpPr>
        <p:spPr bwMode="auto">
          <a:xfrm>
            <a:off x="17245638" y="28820269"/>
            <a:ext cx="4937944" cy="445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988" tIns="37494" rIns="74988" bIns="37494">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400" b="1" dirty="0" smtClean="0">
                <a:solidFill>
                  <a:schemeClr val="accent1">
                    <a:lumMod val="50000"/>
                  </a:schemeClr>
                </a:solidFill>
                <a:latin typeface="Calibri" pitchFamily="34" charset="0"/>
              </a:rPr>
              <a:t>Figure 2 System Architecture Diagram</a:t>
            </a:r>
            <a:endParaRPr lang="en-US" sz="2400" dirty="0">
              <a:solidFill>
                <a:schemeClr val="accent1">
                  <a:lumMod val="50000"/>
                </a:schemeClr>
              </a:solidFill>
              <a:latin typeface="Calibri" pitchFamily="34" charset="0"/>
            </a:endParaRPr>
          </a:p>
        </p:txBody>
      </p:sp>
      <p:sp>
        <p:nvSpPr>
          <p:cNvPr id="35" name="Text Box 241"/>
          <p:cNvSpPr txBox="1">
            <a:spLocks noChangeArrowheads="1"/>
          </p:cNvSpPr>
          <p:nvPr/>
        </p:nvSpPr>
        <p:spPr bwMode="auto">
          <a:xfrm>
            <a:off x="27159064" y="19837075"/>
            <a:ext cx="3711133" cy="445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988" tIns="37494" rIns="74988" bIns="37494">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400" b="1" dirty="0" smtClean="0">
                <a:solidFill>
                  <a:schemeClr val="accent1">
                    <a:lumMod val="50000"/>
                  </a:schemeClr>
                </a:solidFill>
                <a:latin typeface="Calibri" pitchFamily="34" charset="0"/>
              </a:rPr>
              <a:t>Figure 4 Binaural output file</a:t>
            </a:r>
            <a:endParaRPr lang="en-US" sz="2400" dirty="0">
              <a:solidFill>
                <a:schemeClr val="accent1">
                  <a:lumMod val="50000"/>
                </a:schemeClr>
              </a:solidFill>
              <a:latin typeface="Calibri" pitchFamily="34" charset="0"/>
            </a:endParaRPr>
          </a:p>
        </p:txBody>
      </p:sp>
      <p:sp>
        <p:nvSpPr>
          <p:cNvPr id="37" name="Text Box 241"/>
          <p:cNvSpPr txBox="1">
            <a:spLocks noChangeArrowheads="1"/>
          </p:cNvSpPr>
          <p:nvPr/>
        </p:nvSpPr>
        <p:spPr bwMode="auto">
          <a:xfrm>
            <a:off x="8627269" y="28820269"/>
            <a:ext cx="4860230" cy="445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988" tIns="37494" rIns="74988" bIns="37494">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400" b="1" dirty="0" smtClean="0">
                <a:solidFill>
                  <a:schemeClr val="accent1">
                    <a:lumMod val="50000"/>
                  </a:schemeClr>
                </a:solidFill>
                <a:latin typeface="Calibri" pitchFamily="34" charset="0"/>
              </a:rPr>
              <a:t>Figure 1 Virtual </a:t>
            </a:r>
            <a:r>
              <a:rPr lang="en-US" sz="2400" b="1" dirty="0" err="1" smtClean="0">
                <a:solidFill>
                  <a:schemeClr val="accent1">
                    <a:lumMod val="50000"/>
                  </a:schemeClr>
                </a:solidFill>
                <a:latin typeface="Calibri" pitchFamily="34" charset="0"/>
              </a:rPr>
              <a:t>ambisonics</a:t>
            </a:r>
            <a:r>
              <a:rPr lang="en-US" sz="2400" b="1" dirty="0" smtClean="0">
                <a:solidFill>
                  <a:schemeClr val="accent1">
                    <a:lumMod val="50000"/>
                  </a:schemeClr>
                </a:solidFill>
                <a:latin typeface="Calibri" pitchFamily="34" charset="0"/>
              </a:rPr>
              <a:t> approach</a:t>
            </a:r>
            <a:endParaRPr lang="en-US" sz="2400" dirty="0">
              <a:solidFill>
                <a:schemeClr val="accent1">
                  <a:lumMod val="50000"/>
                </a:schemeClr>
              </a:solidFill>
              <a:latin typeface="Calibri" pitchFamily="34" charset="0"/>
            </a:endParaRPr>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0604" y="29651505"/>
            <a:ext cx="8390840" cy="5436214"/>
          </a:xfrm>
          <a:prstGeom prst="rect">
            <a:avLst/>
          </a:prstGeom>
        </p:spPr>
      </p:pic>
      <p:sp>
        <p:nvSpPr>
          <p:cNvPr id="40" name="Text Box 270"/>
          <p:cNvSpPr txBox="1">
            <a:spLocks noChangeArrowheads="1"/>
          </p:cNvSpPr>
          <p:nvPr/>
        </p:nvSpPr>
        <p:spPr bwMode="auto">
          <a:xfrm>
            <a:off x="17355230" y="6544589"/>
            <a:ext cx="8178918" cy="7255414"/>
          </a:xfrm>
          <a:prstGeom prst="rect">
            <a:avLst/>
          </a:prstGeom>
          <a:solidFill>
            <a:schemeClr val="bg1"/>
          </a:solidFill>
          <a:ln>
            <a:noFill/>
          </a:ln>
          <a:effectLst/>
        </p:spPr>
        <p:txBody>
          <a:bodyPr lIns="163623" tIns="163623" rIns="163623" bIns="163623">
            <a:sp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algn="just" defTabSz="3599438" fontAlgn="auto">
              <a:spcBef>
                <a:spcPts val="0"/>
              </a:spcBef>
              <a:spcAft>
                <a:spcPts val="0"/>
              </a:spcAft>
            </a:pPr>
            <a:r>
              <a:rPr lang="en-US" sz="3000" b="1" dirty="0" smtClean="0">
                <a:solidFill>
                  <a:prstClr val="black"/>
                </a:solidFill>
                <a:latin typeface="Calibri" pitchFamily="34" charset="0"/>
              </a:rPr>
              <a:t>Virtual </a:t>
            </a:r>
            <a:r>
              <a:rPr lang="en-US" sz="3000" b="1" dirty="0" err="1" smtClean="0">
                <a:solidFill>
                  <a:prstClr val="black"/>
                </a:solidFill>
                <a:latin typeface="Calibri" pitchFamily="34" charset="0"/>
              </a:rPr>
              <a:t>Ambisonics</a:t>
            </a:r>
            <a:r>
              <a:rPr lang="en-US" sz="3000" b="1" dirty="0" smtClean="0">
                <a:solidFill>
                  <a:prstClr val="black"/>
                </a:solidFill>
                <a:latin typeface="Calibri" pitchFamily="34" charset="0"/>
              </a:rPr>
              <a:t> Approach:</a:t>
            </a:r>
          </a:p>
          <a:p>
            <a:pPr algn="just" defTabSz="3599438" fontAlgn="auto">
              <a:spcBef>
                <a:spcPts val="0"/>
              </a:spcBef>
              <a:spcAft>
                <a:spcPts val="0"/>
              </a:spcAft>
            </a:pPr>
            <a:r>
              <a:rPr lang="en-US" sz="3000" dirty="0" err="1" smtClean="0">
                <a:solidFill>
                  <a:prstClr val="black"/>
                </a:solidFill>
                <a:latin typeface="Calibri" pitchFamily="34" charset="0"/>
              </a:rPr>
              <a:t>Ambisonics</a:t>
            </a:r>
            <a:r>
              <a:rPr lang="en-US" sz="3000" dirty="0" smtClean="0">
                <a:solidFill>
                  <a:prstClr val="black"/>
                </a:solidFill>
                <a:latin typeface="Calibri" pitchFamily="34" charset="0"/>
              </a:rPr>
              <a:t> require minimum 4 channels so it is impossible to render it over 2 channels for binaural output. Markus </a:t>
            </a:r>
            <a:r>
              <a:rPr lang="en-US" sz="3000" dirty="0" err="1">
                <a:solidFill>
                  <a:prstClr val="black"/>
                </a:solidFill>
                <a:latin typeface="Calibri" pitchFamily="34" charset="0"/>
              </a:rPr>
              <a:t>Noisternig</a:t>
            </a:r>
            <a:r>
              <a:rPr lang="en-US" sz="3000" dirty="0">
                <a:solidFill>
                  <a:prstClr val="black"/>
                </a:solidFill>
                <a:latin typeface="Calibri" pitchFamily="34" charset="0"/>
              </a:rPr>
              <a:t>, Thomas </a:t>
            </a:r>
            <a:r>
              <a:rPr lang="en-US" sz="3000" dirty="0" err="1">
                <a:solidFill>
                  <a:prstClr val="black"/>
                </a:solidFill>
                <a:latin typeface="Calibri" pitchFamily="34" charset="0"/>
              </a:rPr>
              <a:t>Musil</a:t>
            </a:r>
            <a:r>
              <a:rPr lang="en-US" sz="3000" dirty="0">
                <a:solidFill>
                  <a:prstClr val="black"/>
                </a:solidFill>
                <a:latin typeface="Calibri" pitchFamily="34" charset="0"/>
              </a:rPr>
              <a:t>, </a:t>
            </a:r>
            <a:r>
              <a:rPr lang="en-US" sz="3000" dirty="0" err="1">
                <a:solidFill>
                  <a:prstClr val="black"/>
                </a:solidFill>
                <a:latin typeface="Calibri" pitchFamily="34" charset="0"/>
              </a:rPr>
              <a:t>Alois</a:t>
            </a:r>
            <a:r>
              <a:rPr lang="en-US" sz="3000" dirty="0">
                <a:solidFill>
                  <a:prstClr val="black"/>
                </a:solidFill>
                <a:latin typeface="Calibri" pitchFamily="34" charset="0"/>
              </a:rPr>
              <a:t> </a:t>
            </a:r>
            <a:r>
              <a:rPr lang="en-US" sz="3000" dirty="0" err="1">
                <a:solidFill>
                  <a:prstClr val="black"/>
                </a:solidFill>
                <a:latin typeface="Calibri" pitchFamily="34" charset="0"/>
              </a:rPr>
              <a:t>Sontacchi</a:t>
            </a:r>
            <a:r>
              <a:rPr lang="en-US" sz="3000" dirty="0">
                <a:solidFill>
                  <a:prstClr val="black"/>
                </a:solidFill>
                <a:latin typeface="Calibri" pitchFamily="34" charset="0"/>
              </a:rPr>
              <a:t> </a:t>
            </a:r>
            <a:r>
              <a:rPr lang="en-US" sz="3000" dirty="0" smtClean="0">
                <a:solidFill>
                  <a:prstClr val="black"/>
                </a:solidFill>
                <a:latin typeface="Calibri" pitchFamily="34" charset="0"/>
              </a:rPr>
              <a:t>and Robert </a:t>
            </a:r>
            <a:r>
              <a:rPr lang="en-US" sz="3000" dirty="0" err="1" smtClean="0">
                <a:solidFill>
                  <a:prstClr val="black"/>
                </a:solidFill>
                <a:latin typeface="Calibri" pitchFamily="34" charset="0"/>
              </a:rPr>
              <a:t>Holdrich</a:t>
            </a:r>
            <a:r>
              <a:rPr lang="en-US" sz="3000" dirty="0" smtClean="0">
                <a:solidFill>
                  <a:prstClr val="black"/>
                </a:solidFill>
                <a:latin typeface="Calibri" pitchFamily="34" charset="0"/>
              </a:rPr>
              <a:t> provided solution by this by introducing a virtual </a:t>
            </a:r>
            <a:r>
              <a:rPr lang="en-US" sz="3000" dirty="0" err="1" smtClean="0">
                <a:solidFill>
                  <a:prstClr val="black"/>
                </a:solidFill>
                <a:latin typeface="Calibri" pitchFamily="34" charset="0"/>
              </a:rPr>
              <a:t>ambisonics</a:t>
            </a:r>
            <a:r>
              <a:rPr lang="en-US" sz="3000" dirty="0" smtClean="0">
                <a:solidFill>
                  <a:prstClr val="black"/>
                </a:solidFill>
                <a:latin typeface="Calibri" pitchFamily="34" charset="0"/>
              </a:rPr>
              <a:t> approach explained in figure 1.</a:t>
            </a:r>
          </a:p>
          <a:p>
            <a:pPr algn="just" defTabSz="3599438" fontAlgn="auto">
              <a:spcBef>
                <a:spcPts val="0"/>
              </a:spcBef>
              <a:spcAft>
                <a:spcPts val="0"/>
              </a:spcAft>
            </a:pPr>
            <a:r>
              <a:rPr lang="en-US" sz="3000" dirty="0" smtClean="0">
                <a:solidFill>
                  <a:prstClr val="black"/>
                </a:solidFill>
                <a:latin typeface="Calibri" pitchFamily="34" charset="0"/>
              </a:rPr>
              <a:t>The approach solves this problem by processing input in following  steps:</a:t>
            </a:r>
          </a:p>
          <a:p>
            <a:pPr marL="514350" indent="-514350" algn="just" defTabSz="3599438" fontAlgn="auto">
              <a:spcBef>
                <a:spcPts val="0"/>
              </a:spcBef>
              <a:spcAft>
                <a:spcPts val="0"/>
              </a:spcAft>
              <a:buAutoNum type="arabicPeriod"/>
            </a:pPr>
            <a:r>
              <a:rPr lang="en-US" sz="3000" dirty="0" smtClean="0">
                <a:solidFill>
                  <a:prstClr val="black"/>
                </a:solidFill>
                <a:latin typeface="Calibri" pitchFamily="34" charset="0"/>
              </a:rPr>
              <a:t>Render input over virtual array of speakers.</a:t>
            </a:r>
          </a:p>
          <a:p>
            <a:pPr marL="514350" indent="-514350" algn="just" defTabSz="3599438" fontAlgn="auto">
              <a:spcBef>
                <a:spcPts val="0"/>
              </a:spcBef>
              <a:spcAft>
                <a:spcPts val="0"/>
              </a:spcAft>
              <a:buAutoNum type="arabicPeriod"/>
            </a:pPr>
            <a:r>
              <a:rPr lang="en-US" sz="3000" dirty="0" smtClean="0">
                <a:solidFill>
                  <a:prstClr val="black"/>
                </a:solidFill>
                <a:latin typeface="Calibri" pitchFamily="34" charset="0"/>
              </a:rPr>
              <a:t>Apply Head related transform function to mono output of each speaker to generate binaural output.</a:t>
            </a:r>
          </a:p>
          <a:p>
            <a:pPr marL="514350" indent="-514350" algn="just" defTabSz="3599438" fontAlgn="auto">
              <a:spcBef>
                <a:spcPts val="0"/>
              </a:spcBef>
              <a:spcAft>
                <a:spcPts val="0"/>
              </a:spcAft>
              <a:buAutoNum type="arabicPeriod"/>
            </a:pPr>
            <a:r>
              <a:rPr lang="en-US" sz="3000" dirty="0" smtClean="0">
                <a:solidFill>
                  <a:prstClr val="black"/>
                </a:solidFill>
                <a:latin typeface="Calibri" pitchFamily="34" charset="0"/>
              </a:rPr>
              <a:t>Superimpose all the left and right signals into a single left and right output (binaural output).</a:t>
            </a:r>
          </a:p>
        </p:txBody>
      </p:sp>
      <p:sp>
        <p:nvSpPr>
          <p:cNvPr id="41" name="Text Box 194"/>
          <p:cNvSpPr txBox="1">
            <a:spLocks noChangeArrowheads="1"/>
          </p:cNvSpPr>
          <p:nvPr/>
        </p:nvSpPr>
        <p:spPr bwMode="auto">
          <a:xfrm>
            <a:off x="17481579" y="5154507"/>
            <a:ext cx="8178918" cy="98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7471" tIns="187471" rIns="187471" bIns="187471"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pPr algn="ctr"/>
            <a:r>
              <a:rPr lang="en-US" sz="4800" b="1" dirty="0" smtClean="0">
                <a:solidFill>
                  <a:schemeClr val="accent1">
                    <a:lumMod val="50000"/>
                  </a:schemeClr>
                </a:solidFill>
                <a:latin typeface="Calibri" pitchFamily="34" charset="0"/>
              </a:rPr>
              <a:t>RELATED WORK (</a:t>
            </a:r>
            <a:r>
              <a:rPr lang="en-US" sz="4800" b="1" dirty="0" err="1" smtClean="0">
                <a:solidFill>
                  <a:schemeClr val="accent1">
                    <a:lumMod val="50000"/>
                  </a:schemeClr>
                </a:solidFill>
                <a:latin typeface="Calibri" pitchFamily="34" charset="0"/>
              </a:rPr>
              <a:t>cont</a:t>
            </a:r>
            <a:r>
              <a:rPr lang="en-US" sz="4800" b="1" dirty="0" smtClean="0">
                <a:solidFill>
                  <a:schemeClr val="accent1">
                    <a:lumMod val="50000"/>
                  </a:schemeClr>
                </a:solidFill>
                <a:latin typeface="Calibri" pitchFamily="34" charset="0"/>
              </a:rPr>
              <a:t>…)</a:t>
            </a:r>
            <a:endParaRPr lang="en-US" sz="4800" b="1" dirty="0">
              <a:solidFill>
                <a:schemeClr val="accent1">
                  <a:lumMod val="50000"/>
                </a:schemeClr>
              </a:solidFill>
              <a:latin typeface="Calibri" pitchFamily="34" charset="0"/>
            </a:endParaRPr>
          </a:p>
        </p:txBody>
      </p:sp>
      <p:sp>
        <p:nvSpPr>
          <p:cNvPr id="42" name="Text Box 246"/>
          <p:cNvSpPr txBox="1">
            <a:spLocks noChangeArrowheads="1"/>
          </p:cNvSpPr>
          <p:nvPr/>
        </p:nvSpPr>
        <p:spPr bwMode="auto">
          <a:xfrm>
            <a:off x="726638" y="28822531"/>
            <a:ext cx="5889162" cy="98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7471" tIns="187471" rIns="187471" bIns="187471" anchor="ctr" anchorCtr="0"/>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4800" dirty="0" smtClean="0">
                <a:solidFill>
                  <a:schemeClr val="bg1"/>
                </a:solidFill>
                <a:latin typeface="Calibri" pitchFamily="34" charset="0"/>
              </a:rPr>
              <a:t>PROBLEM STATEMENT</a:t>
            </a:r>
            <a:endParaRPr lang="en-US" sz="4800" dirty="0">
              <a:solidFill>
                <a:schemeClr val="bg1"/>
              </a:solidFill>
              <a:latin typeface="Calibri" pitchFamily="34" charset="0"/>
            </a:endParaRPr>
          </a:p>
        </p:txBody>
      </p:sp>
      <p:sp>
        <p:nvSpPr>
          <p:cNvPr id="44" name="Text Box 267"/>
          <p:cNvSpPr txBox="1">
            <a:spLocks noChangeArrowheads="1"/>
          </p:cNvSpPr>
          <p:nvPr/>
        </p:nvSpPr>
        <p:spPr bwMode="auto">
          <a:xfrm>
            <a:off x="726638" y="30377426"/>
            <a:ext cx="5889162" cy="3100431"/>
          </a:xfrm>
          <a:prstGeom prst="rect">
            <a:avLst/>
          </a:prstGeom>
          <a:solidFill>
            <a:schemeClr val="accent1">
              <a:lumMod val="75000"/>
            </a:schemeClr>
          </a:solidFill>
          <a:ln>
            <a:noFill/>
          </a:ln>
          <a:effectLst/>
        </p:spPr>
        <p:txBody>
          <a:bodyPr lIns="163623" tIns="163623" rIns="163623" bIns="163623">
            <a:sp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algn="just" defTabSz="3599438" fontAlgn="auto">
              <a:spcBef>
                <a:spcPts val="0"/>
              </a:spcBef>
              <a:spcAft>
                <a:spcPts val="0"/>
              </a:spcAft>
            </a:pPr>
            <a:r>
              <a:rPr lang="en-US" sz="3000" dirty="0">
                <a:solidFill>
                  <a:schemeClr val="bg1"/>
                </a:solidFill>
                <a:latin typeface="Calibri" pitchFamily="34" charset="0"/>
              </a:rPr>
              <a:t>Design </a:t>
            </a:r>
            <a:r>
              <a:rPr lang="en-US" sz="3000" dirty="0" smtClean="0">
                <a:solidFill>
                  <a:schemeClr val="bg1"/>
                </a:solidFill>
                <a:latin typeface="Calibri" pitchFamily="34" charset="0"/>
              </a:rPr>
              <a:t>and implement a </a:t>
            </a:r>
            <a:r>
              <a:rPr lang="en-US" sz="3000" dirty="0">
                <a:solidFill>
                  <a:schemeClr val="bg1"/>
                </a:solidFill>
                <a:latin typeface="Calibri" pitchFamily="34" charset="0"/>
              </a:rPr>
              <a:t>system which takes </a:t>
            </a:r>
            <a:r>
              <a:rPr lang="en-US" sz="3000" dirty="0" err="1">
                <a:solidFill>
                  <a:schemeClr val="bg1"/>
                </a:solidFill>
                <a:latin typeface="Calibri" pitchFamily="34" charset="0"/>
              </a:rPr>
              <a:t>ambisonics</a:t>
            </a:r>
            <a:r>
              <a:rPr lang="en-US" sz="3000" dirty="0">
                <a:solidFill>
                  <a:schemeClr val="bg1"/>
                </a:solidFill>
                <a:latin typeface="Calibri" pitchFamily="34" charset="0"/>
              </a:rPr>
              <a:t> B-format (4 channels, W, X, Y </a:t>
            </a:r>
            <a:r>
              <a:rPr lang="en-US" sz="3000" dirty="0" smtClean="0">
                <a:solidFill>
                  <a:schemeClr val="bg1"/>
                </a:solidFill>
                <a:latin typeface="Calibri" pitchFamily="34" charset="0"/>
              </a:rPr>
              <a:t>and Z</a:t>
            </a:r>
            <a:r>
              <a:rPr lang="en-US" sz="3000" dirty="0">
                <a:solidFill>
                  <a:schemeClr val="bg1"/>
                </a:solidFill>
                <a:latin typeface="Calibri" pitchFamily="34" charset="0"/>
              </a:rPr>
              <a:t>) as an input and generates output for headphones i.e. binaural output (</a:t>
            </a:r>
            <a:r>
              <a:rPr lang="en-US" sz="3000" dirty="0" smtClean="0">
                <a:solidFill>
                  <a:schemeClr val="bg1"/>
                </a:solidFill>
                <a:latin typeface="Calibri" pitchFamily="34" charset="0"/>
              </a:rPr>
              <a:t>2 channels</a:t>
            </a:r>
            <a:r>
              <a:rPr lang="en-US" sz="3000" dirty="0">
                <a:solidFill>
                  <a:schemeClr val="bg1"/>
                </a:solidFill>
                <a:latin typeface="Calibri" pitchFamily="34" charset="0"/>
              </a:rPr>
              <a:t>).</a:t>
            </a:r>
          </a:p>
        </p:txBody>
      </p:sp>
      <p:sp>
        <p:nvSpPr>
          <p:cNvPr id="45" name="Text Box 246"/>
          <p:cNvSpPr txBox="1">
            <a:spLocks noChangeArrowheads="1"/>
          </p:cNvSpPr>
          <p:nvPr/>
        </p:nvSpPr>
        <p:spPr bwMode="auto">
          <a:xfrm>
            <a:off x="192470" y="3745587"/>
            <a:ext cx="7137733" cy="98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7471" tIns="187471" rIns="187471" bIns="187471" anchor="ctr" anchorCtr="0"/>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pPr algn="ctr"/>
            <a:r>
              <a:rPr lang="en-US" sz="4000" dirty="0" smtClean="0">
                <a:ln w="0"/>
                <a:effectLst>
                  <a:outerShdw blurRad="38100" dist="19050" dir="2700000" algn="tl" rotWithShape="0">
                    <a:schemeClr val="dk1">
                      <a:alpha val="40000"/>
                    </a:schemeClr>
                  </a:outerShdw>
                </a:effectLst>
                <a:latin typeface="Calibri" pitchFamily="34" charset="0"/>
              </a:rPr>
              <a:t>College of Engineering, Pune</a:t>
            </a:r>
            <a:endParaRPr lang="en-US" sz="4000" dirty="0">
              <a:solidFill>
                <a:schemeClr val="bg1"/>
              </a:solidFill>
              <a:latin typeface="Calibri"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3994</TotalTime>
  <Words>1173</Words>
  <Application>Microsoft Office PowerPoint</Application>
  <PresentationFormat>Custom</PresentationFormat>
  <Paragraphs>77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800.790.4001</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1m x 1m</dc:title>
  <dc:creator>Genigraphics 800.790.4001</dc:creator>
  <dc:description>To order poster prints visit us at www.genigraphics.com</dc:description>
  <cp:lastModifiedBy>Anupam</cp:lastModifiedBy>
  <cp:revision>67</cp:revision>
  <dcterms:created xsi:type="dcterms:W3CDTF">2008-05-03T03:01:56Z</dcterms:created>
  <dcterms:modified xsi:type="dcterms:W3CDTF">2018-05-04T00:13:06Z</dcterms:modified>
</cp:coreProperties>
</file>