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5" r:id="rId10"/>
    <p:sldId id="276" r:id="rId11"/>
    <p:sldId id="277" r:id="rId12"/>
    <p:sldId id="279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0" r:id="rId24"/>
    <p:sldId id="281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haelgerzonphotos.org.uk/articles/Ambisonics" TargetMode="External"/><Relationship Id="rId2" Type="http://schemas.openxmlformats.org/officeDocument/2006/relationships/hyperlink" Target="http://www.ai.sri.com/ajh/ambisonics/wireless-world-gerzon-12-1974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Binaural Rendering of </a:t>
            </a:r>
            <a:r>
              <a:rPr lang="en-US" dirty="0" err="1" smtClean="0"/>
              <a:t>Ambisonics</a:t>
            </a:r>
            <a:r>
              <a:rPr lang="en-US" dirty="0" smtClean="0"/>
              <a:t> B-format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Btech</a:t>
            </a:r>
            <a:r>
              <a:rPr lang="en-US" dirty="0" smtClean="0"/>
              <a:t> Project Presentation by Anupam </a:t>
            </a:r>
            <a:r>
              <a:rPr lang="en-US" dirty="0" err="1" smtClean="0"/>
              <a:t>Godse</a:t>
            </a:r>
            <a:r>
              <a:rPr lang="en-US" dirty="0" smtClean="0"/>
              <a:t> (111408016)</a:t>
            </a:r>
          </a:p>
          <a:p>
            <a:r>
              <a:rPr lang="en-US" dirty="0" smtClean="0"/>
              <a:t>Project Guide:- Dr. V.K. </a:t>
            </a:r>
            <a:r>
              <a:rPr lang="en-US" dirty="0" err="1" smtClean="0"/>
              <a:t>Pachghare</a:t>
            </a:r>
            <a:endParaRPr lang="en-US" dirty="0" smtClean="0"/>
          </a:p>
          <a:p>
            <a:r>
              <a:rPr lang="en-US" dirty="0" smtClean="0"/>
              <a:t>Project in collaboration with NVIDIA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60" y="251791"/>
            <a:ext cx="1455319" cy="1488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0766" y="251791"/>
            <a:ext cx="549381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College of Engineering, Pune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Department of Computer Engineering and </a:t>
            </a:r>
          </a:p>
          <a:p>
            <a:pPr algn="ctr"/>
            <a:r>
              <a:rPr lang="en-US" sz="2000" dirty="0" smtClean="0"/>
              <a:t>Information Technology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Approaches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/>
              <a:t>Gerzon</a:t>
            </a:r>
            <a:r>
              <a:rPr lang="en-US" dirty="0"/>
              <a:t> has criticized the traditional surround sound approaches and also </a:t>
            </a:r>
            <a:r>
              <a:rPr lang="en-US" dirty="0" smtClean="0"/>
              <a:t>has given </a:t>
            </a:r>
            <a:r>
              <a:rPr lang="en-US" dirty="0"/>
              <a:t>the criteria for the design of the surround sound systems [1]. </a:t>
            </a:r>
            <a:endParaRPr lang="en-US" dirty="0" smtClean="0"/>
          </a:p>
          <a:p>
            <a:pPr lvl="1"/>
            <a:r>
              <a:rPr lang="en-US" dirty="0" smtClean="0"/>
              <a:t>The traditional quadraphonic </a:t>
            </a:r>
            <a:r>
              <a:rPr lang="en-US" dirty="0"/>
              <a:t>systems never gave the optimum results. The aim of these systems </a:t>
            </a:r>
            <a:r>
              <a:rPr lang="en-US" dirty="0" smtClean="0"/>
              <a:t>were to </a:t>
            </a:r>
            <a:r>
              <a:rPr lang="en-US" dirty="0"/>
              <a:t>duplicate the effect of ’original’ 4 track tape, but they failed to do so [3]. </a:t>
            </a:r>
            <a:endParaRPr lang="en-US" dirty="0" smtClean="0"/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Fellgett</a:t>
            </a:r>
            <a:r>
              <a:rPr lang="en-US" dirty="0"/>
              <a:t> </a:t>
            </a:r>
            <a:r>
              <a:rPr lang="en-US" dirty="0" smtClean="0"/>
              <a:t>said </a:t>
            </a:r>
            <a:r>
              <a:rPr lang="en-US" dirty="0"/>
              <a:t>that the existing techniques were inadequate in number of ways like they </a:t>
            </a:r>
            <a:r>
              <a:rPr lang="en-US" dirty="0" smtClean="0"/>
              <a:t>restricted to </a:t>
            </a:r>
            <a:r>
              <a:rPr lang="en-US" dirty="0"/>
              <a:t>fixed number of speakers and the production needs of 4 channels to be available [3</a:t>
            </a:r>
            <a:r>
              <a:rPr lang="en-US" dirty="0" smtClean="0"/>
              <a:t>].</a:t>
            </a:r>
          </a:p>
          <a:p>
            <a:pPr lvl="1"/>
            <a:r>
              <a:rPr lang="en-US" dirty="0"/>
              <a:t>They suffered from ’hole in the middle’ effect and if </a:t>
            </a:r>
            <a:r>
              <a:rPr lang="en-US" dirty="0" smtClean="0"/>
              <a:t>the situation </a:t>
            </a:r>
            <a:r>
              <a:rPr lang="en-US" dirty="0"/>
              <a:t>is less ideal it becomes unusable. For example when the room is </a:t>
            </a:r>
            <a:r>
              <a:rPr lang="en-US" dirty="0" smtClean="0"/>
              <a:t>non-square or </a:t>
            </a:r>
            <a:r>
              <a:rPr lang="en-US" dirty="0"/>
              <a:t>when the listener is not at the sweet spot [5].</a:t>
            </a:r>
          </a:p>
        </p:txBody>
      </p:sp>
    </p:spTree>
    <p:extLst>
      <p:ext uri="{BB962C8B-B14F-4D97-AF65-F5344CB8AC3E}">
        <p14:creationId xmlns:p14="http://schemas.microsoft.com/office/powerpoint/2010/main" val="244039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Ambisonics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traditional </a:t>
            </a:r>
            <a:r>
              <a:rPr lang="en-US" dirty="0" smtClean="0"/>
              <a:t>technique of </a:t>
            </a:r>
            <a:r>
              <a:rPr lang="en-US" dirty="0"/>
              <a:t>surround sound had its limitations and disadvantages, </a:t>
            </a:r>
            <a:r>
              <a:rPr lang="en-US" dirty="0" err="1"/>
              <a:t>Ambisonics</a:t>
            </a:r>
            <a:r>
              <a:rPr lang="en-US" dirty="0"/>
              <a:t>, developed in </a:t>
            </a:r>
            <a:r>
              <a:rPr lang="en-US" dirty="0" smtClean="0"/>
              <a:t>the </a:t>
            </a:r>
            <a:r>
              <a:rPr lang="en-US" dirty="0"/>
              <a:t>early 1970s by Peter </a:t>
            </a:r>
            <a:r>
              <a:rPr lang="en-US" dirty="0" err="1"/>
              <a:t>Fellget</a:t>
            </a:r>
            <a:r>
              <a:rPr lang="en-US" dirty="0"/>
              <a:t> [3] and Michael </a:t>
            </a:r>
            <a:r>
              <a:rPr lang="en-US" dirty="0" err="1"/>
              <a:t>Gerzon</a:t>
            </a:r>
            <a:r>
              <a:rPr lang="en-US" dirty="0"/>
              <a:t> [4] is a way of recording and </a:t>
            </a:r>
            <a:r>
              <a:rPr lang="en-US" dirty="0" smtClean="0"/>
              <a:t>reproducing surround </a:t>
            </a:r>
            <a:r>
              <a:rPr lang="en-US" dirty="0"/>
              <a:t>sound in both horizontal and vertical surround, which gave </a:t>
            </a:r>
            <a:r>
              <a:rPr lang="en-US" dirty="0" smtClean="0"/>
              <a:t>more immersive experience </a:t>
            </a:r>
            <a:r>
              <a:rPr lang="en-US" dirty="0"/>
              <a:t>to the listener and provided full upward compatibility to </a:t>
            </a:r>
            <a:r>
              <a:rPr lang="en-US" dirty="0" smtClean="0"/>
              <a:t>any number </a:t>
            </a:r>
            <a:r>
              <a:rPr lang="en-US" dirty="0"/>
              <a:t>of loudspeakers in the user </a:t>
            </a:r>
            <a:r>
              <a:rPr lang="en-US" dirty="0" smtClean="0"/>
              <a:t>defined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9258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Speakers array</a:t>
            </a:r>
          </a:p>
          <a:p>
            <a:pPr lvl="1"/>
            <a:r>
              <a:rPr lang="en-US" dirty="0"/>
              <a:t>Convincing binaural sound reproduction requires to filter the sound sources with </a:t>
            </a:r>
            <a:r>
              <a:rPr lang="en-US" dirty="0" smtClean="0"/>
              <a:t>the HRTFs</a:t>
            </a:r>
            <a:r>
              <a:rPr lang="en-US" dirty="0"/>
              <a:t>. Moreover incorporation head-tracking further improvements in localization.</a:t>
            </a:r>
          </a:p>
          <a:p>
            <a:pPr lvl="1"/>
            <a:r>
              <a:rPr lang="en-US" dirty="0"/>
              <a:t>Also increasing large number of virtual sound sources helps [6]. Using the finite </a:t>
            </a:r>
            <a:r>
              <a:rPr lang="en-US" dirty="0" smtClean="0"/>
              <a:t>number of </a:t>
            </a:r>
            <a:r>
              <a:rPr lang="en-US" dirty="0"/>
              <a:t>speakers gives good approximation of the original sound field over a finite area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5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Binaural System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rendering over the virtual speaker array HRTFs are used to filter these signals </a:t>
            </a:r>
            <a:r>
              <a:rPr lang="en-US" dirty="0" smtClean="0"/>
              <a:t>of each </a:t>
            </a:r>
            <a:r>
              <a:rPr lang="en-US" dirty="0"/>
              <a:t>speaker and converting mono to left and right signals for each </a:t>
            </a:r>
            <a:r>
              <a:rPr lang="en-US" dirty="0" smtClean="0"/>
              <a:t>speakers. </a:t>
            </a:r>
          </a:p>
          <a:p>
            <a:pPr lvl="1"/>
            <a:r>
              <a:rPr lang="en-US" dirty="0" smtClean="0"/>
              <a:t>When these </a:t>
            </a:r>
            <a:r>
              <a:rPr lang="en-US" dirty="0"/>
              <a:t>all signals are superimposed we get a single left and single right (Binaural) </a:t>
            </a:r>
            <a:r>
              <a:rPr lang="en-US" dirty="0" smtClean="0"/>
              <a:t>headphone output </a:t>
            </a:r>
            <a:r>
              <a:rPr lang="en-US" dirty="0"/>
              <a:t>signals. </a:t>
            </a:r>
            <a:endParaRPr lang="en-US" dirty="0" smtClean="0"/>
          </a:p>
          <a:p>
            <a:pPr lvl="1"/>
            <a:r>
              <a:rPr lang="en-US" dirty="0" smtClean="0"/>
              <a:t>Further </a:t>
            </a:r>
            <a:r>
              <a:rPr lang="en-US" dirty="0"/>
              <a:t>using head tracking to take into account the head </a:t>
            </a:r>
            <a:r>
              <a:rPr lang="en-US" dirty="0" smtClean="0"/>
              <a:t>rotation will </a:t>
            </a:r>
            <a:r>
              <a:rPr lang="en-US" dirty="0"/>
              <a:t>further improve the effects [6 7 10].</a:t>
            </a:r>
          </a:p>
        </p:txBody>
      </p:sp>
    </p:spTree>
    <p:extLst>
      <p:ext uri="{BB962C8B-B14F-4D97-AF65-F5344CB8AC3E}">
        <p14:creationId xmlns:p14="http://schemas.microsoft.com/office/powerpoint/2010/main" val="190200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</a:t>
            </a:r>
            <a:r>
              <a:rPr lang="en-US" dirty="0" err="1" smtClean="0"/>
              <a:t>Architecture:Diagram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1" y="1577009"/>
            <a:ext cx="8887081" cy="4584286"/>
          </a:xfrm>
        </p:spPr>
      </p:pic>
    </p:spTree>
    <p:extLst>
      <p:ext uri="{BB962C8B-B14F-4D97-AF65-F5344CB8AC3E}">
        <p14:creationId xmlns:p14="http://schemas.microsoft.com/office/powerpoint/2010/main" val="12580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Architecture:</a:t>
            </a:r>
            <a:br>
              <a:rPr lang="en-US" dirty="0" smtClean="0"/>
            </a:br>
            <a:r>
              <a:rPr lang="en-US" dirty="0" smtClean="0"/>
              <a:t>Explaining 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Generating the Decoder matrix: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speker</a:t>
            </a:r>
            <a:r>
              <a:rPr lang="en-US" dirty="0"/>
              <a:t> configuration (the azimuth </a:t>
            </a:r>
            <a:r>
              <a:rPr lang="en-US" dirty="0" smtClean="0"/>
              <a:t>and </a:t>
            </a:r>
            <a:r>
              <a:rPr lang="en-US" dirty="0" err="1" smtClean="0"/>
              <a:t>evevation</a:t>
            </a:r>
            <a:r>
              <a:rPr lang="en-US" dirty="0" smtClean="0"/>
              <a:t> </a:t>
            </a:r>
            <a:r>
              <a:rPr lang="en-US" dirty="0"/>
              <a:t>for each speaker) will be taken as input and this function </a:t>
            </a:r>
            <a:r>
              <a:rPr lang="en-US" dirty="0" smtClean="0"/>
              <a:t>will generate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decoder matrix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Rendering </a:t>
            </a:r>
            <a:r>
              <a:rPr lang="en-US" b="1" dirty="0"/>
              <a:t>output to virtual speaker array: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function will take the 4 channels</a:t>
            </a:r>
          </a:p>
          <a:p>
            <a:pPr lvl="1"/>
            <a:r>
              <a:rPr lang="en-US" dirty="0"/>
              <a:t>(W, X, Y and Z) and the decoder matrix as inputs and generate a mono </a:t>
            </a:r>
            <a:r>
              <a:rPr lang="en-US" dirty="0" smtClean="0"/>
              <a:t>output for </a:t>
            </a:r>
            <a:r>
              <a:rPr lang="en-US" dirty="0"/>
              <a:t>each speaker of the speaker 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Architecture:</a:t>
            </a:r>
            <a:br>
              <a:rPr lang="en-US" dirty="0"/>
            </a:br>
            <a:r>
              <a:rPr lang="en-US" dirty="0"/>
              <a:t>Explaining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/>
              <a:t>Cipic</a:t>
            </a:r>
            <a:r>
              <a:rPr lang="en-US" b="1" dirty="0"/>
              <a:t> HRTF Database: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Database which has the HRIR </a:t>
            </a:r>
            <a:r>
              <a:rPr lang="en-US" dirty="0" smtClean="0"/>
              <a:t>pairs(left and </a:t>
            </a:r>
            <a:r>
              <a:rPr lang="en-US" dirty="0"/>
              <a:t>right) for the range of azimuth and elevation pairs for each of the </a:t>
            </a:r>
            <a:r>
              <a:rPr lang="en-US" dirty="0" smtClean="0"/>
              <a:t>speakers.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Adder</a:t>
            </a:r>
            <a:r>
              <a:rPr lang="en-US" b="1" dirty="0"/>
              <a:t>: </a:t>
            </a:r>
            <a:r>
              <a:rPr lang="en-US" b="1" dirty="0" smtClean="0"/>
              <a:t>Superimposing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simple adder which will add all the outputs from each </a:t>
            </a:r>
            <a:r>
              <a:rPr lang="en-US" dirty="0" smtClean="0"/>
              <a:t>HRIR-l and </a:t>
            </a:r>
            <a:r>
              <a:rPr lang="en-US" dirty="0"/>
              <a:t>HRIR-r filters and generate a single left and right final binaural audio.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smtClean="0"/>
              <a:t>Requirements</a:t>
            </a:r>
          </a:p>
          <a:p>
            <a:pPr lvl="1"/>
            <a:r>
              <a:rPr lang="en-US" dirty="0"/>
              <a:t>The system must take an </a:t>
            </a:r>
            <a:r>
              <a:rPr lang="en-US" dirty="0" err="1"/>
              <a:t>ambisonics</a:t>
            </a:r>
            <a:r>
              <a:rPr lang="en-US" dirty="0"/>
              <a:t> B-format (4 channel) file as input and give </a:t>
            </a:r>
            <a:r>
              <a:rPr lang="en-US" dirty="0" smtClean="0"/>
              <a:t>2 channel output.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head-tracking device inputs should be taken into consideration for real </a:t>
            </a:r>
            <a:r>
              <a:rPr lang="en-US" dirty="0" smtClean="0"/>
              <a:t>time applications </a:t>
            </a:r>
            <a:r>
              <a:rPr lang="en-US" dirty="0"/>
              <a:t>and output should be generated accordingly.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work for 360 degree videos, real-time high-end gaming and other </a:t>
            </a:r>
            <a:r>
              <a:rPr lang="en-US" dirty="0" smtClean="0"/>
              <a:t>Virtual Reality </a:t>
            </a:r>
            <a:r>
              <a:rPr lang="en-US" dirty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983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 </a:t>
            </a:r>
            <a:r>
              <a:rPr lang="en-US" b="1" dirty="0" smtClean="0"/>
              <a:t>Requirements</a:t>
            </a:r>
          </a:p>
          <a:p>
            <a:pPr lvl="1"/>
            <a:r>
              <a:rPr lang="en-US" b="1" dirty="0"/>
              <a:t>Usability: </a:t>
            </a:r>
            <a:r>
              <a:rPr lang="en-US" dirty="0"/>
              <a:t>The system should be easy to integrate with any Virtual reality application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Performance</a:t>
            </a:r>
            <a:r>
              <a:rPr lang="en-US" b="1" dirty="0"/>
              <a:t>: </a:t>
            </a:r>
            <a:r>
              <a:rPr lang="en-US" dirty="0"/>
              <a:t>The system should be efficient to provide the output by </a:t>
            </a:r>
            <a:r>
              <a:rPr lang="en-US" dirty="0" smtClean="0"/>
              <a:t>reducing the </a:t>
            </a:r>
            <a:r>
              <a:rPr lang="en-US" dirty="0"/>
              <a:t>number of </a:t>
            </a:r>
            <a:r>
              <a:rPr lang="en-US" dirty="0" smtClean="0"/>
              <a:t>computations.</a:t>
            </a:r>
          </a:p>
          <a:p>
            <a:pPr lvl="1"/>
            <a:r>
              <a:rPr lang="en-US" b="1" dirty="0" smtClean="0"/>
              <a:t>Latency</a:t>
            </a:r>
            <a:r>
              <a:rPr lang="en-US" b="1" dirty="0"/>
              <a:t>: </a:t>
            </a:r>
            <a:r>
              <a:rPr lang="en-US" dirty="0"/>
              <a:t>The latency must be very low to be suitable for real 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4135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 </a:t>
            </a:r>
            <a:r>
              <a:rPr lang="en-US" b="1" dirty="0"/>
              <a:t>Requirements</a:t>
            </a:r>
          </a:p>
          <a:p>
            <a:pPr lvl="1"/>
            <a:r>
              <a:rPr lang="en-US" b="1" dirty="0" smtClean="0"/>
              <a:t>RAM</a:t>
            </a:r>
            <a:r>
              <a:rPr lang="en-US" b="1" dirty="0"/>
              <a:t>: </a:t>
            </a:r>
            <a:r>
              <a:rPr lang="en-US" dirty="0" smtClean="0"/>
              <a:t>System </a:t>
            </a:r>
            <a:r>
              <a:rPr lang="en-US" dirty="0"/>
              <a:t>should have minimum 2 GB RAM.</a:t>
            </a:r>
          </a:p>
          <a:p>
            <a:pPr lvl="1"/>
            <a:r>
              <a:rPr lang="en-US" b="1" dirty="0" smtClean="0"/>
              <a:t>Hard </a:t>
            </a:r>
            <a:r>
              <a:rPr lang="en-US" b="1" dirty="0"/>
              <a:t>Disk: </a:t>
            </a:r>
            <a:r>
              <a:rPr lang="en-US" dirty="0" smtClean="0"/>
              <a:t>System </a:t>
            </a:r>
            <a:r>
              <a:rPr lang="en-US" dirty="0"/>
              <a:t>should have minimum 40 GB of free space.</a:t>
            </a:r>
          </a:p>
          <a:p>
            <a:pPr lvl="1"/>
            <a:r>
              <a:rPr lang="en-US" b="1" dirty="0" smtClean="0"/>
              <a:t>Head </a:t>
            </a:r>
            <a:r>
              <a:rPr lang="en-US" b="1" dirty="0"/>
              <a:t>tracking device: </a:t>
            </a:r>
            <a:r>
              <a:rPr lang="en-US" dirty="0"/>
              <a:t>The user should have a head tracking device to </a:t>
            </a:r>
            <a:r>
              <a:rPr lang="en-US" dirty="0" smtClean="0"/>
              <a:t>connect to </a:t>
            </a:r>
            <a:r>
              <a:rPr lang="en-US" dirty="0"/>
              <a:t>be system to give head rotation inputs for real time applications.</a:t>
            </a:r>
          </a:p>
          <a:p>
            <a:pPr lvl="1"/>
            <a:r>
              <a:rPr lang="en-US" b="1" dirty="0" smtClean="0"/>
              <a:t>Graphics </a:t>
            </a:r>
            <a:r>
              <a:rPr lang="en-US" b="1" dirty="0"/>
              <a:t>Card: </a:t>
            </a:r>
            <a:r>
              <a:rPr lang="en-US" dirty="0"/>
              <a:t>System should have a sufficient graphics card to support </a:t>
            </a:r>
            <a:r>
              <a:rPr lang="en-US" dirty="0" smtClean="0"/>
              <a:t>the required </a:t>
            </a:r>
            <a:r>
              <a:rPr lang="en-US" dirty="0"/>
              <a:t>Virtual Reality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878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Ambisonics</a:t>
            </a:r>
            <a:endParaRPr lang="en-US" dirty="0"/>
          </a:p>
          <a:p>
            <a:pPr lvl="1"/>
            <a:r>
              <a:rPr lang="en-US" dirty="0" smtClean="0"/>
              <a:t>Stores directional information</a:t>
            </a:r>
          </a:p>
          <a:p>
            <a:pPr lvl="1"/>
            <a:r>
              <a:rPr lang="en-US" dirty="0" smtClean="0"/>
              <a:t>No predefined speaker layout required</a:t>
            </a:r>
          </a:p>
          <a:p>
            <a:pPr lvl="1"/>
            <a:r>
              <a:rPr lang="en-US" dirty="0" smtClean="0"/>
              <a:t>Usage for real time applications like gaming</a:t>
            </a:r>
          </a:p>
          <a:p>
            <a:r>
              <a:rPr lang="en-US" dirty="0" err="1" smtClean="0"/>
              <a:t>Ambisonics</a:t>
            </a:r>
            <a:r>
              <a:rPr lang="en-US" dirty="0" smtClean="0"/>
              <a:t> B-format</a:t>
            </a:r>
          </a:p>
          <a:p>
            <a:pPr lvl="1"/>
            <a:r>
              <a:rPr lang="en-US" dirty="0" smtClean="0"/>
              <a:t>Widely used to store first order </a:t>
            </a:r>
            <a:r>
              <a:rPr lang="en-US" dirty="0" err="1" smtClean="0"/>
              <a:t>ambisonics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smtClean="0"/>
              <a:t>4 channels</a:t>
            </a:r>
          </a:p>
          <a:p>
            <a:pPr lvl="2"/>
            <a:r>
              <a:rPr lang="en-US" dirty="0"/>
              <a:t>W : Omni directional sound pressure.</a:t>
            </a:r>
          </a:p>
          <a:p>
            <a:pPr lvl="2"/>
            <a:r>
              <a:rPr lang="en-US" dirty="0"/>
              <a:t>X : Front-Back direction with respect to the listener</a:t>
            </a:r>
          </a:p>
          <a:p>
            <a:pPr lvl="2"/>
            <a:r>
              <a:rPr lang="en-US" dirty="0"/>
              <a:t>Y : Left-Right direction with respect to the listener</a:t>
            </a:r>
          </a:p>
          <a:p>
            <a:pPr lvl="2"/>
            <a:r>
              <a:rPr lang="en-US" dirty="0" smtClean="0"/>
              <a:t>Z </a:t>
            </a:r>
            <a:r>
              <a:rPr lang="en-US" dirty="0"/>
              <a:t>: Up-Down direction with respect to the listener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Requirements</a:t>
            </a:r>
          </a:p>
          <a:p>
            <a:pPr lvl="1"/>
            <a:r>
              <a:rPr lang="en-US" b="1" dirty="0" smtClean="0"/>
              <a:t>C</a:t>
            </a:r>
            <a:r>
              <a:rPr lang="en-US" b="1" dirty="0"/>
              <a:t>++ Platform</a:t>
            </a:r>
          </a:p>
          <a:p>
            <a:pPr lvl="1"/>
            <a:r>
              <a:rPr lang="en-US" b="1" dirty="0" smtClean="0"/>
              <a:t>MATLAB</a:t>
            </a:r>
            <a:r>
              <a:rPr lang="en-US" b="1" dirty="0"/>
              <a:t>: </a:t>
            </a:r>
            <a:r>
              <a:rPr lang="en-US" dirty="0"/>
              <a:t>5x or higher version</a:t>
            </a:r>
          </a:p>
          <a:p>
            <a:pPr lvl="1"/>
            <a:r>
              <a:rPr lang="en-US" b="1" dirty="0" smtClean="0"/>
              <a:t>CIPIC </a:t>
            </a:r>
            <a:r>
              <a:rPr lang="en-US" b="1" dirty="0"/>
              <a:t>HRTF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advantages of using </a:t>
            </a:r>
            <a:r>
              <a:rPr lang="en-US" dirty="0" err="1" smtClean="0"/>
              <a:t>ambisonics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Can be used for real time applications</a:t>
            </a:r>
          </a:p>
          <a:p>
            <a:r>
              <a:rPr lang="en-US" dirty="0" smtClean="0"/>
              <a:t>Better immersive audio effects</a:t>
            </a:r>
          </a:p>
          <a:p>
            <a:r>
              <a:rPr lang="en-US" dirty="0" smtClean="0"/>
              <a:t>Eliminating hardware dependency on loudspeaker requirements</a:t>
            </a:r>
          </a:p>
          <a:p>
            <a:r>
              <a:rPr lang="en-US" dirty="0" smtClean="0"/>
              <a:t>Usable for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58565"/>
              </p:ext>
            </p:extLst>
          </p:nvPr>
        </p:nvGraphicFramePr>
        <p:xfrm>
          <a:off x="773043" y="2133600"/>
          <a:ext cx="8128000" cy="307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Compeltion</a:t>
                      </a:r>
                      <a:endParaRPr lang="en-US" dirty="0"/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October – Completed</a:t>
                      </a:r>
                      <a:endParaRPr lang="en-US" dirty="0"/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 November – Completed</a:t>
                      </a:r>
                      <a:endParaRPr lang="en-US" dirty="0"/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Proof</a:t>
                      </a:r>
                      <a:r>
                        <a:rPr lang="en-US" baseline="0" dirty="0" smtClean="0"/>
                        <a:t> of 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End –</a:t>
                      </a:r>
                      <a:r>
                        <a:rPr lang="en-US" baseline="0" dirty="0" smtClean="0"/>
                        <a:t> Completed</a:t>
                      </a:r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Drafting</a:t>
                      </a:r>
                      <a:r>
                        <a:rPr lang="en-US" baseline="0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February – Completed</a:t>
                      </a:r>
                      <a:endParaRPr lang="en-US" dirty="0"/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</a:t>
                      </a:r>
                      <a:r>
                        <a:rPr lang="en-US" dirty="0" smtClean="0"/>
                        <a:t>Application 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</a:t>
                      </a:r>
                      <a:r>
                        <a:rPr lang="en-US" baseline="0" dirty="0" smtClean="0"/>
                        <a:t> End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baseline="0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End – To be </a:t>
                      </a:r>
                      <a:r>
                        <a:rPr lang="en-US" baseline="0" dirty="0" smtClean="0"/>
                        <a:t>done</a:t>
                      </a:r>
                    </a:p>
                  </a:txBody>
                  <a:tcPr/>
                </a:tc>
              </a:tr>
              <a:tr h="384313">
                <a:tc>
                  <a:txBody>
                    <a:bodyPr/>
                    <a:lstStyle/>
                    <a:p>
                      <a:r>
                        <a:rPr lang="en-US" dirty="0" smtClean="0"/>
                        <a:t>Adding rotation</a:t>
                      </a:r>
                      <a:r>
                        <a:rPr lang="en-US" baseline="0" dirty="0" smtClean="0"/>
                        <a:t> and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Mid April – To be done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Michael </a:t>
            </a:r>
            <a:r>
              <a:rPr lang="en-US" dirty="0" err="1"/>
              <a:t>Gerzon</a:t>
            </a:r>
            <a:r>
              <a:rPr lang="en-US" dirty="0"/>
              <a:t> ‘Surround Sound </a:t>
            </a:r>
            <a:r>
              <a:rPr lang="en-US" dirty="0" err="1"/>
              <a:t>Psychoacoustics’WirelessWorld</a:t>
            </a:r>
            <a:r>
              <a:rPr lang="en-US" dirty="0"/>
              <a:t>, December </a:t>
            </a:r>
            <a:r>
              <a:rPr lang="en-US" dirty="0" smtClean="0"/>
              <a:t>1974,          pp </a:t>
            </a:r>
            <a:r>
              <a:rPr lang="en-US" dirty="0"/>
              <a:t>483-6, </a:t>
            </a:r>
            <a:r>
              <a:rPr lang="en-US" dirty="0" smtClean="0">
                <a:hlinkClick r:id="rId2"/>
              </a:rPr>
              <a:t>www.ai.sri.com/ajh/ambisonics/wireless-world-gerzon-12-1974.pdf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Michael </a:t>
            </a:r>
            <a:r>
              <a:rPr lang="en-US" dirty="0" err="1"/>
              <a:t>Gerzon</a:t>
            </a:r>
            <a:r>
              <a:rPr lang="en-US" dirty="0"/>
              <a:t> ‘What’s Wrong with </a:t>
            </a:r>
            <a:r>
              <a:rPr lang="en-US" dirty="0" err="1"/>
              <a:t>Quadraphonics</a:t>
            </a:r>
            <a:r>
              <a:rPr lang="en-US" dirty="0"/>
              <a:t>?’ Studio Sound May </a:t>
            </a:r>
            <a:r>
              <a:rPr lang="en-US" dirty="0" smtClean="0"/>
              <a:t>1974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Peter </a:t>
            </a:r>
            <a:r>
              <a:rPr lang="en-US" dirty="0" err="1"/>
              <a:t>Fellgett</a:t>
            </a:r>
            <a:r>
              <a:rPr lang="en-US" dirty="0"/>
              <a:t>. ’</a:t>
            </a:r>
            <a:r>
              <a:rPr lang="en-US" dirty="0" err="1"/>
              <a:t>Ambisonics</a:t>
            </a:r>
            <a:r>
              <a:rPr lang="en-US" dirty="0"/>
              <a:t> Part one: General system description’, August </a:t>
            </a:r>
            <a:r>
              <a:rPr lang="en-US" dirty="0" smtClean="0"/>
              <a:t>1970, pp338-342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Gerzon</a:t>
            </a:r>
            <a:r>
              <a:rPr lang="en-US" dirty="0"/>
              <a:t>, M.A. ’</a:t>
            </a:r>
            <a:r>
              <a:rPr lang="en-US" dirty="0" err="1"/>
              <a:t>Ambisonics</a:t>
            </a:r>
            <a:r>
              <a:rPr lang="en-US" dirty="0"/>
              <a:t> Part two: Studio Techniques’, STUDIO SOUND, </a:t>
            </a:r>
            <a:r>
              <a:rPr lang="en-US" dirty="0" smtClean="0"/>
              <a:t>August 1975</a:t>
            </a:r>
            <a:r>
              <a:rPr lang="en-US" dirty="0"/>
              <a:t>. pp24 - 30,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www.michaelgerzonphotos.org.uk/articles/Ambisonics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Gerzon</a:t>
            </a:r>
            <a:r>
              <a:rPr lang="en-US" dirty="0" smtClean="0"/>
              <a:t> </a:t>
            </a:r>
            <a:r>
              <a:rPr lang="en-US" dirty="0"/>
              <a:t>M.A. ’</a:t>
            </a:r>
            <a:r>
              <a:rPr lang="en-US" dirty="0" err="1"/>
              <a:t>Ambisonics</a:t>
            </a:r>
            <a:r>
              <a:rPr lang="en-US" dirty="0"/>
              <a:t> in multichannel broadcasting and video.’ J. Audio </a:t>
            </a:r>
            <a:r>
              <a:rPr lang="en-US" dirty="0" smtClean="0"/>
              <a:t>Eng. </a:t>
            </a:r>
            <a:r>
              <a:rPr lang="pl-PL" dirty="0" smtClean="0"/>
              <a:t>Soc</a:t>
            </a:r>
            <a:r>
              <a:rPr lang="pl-PL" dirty="0"/>
              <a:t>. 1985, 33 (11) </a:t>
            </a:r>
            <a:r>
              <a:rPr lang="pl-PL" dirty="0" smtClean="0"/>
              <a:t>pp.859-8711549-4950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Noisternig</a:t>
            </a:r>
            <a:r>
              <a:rPr lang="en-US" dirty="0" smtClean="0"/>
              <a:t> </a:t>
            </a:r>
            <a:r>
              <a:rPr lang="en-US" dirty="0"/>
              <a:t>M., </a:t>
            </a:r>
            <a:r>
              <a:rPr lang="en-US" dirty="0" err="1"/>
              <a:t>Musil</a:t>
            </a:r>
            <a:r>
              <a:rPr lang="en-US" dirty="0"/>
              <a:t> T., </a:t>
            </a:r>
            <a:r>
              <a:rPr lang="en-US" dirty="0" err="1"/>
              <a:t>Sontacchi</a:t>
            </a:r>
            <a:r>
              <a:rPr lang="en-US" dirty="0"/>
              <a:t> A., </a:t>
            </a:r>
            <a:r>
              <a:rPr lang="en-US" dirty="0" err="1"/>
              <a:t>Holdrich</a:t>
            </a:r>
            <a:r>
              <a:rPr lang="en-US" dirty="0"/>
              <a:t> R. </a:t>
            </a:r>
            <a:r>
              <a:rPr lang="en-US" dirty="0" smtClean="0"/>
              <a:t>‘A </a:t>
            </a:r>
            <a:r>
              <a:rPr lang="en-US" dirty="0"/>
              <a:t>3D Real Time </a:t>
            </a:r>
            <a:r>
              <a:rPr lang="en-US" dirty="0" smtClean="0"/>
              <a:t>Rendering Engine for Binaural Sound Reproduction’, Proceedings of the 2003 International Conference </a:t>
            </a:r>
            <a:r>
              <a:rPr lang="en-US" dirty="0"/>
              <a:t>on Auditory Display, Boston, MA, USA, 6-9 </a:t>
            </a:r>
            <a:r>
              <a:rPr lang="en-US" dirty="0" err="1"/>
              <a:t>july</a:t>
            </a:r>
            <a:r>
              <a:rPr lang="en-US" dirty="0"/>
              <a:t>, </a:t>
            </a:r>
            <a:r>
              <a:rPr lang="en-US" dirty="0" smtClean="0"/>
              <a:t>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dirty="0"/>
              <a:t>Cedric Yue, </a:t>
            </a:r>
            <a:r>
              <a:rPr lang="en-US" dirty="0" err="1"/>
              <a:t>Teun</a:t>
            </a:r>
            <a:r>
              <a:rPr lang="en-US" dirty="0"/>
              <a:t> de </a:t>
            </a:r>
            <a:r>
              <a:rPr lang="en-US" dirty="0" err="1"/>
              <a:t>Planque</a:t>
            </a:r>
            <a:r>
              <a:rPr lang="en-US" dirty="0"/>
              <a:t>, ‘3-D </a:t>
            </a:r>
            <a:r>
              <a:rPr lang="en-US" dirty="0" err="1"/>
              <a:t>Ambisonics</a:t>
            </a:r>
            <a:r>
              <a:rPr lang="en-US" dirty="0"/>
              <a:t> experience for Virtual Reality’, Stanford University</a:t>
            </a:r>
            <a:r>
              <a:rPr lang="en-US"/>
              <a:t>, </a:t>
            </a:r>
            <a:r>
              <a:rPr lang="en-US" smtClean="0"/>
              <a:t>2017</a:t>
            </a:r>
            <a:endParaRPr lang="en-US" dirty="0" smtClean="0"/>
          </a:p>
          <a:p>
            <a:pPr>
              <a:buFont typeface="+mj-lt"/>
              <a:buAutoNum type="arabicPeriod" startAt="7"/>
            </a:pPr>
            <a:r>
              <a:rPr lang="en-US" dirty="0" err="1" smtClean="0"/>
              <a:t>Noisternig</a:t>
            </a:r>
            <a:r>
              <a:rPr lang="en-US" dirty="0" smtClean="0"/>
              <a:t> </a:t>
            </a:r>
            <a:r>
              <a:rPr lang="en-US" dirty="0"/>
              <a:t>M., </a:t>
            </a:r>
            <a:r>
              <a:rPr lang="en-US" dirty="0" err="1"/>
              <a:t>Musil</a:t>
            </a:r>
            <a:r>
              <a:rPr lang="en-US" dirty="0"/>
              <a:t> T., </a:t>
            </a:r>
            <a:r>
              <a:rPr lang="en-US" dirty="0" err="1"/>
              <a:t>Sontacchi</a:t>
            </a:r>
            <a:r>
              <a:rPr lang="en-US" dirty="0"/>
              <a:t> A. Robert </a:t>
            </a:r>
            <a:r>
              <a:rPr lang="en-US" dirty="0" err="1"/>
              <a:t>Holdrich</a:t>
            </a:r>
            <a:r>
              <a:rPr lang="en-US" dirty="0"/>
              <a:t>, </a:t>
            </a:r>
            <a:r>
              <a:rPr lang="en-US" dirty="0" smtClean="0"/>
              <a:t>‘3D </a:t>
            </a:r>
            <a:r>
              <a:rPr lang="en-US" dirty="0"/>
              <a:t>Binaural Sound </a:t>
            </a:r>
            <a:r>
              <a:rPr lang="en-US" dirty="0" smtClean="0"/>
              <a:t>Reproduction using </a:t>
            </a:r>
            <a:r>
              <a:rPr lang="en-US" dirty="0"/>
              <a:t>a Virtual </a:t>
            </a:r>
            <a:r>
              <a:rPr lang="en-US" dirty="0" err="1"/>
              <a:t>Ambisonic</a:t>
            </a:r>
            <a:r>
              <a:rPr lang="en-US" dirty="0"/>
              <a:t> </a:t>
            </a:r>
            <a:r>
              <a:rPr lang="en-US" dirty="0" smtClean="0"/>
              <a:t>Approach’, </a:t>
            </a:r>
            <a:r>
              <a:rPr lang="en-US" dirty="0"/>
              <a:t>VECIMS 2003 - </a:t>
            </a:r>
            <a:r>
              <a:rPr lang="en-US" dirty="0" err="1"/>
              <a:t>lntemafional</a:t>
            </a:r>
            <a:r>
              <a:rPr lang="en-US" dirty="0"/>
              <a:t> </a:t>
            </a:r>
            <a:r>
              <a:rPr lang="en-US" dirty="0" smtClean="0"/>
              <a:t>Symposium on </a:t>
            </a:r>
            <a:r>
              <a:rPr lang="en-US" dirty="0"/>
              <a:t>Virtual Environments, </a:t>
            </a:r>
            <a:r>
              <a:rPr lang="en-US" dirty="0" err="1"/>
              <a:t>Human~Compuler</a:t>
            </a:r>
            <a:r>
              <a:rPr lang="en-US" dirty="0"/>
              <a:t> Interfaces, and </a:t>
            </a:r>
            <a:r>
              <a:rPr lang="en-US" dirty="0" smtClean="0"/>
              <a:t>Measurement Systems </a:t>
            </a:r>
            <a:r>
              <a:rPr lang="en-US" dirty="0" err="1"/>
              <a:t>Lugann</a:t>
            </a:r>
            <a:r>
              <a:rPr lang="en-US" dirty="0"/>
              <a:t>, Switzerland, 27-29 July 2003, pp 174-178, IEEE, </a:t>
            </a:r>
            <a:r>
              <a:rPr lang="en-US" dirty="0" smtClean="0"/>
              <a:t>Washington (2003)</a:t>
            </a:r>
          </a:p>
          <a:p>
            <a:pPr>
              <a:buFont typeface="+mj-lt"/>
              <a:buAutoNum type="arabicPeriod" startAt="7"/>
            </a:pPr>
            <a:r>
              <a:rPr lang="en-US" dirty="0" err="1" smtClean="0"/>
              <a:t>Algazi</a:t>
            </a:r>
            <a:r>
              <a:rPr lang="en-US" dirty="0" smtClean="0"/>
              <a:t> </a:t>
            </a:r>
            <a:r>
              <a:rPr lang="en-US" dirty="0"/>
              <a:t>V.R., </a:t>
            </a:r>
            <a:r>
              <a:rPr lang="en-US" dirty="0" err="1"/>
              <a:t>Duda</a:t>
            </a:r>
            <a:r>
              <a:rPr lang="en-US" dirty="0"/>
              <a:t> R.O., Thompson D.M., </a:t>
            </a:r>
            <a:r>
              <a:rPr lang="en-US" dirty="0" err="1"/>
              <a:t>Avendano</a:t>
            </a:r>
            <a:r>
              <a:rPr lang="en-US" dirty="0"/>
              <a:t> C. </a:t>
            </a:r>
            <a:r>
              <a:rPr lang="en-US" dirty="0" smtClean="0"/>
              <a:t>‘The </a:t>
            </a:r>
            <a:r>
              <a:rPr lang="en-US" dirty="0" err="1"/>
              <a:t>ClPlC</a:t>
            </a:r>
            <a:r>
              <a:rPr lang="en-US" dirty="0"/>
              <a:t> HRTF </a:t>
            </a:r>
            <a:r>
              <a:rPr lang="en-US" dirty="0" smtClean="0"/>
              <a:t>Database’, in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IEEEWorkhop</a:t>
            </a:r>
            <a:r>
              <a:rPr lang="en-US" dirty="0"/>
              <a:t> on </a:t>
            </a:r>
            <a:r>
              <a:rPr lang="en-US" dirty="0" err="1"/>
              <a:t>Applicalions</a:t>
            </a:r>
            <a:r>
              <a:rPr lang="en-US" dirty="0"/>
              <a:t> of Six. </a:t>
            </a:r>
            <a:r>
              <a:rPr lang="en-US" dirty="0" err="1"/>
              <a:t>Proc</a:t>
            </a:r>
            <a:r>
              <a:rPr lang="en-US" dirty="0"/>
              <a:t> lo Audio and </a:t>
            </a:r>
            <a:r>
              <a:rPr lang="en-US" dirty="0" err="1" smtClean="0"/>
              <a:t>Elecfrmcou~ficpsp</a:t>
            </a:r>
            <a:r>
              <a:rPr lang="en-US" dirty="0" smtClean="0"/>
              <a:t>, 9-102</a:t>
            </a:r>
            <a:r>
              <a:rPr lang="en-US" dirty="0"/>
              <a:t>, NY, </a:t>
            </a:r>
            <a:r>
              <a:rPr lang="en-US" dirty="0" smtClean="0"/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417337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954157"/>
            <a:ext cx="8876437" cy="5087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9600" b="1" dirty="0" smtClean="0">
                <a:solidFill>
                  <a:schemeClr val="accent1"/>
                </a:solidFill>
              </a:rPr>
              <a:t>Thank You!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accent1"/>
                </a:solidFill>
              </a:rPr>
              <a:t>Questions?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r>
              <a:rPr lang="en-US" dirty="0" err="1" smtClean="0"/>
              <a:t>Ambisonics</a:t>
            </a:r>
            <a:endParaRPr lang="en-US" dirty="0" smtClean="0"/>
          </a:p>
          <a:p>
            <a:pPr lvl="1"/>
            <a:r>
              <a:rPr lang="en-US" dirty="0" smtClean="0"/>
              <a:t>Using special surround sound microphone (tetrahedral with 4 </a:t>
            </a:r>
            <a:r>
              <a:rPr lang="en-US" dirty="0" err="1" smtClean="0"/>
              <a:t>cardoids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Widely used </a:t>
            </a:r>
            <a:r>
              <a:rPr lang="en-US" dirty="0" err="1" smtClean="0"/>
              <a:t>Ambisonics</a:t>
            </a:r>
            <a:r>
              <a:rPr lang="en-US" dirty="0" smtClean="0"/>
              <a:t> B-format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Decoding </a:t>
            </a:r>
            <a:r>
              <a:rPr lang="en-US" dirty="0" err="1" smtClean="0"/>
              <a:t>Ambisonics</a:t>
            </a:r>
            <a:endParaRPr lang="en-US" dirty="0" smtClean="0"/>
          </a:p>
          <a:p>
            <a:pPr lvl="1"/>
            <a:r>
              <a:rPr lang="en-US" dirty="0" smtClean="0"/>
              <a:t>Using decoder to render it over any on the fly defined speaker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4" y="2955235"/>
            <a:ext cx="1148860" cy="16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Binaural Rendering</a:t>
            </a:r>
          </a:p>
          <a:p>
            <a:pPr lvl="1"/>
            <a:r>
              <a:rPr lang="en-US" dirty="0" smtClean="0"/>
              <a:t>Converting </a:t>
            </a:r>
            <a:r>
              <a:rPr lang="en-US" dirty="0" err="1" smtClean="0"/>
              <a:t>ambisonics</a:t>
            </a:r>
            <a:r>
              <a:rPr lang="en-US" dirty="0" smtClean="0"/>
              <a:t> decoded output into headphone outputs by using Head Related Transfer Functions.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11" y="3209503"/>
            <a:ext cx="2095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Related Transfer functions</a:t>
            </a:r>
          </a:p>
          <a:p>
            <a:pPr lvl="1"/>
            <a:r>
              <a:rPr lang="en-US" dirty="0" smtClean="0"/>
              <a:t>To adjust </a:t>
            </a:r>
            <a:r>
              <a:rPr lang="en-US" dirty="0" err="1" smtClean="0"/>
              <a:t>Interaural</a:t>
            </a:r>
            <a:r>
              <a:rPr lang="en-US" dirty="0" smtClean="0"/>
              <a:t> time and intensity differences.		</a:t>
            </a:r>
          </a:p>
          <a:p>
            <a:pPr lvl="1"/>
            <a:endParaRPr lang="en-US" dirty="0"/>
          </a:p>
          <a:p>
            <a:r>
              <a:rPr lang="en-US" dirty="0" smtClean="0"/>
              <a:t>CIPIC HRTF Database</a:t>
            </a:r>
          </a:p>
          <a:p>
            <a:pPr lvl="1"/>
            <a:r>
              <a:rPr lang="en-US" dirty="0" smtClean="0"/>
              <a:t>45 Subjects</a:t>
            </a:r>
          </a:p>
          <a:p>
            <a:pPr lvl="2"/>
            <a:r>
              <a:rPr lang="en-US" dirty="0" smtClean="0"/>
              <a:t>25 Azimuths</a:t>
            </a:r>
          </a:p>
          <a:p>
            <a:pPr lvl="2"/>
            <a:r>
              <a:rPr lang="en-US" dirty="0" smtClean="0"/>
              <a:t>50 Elevations</a:t>
            </a:r>
          </a:p>
        </p:txBody>
      </p:sp>
    </p:spTree>
    <p:extLst>
      <p:ext uri="{BB962C8B-B14F-4D97-AF65-F5344CB8AC3E}">
        <p14:creationId xmlns:p14="http://schemas.microsoft.com/office/powerpoint/2010/main" val="40027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predefined layout of speakers</a:t>
            </a:r>
          </a:p>
          <a:p>
            <a:pPr lvl="1"/>
            <a:r>
              <a:rPr lang="en-US" dirty="0" smtClean="0"/>
              <a:t>Information was stored in form of channels</a:t>
            </a:r>
          </a:p>
          <a:p>
            <a:pPr lvl="1"/>
            <a:r>
              <a:rPr lang="en-US" dirty="0" smtClean="0"/>
              <a:t>For ex 5.1, 7.1</a:t>
            </a:r>
          </a:p>
          <a:p>
            <a:r>
              <a:rPr lang="en-US" dirty="0" smtClean="0"/>
              <a:t>No consideration of height dimension</a:t>
            </a:r>
          </a:p>
          <a:p>
            <a:r>
              <a:rPr lang="en-US" dirty="0" smtClean="0"/>
              <a:t>Poor audio effects</a:t>
            </a:r>
          </a:p>
          <a:p>
            <a:r>
              <a:rPr lang="en-US" dirty="0" smtClean="0"/>
              <a:t>Listener needed to be at a particular position to get intended effects</a:t>
            </a:r>
          </a:p>
          <a:p>
            <a:pPr lvl="1"/>
            <a:r>
              <a:rPr lang="en-US" dirty="0" smtClean="0"/>
              <a:t>Sweet spot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Ambisonics</a:t>
            </a:r>
            <a:r>
              <a:rPr lang="en-US" dirty="0" smtClean="0"/>
              <a:t> Approach</a:t>
            </a:r>
            <a:r>
              <a:rPr lang="en-US" dirty="0"/>
              <a:t> </a:t>
            </a:r>
            <a:r>
              <a:rPr lang="en-US" dirty="0" smtClean="0"/>
              <a:t>over traditional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predefined speaker layout needs to be defined</a:t>
            </a:r>
          </a:p>
          <a:p>
            <a:pPr lvl="1"/>
            <a:r>
              <a:rPr lang="en-US" dirty="0" err="1" smtClean="0"/>
              <a:t>Ambisonics</a:t>
            </a:r>
            <a:r>
              <a:rPr lang="en-US" dirty="0" smtClean="0"/>
              <a:t> stores the directional information of sound and not the channel information</a:t>
            </a:r>
          </a:p>
          <a:p>
            <a:r>
              <a:rPr lang="en-US" dirty="0" smtClean="0"/>
              <a:t>Listener need not to be at particular place</a:t>
            </a:r>
          </a:p>
          <a:p>
            <a:pPr lvl="1"/>
            <a:r>
              <a:rPr lang="en-US" dirty="0" smtClean="0"/>
              <a:t>Head tracking can be used to track users head movements</a:t>
            </a:r>
          </a:p>
          <a:p>
            <a:r>
              <a:rPr lang="en-US" dirty="0" smtClean="0"/>
              <a:t>Can be used in variety of applications</a:t>
            </a:r>
          </a:p>
          <a:p>
            <a:pPr lvl="1"/>
            <a:r>
              <a:rPr lang="en-US" dirty="0" smtClean="0"/>
              <a:t>High end real time gaming</a:t>
            </a:r>
          </a:p>
          <a:p>
            <a:pPr lvl="1"/>
            <a:r>
              <a:rPr lang="en-US" dirty="0" smtClean="0"/>
              <a:t>360 degree videos</a:t>
            </a:r>
          </a:p>
          <a:p>
            <a:pPr lvl="1"/>
            <a:r>
              <a:rPr lang="en-US" dirty="0" smtClean="0"/>
              <a:t>Other VR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514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 system which takes </a:t>
            </a:r>
            <a:r>
              <a:rPr lang="en-US" dirty="0" err="1"/>
              <a:t>ambisonics</a:t>
            </a:r>
            <a:r>
              <a:rPr lang="en-US" dirty="0"/>
              <a:t> B-format (4 channels) as an input and </a:t>
            </a:r>
            <a:r>
              <a:rPr lang="en-US" dirty="0" smtClean="0"/>
              <a:t>generates output </a:t>
            </a:r>
            <a:r>
              <a:rPr lang="en-US" dirty="0"/>
              <a:t>for headphones i.e. binaural output (2 channels). For real time </a:t>
            </a:r>
            <a:r>
              <a:rPr lang="en-US" dirty="0" smtClean="0"/>
              <a:t>applications, it </a:t>
            </a:r>
            <a:r>
              <a:rPr lang="en-US" dirty="0"/>
              <a:t>should take information from the head tracking devices and generate the output accordingly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6" y="933827"/>
            <a:ext cx="6918004" cy="5193924"/>
          </a:xfrm>
        </p:spPr>
      </p:pic>
    </p:spTree>
    <p:extLst>
      <p:ext uri="{BB962C8B-B14F-4D97-AF65-F5344CB8AC3E}">
        <p14:creationId xmlns:p14="http://schemas.microsoft.com/office/powerpoint/2010/main" val="11614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1352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Binaural Rendering of Ambisonics B-format</vt:lpstr>
      <vt:lpstr>Introduction</vt:lpstr>
      <vt:lpstr>Introduction</vt:lpstr>
      <vt:lpstr>Introduction</vt:lpstr>
      <vt:lpstr>Introduction</vt:lpstr>
      <vt:lpstr>Traditional Approaches</vt:lpstr>
      <vt:lpstr>Advantages of Ambisonics Approach over traditional approaches</vt:lpstr>
      <vt:lpstr>Problem Defination</vt:lpstr>
      <vt:lpstr>PowerPoint Presentation</vt:lpstr>
      <vt:lpstr>Literature Survey</vt:lpstr>
      <vt:lpstr>Literature Survey</vt:lpstr>
      <vt:lpstr>Literature Survey</vt:lpstr>
      <vt:lpstr>Literature Survey</vt:lpstr>
      <vt:lpstr>Proposed System Architecture:Diagram</vt:lpstr>
      <vt:lpstr>Proposed System Architecture: Explaining basic blocks</vt:lpstr>
      <vt:lpstr>Proposed System Architecture: Explaining basic blocks</vt:lpstr>
      <vt:lpstr>Requirements Specification</vt:lpstr>
      <vt:lpstr>Requirements Specification</vt:lpstr>
      <vt:lpstr>Requirements Specification</vt:lpstr>
      <vt:lpstr>Requirements Specification</vt:lpstr>
      <vt:lpstr>Conclusion</vt:lpstr>
      <vt:lpstr>Timeline</vt:lpstr>
      <vt:lpstr>References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Binaural Rendering of Ambisonics B-format</dc:title>
  <dc:creator>Anupam</dc:creator>
  <cp:lastModifiedBy>Anupam</cp:lastModifiedBy>
  <cp:revision>18</cp:revision>
  <dcterms:created xsi:type="dcterms:W3CDTF">2017-12-05T10:58:50Z</dcterms:created>
  <dcterms:modified xsi:type="dcterms:W3CDTF">2018-03-17T00:46:58Z</dcterms:modified>
</cp:coreProperties>
</file>