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91" r:id="rId4"/>
    <p:sldId id="288" r:id="rId5"/>
    <p:sldId id="259" r:id="rId6"/>
    <p:sldId id="258" r:id="rId7"/>
    <p:sldId id="290" r:id="rId8"/>
    <p:sldId id="286" r:id="rId9"/>
    <p:sldId id="287" r:id="rId10"/>
    <p:sldId id="292" r:id="rId11"/>
    <p:sldId id="29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scell" id="{D6FCAAB4-B87A-43EC-BA69-3898CA5E7428}">
          <p14:sldIdLst>
            <p14:sldId id="256"/>
            <p14:sldId id="257"/>
            <p14:sldId id="291"/>
            <p14:sldId id="288"/>
            <p14:sldId id="259"/>
            <p14:sldId id="258"/>
          </p14:sldIdLst>
        </p14:section>
        <p14:section name="library compositions" id="{04D53F80-F4B4-4D11-91EB-64265DB5AA8A}">
          <p14:sldIdLst>
            <p14:sldId id="290"/>
            <p14:sldId id="286"/>
            <p14:sldId id="287"/>
            <p14:sldId id="292"/>
          </p14:sldIdLst>
        </p14:section>
        <p14:section name="oligo design" id="{6F9A02A8-BF17-4F06-BF9B-FF0842A65FAB}">
          <p14:sldIdLst>
            <p14:sldId id="293"/>
          </p14:sldIdLst>
        </p14:section>
        <p14:section name="selected retinal genes" id="{0A3B9E94-9663-42F0-9B99-6C193A24D9A0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719"/>
    <a:srgbClr val="B2B2B2"/>
    <a:srgbClr val="FFFFFF"/>
    <a:srgbClr val="A50021"/>
    <a:srgbClr val="F8B6D4"/>
    <a:srgbClr val="F2ACB6"/>
    <a:srgbClr val="DAD6E2"/>
    <a:srgbClr val="B2A9C3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72808" autoAdjust="0"/>
  </p:normalViewPr>
  <p:slideViewPr>
    <p:cSldViewPr snapToGrid="0">
      <p:cViewPr varScale="1">
        <p:scale>
          <a:sx n="85" d="100"/>
          <a:sy n="85" d="100"/>
        </p:scale>
        <p:origin x="730" y="53"/>
      </p:cViewPr>
      <p:guideLst/>
    </p:cSldViewPr>
  </p:slideViewPr>
  <p:outlineViewPr>
    <p:cViewPr>
      <p:scale>
        <a:sx n="33" d="100"/>
        <a:sy n="33" d="100"/>
      </p:scale>
      <p:origin x="0" y="-4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23BAC-8FBC-4424-9407-F3425623CC66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5513F-CF11-4F50-A3E8-94401948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Attached is an example of the oligo we ordered, the Rho-basal MCS plasmid that the Oligo Library is cloned into, and the Crx-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DsRed</a:t>
            </a: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plasmid.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Oligo Library is PCR amplified with the following primers…….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              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PrimerF</a:t>
            </a: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: GTAGCGTCTGTCCGTGAATT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              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PrimerR</a:t>
            </a: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: CTGTAGTAGTAGTTGGCGGC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PCR’d</a:t>
            </a: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Oligo Library is then digested with 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EcoRI-NotI</a:t>
            </a: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and cloned into the 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EcoRI-EagI</a:t>
            </a: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digested Rho-basal MSC plasmid. These new Oligo clones are then digested with 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SpeI-SphI</a:t>
            </a: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and the 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NheI-SphI</a:t>
            </a: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digested 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PCR’d</a:t>
            </a: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Crx promoter-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DsRed</a:t>
            </a: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is cloned in.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These are the primers I used to amplify Crx-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DsRed</a:t>
            </a: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……..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              F: 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aattGCTAGCCCTGGTTGCAGGCAG</a:t>
            </a: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 -- contains 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NheI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               R: 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aattGCATGCCTACAGGAACAGGTG</a:t>
            </a: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 -- contains </a:t>
            </a:r>
            <a:r>
              <a:rPr lang="en-US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SphI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5513F-CF11-4F50-A3E8-9440194819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9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34BF-2EF7-F644-B88A-E303F5756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FA68E-4B35-1048-B003-6B92C9B1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B548-CB30-0A41-8EFE-36CE9D17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FE9C-5568-4636-A9CC-547CD582895B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2003-B51A-1746-88E9-656DF782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F69B-97B5-6F41-8F12-177EF23D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C3F-636A-410E-9BD1-B458FFF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9F59-3EAE-354E-8E03-B001D1D9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D34B5-FD46-6F4F-A21C-82AE42BA8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07C7-A061-F348-B420-3710E684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FE9C-5568-4636-A9CC-547CD582895B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2CA3-3809-3E49-A355-836473D8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4220-297F-E144-83DF-512E5EE9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C3F-636A-410E-9BD1-B458FFFAB8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88444-824A-484D-84E8-1DC56397CF97}"/>
              </a:ext>
            </a:extLst>
          </p:cNvPr>
          <p:cNvSpPr txBox="1"/>
          <p:nvPr/>
        </p:nvSpPr>
        <p:spPr>
          <a:xfrm>
            <a:off x="10393680" y="262414"/>
            <a:ext cx="134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A82694-03F2-4BF9-AB71-CDED0D0CBBA7}" type="slidenum">
              <a:rPr lang="en-HK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en-HK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9A421-0271-B84A-AACF-7F66D0074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C6B0E-3C7F-7041-8AFD-96E8543DD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95CB-5FDF-BB40-AC43-32715179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FE9C-5568-4636-A9CC-547CD582895B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97DC-AC18-9A4D-B30E-2AA3EC26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D1F86-1E9C-F048-8B60-E0FA4BAC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C3F-636A-410E-9BD1-B458FFFAB8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FEA12-2E9B-4086-9EA5-687202E261F0}"/>
              </a:ext>
            </a:extLst>
          </p:cNvPr>
          <p:cNvSpPr txBox="1"/>
          <p:nvPr/>
        </p:nvSpPr>
        <p:spPr>
          <a:xfrm>
            <a:off x="10393680" y="262414"/>
            <a:ext cx="134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A82694-03F2-4BF9-AB71-CDED0D0CBBA7}" type="slidenum">
              <a:rPr lang="en-HK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en-HK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9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4F96-1FE6-844B-AE6D-6FA3ADF7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537F4-CF15-1245-AFBE-ABD42ACE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38A6-277F-5346-B365-60D7A457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FE9C-5568-4636-A9CC-547CD582895B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5BC-85B5-CE41-8B80-759E32CB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9A185-21E6-9342-BBA6-B73F4768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C3F-636A-410E-9BD1-B458FFFAB8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8D4A4-9FEE-4F19-9DC0-A5AF3197C478}"/>
              </a:ext>
            </a:extLst>
          </p:cNvPr>
          <p:cNvSpPr txBox="1"/>
          <p:nvPr/>
        </p:nvSpPr>
        <p:spPr>
          <a:xfrm>
            <a:off x="10393680" y="262414"/>
            <a:ext cx="134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A82694-03F2-4BF9-AB71-CDED0D0CBBA7}" type="slidenum">
              <a:rPr lang="en-HK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en-HK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7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AE47-E219-D944-B6D6-39EA3EA2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B78D0-D1CA-1B40-98FD-C7FABBF3D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B52C-F49A-214B-B74E-E707036D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FE9C-5568-4636-A9CC-547CD582895B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9FCE-12BE-2542-A4BF-A6ECB9F3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6042-C819-9748-8171-67F9E3D5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C3F-636A-410E-9BD1-B458FFFAB8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0099F-5C80-4C26-8D5B-EA57DF85FFD7}"/>
              </a:ext>
            </a:extLst>
          </p:cNvPr>
          <p:cNvSpPr txBox="1"/>
          <p:nvPr/>
        </p:nvSpPr>
        <p:spPr>
          <a:xfrm>
            <a:off x="10393680" y="262414"/>
            <a:ext cx="134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A82694-03F2-4BF9-AB71-CDED0D0CBBA7}" type="slidenum">
              <a:rPr lang="en-HK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en-HK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8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85A3-CD42-7E41-B6FB-FED9EAED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7444-1812-644D-A61B-111E33A62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91588-1F28-3344-9EF0-36FC52965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3500-DC3D-2442-82C1-22AB49DD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FE9C-5568-4636-A9CC-547CD582895B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918BA-BEF8-454F-A993-19764F7E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95A6B-9CD5-4248-91EA-08D75663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C3F-636A-410E-9BD1-B458FFFAB8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9BE7D-FFC9-4E11-B271-5544EEE596C6}"/>
              </a:ext>
            </a:extLst>
          </p:cNvPr>
          <p:cNvSpPr txBox="1"/>
          <p:nvPr/>
        </p:nvSpPr>
        <p:spPr>
          <a:xfrm>
            <a:off x="10393680" y="262414"/>
            <a:ext cx="134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A82694-03F2-4BF9-AB71-CDED0D0CBBA7}" type="slidenum">
              <a:rPr lang="en-HK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en-HK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15CC-479B-1849-B205-7A15583D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9FEA3-DDCC-0649-9EEB-9FD645E8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D55C8-61C3-D045-AB87-9A7CCD5D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013A-C2E4-D04E-9D4E-46EB823F7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F7740-925F-994B-BAFA-4EC860DED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FD965-2E31-2E4F-A1D0-8209CE45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FE9C-5568-4636-A9CC-547CD582895B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A40D-68CB-6D41-9BD6-5936E234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2E5D4-E77C-BB45-817F-DCAC11FC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C3F-636A-410E-9BD1-B458FFFAB8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FBA00-8A96-450C-9429-6AB4AF341A04}"/>
              </a:ext>
            </a:extLst>
          </p:cNvPr>
          <p:cNvSpPr txBox="1"/>
          <p:nvPr/>
        </p:nvSpPr>
        <p:spPr>
          <a:xfrm>
            <a:off x="10393680" y="262414"/>
            <a:ext cx="134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A82694-03F2-4BF9-AB71-CDED0D0CBBA7}" type="slidenum">
              <a:rPr lang="en-HK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en-HK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D34F-77BF-B947-AAD9-2163DAB8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9858C-E661-1B49-8729-064FE8D4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FE9C-5568-4636-A9CC-547CD582895B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19C0D-5D7C-BB4D-9B35-1424652F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B12B9-075B-7B4D-B594-EFD4CCCB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C3F-636A-410E-9BD1-B458FFFAB8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C5DC1-5FC5-4165-BE06-5C7D8A05EEA4}"/>
              </a:ext>
            </a:extLst>
          </p:cNvPr>
          <p:cNvSpPr txBox="1"/>
          <p:nvPr/>
        </p:nvSpPr>
        <p:spPr>
          <a:xfrm>
            <a:off x="10393680" y="262414"/>
            <a:ext cx="134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A82694-03F2-4BF9-AB71-CDED0D0CBBA7}" type="slidenum">
              <a:rPr lang="en-HK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en-HK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2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7DD3B-F255-0241-8D4C-455227D8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FE9C-5568-4636-A9CC-547CD582895B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E7915-2FDE-9343-8679-2FFBAEF1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74684-5C70-8345-8CEF-1AA8AE5A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C3F-636A-410E-9BD1-B458FFFAB89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9B5DB-B173-4431-B429-E647BD22637F}"/>
              </a:ext>
            </a:extLst>
          </p:cNvPr>
          <p:cNvSpPr txBox="1"/>
          <p:nvPr/>
        </p:nvSpPr>
        <p:spPr>
          <a:xfrm>
            <a:off x="10393680" y="262414"/>
            <a:ext cx="134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A82694-03F2-4BF9-AB71-CDED0D0CBBA7}" type="slidenum">
              <a:rPr lang="en-HK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en-HK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9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6AB7-C9CB-4A42-B8E3-CE326FF6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9FF2-C865-2543-AC67-41677ABC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F41D2-7EBE-F848-87C2-1EC06FF91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340DA-561D-2543-ADB0-0A6A08DD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FE9C-5568-4636-A9CC-547CD582895B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3953-E6E7-CA42-9A96-5A24D4D4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E7B04-846A-1149-87B2-AA44598A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C3F-636A-410E-9BD1-B458FFFAB8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B1283-747A-42CB-B369-0603EA18CDE6}"/>
              </a:ext>
            </a:extLst>
          </p:cNvPr>
          <p:cNvSpPr txBox="1"/>
          <p:nvPr/>
        </p:nvSpPr>
        <p:spPr>
          <a:xfrm>
            <a:off x="10393680" y="262414"/>
            <a:ext cx="134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A82694-03F2-4BF9-AB71-CDED0D0CBBA7}" type="slidenum">
              <a:rPr lang="en-HK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en-HK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2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6305-35EF-654F-9425-9EAD1A1C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67E1-3D37-CD43-B77E-8C3358F76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6250D-6827-4345-B1C4-CC244477B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A3CFC-0499-0343-BDEA-B72E4537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FE9C-5568-4636-A9CC-547CD582895B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BB18-6097-EF4D-B22A-CC1CB140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B588-8055-3E4A-AFC4-2D97F0DB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C3F-636A-410E-9BD1-B458FFFAB8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1D78A-FCE6-4DB5-99F3-D13F593F6A79}"/>
              </a:ext>
            </a:extLst>
          </p:cNvPr>
          <p:cNvSpPr txBox="1"/>
          <p:nvPr/>
        </p:nvSpPr>
        <p:spPr>
          <a:xfrm>
            <a:off x="10393680" y="262414"/>
            <a:ext cx="13411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2A82694-03F2-4BF9-AB71-CDED0D0CBBA7}" type="slidenum">
              <a:rPr lang="en-HK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en-HK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7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3B184-4E5E-F643-A659-A730FDFD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1D4B-0A20-9940-9E39-BF934467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3763-3ACC-F44F-A571-71C10CB45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FE9C-5568-4636-A9CC-547CD582895B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D4071-D60C-0C47-811F-FE20818D3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1F2C-18E2-8649-AD41-8590B9514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C3F-636A-410E-9BD1-B458FFF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D05-E3A9-96A0-AE72-5A5BFC59B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MPRA library for CRX HD </a:t>
            </a:r>
            <a:r>
              <a:rPr lang="en-US" dirty="0" err="1"/>
              <a:t>muts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13EA3-9665-963A-1F00-244F87573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2022</a:t>
            </a:r>
          </a:p>
          <a:p>
            <a:r>
              <a:rPr lang="en-US" dirty="0"/>
              <a:t>Yiqiao</a:t>
            </a:r>
          </a:p>
        </p:txBody>
      </p:sp>
    </p:spTree>
    <p:extLst>
      <p:ext uri="{BB962C8B-B14F-4D97-AF65-F5344CB8AC3E}">
        <p14:creationId xmlns:p14="http://schemas.microsoft.com/office/powerpoint/2010/main" val="396589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2488-4971-069C-C571-FC3FB2AF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occurrences and predicted affinity of selected CREs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39ACF7-01B5-076E-4D7A-2220D17B99B5}"/>
              </a:ext>
            </a:extLst>
          </p:cNvPr>
          <p:cNvGrpSpPr/>
          <p:nvPr/>
        </p:nvGrpSpPr>
        <p:grpSpPr>
          <a:xfrm>
            <a:off x="2448084" y="795556"/>
            <a:ext cx="9189621" cy="3004656"/>
            <a:chOff x="1441086" y="795556"/>
            <a:chExt cx="9189621" cy="3004656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54ABFE86-B4DB-E4A7-9FAE-0FA924D81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635" y="795556"/>
              <a:ext cx="3058072" cy="3004656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711DA7FB-E873-4065-67F1-88CC12192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086" y="795556"/>
              <a:ext cx="2946788" cy="3004656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2C354723-5521-F5EA-1186-0926DBDA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506" y="795557"/>
              <a:ext cx="2973496" cy="300465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863884-93D3-DD97-7A90-6393102A5D1B}"/>
              </a:ext>
            </a:extLst>
          </p:cNvPr>
          <p:cNvGrpSpPr/>
          <p:nvPr/>
        </p:nvGrpSpPr>
        <p:grpSpPr>
          <a:xfrm>
            <a:off x="2448084" y="3800212"/>
            <a:ext cx="9009342" cy="2995754"/>
            <a:chOff x="1441086" y="3800212"/>
            <a:chExt cx="9009342" cy="2995754"/>
          </a:xfrm>
        </p:grpSpPr>
        <p:pic>
          <p:nvPicPr>
            <p:cNvPr id="11" name="Picture 1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FB697E3D-4020-FD84-3C53-4280DA221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2914" y="3800212"/>
              <a:ext cx="2697514" cy="2995754"/>
            </a:xfrm>
            <a:prstGeom prst="rect">
              <a:avLst/>
            </a:prstGeom>
          </p:spPr>
        </p:pic>
        <p:pic>
          <p:nvPicPr>
            <p:cNvPr id="13" name="Picture 1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BDA3AFC7-E10A-6769-8F90-140C93EAC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086" y="3800212"/>
              <a:ext cx="2875568" cy="2995754"/>
            </a:xfrm>
            <a:prstGeom prst="rect">
              <a:avLst/>
            </a:prstGeom>
          </p:spPr>
        </p:pic>
        <p:pic>
          <p:nvPicPr>
            <p:cNvPr id="15" name="Picture 1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90725589-81CE-F2A5-F124-C8C7F65E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081" y="3800212"/>
              <a:ext cx="2804346" cy="2995753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E85E583-B7E3-2065-AD06-DA862C34E1AA}"/>
              </a:ext>
            </a:extLst>
          </p:cNvPr>
          <p:cNvSpPr txBox="1"/>
          <p:nvPr/>
        </p:nvSpPr>
        <p:spPr>
          <a:xfrm>
            <a:off x="173620" y="2579959"/>
            <a:ext cx="199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Occurrence:</a:t>
            </a:r>
          </a:p>
          <a:p>
            <a:r>
              <a:rPr lang="en-US" dirty="0"/>
              <a:t># of motif in a CRE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105F20-429E-7956-5922-5B2030937C75}"/>
              </a:ext>
            </a:extLst>
          </p:cNvPr>
          <p:cNvSpPr txBox="1"/>
          <p:nvPr/>
        </p:nvSpPr>
        <p:spPr>
          <a:xfrm>
            <a:off x="173620" y="4651757"/>
            <a:ext cx="2274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occupancy:</a:t>
            </a:r>
          </a:p>
          <a:p>
            <a:r>
              <a:rPr lang="en-US" dirty="0"/>
              <a:t>Predicted binding affinity/strength based on </a:t>
            </a:r>
            <a:r>
              <a:rPr lang="en-US" dirty="0" err="1"/>
              <a:t>ePWM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F039-2E17-D0CB-2493-8F7939139697}"/>
              </a:ext>
            </a:extLst>
          </p:cNvPr>
          <p:cNvSpPr txBox="1"/>
          <p:nvPr/>
        </p:nvSpPr>
        <p:spPr>
          <a:xfrm>
            <a:off x="173620" y="805084"/>
            <a:ext cx="2435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2B2B2"/>
                </a:solidFill>
              </a:rPr>
              <a:t>Grey</a:t>
            </a:r>
            <a:r>
              <a:rPr lang="en-US" dirty="0"/>
              <a:t>: background </a:t>
            </a:r>
            <a:br>
              <a:rPr lang="en-US" dirty="0"/>
            </a:br>
            <a:r>
              <a:rPr lang="en-US" dirty="0"/>
              <a:t>(all chip peaks/CRES)</a:t>
            </a:r>
          </a:p>
          <a:p>
            <a:r>
              <a:rPr lang="en-US" b="1" dirty="0">
                <a:solidFill>
                  <a:srgbClr val="DD9719"/>
                </a:solidFill>
              </a:rPr>
              <a:t>Orange</a:t>
            </a:r>
            <a:r>
              <a:rPr lang="en-US" dirty="0"/>
              <a:t>: selected CREs</a:t>
            </a:r>
          </a:p>
        </p:txBody>
      </p:sp>
    </p:spTree>
    <p:extLst>
      <p:ext uri="{BB962C8B-B14F-4D97-AF65-F5344CB8AC3E}">
        <p14:creationId xmlns:p14="http://schemas.microsoft.com/office/powerpoint/2010/main" val="195930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80266DC-6764-774A-B445-C9F361559DDD}"/>
              </a:ext>
            </a:extLst>
          </p:cNvPr>
          <p:cNvSpPr txBox="1"/>
          <p:nvPr/>
        </p:nvSpPr>
        <p:spPr>
          <a:xfrm>
            <a:off x="574581" y="959493"/>
            <a:ext cx="424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Ordered oligos (66bp primers and RE sites)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E305B-6B84-C69D-6B39-92C7198C3F30}"/>
              </a:ext>
            </a:extLst>
          </p:cNvPr>
          <p:cNvGrpSpPr/>
          <p:nvPr/>
        </p:nvGrpSpPr>
        <p:grpSpPr>
          <a:xfrm>
            <a:off x="1861541" y="3017959"/>
            <a:ext cx="2588842" cy="437091"/>
            <a:chOff x="8627420" y="2358613"/>
            <a:chExt cx="2588842" cy="437091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A0B70B7-BA7C-CB4F-B1D6-BBBA018E3CE2}"/>
                </a:ext>
              </a:extLst>
            </p:cNvPr>
            <p:cNvCxnSpPr>
              <a:cxnSpLocks/>
            </p:cNvCxnSpPr>
            <p:nvPr/>
          </p:nvCxnSpPr>
          <p:spPr>
            <a:xfrm>
              <a:off x="8840133" y="2618963"/>
              <a:ext cx="2148469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5B4091B8-CF38-9248-B0EE-E5917FBAEC0F}"/>
                </a:ext>
              </a:extLst>
            </p:cNvPr>
            <p:cNvCxnSpPr/>
            <p:nvPr/>
          </p:nvCxnSpPr>
          <p:spPr>
            <a:xfrm flipV="1">
              <a:off x="10828805" y="2488117"/>
              <a:ext cx="387457" cy="261695"/>
            </a:xfrm>
            <a:prstGeom prst="bentConnector3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3DB00F0B-F585-9645-B066-6B33043972C7}"/>
                </a:ext>
              </a:extLst>
            </p:cNvPr>
            <p:cNvCxnSpPr/>
            <p:nvPr/>
          </p:nvCxnSpPr>
          <p:spPr>
            <a:xfrm flipV="1">
              <a:off x="8627420" y="2488116"/>
              <a:ext cx="387457" cy="261695"/>
            </a:xfrm>
            <a:prstGeom prst="bentConnector3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2BB9CB73-ACAB-134C-8E81-B367306E5598}"/>
                </a:ext>
              </a:extLst>
            </p:cNvPr>
            <p:cNvCxnSpPr/>
            <p:nvPr/>
          </p:nvCxnSpPr>
          <p:spPr>
            <a:xfrm flipV="1">
              <a:off x="9710823" y="2358613"/>
              <a:ext cx="277593" cy="260350"/>
            </a:xfrm>
            <a:prstGeom prst="bentConnector3">
              <a:avLst>
                <a:gd name="adj1" fmla="val 36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CCB6B1-EEE2-FE4A-953E-B27D1BF2DC41}"/>
                </a:ext>
              </a:extLst>
            </p:cNvPr>
            <p:cNvSpPr txBox="1"/>
            <p:nvPr/>
          </p:nvSpPr>
          <p:spPr>
            <a:xfrm>
              <a:off x="8937094" y="242637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7DB61BA-843F-674E-AA3A-8445E12FDCD0}"/>
                </a:ext>
              </a:extLst>
            </p:cNvPr>
            <p:cNvSpPr txBox="1"/>
            <p:nvPr/>
          </p:nvSpPr>
          <p:spPr>
            <a:xfrm>
              <a:off x="9873576" y="2420309"/>
              <a:ext cx="1014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Reporter</a:t>
              </a:r>
            </a:p>
          </p:txBody>
        </p:sp>
      </p:grpSp>
      <p:sp>
        <p:nvSpPr>
          <p:cNvPr id="90" name="Title 1">
            <a:extLst>
              <a:ext uri="{FF2B5EF4-FFF2-40B4-BE49-F238E27FC236}">
                <a16:creationId xmlns:a16="http://schemas.microsoft.com/office/drawing/2014/main" id="{92E9CFC1-C27C-C481-B3C6-CA37B5D2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256"/>
          </a:xfrm>
        </p:spPr>
        <p:txBody>
          <a:bodyPr/>
          <a:lstStyle/>
          <a:p>
            <a:r>
              <a:rPr lang="en-US" dirty="0"/>
              <a:t>Cloning strategy – Mike Casey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A78BF5-5298-D59E-5F71-8DC1F85A507C}"/>
              </a:ext>
            </a:extLst>
          </p:cNvPr>
          <p:cNvSpPr txBox="1"/>
          <p:nvPr/>
        </p:nvSpPr>
        <p:spPr>
          <a:xfrm>
            <a:off x="7144757" y="1229023"/>
            <a:ext cx="3813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1. Oligo amplification with primers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PrimerF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: GTAGCGTCTGTCCGTGAATT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PrimerR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: CTGTAGTAGTAGTTGGCGGC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E682B4A-4ED7-0AED-AF08-88133E4C593A}"/>
              </a:ext>
            </a:extLst>
          </p:cNvPr>
          <p:cNvSpPr txBox="1"/>
          <p:nvPr/>
        </p:nvSpPr>
        <p:spPr>
          <a:xfrm>
            <a:off x="6646950" y="2318321"/>
            <a:ext cx="4809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2. digested with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EcoRI-EagI</a:t>
            </a:r>
            <a:endParaRPr lang="en-US" sz="18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And cloned in </a:t>
            </a:r>
            <a:r>
              <a:rPr lang="en-US" b="1" dirty="0" err="1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EcoRI-EagI</a:t>
            </a: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digested backbone</a:t>
            </a:r>
            <a:endParaRPr lang="en-US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CBF293-02ED-F6A2-232D-C74B24198CB5}"/>
              </a:ext>
            </a:extLst>
          </p:cNvPr>
          <p:cNvSpPr txBox="1"/>
          <p:nvPr/>
        </p:nvSpPr>
        <p:spPr>
          <a:xfrm>
            <a:off x="6043796" y="3315094"/>
            <a:ext cx="60157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3. New oligos digested with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SpeI-SphI</a:t>
            </a:r>
            <a:endParaRPr lang="en-US" sz="18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algn="ctr"/>
            <a:r>
              <a:rPr lang="en-HK" b="1" dirty="0" err="1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NheI-SphI</a:t>
            </a:r>
            <a:r>
              <a:rPr lang="en-HK" b="1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digested </a:t>
            </a:r>
            <a:r>
              <a:rPr lang="en-HK" b="1" dirty="0" err="1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PCR’d</a:t>
            </a:r>
            <a:r>
              <a:rPr lang="en-HK" b="1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Crx promoter-</a:t>
            </a:r>
            <a:r>
              <a:rPr lang="en-HK" b="1" dirty="0" err="1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DsRed</a:t>
            </a:r>
            <a:r>
              <a:rPr lang="en-HK" b="1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is cloned in</a:t>
            </a:r>
          </a:p>
          <a:p>
            <a:pPr algn="ctr"/>
            <a:r>
              <a:rPr lang="en-US" dirty="0"/>
              <a:t>Primers to amplify Crx-</a:t>
            </a:r>
            <a:r>
              <a:rPr lang="en-US" dirty="0" err="1"/>
              <a:t>DsRed</a:t>
            </a:r>
            <a:endParaRPr lang="en-US" dirty="0"/>
          </a:p>
          <a:p>
            <a:pPr algn="ctr"/>
            <a:r>
              <a:rPr lang="en-US" dirty="0"/>
              <a:t>F: </a:t>
            </a:r>
            <a:r>
              <a:rPr lang="en-US" dirty="0" err="1"/>
              <a:t>aattGCTAGCCCTGGTTGCAGGCAG</a:t>
            </a:r>
            <a:r>
              <a:rPr lang="en-US" dirty="0"/>
              <a:t>  -- contains </a:t>
            </a:r>
            <a:r>
              <a:rPr lang="en-US" dirty="0" err="1"/>
              <a:t>NheI</a:t>
            </a:r>
            <a:endParaRPr lang="en-US" dirty="0"/>
          </a:p>
          <a:p>
            <a:pPr algn="ctr"/>
            <a:r>
              <a:rPr lang="en-US" dirty="0"/>
              <a:t>R: </a:t>
            </a:r>
            <a:r>
              <a:rPr lang="en-US" dirty="0" err="1"/>
              <a:t>aattGCATGCCTACAGGAACAGGTG</a:t>
            </a:r>
            <a:r>
              <a:rPr lang="en-US" dirty="0"/>
              <a:t>  -- contains </a:t>
            </a:r>
            <a:r>
              <a:rPr lang="en-US" dirty="0" err="1"/>
              <a:t>SphI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579786C-9ABC-FA3C-68EF-AF3EFC189FDD}"/>
              </a:ext>
            </a:extLst>
          </p:cNvPr>
          <p:cNvSpPr txBox="1"/>
          <p:nvPr/>
        </p:nvSpPr>
        <p:spPr>
          <a:xfrm>
            <a:off x="638703" y="2533560"/>
            <a:ext cx="227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Amplified </a:t>
            </a:r>
            <a:r>
              <a:rPr lang="en-US" b="1" dirty="0" err="1"/>
              <a:t>pCrx-DsRed</a:t>
            </a:r>
            <a:endParaRPr lang="en-US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83D9DD-599A-8EE7-A806-23DF5DD70F67}"/>
              </a:ext>
            </a:extLst>
          </p:cNvPr>
          <p:cNvGrpSpPr/>
          <p:nvPr/>
        </p:nvGrpSpPr>
        <p:grpSpPr>
          <a:xfrm>
            <a:off x="7365103" y="5374623"/>
            <a:ext cx="2153695" cy="1138557"/>
            <a:chOff x="4136433" y="4981969"/>
            <a:chExt cx="2153695" cy="11385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42A4686-32B6-756E-B6C2-7033DBDBB9BC}"/>
                </a:ext>
              </a:extLst>
            </p:cNvPr>
            <p:cNvSpPr txBox="1"/>
            <p:nvPr/>
          </p:nvSpPr>
          <p:spPr>
            <a:xfrm>
              <a:off x="4634853" y="4981969"/>
              <a:ext cx="1156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SpeI</a:t>
              </a:r>
              <a:endParaRPr lang="en-US" sz="2400" dirty="0"/>
            </a:p>
          </p:txBody>
        </p:sp>
        <p:pic>
          <p:nvPicPr>
            <p:cNvPr id="1030" name="Picture 6" descr="SpeI | NEB">
              <a:extLst>
                <a:ext uri="{FF2B5EF4-FFF2-40B4-BE49-F238E27FC236}">
                  <a16:creationId xmlns:a16="http://schemas.microsoft.com/office/drawing/2014/main" id="{02ADDA39-EBF7-69C3-D396-B2AADE016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433" y="5535880"/>
              <a:ext cx="2153695" cy="584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CE090B-3CE9-5359-BD08-65C5B96FC451}"/>
              </a:ext>
            </a:extLst>
          </p:cNvPr>
          <p:cNvGrpSpPr/>
          <p:nvPr/>
        </p:nvGrpSpPr>
        <p:grpSpPr>
          <a:xfrm>
            <a:off x="9664207" y="5374623"/>
            <a:ext cx="2169414" cy="1123506"/>
            <a:chOff x="7042369" y="4967377"/>
            <a:chExt cx="2169414" cy="112350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BE6A358-D214-F0CF-0FB0-5D4E62B1873F}"/>
                </a:ext>
              </a:extLst>
            </p:cNvPr>
            <p:cNvSpPr txBox="1"/>
            <p:nvPr/>
          </p:nvSpPr>
          <p:spPr>
            <a:xfrm>
              <a:off x="7539668" y="4967377"/>
              <a:ext cx="1156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NheI</a:t>
              </a:r>
              <a:endParaRPr lang="en-US" sz="2400" dirty="0"/>
            </a:p>
          </p:txBody>
        </p:sp>
        <p:pic>
          <p:nvPicPr>
            <p:cNvPr id="1032" name="Picture 8" descr="NheI | NEB">
              <a:extLst>
                <a:ext uri="{FF2B5EF4-FFF2-40B4-BE49-F238E27FC236}">
                  <a16:creationId xmlns:a16="http://schemas.microsoft.com/office/drawing/2014/main" id="{44DAEB56-D5BA-4967-F182-11A160E9F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369" y="5521288"/>
              <a:ext cx="2169414" cy="5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1AA91A-0C9D-866C-D283-CF05C0AA7105}"/>
              </a:ext>
            </a:extLst>
          </p:cNvPr>
          <p:cNvGrpSpPr/>
          <p:nvPr/>
        </p:nvGrpSpPr>
        <p:grpSpPr>
          <a:xfrm>
            <a:off x="2730500" y="5374623"/>
            <a:ext cx="2169414" cy="1121752"/>
            <a:chOff x="3263494" y="4914256"/>
            <a:chExt cx="2169414" cy="112175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C16D038-54C7-B616-1395-69C70667FDD8}"/>
                </a:ext>
              </a:extLst>
            </p:cNvPr>
            <p:cNvSpPr txBox="1"/>
            <p:nvPr/>
          </p:nvSpPr>
          <p:spPr>
            <a:xfrm>
              <a:off x="3839826" y="4914256"/>
              <a:ext cx="1014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EagI</a:t>
              </a:r>
              <a:endParaRPr lang="en-US" sz="2400" dirty="0"/>
            </a:p>
          </p:txBody>
        </p:sp>
        <p:pic>
          <p:nvPicPr>
            <p:cNvPr id="1036" name="Picture 12" descr="EagI | NEB">
              <a:extLst>
                <a:ext uri="{FF2B5EF4-FFF2-40B4-BE49-F238E27FC236}">
                  <a16:creationId xmlns:a16="http://schemas.microsoft.com/office/drawing/2014/main" id="{EB325ADA-8F7C-3C78-C149-4BF3DA896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494" y="5466413"/>
              <a:ext cx="2169414" cy="5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EDD3FA-1364-B974-4C52-3ADA4BDC1981}"/>
              </a:ext>
            </a:extLst>
          </p:cNvPr>
          <p:cNvGrpSpPr/>
          <p:nvPr/>
        </p:nvGrpSpPr>
        <p:grpSpPr>
          <a:xfrm>
            <a:off x="410722" y="5374623"/>
            <a:ext cx="2174367" cy="1138557"/>
            <a:chOff x="952111" y="4907291"/>
            <a:chExt cx="2174367" cy="11385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0AE018-1FBE-6E6E-3B30-0DE57F3C0EA5}"/>
                </a:ext>
              </a:extLst>
            </p:cNvPr>
            <p:cNvSpPr txBox="1"/>
            <p:nvPr/>
          </p:nvSpPr>
          <p:spPr>
            <a:xfrm>
              <a:off x="1527977" y="4907291"/>
              <a:ext cx="1014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EcoRI</a:t>
              </a:r>
              <a:endParaRPr lang="en-US" sz="2400" dirty="0"/>
            </a:p>
          </p:txBody>
        </p:sp>
        <p:pic>
          <p:nvPicPr>
            <p:cNvPr id="1038" name="Picture 14" descr="EcoRI | NEB">
              <a:extLst>
                <a:ext uri="{FF2B5EF4-FFF2-40B4-BE49-F238E27FC236}">
                  <a16:creationId xmlns:a16="http://schemas.microsoft.com/office/drawing/2014/main" id="{2814D9AB-578C-8384-6830-D4EDEF79A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111" y="5476253"/>
              <a:ext cx="2174367" cy="5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2CCF7F-EFAE-4389-15CF-05A2801759DC}"/>
              </a:ext>
            </a:extLst>
          </p:cNvPr>
          <p:cNvGrpSpPr/>
          <p:nvPr/>
        </p:nvGrpSpPr>
        <p:grpSpPr>
          <a:xfrm>
            <a:off x="5045325" y="5374623"/>
            <a:ext cx="2174367" cy="1138556"/>
            <a:chOff x="4941523" y="4907291"/>
            <a:chExt cx="2174367" cy="113855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B473279-909B-F48D-74AD-517449A802E5}"/>
                </a:ext>
              </a:extLst>
            </p:cNvPr>
            <p:cNvSpPr txBox="1"/>
            <p:nvPr/>
          </p:nvSpPr>
          <p:spPr>
            <a:xfrm>
              <a:off x="5519306" y="4907291"/>
              <a:ext cx="1014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SphI</a:t>
              </a:r>
              <a:endParaRPr lang="en-US" sz="2400" dirty="0"/>
            </a:p>
          </p:txBody>
        </p:sp>
        <p:pic>
          <p:nvPicPr>
            <p:cNvPr id="1040" name="Picture 16" descr="SphI | NEB">
              <a:extLst>
                <a:ext uri="{FF2B5EF4-FFF2-40B4-BE49-F238E27FC236}">
                  <a16:creationId xmlns:a16="http://schemas.microsoft.com/office/drawing/2014/main" id="{EE8D50E6-025C-C91C-029B-CD8763A56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523" y="5476252"/>
              <a:ext cx="2174367" cy="5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CF57C8-4BC7-A6A6-3B2E-2DC244E9920D}"/>
              </a:ext>
            </a:extLst>
          </p:cNvPr>
          <p:cNvGrpSpPr/>
          <p:nvPr/>
        </p:nvGrpSpPr>
        <p:grpSpPr>
          <a:xfrm>
            <a:off x="543251" y="1440937"/>
            <a:ext cx="6296917" cy="956411"/>
            <a:chOff x="543251" y="1440937"/>
            <a:chExt cx="6296917" cy="9564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2927D55-FA2A-9D41-A2DB-C8B63F2FCA59}"/>
                </a:ext>
              </a:extLst>
            </p:cNvPr>
            <p:cNvSpPr txBox="1"/>
            <p:nvPr/>
          </p:nvSpPr>
          <p:spPr>
            <a:xfrm>
              <a:off x="543251" y="1780910"/>
              <a:ext cx="62969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GTAGCGTCTGTCCGT GAATT</a:t>
              </a:r>
              <a:r>
                <a:rPr lang="en-US" sz="1000" dirty="0"/>
                <a:t>C -------CRE Sequence----- ACTAGT </a:t>
              </a:r>
              <a:r>
                <a:rPr lang="en-US" sz="1000" b="1" dirty="0">
                  <a:solidFill>
                    <a:srgbClr val="A50021"/>
                  </a:solidFill>
                </a:rPr>
                <a:t>C</a:t>
              </a:r>
              <a:r>
                <a:rPr lang="en-US" sz="1000" dirty="0"/>
                <a:t> GCATGC ATCACGTCTG CG</a:t>
              </a:r>
              <a:r>
                <a:rPr lang="en-US" sz="1000" b="1" dirty="0"/>
                <a:t>GCCG</a:t>
              </a:r>
              <a:r>
                <a:rPr lang="en-US" sz="1000" dirty="0"/>
                <a:t> </a:t>
              </a:r>
              <a:r>
                <a:rPr lang="en-US" sz="1000" b="1" dirty="0"/>
                <a:t>CCAACTACTACTACAG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C227A2-E71E-6044-899D-2A40BC00BF96}"/>
                </a:ext>
              </a:extLst>
            </p:cNvPr>
            <p:cNvSpPr txBox="1"/>
            <p:nvPr/>
          </p:nvSpPr>
          <p:spPr>
            <a:xfrm>
              <a:off x="980420" y="1440937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Primer F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3E57EC-4527-344F-831B-8DB5B47D86C9}"/>
                </a:ext>
              </a:extLst>
            </p:cNvPr>
            <p:cNvSpPr txBox="1"/>
            <p:nvPr/>
          </p:nvSpPr>
          <p:spPr>
            <a:xfrm>
              <a:off x="4249556" y="1453078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10bp BC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8D6E14-B7E9-414F-AE52-65EB7B1D531A}"/>
                </a:ext>
              </a:extLst>
            </p:cNvPr>
            <p:cNvSpPr txBox="1"/>
            <p:nvPr/>
          </p:nvSpPr>
          <p:spPr>
            <a:xfrm>
              <a:off x="1569491" y="2004850"/>
              <a:ext cx="694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EcoRI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3E598-F74C-7744-9707-7886AD757DCE}"/>
                </a:ext>
              </a:extLst>
            </p:cNvPr>
            <p:cNvSpPr txBox="1"/>
            <p:nvPr/>
          </p:nvSpPr>
          <p:spPr>
            <a:xfrm>
              <a:off x="5042471" y="2004850"/>
              <a:ext cx="570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EagI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96177B-AC77-A044-A1FE-376F3B45B05B}"/>
                </a:ext>
              </a:extLst>
            </p:cNvPr>
            <p:cNvSpPr txBox="1"/>
            <p:nvPr/>
          </p:nvSpPr>
          <p:spPr>
            <a:xfrm>
              <a:off x="3306832" y="2028016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SpeI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70081A-9EBF-0F47-AE49-EFE1AA048278}"/>
                </a:ext>
              </a:extLst>
            </p:cNvPr>
            <p:cNvSpPr txBox="1"/>
            <p:nvPr/>
          </p:nvSpPr>
          <p:spPr>
            <a:xfrm>
              <a:off x="3811072" y="2028016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SphI</a:t>
              </a:r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5A1DBA-87A6-DF4D-9331-C986016EE9DA}"/>
                </a:ext>
              </a:extLst>
            </p:cNvPr>
            <p:cNvSpPr txBox="1"/>
            <p:nvPr/>
          </p:nvSpPr>
          <p:spPr>
            <a:xfrm>
              <a:off x="5501188" y="1440937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Primer R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648435-24A7-CE49-86C3-C8771027D81B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41" y="1792339"/>
              <a:ext cx="676530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2110EA5-44FC-3D4C-B247-48E96BC854E9}"/>
                </a:ext>
              </a:extLst>
            </p:cNvPr>
            <p:cNvCxnSpPr>
              <a:cxnSpLocks/>
            </p:cNvCxnSpPr>
            <p:nvPr/>
          </p:nvCxnSpPr>
          <p:spPr>
            <a:xfrm>
              <a:off x="3401568" y="2039217"/>
              <a:ext cx="386510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B4A2D7-89B4-0C4B-B75B-0F58AA463226}"/>
                </a:ext>
              </a:extLst>
            </p:cNvPr>
            <p:cNvCxnSpPr>
              <a:cxnSpLocks/>
            </p:cNvCxnSpPr>
            <p:nvPr/>
          </p:nvCxnSpPr>
          <p:spPr>
            <a:xfrm>
              <a:off x="3892249" y="2039217"/>
              <a:ext cx="429476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C29F018-52A7-7D49-86A6-7490F51E34D7}"/>
                </a:ext>
              </a:extLst>
            </p:cNvPr>
            <p:cNvCxnSpPr>
              <a:cxnSpLocks/>
            </p:cNvCxnSpPr>
            <p:nvPr/>
          </p:nvCxnSpPr>
          <p:spPr>
            <a:xfrm>
              <a:off x="5108629" y="2039217"/>
              <a:ext cx="438031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E8B557F-C57C-ED42-8480-7D73568948B2}"/>
                </a:ext>
              </a:extLst>
            </p:cNvPr>
            <p:cNvCxnSpPr>
              <a:cxnSpLocks/>
            </p:cNvCxnSpPr>
            <p:nvPr/>
          </p:nvCxnSpPr>
          <p:spPr>
            <a:xfrm>
              <a:off x="1697557" y="2039217"/>
              <a:ext cx="438031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61290D1-CFE2-758E-6A82-F37A4906A983}"/>
                </a:ext>
              </a:extLst>
            </p:cNvPr>
            <p:cNvSpPr txBox="1"/>
            <p:nvPr/>
          </p:nvSpPr>
          <p:spPr>
            <a:xfrm>
              <a:off x="3369786" y="1444485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50021"/>
                  </a:solidFill>
                </a:rPr>
                <a:t>padding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23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6E3A-9023-8AF7-77E6-1675AAE2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 of selected PR genes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8658F9-C8B2-BFB1-0227-3BAD4D8BD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536985"/>
              </p:ext>
            </p:extLst>
          </p:nvPr>
        </p:nvGraphicFramePr>
        <p:xfrm>
          <a:off x="945567" y="894032"/>
          <a:ext cx="4003332" cy="5852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34444">
                  <a:extLst>
                    <a:ext uri="{9D8B030D-6E8A-4147-A177-3AD203B41FA5}">
                      <a16:colId xmlns:a16="http://schemas.microsoft.com/office/drawing/2014/main" val="4078867460"/>
                    </a:ext>
                  </a:extLst>
                </a:gridCol>
                <a:gridCol w="1334444">
                  <a:extLst>
                    <a:ext uri="{9D8B030D-6E8A-4147-A177-3AD203B41FA5}">
                      <a16:colId xmlns:a16="http://schemas.microsoft.com/office/drawing/2014/main" val="3596522372"/>
                    </a:ext>
                  </a:extLst>
                </a:gridCol>
                <a:gridCol w="1334444">
                  <a:extLst>
                    <a:ext uri="{9D8B030D-6E8A-4147-A177-3AD203B41FA5}">
                      <a16:colId xmlns:a16="http://schemas.microsoft.com/office/drawing/2014/main" val="645857339"/>
                    </a:ext>
                  </a:extLst>
                </a:gridCol>
              </a:tblGrid>
              <a:tr h="325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Bipolar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4032114"/>
                  </a:ext>
                </a:extLst>
              </a:tr>
              <a:tr h="32506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09630"/>
                  </a:ext>
                </a:extLst>
              </a:tr>
              <a:tr h="32506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Otx2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Otx2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48865"/>
                  </a:ext>
                </a:extLst>
              </a:tr>
              <a:tr h="32506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Gnb3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69928"/>
                  </a:ext>
                </a:extLst>
              </a:tr>
              <a:tr h="3250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Prdm1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Vxs2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5031780"/>
                  </a:ext>
                </a:extLst>
              </a:tr>
              <a:tr h="3250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Grm6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120393"/>
                  </a:ext>
                </a:extLst>
              </a:tr>
              <a:tr h="3250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Abca4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Caph5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5657828"/>
                  </a:ext>
                </a:extLst>
              </a:tr>
              <a:tr h="325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Rorb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25625711"/>
                  </a:ext>
                </a:extLst>
              </a:tr>
              <a:tr h="325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Nr2e3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6541788"/>
                  </a:ext>
                </a:extLst>
              </a:tr>
              <a:tr h="325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Opn1mw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8480889"/>
                  </a:ext>
                </a:extLst>
              </a:tr>
              <a:tr h="325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Gnat1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Opn1sw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0481636"/>
                  </a:ext>
                </a:extLst>
              </a:tr>
              <a:tr h="325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78137139"/>
                  </a:ext>
                </a:extLst>
              </a:tr>
              <a:tr h="325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Pde6a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24398895"/>
                  </a:ext>
                </a:extLst>
              </a:tr>
              <a:tr h="325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Pde6b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654079"/>
                  </a:ext>
                </a:extLst>
              </a:tr>
              <a:tr h="325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Rbp3 (</a:t>
                      </a:r>
                      <a:r>
                        <a:rPr lang="en-US" dirty="0" err="1"/>
                        <a:t>Irbp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8763091"/>
                  </a:ext>
                </a:extLst>
              </a:tr>
              <a:tr h="325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Bbs4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7002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3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4FA3-B18C-EEC7-264D-8399CAEC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88EF-81EB-5DAD-6E39-36CB043D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7573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Test HD mutant CRX (protein) transcriptional activity at CRX occupied CREs</a:t>
            </a:r>
          </a:p>
          <a:p>
            <a:pPr lvl="1"/>
            <a:r>
              <a:rPr lang="en-US" sz="1600" dirty="0"/>
              <a:t>Difference in activity at shared sites?</a:t>
            </a:r>
          </a:p>
          <a:p>
            <a:pPr lvl="1"/>
            <a:r>
              <a:rPr lang="en-US" sz="1600" dirty="0"/>
              <a:t>Does occupancy at novel sites matter?</a:t>
            </a:r>
          </a:p>
          <a:p>
            <a:r>
              <a:rPr lang="en-US" sz="1800" dirty="0"/>
              <a:t>Genotypes to test: CRX WT, E80A/+, E80A/A, K88N/+, K88N/N, R90W/W</a:t>
            </a:r>
          </a:p>
          <a:p>
            <a:r>
              <a:rPr lang="en-US" sz="1800" dirty="0"/>
              <a:t>Categories of </a:t>
            </a:r>
            <a:r>
              <a:rPr lang="en-US" sz="1800" dirty="0" err="1"/>
              <a:t>ChIP</a:t>
            </a:r>
            <a:r>
              <a:rPr lang="en-US" sz="1800" dirty="0"/>
              <a:t> peaks (FC 1.8, FDR 0.01) *see next slide for schematic representations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A12D67-3857-EF92-99BB-1CF067495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81285"/>
              </p:ext>
            </p:extLst>
          </p:nvPr>
        </p:nvGraphicFramePr>
        <p:xfrm>
          <a:off x="680226" y="2733783"/>
          <a:ext cx="11017404" cy="3840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6818">
                  <a:extLst>
                    <a:ext uri="{9D8B030D-6E8A-4147-A177-3AD203B41FA5}">
                      <a16:colId xmlns:a16="http://schemas.microsoft.com/office/drawing/2014/main" val="3245790478"/>
                    </a:ext>
                  </a:extLst>
                </a:gridCol>
                <a:gridCol w="2623136">
                  <a:extLst>
                    <a:ext uri="{9D8B030D-6E8A-4147-A177-3AD203B41FA5}">
                      <a16:colId xmlns:a16="http://schemas.microsoft.com/office/drawing/2014/main" val="519647117"/>
                    </a:ext>
                  </a:extLst>
                </a:gridCol>
                <a:gridCol w="1059863">
                  <a:extLst>
                    <a:ext uri="{9D8B030D-6E8A-4147-A177-3AD203B41FA5}">
                      <a16:colId xmlns:a16="http://schemas.microsoft.com/office/drawing/2014/main" val="2947193871"/>
                    </a:ext>
                  </a:extLst>
                </a:gridCol>
                <a:gridCol w="1362546">
                  <a:extLst>
                    <a:ext uri="{9D8B030D-6E8A-4147-A177-3AD203B41FA5}">
                      <a16:colId xmlns:a16="http://schemas.microsoft.com/office/drawing/2014/main" val="1427308309"/>
                    </a:ext>
                  </a:extLst>
                </a:gridCol>
                <a:gridCol w="1205565">
                  <a:extLst>
                    <a:ext uri="{9D8B030D-6E8A-4147-A177-3AD203B41FA5}">
                      <a16:colId xmlns:a16="http://schemas.microsoft.com/office/drawing/2014/main" val="505951621"/>
                    </a:ext>
                  </a:extLst>
                </a:gridCol>
                <a:gridCol w="1406492">
                  <a:extLst>
                    <a:ext uri="{9D8B030D-6E8A-4147-A177-3AD203B41FA5}">
                      <a16:colId xmlns:a16="http://schemas.microsoft.com/office/drawing/2014/main" val="1375857111"/>
                    </a:ext>
                  </a:extLst>
                </a:gridCol>
                <a:gridCol w="1406492">
                  <a:extLst>
                    <a:ext uri="{9D8B030D-6E8A-4147-A177-3AD203B41FA5}">
                      <a16:colId xmlns:a16="http://schemas.microsoft.com/office/drawing/2014/main" val="4172855306"/>
                    </a:ext>
                  </a:extLst>
                </a:gridCol>
                <a:gridCol w="1406492">
                  <a:extLst>
                    <a:ext uri="{9D8B030D-6E8A-4147-A177-3AD203B41FA5}">
                      <a16:colId xmlns:a16="http://schemas.microsoft.com/office/drawing/2014/main" val="549555617"/>
                    </a:ext>
                  </a:extLst>
                </a:gridCol>
              </a:tblGrid>
              <a:tr h="49011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Include in MPRA 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HD site mutants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BC/CRE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testing CREs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01805"/>
                  </a:ext>
                </a:extLst>
              </a:tr>
              <a:tr h="283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K88N/N gained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465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1031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1568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10396</a:t>
                      </a: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See slides 6-9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271824"/>
                  </a:ext>
                </a:extLst>
              </a:tr>
              <a:tr h="283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E80A/A gained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35846"/>
                  </a:ext>
                </a:extLst>
              </a:tr>
              <a:tr h="283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E80A/A 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704"/>
                  </a:ext>
                </a:extLst>
              </a:tr>
              <a:tr h="283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CREs for selected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47850"/>
                  </a:ext>
                </a:extLst>
              </a:tr>
              <a:tr h="4901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Rest of </a:t>
                      </a:r>
                      <a:r>
                        <a:rPr lang="en-US" sz="1600" dirty="0" err="1"/>
                        <a:t>ChIP</a:t>
                      </a:r>
                      <a:r>
                        <a:rPr lang="en-US" sz="1600" dirty="0"/>
                        <a:t> peaks not in categories 1-4 (expected)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sngStrike" dirty="0"/>
                        <a:t>900</a:t>
                      </a:r>
                      <a:r>
                        <a:rPr lang="en-US" sz="1600" strike="noStrike" dirty="0"/>
                        <a:t> 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sngStrike" dirty="0"/>
                        <a:t>799</a:t>
                      </a:r>
                      <a:r>
                        <a:rPr lang="en-US" sz="1600" strike="noStrike" dirty="0"/>
                        <a:t> </a:t>
                      </a:r>
                      <a:r>
                        <a:rPr lang="en-US" sz="1600" dirty="0"/>
                        <a:t>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sngStrike" dirty="0"/>
                        <a:t>6796</a:t>
                      </a:r>
                      <a:r>
                        <a:rPr lang="en-US" sz="1600" strike="noStrike" dirty="0"/>
                        <a:t> 6728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See slides 6-9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00782"/>
                  </a:ext>
                </a:extLst>
              </a:tr>
              <a:tr h="28375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See slides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22964"/>
                  </a:ext>
                </a:extLst>
              </a:tr>
              <a:tr h="2837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Scrambles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 slides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32770"/>
                  </a:ext>
                </a:extLst>
              </a:tr>
              <a:tr h="2837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Ctrl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13219"/>
                  </a:ext>
                </a:extLst>
              </a:tr>
              <a:tr h="2837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4451 + basal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73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4D3C-D195-DCCD-3FAF-4E564D41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 of CREs and controls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29D053-23FB-95EF-1C84-4E4A9FB04FB0}"/>
              </a:ext>
            </a:extLst>
          </p:cNvPr>
          <p:cNvSpPr/>
          <p:nvPr/>
        </p:nvSpPr>
        <p:spPr>
          <a:xfrm>
            <a:off x="1030147" y="2474088"/>
            <a:ext cx="1909823" cy="19098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All CRX </a:t>
            </a:r>
            <a:r>
              <a:rPr lang="en-US" b="1" dirty="0" err="1">
                <a:solidFill>
                  <a:schemeClr val="tx1"/>
                </a:solidFill>
              </a:rPr>
              <a:t>ChIP</a:t>
            </a:r>
            <a:r>
              <a:rPr lang="en-US" b="1" dirty="0">
                <a:solidFill>
                  <a:schemeClr val="tx1"/>
                </a:solidFill>
              </a:rPr>
              <a:t> peaks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(9829)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9C88B7-5129-D21F-8537-3C5890B48AEB}"/>
              </a:ext>
            </a:extLst>
          </p:cNvPr>
          <p:cNvCxnSpPr>
            <a:cxnSpLocks/>
          </p:cNvCxnSpPr>
          <p:nvPr/>
        </p:nvCxnSpPr>
        <p:spPr>
          <a:xfrm flipV="1">
            <a:off x="3032567" y="2615878"/>
            <a:ext cx="674639" cy="39353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0FD297-2CB6-5A82-42B2-A4A26C6B4520}"/>
              </a:ext>
            </a:extLst>
          </p:cNvPr>
          <p:cNvCxnSpPr>
            <a:cxnSpLocks/>
          </p:cNvCxnSpPr>
          <p:nvPr/>
        </p:nvCxnSpPr>
        <p:spPr>
          <a:xfrm>
            <a:off x="3032567" y="4353055"/>
            <a:ext cx="674639" cy="39353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3A5ED9A-B3F0-A8C5-4C2F-57337FAB8D62}"/>
              </a:ext>
            </a:extLst>
          </p:cNvPr>
          <p:cNvSpPr/>
          <p:nvPr/>
        </p:nvSpPr>
        <p:spPr>
          <a:xfrm>
            <a:off x="3995936" y="1616511"/>
            <a:ext cx="999368" cy="9993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5AD1E9-6E0A-14B3-A7CE-B53B12D1AD60}"/>
              </a:ext>
            </a:extLst>
          </p:cNvPr>
          <p:cNvSpPr/>
          <p:nvPr/>
        </p:nvSpPr>
        <p:spPr>
          <a:xfrm>
            <a:off x="3982329" y="2333476"/>
            <a:ext cx="1122745" cy="112274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B5747B-C042-6FBC-24F1-6DE404C31B8C}"/>
              </a:ext>
            </a:extLst>
          </p:cNvPr>
          <p:cNvSpPr/>
          <p:nvPr/>
        </p:nvSpPr>
        <p:spPr>
          <a:xfrm>
            <a:off x="4599282" y="1264119"/>
            <a:ext cx="1328609" cy="13286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442D4-DE78-9B00-826B-005BDE6AF936}"/>
              </a:ext>
            </a:extLst>
          </p:cNvPr>
          <p:cNvSpPr txBox="1"/>
          <p:nvPr/>
        </p:nvSpPr>
        <p:spPr>
          <a:xfrm>
            <a:off x="3061401" y="1783951"/>
            <a:ext cx="17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E80A/A Gain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8416A4-DD2B-53F7-B86C-82842A0B7458}"/>
              </a:ext>
            </a:extLst>
          </p:cNvPr>
          <p:cNvSpPr txBox="1"/>
          <p:nvPr/>
        </p:nvSpPr>
        <p:spPr>
          <a:xfrm>
            <a:off x="3693600" y="3070794"/>
            <a:ext cx="132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E80A/A Lost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866791-A9A5-61A1-5CA3-AA94066BA07F}"/>
              </a:ext>
            </a:extLst>
          </p:cNvPr>
          <p:cNvSpPr txBox="1"/>
          <p:nvPr/>
        </p:nvSpPr>
        <p:spPr>
          <a:xfrm>
            <a:off x="5233239" y="1742727"/>
            <a:ext cx="165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K88N/N Gain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65FEA6-D7CB-3491-7DF5-08E7EA6AC71C}"/>
              </a:ext>
            </a:extLst>
          </p:cNvPr>
          <p:cNvSpPr/>
          <p:nvPr/>
        </p:nvSpPr>
        <p:spPr>
          <a:xfrm>
            <a:off x="3707206" y="4280406"/>
            <a:ext cx="2223442" cy="22234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AD181A-5CE2-A4B9-E1E8-34CE3FC309F0}"/>
              </a:ext>
            </a:extLst>
          </p:cNvPr>
          <p:cNvSpPr txBox="1"/>
          <p:nvPr/>
        </p:nvSpPr>
        <p:spPr>
          <a:xfrm>
            <a:off x="3865324" y="4854075"/>
            <a:ext cx="2192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K88N/N Lost</a:t>
            </a:r>
          </a:p>
          <a:p>
            <a:r>
              <a:rPr lang="en-US" dirty="0"/>
              <a:t>&amp; not called differentially bound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F042C6-9DCA-8796-E41D-2BD2040A0C07}"/>
              </a:ext>
            </a:extLst>
          </p:cNvPr>
          <p:cNvSpPr/>
          <p:nvPr/>
        </p:nvSpPr>
        <p:spPr>
          <a:xfrm>
            <a:off x="4807773" y="2411807"/>
            <a:ext cx="508330" cy="50833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C0E518-40E3-5C3E-B8D6-330ED1102E48}"/>
              </a:ext>
            </a:extLst>
          </p:cNvPr>
          <p:cNvSpPr txBox="1"/>
          <p:nvPr/>
        </p:nvSpPr>
        <p:spPr>
          <a:xfrm>
            <a:off x="5101667" y="2504227"/>
            <a:ext cx="182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Retinal Gene CREs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FA806-2753-E96D-3225-248A12719449}"/>
              </a:ext>
            </a:extLst>
          </p:cNvPr>
          <p:cNvSpPr txBox="1"/>
          <p:nvPr/>
        </p:nvSpPr>
        <p:spPr>
          <a:xfrm>
            <a:off x="3593762" y="748156"/>
            <a:ext cx="2003039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Categories I &amp; II (1031)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BA37FE-FB7A-6AC7-9EE3-31FAA31B6B6F}"/>
              </a:ext>
            </a:extLst>
          </p:cNvPr>
          <p:cNvSpPr txBox="1"/>
          <p:nvPr/>
        </p:nvSpPr>
        <p:spPr>
          <a:xfrm>
            <a:off x="3978442" y="4029890"/>
            <a:ext cx="182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Category III (8798)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DAFCF2-AD2D-B46C-9668-AD5342DDF90D}"/>
              </a:ext>
            </a:extLst>
          </p:cNvPr>
          <p:cNvCxnSpPr>
            <a:cxnSpLocks/>
          </p:cNvCxnSpPr>
          <p:nvPr/>
        </p:nvCxnSpPr>
        <p:spPr>
          <a:xfrm>
            <a:off x="6194833" y="5392127"/>
            <a:ext cx="850464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59C2CE6-C502-DF86-16E0-DE34E6936952}"/>
              </a:ext>
            </a:extLst>
          </p:cNvPr>
          <p:cNvSpPr/>
          <p:nvPr/>
        </p:nvSpPr>
        <p:spPr>
          <a:xfrm>
            <a:off x="7411105" y="4926108"/>
            <a:ext cx="992116" cy="9921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87EBC-C76E-945A-0B10-5AF76DCF23C3}"/>
              </a:ext>
            </a:extLst>
          </p:cNvPr>
          <p:cNvSpPr txBox="1"/>
          <p:nvPr/>
        </p:nvSpPr>
        <p:spPr>
          <a:xfrm>
            <a:off x="6883251" y="5918224"/>
            <a:ext cx="219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Randomly select 850</a:t>
            </a:r>
          </a:p>
        </p:txBody>
      </p:sp>
      <p:sp>
        <p:nvSpPr>
          <p:cNvPr id="30" name="Right Bracket 29">
            <a:extLst>
              <a:ext uri="{FF2B5EF4-FFF2-40B4-BE49-F238E27FC236}">
                <a16:creationId xmlns:a16="http://schemas.microsoft.com/office/drawing/2014/main" id="{6003E27B-54F8-50D4-6F1D-B33186BD8709}"/>
              </a:ext>
            </a:extLst>
          </p:cNvPr>
          <p:cNvSpPr/>
          <p:nvPr/>
        </p:nvSpPr>
        <p:spPr>
          <a:xfrm>
            <a:off x="8947091" y="1658443"/>
            <a:ext cx="490454" cy="3689704"/>
          </a:xfrm>
          <a:prstGeom prst="rightBracket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2A8BF4-A3F8-880F-1B6A-3576276DFC05}"/>
              </a:ext>
            </a:extLst>
          </p:cNvPr>
          <p:cNvCxnSpPr>
            <a:cxnSpLocks/>
          </p:cNvCxnSpPr>
          <p:nvPr/>
        </p:nvCxnSpPr>
        <p:spPr>
          <a:xfrm>
            <a:off x="3061401" y="3748522"/>
            <a:ext cx="3821850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826184B-7E70-4C7D-A3AD-432B482D2B66}"/>
              </a:ext>
            </a:extLst>
          </p:cNvPr>
          <p:cNvSpPr/>
          <p:nvPr/>
        </p:nvSpPr>
        <p:spPr>
          <a:xfrm>
            <a:off x="7264884" y="3503295"/>
            <a:ext cx="490454" cy="490454"/>
          </a:xfrm>
          <a:prstGeom prst="ellipse">
            <a:avLst/>
          </a:prstGeom>
          <a:solidFill>
            <a:srgbClr val="B2A9C3"/>
          </a:solidFill>
          <a:ln>
            <a:solidFill>
              <a:srgbClr val="DAD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47939D-A095-E9F9-A5D6-B914866461E6}"/>
              </a:ext>
            </a:extLst>
          </p:cNvPr>
          <p:cNvSpPr txBox="1"/>
          <p:nvPr/>
        </p:nvSpPr>
        <p:spPr>
          <a:xfrm>
            <a:off x="6319270" y="3962884"/>
            <a:ext cx="246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Randomly select 150 and generate </a:t>
            </a:r>
            <a:r>
              <a:rPr lang="en-US" b="1" dirty="0"/>
              <a:t>scrambles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99C139-6FFB-CE91-75D3-C04249FBD57C}"/>
              </a:ext>
            </a:extLst>
          </p:cNvPr>
          <p:cNvSpPr txBox="1"/>
          <p:nvPr/>
        </p:nvSpPr>
        <p:spPr>
          <a:xfrm>
            <a:off x="9606038" y="2551836"/>
            <a:ext cx="2238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 CREs: 4315</a:t>
            </a:r>
          </a:p>
          <a:p>
            <a:r>
              <a:rPr lang="en-US" b="1" dirty="0"/>
              <a:t>Scrambles: 150</a:t>
            </a:r>
          </a:p>
          <a:p>
            <a:r>
              <a:rPr lang="en-US" b="1" dirty="0"/>
              <a:t>Controls: 20</a:t>
            </a:r>
          </a:p>
          <a:p>
            <a:r>
              <a:rPr lang="en-US" b="1" dirty="0"/>
              <a:t>Basal: 1</a:t>
            </a:r>
          </a:p>
          <a:p>
            <a:endParaRPr lang="en-US" b="1" dirty="0"/>
          </a:p>
          <a:p>
            <a:r>
              <a:rPr lang="en-US" b="1" dirty="0"/>
              <a:t>Total: 4451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2525B51-32C3-A787-43FC-8BA2C2C09682}"/>
              </a:ext>
            </a:extLst>
          </p:cNvPr>
          <p:cNvSpPr/>
          <p:nvPr/>
        </p:nvSpPr>
        <p:spPr>
          <a:xfrm>
            <a:off x="7697869" y="2603820"/>
            <a:ext cx="420380" cy="420380"/>
          </a:xfrm>
          <a:prstGeom prst="ellipse">
            <a:avLst/>
          </a:prstGeom>
          <a:solidFill>
            <a:srgbClr val="F2ACB6"/>
          </a:solidFill>
          <a:ln>
            <a:solidFill>
              <a:srgbClr val="F8B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9EA43A-FF83-6B2C-55AF-F03E82796118}"/>
              </a:ext>
            </a:extLst>
          </p:cNvPr>
          <p:cNvSpPr txBox="1"/>
          <p:nvPr/>
        </p:nvSpPr>
        <p:spPr>
          <a:xfrm>
            <a:off x="6674277" y="2142457"/>
            <a:ext cx="246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 </a:t>
            </a:r>
            <a:r>
              <a:rPr lang="en-US" b="1" dirty="0"/>
              <a:t>Controls</a:t>
            </a:r>
            <a:r>
              <a:rPr lang="en-US" dirty="0"/>
              <a:t> from Ryan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026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38CD-9FA9-00DF-5D13-FCC34B7F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major categories of controls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33CC7-9714-E244-9E89-C58F69A92005}"/>
              </a:ext>
            </a:extLst>
          </p:cNvPr>
          <p:cNvSpPr txBox="1"/>
          <p:nvPr/>
        </p:nvSpPr>
        <p:spPr>
          <a:xfrm>
            <a:off x="717756" y="1152263"/>
            <a:ext cx="375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dirty="0"/>
              <a:t>Basal promoter</a:t>
            </a:r>
          </a:p>
          <a:p>
            <a:r>
              <a:rPr lang="en-US" i="1" dirty="0"/>
              <a:t>- </a:t>
            </a:r>
            <a:r>
              <a:rPr lang="en-US" i="1" dirty="0" err="1"/>
              <a:t>pCrx</a:t>
            </a:r>
            <a:r>
              <a:rPr lang="en-US" i="1" dirty="0"/>
              <a:t>-BC-</a:t>
            </a:r>
            <a:r>
              <a:rPr lang="en-US" i="1" dirty="0" err="1"/>
              <a:t>DsRed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6D50B-6ACB-3C4E-8728-8F3C92494283}"/>
              </a:ext>
            </a:extLst>
          </p:cNvPr>
          <p:cNvSpPr txBox="1"/>
          <p:nvPr/>
        </p:nvSpPr>
        <p:spPr>
          <a:xfrm>
            <a:off x="707923" y="2452405"/>
            <a:ext cx="4276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II. Controls (sequences from Ryan)</a:t>
            </a:r>
          </a:p>
          <a:p>
            <a:r>
              <a:rPr lang="en-US" dirty="0"/>
              <a:t>- Calibration of activity in </a:t>
            </a:r>
            <a:r>
              <a:rPr lang="en-US" i="1" dirty="0"/>
              <a:t>WT</a:t>
            </a:r>
            <a:r>
              <a:rPr lang="en-US" dirty="0"/>
              <a:t> animals</a:t>
            </a:r>
          </a:p>
          <a:p>
            <a:r>
              <a:rPr lang="en-US" dirty="0"/>
              <a:t>- For integration with other libraries tested also in </a:t>
            </a:r>
            <a:r>
              <a:rPr lang="en-US" i="1" dirty="0"/>
              <a:t>WT </a:t>
            </a:r>
            <a:r>
              <a:rPr lang="en-US" dirty="0"/>
              <a:t>animals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48A96-9254-3F49-BC0B-56DDDFD407B6}"/>
              </a:ext>
            </a:extLst>
          </p:cNvPr>
          <p:cNvSpPr txBox="1"/>
          <p:nvPr/>
        </p:nvSpPr>
        <p:spPr>
          <a:xfrm>
            <a:off x="717755" y="4029546"/>
            <a:ext cx="3575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III. Scrambles</a:t>
            </a:r>
          </a:p>
          <a:p>
            <a:r>
              <a:rPr lang="en-US" dirty="0"/>
              <a:t>- Matched GC content distribution with the full set of CRX chip peaks</a:t>
            </a:r>
          </a:p>
          <a:p>
            <a:r>
              <a:rPr lang="en-US" dirty="0"/>
              <a:t>- Empirically null distribution</a:t>
            </a:r>
          </a:p>
          <a:p>
            <a:endParaRPr lang="en-US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CCDC86A-04DD-9886-8C2B-D0F9CB78C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87" y="3772245"/>
            <a:ext cx="3815794" cy="285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EBFD-DCDB-10DD-9DB2-E9C3D597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 Bioscience Oligo Pool Pricing – June 02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763B8-ACFC-082B-E444-EBCECBAB2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3" t="16863" r="12941" b="9930"/>
          <a:stretch/>
        </p:blipFill>
        <p:spPr>
          <a:xfrm>
            <a:off x="1109420" y="918741"/>
            <a:ext cx="9973159" cy="557413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DB95AF-00D6-13BE-CECC-44F33DB99F24}"/>
              </a:ext>
            </a:extLst>
          </p:cNvPr>
          <p:cNvSpPr/>
          <p:nvPr/>
        </p:nvSpPr>
        <p:spPr>
          <a:xfrm>
            <a:off x="6183445" y="4554070"/>
            <a:ext cx="716634" cy="328457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1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1742-BF1F-0693-6638-5CFBC8B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FEC9-44C3-D30F-54BA-E9D8C1DC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Select CREs mapped to important retinal genes – separate file</a:t>
            </a:r>
          </a:p>
          <a:p>
            <a:r>
              <a:rPr lang="en-US" dirty="0"/>
              <a:t>Finalized ChIPseq based sequences – major file</a:t>
            </a:r>
          </a:p>
          <a:p>
            <a:r>
              <a:rPr lang="en-US" dirty="0"/>
              <a:t>Center on summit and select central 133bp</a:t>
            </a:r>
          </a:p>
          <a:p>
            <a:r>
              <a:rPr lang="en-US" dirty="0"/>
              <a:t>Check motif content </a:t>
            </a:r>
          </a:p>
          <a:p>
            <a:r>
              <a:rPr lang="en-US" dirty="0"/>
              <a:t>Exclude CREs with bizarre motif contents (e.g. repeats of TA reach sequences)</a:t>
            </a:r>
          </a:p>
          <a:p>
            <a:r>
              <a:rPr lang="en-US" dirty="0"/>
              <a:t>Mutate HD motif </a:t>
            </a:r>
          </a:p>
          <a:p>
            <a:r>
              <a:rPr lang="en-US" strike="sngStrike" dirty="0"/>
              <a:t>Whether to ask other co-occurred TF motifs? Has the power to do that?</a:t>
            </a:r>
          </a:p>
          <a:p>
            <a:r>
              <a:rPr lang="en-US" dirty="0"/>
              <a:t>Scan for </a:t>
            </a:r>
            <a:r>
              <a:rPr lang="it-IT" u="sng" dirty="0" err="1"/>
              <a:t>EcoRI</a:t>
            </a:r>
            <a:r>
              <a:rPr lang="it-IT" u="sng" dirty="0"/>
              <a:t>, </a:t>
            </a:r>
            <a:r>
              <a:rPr lang="it-IT" u="sng" dirty="0" err="1"/>
              <a:t>SpeI</a:t>
            </a:r>
            <a:r>
              <a:rPr lang="it-IT" u="sng" dirty="0"/>
              <a:t>, </a:t>
            </a:r>
            <a:r>
              <a:rPr lang="it-IT" u="sng" dirty="0" err="1"/>
              <a:t>SphI</a:t>
            </a:r>
            <a:r>
              <a:rPr lang="it-IT" u="sng" dirty="0"/>
              <a:t>, and </a:t>
            </a:r>
            <a:r>
              <a:rPr lang="it-IT" u="sng" dirty="0" err="1"/>
              <a:t>EagI</a:t>
            </a:r>
            <a:r>
              <a:rPr lang="it-IT" dirty="0"/>
              <a:t> site</a:t>
            </a:r>
            <a:endParaRPr lang="en-US" dirty="0"/>
          </a:p>
          <a:p>
            <a:r>
              <a:rPr lang="en-US" dirty="0"/>
              <a:t>Generate 10bp barcodes and scan for GC contents</a:t>
            </a:r>
          </a:p>
          <a:p>
            <a:r>
              <a:rPr lang="en-US" dirty="0"/>
              <a:t>Assemble flanking sequences, RE sites, CREs, BCs</a:t>
            </a:r>
          </a:p>
        </p:txBody>
      </p:sp>
    </p:spTree>
    <p:extLst>
      <p:ext uri="{BB962C8B-B14F-4D97-AF65-F5344CB8AC3E}">
        <p14:creationId xmlns:p14="http://schemas.microsoft.com/office/powerpoint/2010/main" val="205018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7B3E-2089-004F-AD83-0884B5FD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Content – to identify putative TF binding sites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29ADA5-434E-B546-940C-CEA00A1AA921}"/>
              </a:ext>
            </a:extLst>
          </p:cNvPr>
          <p:cNvGrpSpPr/>
          <p:nvPr/>
        </p:nvGrpSpPr>
        <p:grpSpPr>
          <a:xfrm>
            <a:off x="1478856" y="1073203"/>
            <a:ext cx="2299547" cy="1927817"/>
            <a:chOff x="1478856" y="1073203"/>
            <a:chExt cx="2299547" cy="19278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D42658-620F-D944-B2FC-CCD4AD7B728B}"/>
                </a:ext>
              </a:extLst>
            </p:cNvPr>
            <p:cNvSpPr txBox="1"/>
            <p:nvPr/>
          </p:nvSpPr>
          <p:spPr>
            <a:xfrm>
              <a:off x="1693125" y="2631688"/>
              <a:ext cx="2085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WT CRX</a:t>
              </a: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E408FF9F-D549-D142-8AEB-41488A297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856" y="1073203"/>
              <a:ext cx="2163900" cy="161107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BED435-D8AA-8149-A7C9-DB248CA5773D}"/>
              </a:ext>
            </a:extLst>
          </p:cNvPr>
          <p:cNvGrpSpPr/>
          <p:nvPr/>
        </p:nvGrpSpPr>
        <p:grpSpPr>
          <a:xfrm>
            <a:off x="4109842" y="1073203"/>
            <a:ext cx="2371830" cy="1927817"/>
            <a:chOff x="4109842" y="1073203"/>
            <a:chExt cx="2371830" cy="192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DC4E3C-A77F-2246-8C3D-60AA55ADC353}"/>
                </a:ext>
              </a:extLst>
            </p:cNvPr>
            <p:cNvSpPr txBox="1"/>
            <p:nvPr/>
          </p:nvSpPr>
          <p:spPr>
            <a:xfrm>
              <a:off x="4396394" y="2631688"/>
              <a:ext cx="2085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K88N CRX</a:t>
              </a: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6B5911C7-ECF9-8942-A8E4-3D2EA9B5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842" y="1073203"/>
              <a:ext cx="2163900" cy="161107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D3D0B8-AD34-084F-A696-D76D80BF17EE}"/>
              </a:ext>
            </a:extLst>
          </p:cNvPr>
          <p:cNvGrpSpPr/>
          <p:nvPr/>
        </p:nvGrpSpPr>
        <p:grpSpPr>
          <a:xfrm>
            <a:off x="6853605" y="1073577"/>
            <a:ext cx="3312378" cy="1927443"/>
            <a:chOff x="6853605" y="1073577"/>
            <a:chExt cx="3312378" cy="1927443"/>
          </a:xfrm>
        </p:grpSpPr>
        <p:pic>
          <p:nvPicPr>
            <p:cNvPr id="14" name="Picture 13" descr="A picture containing text, sign, clipart&#10;&#10;Description automatically generated">
              <a:extLst>
                <a:ext uri="{FF2B5EF4-FFF2-40B4-BE49-F238E27FC236}">
                  <a16:creationId xmlns:a16="http://schemas.microsoft.com/office/drawing/2014/main" id="{DB1413EB-D8A8-D943-AEC9-47EF664BC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605" y="1073577"/>
              <a:ext cx="2732516" cy="16110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CF0748-9BBD-9741-B243-BE91C5553D2A}"/>
                </a:ext>
              </a:extLst>
            </p:cNvPr>
            <p:cNvSpPr txBox="1"/>
            <p:nvPr/>
          </p:nvSpPr>
          <p:spPr>
            <a:xfrm>
              <a:off x="6853605" y="2631688"/>
              <a:ext cx="331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Dimeric HD (from K88N </a:t>
              </a:r>
              <a:r>
                <a:rPr lang="en-US" dirty="0" err="1"/>
                <a:t>ChIP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CCA41E-0DD5-2544-89F7-A7F33212341E}"/>
              </a:ext>
            </a:extLst>
          </p:cNvPr>
          <p:cNvGrpSpPr/>
          <p:nvPr/>
        </p:nvGrpSpPr>
        <p:grpSpPr>
          <a:xfrm>
            <a:off x="1995836" y="3249828"/>
            <a:ext cx="2732516" cy="1973973"/>
            <a:chOff x="1995836" y="3540227"/>
            <a:chExt cx="2732516" cy="19739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FF9567-A1E1-2B4F-9381-169BAFE757A7}"/>
                </a:ext>
              </a:extLst>
            </p:cNvPr>
            <p:cNvSpPr txBox="1"/>
            <p:nvPr/>
          </p:nvSpPr>
          <p:spPr>
            <a:xfrm>
              <a:off x="2580265" y="5144868"/>
              <a:ext cx="2085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NRL</a:t>
              </a:r>
            </a:p>
          </p:txBody>
        </p:sp>
        <p:pic>
          <p:nvPicPr>
            <p:cNvPr id="16" name="Picture 15" descr="Logo, company name&#10;&#10;Description automatically generated">
              <a:extLst>
                <a:ext uri="{FF2B5EF4-FFF2-40B4-BE49-F238E27FC236}">
                  <a16:creationId xmlns:a16="http://schemas.microsoft.com/office/drawing/2014/main" id="{29AF3CD5-D5FE-DE4E-A141-081B216D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5836" y="3540227"/>
              <a:ext cx="2732516" cy="161107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9BD3B-E056-CD47-B670-8FA7CEE99079}"/>
              </a:ext>
            </a:extLst>
          </p:cNvPr>
          <p:cNvGrpSpPr/>
          <p:nvPr/>
        </p:nvGrpSpPr>
        <p:grpSpPr>
          <a:xfrm>
            <a:off x="6052809" y="3096088"/>
            <a:ext cx="3145536" cy="2044237"/>
            <a:chOff x="6052809" y="3386487"/>
            <a:chExt cx="3145536" cy="2044237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D4ED286-5121-B84B-8AA4-B2AF0DAA5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52809" y="3386487"/>
              <a:ext cx="3145536" cy="157276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5C4B43-723B-FC44-9C9B-E8FFE2B97F17}"/>
                </a:ext>
              </a:extLst>
            </p:cNvPr>
            <p:cNvSpPr txBox="1"/>
            <p:nvPr/>
          </p:nvSpPr>
          <p:spPr>
            <a:xfrm>
              <a:off x="6582938" y="5061392"/>
              <a:ext cx="2085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AP-1 (FOS::JUN)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F845158-7310-5643-A024-2F0F836DBCDC}"/>
              </a:ext>
            </a:extLst>
          </p:cNvPr>
          <p:cNvSpPr txBox="1"/>
          <p:nvPr/>
        </p:nvSpPr>
        <p:spPr>
          <a:xfrm>
            <a:off x="1389647" y="5265219"/>
            <a:ext cx="904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Scan 133bp sequences surrounding CRX </a:t>
            </a:r>
            <a:r>
              <a:rPr lang="en-US" dirty="0" err="1"/>
              <a:t>ChIP</a:t>
            </a:r>
            <a:r>
              <a:rPr lang="en-US" dirty="0"/>
              <a:t> summit with FIMO using p-value cutoff 1e-03 (as in all previous CRX MPRA libraries except Ryan’s 2021 </a:t>
            </a:r>
            <a:r>
              <a:rPr lang="en-US" dirty="0" err="1"/>
              <a:t>eLife</a:t>
            </a:r>
            <a:r>
              <a:rPr lang="en-US" dirty="0"/>
              <a:t> paper)</a:t>
            </a:r>
          </a:p>
          <a:p>
            <a:r>
              <a:rPr lang="en-US" dirty="0"/>
              <a:t>b. Identify all dimeric sites and mask with N</a:t>
            </a:r>
            <a:r>
              <a:rPr lang="en-US" baseline="-25000" dirty="0"/>
              <a:t>11</a:t>
            </a:r>
            <a:r>
              <a:rPr lang="en-US" dirty="0"/>
              <a:t>, repeat until no dimeric sites are called by FIMO</a:t>
            </a:r>
          </a:p>
          <a:p>
            <a:r>
              <a:rPr lang="en-US" dirty="0"/>
              <a:t>d. Identify monomeric HD sites from the rest of the sequences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901DB5-4209-8142-94DB-BD86F6CA5F8D}"/>
              </a:ext>
            </a:extLst>
          </p:cNvPr>
          <p:cNvSpPr txBox="1"/>
          <p:nvPr/>
        </p:nvSpPr>
        <p:spPr>
          <a:xfrm>
            <a:off x="10196164" y="2400855"/>
            <a:ext cx="1505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PWMs I used for motif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96288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8343-4BFC-B318-EC7C-9FF78530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Mutagenizing 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651D3-59F6-154E-848F-8D6F1D6839BC}"/>
              </a:ext>
            </a:extLst>
          </p:cNvPr>
          <p:cNvSpPr/>
          <p:nvPr/>
        </p:nvSpPr>
        <p:spPr>
          <a:xfrm>
            <a:off x="1454952" y="2976622"/>
            <a:ext cx="3910677" cy="1207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40BCD3-B191-0C4B-9284-20D7354FB83B}"/>
              </a:ext>
            </a:extLst>
          </p:cNvPr>
          <p:cNvGrpSpPr/>
          <p:nvPr/>
        </p:nvGrpSpPr>
        <p:grpSpPr>
          <a:xfrm>
            <a:off x="1454952" y="3832112"/>
            <a:ext cx="3910677" cy="120770"/>
            <a:chOff x="1454952" y="2027209"/>
            <a:chExt cx="3910677" cy="1207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163DDA-AD57-F146-B7E2-EB1F1E371641}"/>
                </a:ext>
              </a:extLst>
            </p:cNvPr>
            <p:cNvSpPr/>
            <p:nvPr/>
          </p:nvSpPr>
          <p:spPr>
            <a:xfrm>
              <a:off x="1454952" y="2027209"/>
              <a:ext cx="3910677" cy="1207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5A7AE6-0819-304A-BDFB-8B668F02472E}"/>
                </a:ext>
              </a:extLst>
            </p:cNvPr>
            <p:cNvSpPr/>
            <p:nvPr/>
          </p:nvSpPr>
          <p:spPr>
            <a:xfrm>
              <a:off x="1976844" y="2027209"/>
              <a:ext cx="1242204" cy="1207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7E9DFD-A0A5-4045-BEDD-CCF9E28CF543}"/>
                </a:ext>
              </a:extLst>
            </p:cNvPr>
            <p:cNvSpPr/>
            <p:nvPr/>
          </p:nvSpPr>
          <p:spPr>
            <a:xfrm>
              <a:off x="3973605" y="2027209"/>
              <a:ext cx="551141" cy="1207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DDC5C3-5088-294E-B3EB-10D038717E2D}"/>
              </a:ext>
            </a:extLst>
          </p:cNvPr>
          <p:cNvGrpSpPr/>
          <p:nvPr/>
        </p:nvGrpSpPr>
        <p:grpSpPr>
          <a:xfrm>
            <a:off x="1454952" y="4686126"/>
            <a:ext cx="3910677" cy="120770"/>
            <a:chOff x="1454952" y="2881223"/>
            <a:chExt cx="3910677" cy="1207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4F3835-A2AA-3643-B397-C0DA8B90BDC7}"/>
                </a:ext>
              </a:extLst>
            </p:cNvPr>
            <p:cNvSpPr/>
            <p:nvPr/>
          </p:nvSpPr>
          <p:spPr>
            <a:xfrm>
              <a:off x="1454952" y="2881223"/>
              <a:ext cx="3910677" cy="1207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6AC9EB-5650-9549-B86A-89EC081D7AC0}"/>
                </a:ext>
              </a:extLst>
            </p:cNvPr>
            <p:cNvSpPr/>
            <p:nvPr/>
          </p:nvSpPr>
          <p:spPr>
            <a:xfrm>
              <a:off x="3973605" y="2881223"/>
              <a:ext cx="551141" cy="1207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14E7BA-2CE2-AE41-9B79-181B1DFA9011}"/>
              </a:ext>
            </a:extLst>
          </p:cNvPr>
          <p:cNvGrpSpPr/>
          <p:nvPr/>
        </p:nvGrpSpPr>
        <p:grpSpPr>
          <a:xfrm>
            <a:off x="1454952" y="5540140"/>
            <a:ext cx="3910677" cy="120770"/>
            <a:chOff x="1454952" y="3735237"/>
            <a:chExt cx="3910677" cy="1207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D19579-3A5C-2148-B5B9-27987CD25535}"/>
                </a:ext>
              </a:extLst>
            </p:cNvPr>
            <p:cNvSpPr/>
            <p:nvPr/>
          </p:nvSpPr>
          <p:spPr>
            <a:xfrm>
              <a:off x="1454952" y="3735237"/>
              <a:ext cx="3910677" cy="1207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AA1E8F-16CD-9649-84BF-23EF0E56EA03}"/>
                </a:ext>
              </a:extLst>
            </p:cNvPr>
            <p:cNvSpPr/>
            <p:nvPr/>
          </p:nvSpPr>
          <p:spPr>
            <a:xfrm>
              <a:off x="1976844" y="3735237"/>
              <a:ext cx="1242204" cy="1207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944D76-6BFB-5246-9C4C-8C00569E1563}"/>
              </a:ext>
            </a:extLst>
          </p:cNvPr>
          <p:cNvGrpSpPr/>
          <p:nvPr/>
        </p:nvGrpSpPr>
        <p:grpSpPr>
          <a:xfrm>
            <a:off x="1927402" y="1005097"/>
            <a:ext cx="1341087" cy="490102"/>
            <a:chOff x="1927402" y="4953163"/>
            <a:chExt cx="1341087" cy="4901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849E0A-D0DE-D248-9A1C-110691D527B8}"/>
                </a:ext>
              </a:extLst>
            </p:cNvPr>
            <p:cNvSpPr/>
            <p:nvPr/>
          </p:nvSpPr>
          <p:spPr>
            <a:xfrm>
              <a:off x="1976844" y="5322495"/>
              <a:ext cx="1242204" cy="1207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1A0BE1-25AD-4D47-BE5F-6EE5FB6CD0B8}"/>
                </a:ext>
              </a:extLst>
            </p:cNvPr>
            <p:cNvSpPr txBox="1"/>
            <p:nvPr/>
          </p:nvSpPr>
          <p:spPr>
            <a:xfrm>
              <a:off x="1927402" y="4953163"/>
              <a:ext cx="134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Dimeric HD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F3FCEE-2B3E-9D4F-BAB2-B18D8EBD61C0}"/>
              </a:ext>
            </a:extLst>
          </p:cNvPr>
          <p:cNvGrpSpPr/>
          <p:nvPr/>
        </p:nvGrpSpPr>
        <p:grpSpPr>
          <a:xfrm>
            <a:off x="3326994" y="1005097"/>
            <a:ext cx="1844362" cy="490102"/>
            <a:chOff x="3326994" y="4953163"/>
            <a:chExt cx="1844362" cy="49010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7CF13E-F50E-9443-B716-7813A6E53E22}"/>
                </a:ext>
              </a:extLst>
            </p:cNvPr>
            <p:cNvSpPr/>
            <p:nvPr/>
          </p:nvSpPr>
          <p:spPr>
            <a:xfrm>
              <a:off x="3973605" y="5322495"/>
              <a:ext cx="551141" cy="1207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F12C0A-9424-8C44-9983-61B607E0711D}"/>
                </a:ext>
              </a:extLst>
            </p:cNvPr>
            <p:cNvSpPr txBox="1"/>
            <p:nvPr/>
          </p:nvSpPr>
          <p:spPr>
            <a:xfrm>
              <a:off x="3326994" y="4953163"/>
              <a:ext cx="1844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Monomeric HD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8946817-CD04-C943-B858-2DBBEAA25EC2}"/>
              </a:ext>
            </a:extLst>
          </p:cNvPr>
          <p:cNvSpPr txBox="1"/>
          <p:nvPr/>
        </p:nvSpPr>
        <p:spPr>
          <a:xfrm>
            <a:off x="1610986" y="1771152"/>
            <a:ext cx="35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CREs centered on </a:t>
            </a:r>
            <a:r>
              <a:rPr lang="en-US" dirty="0" err="1"/>
              <a:t>ChIP</a:t>
            </a:r>
            <a:r>
              <a:rPr lang="en-US" dirty="0"/>
              <a:t> </a:t>
            </a:r>
            <a:r>
              <a:rPr lang="en-US" u="sng" dirty="0"/>
              <a:t>peak summit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E76F9-C238-3044-95CE-6BF7E525D53B}"/>
              </a:ext>
            </a:extLst>
          </p:cNvPr>
          <p:cNvSpPr txBox="1"/>
          <p:nvPr/>
        </p:nvSpPr>
        <p:spPr>
          <a:xfrm>
            <a:off x="716250" y="3336617"/>
            <a:ext cx="302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Dimeric + Monomeric HD site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478E7B-D14A-C946-8A77-9CAAF0A1371D}"/>
              </a:ext>
            </a:extLst>
          </p:cNvPr>
          <p:cNvSpPr txBox="1"/>
          <p:nvPr/>
        </p:nvSpPr>
        <p:spPr>
          <a:xfrm>
            <a:off x="716250" y="4229103"/>
            <a:ext cx="269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Monomeric site only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774BD3-0520-C040-A809-6512C389259A}"/>
              </a:ext>
            </a:extLst>
          </p:cNvPr>
          <p:cNvSpPr txBox="1"/>
          <p:nvPr/>
        </p:nvSpPr>
        <p:spPr>
          <a:xfrm>
            <a:off x="716251" y="5086628"/>
            <a:ext cx="269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Dimeric site only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A71DEA-E4B5-3E42-8CCB-E06D65EE390A}"/>
              </a:ext>
            </a:extLst>
          </p:cNvPr>
          <p:cNvSpPr txBox="1"/>
          <p:nvPr/>
        </p:nvSpPr>
        <p:spPr>
          <a:xfrm>
            <a:off x="716249" y="2521588"/>
            <a:ext cx="34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HD site (FIMO </a:t>
            </a:r>
            <a:r>
              <a:rPr lang="en-US" i="1" dirty="0"/>
              <a:t>p-value</a:t>
            </a:r>
            <a:r>
              <a:rPr lang="en-US" dirty="0"/>
              <a:t> &lt; 1e-03)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B3F4BFF-3866-CB40-9A9A-845F4C4F6652}"/>
              </a:ext>
            </a:extLst>
          </p:cNvPr>
          <p:cNvGrpSpPr/>
          <p:nvPr/>
        </p:nvGrpSpPr>
        <p:grpSpPr>
          <a:xfrm>
            <a:off x="6194101" y="5355671"/>
            <a:ext cx="3910677" cy="489708"/>
            <a:chOff x="6194101" y="3835904"/>
            <a:chExt cx="3910677" cy="4897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DCCC362-1272-4F43-9414-09669710BA07}"/>
                </a:ext>
              </a:extLst>
            </p:cNvPr>
            <p:cNvGrpSpPr/>
            <p:nvPr/>
          </p:nvGrpSpPr>
          <p:grpSpPr>
            <a:xfrm>
              <a:off x="6194101" y="4020373"/>
              <a:ext cx="3910677" cy="120770"/>
              <a:chOff x="1454952" y="3735237"/>
              <a:chExt cx="3910677" cy="12077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748BF23-1D2A-2A4E-8E95-27D461E17206}"/>
                  </a:ext>
                </a:extLst>
              </p:cNvPr>
              <p:cNvSpPr/>
              <p:nvPr/>
            </p:nvSpPr>
            <p:spPr>
              <a:xfrm>
                <a:off x="1454952" y="3735237"/>
                <a:ext cx="3910677" cy="1207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F57C14-8602-8041-A02E-49A700FF4651}"/>
                  </a:ext>
                </a:extLst>
              </p:cNvPr>
              <p:cNvSpPr/>
              <p:nvPr/>
            </p:nvSpPr>
            <p:spPr>
              <a:xfrm>
                <a:off x="1976844" y="3735237"/>
                <a:ext cx="1242204" cy="1207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Multiply 61">
              <a:extLst>
                <a:ext uri="{FF2B5EF4-FFF2-40B4-BE49-F238E27FC236}">
                  <a16:creationId xmlns:a16="http://schemas.microsoft.com/office/drawing/2014/main" id="{3F927457-BE60-4848-8021-8961E85B4700}"/>
                </a:ext>
              </a:extLst>
            </p:cNvPr>
            <p:cNvSpPr/>
            <p:nvPr/>
          </p:nvSpPr>
          <p:spPr>
            <a:xfrm>
              <a:off x="7092241" y="3835904"/>
              <a:ext cx="489708" cy="489708"/>
            </a:xfrm>
            <a:prstGeom prst="mathMultiply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4828904-48E7-C342-8B69-6B934D3F4CF2}"/>
              </a:ext>
            </a:extLst>
          </p:cNvPr>
          <p:cNvGrpSpPr/>
          <p:nvPr/>
        </p:nvGrpSpPr>
        <p:grpSpPr>
          <a:xfrm>
            <a:off x="6194101" y="4501657"/>
            <a:ext cx="3910677" cy="489708"/>
            <a:chOff x="6194101" y="2981890"/>
            <a:chExt cx="3910677" cy="48970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325EFC0-1D31-3048-86FD-E9D0C2E95467}"/>
                </a:ext>
              </a:extLst>
            </p:cNvPr>
            <p:cNvGrpSpPr/>
            <p:nvPr/>
          </p:nvGrpSpPr>
          <p:grpSpPr>
            <a:xfrm>
              <a:off x="6194101" y="3166359"/>
              <a:ext cx="3910677" cy="120770"/>
              <a:chOff x="1454952" y="2881223"/>
              <a:chExt cx="3910677" cy="12077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77592ED-2523-4B43-90B1-049A6410C3B4}"/>
                  </a:ext>
                </a:extLst>
              </p:cNvPr>
              <p:cNvSpPr/>
              <p:nvPr/>
            </p:nvSpPr>
            <p:spPr>
              <a:xfrm>
                <a:off x="1454952" y="2881223"/>
                <a:ext cx="3910677" cy="1207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21DE3D-6C22-104C-989A-8A9CB87019A7}"/>
                  </a:ext>
                </a:extLst>
              </p:cNvPr>
              <p:cNvSpPr/>
              <p:nvPr/>
            </p:nvSpPr>
            <p:spPr>
              <a:xfrm>
                <a:off x="3973605" y="2881223"/>
                <a:ext cx="551141" cy="1207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Multiply 62">
              <a:extLst>
                <a:ext uri="{FF2B5EF4-FFF2-40B4-BE49-F238E27FC236}">
                  <a16:creationId xmlns:a16="http://schemas.microsoft.com/office/drawing/2014/main" id="{51DBD5B4-D5A4-CD48-8FBB-112AD7432767}"/>
                </a:ext>
              </a:extLst>
            </p:cNvPr>
            <p:cNvSpPr/>
            <p:nvPr/>
          </p:nvSpPr>
          <p:spPr>
            <a:xfrm>
              <a:off x="8715613" y="2981890"/>
              <a:ext cx="489708" cy="489708"/>
            </a:xfrm>
            <a:prstGeom prst="mathMultiply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317AA3-E7E2-CE4B-8D59-B3EE25ADFB67}"/>
              </a:ext>
            </a:extLst>
          </p:cNvPr>
          <p:cNvGrpSpPr/>
          <p:nvPr/>
        </p:nvGrpSpPr>
        <p:grpSpPr>
          <a:xfrm>
            <a:off x="5997677" y="2335844"/>
            <a:ext cx="4365523" cy="1893258"/>
            <a:chOff x="5997677" y="816077"/>
            <a:chExt cx="4365523" cy="189325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7E26C13-C1D2-5444-8EAB-67D39767ED55}"/>
                </a:ext>
              </a:extLst>
            </p:cNvPr>
            <p:cNvGrpSpPr/>
            <p:nvPr/>
          </p:nvGrpSpPr>
          <p:grpSpPr>
            <a:xfrm>
              <a:off x="6194101" y="917922"/>
              <a:ext cx="3910677" cy="1692754"/>
              <a:chOff x="6194101" y="917922"/>
              <a:chExt cx="3910677" cy="169275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C127198-ED9F-9442-BCAA-C66462247382}"/>
                  </a:ext>
                </a:extLst>
              </p:cNvPr>
              <p:cNvGrpSpPr/>
              <p:nvPr/>
            </p:nvGrpSpPr>
            <p:grpSpPr>
              <a:xfrm>
                <a:off x="6194101" y="2312345"/>
                <a:ext cx="3910677" cy="120770"/>
                <a:chOff x="1454952" y="2027209"/>
                <a:chExt cx="3910677" cy="12077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3DFB16B-2121-B44A-B049-D8BC076F53B3}"/>
                    </a:ext>
                  </a:extLst>
                </p:cNvPr>
                <p:cNvSpPr/>
                <p:nvPr/>
              </p:nvSpPr>
              <p:spPr>
                <a:xfrm>
                  <a:off x="1454952" y="2027209"/>
                  <a:ext cx="3910677" cy="12077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C4F6797-9517-4D41-9A53-8518FE7E2284}"/>
                    </a:ext>
                  </a:extLst>
                </p:cNvPr>
                <p:cNvSpPr/>
                <p:nvPr/>
              </p:nvSpPr>
              <p:spPr>
                <a:xfrm>
                  <a:off x="1976844" y="2027209"/>
                  <a:ext cx="1242204" cy="12077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9060FF-5ADC-8040-8E30-67A9EE9ADC1D}"/>
                    </a:ext>
                  </a:extLst>
                </p:cNvPr>
                <p:cNvSpPr/>
                <p:nvPr/>
              </p:nvSpPr>
              <p:spPr>
                <a:xfrm>
                  <a:off x="3973605" y="2027209"/>
                  <a:ext cx="551141" cy="1207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Multiply 46">
                <a:extLst>
                  <a:ext uri="{FF2B5EF4-FFF2-40B4-BE49-F238E27FC236}">
                    <a16:creationId xmlns:a16="http://schemas.microsoft.com/office/drawing/2014/main" id="{0555A0D1-864C-AC45-B02E-EAA13C837C9E}"/>
                  </a:ext>
                </a:extLst>
              </p:cNvPr>
              <p:cNvSpPr/>
              <p:nvPr/>
            </p:nvSpPr>
            <p:spPr>
              <a:xfrm>
                <a:off x="7092241" y="2120968"/>
                <a:ext cx="489708" cy="489708"/>
              </a:xfrm>
              <a:prstGeom prst="mathMultiply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Multiply 47">
                <a:extLst>
                  <a:ext uri="{FF2B5EF4-FFF2-40B4-BE49-F238E27FC236}">
                    <a16:creationId xmlns:a16="http://schemas.microsoft.com/office/drawing/2014/main" id="{F3574183-2853-7044-BBBE-89503126C1E6}"/>
                  </a:ext>
                </a:extLst>
              </p:cNvPr>
              <p:cNvSpPr/>
              <p:nvPr/>
            </p:nvSpPr>
            <p:spPr>
              <a:xfrm>
                <a:off x="8743470" y="2114292"/>
                <a:ext cx="489708" cy="489708"/>
              </a:xfrm>
              <a:prstGeom prst="mathMultiply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005D06B-2AA5-0245-8664-05C79D3F8FBE}"/>
                  </a:ext>
                </a:extLst>
              </p:cNvPr>
              <p:cNvGrpSpPr/>
              <p:nvPr/>
            </p:nvGrpSpPr>
            <p:grpSpPr>
              <a:xfrm>
                <a:off x="6194101" y="1703630"/>
                <a:ext cx="3910677" cy="120770"/>
                <a:chOff x="1454952" y="2027209"/>
                <a:chExt cx="3910677" cy="12077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2CAAE92-7D42-4745-ADC6-6F048BA59081}"/>
                    </a:ext>
                  </a:extLst>
                </p:cNvPr>
                <p:cNvSpPr/>
                <p:nvPr/>
              </p:nvSpPr>
              <p:spPr>
                <a:xfrm>
                  <a:off x="1454952" y="2027209"/>
                  <a:ext cx="3910677" cy="12077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B72D5AF-2619-EE4F-8EAF-A06670121B36}"/>
                    </a:ext>
                  </a:extLst>
                </p:cNvPr>
                <p:cNvSpPr/>
                <p:nvPr/>
              </p:nvSpPr>
              <p:spPr>
                <a:xfrm>
                  <a:off x="1976844" y="2027209"/>
                  <a:ext cx="1242204" cy="12077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7AB2B57-1743-8B4B-A578-0982D4487873}"/>
                    </a:ext>
                  </a:extLst>
                </p:cNvPr>
                <p:cNvSpPr/>
                <p:nvPr/>
              </p:nvSpPr>
              <p:spPr>
                <a:xfrm>
                  <a:off x="3973605" y="2027209"/>
                  <a:ext cx="551141" cy="1207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Multiply 53">
                <a:extLst>
                  <a:ext uri="{FF2B5EF4-FFF2-40B4-BE49-F238E27FC236}">
                    <a16:creationId xmlns:a16="http://schemas.microsoft.com/office/drawing/2014/main" id="{9C4A9C66-344D-F94F-86FE-022926C49222}"/>
                  </a:ext>
                </a:extLst>
              </p:cNvPr>
              <p:cNvSpPr/>
              <p:nvPr/>
            </p:nvSpPr>
            <p:spPr>
              <a:xfrm>
                <a:off x="8743470" y="1505577"/>
                <a:ext cx="489708" cy="489708"/>
              </a:xfrm>
              <a:prstGeom prst="mathMultiply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A765E93-2FFD-F84B-AF20-6BEACAD750BE}"/>
                  </a:ext>
                </a:extLst>
              </p:cNvPr>
              <p:cNvGrpSpPr/>
              <p:nvPr/>
            </p:nvGrpSpPr>
            <p:grpSpPr>
              <a:xfrm>
                <a:off x="6194101" y="1109299"/>
                <a:ext cx="3910677" cy="120770"/>
                <a:chOff x="1454952" y="2027209"/>
                <a:chExt cx="3910677" cy="12077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2E74CAD-6AB8-9941-B215-A574C4FE3DCC}"/>
                    </a:ext>
                  </a:extLst>
                </p:cNvPr>
                <p:cNvSpPr/>
                <p:nvPr/>
              </p:nvSpPr>
              <p:spPr>
                <a:xfrm>
                  <a:off x="1454952" y="2027209"/>
                  <a:ext cx="3910677" cy="12077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133583D-958F-204F-9A98-C6BDF57DB2C4}"/>
                    </a:ext>
                  </a:extLst>
                </p:cNvPr>
                <p:cNvSpPr/>
                <p:nvPr/>
              </p:nvSpPr>
              <p:spPr>
                <a:xfrm>
                  <a:off x="1976844" y="2027209"/>
                  <a:ext cx="1242204" cy="12077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5AEE510-BCAC-F84E-B71F-83819D60B7F7}"/>
                    </a:ext>
                  </a:extLst>
                </p:cNvPr>
                <p:cNvSpPr/>
                <p:nvPr/>
              </p:nvSpPr>
              <p:spPr>
                <a:xfrm>
                  <a:off x="3973605" y="2027209"/>
                  <a:ext cx="551141" cy="1207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Multiply 58">
                <a:extLst>
                  <a:ext uri="{FF2B5EF4-FFF2-40B4-BE49-F238E27FC236}">
                    <a16:creationId xmlns:a16="http://schemas.microsoft.com/office/drawing/2014/main" id="{A80C8924-2369-1845-BC80-572A94B0F589}"/>
                  </a:ext>
                </a:extLst>
              </p:cNvPr>
              <p:cNvSpPr/>
              <p:nvPr/>
            </p:nvSpPr>
            <p:spPr>
              <a:xfrm>
                <a:off x="7092241" y="917922"/>
                <a:ext cx="489708" cy="489708"/>
              </a:xfrm>
              <a:prstGeom prst="mathMultiply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210F9FD-F003-A643-84A2-5CE1032A509B}"/>
                </a:ext>
              </a:extLst>
            </p:cNvPr>
            <p:cNvSpPr/>
            <p:nvPr/>
          </p:nvSpPr>
          <p:spPr>
            <a:xfrm>
              <a:off x="5997677" y="816077"/>
              <a:ext cx="4365523" cy="1893258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2E35F82A-9161-0043-B3E1-2268E13CA899}"/>
              </a:ext>
            </a:extLst>
          </p:cNvPr>
          <p:cNvSpPr/>
          <p:nvPr/>
        </p:nvSpPr>
        <p:spPr>
          <a:xfrm>
            <a:off x="5997677" y="4459059"/>
            <a:ext cx="4365523" cy="53230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B7DE0D2-CDEF-0848-9845-A0222B44AAAC}"/>
              </a:ext>
            </a:extLst>
          </p:cNvPr>
          <p:cNvSpPr/>
          <p:nvPr/>
        </p:nvSpPr>
        <p:spPr>
          <a:xfrm>
            <a:off x="5997677" y="5334372"/>
            <a:ext cx="4365523" cy="53230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1EAC52-13BB-1443-89CD-EB52281A9B67}"/>
              </a:ext>
            </a:extLst>
          </p:cNvPr>
          <p:cNvSpPr txBox="1"/>
          <p:nvPr/>
        </p:nvSpPr>
        <p:spPr>
          <a:xfrm>
            <a:off x="5974048" y="661068"/>
            <a:ext cx="499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CREs containing multiple dimeric and/or monomeric HD sites, three ways of mutagenization:</a:t>
            </a:r>
          </a:p>
          <a:p>
            <a:pPr marL="342900" indent="-342900">
              <a:buAutoNum type="alphaLcPeriod"/>
            </a:pPr>
            <a:r>
              <a:rPr lang="en-US" dirty="0"/>
              <a:t>ALL dimeric HD sites </a:t>
            </a:r>
          </a:p>
          <a:p>
            <a:pPr marL="342900" indent="-342900">
              <a:buAutoNum type="alphaLcPeriod"/>
            </a:pPr>
            <a:r>
              <a:rPr lang="en-US" dirty="0"/>
              <a:t>ALL monomeric HD sites</a:t>
            </a:r>
          </a:p>
          <a:p>
            <a:pPr marL="342900" indent="-342900">
              <a:buAutoNum type="alphaLcPeriod"/>
            </a:pPr>
            <a:r>
              <a:rPr lang="en-US" dirty="0"/>
              <a:t>ALL HD sites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38825CF-A6E1-2E48-96EB-655BCB2505EA}"/>
              </a:ext>
            </a:extLst>
          </p:cNvPr>
          <p:cNvGrpSpPr/>
          <p:nvPr/>
        </p:nvGrpSpPr>
        <p:grpSpPr>
          <a:xfrm>
            <a:off x="3410288" y="6132544"/>
            <a:ext cx="5302466" cy="523220"/>
            <a:chOff x="4220455" y="6231265"/>
            <a:chExt cx="5302466" cy="52322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156BE97-4D93-5646-AF28-B31899C0B2EB}"/>
                </a:ext>
              </a:extLst>
            </p:cNvPr>
            <p:cNvSpPr txBox="1"/>
            <p:nvPr/>
          </p:nvSpPr>
          <p:spPr>
            <a:xfrm>
              <a:off x="4760654" y="6231265"/>
              <a:ext cx="4762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Any HD motif core TA</a:t>
              </a:r>
              <a:r>
                <a:rPr lang="en-US" sz="2800" b="1" dirty="0"/>
                <a:t>A</a:t>
              </a:r>
              <a:r>
                <a:rPr lang="en-US" sz="2800" dirty="0"/>
                <a:t> &gt; TA</a:t>
              </a:r>
              <a:r>
                <a:rPr lang="en-US" sz="2800" b="1" dirty="0"/>
                <a:t>C</a:t>
              </a:r>
            </a:p>
          </p:txBody>
        </p:sp>
        <p:sp>
          <p:nvSpPr>
            <p:cNvPr id="73" name="Multiply 72">
              <a:extLst>
                <a:ext uri="{FF2B5EF4-FFF2-40B4-BE49-F238E27FC236}">
                  <a16:creationId xmlns:a16="http://schemas.microsoft.com/office/drawing/2014/main" id="{52A27C19-9D9A-0749-BA21-2922FFE1088B}"/>
                </a:ext>
              </a:extLst>
            </p:cNvPr>
            <p:cNvSpPr/>
            <p:nvPr/>
          </p:nvSpPr>
          <p:spPr>
            <a:xfrm>
              <a:off x="4220455" y="6249260"/>
              <a:ext cx="489708" cy="489708"/>
            </a:xfrm>
            <a:prstGeom prst="mathMultiply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89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364B-D0A1-EB2D-2975-664D90C4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major categories of testing CREs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027E2-11C3-1148-8DE4-0F6C997DE2E7}"/>
              </a:ext>
            </a:extLst>
          </p:cNvPr>
          <p:cNvSpPr txBox="1"/>
          <p:nvPr/>
        </p:nvSpPr>
        <p:spPr>
          <a:xfrm>
            <a:off x="717756" y="916552"/>
            <a:ext cx="3753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 CRX </a:t>
            </a:r>
            <a:r>
              <a:rPr lang="en-US" dirty="0" err="1"/>
              <a:t>ChIP</a:t>
            </a:r>
            <a:r>
              <a:rPr lang="en-US" dirty="0"/>
              <a:t> differentially bound CREs: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Gained in E80A/A</a:t>
            </a:r>
          </a:p>
          <a:p>
            <a:pPr marL="285750" indent="-285750">
              <a:buFontTx/>
              <a:buChar char="-"/>
            </a:pPr>
            <a:r>
              <a:rPr lang="en-US" dirty="0"/>
              <a:t>Lost in E80A/A</a:t>
            </a:r>
          </a:p>
          <a:p>
            <a:pPr marL="285750" indent="-285750">
              <a:buFontTx/>
              <a:buChar char="-"/>
            </a:pPr>
            <a:r>
              <a:rPr lang="en-US" dirty="0"/>
              <a:t>Gained in K88N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4BA73-EF88-5D4D-9B69-A54E091EFA7E}"/>
              </a:ext>
            </a:extLst>
          </p:cNvPr>
          <p:cNvSpPr txBox="1"/>
          <p:nvPr/>
        </p:nvSpPr>
        <p:spPr>
          <a:xfrm>
            <a:off x="707924" y="2216694"/>
            <a:ext cx="3753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II. CREs for selected retinal genes: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Gained in E80A/A</a:t>
            </a:r>
          </a:p>
          <a:p>
            <a:pPr marL="285750" indent="-285750">
              <a:buFontTx/>
              <a:buChar char="-"/>
            </a:pPr>
            <a:r>
              <a:rPr lang="en-US" dirty="0"/>
              <a:t>Lost in E80A/A</a:t>
            </a:r>
          </a:p>
          <a:p>
            <a:pPr marL="285750" indent="-285750">
              <a:buFontTx/>
              <a:buChar char="-"/>
            </a:pPr>
            <a:r>
              <a:rPr lang="en-US" dirty="0"/>
              <a:t>Gained in K88N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B7BD024-C170-A04A-83AF-96B053155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09249"/>
              </p:ext>
            </p:extLst>
          </p:nvPr>
        </p:nvGraphicFramePr>
        <p:xfrm>
          <a:off x="4722721" y="916552"/>
          <a:ext cx="6011981" cy="22012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9589">
                  <a:extLst>
                    <a:ext uri="{9D8B030D-6E8A-4147-A177-3AD203B41FA5}">
                      <a16:colId xmlns:a16="http://schemas.microsoft.com/office/drawing/2014/main" val="3245790478"/>
                    </a:ext>
                  </a:extLst>
                </a:gridCol>
                <a:gridCol w="870598">
                  <a:extLst>
                    <a:ext uri="{9D8B030D-6E8A-4147-A177-3AD203B41FA5}">
                      <a16:colId xmlns:a16="http://schemas.microsoft.com/office/drawing/2014/main" val="519647117"/>
                    </a:ext>
                  </a:extLst>
                </a:gridCol>
                <a:gridCol w="870598">
                  <a:extLst>
                    <a:ext uri="{9D8B030D-6E8A-4147-A177-3AD203B41FA5}">
                      <a16:colId xmlns:a16="http://schemas.microsoft.com/office/drawing/2014/main" val="2947193871"/>
                    </a:ext>
                  </a:extLst>
                </a:gridCol>
                <a:gridCol w="870598">
                  <a:extLst>
                    <a:ext uri="{9D8B030D-6E8A-4147-A177-3AD203B41FA5}">
                      <a16:colId xmlns:a16="http://schemas.microsoft.com/office/drawing/2014/main" val="1427308309"/>
                    </a:ext>
                  </a:extLst>
                </a:gridCol>
                <a:gridCol w="870598">
                  <a:extLst>
                    <a:ext uri="{9D8B030D-6E8A-4147-A177-3AD203B41FA5}">
                      <a16:colId xmlns:a16="http://schemas.microsoft.com/office/drawing/2014/main" val="505951621"/>
                    </a:ext>
                  </a:extLst>
                </a:gridCol>
              </a:tblGrid>
              <a:tr h="289934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MPRA library composition of categories I and II</a:t>
                      </a:r>
                    </a:p>
                  </a:txBody>
                  <a:tcPr marL="71491" marR="71491" marT="35745" marB="35745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71491" marR="71491" marT="35745" marB="3574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71491" marR="71491" marT="35745" marB="35745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7154616"/>
                  </a:ext>
                </a:extLst>
              </a:tr>
              <a:tr h="289934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Sum</a:t>
                      </a:r>
                    </a:p>
                  </a:txBody>
                  <a:tcPr marL="71491" marR="71491" marT="35745" marB="3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EGain</a:t>
                      </a:r>
                      <a:endParaRPr lang="en-US" sz="1600" b="1" dirty="0"/>
                    </a:p>
                  </a:txBody>
                  <a:tcPr marL="71491" marR="71491" marT="35745" marB="3574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ELost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KGain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101805"/>
                  </a:ext>
                </a:extLst>
              </a:tr>
              <a:tr h="28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1031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212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307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465</a:t>
                      </a:r>
                    </a:p>
                  </a:txBody>
                  <a:tcPr marL="71491" marR="71491" marT="35745" marB="35745"/>
                </a:tc>
                <a:extLst>
                  <a:ext uri="{0D108BD9-81ED-4DB2-BD59-A6C34878D82A}">
                    <a16:rowId xmlns:a16="http://schemas.microsoft.com/office/drawing/2014/main" val="3948294372"/>
                  </a:ext>
                </a:extLst>
              </a:tr>
              <a:tr h="28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Contains Dimeric site (D)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369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274</a:t>
                      </a:r>
                    </a:p>
                  </a:txBody>
                  <a:tcPr marL="71491" marR="71491" marT="35745" marB="35745"/>
                </a:tc>
                <a:extLst>
                  <a:ext uri="{0D108BD9-81ED-4DB2-BD59-A6C34878D82A}">
                    <a16:rowId xmlns:a16="http://schemas.microsoft.com/office/drawing/2014/main" val="1648735846"/>
                  </a:ext>
                </a:extLst>
              </a:tr>
              <a:tr h="28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Contains Monomeric site (M)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864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187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223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414</a:t>
                      </a:r>
                    </a:p>
                  </a:txBody>
                  <a:tcPr marL="71491" marR="71491" marT="35745" marB="35745"/>
                </a:tc>
                <a:extLst>
                  <a:ext uri="{0D108BD9-81ED-4DB2-BD59-A6C34878D82A}">
                    <a16:rowId xmlns:a16="http://schemas.microsoft.com/office/drawing/2014/main" val="12397704"/>
                  </a:ext>
                </a:extLst>
              </a:tr>
              <a:tr h="28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Co-occurred monomeric and dimeric HD sites (D+M)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335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247</a:t>
                      </a:r>
                    </a:p>
                  </a:txBody>
                  <a:tcPr marL="71491" marR="71491" marT="35745" marB="35745"/>
                </a:tc>
                <a:extLst>
                  <a:ext uri="{0D108BD9-81ED-4DB2-BD59-A6C34878D82A}">
                    <a16:rowId xmlns:a16="http://schemas.microsoft.com/office/drawing/2014/main" val="972547850"/>
                  </a:ext>
                </a:extLst>
              </a:tr>
              <a:tr h="28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testing CREs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2599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491" marR="71491" marT="35745" marB="35745"/>
                </a:tc>
                <a:extLst>
                  <a:ext uri="{0D108BD9-81ED-4DB2-BD59-A6C34878D82A}">
                    <a16:rowId xmlns:a16="http://schemas.microsoft.com/office/drawing/2014/main" val="25950278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6A82CA-E8DF-1746-90C9-2E767D934FF2}"/>
              </a:ext>
            </a:extLst>
          </p:cNvPr>
          <p:cNvSpPr txBox="1"/>
          <p:nvPr/>
        </p:nvSpPr>
        <p:spPr>
          <a:xfrm>
            <a:off x="717755" y="3516836"/>
            <a:ext cx="357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III. CREs randomly selected from the remaining </a:t>
            </a:r>
            <a:r>
              <a:rPr lang="en-US" dirty="0" err="1"/>
              <a:t>ChIP</a:t>
            </a:r>
            <a:r>
              <a:rPr lang="en-US" dirty="0"/>
              <a:t> peaks NOT IN categories I and II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1A1BE52-F630-9940-94FA-6DCD22D5A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14305"/>
              </p:ext>
            </p:extLst>
          </p:nvPr>
        </p:nvGraphicFramePr>
        <p:xfrm>
          <a:off x="4722721" y="3531744"/>
          <a:ext cx="6011981" cy="217584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9589">
                  <a:extLst>
                    <a:ext uri="{9D8B030D-6E8A-4147-A177-3AD203B41FA5}">
                      <a16:colId xmlns:a16="http://schemas.microsoft.com/office/drawing/2014/main" val="3245790478"/>
                    </a:ext>
                  </a:extLst>
                </a:gridCol>
                <a:gridCol w="870598">
                  <a:extLst>
                    <a:ext uri="{9D8B030D-6E8A-4147-A177-3AD203B41FA5}">
                      <a16:colId xmlns:a16="http://schemas.microsoft.com/office/drawing/2014/main" val="519647117"/>
                    </a:ext>
                  </a:extLst>
                </a:gridCol>
                <a:gridCol w="870598">
                  <a:extLst>
                    <a:ext uri="{9D8B030D-6E8A-4147-A177-3AD203B41FA5}">
                      <a16:colId xmlns:a16="http://schemas.microsoft.com/office/drawing/2014/main" val="2947193871"/>
                    </a:ext>
                  </a:extLst>
                </a:gridCol>
                <a:gridCol w="870598">
                  <a:extLst>
                    <a:ext uri="{9D8B030D-6E8A-4147-A177-3AD203B41FA5}">
                      <a16:colId xmlns:a16="http://schemas.microsoft.com/office/drawing/2014/main" val="1427308309"/>
                    </a:ext>
                  </a:extLst>
                </a:gridCol>
                <a:gridCol w="870598">
                  <a:extLst>
                    <a:ext uri="{9D8B030D-6E8A-4147-A177-3AD203B41FA5}">
                      <a16:colId xmlns:a16="http://schemas.microsoft.com/office/drawing/2014/main" val="505951621"/>
                    </a:ext>
                  </a:extLst>
                </a:gridCol>
              </a:tblGrid>
              <a:tr h="289934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MPRA library composition of category III</a:t>
                      </a:r>
                    </a:p>
                  </a:txBody>
                  <a:tcPr marL="71491" marR="71491" marT="35745" marB="35745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71491" marR="71491" marT="35745" marB="3574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71491" marR="71491" marT="35745" marB="35745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7154616"/>
                  </a:ext>
                </a:extLst>
              </a:tr>
              <a:tr h="28993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Sum</a:t>
                      </a:r>
                    </a:p>
                  </a:txBody>
                  <a:tcPr marL="71491" marR="71491" marT="35745" marB="3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KLost</a:t>
                      </a:r>
                      <a:endParaRPr lang="en-US" sz="1400" b="1" dirty="0"/>
                    </a:p>
                  </a:txBody>
                  <a:tcPr marL="71491" marR="71491" marT="35745" marB="3574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notDB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101805"/>
                  </a:ext>
                </a:extLst>
              </a:tr>
              <a:tr h="28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850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505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345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491" marR="71491" marT="35745" marB="35745"/>
                </a:tc>
                <a:extLst>
                  <a:ext uri="{0D108BD9-81ED-4DB2-BD59-A6C34878D82A}">
                    <a16:rowId xmlns:a16="http://schemas.microsoft.com/office/drawing/2014/main" val="3948294372"/>
                  </a:ext>
                </a:extLst>
              </a:tr>
              <a:tr h="28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Dimeric HD site only (D)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491" marR="71491" marT="35745" marB="35745"/>
                </a:tc>
                <a:extLst>
                  <a:ext uri="{0D108BD9-81ED-4DB2-BD59-A6C34878D82A}">
                    <a16:rowId xmlns:a16="http://schemas.microsoft.com/office/drawing/2014/main" val="1648735846"/>
                  </a:ext>
                </a:extLst>
              </a:tr>
              <a:tr h="28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Monomeric HD site only (M)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678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406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272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491" marR="71491" marT="35745" marB="35745"/>
                </a:tc>
                <a:extLst>
                  <a:ext uri="{0D108BD9-81ED-4DB2-BD59-A6C34878D82A}">
                    <a16:rowId xmlns:a16="http://schemas.microsoft.com/office/drawing/2014/main" val="12397704"/>
                  </a:ext>
                </a:extLst>
              </a:tr>
              <a:tr h="28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Co-occurred monomeric and dimeric HD sites (D+M)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491" marR="71491" marT="35745" marB="35745"/>
                </a:tc>
                <a:extLst>
                  <a:ext uri="{0D108BD9-81ED-4DB2-BD59-A6C34878D82A}">
                    <a16:rowId xmlns:a16="http://schemas.microsoft.com/office/drawing/2014/main" val="972547850"/>
                  </a:ext>
                </a:extLst>
              </a:tr>
              <a:tr h="28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testing CREs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1682</a:t>
                      </a:r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491" marR="71491" marT="35745" marB="35745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71491" marR="71491" marT="35745" marB="35745"/>
                </a:tc>
                <a:extLst>
                  <a:ext uri="{0D108BD9-81ED-4DB2-BD59-A6C34878D82A}">
                    <a16:rowId xmlns:a16="http://schemas.microsoft.com/office/drawing/2014/main" val="25950278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B429F7-073C-554F-8FC9-42BE821DBF34}"/>
              </a:ext>
            </a:extLst>
          </p:cNvPr>
          <p:cNvSpPr txBox="1"/>
          <p:nvPr/>
        </p:nvSpPr>
        <p:spPr>
          <a:xfrm>
            <a:off x="537297" y="4400785"/>
            <a:ext cx="4045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*Peaks that were called lost in K88N/N (</a:t>
            </a:r>
            <a:r>
              <a:rPr lang="en-US" sz="1600" dirty="0" err="1"/>
              <a:t>KLost</a:t>
            </a:r>
            <a:r>
              <a:rPr lang="en-US" sz="1600" dirty="0"/>
              <a:t>) and those that not called differentially bound in any mutant (</a:t>
            </a:r>
            <a:r>
              <a:rPr lang="en-US" sz="1600" dirty="0" err="1"/>
              <a:t>NotDB</a:t>
            </a:r>
            <a:r>
              <a:rPr lang="en-US" sz="1600" dirty="0"/>
              <a:t>) have similar motif contents, so I grouped them together.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30478-8084-5E14-75BD-1B6C44563510}"/>
              </a:ext>
            </a:extLst>
          </p:cNvPr>
          <p:cNvSpPr txBox="1"/>
          <p:nvPr/>
        </p:nvSpPr>
        <p:spPr>
          <a:xfrm>
            <a:off x="838200" y="5913685"/>
            <a:ext cx="10636045" cy="70788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Compile all CREs in categories I, II and III. Check if these CREs have good representative of sequence features that we are potentially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4048427544"/>
      </p:ext>
    </p:extLst>
  </p:cSld>
  <p:clrMapOvr>
    <a:masterClrMapping/>
  </p:clrMapOvr>
</p:sld>
</file>

<file path=ppt/theme/theme1.xml><?xml version="1.0" encoding="utf-8"?>
<a:theme xmlns:a="http://schemas.openxmlformats.org/drawingml/2006/main" name="yiqiao_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iqiao_ppt" id="{D8F4D239-D0EF-45F9-AB80-6C3F443E4478}" vid="{018536C2-7E8F-4CC9-9342-5A1408EF3B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yiqiao_ppt</Template>
  <TotalTime>2256</TotalTime>
  <Words>1102</Words>
  <Application>Microsoft Office PowerPoint</Application>
  <PresentationFormat>Widescreen</PresentationFormat>
  <Paragraphs>261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yiqiao_ppt</vt:lpstr>
      <vt:lpstr>MPRA library for CRX HD muts</vt:lpstr>
      <vt:lpstr>Overall goal and setup</vt:lpstr>
      <vt:lpstr>Categorization of CREs and controls</vt:lpstr>
      <vt:lpstr>Three major categories of controls</vt:lpstr>
      <vt:lpstr>Twist Bioscience Oligo Pool Pricing – June 02 2022</vt:lpstr>
      <vt:lpstr>Things to do</vt:lpstr>
      <vt:lpstr>Motif Content – to identify putative TF binding sites</vt:lpstr>
      <vt:lpstr>Mutagenizing Design</vt:lpstr>
      <vt:lpstr>Three major categories of testing CREs</vt:lpstr>
      <vt:lpstr>Motif occurrences and predicted affinity of selected CREs</vt:lpstr>
      <vt:lpstr>Cloning strategy – Mike Casey</vt:lpstr>
      <vt:lpstr>CREs of selected PR genes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MPRA library for CRX HD muts</dc:title>
  <dc:creator>Zheng, Yiqiao</dc:creator>
  <cp:lastModifiedBy>Zheng, Yiqiao</cp:lastModifiedBy>
  <cp:revision>566</cp:revision>
  <dcterms:created xsi:type="dcterms:W3CDTF">2022-06-01T01:32:24Z</dcterms:created>
  <dcterms:modified xsi:type="dcterms:W3CDTF">2023-04-11T15:46:29Z</dcterms:modified>
</cp:coreProperties>
</file>