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89" r:id="rId3"/>
    <p:sldId id="482" r:id="rId4"/>
    <p:sldId id="480" r:id="rId5"/>
    <p:sldId id="483" r:id="rId6"/>
    <p:sldId id="475" r:id="rId7"/>
    <p:sldId id="286" r:id="rId8"/>
    <p:sldId id="471" r:id="rId9"/>
    <p:sldId id="481" r:id="rId10"/>
    <p:sldId id="474" r:id="rId11"/>
    <p:sldId id="476" r:id="rId12"/>
    <p:sldId id="405" r:id="rId13"/>
    <p:sldId id="478" r:id="rId14"/>
    <p:sldId id="505" r:id="rId15"/>
    <p:sldId id="406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2" r:id="rId30"/>
    <p:sldId id="423" r:id="rId31"/>
    <p:sldId id="424" r:id="rId32"/>
    <p:sldId id="425" r:id="rId33"/>
    <p:sldId id="426" r:id="rId34"/>
    <p:sldId id="506" r:id="rId35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CC00CC"/>
    <a:srgbClr val="B9D4ED"/>
    <a:srgbClr val="DE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/>
    <p:restoredTop sz="91197"/>
  </p:normalViewPr>
  <p:slideViewPr>
    <p:cSldViewPr snapToGrid="0" showGuides="1">
      <p:cViewPr varScale="1">
        <p:scale>
          <a:sx n="115" d="100"/>
          <a:sy n="115" d="100"/>
        </p:scale>
        <p:origin x="864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7B4C74-A6DA-4F04-BCBF-146E315EF38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宋体" pitchFamily="2" charset="-122"/>
            </a:endParaRPr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itchFamily="34" charset="0"/>
              </a:rPr>
              <a:t>2</a:t>
            </a:fld>
            <a:endParaRPr lang="en-US" altLang="zh-CN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宋体" pitchFamily="2" charset="-122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itchFamily="34" charset="0"/>
              </a:rPr>
              <a:t>12</a:t>
            </a:fld>
            <a:endParaRPr lang="en-US" altLang="zh-CN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宋体" pitchFamily="2" charset="-122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itchFamily="34" charset="0"/>
              </a:rPr>
              <a:t>14</a:t>
            </a:fld>
            <a:endParaRPr lang="en-US" altLang="zh-CN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宋体" pitchFamily="2" charset="-122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itchFamily="34" charset="0"/>
              </a:rPr>
              <a:t>16</a:t>
            </a:fld>
            <a:endParaRPr lang="en-US" altLang="zh-CN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7D0AE-5E22-4244-9B2A-905305D6366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kern="1200" dirty="0">
                <a:latin typeface="黑体" pitchFamily="49" charset="-122"/>
                <a:ea typeface="黑体" pitchFamily="49" charset="-122"/>
                <a:cs typeface="+mj-cs"/>
              </a:rPr>
              <a:t>函数式编程原理</a:t>
            </a:r>
            <a:br>
              <a:rPr lang="en-US" altLang="zh-CN" kern="1200" dirty="0">
                <a:latin typeface="黑体" pitchFamily="49" charset="-122"/>
                <a:ea typeface="黑体" pitchFamily="49" charset="-122"/>
                <a:cs typeface="+mj-cs"/>
              </a:rPr>
            </a:br>
            <a:br>
              <a:rPr lang="en-US" altLang="zh-CN" kern="1200" dirty="0">
                <a:latin typeface="黑体" pitchFamily="49" charset="-122"/>
                <a:ea typeface="黑体" pitchFamily="49" charset="-122"/>
                <a:cs typeface="+mj-cs"/>
              </a:rPr>
            </a:br>
            <a:r>
              <a:rPr lang="zh-CN" altLang="en-US" sz="4800" kern="1200" dirty="0">
                <a:latin typeface="黑体" pitchFamily="49" charset="-122"/>
                <a:ea typeface="黑体" pitchFamily="49" charset="-122"/>
                <a:cs typeface="+mj-cs"/>
              </a:rPr>
              <a:t>函数柯里化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6100" y="6126163"/>
            <a:ext cx="5111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参考</a:t>
            </a:r>
            <a:r>
              <a:rPr kumimoji="0" lang="en-US" altLang="zh-CN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CMU 2013Fall 15-150  Lecture10, 11-slides.pdf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柯里函数部分应用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82905" y="1558925"/>
            <a:ext cx="11448539" cy="4786119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400" dirty="0">
                <a:ea typeface="黑体" pitchFamily="49" charset="-122"/>
              </a:rPr>
              <a:t>柯里函数</a:t>
            </a:r>
            <a:r>
              <a:rPr lang="en-US" altLang="zh-CN" sz="2400" dirty="0">
                <a:solidFill>
                  <a:srgbClr val="0033CC"/>
                </a:solidFill>
                <a:ea typeface="黑体" pitchFamily="49" charset="-122"/>
              </a:rPr>
              <a:t>F : t1 </a:t>
            </a:r>
            <a:r>
              <a:rPr lang="en-US" altLang="zh-CN" sz="2400" dirty="0">
                <a:solidFill>
                  <a:srgbClr val="7030A0"/>
                </a:solidFill>
                <a:ea typeface="黑体" pitchFamily="49" charset="-122"/>
              </a:rPr>
              <a:t>-&gt;</a:t>
            </a:r>
            <a:r>
              <a:rPr lang="en-US" altLang="zh-CN" sz="2400" dirty="0">
                <a:solidFill>
                  <a:srgbClr val="0033CC"/>
                </a:solidFill>
                <a:ea typeface="黑体" pitchFamily="49" charset="-122"/>
              </a:rPr>
              <a:t> t2 -&gt; t</a:t>
            </a:r>
            <a:r>
              <a:rPr lang="zh-CN" altLang="en-US" sz="2400" dirty="0">
                <a:ea typeface="黑体" pitchFamily="49" charset="-122"/>
              </a:rPr>
              <a:t>可以部分应用类型</a:t>
            </a:r>
            <a:r>
              <a:rPr lang="en-US" altLang="zh-CN" sz="2400" dirty="0">
                <a:ea typeface="黑体" pitchFamily="49" charset="-122"/>
              </a:rPr>
              <a:t>t1</a:t>
            </a:r>
            <a:r>
              <a:rPr lang="zh-CN" altLang="en-US" sz="2400" dirty="0">
                <a:ea typeface="黑体" pitchFamily="49" charset="-122"/>
              </a:rPr>
              <a:t>的参数，从而产生新的函数</a:t>
            </a:r>
            <a:r>
              <a:rPr lang="en-US" altLang="zh-CN" sz="2400" dirty="0">
                <a:ea typeface="黑体" pitchFamily="49" charset="-122"/>
              </a:rPr>
              <a:t>(</a:t>
            </a:r>
            <a:r>
              <a:rPr lang="en-US" altLang="zh-CN" sz="2400" dirty="0">
                <a:solidFill>
                  <a:srgbClr val="7030A0"/>
                </a:solidFill>
                <a:ea typeface="黑体" pitchFamily="49" charset="-122"/>
              </a:rPr>
              <a:t>t2 -&gt; t</a:t>
            </a:r>
            <a:r>
              <a:rPr lang="en-US" altLang="zh-CN" sz="2400" dirty="0">
                <a:ea typeface="黑体" pitchFamily="49" charset="-122"/>
              </a:rPr>
              <a:t>)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黑体-简" panose="02000000000000000000" charset="-122"/>
                <a:ea typeface="黑体-简" panose="02000000000000000000" charset="-122"/>
              </a:rPr>
              <a:t>简单的一个例子：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fun prefix pre post = pre^post;</a:t>
            </a:r>
          </a:p>
          <a:p>
            <a:pPr lvl="1"/>
            <a:r>
              <a:rPr lang="zh-CN" altLang="en-US" sz="2055" dirty="0">
                <a:ea typeface="黑体" pitchFamily="49" charset="-122"/>
              </a:rPr>
              <a:t>这是一个</a:t>
            </a:r>
            <a:r>
              <a:rPr lang="en-US" altLang="zh-CN" sz="2055" dirty="0">
                <a:ea typeface="黑体" pitchFamily="49" charset="-122"/>
                <a:sym typeface="+mn-ea"/>
              </a:rPr>
              <a:t>string -&gt; (string -&gt; string</a:t>
            </a:r>
            <a:r>
              <a:rPr lang="en-US" altLang="zh-CN" sz="2055" dirty="0">
                <a:ea typeface="黑体" pitchFamily="49" charset="-122"/>
              </a:rPr>
              <a:t>) </a:t>
            </a:r>
            <a:r>
              <a:rPr lang="zh-CN" altLang="en-US" sz="2055" dirty="0">
                <a:ea typeface="黑体" pitchFamily="49" charset="-122"/>
              </a:rPr>
              <a:t>的柯里函数</a:t>
            </a:r>
            <a:r>
              <a:rPr lang="en-US" altLang="zh-CN" sz="2055" dirty="0">
                <a:ea typeface="黑体" pitchFamily="49" charset="-122"/>
              </a:rPr>
              <a:t> </a:t>
            </a:r>
          </a:p>
          <a:p>
            <a:pPr lvl="1"/>
            <a:r>
              <a:rPr lang="zh-CN" altLang="en-US" sz="2055" dirty="0">
                <a:ea typeface="黑体" pitchFamily="49" charset="-122"/>
              </a:rPr>
              <a:t>柯里函数可以部分应用，当第一个</a:t>
            </a:r>
            <a:r>
              <a:rPr lang="en-US" altLang="zh-CN" sz="2055" dirty="0">
                <a:ea typeface="黑体" pitchFamily="49" charset="-122"/>
              </a:rPr>
              <a:t>string</a:t>
            </a:r>
            <a:r>
              <a:rPr lang="zh-CN" altLang="en-US" sz="2055" dirty="0">
                <a:ea typeface="黑体" pitchFamily="49" charset="-122"/>
              </a:rPr>
              <a:t>参数确定时，就变成了一个</a:t>
            </a:r>
            <a:r>
              <a:rPr lang="en-US" altLang="zh-CN" sz="2055" dirty="0">
                <a:ea typeface="黑体" pitchFamily="49" charset="-122"/>
              </a:rPr>
              <a:t>string -&gt; string</a:t>
            </a:r>
            <a:r>
              <a:rPr lang="zh-CN" altLang="en-US" sz="2055" dirty="0">
                <a:ea typeface="黑体" pitchFamily="49" charset="-122"/>
              </a:rPr>
              <a:t>的函数，比如说</a:t>
            </a:r>
            <a:r>
              <a:rPr lang="en-US" altLang="zh-CN" sz="2055" dirty="0" err="1">
                <a:ea typeface="黑体" pitchFamily="49" charset="-122"/>
              </a:rPr>
              <a:t>val</a:t>
            </a:r>
            <a:r>
              <a:rPr lang="en-US" altLang="zh-CN" sz="2055" dirty="0">
                <a:ea typeface="黑体" pitchFamily="49" charset="-122"/>
              </a:rPr>
              <a:t> </a:t>
            </a:r>
            <a:r>
              <a:rPr lang="en-US" altLang="zh-CN" sz="2055" dirty="0" err="1">
                <a:ea typeface="黑体" pitchFamily="49" charset="-122"/>
              </a:rPr>
              <a:t>knightify</a:t>
            </a:r>
            <a:r>
              <a:rPr lang="en-US" altLang="zh-CN" sz="2055" dirty="0">
                <a:ea typeface="黑体" pitchFamily="49" charset="-122"/>
              </a:rPr>
              <a:t> = prefix “Sir”; </a:t>
            </a:r>
            <a:r>
              <a:rPr lang="zh-CN" altLang="en-US" sz="2055" dirty="0">
                <a:ea typeface="黑体" pitchFamily="49" charset="-122"/>
              </a:rPr>
              <a:t>是一个</a:t>
            </a:r>
            <a:r>
              <a:rPr lang="en-US" altLang="zh-CN" sz="2055" dirty="0">
                <a:ea typeface="黑体" pitchFamily="49" charset="-122"/>
                <a:sym typeface="+mn-ea"/>
              </a:rPr>
              <a:t>string -&gt; string</a:t>
            </a:r>
            <a:r>
              <a:rPr lang="zh-CN" altLang="en-US" sz="2055" dirty="0">
                <a:ea typeface="黑体" pitchFamily="49" charset="-122"/>
              </a:rPr>
              <a:t>函数</a:t>
            </a:r>
          </a:p>
          <a:p>
            <a:pPr lvl="1"/>
            <a:r>
              <a:rPr lang="zh-CN" altLang="en-US" sz="2055" dirty="0">
                <a:ea typeface="黑体" pitchFamily="49" charset="-122"/>
              </a:rPr>
              <a:t>这个新函数可以适用于所有</a:t>
            </a:r>
            <a:r>
              <a:rPr lang="en-US" altLang="zh-CN" sz="2055" dirty="0">
                <a:ea typeface="黑体" pitchFamily="49" charset="-122"/>
              </a:rPr>
              <a:t>“</a:t>
            </a:r>
            <a:r>
              <a:rPr lang="zh-CN" altLang="en-US" sz="2055" dirty="0">
                <a:ea typeface="黑体" pitchFamily="49" charset="-122"/>
              </a:rPr>
              <a:t>骑</a:t>
            </a:r>
            <a:r>
              <a:rPr lang="zh-CN" altLang="en-US" sz="2000" dirty="0">
                <a:ea typeface="黑体" pitchFamily="49" charset="-122"/>
              </a:rPr>
              <a:t>士</a:t>
            </a:r>
            <a:r>
              <a:rPr lang="en-US" altLang="zh-CN" sz="2000" dirty="0">
                <a:ea typeface="黑体" pitchFamily="49" charset="-122"/>
                <a:sym typeface="+mn-ea"/>
              </a:rPr>
              <a:t>”</a:t>
            </a:r>
          </a:p>
          <a:p>
            <a:pPr lvl="1"/>
            <a:endParaRPr lang="en-US" altLang="zh-CN" sz="2000" dirty="0">
              <a:ea typeface="黑体" pitchFamily="49" charset="-122"/>
              <a:sym typeface="+mn-ea"/>
            </a:endParaRPr>
          </a:p>
          <a:p>
            <a:pPr lvl="0"/>
            <a:r>
              <a:rPr lang="zh-CN" altLang="en-US" sz="2400" b="1" dirty="0">
                <a:latin typeface="黑体-简" panose="02000000000000000000" charset="-122"/>
                <a:ea typeface="黑体-简" panose="02000000000000000000" charset="-122"/>
              </a:rPr>
              <a:t>当函数作为参数时也一样，</a:t>
            </a:r>
            <a:r>
              <a:rPr lang="zh-CN" altLang="en-US" sz="2400" dirty="0">
                <a:ea typeface="黑体" pitchFamily="49" charset="-122"/>
                <a:sym typeface="+mn-ea"/>
              </a:rPr>
              <a:t>柯里函数</a:t>
            </a:r>
            <a:r>
              <a:rPr lang="en-US" altLang="zh-CN" sz="2400" dirty="0">
                <a:solidFill>
                  <a:srgbClr val="0033CC"/>
                </a:solidFill>
                <a:ea typeface="黑体" pitchFamily="49" charset="-122"/>
                <a:sym typeface="+mn-ea"/>
              </a:rPr>
              <a:t>F : t1 </a:t>
            </a:r>
            <a:r>
              <a:rPr lang="en-US" altLang="zh-CN" sz="2400" dirty="0">
                <a:solidFill>
                  <a:srgbClr val="7030A0"/>
                </a:solidFill>
                <a:ea typeface="黑体" pitchFamily="49" charset="-122"/>
                <a:sym typeface="+mn-ea"/>
              </a:rPr>
              <a:t>-&gt;</a:t>
            </a:r>
            <a:r>
              <a:rPr lang="en-US" altLang="zh-CN" sz="2400" dirty="0">
                <a:solidFill>
                  <a:srgbClr val="0033CC"/>
                </a:solidFill>
                <a:ea typeface="黑体" pitchFamily="49" charset="-122"/>
                <a:sym typeface="+mn-ea"/>
              </a:rPr>
              <a:t> t2 -&gt; t</a:t>
            </a:r>
            <a:r>
              <a:rPr lang="zh-CN" altLang="en-US" sz="2400" dirty="0">
                <a:ea typeface="黑体" pitchFamily="49" charset="-122"/>
                <a:sym typeface="+mn-ea"/>
              </a:rPr>
              <a:t>可以部分应用类型</a:t>
            </a:r>
            <a:r>
              <a:rPr lang="en-US" altLang="zh-CN" sz="2400" dirty="0">
                <a:ea typeface="黑体" pitchFamily="49" charset="-122"/>
                <a:sym typeface="+mn-ea"/>
              </a:rPr>
              <a:t>t1</a:t>
            </a:r>
            <a:r>
              <a:rPr lang="zh-CN" altLang="en-US" sz="2400" dirty="0">
                <a:ea typeface="黑体" pitchFamily="49" charset="-122"/>
                <a:sym typeface="+mn-ea"/>
              </a:rPr>
              <a:t>的一个参数，从而产生新的函数</a:t>
            </a:r>
            <a:r>
              <a:rPr lang="en-US" altLang="zh-CN" sz="2400" dirty="0">
                <a:ea typeface="黑体" pitchFamily="49" charset="-122"/>
                <a:sym typeface="+mn-ea"/>
              </a:rPr>
              <a:t>(</a:t>
            </a:r>
            <a:r>
              <a:rPr lang="zh-CN" altLang="en-US" sz="2400" dirty="0">
                <a:ea typeface="黑体" pitchFamily="49" charset="-122"/>
                <a:sym typeface="+mn-ea"/>
              </a:rPr>
              <a:t>类型为</a:t>
            </a:r>
            <a:r>
              <a:rPr lang="en-US" altLang="zh-CN" sz="2400" dirty="0">
                <a:solidFill>
                  <a:srgbClr val="7030A0"/>
                </a:solidFill>
                <a:ea typeface="黑体" pitchFamily="49" charset="-122"/>
                <a:sym typeface="+mn-ea"/>
              </a:rPr>
              <a:t>t2 -&gt; t</a:t>
            </a:r>
            <a:r>
              <a:rPr lang="en-US" altLang="zh-CN" sz="2400" dirty="0">
                <a:ea typeface="黑体" pitchFamily="49" charset="-122"/>
                <a:sym typeface="+mn-ea"/>
              </a:rPr>
              <a:t>)</a:t>
            </a:r>
            <a:br>
              <a:rPr lang="en-US" altLang="zh-CN" sz="2400" dirty="0">
                <a:ea typeface="宋体" pitchFamily="2" charset="-122"/>
                <a:sym typeface="+mn-ea"/>
              </a:rPr>
            </a:br>
            <a:r>
              <a:rPr lang="zh-CN" altLang="en-US" sz="2400" dirty="0">
                <a:ea typeface="宋体" pitchFamily="2" charset="-122"/>
                <a:sym typeface="+mn-ea"/>
              </a:rPr>
              <a:t>        </a:t>
            </a:r>
            <a:r>
              <a:rPr lang="zh-CN" altLang="en-US" sz="2400" dirty="0">
                <a:ea typeface="黑体" pitchFamily="49" charset="-122"/>
                <a:sym typeface="+mn-ea"/>
              </a:rPr>
              <a:t>例如：    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ins :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(’a * ’a -&gt; order)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宋体" pitchFamily="2" charset="-122"/>
                <a:sym typeface="+mn-ea"/>
              </a:rPr>
              <a:t>-&gt;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 (’a * ’a list) -&gt; ’a list</a:t>
            </a:r>
            <a:b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</a:b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		</a:t>
            </a:r>
            <a:r>
              <a:rPr lang="zh-CN" altLang="en-US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    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ins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compare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 : int * int list -&gt; int list</a:t>
            </a:r>
            <a:b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</a:b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		</a:t>
            </a:r>
            <a:r>
              <a:rPr lang="zh-CN" altLang="en-US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    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ins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  <a:sym typeface="+mn-ea"/>
              </a:rPr>
              <a:t>String.compare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  <a:sym typeface="+mn-ea"/>
              </a:rPr>
              <a:t> : string * string list -&gt; string list</a:t>
            </a:r>
            <a:endParaRPr lang="en-US" altLang="zh-CN" sz="2400" dirty="0">
              <a:solidFill>
                <a:srgbClr val="0033CC"/>
              </a:solidFill>
              <a:ea typeface="宋体" pitchFamily="2" charset="-122"/>
            </a:endParaRPr>
          </a:p>
          <a:p>
            <a:pPr lvl="0"/>
            <a:br>
              <a:rPr lang="en-US" altLang="zh-CN" sz="2400" dirty="0">
                <a:ea typeface="黑体" pitchFamily="49" charset="-122"/>
                <a:sym typeface="+mn-ea"/>
              </a:rPr>
            </a:br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endParaRPr lang="zh-CN" altLang="en-US" dirty="0"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ea typeface="黑体" pitchFamily="49" charset="-122"/>
                <a:cs typeface="Arial" panose="020B0604020202090204" pitchFamily="34" charset="0"/>
                <a:sym typeface="+mn-ea"/>
              </a:rPr>
              <a:t>函数的柯里化的好处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endParaRPr lang="zh-CN" altLang="en-US" dirty="0">
              <a:ea typeface="黑体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ea typeface="黑体" pitchFamily="49" charset="-122"/>
                <a:cs typeface="Arial" panose="020B0604020202090204" pitchFamily="34" charset="0"/>
                <a:sym typeface="+mn-ea"/>
              </a:rPr>
              <a:t>函数的柯里化的好处</a:t>
            </a:r>
            <a:endParaRPr lang="zh-CN" altLang="en-US" dirty="0">
              <a:ea typeface="黑体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黑体" pitchFamily="49" charset="-122"/>
              </a:rPr>
              <a:t>提高使用性，适用范围</a:t>
            </a:r>
            <a:endParaRPr lang="en-US" altLang="zh-CN" dirty="0">
              <a:ea typeface="黑体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黑体" pitchFamily="49" charset="-122"/>
              </a:rPr>
              <a:t>延迟执行：不断</a:t>
            </a:r>
            <a:r>
              <a:rPr lang="en-US" altLang="zh-CN" dirty="0">
                <a:ea typeface="黑体" pitchFamily="49" charset="-122"/>
              </a:rPr>
              <a:t>currying</a:t>
            </a:r>
            <a:r>
              <a:rPr lang="zh-CN" altLang="en-US" dirty="0">
                <a:ea typeface="黑体" pitchFamily="49" charset="-122"/>
              </a:rPr>
              <a:t>，累积传入的参数，最后执行</a:t>
            </a:r>
            <a:endParaRPr lang="en-US" altLang="zh-CN" dirty="0">
              <a:ea typeface="黑体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ea typeface="黑体" pitchFamily="49" charset="-122"/>
              </a:rPr>
              <a:t>固定易变因素：提前把易变因素传参固定下来，生成一个更明确的应用函数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应用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j-cs"/>
              </a:rPr>
              <a:t>1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——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点集数据标准化</a:t>
            </a:r>
          </a:p>
        </p:txBody>
      </p:sp>
      <p:pic>
        <p:nvPicPr>
          <p:cNvPr id="4096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883" y="2666683"/>
            <a:ext cx="6143625" cy="3484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838200" y="1691005"/>
            <a:ext cx="105156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将非空、离散的点集标准化至空间：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[~1.0 ... 1.0] X [~1.0 ... 1.0]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norm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28825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33CC"/>
                </a:solidFill>
                <a:ea typeface="宋体" pitchFamily="2" charset="-122"/>
              </a:rPr>
              <a:t>fun 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norm(a, b) = </a:t>
            </a:r>
            <a:r>
              <a:rPr lang="en-US" altLang="zh-CN" b="1" dirty="0">
                <a:solidFill>
                  <a:srgbClr val="0033CC"/>
                </a:solidFill>
                <a:ea typeface="宋体" pitchFamily="2" charset="-122"/>
              </a:rPr>
              <a:t>fn 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x =&gt; (2.0 * x - a - b) / (b - a)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- val norm = fn : real * real -&gt; real -&gt; real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norm : real * real -&gt; (real -&gt; real)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			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</a:t>
            </a:r>
            <a:r>
              <a:rPr lang="en-US" altLang="zh-CN" dirty="0">
                <a:ea typeface="宋体" pitchFamily="2" charset="-122"/>
              </a:rPr>
              <a:t>norm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执行后返回一个函数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7799388" y="703263"/>
            <a:ext cx="4392613" cy="2432050"/>
          </a:xfrm>
          <a:prstGeom prst="wedgeRoundRectCallout">
            <a:avLst>
              <a:gd name="adj1" fmla="val -72031"/>
              <a:gd name="adj2" fmla="val 226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a,b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间的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进行变换，进行归一化处理，使结果值映射到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[-1,1]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之间，即：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~1.0 ≤ norm(a, b) (x) ≤ 1.0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norm(a, b) a = ~1.0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norm(a, b) b = 1.0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590550" y="4122738"/>
            <a:ext cx="10515600" cy="21764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例如：</a:t>
            </a:r>
            <a:r>
              <a:rPr lang="en-US" altLang="zh-CN" sz="2800" dirty="0">
                <a:latin typeface="Calibri" pitchFamily="34" charset="0"/>
              </a:rPr>
              <a:t>The </a:t>
            </a:r>
            <a:r>
              <a:rPr lang="en-US" altLang="zh-CN" sz="2800" i="1" dirty="0">
                <a:latin typeface="Calibri" pitchFamily="34" charset="0"/>
              </a:rPr>
              <a:t>type </a:t>
            </a:r>
            <a:r>
              <a:rPr lang="en-US" altLang="zh-CN" sz="2800" dirty="0">
                <a:latin typeface="Calibri" pitchFamily="34" charset="0"/>
              </a:rPr>
              <a:t>of </a:t>
            </a:r>
            <a:r>
              <a:rPr lang="en-US" altLang="zh-CN" sz="2800" dirty="0">
                <a:solidFill>
                  <a:srgbClr val="0033CC"/>
                </a:solidFill>
                <a:latin typeface="Calibri" pitchFamily="34" charset="0"/>
              </a:rPr>
              <a:t>norm(~2.0, 2.0) </a:t>
            </a:r>
            <a:r>
              <a:rPr lang="en-US" altLang="zh-CN" sz="2800" dirty="0">
                <a:latin typeface="Calibri" pitchFamily="34" charset="0"/>
              </a:rPr>
              <a:t>is </a:t>
            </a:r>
            <a:r>
              <a:rPr lang="en-US" altLang="zh-CN" sz="2800" dirty="0">
                <a:solidFill>
                  <a:srgbClr val="0033CC"/>
                </a:solidFill>
                <a:latin typeface="Calibri" pitchFamily="34" charset="0"/>
              </a:rPr>
              <a:t>real -&gt; real</a:t>
            </a: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en-US" altLang="zh-CN" sz="2800" dirty="0">
                <a:latin typeface="Calibri" pitchFamily="34" charset="0"/>
              </a:rPr>
              <a:t>	</a:t>
            </a:r>
            <a:r>
              <a:rPr lang="zh-CN" altLang="en-US" sz="2800" dirty="0">
                <a:latin typeface="Calibri" pitchFamily="34" charset="0"/>
              </a:rPr>
              <a:t>  </a:t>
            </a:r>
            <a:r>
              <a:rPr lang="en-US" altLang="zh-CN" sz="2800" dirty="0">
                <a:latin typeface="Calibri" pitchFamily="34" charset="0"/>
              </a:rPr>
              <a:t>The </a:t>
            </a:r>
            <a:r>
              <a:rPr lang="en-US" altLang="zh-CN" sz="2800" i="1" dirty="0">
                <a:latin typeface="Calibri" pitchFamily="34" charset="0"/>
              </a:rPr>
              <a:t>value </a:t>
            </a:r>
            <a:r>
              <a:rPr lang="en-US" altLang="zh-CN" sz="2800" dirty="0">
                <a:latin typeface="Calibri" pitchFamily="34" charset="0"/>
              </a:rPr>
              <a:t>of </a:t>
            </a:r>
            <a:r>
              <a:rPr lang="en-US" altLang="zh-CN" sz="2800" dirty="0">
                <a:solidFill>
                  <a:srgbClr val="0033CC"/>
                </a:solidFill>
                <a:latin typeface="Calibri" pitchFamily="34" charset="0"/>
              </a:rPr>
              <a:t>norm(~2.0, 2.0) </a:t>
            </a:r>
            <a:r>
              <a:rPr lang="en-US" altLang="zh-CN" sz="2800" dirty="0">
                <a:latin typeface="Calibri" pitchFamily="34" charset="0"/>
              </a:rPr>
              <a:t>is</a:t>
            </a:r>
            <a:endParaRPr lang="de-DE" altLang="zh-CN" sz="2800" b="1" dirty="0">
              <a:latin typeface="Calibri" pitchFamily="34" charset="0"/>
            </a:endParaRP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de-DE" altLang="zh-CN" sz="2800" b="1" dirty="0">
                <a:latin typeface="Calibri" pitchFamily="34" charset="0"/>
              </a:rPr>
              <a:t>		</a:t>
            </a:r>
            <a:r>
              <a:rPr lang="de-DE" altLang="zh-CN" sz="2800" b="1" dirty="0">
                <a:solidFill>
                  <a:srgbClr val="0033CC"/>
                </a:solidFill>
                <a:latin typeface="Calibri" pitchFamily="34" charset="0"/>
              </a:rPr>
              <a:t>fn </a:t>
            </a:r>
            <a:r>
              <a:rPr lang="de-DE" altLang="zh-CN" sz="2800" dirty="0">
                <a:solidFill>
                  <a:srgbClr val="0033CC"/>
                </a:solidFill>
                <a:latin typeface="Calibri" pitchFamily="34" charset="0"/>
              </a:rPr>
              <a:t>x =&gt; (2.0 * x - (~2.0) - 2.0) / (2.0 - (~2.0))</a:t>
            </a:r>
          </a:p>
          <a:p>
            <a:pPr indent="0" eaLnBrk="0" hangingPunct="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</a:pPr>
            <a:r>
              <a:rPr lang="en-US" altLang="zh-CN" sz="2800" dirty="0">
                <a:latin typeface="Calibri" pitchFamily="34" charset="0"/>
              </a:rPr>
              <a:t>	</a:t>
            </a:r>
            <a:r>
              <a:rPr lang="zh-CN" altLang="en-US" sz="2800" dirty="0">
                <a:latin typeface="Calibri" pitchFamily="34" charset="0"/>
              </a:rPr>
              <a:t>   </a:t>
            </a:r>
            <a:r>
              <a:rPr lang="en-US" altLang="zh-CN" sz="2800" dirty="0">
                <a:latin typeface="Calibri" pitchFamily="34" charset="0"/>
              </a:rPr>
              <a:t>This value is </a:t>
            </a:r>
            <a:r>
              <a:rPr lang="en-US" altLang="zh-CN" sz="2800" i="1" dirty="0">
                <a:latin typeface="Calibri" pitchFamily="34" charset="0"/>
              </a:rPr>
              <a:t>equal </a:t>
            </a:r>
            <a:r>
              <a:rPr lang="en-US" altLang="zh-CN" sz="2800" dirty="0">
                <a:latin typeface="Calibri" pitchFamily="34" charset="0"/>
              </a:rPr>
              <a:t>to </a:t>
            </a:r>
            <a:r>
              <a:rPr lang="en-US" altLang="zh-CN" sz="2800" b="1" dirty="0">
                <a:solidFill>
                  <a:srgbClr val="0033CC"/>
                </a:solidFill>
                <a:latin typeface="Calibri" pitchFamily="34" charset="0"/>
              </a:rPr>
              <a:t>fn </a:t>
            </a:r>
            <a:r>
              <a:rPr lang="en-US" altLang="zh-CN" sz="2800" dirty="0">
                <a:solidFill>
                  <a:srgbClr val="0033CC"/>
                </a:solidFill>
                <a:latin typeface="Calibri" pitchFamily="34" charset="0"/>
              </a:rPr>
              <a:t>x =&gt; x / 2.0</a:t>
            </a:r>
            <a:endParaRPr lang="zh-CN" altLang="en-US" sz="2800" dirty="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3" grpId="0" build="p" animBg="1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应用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j-cs"/>
              </a:rPr>
              <a:t>1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——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点集数据标准化</a:t>
            </a:r>
          </a:p>
        </p:txBody>
      </p:sp>
      <p:pic>
        <p:nvPicPr>
          <p:cNvPr id="4096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3" y="2017713"/>
            <a:ext cx="6143625" cy="3484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6293485" y="1867218"/>
            <a:ext cx="6096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将非空、离散的点集标准化至空间：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	[~1.0 ... 1.0] X [~1.0 ... 1.0]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693" y="3312795"/>
            <a:ext cx="4327525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33CC"/>
                </a:solidFill>
                <a:latin typeface="+mn-lt"/>
                <a:ea typeface="黑体" pitchFamily="49" charset="-122"/>
                <a:cs typeface="+mn-cs"/>
              </a:rPr>
              <a:t>求解思路</a:t>
            </a:r>
            <a:r>
              <a:rPr kumimoji="0" lang="zh-CN" altLang="en-US" sz="2400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：</a:t>
            </a:r>
            <a:endParaRPr kumimoji="0" lang="en-US" altLang="zh-CN" sz="2400" kern="1200" cap="none" spc="0" normalizeH="0" baseline="0" noProof="0" dirty="0">
              <a:latin typeface="+mn-lt"/>
              <a:ea typeface="黑体" pitchFamily="49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分离出</a:t>
            </a:r>
            <a:r>
              <a:rPr kumimoji="0" lang="en-US" altLang="zh-CN" sz="2400" kern="1200" cap="none" spc="0" normalizeH="0" baseline="0" noProof="0" dirty="0" err="1">
                <a:latin typeface="+mn-lt"/>
                <a:ea typeface="黑体" pitchFamily="49" charset="-122"/>
                <a:cs typeface="+mn-cs"/>
              </a:rPr>
              <a:t>x,y</a:t>
            </a:r>
            <a:r>
              <a:rPr kumimoji="0" lang="en-US" altLang="zh-CN" sz="2400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;</a:t>
            </a: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sz="2400" kern="1200" cap="none" spc="0" normalizeH="0" baseline="0" noProof="0" dirty="0" err="1">
                <a:latin typeface="+mn-lt"/>
                <a:ea typeface="黑体" pitchFamily="49" charset="-122"/>
                <a:cs typeface="+mn-cs"/>
              </a:rPr>
              <a:t>x,y</a:t>
            </a:r>
            <a:r>
              <a:rPr kumimoji="0" lang="zh-CN" altLang="en-US" sz="2400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分别</a:t>
            </a:r>
            <a:r>
              <a:rPr kumimoji="0" lang="en-US" altLang="zh-CN" sz="2400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norm</a:t>
            </a:r>
            <a:r>
              <a:rPr kumimoji="0" lang="zh-CN" altLang="en-US" sz="2400" kern="1200" cap="none" spc="0" normalizeH="0" baseline="0" noProof="0" dirty="0">
                <a:latin typeface="+mn-lt"/>
                <a:ea typeface="黑体" pitchFamily="49" charset="-122"/>
                <a:cs typeface="+mn-cs"/>
              </a:rPr>
              <a:t>标准化</a:t>
            </a:r>
            <a:endParaRPr kumimoji="0" lang="en-US" altLang="zh-CN" sz="2400" kern="1200" cap="none" spc="0" normalizeH="0" baseline="0" noProof="0" dirty="0">
              <a:latin typeface="+mn-lt"/>
              <a:ea typeface="黑体" pitchFamily="49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求解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的最大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最小值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每个值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norm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标准化</a:t>
            </a:r>
          </a:p>
        </p:txBody>
      </p:sp>
      <p:sp>
        <p:nvSpPr>
          <p:cNvPr id="6" name="矩形 5"/>
          <p:cNvSpPr/>
          <p:nvPr/>
        </p:nvSpPr>
        <p:spPr>
          <a:xfrm>
            <a:off x="6429693" y="5252403"/>
            <a:ext cx="50117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norm(a, b) =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fn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x =&gt; (2.0 * x - a - b) / (b -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点集数据标准化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——normalize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2175" y="1389063"/>
            <a:ext cx="10515600" cy="1541462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(* normalize : (real * real) list -&gt; (real * real) list *)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(* REQUIRES L is non-empty *)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(* ENSURES normalize L = a list of points in [~1.0...1.0] X [~1.0...1.0] *)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2175" y="3092450"/>
            <a:ext cx="776446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normalize (L : (real * real) list) : (real * real) list =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22388" y="3616325"/>
            <a:ext cx="7467600" cy="2246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= map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=&gt; x)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val 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ys = map (fn (x,y) =&gt; y)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xlo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xhi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=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minlist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maxlist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ylo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yhi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=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minlist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ys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maxlist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ys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2388" y="5919788"/>
            <a:ext cx="6096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end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25" y="5951538"/>
            <a:ext cx="78343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fn 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(x,y) =&gt; (norm(xlo, xhi) x, norm(ylo, yhi) y))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22388" y="4924425"/>
            <a:ext cx="5851525" cy="938213"/>
          </a:xfrm>
          <a:prstGeom prst="ellipse">
            <a:avLst/>
          </a:prstGeom>
          <a:solidFill>
            <a:srgbClr val="FF0000">
              <a:alpha val="4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418705" y="3725545"/>
            <a:ext cx="4468495" cy="2084705"/>
          </a:xfrm>
          <a:prstGeom prst="wedgeRoundRectCallout">
            <a:avLst>
              <a:gd name="adj1" fmla="val -56636"/>
              <a:gd name="adj2" fmla="val 36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ylo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pair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yhi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pair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maxlist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xs,ys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18705" y="33020"/>
            <a:ext cx="44418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s-ES" altLang="zh-CN" b="1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fun</a:t>
            </a:r>
            <a:r>
              <a:rPr lang="es-ES" altLang="zh-CN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 </a:t>
            </a:r>
            <a:r>
              <a:rPr lang="en-US" altLang="zh-CN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map f [ ] = [ ]</a:t>
            </a:r>
            <a:br>
              <a:rPr lang="en-US" altLang="zh-CN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</a:br>
            <a:r>
              <a:rPr lang="en-US" altLang="zh-CN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    | map f (x::R) = (f x) :: (map f R)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0973" y="32703"/>
            <a:ext cx="496443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CC00CC"/>
                </a:solidFill>
                <a:uFillTx/>
                <a:latin typeface="Arial" panose="020B0604020202090204" pitchFamily="34" charset="0"/>
                <a:ea typeface="宋体" pitchFamily="2" charset="-122"/>
              </a:rPr>
              <a:t>fun </a:t>
            </a:r>
            <a:r>
              <a:rPr lang="en-US" altLang="zh-CN" sz="1800" dirty="0">
                <a:solidFill>
                  <a:srgbClr val="CC00CC"/>
                </a:solidFill>
                <a:uFillTx/>
                <a:latin typeface="Arial" panose="020B0604020202090204" pitchFamily="34" charset="0"/>
                <a:ea typeface="宋体" pitchFamily="2" charset="-122"/>
              </a:rPr>
              <a:t>norm(a, b) = </a:t>
            </a:r>
            <a:r>
              <a:rPr lang="en-US" altLang="zh-CN" sz="1800" b="1" dirty="0">
                <a:solidFill>
                  <a:srgbClr val="CC00CC"/>
                </a:solidFill>
                <a:uFillTx/>
                <a:latin typeface="Arial" panose="020B0604020202090204" pitchFamily="34" charset="0"/>
                <a:ea typeface="宋体" pitchFamily="2" charset="-122"/>
              </a:rPr>
              <a:t>fn </a:t>
            </a:r>
            <a:r>
              <a:rPr lang="en-US" altLang="zh-CN" sz="1800" dirty="0">
                <a:solidFill>
                  <a:srgbClr val="CC00CC"/>
                </a:solidFill>
                <a:uFillTx/>
                <a:latin typeface="Arial" panose="020B0604020202090204" pitchFamily="34" charset="0"/>
                <a:ea typeface="宋体" pitchFamily="2" charset="-122"/>
              </a:rPr>
              <a:t>x =&gt; (2.0 * x - a - b) / (b -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 animBg="1"/>
      <p:bldP spid="9" grpId="0" bldLvl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405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应用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j-cs"/>
              </a:rPr>
              <a:t>2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——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求解点集中心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4198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" y="2044700"/>
            <a:ext cx="5181600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5908675" y="2044700"/>
            <a:ext cx="6096000" cy="26765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给定点集：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[(m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)),...,(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求解中心点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(X, Y): real * real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，满足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X = (m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+ ... +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)/M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Y = (m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*y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+ ... +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y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)/M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M = m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+ ... +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endParaRPr kumimoji="0" lang="en-US" altLang="zh-CN" sz="2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ea typeface="黑体" pitchFamily="49" charset="-122"/>
              </a:rPr>
              <a:t>点集中心的求解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1638300"/>
            <a:ext cx="10515600" cy="1479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点集的表示：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[(m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)),...,(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))]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 = real * real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type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body = real * point</a:t>
            </a:r>
          </a:p>
        </p:txBody>
      </p:sp>
      <p:sp>
        <p:nvSpPr>
          <p:cNvPr id="4" name="矩形 3"/>
          <p:cNvSpPr/>
          <p:nvPr/>
        </p:nvSpPr>
        <p:spPr>
          <a:xfrm>
            <a:off x="112713" y="3127375"/>
            <a:ext cx="10002838" cy="18145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辅助函数：</a:t>
            </a:r>
            <a:endParaRPr kumimoji="0" lang="es-E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fun 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add((x1,y1), (x2,y2)):point = (x1+x2, y1+y2)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fun 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mass (m, (x, y)) = 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BR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fun 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scale r (m, (x, y))) = (r * m * x, r * m * y)</a:t>
            </a:r>
          </a:p>
        </p:txBody>
      </p:sp>
      <p:sp>
        <p:nvSpPr>
          <p:cNvPr id="5" name="矩形 4"/>
          <p:cNvSpPr/>
          <p:nvPr/>
        </p:nvSpPr>
        <p:spPr>
          <a:xfrm>
            <a:off x="382588" y="4994275"/>
            <a:ext cx="1058545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center (L : body list) : point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	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val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 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foldr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(op +) 0.0 (map mass 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In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foldr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add (0.0, 0.0) (map (scale (1.0/M)) 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		end</a:t>
            </a:r>
          </a:p>
        </p:txBody>
      </p:sp>
      <p:sp>
        <p:nvSpPr>
          <p:cNvPr id="6" name="矩形 5"/>
          <p:cNvSpPr/>
          <p:nvPr/>
        </p:nvSpPr>
        <p:spPr>
          <a:xfrm>
            <a:off x="7973695" y="59055"/>
            <a:ext cx="416496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给定点集：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[(m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,(x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)),...,(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求解中心点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(X, Y): real * real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，满足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X = (m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*x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+ ... +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)/M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Y = (m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*y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+ ... +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y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)/M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M = m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+ ... +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endParaRPr kumimoji="0" lang="en-US" altLang="zh-CN" sz="20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81190" y="2126615"/>
            <a:ext cx="5338445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求解思路：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[(m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,(x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)),...,(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,y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1.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先求分离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(x,y),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求解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2.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针对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，求出</a:t>
            </a:r>
            <a:r>
              <a:rPr lang="en-US" altLang="zh-CN" sz="200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m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*</a:t>
            </a:r>
            <a:r>
              <a:rPr lang="en-US" altLang="zh-CN" sz="200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x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* (1/M), </a:t>
            </a:r>
            <a:r>
              <a:rPr lang="en-US" altLang="zh-CN" sz="2000" noProof="0" dirty="0" err="1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m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*y* (1/M)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3. 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sym typeface="+mn-ea"/>
              </a:rPr>
              <a:t>求和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</a:t>
            </a:r>
            <a:endParaRPr kumimoji="0" lang="en-US" altLang="zh-CN" sz="20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ea typeface="黑体" pitchFamily="49" charset="-122"/>
              </a:rPr>
              <a:t>点集中心的求解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38" y="1608138"/>
            <a:ext cx="5181600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163638" y="4872038"/>
            <a:ext cx="10536237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- center [(50.0,(1.0,10.0)),(20.0,(3.0,1.0)),(2.0,(5.0,4.0)),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	(1.0,(7.0,7.0)),(5.0,(12.0,5.0)),(2.0,(20.0,3.0))];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3638" y="6070600"/>
            <a:ext cx="59023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val it = (2.8375,7.075) : real * real</a:t>
            </a:r>
            <a:endParaRPr lang="zh-CN" altLang="en-US" dirty="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ea typeface="黑体" pitchFamily="49" charset="-122"/>
              </a:rPr>
              <a:t>高阶函数的更多应用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5615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字符串的相关操作：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[“all ”,“your ”,“base ”] </a:t>
            </a:r>
            <a:r>
              <a:rPr lang="en-US" altLang="zh-CN" dirty="0">
                <a:ea typeface="宋体" pitchFamily="2" charset="-122"/>
                <a:sym typeface="Wingdings" panose="05000000000000000000" pitchFamily="2" charset="2"/>
              </a:rPr>
              <a:t> </a:t>
            </a:r>
            <a:r>
              <a:rPr lang="en-US" altLang="zh-CN" dirty="0">
                <a:ea typeface="宋体" pitchFamily="2" charset="-122"/>
              </a:rPr>
              <a:t>["All ","Your ","Base "]</a:t>
            </a: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map </a:t>
            </a:r>
            <a:r>
              <a:rPr lang="en-US" altLang="zh-CN" i="1" dirty="0">
                <a:solidFill>
                  <a:srgbClr val="0033CC"/>
                </a:solidFill>
                <a:ea typeface="宋体" pitchFamily="2" charset="-122"/>
              </a:rPr>
              <a:t>capitalize 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: string list -&gt; string list</a:t>
            </a:r>
            <a:endParaRPr lang="zh-CN" altLang="en-US" dirty="0">
              <a:solidFill>
                <a:srgbClr val="0033CC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125" y="3936048"/>
            <a:ext cx="4598988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90204" pitchFamily="34" charset="0"/>
                <a:ea typeface="宋体" pitchFamily="2" charset="-122"/>
              </a:rPr>
              <a:t>explode : string -&gt; char list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90204" pitchFamily="34" charset="0"/>
                <a:ea typeface="宋体" pitchFamily="2" charset="-122"/>
              </a:rPr>
              <a:t>implode : char list -&gt; string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90204" pitchFamily="34" charset="0"/>
                <a:ea typeface="宋体" pitchFamily="2" charset="-122"/>
              </a:rPr>
              <a:t>Char.toUpper : char -&gt; char</a:t>
            </a:r>
            <a:endParaRPr lang="zh-CN" altLang="en-US" sz="2400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1113" y="3936048"/>
            <a:ext cx="6096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fun capitalize (s:string) : string =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	let </a:t>
            </a:r>
            <a:r>
              <a:rPr lang="pt-BR" altLang="zh-CN" sz="2400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val (x::L) = explode s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	In implode(Char.toUpper x :: L)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33CC"/>
                </a:solidFill>
                <a:latin typeface="Arial" panose="020B0604020202090204" pitchFamily="34" charset="0"/>
                <a:ea typeface="宋体" pitchFamily="2" charset="-122"/>
              </a:rPr>
              <a:t>	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上节课内容回顾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4351338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函数作为值 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(Function as values)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“</a:t>
            </a: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多态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”</a:t>
            </a: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的力量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(</a:t>
            </a:r>
            <a:r>
              <a:rPr lang="en-US" altLang="zh-CN" dirty="0">
                <a:ea typeface="宋体" pitchFamily="2" charset="-122"/>
              </a:rPr>
              <a:t>The power of polymorphism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list</a:t>
            </a: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数据的单独求解问题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——map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list</a:t>
            </a:r>
            <a:r>
              <a:rPr lang="zh-CN" altLang="en-US" dirty="0">
                <a:latin typeface="Arial" panose="020B0604020202090204" pitchFamily="34" charset="0"/>
                <a:ea typeface="黑体" pitchFamily="49" charset="-122"/>
              </a:rPr>
              <a:t>数据的联合求解问题</a:t>
            </a:r>
            <a:r>
              <a:rPr lang="en-US" altLang="zh-CN" dirty="0">
                <a:latin typeface="Arial" panose="020B0604020202090204" pitchFamily="34" charset="0"/>
                <a:ea typeface="黑体" pitchFamily="49" charset="-122"/>
              </a:rPr>
              <a:t>——foldr, foldl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通用排序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(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general sorting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)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 </a:t>
            </a:r>
          </a:p>
        </p:txBody>
      </p:sp>
      <p:sp>
        <p:nvSpPr>
          <p:cNvPr id="9" name="内容占位符 2"/>
          <p:cNvSpPr txBox="1"/>
          <p:nvPr/>
        </p:nvSpPr>
        <p:spPr>
          <a:xfrm>
            <a:off x="311150" y="2066925"/>
            <a:ext cx="5573713" cy="958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 dirty="0">
                <a:ea typeface="宋体" pitchFamily="2" charset="-122"/>
              </a:rPr>
              <a:t>Isort, msort : int list -&gt; int list</a:t>
            </a:r>
          </a:p>
          <a:p>
            <a:pPr marL="228600" lvl="0" indent="-228600"/>
            <a:r>
              <a:rPr lang="en-US" altLang="zh-CN" dirty="0">
                <a:ea typeface="宋体" pitchFamily="2" charset="-122"/>
              </a:rPr>
              <a:t>Msort : tree -&gt; tree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37375" y="2066925"/>
            <a:ext cx="54229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能否扩展为其他各种数据类型</a:t>
            </a:r>
            <a:r>
              <a:rPr lang="en-US" altLang="zh-CN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如</a:t>
            </a:r>
            <a:r>
              <a:rPr lang="en-US" altLang="zh-CN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zh-CN" altLang="en-US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zh-CN" altLang="en-US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int</a:t>
            </a:r>
            <a:r>
              <a:rPr lang="zh-CN" altLang="en-US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等</a:t>
            </a:r>
            <a:r>
              <a:rPr lang="en-US" altLang="zh-CN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的排序？</a:t>
            </a:r>
          </a:p>
        </p:txBody>
      </p:sp>
      <p:sp>
        <p:nvSpPr>
          <p:cNvPr id="5" name="右箭头 4"/>
          <p:cNvSpPr/>
          <p:nvPr/>
        </p:nvSpPr>
        <p:spPr>
          <a:xfrm>
            <a:off x="5408295" y="2282190"/>
            <a:ext cx="1262063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610" y="3498215"/>
            <a:ext cx="11320463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排序的核心在于比较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2800" kern="1200" cap="none" spc="0" normalizeH="0" baseline="0" noProof="0" dirty="0">
              <a:latin typeface="黑体" pitchFamily="49" charset="-122"/>
              <a:ea typeface="黑体" pitchFamily="49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对公式</a:t>
            </a:r>
            <a:r>
              <a:rPr kumimoji="0" lang="en-US" altLang="zh-CN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/</a:t>
            </a:r>
            <a:r>
              <a:rPr kumimoji="0" lang="zh-CN" altLang="en-US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表达式进行抽象</a:t>
            </a:r>
            <a:r>
              <a:rPr kumimoji="0" lang="en-US" altLang="zh-CN" sz="24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(</a:t>
            </a:r>
            <a:r>
              <a:rPr kumimoji="0" lang="en-US" altLang="zh-CN" sz="2400" kern="1200" cap="none" spc="0" normalizeH="0" baseline="0" noProof="0" dirty="0">
                <a:latin typeface="Arial" panose="020B0604020202090204" pitchFamily="34" charset="0"/>
                <a:ea typeface="宋体" pitchFamily="2" charset="-122"/>
                <a:cs typeface="+mn-cs"/>
              </a:rPr>
              <a:t>An abstract formulation</a:t>
            </a:r>
            <a:r>
              <a:rPr kumimoji="0" lang="en-US" altLang="zh-CN" sz="24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)</a:t>
            </a:r>
            <a:r>
              <a:rPr kumimoji="0" lang="zh-CN" altLang="en-US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：</a:t>
            </a:r>
            <a:endParaRPr kumimoji="0" lang="en-US" altLang="zh-CN" sz="2800" kern="1200" cap="none" spc="0" normalizeH="0" baseline="0" noProof="0" dirty="0"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r>
              <a:rPr kumimoji="0" lang="zh-CN" altLang="en-US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对</a:t>
            </a:r>
            <a:r>
              <a:rPr kumimoji="0" lang="zh-CN" altLang="en-US" sz="2800" kern="1200" cap="none" spc="0" normalizeH="0" baseline="0" noProof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任意类型</a:t>
            </a:r>
            <a:r>
              <a:rPr kumimoji="0" lang="zh-CN" altLang="en-US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的数据，都能够进行</a:t>
            </a:r>
            <a:r>
              <a:rPr kumimoji="0" lang="zh-CN" altLang="en-US" sz="2800" kern="1200" cap="none" spc="0" normalizeH="0" baseline="0" noProof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比较</a:t>
            </a:r>
            <a:r>
              <a:rPr kumimoji="0" lang="en-US" altLang="zh-CN" sz="20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(</a:t>
            </a:r>
            <a:r>
              <a:rPr kumimoji="0" lang="en-US" altLang="zh-CN" sz="2000" kern="1200" cap="none" spc="0" normalizeH="0" baseline="0" noProof="0" dirty="0">
                <a:latin typeface="Arial" panose="020B0604020202090204" pitchFamily="34" charset="0"/>
                <a:ea typeface="宋体" pitchFamily="2" charset="-122"/>
                <a:cs typeface="+mn-cs"/>
              </a:rPr>
              <a:t>A type of data, with a comparison function</a:t>
            </a:r>
            <a:r>
              <a:rPr kumimoji="0" lang="en-US" altLang="zh-CN" sz="20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)</a:t>
            </a:r>
            <a:endParaRPr kumimoji="0" lang="en-US" altLang="zh-CN" sz="2800" kern="1200" cap="none" spc="0" normalizeH="0" baseline="0" noProof="0" dirty="0"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AutoNum type="arabicPeriod"/>
              <a:defRPr/>
            </a:pPr>
            <a:r>
              <a:rPr kumimoji="0" lang="zh-CN" altLang="en-US" sz="28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对表和树等结构数据进行排序</a:t>
            </a:r>
            <a:r>
              <a:rPr kumimoji="0" lang="en-US" altLang="zh-CN" sz="20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(</a:t>
            </a:r>
            <a:r>
              <a:rPr kumimoji="0" lang="en-US" altLang="zh-CN" sz="2000" kern="1200" cap="none" spc="0" normalizeH="0" baseline="0" noProof="0" dirty="0">
                <a:latin typeface="Arial" panose="020B0604020202090204" pitchFamily="34" charset="0"/>
                <a:ea typeface="宋体" pitchFamily="2" charset="-122"/>
                <a:cs typeface="+mn-cs"/>
              </a:rPr>
              <a:t>Sorting lists and trees of data</a:t>
            </a:r>
            <a:r>
              <a:rPr kumimoji="0" lang="en-US" altLang="zh-CN" sz="2000" kern="1200" cap="none" spc="0" normalizeH="0" baseline="0" noProof="0" dirty="0">
                <a:latin typeface="黑体" pitchFamily="49" charset="-122"/>
                <a:ea typeface="黑体" pitchFamily="49" charset="-122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bldLvl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数据的预处理</a:t>
            </a:r>
          </a:p>
        </p:txBody>
      </p:sp>
      <p:sp>
        <p:nvSpPr>
          <p:cNvPr id="3" name="矩形 2"/>
          <p:cNvSpPr/>
          <p:nvPr/>
        </p:nvSpPr>
        <p:spPr>
          <a:xfrm>
            <a:off x="950913" y="1690688"/>
            <a:ext cx="9298940" cy="1599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对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任意类型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的数据进行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比较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时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该类型需要配备比较函数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比较函数使数据有序，一般为数字顺序或词典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字典顺序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58925" y="3811588"/>
            <a:ext cx="9683750" cy="2247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一般类型实例包括：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i="1" dirty="0">
                <a:latin typeface="Arial" panose="020B0604020202090204" pitchFamily="34" charset="0"/>
                <a:ea typeface="宋体" pitchFamily="2" charset="-122"/>
              </a:rPr>
              <a:t>   type 	     comparison	    	  ML	</a:t>
            </a:r>
            <a:br>
              <a:rPr lang="en-US" altLang="zh-CN" b="1" i="1" dirty="0">
                <a:latin typeface="Arial" panose="020B0604020202090204" pitchFamily="34" charset="0"/>
                <a:ea typeface="宋体" pitchFamily="2" charset="-122"/>
              </a:rPr>
            </a:br>
            <a:r>
              <a:rPr lang="zh-CN" altLang="en-US" b="1" i="1" dirty="0"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b="1" i="1" dirty="0">
                <a:latin typeface="Arial" panose="020B0604020202090204" pitchFamily="34" charset="0"/>
                <a:ea typeface="宋体" pitchFamily="2" charset="-122"/>
              </a:rPr>
              <a:t>    </a:t>
            </a: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int		</a:t>
            </a:r>
            <a:r>
              <a:rPr lang="zh-CN" altLang="en-US" dirty="0"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	</a:t>
            </a:r>
            <a:r>
              <a:rPr lang="en-US" altLang="zh-CN" i="1" dirty="0">
                <a:latin typeface="Arial" panose="020B0604020202090204" pitchFamily="34" charset="0"/>
                <a:ea typeface="宋体" pitchFamily="2" charset="-122"/>
              </a:rPr>
              <a:t>usual			compare</a:t>
            </a:r>
            <a:br>
              <a:rPr lang="en-US" altLang="zh-CN" i="1" dirty="0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   int*int 		</a:t>
            </a:r>
            <a:r>
              <a:rPr lang="en-US" altLang="zh-CN" i="1" dirty="0">
                <a:latin typeface="Arial" panose="020B0604020202090204" pitchFamily="34" charset="0"/>
                <a:ea typeface="宋体" pitchFamily="2" charset="-122"/>
              </a:rPr>
              <a:t>lexicographic	lex (compare, compare)</a:t>
            </a:r>
            <a:br>
              <a:rPr lang="en-US" altLang="zh-CN" i="1" dirty="0">
                <a:latin typeface="Arial" panose="020B0604020202090204" pitchFamily="34" charset="0"/>
                <a:ea typeface="宋体" pitchFamily="2" charset="-122"/>
              </a:rPr>
            </a:br>
            <a:r>
              <a:rPr lang="en-US" altLang="zh-CN" dirty="0">
                <a:latin typeface="Arial" panose="020B0604020202090204" pitchFamily="34" charset="0"/>
                <a:ea typeface="宋体" pitchFamily="2" charset="-122"/>
              </a:rPr>
              <a:t>   string		</a:t>
            </a:r>
            <a:r>
              <a:rPr lang="en-US" altLang="zh-CN" i="1" dirty="0">
                <a:latin typeface="Arial" panose="020B0604020202090204" pitchFamily="34" charset="0"/>
                <a:ea typeface="宋体" pitchFamily="2" charset="-122"/>
              </a:rPr>
              <a:t>dictionary		String.compare</a:t>
            </a:r>
            <a:endParaRPr lang="zh-CN" altLang="en-US" i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数据的比较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7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类型</a:t>
            </a:r>
            <a:r>
              <a:rPr lang="en-US" altLang="zh-CN" dirty="0">
                <a:ea typeface="黑体" pitchFamily="49" charset="-122"/>
              </a:rPr>
              <a:t>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的比较函数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cmp : t * t -&gt; order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比较函数的特点：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逆反性：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cmp(x,y)=LESS	 </a:t>
            </a:r>
            <a:r>
              <a:rPr lang="en-US" altLang="zh-CN" sz="2400" dirty="0">
                <a:ea typeface="宋体" pitchFamily="2" charset="-122"/>
              </a:rPr>
              <a:t>iff</a:t>
            </a:r>
            <a:r>
              <a:rPr lang="zh-CN" altLang="en-US" sz="2400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cmp(y,x)=GREATER</a:t>
            </a:r>
            <a:b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cmp(x,y)=EQUAL	 </a:t>
            </a:r>
            <a:r>
              <a:rPr lang="en-US" altLang="zh-CN" sz="2400" dirty="0">
                <a:ea typeface="宋体" pitchFamily="2" charset="-122"/>
              </a:rPr>
              <a:t>iff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 	cmp(y,x)=EQUAL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传递性：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cmp(x,y)=LESS </a:t>
            </a:r>
            <a:r>
              <a:rPr lang="en-US" altLang="zh-CN" sz="2400" dirty="0">
                <a:ea typeface="宋体" pitchFamily="2" charset="-122"/>
              </a:rPr>
              <a:t>&amp;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 cmp(y,z) &lt;&gt; GREATER </a:t>
            </a:r>
            <a:r>
              <a:rPr lang="en-US" altLang="zh-CN" sz="2400" dirty="0">
                <a:ea typeface="宋体" pitchFamily="2" charset="-122"/>
              </a:rPr>
              <a:t>implies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 cmp(x,z)=LESS</a:t>
            </a:r>
            <a:b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cmp(x,y)=GREATER </a:t>
            </a:r>
            <a:r>
              <a:rPr lang="en-US" altLang="zh-CN" sz="2400" dirty="0">
                <a:ea typeface="宋体" pitchFamily="2" charset="-122"/>
              </a:rPr>
              <a:t>&amp;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 cmp(y,z) &lt;&gt; LESS </a:t>
            </a:r>
            <a:r>
              <a:rPr lang="en-US" altLang="zh-CN" sz="2400" dirty="0">
                <a:ea typeface="宋体" pitchFamily="2" charset="-122"/>
              </a:rPr>
              <a:t>implies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 cmp(x,z)=GREATER</a:t>
            </a:r>
            <a:b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cmp(x,y)=EQUAL </a:t>
            </a:r>
            <a:r>
              <a:rPr lang="en-US" altLang="zh-CN" sz="2400" dirty="0">
                <a:ea typeface="宋体" pitchFamily="2" charset="-122"/>
              </a:rPr>
              <a:t>&amp;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 cmp(y,z)=EQUAL </a:t>
            </a:r>
            <a:r>
              <a:rPr lang="en-US" altLang="zh-CN" sz="2400" dirty="0">
                <a:ea typeface="宋体" pitchFamily="2" charset="-122"/>
              </a:rPr>
              <a:t>implies</a:t>
            </a:r>
            <a:r>
              <a:rPr lang="en-US" altLang="zh-CN" sz="2400" dirty="0">
                <a:solidFill>
                  <a:srgbClr val="0033CC"/>
                </a:solidFill>
                <a:ea typeface="宋体" pitchFamily="2" charset="-122"/>
              </a:rPr>
              <a:t> cmp(x,z)=EQUAL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比较函数的实现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2574925" cy="595312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>
                <a:ea typeface="宋体" pitchFamily="2" charset="-122"/>
              </a:rPr>
              <a:t>for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int: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8160" y="2286000"/>
            <a:ext cx="5240020" cy="20173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 :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compare(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x:int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y:int):order =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x&lt;y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LESS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y&lt;x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GREATER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EQUAL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3453" y="4464050"/>
            <a:ext cx="281146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compare(2,3)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LESS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compare(2,2)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EQUAL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037263" y="730250"/>
            <a:ext cx="2574925" cy="595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 dirty="0">
                <a:ea typeface="宋体" pitchFamily="2" charset="-122"/>
              </a:rPr>
              <a:t>for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int*int: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50610" y="1325880"/>
            <a:ext cx="5782945" cy="16998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leftcompare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*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-&gt; order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s-E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s-E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leftcompare((x1, y1), (x2, y2)) = compare(x1, x2)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150610" y="3186430"/>
            <a:ext cx="5782945" cy="28009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lexcompare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*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-&gt; order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lexcompare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((x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(x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 =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compare(x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,x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LESS =&gt; LESS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| GREATER =&gt; GREATER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| EQUAL =&gt; compare(y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3350" y="5987415"/>
            <a:ext cx="511746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lexcompare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((2,3),(3,2))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LESS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lexcompare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((2,3),(2,0))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GREATER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1" name="内容占位符 2"/>
          <p:cNvSpPr txBox="1"/>
          <p:nvPr/>
        </p:nvSpPr>
        <p:spPr>
          <a:xfrm>
            <a:off x="713740" y="5676900"/>
            <a:ext cx="4184650" cy="595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/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for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other type data?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/>
      <p:bldP spid="6" grpId="0"/>
      <p:bldP spid="7" grpId="0" build="p" animBg="1"/>
      <p:bldP spid="9" grpId="0" build="p" animBg="1"/>
      <p:bldP spid="10" grpId="0"/>
      <p:bldP spid="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二元组数据的通用比较函数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lex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2138" y="1690688"/>
            <a:ext cx="11204575" cy="944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对任意类型、且异构的二元组数据，如何按数字何字典序进行比较？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(3, “Jack”)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与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(6, “Rose”), (4.5, (1.0,2.4))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(3.7,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(2.6,5.1))……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370" y="2734945"/>
            <a:ext cx="1211326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(’a * ’a -&gt; order) * (’b * ’b -&gt; order) -&gt; (’a * ’b) * (’a * ’b) -&gt; order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2455" y="3379788"/>
            <a:ext cx="10515600" cy="224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(cmp1, cmp2) ((x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y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), 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y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)) =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cmp1(x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LESS =&gt; LESS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| GREATER =&gt; GREATER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| EQUAL =&gt; cmp2(y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y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701155" y="4071303"/>
            <a:ext cx="5202238" cy="13271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If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cmp1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为类型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t1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的比较函数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and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cmp2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为类型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t2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的比较函数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then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lex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cmp1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cmp2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t1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t2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的比较函数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39370" y="5864225"/>
            <a:ext cx="121126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lexcompare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(compare, compare) :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*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*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=&gt; order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bldLvl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list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数据的通用比较函数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listlex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listlex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: (’a * ’a -&gt; order) -&gt; ’a list * ’a list -&gt; order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</a:b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当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cmp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为类型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的比较函数时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listlex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cmp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实例化为类型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t list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的比较函数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比较规则：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listlex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([ ], [ ]) = EQUAL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listlex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([ ], y::R) = LESS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listlex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(x::L, [ ]) = GREATER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listlex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(x::L, y::R) = cmp(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		if cmp(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)&lt;&gt;EQUAL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listlex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(x::L, y::R) 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listlex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cmp (L, R) 	if cmp(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)=EQUAL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</a:b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less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与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lesseq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less : (’a * ’a -&gt; order) -&gt; (’a * ’a -&gt; bool)</a:t>
            </a:r>
            <a:br>
              <a:rPr lang="en-US" altLang="zh-CN" dirty="0">
                <a:solidFill>
                  <a:srgbClr val="0033CC"/>
                </a:solidFill>
                <a:ea typeface="宋体" pitchFamily="2" charset="-122"/>
              </a:rPr>
            </a:b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lesseq : (’a * ’a -&gt; order) -&gt; (’a * ’a -&gt; bool)</a:t>
            </a: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itchFamily="2" charset="-122"/>
              </a:rPr>
              <a:t>fun less cmp (x, y) = (cmp(x, y) = LESS)</a:t>
            </a:r>
          </a:p>
          <a:p>
            <a:pPr marL="0" indent="0">
              <a:buNone/>
            </a:pP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fun lesseq cmp (x, y) = (cmp(x, y) &lt;&gt; GREATER)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sorted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225" y="1690688"/>
            <a:ext cx="10515600" cy="4351337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sorted : (’a * ’a -&gt; order) -&gt; ’a list -&gt; bool</a:t>
            </a:r>
          </a:p>
          <a:p>
            <a:pPr marL="0" indent="0">
              <a:buNone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fun</a:t>
            </a:r>
            <a:r>
              <a:rPr lang="en-US" altLang="zh-CN" dirty="0">
                <a:ea typeface="宋体" pitchFamily="2" charset="-122"/>
              </a:rPr>
              <a:t> sorted cmp [ ] = </a:t>
            </a:r>
            <a:r>
              <a:rPr lang="en-US" altLang="zh-CN" b="1" dirty="0">
                <a:ea typeface="宋体" pitchFamily="2" charset="-122"/>
              </a:rPr>
              <a:t>true</a:t>
            </a:r>
            <a:br>
              <a:rPr lang="en-US" altLang="zh-CN" dirty="0">
                <a:ea typeface="宋体" pitchFamily="2" charset="-122"/>
              </a:rPr>
            </a:br>
            <a:r>
              <a:rPr lang="zh-CN" altLang="en-US" dirty="0"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| sorted cmp [x] = </a:t>
            </a:r>
            <a:r>
              <a:rPr lang="en-US" altLang="zh-CN" b="1" dirty="0">
                <a:ea typeface="宋体" pitchFamily="2" charset="-122"/>
              </a:rPr>
              <a:t>true</a:t>
            </a:r>
            <a:br>
              <a:rPr lang="en-US" altLang="zh-CN" dirty="0">
                <a:ea typeface="宋体" pitchFamily="2" charset="-122"/>
              </a:rPr>
            </a:br>
            <a:r>
              <a:rPr lang="zh-CN" altLang="en-US" dirty="0"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| sorted cmp (x::y::L) =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b="1" dirty="0">
                <a:ea typeface="宋体" pitchFamily="2" charset="-122"/>
              </a:rPr>
              <a:t>case</a:t>
            </a:r>
            <a:r>
              <a:rPr lang="en-US" altLang="zh-CN" dirty="0">
                <a:ea typeface="宋体" pitchFamily="2" charset="-122"/>
              </a:rPr>
              <a:t> cmp(x, y) </a:t>
            </a:r>
            <a:r>
              <a:rPr lang="en-US" altLang="zh-CN" b="1" dirty="0">
                <a:ea typeface="宋体" pitchFamily="2" charset="-122"/>
              </a:rPr>
              <a:t>of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        </a:t>
            </a:r>
            <a:r>
              <a:rPr lang="en-US" altLang="zh-CN" dirty="0">
                <a:ea typeface="宋体" pitchFamily="2" charset="-122"/>
              </a:rPr>
              <a:t>GREATER =&gt; </a:t>
            </a:r>
            <a:r>
              <a:rPr lang="en-US" altLang="zh-CN" b="1" dirty="0">
                <a:ea typeface="宋体" pitchFamily="2" charset="-122"/>
              </a:rPr>
              <a:t>false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|</a:t>
            </a: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dirty="0">
                <a:ea typeface="宋体" pitchFamily="2" charset="-122"/>
              </a:rPr>
              <a:t> _	</a:t>
            </a:r>
            <a:r>
              <a:rPr lang="zh-CN" altLang="en-US" dirty="0">
                <a:ea typeface="宋体" pitchFamily="2" charset="-122"/>
              </a:rPr>
              <a:t>  </a:t>
            </a:r>
            <a:r>
              <a:rPr lang="en-US" altLang="zh-CN" dirty="0">
                <a:ea typeface="宋体" pitchFamily="2" charset="-122"/>
              </a:rPr>
              <a:t>=&gt; sorted cmp (y::L)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6992938" y="3476625"/>
            <a:ext cx="4360863" cy="1120775"/>
          </a:xfrm>
          <a:prstGeom prst="wedgeEllipseCallout">
            <a:avLst>
              <a:gd name="adj1" fmla="val -48369"/>
              <a:gd name="adj2" fmla="val 64799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cmp-sorted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sorted cmp L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函数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insertion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7350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dirty="0">
                <a:solidFill>
                  <a:srgbClr val="0033CC"/>
                </a:solidFill>
                <a:ea typeface="宋体" pitchFamily="2" charset="-122"/>
              </a:rPr>
              <a:t>ins : (’a * ’a -&gt; order) -&gt; (’a * ’a list) -&gt; ’a list</a:t>
            </a:r>
            <a:br>
              <a:rPr lang="en-US" altLang="zh-CN" dirty="0">
                <a:solidFill>
                  <a:srgbClr val="0033CC"/>
                </a:solidFill>
                <a:ea typeface="宋体" pitchFamily="2" charset="-122"/>
              </a:rPr>
            </a:br>
            <a:endParaRPr lang="en-US" altLang="zh-CN" dirty="0">
              <a:solidFill>
                <a:srgbClr val="0033CC"/>
              </a:solidFill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</a:rPr>
              <a:t>fun</a:t>
            </a:r>
            <a:r>
              <a:rPr lang="en-US" altLang="zh-CN" dirty="0">
                <a:ea typeface="宋体" pitchFamily="2" charset="-122"/>
              </a:rPr>
              <a:t> ins cmp (x, [ ]) = [x]</a:t>
            </a:r>
            <a:br>
              <a:rPr lang="en-US" altLang="zh-CN" dirty="0">
                <a:ea typeface="宋体" pitchFamily="2" charset="-122"/>
              </a:rPr>
            </a:br>
            <a:r>
              <a:rPr lang="zh-CN" altLang="en-US" dirty="0"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| ins cmp (x, y::L) =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case cmp(x, y) of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	GREATER =&gt; y::ins cmp (x, L)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        </a:t>
            </a:r>
            <a:r>
              <a:rPr lang="en-US" altLang="zh-CN" dirty="0">
                <a:ea typeface="宋体" pitchFamily="2" charset="-122"/>
              </a:rPr>
              <a:t>| </a:t>
            </a:r>
            <a:r>
              <a:rPr lang="zh-CN" altLang="en-US" dirty="0">
                <a:ea typeface="宋体" pitchFamily="2" charset="-122"/>
              </a:rPr>
              <a:t>    </a:t>
            </a:r>
            <a:r>
              <a:rPr lang="en-US" altLang="zh-CN" dirty="0">
                <a:ea typeface="宋体" pitchFamily="2" charset="-122"/>
              </a:rPr>
              <a:t>_ </a:t>
            </a:r>
            <a:r>
              <a:rPr lang="zh-CN" altLang="en-US" dirty="0">
                <a:ea typeface="宋体" pitchFamily="2" charset="-122"/>
              </a:rPr>
              <a:t>          </a:t>
            </a:r>
            <a:r>
              <a:rPr lang="en-US" altLang="zh-CN" dirty="0">
                <a:ea typeface="宋体" pitchFamily="2" charset="-122"/>
              </a:rPr>
              <a:t>=&gt; x::y::L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377950" y="5370513"/>
            <a:ext cx="7327900" cy="1146175"/>
          </a:xfrm>
          <a:prstGeom prst="wedgeRoundRectCallout">
            <a:avLst>
              <a:gd name="adj1" fmla="val -35273"/>
              <a:gd name="adj2" fmla="val -79073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comparison and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cmp-sorted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(x, L)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a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cmp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-sorted permutation of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x::L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77950" y="1690688"/>
            <a:ext cx="6002338" cy="673100"/>
          </a:xfrm>
          <a:prstGeom prst="ellipse">
            <a:avLst/>
          </a:prstGeom>
          <a:solidFill>
            <a:srgbClr val="FF0000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640388" y="2173288"/>
            <a:ext cx="6551613" cy="1685925"/>
          </a:xfrm>
          <a:prstGeom prst="wedgeRoundRectCallout">
            <a:avLst>
              <a:gd name="adj1" fmla="val -58156"/>
              <a:gd name="adj2" fmla="val -44167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Why did we choose the type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(’a * ’a -&gt; order)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(’a * ’a list) -&gt; ’a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Instead of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(’a * ’a -&gt; order)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(’a * ’a list) -&gt; ’a list   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AACB6-14FB-F547-99E7-777E2E49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  <a:ea typeface="黑体" pitchFamily="2" charset="-122"/>
                <a:cs typeface="Arial" charset="0"/>
              </a:rPr>
              <a:t>函数柯里化的技巧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4A52F-3F83-1F48-B168-A24BC205F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13663" cy="335121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33CC"/>
                </a:solidFill>
              </a:rPr>
              <a:t>     </a:t>
            </a:r>
            <a:r>
              <a:rPr lang="en-US" altLang="zh-CN">
                <a:solidFill>
                  <a:srgbClr val="0033CC"/>
                </a:solidFill>
              </a:rPr>
              <a:t>ins: </a:t>
            </a:r>
            <a:r>
              <a:rPr lang="zh-CN" altLang="en-US">
                <a:solidFill>
                  <a:srgbClr val="0033CC"/>
                </a:solidFill>
              </a:rPr>
              <a:t> </a:t>
            </a:r>
            <a:r>
              <a:rPr lang="en-US" altLang="zh-CN">
                <a:solidFill>
                  <a:srgbClr val="0033CC"/>
                </a:solidFill>
              </a:rPr>
              <a:t>(’a * ’a -&gt; order) </a:t>
            </a:r>
            <a:r>
              <a:rPr lang="en-US" altLang="zh-CN">
                <a:solidFill>
                  <a:srgbClr val="7030A0"/>
                </a:solidFill>
              </a:rPr>
              <a:t>-&gt;</a:t>
            </a:r>
            <a:r>
              <a:rPr lang="en-US" altLang="zh-CN">
                <a:solidFill>
                  <a:srgbClr val="0033CC"/>
                </a:solidFill>
              </a:rPr>
              <a:t> (’a * ’a list) -&gt; ’a list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>
              <a:solidFill>
                <a:srgbClr val="0033CC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为什么不是</a:t>
            </a:r>
            <a:r>
              <a:rPr lang="zh-CN" altLang="en-US"/>
              <a:t>：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33CC"/>
                </a:solidFill>
              </a:rPr>
              <a:t>     </a:t>
            </a:r>
            <a:r>
              <a:rPr lang="en-US" altLang="zh-CN">
                <a:solidFill>
                  <a:srgbClr val="0033CC"/>
                </a:solidFill>
              </a:rPr>
              <a:t>ins : (’a * ’a list) </a:t>
            </a:r>
            <a:r>
              <a:rPr lang="en-US" altLang="zh-CN">
                <a:solidFill>
                  <a:srgbClr val="7030A0"/>
                </a:solidFill>
              </a:rPr>
              <a:t>-&gt;</a:t>
            </a:r>
            <a:r>
              <a:rPr lang="en-US" altLang="zh-CN">
                <a:solidFill>
                  <a:srgbClr val="0033CC"/>
                </a:solidFill>
              </a:rPr>
              <a:t> (’a * ’a -&gt; order) -&gt; ’a list</a:t>
            </a:r>
            <a:r>
              <a:rPr lang="zh-CN" altLang="en-US">
                <a:solidFill>
                  <a:srgbClr val="0033CC"/>
                </a:solidFill>
              </a:rPr>
              <a:t>    </a:t>
            </a:r>
            <a:r>
              <a:rPr lang="en-US" altLang="zh-CN" sz="400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33CC"/>
                </a:solidFill>
              </a:rPr>
              <a:t>     </a:t>
            </a:r>
            <a:r>
              <a:rPr lang="en-US" altLang="zh-CN">
                <a:solidFill>
                  <a:srgbClr val="0033CC"/>
                </a:solidFill>
              </a:rPr>
              <a:t>ins : (’a * ’a -&gt; order) </a:t>
            </a:r>
            <a:r>
              <a:rPr lang="en-US" altLang="zh-CN">
                <a:solidFill>
                  <a:srgbClr val="7030A0"/>
                </a:solidFill>
              </a:rPr>
              <a:t>-&gt;</a:t>
            </a:r>
            <a:r>
              <a:rPr lang="en-US" altLang="zh-CN">
                <a:solidFill>
                  <a:srgbClr val="0033CC"/>
                </a:solidFill>
              </a:rPr>
              <a:t> ’a </a:t>
            </a:r>
            <a:r>
              <a:rPr lang="en-US" altLang="zh-CN">
                <a:solidFill>
                  <a:srgbClr val="FF0000"/>
                </a:solidFill>
              </a:rPr>
              <a:t>-&gt;</a:t>
            </a:r>
            <a:r>
              <a:rPr lang="en-US" altLang="zh-CN">
                <a:solidFill>
                  <a:srgbClr val="0033CC"/>
                </a:solidFill>
              </a:rPr>
              <a:t> ’a list -&gt; ’a list</a:t>
            </a:r>
            <a:r>
              <a:rPr lang="zh-CN" altLang="en-US">
                <a:solidFill>
                  <a:srgbClr val="0033CC"/>
                </a:solidFill>
              </a:rPr>
              <a:t>    </a:t>
            </a:r>
            <a:r>
              <a:rPr lang="en-US" altLang="zh-CN" sz="4000"/>
              <a:t>?</a:t>
            </a:r>
            <a:endParaRPr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82E8B61-A9AD-F24F-93EB-5A486F56508C}"/>
              </a:ext>
            </a:extLst>
          </p:cNvPr>
          <p:cNvSpPr/>
          <p:nvPr/>
        </p:nvSpPr>
        <p:spPr>
          <a:xfrm>
            <a:off x="2859088" y="5176838"/>
            <a:ext cx="5473700" cy="1533525"/>
          </a:xfrm>
          <a:prstGeom prst="roundRect">
            <a:avLst/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源于函数定义：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2800">
                <a:latin typeface="Calibri" panose="020F0502020204030204" pitchFamily="34" charset="0"/>
              </a:rPr>
              <a:t>	if </a:t>
            </a:r>
            <a:r>
              <a:rPr lang="en-US" altLang="zh-CN" sz="2800">
                <a:solidFill>
                  <a:srgbClr val="0033CC"/>
                </a:solidFill>
                <a:latin typeface="Calibri" panose="020F0502020204030204" pitchFamily="34" charset="0"/>
              </a:rPr>
              <a:t>cmp(x,y)=EQUAL</a:t>
            </a:r>
            <a:r>
              <a:rPr lang="en-US" altLang="zh-CN" sz="2800">
                <a:latin typeface="Calibri" panose="020F0502020204030204" pitchFamily="34" charset="0"/>
              </a:rPr>
              <a:t>, then</a:t>
            </a:r>
            <a:br>
              <a:rPr lang="en-US" altLang="zh-CN" sz="2800">
                <a:latin typeface="Calibri" panose="020F0502020204030204" pitchFamily="34" charset="0"/>
              </a:rPr>
            </a:br>
            <a:r>
              <a:rPr lang="en-US" altLang="zh-CN" sz="2800">
                <a:latin typeface="Calibri" panose="020F0502020204030204" pitchFamily="34" charset="0"/>
              </a:rPr>
              <a:t>	</a:t>
            </a:r>
            <a:r>
              <a:rPr lang="en-US" altLang="zh-CN" sz="2800">
                <a:solidFill>
                  <a:srgbClr val="0033CC"/>
                </a:solidFill>
                <a:latin typeface="Calibri" panose="020F0502020204030204" pitchFamily="34" charset="0"/>
              </a:rPr>
              <a:t>ins cmp (x, y::L) = x::y::L</a:t>
            </a:r>
            <a:endParaRPr lang="zh-CN" altLang="en-US" sz="280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00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应用高阶函数的好处</a:t>
            </a:r>
          </a:p>
        </p:txBody>
      </p:sp>
      <p:sp>
        <p:nvSpPr>
          <p:cNvPr id="4" name="矩形 3"/>
          <p:cNvSpPr/>
          <p:nvPr/>
        </p:nvSpPr>
        <p:spPr>
          <a:xfrm>
            <a:off x="20320" y="2114550"/>
            <a:ext cx="122034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defRPr/>
            </a:pPr>
            <a:r>
              <a:rPr kumimoji="0" lang="en-US" altLang="zh-CN" sz="2400" b="1" u="none" strike="noStrike" kern="1200" cap="none" spc="0" normalizeH="0" baseline="0" dirty="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         </a:t>
            </a:r>
            <a:r>
              <a:rPr kumimoji="0" lang="zh-CN" altLang="en-US" sz="2400" b="1" u="none" strike="noStrike" kern="1200" cap="none" spc="0" normalizeH="0" baseline="0" dirty="0"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排序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函数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s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使用不同的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comparison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的函数可以作用于多种数据类型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96595" y="2977833"/>
            <a:ext cx="6448425" cy="901700"/>
          </a:xfrm>
          <a:prstGeom prst="roundRect">
            <a:avLst/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compare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96595" y="3999230"/>
            <a:ext cx="6448425" cy="901700"/>
          </a:xfrm>
          <a:prstGeom prst="roundRect">
            <a:avLst/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compare,compare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list -&gt;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6595" y="5080000"/>
            <a:ext cx="6448425" cy="901700"/>
          </a:xfrm>
          <a:prstGeom prst="roundRect">
            <a:avLst/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listlex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compare)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600" y="1691005"/>
            <a:ext cx="1199515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zh-CN" altLang="en-US" sz="2400" dirty="0">
                <a:latin typeface="+mn-lt"/>
                <a:ea typeface="黑体" pitchFamily="49" charset="-122"/>
              </a:rPr>
              <a:t>高阶函数是一个函数，它接收函数作为参数或将函数作为输出返回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99375" y="4220210"/>
            <a:ext cx="36544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Font typeface="Arial" panose="020B0604020202090204" pitchFamily="34" charset="0"/>
            </a:pP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  <a:sym typeface="+mn-ea"/>
              </a:rPr>
              <a:t>ML</a:t>
            </a: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  <a:sym typeface="+mn-ea"/>
              </a:rPr>
              <a:t>语言怎么申明和定义？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  <p:bldP spid="7" grpId="0" bldLvl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EF7CC-A98B-5C4D-B705-E7F8270E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  <a:ea typeface="黑体" pitchFamily="2" charset="-122"/>
                <a:cs typeface="Arial" charset="0"/>
              </a:rPr>
              <a:t>排序函数</a:t>
            </a:r>
            <a:r>
              <a:rPr lang="en-US" altLang="zh-CN" dirty="0" err="1">
                <a:latin typeface="+mn-lt"/>
                <a:ea typeface="黑体" pitchFamily="2" charset="-122"/>
                <a:cs typeface="Arial" charset="0"/>
              </a:rPr>
              <a:t>isortl</a:t>
            </a:r>
            <a:r>
              <a:rPr lang="zh-CN" altLang="en-US" dirty="0">
                <a:latin typeface="+mn-lt"/>
                <a:ea typeface="黑体" pitchFamily="2" charset="-122"/>
                <a:cs typeface="Arial" charset="0"/>
              </a:rPr>
              <a:t>与</a:t>
            </a:r>
            <a:r>
              <a:rPr lang="en-US" altLang="zh-CN" dirty="0" err="1">
                <a:latin typeface="+mn-lt"/>
                <a:ea typeface="黑体" pitchFamily="2" charset="-122"/>
                <a:cs typeface="Arial" charset="0"/>
              </a:rPr>
              <a:t>isortr</a:t>
            </a:r>
            <a:endParaRPr lang="zh-CN" altLang="en-US" dirty="0">
              <a:latin typeface="+mn-lt"/>
              <a:ea typeface="黑体" pitchFamily="2" charset="-122"/>
              <a:cs typeface="Arial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C935D-A08C-E443-B94D-189D5306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38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isortl</a:t>
            </a:r>
            <a:r>
              <a:rPr lang="en-US" altLang="zh-CN"/>
              <a:t>, </a:t>
            </a:r>
            <a:r>
              <a:rPr lang="en-US" altLang="zh-CN">
                <a:solidFill>
                  <a:srgbClr val="0033CC"/>
                </a:solidFill>
              </a:rPr>
              <a:t>isortr</a:t>
            </a:r>
            <a:r>
              <a:rPr lang="en-US" altLang="zh-CN"/>
              <a:t> : (’a * ’a -&gt; order) -&gt; ’a list -&gt; ’a list</a:t>
            </a:r>
            <a:br>
              <a:rPr lang="en-US" altLang="zh-CN"/>
            </a:b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da-DK" altLang="zh-CN" b="1"/>
              <a:t>fun</a:t>
            </a:r>
            <a:r>
              <a:rPr lang="da-DK" altLang="zh-CN"/>
              <a:t> </a:t>
            </a:r>
            <a:r>
              <a:rPr lang="da-DK" altLang="zh-CN">
                <a:solidFill>
                  <a:srgbClr val="FF0000"/>
                </a:solidFill>
              </a:rPr>
              <a:t>isortl </a:t>
            </a:r>
            <a:r>
              <a:rPr lang="da-DK" altLang="zh-CN"/>
              <a:t>cmp L = </a:t>
            </a:r>
            <a:r>
              <a:rPr lang="da-DK" altLang="zh-CN">
                <a:solidFill>
                  <a:srgbClr val="FF0000"/>
                </a:solidFill>
              </a:rPr>
              <a:t>foldl</a:t>
            </a:r>
            <a:r>
              <a:rPr lang="da-DK" altLang="zh-CN"/>
              <a:t> (ins cmp) [ ] L;</a:t>
            </a:r>
            <a:br>
              <a:rPr lang="da-DK" altLang="zh-CN"/>
            </a:br>
            <a:r>
              <a:rPr lang="da-DK" altLang="zh-CN" b="1"/>
              <a:t>fun</a:t>
            </a:r>
            <a:r>
              <a:rPr lang="da-DK" altLang="zh-CN"/>
              <a:t> </a:t>
            </a:r>
            <a:r>
              <a:rPr lang="da-DK" altLang="zh-CN">
                <a:solidFill>
                  <a:srgbClr val="0033CC"/>
                </a:solidFill>
              </a:rPr>
              <a:t>isortr </a:t>
            </a:r>
            <a:r>
              <a:rPr lang="da-DK" altLang="zh-CN"/>
              <a:t>cmp L = </a:t>
            </a:r>
            <a:r>
              <a:rPr lang="da-DK" altLang="zh-CN">
                <a:solidFill>
                  <a:srgbClr val="0033CC"/>
                </a:solidFill>
              </a:rPr>
              <a:t>foldr</a:t>
            </a:r>
            <a:r>
              <a:rPr lang="da-DK" altLang="zh-CN"/>
              <a:t> (ins cmp) [ ] L;</a:t>
            </a:r>
            <a:endParaRPr lang="zh-CN" altLang="en-US"/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5C9E0BAF-87D4-A341-8A23-1F7A225F23E9}"/>
              </a:ext>
            </a:extLst>
          </p:cNvPr>
          <p:cNvSpPr/>
          <p:nvPr/>
        </p:nvSpPr>
        <p:spPr>
          <a:xfrm>
            <a:off x="206375" y="4176713"/>
            <a:ext cx="7856538" cy="1798637"/>
          </a:xfrm>
          <a:prstGeom prst="wedgeRoundRectCallout">
            <a:avLst>
              <a:gd name="adj1" fmla="val -29698"/>
              <a:gd name="adj2" fmla="val -78419"/>
              <a:gd name="adj3" fmla="val 16667"/>
            </a:avLst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If </a:t>
            </a:r>
            <a:r>
              <a:rPr lang="en-US" altLang="zh-CN" sz="2800" dirty="0">
                <a:solidFill>
                  <a:srgbClr val="7030A0"/>
                </a:solidFill>
              </a:rPr>
              <a:t>cmp</a:t>
            </a:r>
            <a:r>
              <a:rPr lang="en-US" altLang="zh-CN" sz="2800" dirty="0">
                <a:solidFill>
                  <a:schemeClr val="tx1"/>
                </a:solidFill>
              </a:rPr>
              <a:t> is a comparison,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then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</a:rPr>
              <a:t>for all lists L,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 err="1">
                <a:solidFill>
                  <a:srgbClr val="FF0000"/>
                </a:solidFill>
              </a:rPr>
              <a:t>isortl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cmp</a:t>
            </a:r>
            <a:r>
              <a:rPr lang="en-US" altLang="zh-CN" sz="2800" dirty="0">
                <a:solidFill>
                  <a:schemeClr val="tx1"/>
                </a:solidFill>
              </a:rPr>
              <a:t> L = a </a:t>
            </a:r>
            <a:r>
              <a:rPr lang="en-US" altLang="zh-CN" sz="2800" dirty="0">
                <a:solidFill>
                  <a:srgbClr val="7030A0"/>
                </a:solidFill>
              </a:rPr>
              <a:t>cmp</a:t>
            </a:r>
            <a:r>
              <a:rPr lang="en-US" altLang="zh-CN" sz="2800" dirty="0">
                <a:solidFill>
                  <a:schemeClr val="tx1"/>
                </a:solidFill>
              </a:rPr>
              <a:t>-sorted permutation of L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zh-CN" altLang="en-US" sz="2800" dirty="0">
                <a:solidFill>
                  <a:schemeClr val="tx1"/>
                </a:solidFill>
              </a:rPr>
              <a:t>       </a:t>
            </a:r>
            <a:r>
              <a:rPr lang="en-US" altLang="zh-CN" sz="2800" dirty="0">
                <a:solidFill>
                  <a:schemeClr val="tx1"/>
                </a:solidFill>
              </a:rPr>
              <a:t>&amp; </a:t>
            </a:r>
            <a:r>
              <a:rPr lang="en-US" altLang="zh-CN" sz="2800" dirty="0" err="1">
                <a:solidFill>
                  <a:srgbClr val="0033CC"/>
                </a:solidFill>
              </a:rPr>
              <a:t>isortr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cmp</a:t>
            </a:r>
            <a:r>
              <a:rPr lang="en-US" altLang="zh-CN" sz="2800" dirty="0">
                <a:solidFill>
                  <a:schemeClr val="tx1"/>
                </a:solidFill>
              </a:rPr>
              <a:t> L = a </a:t>
            </a:r>
            <a:r>
              <a:rPr lang="en-US" altLang="zh-CN" sz="2800" dirty="0">
                <a:solidFill>
                  <a:srgbClr val="7030A0"/>
                </a:solidFill>
              </a:rPr>
              <a:t>cmp</a:t>
            </a:r>
            <a:r>
              <a:rPr lang="en-US" altLang="zh-CN" sz="2800" dirty="0">
                <a:solidFill>
                  <a:schemeClr val="tx1"/>
                </a:solidFill>
              </a:rPr>
              <a:t>-sorted permutation of L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661A34F-5C40-6D42-86E7-F9BE66E6D175}"/>
              </a:ext>
            </a:extLst>
          </p:cNvPr>
          <p:cNvSpPr/>
          <p:nvPr/>
        </p:nvSpPr>
        <p:spPr>
          <a:xfrm>
            <a:off x="7353300" y="2236788"/>
            <a:ext cx="4649788" cy="1352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t-IT" altLang="zh-CN" sz="2000" dirty="0">
                <a:solidFill>
                  <a:srgbClr val="FF0000"/>
                </a:solidFill>
              </a:rPr>
              <a:t>isortl</a:t>
            </a:r>
            <a:r>
              <a:rPr lang="it-IT" altLang="zh-CN" sz="2000" dirty="0">
                <a:solidFill>
                  <a:schemeClr val="tx1"/>
                </a:solidFill>
              </a:rPr>
              <a:t> compare [3,1,2,1] = [1,1,2,3]</a:t>
            </a:r>
            <a:br>
              <a:rPr lang="it-IT" altLang="zh-CN" sz="2000" dirty="0">
                <a:solidFill>
                  <a:schemeClr val="tx1"/>
                </a:solidFill>
              </a:rPr>
            </a:br>
            <a:r>
              <a:rPr lang="it-IT" altLang="zh-CN" sz="2000" dirty="0">
                <a:solidFill>
                  <a:srgbClr val="0033CC"/>
                </a:solidFill>
              </a:rPr>
              <a:t>isortr</a:t>
            </a:r>
            <a:r>
              <a:rPr lang="it-IT" altLang="zh-CN" sz="2000" dirty="0">
                <a:solidFill>
                  <a:schemeClr val="tx1"/>
                </a:solidFill>
              </a:rPr>
              <a:t> lexcompare [(1,2),(2,2),(1,1),(2,1)]</a:t>
            </a:r>
            <a:br>
              <a:rPr lang="it-IT" altLang="zh-CN" sz="2000" dirty="0">
                <a:solidFill>
                  <a:schemeClr val="tx1"/>
                </a:solidFill>
              </a:rPr>
            </a:br>
            <a:r>
              <a:rPr lang="it-IT" altLang="zh-CN" sz="2000" dirty="0">
                <a:solidFill>
                  <a:schemeClr val="tx1"/>
                </a:solidFill>
              </a:rPr>
              <a:t>= [(1,1),(1,2),(2,1),(2,2)]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>
            <a:extLst>
              <a:ext uri="{FF2B5EF4-FFF2-40B4-BE49-F238E27FC236}">
                <a16:creationId xmlns:a16="http://schemas.microsoft.com/office/drawing/2014/main" id="{6AF0AD61-FDAA-5D48-AA65-36CC1D9D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B3AA2-A2CB-D846-ADA2-EC710A86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68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compare : </a:t>
            </a:r>
            <a:r>
              <a:rPr lang="en-US" altLang="zh-CN" dirty="0" err="1"/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int</a:t>
            </a:r>
            <a:r>
              <a:rPr lang="en-US" altLang="zh-CN" dirty="0"/>
              <a:t> -&gt; order (usual &lt;)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solidFill>
                  <a:srgbClr val="FF0000"/>
                </a:solidFill>
              </a:rPr>
              <a:t>isortl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/>
              <a:t>compare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zh-CN" altLang="en-US" dirty="0">
                <a:solidFill>
                  <a:srgbClr val="0033CC"/>
                </a:solidFill>
              </a:rPr>
              <a:t>    </a:t>
            </a:r>
            <a:r>
              <a:rPr lang="en-US" altLang="zh-CN" dirty="0"/>
              <a:t>vs.     </a:t>
            </a:r>
            <a:r>
              <a:rPr lang="en-US" altLang="zh-CN" dirty="0" err="1">
                <a:solidFill>
                  <a:srgbClr val="0033CC"/>
                </a:solidFill>
              </a:rPr>
              <a:t>isortr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/>
              <a:t>compare</a:t>
            </a:r>
            <a:r>
              <a:rPr lang="en-US" altLang="zh-CN" dirty="0">
                <a:solidFill>
                  <a:srgbClr val="0033CC"/>
                </a:solidFill>
              </a:rPr>
              <a:t>   </a:t>
            </a:r>
            <a:r>
              <a:rPr lang="en-US" altLang="zh-CN" dirty="0"/>
              <a:t>vs.   </a:t>
            </a:r>
            <a:r>
              <a:rPr lang="en-US" altLang="zh-CN" dirty="0" err="1"/>
              <a:t>isort</a:t>
            </a:r>
            <a:r>
              <a:rPr lang="en-US" altLang="zh-CN" dirty="0"/>
              <a:t>   ?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	an integer list has only ONE &lt;-sorted permutation</a:t>
            </a:r>
            <a:br>
              <a:rPr lang="en-US" altLang="zh-CN" dirty="0"/>
            </a:br>
            <a:endParaRPr lang="en-US" altLang="zh-CN" dirty="0"/>
          </a:p>
          <a:p>
            <a:pPr>
              <a:defRPr/>
            </a:pPr>
            <a:r>
              <a:rPr lang="en-US" altLang="zh-CN" dirty="0"/>
              <a:t>For </a:t>
            </a:r>
            <a:r>
              <a:rPr lang="en-US" altLang="zh-CN" b="1" i="1" dirty="0"/>
              <a:t>integer</a:t>
            </a:r>
            <a:r>
              <a:rPr lang="en-US" altLang="zh-CN" dirty="0"/>
              <a:t> data with the usual comparison,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isortl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compare = </a:t>
            </a:r>
            <a:r>
              <a:rPr lang="en-US" altLang="zh-CN" dirty="0" err="1">
                <a:solidFill>
                  <a:srgbClr val="0033CC"/>
                </a:solidFill>
              </a:rPr>
              <a:t>isortr</a:t>
            </a:r>
            <a:r>
              <a:rPr lang="en-US" altLang="zh-CN" dirty="0"/>
              <a:t> compare.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• Is it true that for </a:t>
            </a:r>
            <a:r>
              <a:rPr lang="en-US" altLang="zh-CN" i="1" dirty="0"/>
              <a:t>all</a:t>
            </a:r>
            <a:r>
              <a:rPr lang="en-US" altLang="zh-CN" dirty="0"/>
              <a:t> types and </a:t>
            </a:r>
            <a:r>
              <a:rPr lang="en-US" altLang="zh-CN" i="1" dirty="0"/>
              <a:t>all </a:t>
            </a:r>
            <a:r>
              <a:rPr lang="en-US" altLang="zh-CN" dirty="0"/>
              <a:t>comparisons cmp,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isortl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cmp = </a:t>
            </a:r>
            <a:r>
              <a:rPr lang="en-US" altLang="zh-CN" dirty="0" err="1">
                <a:solidFill>
                  <a:srgbClr val="0033CC"/>
                </a:solidFill>
              </a:rPr>
              <a:t>isortr</a:t>
            </a: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lang="en-US" altLang="zh-CN" dirty="0"/>
              <a:t>cmp ?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51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>
            <a:extLst>
              <a:ext uri="{FF2B5EF4-FFF2-40B4-BE49-F238E27FC236}">
                <a16:creationId xmlns:a16="http://schemas.microsoft.com/office/drawing/2014/main" id="{654E2C5C-FA9D-B14D-AB20-8BA622D2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</p:spPr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代数规则</a:t>
            </a:r>
            <a:r>
              <a:rPr lang="en-US" altLang="zh-CN">
                <a:latin typeface="Calibri" panose="020F0502020204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(“algebraic” specs)</a:t>
            </a:r>
            <a:endParaRPr lang="zh-CN" altLang="en-US">
              <a:latin typeface="Calibri" panose="020F050202020403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B6B7D-55AB-3246-A43D-B186BDBE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9138" cy="16652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If g is total, then for all z and [x</a:t>
            </a:r>
            <a:r>
              <a:rPr lang="en-US" altLang="zh-CN" baseline="-25000"/>
              <a:t>1</a:t>
            </a:r>
            <a:r>
              <a:rPr lang="en-US" altLang="zh-CN"/>
              <a:t>, ..., x</a:t>
            </a:r>
            <a:r>
              <a:rPr lang="en-US" altLang="zh-CN" baseline="-25000"/>
              <a:t>n</a:t>
            </a:r>
            <a:r>
              <a:rPr lang="en-US" altLang="zh-CN"/>
              <a:t>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foldl </a:t>
            </a:r>
            <a:r>
              <a:rPr lang="en-US" altLang="zh-CN"/>
              <a:t>g z [x</a:t>
            </a:r>
            <a:r>
              <a:rPr lang="en-US" altLang="zh-CN" baseline="-25000"/>
              <a:t>1</a:t>
            </a:r>
            <a:r>
              <a:rPr lang="en-US" altLang="zh-CN"/>
              <a:t>, ..., x</a:t>
            </a:r>
            <a:r>
              <a:rPr lang="en-US" altLang="zh-CN" baseline="-25000"/>
              <a:t>n</a:t>
            </a:r>
            <a:r>
              <a:rPr lang="en-US" altLang="zh-CN"/>
              <a:t>] = g(x</a:t>
            </a:r>
            <a:r>
              <a:rPr lang="en-US" altLang="zh-CN" baseline="-25000"/>
              <a:t>n</a:t>
            </a:r>
            <a:r>
              <a:rPr lang="en-US" altLang="zh-CN"/>
              <a:t>, g(x</a:t>
            </a:r>
            <a:r>
              <a:rPr lang="en-US" altLang="zh-CN" baseline="-25000"/>
              <a:t>n-1</a:t>
            </a:r>
            <a:r>
              <a:rPr lang="en-US" altLang="zh-CN"/>
              <a:t>, ... g(x</a:t>
            </a:r>
            <a:r>
              <a:rPr lang="en-US" altLang="zh-CN" baseline="-25000"/>
              <a:t>1</a:t>
            </a:r>
            <a:r>
              <a:rPr lang="en-US" altLang="zh-CN"/>
              <a:t>,z)...))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0033CC"/>
                </a:solidFill>
              </a:rPr>
              <a:t>foldr</a:t>
            </a:r>
            <a:r>
              <a:rPr lang="en-US" altLang="zh-CN"/>
              <a:t> g z [x</a:t>
            </a:r>
            <a:r>
              <a:rPr lang="en-US" altLang="zh-CN" baseline="-25000"/>
              <a:t>1</a:t>
            </a:r>
            <a:r>
              <a:rPr lang="en-US" altLang="zh-CN"/>
              <a:t>, ..., x</a:t>
            </a:r>
            <a:r>
              <a:rPr lang="en-US" altLang="zh-CN" baseline="-25000"/>
              <a:t>n</a:t>
            </a:r>
            <a:r>
              <a:rPr lang="en-US" altLang="zh-CN"/>
              <a:t>] = g(x</a:t>
            </a:r>
            <a:r>
              <a:rPr lang="en-US" altLang="zh-CN" baseline="-25000"/>
              <a:t>1</a:t>
            </a:r>
            <a:r>
              <a:rPr lang="en-US" altLang="zh-CN"/>
              <a:t>, g(x</a:t>
            </a:r>
            <a:r>
              <a:rPr lang="en-US" altLang="zh-CN" baseline="-25000"/>
              <a:t>2</a:t>
            </a:r>
            <a:r>
              <a:rPr lang="en-US" altLang="zh-CN"/>
              <a:t>, ... g(x</a:t>
            </a:r>
            <a:r>
              <a:rPr lang="en-US" altLang="zh-CN" baseline="-25000"/>
              <a:t>n</a:t>
            </a:r>
            <a:r>
              <a:rPr lang="en-US" altLang="zh-CN"/>
              <a:t>,z)...))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6F6270-0E2D-5540-8D80-052A744E5987}"/>
              </a:ext>
            </a:extLst>
          </p:cNvPr>
          <p:cNvSpPr/>
          <p:nvPr/>
        </p:nvSpPr>
        <p:spPr>
          <a:xfrm>
            <a:off x="987425" y="3784600"/>
            <a:ext cx="7332663" cy="2740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Let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 = ins cmp.</a:t>
            </a:r>
          </a:p>
          <a:p>
            <a:pPr>
              <a:defRPr/>
            </a:pPr>
            <a:br>
              <a:rPr lang="en-US" altLang="zh-CN" sz="1600" dirty="0">
                <a:solidFill>
                  <a:srgbClr val="000000"/>
                </a:solidFill>
                <a:latin typeface="+mn-lt"/>
              </a:rPr>
            </a:b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</a:rPr>
              <a:t>isortl</a:t>
            </a:r>
            <a:r>
              <a:rPr lang="en-US" altLang="zh-CN" sz="2800" dirty="0">
                <a:solidFill>
                  <a:srgbClr val="FF2600"/>
                </a:solidFill>
                <a:latin typeface="+mn-lt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cmp [x</a:t>
            </a:r>
            <a:r>
              <a:rPr lang="en-US" altLang="zh-CN" sz="2800" baseline="-25000" dirty="0">
                <a:latin typeface="+mn-lt"/>
                <a:ea typeface="+mn-ea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, ...,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altLang="zh-CN" sz="2800" baseline="-25000" dirty="0" err="1">
                <a:latin typeface="+mn-lt"/>
                <a:ea typeface="+mn-ea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] =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altLang="zh-CN" sz="2800" baseline="-25000" dirty="0" err="1">
                <a:latin typeface="+mn-lt"/>
                <a:ea typeface="+mn-ea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(x</a:t>
            </a:r>
            <a:r>
              <a:rPr lang="en-US" altLang="zh-CN" sz="2800" baseline="-25000" dirty="0">
                <a:latin typeface="+mn-lt"/>
                <a:ea typeface="+mn-ea"/>
              </a:rPr>
              <a:t>n-1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, ...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(x</a:t>
            </a:r>
            <a:r>
              <a:rPr lang="en-US" altLang="zh-CN" sz="2800" baseline="-25000" dirty="0">
                <a:latin typeface="+mn-lt"/>
                <a:ea typeface="+mn-ea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,[ ])...))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altLang="zh-CN" sz="2800" i="1" dirty="0">
                <a:solidFill>
                  <a:srgbClr val="000000"/>
                </a:solidFill>
                <a:latin typeface="+mn-lt"/>
              </a:rPr>
              <a:t>inserts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latin typeface="+mn-lt"/>
              </a:rPr>
              <a:t>“equal” items in the </a:t>
            </a:r>
            <a:r>
              <a:rPr lang="en-US" altLang="zh-CN" sz="2800" i="1" dirty="0">
                <a:solidFill>
                  <a:srgbClr val="FF0000"/>
                </a:solidFill>
                <a:latin typeface="+mn-lt"/>
              </a:rPr>
              <a:t>opposite order</a:t>
            </a:r>
            <a:endParaRPr lang="zh-CN" altLang="en-US" sz="2800" i="1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br>
              <a:rPr lang="en-US" altLang="zh-CN" sz="1600" dirty="0">
                <a:solidFill>
                  <a:srgbClr val="000000"/>
                </a:solidFill>
                <a:latin typeface="+mn-lt"/>
              </a:rPr>
            </a:b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altLang="zh-CN" sz="2800" dirty="0" err="1">
                <a:solidFill>
                  <a:srgbClr val="0433FF"/>
                </a:solidFill>
                <a:latin typeface="+mn-lt"/>
              </a:rPr>
              <a:t>isortr</a:t>
            </a:r>
            <a:r>
              <a:rPr lang="en-US" altLang="zh-CN" sz="2800" dirty="0">
                <a:solidFill>
                  <a:srgbClr val="0433FF"/>
                </a:solidFill>
                <a:latin typeface="+mn-lt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cmp [x</a:t>
            </a:r>
            <a:r>
              <a:rPr lang="en-US" altLang="zh-CN" sz="2800" baseline="-25000" dirty="0">
                <a:latin typeface="+mn-lt"/>
                <a:ea typeface="+mn-ea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, ...,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altLang="zh-CN" sz="2800" baseline="-25000" dirty="0" err="1">
                <a:latin typeface="+mn-lt"/>
                <a:ea typeface="+mn-ea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] =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(x</a:t>
            </a:r>
            <a:r>
              <a:rPr lang="en-US" altLang="zh-CN" sz="2800" baseline="-25000" dirty="0">
                <a:latin typeface="+mn-lt"/>
                <a:ea typeface="+mn-ea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(x</a:t>
            </a:r>
            <a:r>
              <a:rPr lang="en-US" altLang="zh-CN" sz="2800" baseline="-25000" dirty="0">
                <a:latin typeface="+mn-lt"/>
                <a:ea typeface="+mn-ea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, ... 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altLang="zh-CN" sz="2800" baseline="-25000" dirty="0" err="1">
                <a:latin typeface="+mn-lt"/>
                <a:ea typeface="+mn-ea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,[ ])...))</a:t>
            </a:r>
            <a:br>
              <a:rPr lang="en-US" altLang="zh-CN" sz="2800" dirty="0">
                <a:solidFill>
                  <a:srgbClr val="000000"/>
                </a:solidFill>
                <a:latin typeface="+mn-lt"/>
              </a:rPr>
            </a:b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altLang="zh-CN" sz="2800" i="1" dirty="0">
                <a:solidFill>
                  <a:srgbClr val="000000"/>
                </a:solidFill>
                <a:latin typeface="+mn-lt"/>
              </a:rPr>
              <a:t>inserts “equal” items in the </a:t>
            </a:r>
            <a:r>
              <a:rPr lang="en-US" altLang="zh-CN" sz="2800" i="1" dirty="0">
                <a:solidFill>
                  <a:srgbClr val="0433FF"/>
                </a:solidFill>
                <a:latin typeface="+mn-lt"/>
              </a:rPr>
              <a:t>same order</a:t>
            </a:r>
            <a:endParaRPr lang="zh-CN" altLang="en-US" sz="2800" i="1" dirty="0"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94ED5D-3BAA-FC46-9B93-88BAF780B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0" y="3314700"/>
            <a:ext cx="3876675" cy="132397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算法稳定性：经过排序后，具有相同关键字的记录的相对次序保持不变，则称这种排序算法是稳定的；否则称为不稳定的。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4DFE7D7-C4DF-4246-96BA-E9B81B17749D}"/>
              </a:ext>
            </a:extLst>
          </p:cNvPr>
          <p:cNvSpPr/>
          <p:nvPr/>
        </p:nvSpPr>
        <p:spPr>
          <a:xfrm>
            <a:off x="8851900" y="5154613"/>
            <a:ext cx="2613025" cy="1106487"/>
          </a:xfrm>
          <a:prstGeom prst="roundRect">
            <a:avLst/>
          </a:prstGeom>
          <a:solidFill>
            <a:srgbClr val="B6D2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>
                <a:latin typeface="Calibri" panose="020F0502020204030204" pitchFamily="34" charset="0"/>
                <a:ea typeface="黑体" panose="02010609060101010101" pitchFamily="49" charset="-122"/>
              </a:rPr>
              <a:t>isortr</a:t>
            </a:r>
            <a:r>
              <a:rPr lang="zh-CN" altLang="en-US" sz="24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Calibri" panose="020F0502020204030204" pitchFamily="34" charset="0"/>
                <a:ea typeface="黑体" panose="02010609060101010101" pitchFamily="49" charset="-122"/>
              </a:rPr>
              <a:t>cmp</a:t>
            </a:r>
            <a:r>
              <a:rPr lang="zh-CN" altLang="en-US" sz="2400">
                <a:latin typeface="Calibri" panose="020F0502020204030204" pitchFamily="34" charset="0"/>
                <a:ea typeface="黑体" panose="02010609060101010101" pitchFamily="49" charset="-122"/>
              </a:rPr>
              <a:t>稳定</a:t>
            </a:r>
            <a:endParaRPr lang="en-US" altLang="zh-CN" sz="240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sz="2400">
                <a:latin typeface="Calibri" panose="020F0502020204030204" pitchFamily="34" charset="0"/>
                <a:ea typeface="黑体" panose="02010609060101010101" pitchFamily="49" charset="-122"/>
              </a:rPr>
              <a:t>isortl</a:t>
            </a:r>
            <a:r>
              <a:rPr lang="zh-CN" altLang="en-US" sz="2400"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Calibri" panose="020F0502020204030204" pitchFamily="34" charset="0"/>
                <a:ea typeface="黑体" panose="02010609060101010101" pitchFamily="49" charset="-122"/>
              </a:rPr>
              <a:t>cmp</a:t>
            </a:r>
            <a:r>
              <a:rPr lang="zh-CN" altLang="en-US" sz="2400">
                <a:latin typeface="Calibri" panose="020F0502020204030204" pitchFamily="34" charset="0"/>
                <a:ea typeface="黑体" panose="02010609060101010101" pitchFamily="49" charset="-122"/>
              </a:rPr>
              <a:t>不稳定</a:t>
            </a:r>
            <a:r>
              <a:rPr lang="en-US" altLang="zh-CN" sz="2400">
                <a:latin typeface="Calibri" panose="020F0502020204030204" pitchFamily="34" charset="0"/>
                <a:ea typeface="黑体" panose="02010609060101010101" pitchFamily="49" charset="-122"/>
              </a:rPr>
              <a:t>	(rev L’)</a:t>
            </a:r>
            <a:endParaRPr lang="zh-CN" altLang="en-US" sz="240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ABB0F77-182F-294A-97CE-33072CCB7A9B}"/>
              </a:ext>
            </a:extLst>
          </p:cNvPr>
          <p:cNvSpPr/>
          <p:nvPr/>
        </p:nvSpPr>
        <p:spPr>
          <a:xfrm>
            <a:off x="8032750" y="1825625"/>
            <a:ext cx="3559175" cy="973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it-IT" altLang="zh-CN" sz="2000" dirty="0">
                <a:solidFill>
                  <a:srgbClr val="FF0000"/>
                </a:solidFill>
              </a:rPr>
              <a:t>isortl</a:t>
            </a:r>
            <a:r>
              <a:rPr lang="it-IT" altLang="zh-CN" sz="2000" dirty="0">
                <a:solidFill>
                  <a:schemeClr val="tx1"/>
                </a:solidFill>
              </a:rPr>
              <a:t> compare [3,1,2,</a:t>
            </a:r>
            <a:r>
              <a:rPr lang="it-IT" altLang="zh-CN" sz="2000" dirty="0">
                <a:solidFill>
                  <a:srgbClr val="FF0000"/>
                </a:solidFill>
              </a:rPr>
              <a:t>1</a:t>
            </a:r>
            <a:r>
              <a:rPr lang="it-IT" altLang="zh-CN" sz="2000" dirty="0">
                <a:solidFill>
                  <a:schemeClr val="tx1"/>
                </a:solidFill>
              </a:rPr>
              <a:t>] = </a:t>
            </a:r>
            <a:r>
              <a:rPr lang="zh-CN" altLang="en-US" sz="2000" dirty="0">
                <a:solidFill>
                  <a:schemeClr val="tx1"/>
                </a:solidFill>
              </a:rPr>
              <a:t>？</a:t>
            </a:r>
            <a:endParaRPr lang="it-IT" altLang="zh-CN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it-IT" altLang="zh-CN" sz="2000" dirty="0">
                <a:solidFill>
                  <a:srgbClr val="0033CC"/>
                </a:solidFill>
              </a:rPr>
              <a:t>isort</a:t>
            </a:r>
            <a:r>
              <a:rPr lang="en-US" altLang="zh-CN" sz="2000" dirty="0">
                <a:solidFill>
                  <a:srgbClr val="0033CC"/>
                </a:solidFill>
              </a:rPr>
              <a:t>r</a:t>
            </a:r>
            <a:r>
              <a:rPr lang="it-IT" altLang="zh-CN" sz="2000" dirty="0">
                <a:solidFill>
                  <a:srgbClr val="0033CC"/>
                </a:solidFill>
              </a:rPr>
              <a:t> </a:t>
            </a:r>
            <a:r>
              <a:rPr lang="it-IT" altLang="zh-CN" sz="2000" dirty="0">
                <a:solidFill>
                  <a:schemeClr val="tx1"/>
                </a:solidFill>
              </a:rPr>
              <a:t>compare [3,1,2,</a:t>
            </a:r>
            <a:r>
              <a:rPr lang="it-IT" altLang="zh-CN" sz="2000" dirty="0">
                <a:solidFill>
                  <a:srgbClr val="FF0000"/>
                </a:solidFill>
              </a:rPr>
              <a:t>1</a:t>
            </a:r>
            <a:r>
              <a:rPr lang="it-IT" altLang="zh-CN" sz="2000" dirty="0">
                <a:solidFill>
                  <a:schemeClr val="tx1"/>
                </a:solidFill>
              </a:rPr>
              <a:t>] = </a:t>
            </a:r>
            <a:r>
              <a:rPr lang="zh-CN" altLang="en-US" sz="2000" dirty="0">
                <a:solidFill>
                  <a:schemeClr val="tx1"/>
                </a:solidFill>
              </a:rPr>
              <a:t>？</a:t>
            </a:r>
            <a:endParaRPr lang="it-IT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7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>
            <a:extLst>
              <a:ext uri="{FF2B5EF4-FFF2-40B4-BE49-F238E27FC236}">
                <a16:creationId xmlns:a16="http://schemas.microsoft.com/office/drawing/2014/main" id="{2023B0BF-F31E-7D4D-8911-479A8D59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继续扩展应用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C59BE-54BC-9145-9ECC-CD86613B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750"/>
            <a:ext cx="10515600" cy="230822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dirty="0"/>
              <a:t>generalize </a:t>
            </a:r>
            <a:r>
              <a:rPr lang="en-US" altLang="zh-CN" dirty="0" err="1"/>
              <a:t>mergesort</a:t>
            </a:r>
            <a:r>
              <a:rPr lang="en-US" altLang="zh-CN" dirty="0"/>
              <a:t> and quicksort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generalize from lists to trees</a:t>
            </a:r>
          </a:p>
          <a:p>
            <a:pPr>
              <a:lnSpc>
                <a:spcPct val="150000"/>
              </a:lnSpc>
              <a:defRPr/>
            </a:pPr>
            <a:endParaRPr lang="en-US" altLang="zh-CN" sz="9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/>
              <a:t>  </a:t>
            </a:r>
            <a:r>
              <a:rPr lang="en-US" altLang="zh-CN" dirty="0" err="1"/>
              <a:t>msort</a:t>
            </a:r>
            <a:r>
              <a:rPr lang="en-US" altLang="zh-CN" dirty="0"/>
              <a:t> : (’a * ’a -&gt; order) -&gt; (’a list -&gt; ’a list)</a:t>
            </a:r>
            <a:br>
              <a:rPr lang="en-US" altLang="zh-CN" dirty="0"/>
            </a:br>
            <a:r>
              <a:rPr lang="zh-CN" altLang="en-US" dirty="0"/>
              <a:t>  </a:t>
            </a:r>
            <a:r>
              <a:rPr lang="en-US" altLang="zh-CN" dirty="0" err="1"/>
              <a:t>Msort</a:t>
            </a:r>
            <a:r>
              <a:rPr lang="en-US" altLang="zh-CN" dirty="0"/>
              <a:t> : (’a * ’a -&gt; order) -&gt; (’a tree -&gt; ’a tree)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34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77327-E34B-864D-83E1-ABD2D9E5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  <a:ea typeface="黑体" pitchFamily="2" charset="-122"/>
                <a:cs typeface="Arial" charset="0"/>
              </a:rPr>
              <a:t>通用排序</a:t>
            </a:r>
            <a:r>
              <a:rPr lang="en-US" altLang="zh-CN" dirty="0">
                <a:latin typeface="+mn-lt"/>
                <a:ea typeface="黑体" pitchFamily="2" charset="-122"/>
                <a:cs typeface="Arial" charset="0"/>
              </a:rPr>
              <a:t>(</a:t>
            </a:r>
            <a:r>
              <a:rPr lang="en-US" altLang="zh-CN" dirty="0">
                <a:latin typeface="+mn-lt"/>
              </a:rPr>
              <a:t>general sorting</a:t>
            </a:r>
            <a:r>
              <a:rPr lang="en-US" altLang="zh-CN" dirty="0">
                <a:latin typeface="+mn-lt"/>
                <a:ea typeface="黑体" pitchFamily="2" charset="-122"/>
                <a:cs typeface="Arial" charset="0"/>
              </a:rPr>
              <a:t>)</a:t>
            </a:r>
            <a:r>
              <a:rPr lang="zh-CN" altLang="en-US" dirty="0">
                <a:latin typeface="+mn-lt"/>
                <a:ea typeface="黑体" pitchFamily="2" charset="-122"/>
                <a:cs typeface="Arial" charset="0"/>
              </a:rPr>
              <a:t> 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3006835-4794-4249-983B-955DB4144B97}"/>
              </a:ext>
            </a:extLst>
          </p:cNvPr>
          <p:cNvSpPr txBox="1">
            <a:spLocks/>
          </p:cNvSpPr>
          <p:nvPr/>
        </p:nvSpPr>
        <p:spPr bwMode="auto">
          <a:xfrm>
            <a:off x="311150" y="2066925"/>
            <a:ext cx="5573713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/>
              <a:t>Isort, msort : int list -&gt; int list</a:t>
            </a:r>
          </a:p>
          <a:p>
            <a:r>
              <a:rPr lang="en-US" altLang="zh-CN"/>
              <a:t>Msort : tree -&gt; tree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1437BF-7153-0843-AFCC-F75250E01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5" y="2066925"/>
            <a:ext cx="5422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能否扩展为其他各种数据类型</a:t>
            </a:r>
            <a:r>
              <a:rPr lang="en-US" altLang="zh-CN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zh-CN" altLang="en-US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zh-CN" altLang="en-US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zh-CN" altLang="en-US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string</a:t>
            </a:r>
            <a:r>
              <a:rPr lang="zh-CN" altLang="en-US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en-US" altLang="zh-CN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的排序？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4EC80A7D-CE33-A54B-B6B4-C2052E5B1FF0}"/>
              </a:ext>
            </a:extLst>
          </p:cNvPr>
          <p:cNvSpPr/>
          <p:nvPr/>
        </p:nvSpPr>
        <p:spPr>
          <a:xfrm>
            <a:off x="5216525" y="2292350"/>
            <a:ext cx="1262063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B651DC-3D9E-0C4E-80E8-EE14B573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889375"/>
            <a:ext cx="113204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对公式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表达式进行抽象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latin typeface="Arial" panose="020B0604020202020204" pitchFamily="34" charset="0"/>
              </a:rPr>
              <a:t>An abstract formulation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任意类型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的数据，都能够进行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latin typeface="Arial" panose="020B0604020202020204" pitchFamily="34" charset="0"/>
              </a:rPr>
              <a:t>A type of data, with a comparison function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对表和树等结构数据进行排序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>
                <a:latin typeface="Arial" panose="020B0604020202020204" pitchFamily="34" charset="0"/>
              </a:rPr>
              <a:t>Sorting lists and trees of data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906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高阶函数的申明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7975"/>
            <a:ext cx="10515600" cy="881063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>
                <a:ea typeface="黑体" pitchFamily="49" charset="-122"/>
              </a:rPr>
              <a:t>ML</a:t>
            </a:r>
            <a:r>
              <a:rPr lang="zh-CN" altLang="en-US" dirty="0">
                <a:ea typeface="黑体" pitchFamily="49" charset="-122"/>
              </a:rPr>
              <a:t>对高阶函数采用流线型语法规则 </a:t>
            </a:r>
            <a:r>
              <a:rPr lang="en-US" altLang="zh-CN" sz="2000" dirty="0">
                <a:ea typeface="黑体" pitchFamily="49" charset="-122"/>
              </a:rPr>
              <a:t>(</a:t>
            </a:r>
            <a:r>
              <a:rPr lang="en-US" altLang="zh-CN" sz="2000" dirty="0">
                <a:ea typeface="宋体" pitchFamily="2" charset="-122"/>
              </a:rPr>
              <a:t>ML has a </a:t>
            </a: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streamlined</a:t>
            </a:r>
            <a:r>
              <a:rPr lang="en-US" altLang="zh-CN" sz="2000" dirty="0">
                <a:ea typeface="宋体" pitchFamily="2" charset="-122"/>
              </a:rPr>
              <a:t> syntax for defining higher-order functions</a:t>
            </a:r>
            <a:r>
              <a:rPr lang="en-US" altLang="zh-CN" sz="2000" dirty="0">
                <a:ea typeface="黑体" pitchFamily="49" charset="-122"/>
              </a:rPr>
              <a:t>)</a:t>
            </a:r>
            <a:endParaRPr lang="zh-CN" altLang="en-US" sz="2000" dirty="0"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66240" y="2459990"/>
            <a:ext cx="8029575" cy="10239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pair f = 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(x, y) =&gt; (f x, f y)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pair f (x,y) = (f x, f y)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66240" y="3754438"/>
            <a:ext cx="8029575" cy="22066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	fun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map f 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L =&gt;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case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L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of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			      [ ] =&gt;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			   | x::R =&gt; (f x) :: (map f R)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	</a:t>
            </a: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map f [ ] =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	    | map f (x::R) = (f x) :: (map f R)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" y="227013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多态 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vs.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 高阶</a:t>
            </a: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311150" y="2066925"/>
            <a:ext cx="11595100" cy="30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多态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Polymorphism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类型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：简化多类型的相同操作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高阶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higher-order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函数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：简化多参数的函数操作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	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	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  <a:sym typeface="+mn-ea"/>
              </a:rPr>
              <a:t>简化同类型批量数据的不同函数操作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sym typeface="+mn-ea"/>
              </a:rPr>
              <a:t>高阶函数实例：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02655" y="5224145"/>
            <a:ext cx="549275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s-ES" altLang="zh-CN" sz="2800" b="1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fun</a:t>
            </a:r>
            <a:r>
              <a:rPr lang="es-ES" altLang="zh-CN" sz="28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 </a:t>
            </a:r>
            <a:r>
              <a:rPr lang="en-US" altLang="zh-CN" sz="28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map f [ ] = [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     | map f (x::R) = (f x) :: (map f R)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5150" y="5224145"/>
            <a:ext cx="39338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s-ES" altLang="zh-CN" sz="2800" b="1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fun</a:t>
            </a:r>
            <a:r>
              <a:rPr lang="es-ES" altLang="zh-CN" sz="280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 pair f (x,y) = (f x, f 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635"/>
            <a:ext cx="10515600" cy="13255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  <a:sym typeface="+mn-ea"/>
              </a:rPr>
              <a:t>柯里函数部分应用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49" charset="-122"/>
              <a:cs typeface="Arial" panose="020B060402020209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313" y="1565275"/>
            <a:ext cx="6096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: (’a -&gt; ’b) -&gt; ’a </a:t>
            </a:r>
            <a:r>
              <a:rPr kumimoji="0" lang="pt-BR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list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-&gt; ’</a:t>
            </a:r>
            <a:r>
              <a:rPr kumimoji="0" lang="pt-BR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b</a:t>
            </a:r>
            <a:r>
              <a:rPr kumimoji="0" lang="pt-B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pt-BR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list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6388" y="2344738"/>
            <a:ext cx="7578725" cy="1385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REQUIRES true *)</a:t>
            </a:r>
            <a:b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fr-FR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(* ENSURES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n ≥0,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   map f [x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= [f x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..., f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*)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1163" y="4113213"/>
            <a:ext cx="567055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s-E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fun</a:t>
            </a:r>
            <a:r>
              <a:rPr kumimoji="0" lang="es-E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map f [ ] = [ ]</a:t>
            </a:r>
            <a:b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| map f (x::R) = (f x) :: (map f R)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08495" y="3160078"/>
            <a:ext cx="4465638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确定时，可将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应用到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lists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</a:rPr>
              <a:t>中的所有数据上，形成一个</a:t>
            </a:r>
            <a:r>
              <a:rPr lang="pt-BR" altLang="zh-CN" sz="280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+mn-lt"/>
                <a:sym typeface="+mn-ea"/>
              </a:rPr>
              <a:t>’a list -&gt; ’b list</a:t>
            </a:r>
            <a:r>
              <a:rPr lang="en-US" altLang="zh-CN" sz="2800" b="1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黑体-简" panose="02000000000000000000" charset="-122"/>
                <a:sym typeface="+mn-ea"/>
              </a:rPr>
              <a:t>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本节课主要内容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lvl="1">
              <a:lnSpc>
                <a:spcPct val="200000"/>
              </a:lnSpc>
            </a:pPr>
            <a:r>
              <a:rPr lang="zh-CN" altLang="en-US" sz="2800" dirty="0">
                <a:latin typeface="Arial" panose="020B0604020202090204" pitchFamily="34" charset="0"/>
                <a:ea typeface="黑体" pitchFamily="49" charset="-122"/>
                <a:sym typeface="+mn-ea"/>
              </a:rPr>
              <a:t>什么是函数柯里化？</a:t>
            </a:r>
          </a:p>
          <a:p>
            <a:pPr lvl="1">
              <a:lnSpc>
                <a:spcPct val="200000"/>
              </a:lnSpc>
            </a:pPr>
            <a:r>
              <a:rPr lang="zh-CN" altLang="en-US" sz="2800" dirty="0">
                <a:latin typeface="Arial" panose="020B0604020202090204" pitchFamily="34" charset="0"/>
                <a:ea typeface="黑体" pitchFamily="49" charset="-122"/>
                <a:sym typeface="+mn-ea"/>
              </a:rPr>
              <a:t>柯里化和高阶函数的部分求解</a:t>
            </a:r>
          </a:p>
          <a:p>
            <a:pPr lvl="1">
              <a:lnSpc>
                <a:spcPct val="200000"/>
              </a:lnSpc>
            </a:pPr>
            <a:r>
              <a:rPr lang="zh-CN" altLang="en-US" sz="2800" dirty="0">
                <a:latin typeface="Arial" panose="020B0604020202090204" pitchFamily="34" charset="0"/>
                <a:ea typeface="黑体" pitchFamily="49" charset="-122"/>
              </a:rPr>
              <a:t>高阶函数编程实例</a:t>
            </a:r>
            <a:endParaRPr lang="en-US" altLang="zh-CN" sz="2800" dirty="0">
              <a:latin typeface="Arial" panose="020B0604020202090204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90204" pitchFamily="34" charset="0"/>
              <a:ea typeface="黑体" pitchFamily="49" charset="-122"/>
            </a:endParaRPr>
          </a:p>
          <a:p>
            <a:pPr lvl="1">
              <a:lnSpc>
                <a:spcPct val="100000"/>
              </a:lnSpc>
            </a:pP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函数的柯里化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 vert="horz" wrap="square" lIns="91440" tIns="45720" rIns="91440" bIns="45720" anchor="t"/>
          <a:lstStyle/>
          <a:p>
            <a:endParaRPr lang="zh-CN" altLang="en-US" dirty="0">
              <a:ea typeface="黑体" pitchFamily="49" charset="-122"/>
            </a:endParaRPr>
          </a:p>
          <a:p>
            <a:r>
              <a:rPr lang="zh-CN" altLang="en-US" dirty="0">
                <a:ea typeface="黑体" pitchFamily="49" charset="-122"/>
              </a:rPr>
              <a:t>一个函数但有多个参数怎么办？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</a:rPr>
              <a:t>将多个参数当做一个元组</a:t>
            </a:r>
            <a:endParaRPr lang="zh-CN" altLang="en-US" sz="2400" dirty="0">
              <a:ea typeface="黑体" pitchFamily="49" charset="-122"/>
            </a:endParaRPr>
          </a:p>
          <a:p>
            <a:pPr lvl="1"/>
            <a:r>
              <a:rPr lang="zh-CN" altLang="en-US" sz="2400" dirty="0">
                <a:solidFill>
                  <a:srgbClr val="0066FF"/>
                </a:solidFill>
                <a:ea typeface="黑体" pitchFamily="49" charset="-122"/>
              </a:rPr>
              <a:t>接收第一个参数，返回一个函数</a:t>
            </a:r>
            <a:endParaRPr lang="zh-CN" altLang="en-US" sz="2400" dirty="0">
              <a:ea typeface="黑体" pitchFamily="49" charset="-122"/>
            </a:endParaRPr>
          </a:p>
          <a:p>
            <a:pPr lvl="2"/>
            <a:endParaRPr lang="zh-CN" altLang="en-US" dirty="0">
              <a:ea typeface="黑体" pitchFamily="49" charset="-122"/>
            </a:endParaRPr>
          </a:p>
          <a:p>
            <a:r>
              <a:rPr lang="zh-CN" altLang="en-US" dirty="0">
                <a:ea typeface="黑体" pitchFamily="49" charset="-122"/>
              </a:rPr>
              <a:t>一个</a:t>
            </a:r>
            <a:r>
              <a:rPr lang="en-US" altLang="zh-CN" dirty="0">
                <a:ea typeface="黑体" pitchFamily="49" charset="-122"/>
              </a:rPr>
              <a:t>2</a:t>
            </a:r>
            <a:r>
              <a:rPr lang="zh-CN" altLang="en-US" dirty="0">
                <a:ea typeface="黑体" pitchFamily="49" charset="-122"/>
              </a:rPr>
              <a:t>个参数函数的申明的两种途径：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ea typeface="黑体" pitchFamily="49" charset="-122"/>
                <a:sym typeface="+mn-ea"/>
              </a:rPr>
              <a:t> (a * b) -&gt; t ，一个作用于元组的单参数函数</a:t>
            </a:r>
          </a:p>
          <a:p>
            <a:pPr lvl="1" algn="l"/>
            <a:r>
              <a:rPr lang="zh-CN" altLang="en-US" dirty="0">
                <a:solidFill>
                  <a:srgbClr val="0066FF"/>
                </a:solidFill>
                <a:ea typeface="黑体" pitchFamily="49" charset="-122"/>
                <a:sym typeface="+mn-ea"/>
              </a:rPr>
              <a:t> a -&gt; (b -&gt; t)，一个返回函数的柯里函数 </a:t>
            </a:r>
          </a:p>
          <a:p>
            <a:pPr lvl="1"/>
            <a:endParaRPr lang="en-US" altLang="zh-CN" dirty="0">
              <a:solidFill>
                <a:srgbClr val="0066FF"/>
              </a:solidFill>
              <a:ea typeface="宋体" pitchFamily="2" charset="-122"/>
              <a:sym typeface="+mn-ea"/>
            </a:endParaRPr>
          </a:p>
          <a:p>
            <a:pPr marL="0" lvl="0" indent="0">
              <a:buNone/>
            </a:pPr>
            <a:endParaRPr lang="zh-CN" altLang="en-US" dirty="0">
              <a:ea typeface="黑体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函数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  <a:sym typeface="+mn-ea"/>
              </a:rPr>
              <a:t>柯里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49" charset="-122"/>
                <a:cs typeface="Arial" panose="020B0604020202090204" pitchFamily="34" charset="0"/>
              </a:rPr>
              <a:t>化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933430" cy="3295650"/>
          </a:xfrm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黑体" pitchFamily="49" charset="-122"/>
              </a:rPr>
              <a:t>维基百科定义：</a:t>
            </a:r>
            <a:endParaRPr lang="en-US" altLang="zh-CN" sz="2400" dirty="0"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ea typeface="黑体" pitchFamily="49" charset="-122"/>
              </a:rPr>
              <a:t>在计算机科学中，柯里化（</a:t>
            </a:r>
            <a:r>
              <a:rPr lang="en-US" altLang="zh-CN" sz="2000" dirty="0">
                <a:ea typeface="黑体" pitchFamily="49" charset="-122"/>
              </a:rPr>
              <a:t>Currying</a:t>
            </a:r>
            <a:r>
              <a:rPr lang="zh-CN" altLang="en-US" sz="2000" dirty="0">
                <a:ea typeface="黑体" pitchFamily="49" charset="-122"/>
              </a:rPr>
              <a:t>）是把接受多个参数的函数变换成接受一个单一参数的函数，即形成</a:t>
            </a:r>
            <a:r>
              <a:rPr lang="zh-CN" altLang="en-US" sz="2000" dirty="0">
                <a:ea typeface="黑体" pitchFamily="49" charset="-122"/>
                <a:sym typeface="+mn-ea"/>
              </a:rPr>
              <a:t>最初函数的第一个参数的函数，</a:t>
            </a:r>
            <a:r>
              <a:rPr lang="zh-CN" altLang="en-US" sz="2000" dirty="0">
                <a:ea typeface="黑体" pitchFamily="49" charset="-122"/>
              </a:rPr>
              <a:t>并且返回接受余下的参数且返回结果的新函数的技术。</a:t>
            </a:r>
            <a:endParaRPr lang="en-US" altLang="zh-CN" sz="2000" dirty="0">
              <a:ea typeface="黑体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ea typeface="黑体" pitchFamily="49" charset="-122"/>
              </a:rPr>
              <a:t>在直觉上，柯里化声称“如果你固定某些参数，你将得到接受余下参数的一个函数”。所以对于有两个变量的函数</a:t>
            </a:r>
            <a:r>
              <a:rPr lang="en-US" altLang="zh-CN" sz="2000" dirty="0">
                <a:ea typeface="黑体" pitchFamily="49" charset="-122"/>
              </a:rPr>
              <a:t>y</a:t>
            </a:r>
            <a:r>
              <a:rPr lang="en-US" altLang="zh-CN" sz="2000" baseline="30000" dirty="0">
                <a:ea typeface="黑体" pitchFamily="49" charset="-122"/>
              </a:rPr>
              <a:t>x</a:t>
            </a:r>
            <a:r>
              <a:rPr lang="zh-CN" altLang="en-US" sz="2000" dirty="0">
                <a:ea typeface="黑体" pitchFamily="49" charset="-122"/>
              </a:rPr>
              <a:t>，如果固定了 </a:t>
            </a:r>
            <a:r>
              <a:rPr lang="en-US" altLang="zh-CN" sz="2000" dirty="0">
                <a:ea typeface="黑体" pitchFamily="49" charset="-122"/>
              </a:rPr>
              <a:t>y = 2</a:t>
            </a:r>
            <a:r>
              <a:rPr lang="zh-CN" altLang="en-US" sz="2000" dirty="0">
                <a:ea typeface="黑体" pitchFamily="49" charset="-122"/>
              </a:rPr>
              <a:t>，则得到有一个变量的函数 </a:t>
            </a:r>
            <a:r>
              <a:rPr lang="en-US" altLang="zh-CN" sz="2000" dirty="0">
                <a:ea typeface="黑体" pitchFamily="49" charset="-122"/>
              </a:rPr>
              <a:t>2</a:t>
            </a:r>
            <a:r>
              <a:rPr lang="en-US" altLang="zh-CN" sz="2000" baseline="30000" dirty="0">
                <a:ea typeface="黑体" pitchFamily="49" charset="-122"/>
              </a:rPr>
              <a:t>x</a:t>
            </a:r>
            <a:r>
              <a:rPr lang="zh-CN" altLang="en-US" sz="2000" dirty="0">
                <a:ea typeface="黑体" pitchFamily="49" charset="-122"/>
              </a:rPr>
              <a:t>。</a:t>
            </a:r>
            <a:endParaRPr lang="zh-CN" altLang="en-US" dirty="0">
              <a:ea typeface="黑体" pitchFamily="49" charset="-122"/>
            </a:endParaRPr>
          </a:p>
          <a:p>
            <a:pPr lvl="0">
              <a:lnSpc>
                <a:spcPct val="150000"/>
              </a:lnSpc>
            </a:pPr>
            <a:endParaRPr lang="zh-CN" altLang="en-US" dirty="0">
              <a:ea typeface="黑体" pitchFamily="49" charset="-122"/>
            </a:endParaRPr>
          </a:p>
          <a:p>
            <a:pPr marL="0" indent="0">
              <a:buNone/>
            </a:pPr>
            <a:br>
              <a:rPr lang="en-US" altLang="zh-CN" dirty="0">
                <a:ea typeface="宋体" pitchFamily="2" charset="-122"/>
              </a:rPr>
            </a:br>
            <a:endParaRPr lang="zh-CN" altLang="en-US" dirty="0">
              <a:ea typeface="黑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4735" y="4986655"/>
            <a:ext cx="4380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  <a:sym typeface="+mn-ea"/>
              </a:rPr>
              <a:t>多参数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  <a:sym typeface="+mn-ea"/>
              </a:rPr>
              <a:t>-&gt;</a:t>
            </a: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  <a:sym typeface="+mn-ea"/>
              </a:rPr>
              <a:t>单参数，低阶</a:t>
            </a:r>
            <a:r>
              <a:rPr lang="en-US" altLang="zh-CN" sz="2400" dirty="0">
                <a:solidFill>
                  <a:srgbClr val="FF0000"/>
                </a:solidFill>
                <a:ea typeface="黑体" pitchFamily="49" charset="-122"/>
                <a:sym typeface="+mn-ea"/>
              </a:rPr>
              <a:t>-&gt;</a:t>
            </a:r>
            <a:r>
              <a:rPr lang="zh-CN" altLang="en-US" sz="2400" dirty="0">
                <a:solidFill>
                  <a:srgbClr val="FF0000"/>
                </a:solidFill>
                <a:ea typeface="黑体" pitchFamily="49" charset="-122"/>
                <a:sym typeface="+mn-ea"/>
              </a:rPr>
              <a:t>高阶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2056</Words>
  <Application>Microsoft Macintosh PowerPoint</Application>
  <PresentationFormat>宽屏</PresentationFormat>
  <Paragraphs>260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黑体</vt:lpstr>
      <vt:lpstr>黑体-简</vt:lpstr>
      <vt:lpstr>Arial</vt:lpstr>
      <vt:lpstr>Calibri</vt:lpstr>
      <vt:lpstr>Calibri Light</vt:lpstr>
      <vt:lpstr>Office 主题</vt:lpstr>
      <vt:lpstr>函数式编程原理  函数柯里化</vt:lpstr>
      <vt:lpstr>上节课内容回顾</vt:lpstr>
      <vt:lpstr>应用高阶函数的好处</vt:lpstr>
      <vt:lpstr>高阶函数的申明</vt:lpstr>
      <vt:lpstr>多态 vs. 高阶</vt:lpstr>
      <vt:lpstr>柯里函数部分应用</vt:lpstr>
      <vt:lpstr>本节课主要内容</vt:lpstr>
      <vt:lpstr>函数的柯里化</vt:lpstr>
      <vt:lpstr>函数柯里化</vt:lpstr>
      <vt:lpstr>柯里函数部分应用</vt:lpstr>
      <vt:lpstr>函数的柯里化的好处</vt:lpstr>
      <vt:lpstr>应用1——点集数据标准化</vt:lpstr>
      <vt:lpstr>函数norm</vt:lpstr>
      <vt:lpstr>应用1——点集数据标准化</vt:lpstr>
      <vt:lpstr>点集数据标准化——normalize</vt:lpstr>
      <vt:lpstr>应用2——求解点集中心</vt:lpstr>
      <vt:lpstr>点集中心的求解</vt:lpstr>
      <vt:lpstr>点集中心的求解</vt:lpstr>
      <vt:lpstr>高阶函数的更多应用</vt:lpstr>
      <vt:lpstr>通用排序(general sorting) </vt:lpstr>
      <vt:lpstr>数据的预处理</vt:lpstr>
      <vt:lpstr>数据的比较</vt:lpstr>
      <vt:lpstr>比较函数的实现</vt:lpstr>
      <vt:lpstr>二元组数据的通用比较函数lex</vt:lpstr>
      <vt:lpstr>list数据的通用比较函数listlex</vt:lpstr>
      <vt:lpstr>函数less与lesseq</vt:lpstr>
      <vt:lpstr>函数sorted</vt:lpstr>
      <vt:lpstr>函数insertion</vt:lpstr>
      <vt:lpstr>函数柯里化的技巧</vt:lpstr>
      <vt:lpstr>排序函数isortl与isortr</vt:lpstr>
      <vt:lpstr>int实例化</vt:lpstr>
      <vt:lpstr>代数规则(“algebraic” specs)</vt:lpstr>
      <vt:lpstr>继续扩展应用</vt:lpstr>
      <vt:lpstr>通用排序(general sorting)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12047090@qq.com</cp:lastModifiedBy>
  <cp:revision>288</cp:revision>
  <dcterms:created xsi:type="dcterms:W3CDTF">2020-04-06T03:55:13Z</dcterms:created>
  <dcterms:modified xsi:type="dcterms:W3CDTF">2020-04-08T00:26:03Z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