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261" r:id="rId2"/>
    <p:sldId id="260" r:id="rId3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4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  <p15:guide id="3" pos="14256" userDrawn="1">
          <p15:clr>
            <a:srgbClr val="A4A3A4"/>
          </p15:clr>
        </p15:guide>
        <p15:guide id="4" pos="22776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pos="15000" userDrawn="1">
          <p15:clr>
            <a:srgbClr val="A4A3A4"/>
          </p15:clr>
        </p15:guide>
        <p15:guide id="7" orient="horz" pos="6264" userDrawn="1">
          <p15:clr>
            <a:srgbClr val="A4A3A4"/>
          </p15:clr>
        </p15:guide>
        <p15:guide id="8" orient="horz" pos="2544" userDrawn="1">
          <p15:clr>
            <a:srgbClr val="A4A3A4"/>
          </p15:clr>
        </p15:guide>
        <p15:guide id="9" pos="888" userDrawn="1">
          <p15:clr>
            <a:srgbClr val="A4A3A4"/>
          </p15:clr>
        </p15:guide>
        <p15:guide id="10" pos="22296" userDrawn="1">
          <p15:clr>
            <a:srgbClr val="A4A3A4"/>
          </p15:clr>
        </p15:guide>
        <p15:guide id="11" orient="horz" pos="2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055F4-7568-4521-B4F3-7C1C10D82FC4}" v="10" dt="2021-12-05T23:42:23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/>
    <p:restoredTop sz="94666"/>
  </p:normalViewPr>
  <p:slideViewPr>
    <p:cSldViewPr snapToGrid="0" snapToObjects="1">
      <p:cViewPr>
        <p:scale>
          <a:sx n="24" d="100"/>
          <a:sy n="24" d="100"/>
        </p:scale>
        <p:origin x="184" y="240"/>
      </p:cViewPr>
      <p:guideLst>
        <p:guide pos="264"/>
        <p:guide orient="horz" pos="2304"/>
        <p:guide pos="14256"/>
        <p:guide pos="22776"/>
        <p:guide orient="horz" pos="576"/>
        <p:guide pos="15000"/>
        <p:guide orient="horz" pos="6264"/>
        <p:guide orient="horz" pos="2544"/>
        <p:guide pos="888"/>
        <p:guide pos="22296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3141A-1468-9246-95B5-24EFF9E5B1A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EC035-F711-4344-8E5C-87CF0501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07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</a:t>
            </a:r>
            <a:endParaRPr lang="en-US" sz="4400" dirty="0" smtClean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EC035-F711-4344-8E5C-87CF05012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07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</a:t>
            </a:r>
            <a:r>
              <a:rPr lang="en-US" sz="4400" dirty="0" smtClean="0">
                <a:solidFill>
                  <a:srgbClr val="24292F"/>
                </a:solidFill>
                <a:latin typeface="-apple-system"/>
              </a:rPr>
              <a:t>Our goal is to create a simple tool to meet the needs of designers, game developers, architect and all the people who will frequently do modelling.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EC035-F711-4344-8E5C-87CF05012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b="47049"/>
          <a:stretch/>
        </p:blipFill>
        <p:spPr>
          <a:xfrm>
            <a:off x="740841" y="22638551"/>
            <a:ext cx="22107530" cy="4113804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0" y="-49401"/>
            <a:ext cx="36576000" cy="3707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3657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1798" y="147684"/>
            <a:ext cx="26811289" cy="2733674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3D Reconstruction Tool based on Multi-View images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2357" y="2241827"/>
            <a:ext cx="2873785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Hongyi</a:t>
            </a:r>
            <a:r>
              <a:rPr lang="en-US" sz="6000" dirty="0">
                <a:solidFill>
                  <a:schemeClr val="bg1"/>
                </a:solidFill>
              </a:rPr>
              <a:t> Rao (</a:t>
            </a:r>
            <a:r>
              <a:rPr lang="en-US" sz="6000" dirty="0" err="1">
                <a:solidFill>
                  <a:schemeClr val="bg1"/>
                </a:solidFill>
              </a:rPr>
              <a:t>raohy@bu.edu</a:t>
            </a:r>
            <a:r>
              <a:rPr lang="en-US" sz="6000" dirty="0">
                <a:solidFill>
                  <a:schemeClr val="bg1"/>
                </a:solidFill>
              </a:rPr>
              <a:t>), </a:t>
            </a:r>
            <a:r>
              <a:rPr lang="en-US" sz="6000" dirty="0" err="1">
                <a:solidFill>
                  <a:schemeClr val="bg1"/>
                </a:solidFill>
              </a:rPr>
              <a:t>Jiahao</a:t>
            </a:r>
            <a:r>
              <a:rPr lang="en-US" sz="6000" dirty="0">
                <a:solidFill>
                  <a:schemeClr val="bg1"/>
                </a:solidFill>
              </a:rPr>
              <a:t> Wang(uf6@bu.edu), </a:t>
            </a:r>
            <a:r>
              <a:rPr lang="en-US" sz="6000" dirty="0" err="1">
                <a:solidFill>
                  <a:schemeClr val="bg1"/>
                </a:solidFill>
              </a:rPr>
              <a:t>Yiqin</a:t>
            </a:r>
            <a:r>
              <a:rPr lang="en-US" sz="6000" dirty="0">
                <a:solidFill>
                  <a:schemeClr val="bg1"/>
                </a:solidFill>
              </a:rPr>
              <a:t> Zhang(</a:t>
            </a:r>
            <a:r>
              <a:rPr lang="en-US" sz="6000" dirty="0" err="1">
                <a:solidFill>
                  <a:schemeClr val="bg1"/>
                </a:solidFill>
              </a:rPr>
              <a:t>evezhang@bu.edu</a:t>
            </a:r>
            <a:r>
              <a:rPr lang="en-US" sz="6000" dirty="0">
                <a:solidFill>
                  <a:schemeClr val="bg1"/>
                </a:solidFill>
              </a:rPr>
              <a:t>) </a:t>
            </a:r>
            <a:endParaRPr lang="en-US" sz="6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1178" y="4011768"/>
            <a:ext cx="22210222" cy="59532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6000" dirty="0" smtClean="0"/>
              <a:t>Background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19100" y="10223340"/>
            <a:ext cx="22217064" cy="16686146"/>
          </a:xfrm>
          <a:prstGeom prst="roundRect">
            <a:avLst>
              <a:gd name="adj" fmla="val 605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Method</a:t>
            </a:r>
          </a:p>
          <a:p>
            <a:r>
              <a:rPr lang="en-US" sz="4800" dirty="0"/>
              <a:t>The method we adopted is shown in the figure below, and the meaning of each part is explained below. 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SFM (Structure from motion):</a:t>
            </a:r>
          </a:p>
          <a:p>
            <a:pPr marL="2450592" lvl="1" indent="-914400">
              <a:buAutoNum type="arabicPeriod"/>
            </a:pPr>
            <a:r>
              <a:rPr lang="en-US" sz="4800" dirty="0"/>
              <a:t>Use SIFT to get corners that represent an image's character.</a:t>
            </a:r>
          </a:p>
          <a:p>
            <a:pPr marL="2450592" lvl="1" indent="-914400">
              <a:buAutoNum type="arabicPeriod"/>
            </a:pPr>
            <a:r>
              <a:rPr lang="en-US" sz="4800" dirty="0"/>
              <a:t>Math the corners of the input image to get the ten pictures with the most similar features.</a:t>
            </a:r>
          </a:p>
          <a:p>
            <a:pPr marL="2450592" lvl="1" indent="-914400">
              <a:buAutoNum type="arabicPeriod"/>
            </a:pPr>
            <a:r>
              <a:rPr lang="en-US" sz="4800" dirty="0"/>
              <a:t>Take the first image as a reference and obtain the extrinsic parameters of the most similar image and initialize a 3D model.</a:t>
            </a:r>
          </a:p>
          <a:p>
            <a:pPr marL="2450592" lvl="1" indent="-914400">
              <a:buAutoNum type="arabicPeriod"/>
            </a:pPr>
            <a:r>
              <a:rPr lang="en-US" sz="4800" dirty="0"/>
              <a:t>Based on the 3D model, use </a:t>
            </a:r>
            <a:r>
              <a:rPr lang="en-US" sz="4800" dirty="0" err="1"/>
              <a:t>reprojection</a:t>
            </a:r>
            <a:r>
              <a:rPr lang="en-US" sz="4800" dirty="0"/>
              <a:t> to obtain extrinsic parameters of other images.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Input the obtained extrinsic parameters, together with images and intrinsic parameters, into the CVP-</a:t>
            </a:r>
            <a:r>
              <a:rPr lang="en-US" sz="4800" dirty="0" err="1"/>
              <a:t>MVSNet</a:t>
            </a:r>
            <a:r>
              <a:rPr lang="en-US" sz="4800" dirty="0"/>
              <a:t> to generate depth maps.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Fuse multiple depth maps to form the point cloud.</a:t>
            </a:r>
          </a:p>
          <a:p>
            <a:pPr marL="914400" indent="-914400">
              <a:buAutoNum type="arabicPeriod"/>
            </a:pPr>
            <a:endParaRPr lang="en-US" sz="4800" dirty="0"/>
          </a:p>
        </p:txBody>
      </p:sp>
      <p:sp>
        <p:nvSpPr>
          <p:cNvPr id="20" name="Rounded Rectangle 19"/>
          <p:cNvSpPr/>
          <p:nvPr/>
        </p:nvSpPr>
        <p:spPr>
          <a:xfrm>
            <a:off x="22898100" y="4038600"/>
            <a:ext cx="13301668" cy="5926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Next Step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Increase the accuracy, especially the algorithm to get extrinsic parameters.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Reduce the running time.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Achieve the performance without converting the resolution of the input image.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Improve the interactive user interface.</a:t>
            </a:r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22898100" y="10223340"/>
            <a:ext cx="13258799" cy="16686146"/>
          </a:xfrm>
          <a:prstGeom prst="roundRect">
            <a:avLst>
              <a:gd name="adj" fmla="val 69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Result</a:t>
            </a:r>
          </a:p>
        </p:txBody>
      </p:sp>
      <p:pic>
        <p:nvPicPr>
          <p:cNvPr id="1028" name="Picture 4" descr="ile:Boston University wordmark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914400"/>
            <a:ext cx="5122698" cy="229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40842" y="21367746"/>
            <a:ext cx="218953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 </a:t>
            </a:r>
            <a:r>
              <a:rPr lang="en-US" sz="4000" i="1" dirty="0"/>
              <a:t>intrinsic parameters</a:t>
            </a:r>
            <a:r>
              <a:rPr lang="en-US" sz="4000" dirty="0"/>
              <a:t>: the focal length and lens distortion, etc.</a:t>
            </a:r>
          </a:p>
          <a:p>
            <a:r>
              <a:rPr lang="en-US" sz="4000" dirty="0"/>
              <a:t>The </a:t>
            </a:r>
            <a:r>
              <a:rPr lang="en-US" sz="4000" i="1" dirty="0"/>
              <a:t>extrinsic </a:t>
            </a:r>
            <a:r>
              <a:rPr lang="en-US" sz="4000" i="1" dirty="0" smtClean="0"/>
              <a:t>parameters</a:t>
            </a:r>
            <a:r>
              <a:rPr lang="en-US" sz="4000" dirty="0" smtClean="0"/>
              <a:t>: describe </a:t>
            </a:r>
            <a:r>
              <a:rPr lang="en-US" sz="4000" dirty="0"/>
              <a:t>the transformation between the camera and its external world.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8252" y="12115869"/>
            <a:ext cx="5604164" cy="4147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t="10047" r="7546"/>
          <a:stretch/>
        </p:blipFill>
        <p:spPr>
          <a:xfrm>
            <a:off x="29684352" y="12074084"/>
            <a:ext cx="6246187" cy="45563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DADA52-8A8F-419C-9D46-75247954B606}"/>
              </a:ext>
            </a:extLst>
          </p:cNvPr>
          <p:cNvSpPr txBox="1"/>
          <p:nvPr/>
        </p:nvSpPr>
        <p:spPr>
          <a:xfrm>
            <a:off x="740840" y="5471217"/>
            <a:ext cx="21890560" cy="4716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dk1"/>
                </a:solidFill>
              </a:rPr>
              <a:t>Multi-view stereo (MVS) uses multiple images taken by one/multiple camera(s) to reconstruct the 3D scene</a:t>
            </a:r>
            <a:r>
              <a:rPr lang="en-US" sz="4800" dirty="0" smtClean="0">
                <a:solidFill>
                  <a:schemeClr val="dk1"/>
                </a:solidFill>
              </a:rPr>
              <a:t>.</a:t>
            </a:r>
          </a:p>
          <a:p>
            <a:pPr algn="l"/>
            <a:endParaRPr lang="en-US" sz="4800" dirty="0">
              <a:solidFill>
                <a:schemeClr val="dk1"/>
              </a:solidFill>
            </a:endParaRPr>
          </a:p>
          <a:p>
            <a:r>
              <a:rPr lang="en-US" sz="4800" b="1" dirty="0"/>
              <a:t>Our goal </a:t>
            </a:r>
            <a:r>
              <a:rPr lang="en-US" sz="4800" dirty="0"/>
              <a:t>is to create an Assisted Modeling Tool to meet the needs of designers, game developers, architects, engineers, and people who frequently do modeling. </a:t>
            </a:r>
            <a:r>
              <a:rPr lang="en-US" sz="4800" dirty="0">
                <a:solidFill>
                  <a:srgbClr val="24292F"/>
                </a:solidFill>
                <a:latin typeface="-apple-system"/>
              </a:rPr>
              <a:t>	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C8F3FC-E2D3-43E7-BF09-2828DB7EC975}"/>
              </a:ext>
            </a:extLst>
          </p:cNvPr>
          <p:cNvSpPr txBox="1"/>
          <p:nvPr/>
        </p:nvSpPr>
        <p:spPr>
          <a:xfrm>
            <a:off x="23849609" y="11243087"/>
            <a:ext cx="2434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S</a:t>
            </a:r>
            <a:r>
              <a:rPr lang="en-US" altLang="zh-CN" sz="4800" dirty="0" smtClean="0"/>
              <a:t>tandard</a:t>
            </a:r>
            <a:endParaRPr lang="en-US" sz="4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5BE7247-9DE2-4206-8428-BDD5977AB06E}"/>
              </a:ext>
            </a:extLst>
          </p:cNvPr>
          <p:cNvSpPr txBox="1"/>
          <p:nvPr/>
        </p:nvSpPr>
        <p:spPr>
          <a:xfrm>
            <a:off x="23878306" y="16108454"/>
            <a:ext cx="2935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Our results</a:t>
            </a:r>
            <a:endParaRPr lang="en-US" sz="4800" dirty="0"/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81160CD9-79D3-4A57-8699-8B2B1CB9B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8252" y="17004390"/>
            <a:ext cx="5604164" cy="41470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03916F-71A1-4FE3-A107-D855E43D4617}"/>
              </a:ext>
            </a:extLst>
          </p:cNvPr>
          <p:cNvSpPr txBox="1"/>
          <p:nvPr/>
        </p:nvSpPr>
        <p:spPr>
          <a:xfrm>
            <a:off x="21931380" y="21258195"/>
            <a:ext cx="13472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dirty="0">
                <a:solidFill>
                  <a:srgbClr val="24292F"/>
                </a:solidFill>
                <a:effectLst/>
                <a:latin typeface="-apple-system"/>
              </a:rPr>
              <a:t>                    depth map            probability map</a:t>
            </a:r>
          </a:p>
          <a:p>
            <a:endParaRPr 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E6E52D6-9B76-4F80-B450-F0F86E8EF666}"/>
              </a:ext>
            </a:extLst>
          </p:cNvPr>
          <p:cNvSpPr txBox="1"/>
          <p:nvPr/>
        </p:nvSpPr>
        <p:spPr>
          <a:xfrm>
            <a:off x="23110307" y="22561912"/>
            <a:ext cx="13046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i="1" dirty="0"/>
              <a:t>D</a:t>
            </a:r>
            <a:r>
              <a:rPr lang="en-US" sz="4000" i="1" dirty="0" smtClean="0"/>
              <a:t>epth </a:t>
            </a:r>
            <a:r>
              <a:rPr lang="en-US" sz="4000" i="1" dirty="0"/>
              <a:t>map</a:t>
            </a:r>
            <a:r>
              <a:rPr lang="en-US" sz="4000" dirty="0"/>
              <a:t>: reflects the distance of the object from the origin.</a:t>
            </a:r>
          </a:p>
          <a:p>
            <a:pPr algn="l"/>
            <a:r>
              <a:rPr lang="en-US" sz="4000" i="1" dirty="0"/>
              <a:t>P</a:t>
            </a:r>
            <a:r>
              <a:rPr lang="en-US" sz="4000" i="1" dirty="0" smtClean="0"/>
              <a:t>robability </a:t>
            </a:r>
            <a:r>
              <a:rPr lang="en-US" sz="4000" i="1" dirty="0"/>
              <a:t>map</a:t>
            </a:r>
            <a:r>
              <a:rPr lang="en-US" sz="4000" dirty="0"/>
              <a:t>: reflects the depth estimation quality.</a:t>
            </a:r>
          </a:p>
          <a:p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091" y="914400"/>
            <a:ext cx="2296676" cy="22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7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b="47049"/>
          <a:stretch/>
        </p:blipFill>
        <p:spPr>
          <a:xfrm>
            <a:off x="893243" y="23702462"/>
            <a:ext cx="17546302" cy="3265044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0" y="1"/>
            <a:ext cx="36576000" cy="38036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3657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31537" y="208150"/>
            <a:ext cx="26811289" cy="2733674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3D Reconstruction Tool based on Multi-View images</a:t>
            </a: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131" y="13716000"/>
            <a:ext cx="14922500" cy="11042650"/>
          </a:xfrm>
        </p:spPr>
      </p:pic>
      <p:sp>
        <p:nvSpPr>
          <p:cNvPr id="11" name="TextBox 10"/>
          <p:cNvSpPr txBox="1"/>
          <p:nvPr/>
        </p:nvSpPr>
        <p:spPr>
          <a:xfrm>
            <a:off x="7212214" y="2403191"/>
            <a:ext cx="2873785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Hongyi</a:t>
            </a:r>
            <a:r>
              <a:rPr lang="en-US" sz="6000" dirty="0">
                <a:solidFill>
                  <a:schemeClr val="bg1"/>
                </a:solidFill>
              </a:rPr>
              <a:t> Rao (</a:t>
            </a:r>
            <a:r>
              <a:rPr lang="en-US" sz="6000" dirty="0" err="1">
                <a:solidFill>
                  <a:schemeClr val="bg1"/>
                </a:solidFill>
              </a:rPr>
              <a:t>raohy@bu.edu</a:t>
            </a:r>
            <a:r>
              <a:rPr lang="en-US" sz="6000" dirty="0">
                <a:solidFill>
                  <a:schemeClr val="bg1"/>
                </a:solidFill>
              </a:rPr>
              <a:t>), </a:t>
            </a:r>
            <a:r>
              <a:rPr lang="en-US" sz="6000" dirty="0" err="1">
                <a:solidFill>
                  <a:schemeClr val="bg1"/>
                </a:solidFill>
              </a:rPr>
              <a:t>Jiahao</a:t>
            </a:r>
            <a:r>
              <a:rPr lang="en-US" sz="6000" dirty="0">
                <a:solidFill>
                  <a:schemeClr val="bg1"/>
                </a:solidFill>
              </a:rPr>
              <a:t> Wang(uf6@bu.edu), </a:t>
            </a:r>
            <a:r>
              <a:rPr lang="en-US" sz="6000" dirty="0" err="1">
                <a:solidFill>
                  <a:schemeClr val="bg1"/>
                </a:solidFill>
              </a:rPr>
              <a:t>Yiqin</a:t>
            </a:r>
            <a:r>
              <a:rPr lang="en-US" sz="6000" dirty="0">
                <a:solidFill>
                  <a:schemeClr val="bg1"/>
                </a:solidFill>
              </a:rPr>
              <a:t> Zhang(</a:t>
            </a:r>
            <a:r>
              <a:rPr lang="en-US" sz="6000" dirty="0" err="1">
                <a:solidFill>
                  <a:schemeClr val="bg1"/>
                </a:solidFill>
              </a:rPr>
              <a:t>evezhang@bu.edu</a:t>
            </a:r>
            <a:r>
              <a:rPr lang="en-US" sz="6000" dirty="0">
                <a:solidFill>
                  <a:schemeClr val="bg1"/>
                </a:solidFill>
              </a:rPr>
              <a:t>) </a:t>
            </a:r>
            <a:endParaRPr lang="en-US" sz="6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1178" y="3954618"/>
            <a:ext cx="17674074" cy="60104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6000" dirty="0" err="1"/>
              <a:t>Backgroud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19100" y="10223340"/>
            <a:ext cx="17868900" cy="16686146"/>
          </a:xfrm>
          <a:prstGeom prst="roundRect">
            <a:avLst>
              <a:gd name="adj" fmla="val 605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Method</a:t>
            </a:r>
          </a:p>
          <a:p>
            <a:r>
              <a:rPr lang="en-US" sz="4800" dirty="0"/>
              <a:t>The method we adopted is shown in the figure below, and the meaning of each part is explained below. 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SFM (Structure from motion):</a:t>
            </a:r>
          </a:p>
          <a:p>
            <a:pPr marL="914400" indent="-914400">
              <a:buAutoNum type="arabicPeriod"/>
            </a:pPr>
            <a:r>
              <a:rPr lang="en-US" sz="4800" dirty="0"/>
              <a:t>Use SIFT to get corners that represent an image's character.</a:t>
            </a:r>
          </a:p>
          <a:p>
            <a:pPr marL="914400" indent="-914400">
              <a:buAutoNum type="arabicPeriod"/>
            </a:pPr>
            <a:r>
              <a:rPr lang="en-US" sz="4800" dirty="0"/>
              <a:t>Math the corners of the input image to get the ten pictures with the most similar features.</a:t>
            </a:r>
          </a:p>
          <a:p>
            <a:pPr marL="914400" indent="-914400">
              <a:buAutoNum type="arabicPeriod"/>
            </a:pPr>
            <a:r>
              <a:rPr lang="en-US" sz="4800" dirty="0"/>
              <a:t>Take the first image as a reference and obtain the extrinsic parameters of the most similar image and initialize a 3D model.</a:t>
            </a:r>
          </a:p>
          <a:p>
            <a:pPr marL="914400" indent="-914400">
              <a:buAutoNum type="arabicPeriod"/>
            </a:pPr>
            <a:r>
              <a:rPr lang="en-US" sz="4800" dirty="0"/>
              <a:t>Based on the 3D model, use </a:t>
            </a:r>
            <a:r>
              <a:rPr lang="en-US" sz="4800" dirty="0" err="1"/>
              <a:t>reprojection</a:t>
            </a:r>
            <a:r>
              <a:rPr lang="en-US" sz="4800" dirty="0"/>
              <a:t> to obtain extrinsic parameters of other images.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Input the obtained extrinsic parameters, together with images and intrinsic parameters, into the CVP-</a:t>
            </a:r>
            <a:r>
              <a:rPr lang="en-US" sz="4800" dirty="0" err="1"/>
              <a:t>MVSNet</a:t>
            </a:r>
            <a:r>
              <a:rPr lang="en-US" sz="4800" dirty="0"/>
              <a:t> to generate depth maps.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Fuse multiple depth maps to form the point cloud.</a:t>
            </a:r>
          </a:p>
          <a:p>
            <a:pPr marL="914400" indent="-914400">
              <a:buAutoNum type="arabicPeriod"/>
            </a:pPr>
            <a:endParaRPr lang="en-US" sz="4800" dirty="0"/>
          </a:p>
        </p:txBody>
      </p:sp>
      <p:sp>
        <p:nvSpPr>
          <p:cNvPr id="20" name="Rounded Rectangle 19"/>
          <p:cNvSpPr/>
          <p:nvPr/>
        </p:nvSpPr>
        <p:spPr>
          <a:xfrm>
            <a:off x="18592805" y="3954618"/>
            <a:ext cx="17606963" cy="60104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Next Step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Increase the accuracy, especially the algorithm to get extrinsic parameters.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Reduce the running time.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Achieve the performance without converting the resolution of the input image.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Improve the interactive user interface.</a:t>
            </a:r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549936" y="10223340"/>
            <a:ext cx="17606963" cy="16686146"/>
          </a:xfrm>
          <a:prstGeom prst="roundRect">
            <a:avLst>
              <a:gd name="adj" fmla="val 49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Result</a:t>
            </a:r>
          </a:p>
        </p:txBody>
      </p:sp>
      <p:pic>
        <p:nvPicPr>
          <p:cNvPr id="1028" name="Picture 4" descr="ile:Boston University wordmark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52" y="927746"/>
            <a:ext cx="5452850" cy="244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40842" y="21959414"/>
            <a:ext cx="17317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 </a:t>
            </a:r>
            <a:r>
              <a:rPr lang="en-US" sz="4000" i="1" dirty="0"/>
              <a:t>intrinsic parameters</a:t>
            </a:r>
            <a:r>
              <a:rPr lang="en-US" sz="4000" dirty="0"/>
              <a:t>: the focal length and lens distortion, etc.</a:t>
            </a:r>
          </a:p>
          <a:p>
            <a:r>
              <a:rPr lang="en-US" sz="4000" dirty="0"/>
              <a:t>The </a:t>
            </a:r>
            <a:r>
              <a:rPr lang="en-US" sz="4000" i="1" dirty="0"/>
              <a:t>extrinsic parameters</a:t>
            </a:r>
            <a:r>
              <a:rPr lang="en-US" sz="4000" dirty="0"/>
              <a:t>, used to describe the transformation between the camera and its external world.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3854" y="12115869"/>
            <a:ext cx="5604164" cy="4147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9954" y="11565164"/>
            <a:ext cx="6756060" cy="506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DADA52-8A8F-419C-9D46-75247954B606}"/>
              </a:ext>
            </a:extLst>
          </p:cNvPr>
          <p:cNvSpPr txBox="1"/>
          <p:nvPr/>
        </p:nvSpPr>
        <p:spPr>
          <a:xfrm>
            <a:off x="627086" y="5471217"/>
            <a:ext cx="17674074" cy="545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0" i="0" dirty="0">
                <a:solidFill>
                  <a:srgbClr val="24292F"/>
                </a:solidFill>
                <a:effectLst/>
                <a:latin typeface="-apple-system"/>
              </a:rPr>
              <a:t>Multi-view stereo (MVS) uses multiple images taken by one/multiple camera(s) to reconstruct the 3D scene.</a:t>
            </a:r>
          </a:p>
          <a:p>
            <a:pPr algn="l"/>
            <a:endParaRPr lang="en-US" sz="4800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sz="4800" dirty="0">
                <a:solidFill>
                  <a:srgbClr val="24292F"/>
                </a:solidFill>
                <a:latin typeface="-apple-system"/>
              </a:rPr>
              <a:t>designers              	game developers	house owner</a:t>
            </a:r>
          </a:p>
          <a:p>
            <a:pPr algn="l"/>
            <a:r>
              <a:rPr lang="en-US" sz="4800" dirty="0">
                <a:solidFill>
                  <a:srgbClr val="24292F"/>
                </a:solidFill>
                <a:latin typeface="-apple-system"/>
              </a:rPr>
              <a:t>Architect		product manager	engineer		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C8F3FC-E2D3-43E7-BF09-2828DB7EC975}"/>
              </a:ext>
            </a:extLst>
          </p:cNvPr>
          <p:cNvSpPr txBox="1"/>
          <p:nvPr/>
        </p:nvSpPr>
        <p:spPr>
          <a:xfrm>
            <a:off x="19285527" y="13189527"/>
            <a:ext cx="238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standard</a:t>
            </a:r>
            <a:endParaRPr lang="en-US" sz="4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5BE7247-9DE2-4206-8428-BDD5977AB06E}"/>
              </a:ext>
            </a:extLst>
          </p:cNvPr>
          <p:cNvSpPr txBox="1"/>
          <p:nvPr/>
        </p:nvSpPr>
        <p:spPr>
          <a:xfrm>
            <a:off x="18830131" y="18054894"/>
            <a:ext cx="2935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Our results</a:t>
            </a:r>
            <a:endParaRPr lang="en-US" sz="4800" dirty="0"/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81160CD9-79D3-4A57-8699-8B2B1CB9B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3854" y="17004390"/>
            <a:ext cx="5604164" cy="41470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03916F-71A1-4FE3-A107-D855E43D4617}"/>
              </a:ext>
            </a:extLst>
          </p:cNvPr>
          <p:cNvSpPr txBox="1"/>
          <p:nvPr/>
        </p:nvSpPr>
        <p:spPr>
          <a:xfrm>
            <a:off x="21931380" y="21258195"/>
            <a:ext cx="13472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dirty="0">
                <a:solidFill>
                  <a:srgbClr val="24292F"/>
                </a:solidFill>
                <a:effectLst/>
                <a:latin typeface="-apple-system"/>
              </a:rPr>
              <a:t>                    depth map            probability map</a:t>
            </a:r>
          </a:p>
          <a:p>
            <a:endParaRPr 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E6E52D6-9B76-4F80-B450-F0F86E8EF666}"/>
              </a:ext>
            </a:extLst>
          </p:cNvPr>
          <p:cNvSpPr txBox="1"/>
          <p:nvPr/>
        </p:nvSpPr>
        <p:spPr>
          <a:xfrm>
            <a:off x="19285527" y="22561912"/>
            <a:ext cx="130640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i="1" dirty="0"/>
              <a:t>D</a:t>
            </a:r>
            <a:r>
              <a:rPr lang="en-US" sz="4000" i="1" dirty="0" smtClean="0"/>
              <a:t>epth </a:t>
            </a:r>
            <a:r>
              <a:rPr lang="en-US" sz="4000" i="1" dirty="0"/>
              <a:t>map</a:t>
            </a:r>
            <a:r>
              <a:rPr lang="en-US" sz="4000" dirty="0"/>
              <a:t>: reflects the distance of the object from the origin.</a:t>
            </a:r>
          </a:p>
          <a:p>
            <a:pPr algn="l"/>
            <a:r>
              <a:rPr lang="en-US" sz="4000" i="1" dirty="0"/>
              <a:t>P</a:t>
            </a:r>
            <a:r>
              <a:rPr lang="en-US" sz="4000" i="1" dirty="0" smtClean="0"/>
              <a:t>robability </a:t>
            </a:r>
            <a:r>
              <a:rPr lang="en-US" sz="4000" i="1" dirty="0"/>
              <a:t>map</a:t>
            </a:r>
            <a:r>
              <a:rPr lang="en-US" sz="4000" dirty="0"/>
              <a:t>: reflects the depth estimation quality.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108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500</Words>
  <Application>Microsoft Macintosh PowerPoint</Application>
  <PresentationFormat>Custom</PresentationFormat>
  <Paragraphs>61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Calibri</vt:lpstr>
      <vt:lpstr>Calibri Light</vt:lpstr>
      <vt:lpstr>DengXian</vt:lpstr>
      <vt:lpstr>等线</vt:lpstr>
      <vt:lpstr>Arial</vt:lpstr>
      <vt:lpstr>Office Theme</vt:lpstr>
      <vt:lpstr>3D Reconstruction Tool based on Multi-View images</vt:lpstr>
      <vt:lpstr>3D Reconstruction Tool based on Multi-View images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zhang_yiqin@163.com</dc:creator>
  <cp:lastModifiedBy>zhang_yiqin@163.com</cp:lastModifiedBy>
  <cp:revision>36</cp:revision>
  <dcterms:created xsi:type="dcterms:W3CDTF">2021-12-05T20:51:35Z</dcterms:created>
  <dcterms:modified xsi:type="dcterms:W3CDTF">2021-12-06T23:03:51Z</dcterms:modified>
</cp:coreProperties>
</file>