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roxima Nova"/>
      <p:regular r:id="rId21"/>
      <p:bold r:id="rId22"/>
      <p:italic r:id="rId23"/>
      <p:boldItalic r:id="rId24"/>
    </p:embeddedFont>
    <p:embeddedFont>
      <p:font typeface="Alfa Slab One"/>
      <p:regular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258">
          <p15:clr>
            <a:srgbClr val="9AA0A6"/>
          </p15:clr>
        </p15:guide>
        <p15:guide id="4" pos="5564">
          <p15:clr>
            <a:srgbClr val="9AA0A6"/>
          </p15:clr>
        </p15:guide>
        <p15:guide id="5" pos="1771">
          <p15:clr>
            <a:srgbClr val="9AA0A6"/>
          </p15:clr>
        </p15:guide>
        <p15:guide id="6" orient="horz" pos="360">
          <p15:clr>
            <a:srgbClr val="9AA0A6"/>
          </p15:clr>
        </p15:guide>
        <p15:guide id="7" orient="horz" pos="2878">
          <p15:clr>
            <a:srgbClr val="9AA0A6"/>
          </p15:clr>
        </p15:guide>
        <p15:guide id="8" orient="horz" pos="539">
          <p15:clr>
            <a:srgbClr val="9AA0A6"/>
          </p15:clr>
        </p15:guide>
        <p15:guide id="9" orient="horz" pos="32">
          <p15:clr>
            <a:srgbClr val="9AA0A6"/>
          </p15:clr>
        </p15:guide>
        <p15:guide id="10" orient="horz" pos="72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258"/>
        <p:guide pos="5564"/>
        <p:guide pos="1771"/>
        <p:guide pos="360" orient="horz"/>
        <p:guide pos="2878" orient="horz"/>
        <p:guide pos="539" orient="horz"/>
        <p:guide pos="32" orient="horz"/>
        <p:guide pos="72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roximaNova-bold.fntdata"/><Relationship Id="rId21" Type="http://schemas.openxmlformats.org/officeDocument/2006/relationships/font" Target="fonts/ProximaNova-regular.fntdata"/><Relationship Id="rId24" Type="http://schemas.openxmlformats.org/officeDocument/2006/relationships/font" Target="fonts/ProximaNova-boldItalic.fntdata"/><Relationship Id="rId23" Type="http://schemas.openxmlformats.org/officeDocument/2006/relationships/font" Target="fonts/ProximaNov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regular.fntdata"/><Relationship Id="rId25" Type="http://schemas.openxmlformats.org/officeDocument/2006/relationships/font" Target="fonts/AlfaSlabOne-regular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7d496208f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f7d496208f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57723c7aa_0_18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57723c7aa_0_18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f7d496208f_0_76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f7d496208f_0_7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Technologies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57723c7aa_0_106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057723c7aa_0_10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57723c7aa_0_208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057723c7aa_0_208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57723c7aa_0_108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057723c7aa_0_108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f7d496208f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f7d496208f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7d496208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f7d496208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4292F"/>
                </a:solidFill>
                <a:highlight>
                  <a:schemeClr val="lt1"/>
                </a:highlight>
              </a:rPr>
              <a:t>Multi-view stereo (MVS) is a general term for a series of methods for  3D reconstruction.</a:t>
            </a:r>
            <a:endParaRPr sz="1200">
              <a:solidFill>
                <a:srgbClr val="24292F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4292F"/>
                </a:solidFill>
                <a:highlight>
                  <a:schemeClr val="lt1"/>
                </a:highlight>
              </a:rPr>
              <a:t>The task is reconstructing a 3D shape from calibrated overlapping images captured from different viewpoints. </a:t>
            </a:r>
            <a:endParaRPr sz="1200">
              <a:solidFill>
                <a:srgbClr val="24292F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F"/>
                </a:solidFill>
                <a:highlight>
                  <a:schemeClr val="lt1"/>
                </a:highlight>
              </a:rPr>
              <a:t>Multi-view stereo (MVS) uses multiple photos taken by one/more cameras to reconstruct the 3D scene in the picture.</a:t>
            </a:r>
            <a:endParaRPr sz="1200">
              <a:solidFill>
                <a:srgbClr val="24292F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4292F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7d496208f_0_10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7d496208f_0_10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F"/>
                </a:solidFill>
                <a:highlight>
                  <a:schemeClr val="lt1"/>
                </a:highlight>
              </a:rPr>
              <a:t>The mission is to reconstruct a complete 3D object model from a collection of images taken from known camera viewpoints. 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7d496208f_0_68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7d496208f_0_68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7d496208f_0_68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7d496208f_0_68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MVSNet is the method we are working on. It's an End-to-end MVS learning framework.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MVSNet takes one reference image and several source images as input, infers the depth map for the reference image, and then uses the convolutional network to obtain the feature maps.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The key insight here is the differentiable homography warping operation. It implicitly encodes camera geometries in the network to build the 3D cost volumes from 2D image features.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Variance-based metric maps multiple features into one cost volume. It makes it possible to adapt an arbitrary number of source images in the input.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57723c7aa_0_19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57723c7aa_0_19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24292F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7d496208f_0_148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f7d496208f_0_148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24292F"/>
                </a:solidFill>
                <a:highlight>
                  <a:schemeClr val="lt1"/>
                </a:highlight>
              </a:rPr>
              <a:t>SFM(Structure for motion) algorithm refers to estimating 3D structure from a sequence of moving 2D images.</a:t>
            </a:r>
            <a:r>
              <a:rPr lang="en" sz="1200">
                <a:solidFill>
                  <a:srgbClr val="202729"/>
                </a:solidFill>
              </a:rPr>
              <a:t>It is valuable for MVS reference.</a:t>
            </a:r>
            <a:endParaRPr sz="1400">
              <a:solidFill>
                <a:srgbClr val="24292F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57723c7aa_0_88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057723c7aa_0_88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24292F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57723c7aa_0_110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57723c7aa_0_110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9">
  <p:cSld name="AUTOLAYOUT_40">
    <p:bg>
      <p:bgPr>
        <a:solidFill>
          <a:srgbClr val="FFFFFF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3"/>
          <p:cNvSpPr txBox="1"/>
          <p:nvPr>
            <p:ph type="title"/>
          </p:nvPr>
        </p:nvSpPr>
        <p:spPr>
          <a:xfrm rot="-5400000">
            <a:off x="-620225" y="1797500"/>
            <a:ext cx="4064100" cy="1506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2601000" y="518875"/>
            <a:ext cx="5913300" cy="4064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AUTOLAYOUT_41">
    <p:bg>
      <p:bgPr>
        <a:solidFill>
          <a:srgbClr val="FFFFFF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" name="Google Shape;59;p14"/>
          <p:cNvCxnSpPr/>
          <p:nvPr/>
        </p:nvCxnSpPr>
        <p:spPr>
          <a:xfrm>
            <a:off x="466325" y="353995"/>
            <a:ext cx="6600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" name="Google Shape;60;p14"/>
          <p:cNvSpPr txBox="1"/>
          <p:nvPr>
            <p:ph type="title"/>
          </p:nvPr>
        </p:nvSpPr>
        <p:spPr>
          <a:xfrm>
            <a:off x="349300" y="450120"/>
            <a:ext cx="3898200" cy="4115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rgbClr val="1040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rgbClr val="10406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rgbClr val="10406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rgbClr val="10406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rgbClr val="10406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rgbClr val="10406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rgbClr val="10406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rgbClr val="10406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rgbClr val="104060"/>
                </a:solidFill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4572000" y="450120"/>
            <a:ext cx="4222800" cy="4115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_46"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84F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" name="Google Shape;65;p15"/>
          <p:cNvGrpSpPr/>
          <p:nvPr/>
        </p:nvGrpSpPr>
        <p:grpSpPr>
          <a:xfrm>
            <a:off x="386075" y="381000"/>
            <a:ext cx="8376925" cy="4381500"/>
            <a:chOff x="386075" y="381000"/>
            <a:chExt cx="8376925" cy="4381500"/>
          </a:xfrm>
        </p:grpSpPr>
        <p:sp>
          <p:nvSpPr>
            <p:cNvPr id="66" name="Google Shape;66;p15"/>
            <p:cNvSpPr/>
            <p:nvPr/>
          </p:nvSpPr>
          <p:spPr>
            <a:xfrm>
              <a:off x="386075" y="4599625"/>
              <a:ext cx="142800" cy="137700"/>
            </a:xfrm>
            <a:prstGeom prst="rect">
              <a:avLst/>
            </a:prstGeom>
            <a:noFill/>
            <a:ln cap="flat" cmpd="sng" w="9525">
              <a:solidFill>
                <a:srgbClr val="92C1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8620200" y="4624800"/>
              <a:ext cx="142800" cy="137700"/>
            </a:xfrm>
            <a:prstGeom prst="rect">
              <a:avLst/>
            </a:prstGeom>
            <a:noFill/>
            <a:ln cap="flat" cmpd="sng" w="9525">
              <a:solidFill>
                <a:srgbClr val="92C1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8191800" y="4624800"/>
              <a:ext cx="142800" cy="137700"/>
            </a:xfrm>
            <a:prstGeom prst="rect">
              <a:avLst/>
            </a:prstGeom>
            <a:solidFill>
              <a:srgbClr val="92C1E8"/>
            </a:solidFill>
            <a:ln cap="flat" cmpd="sng" w="9525">
              <a:solidFill>
                <a:srgbClr val="92C1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8620200" y="4487100"/>
              <a:ext cx="142800" cy="137700"/>
            </a:xfrm>
            <a:prstGeom prst="rect">
              <a:avLst/>
            </a:prstGeom>
            <a:solidFill>
              <a:srgbClr val="92C1E8"/>
            </a:solidFill>
            <a:ln cap="flat" cmpd="sng" w="9525">
              <a:solidFill>
                <a:srgbClr val="92C1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528875" y="4599625"/>
              <a:ext cx="142800" cy="137700"/>
            </a:xfrm>
            <a:prstGeom prst="rect">
              <a:avLst/>
            </a:prstGeom>
            <a:noFill/>
            <a:ln cap="flat" cmpd="sng" w="9525">
              <a:solidFill>
                <a:srgbClr val="92C1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671675" y="4599625"/>
              <a:ext cx="142800" cy="137700"/>
            </a:xfrm>
            <a:prstGeom prst="rect">
              <a:avLst/>
            </a:prstGeom>
            <a:solidFill>
              <a:srgbClr val="92C1E8"/>
            </a:solidFill>
            <a:ln cap="flat" cmpd="sng" w="9525">
              <a:solidFill>
                <a:srgbClr val="92C1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8477400" y="4624800"/>
              <a:ext cx="142800" cy="137700"/>
            </a:xfrm>
            <a:prstGeom prst="rect">
              <a:avLst/>
            </a:prstGeom>
            <a:noFill/>
            <a:ln cap="flat" cmpd="sng" w="9525">
              <a:solidFill>
                <a:srgbClr val="92C1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8334600" y="4487100"/>
              <a:ext cx="142800" cy="137700"/>
            </a:xfrm>
            <a:prstGeom prst="rect">
              <a:avLst/>
            </a:prstGeom>
            <a:noFill/>
            <a:ln cap="flat" cmpd="sng" w="9525">
              <a:solidFill>
                <a:srgbClr val="92C1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8334600" y="4624800"/>
              <a:ext cx="142800" cy="137700"/>
            </a:xfrm>
            <a:prstGeom prst="rect">
              <a:avLst/>
            </a:prstGeom>
            <a:noFill/>
            <a:ln cap="flat" cmpd="sng" w="9525">
              <a:solidFill>
                <a:srgbClr val="92C1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8477400" y="4487100"/>
              <a:ext cx="142800" cy="137700"/>
            </a:xfrm>
            <a:prstGeom prst="rect">
              <a:avLst/>
            </a:prstGeom>
            <a:noFill/>
            <a:ln cap="flat" cmpd="sng" w="9525">
              <a:solidFill>
                <a:srgbClr val="92C1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8620200" y="4349400"/>
              <a:ext cx="142800" cy="137700"/>
            </a:xfrm>
            <a:prstGeom prst="rect">
              <a:avLst/>
            </a:prstGeom>
            <a:noFill/>
            <a:ln cap="flat" cmpd="sng" w="9525">
              <a:solidFill>
                <a:srgbClr val="92C1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8477400" y="4349400"/>
              <a:ext cx="142800" cy="137700"/>
            </a:xfrm>
            <a:prstGeom prst="rect">
              <a:avLst/>
            </a:prstGeom>
            <a:noFill/>
            <a:ln cap="flat" cmpd="sng" w="9525">
              <a:solidFill>
                <a:srgbClr val="92C1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8620200" y="4211700"/>
              <a:ext cx="142800" cy="137700"/>
            </a:xfrm>
            <a:prstGeom prst="rect">
              <a:avLst/>
            </a:prstGeom>
            <a:noFill/>
            <a:ln cap="flat" cmpd="sng" w="9525">
              <a:solidFill>
                <a:srgbClr val="92C1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8620200" y="381000"/>
              <a:ext cx="142800" cy="137700"/>
            </a:xfrm>
            <a:prstGeom prst="rect">
              <a:avLst/>
            </a:prstGeom>
            <a:solidFill>
              <a:srgbClr val="92C1E8"/>
            </a:solidFill>
            <a:ln cap="flat" cmpd="sng" w="9525">
              <a:solidFill>
                <a:srgbClr val="92C1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8477400" y="518700"/>
              <a:ext cx="142800" cy="137700"/>
            </a:xfrm>
            <a:prstGeom prst="rect">
              <a:avLst/>
            </a:prstGeom>
            <a:noFill/>
            <a:ln cap="flat" cmpd="sng" w="9525">
              <a:solidFill>
                <a:srgbClr val="92C1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549250"/>
            <a:ext cx="8512200" cy="1234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2" name="Google Shape;82;p15"/>
          <p:cNvSpPr txBox="1"/>
          <p:nvPr>
            <p:ph idx="1" type="subTitle"/>
          </p:nvPr>
        </p:nvSpPr>
        <p:spPr>
          <a:xfrm>
            <a:off x="315900" y="1803775"/>
            <a:ext cx="4242600" cy="738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AUTOLAYOUT_48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0" y="981549"/>
            <a:ext cx="9144000" cy="708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 b="38309" l="0" r="0" t="38312"/>
          <a:stretch/>
        </p:blipFill>
        <p:spPr>
          <a:xfrm>
            <a:off x="0" y="0"/>
            <a:ext cx="9144006" cy="981554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>
            <p:ph type="ctrTitle"/>
          </p:nvPr>
        </p:nvSpPr>
        <p:spPr>
          <a:xfrm>
            <a:off x="2938225" y="1478825"/>
            <a:ext cx="5379900" cy="1019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b="1" sz="24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b="1" sz="24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b="1" sz="24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b="1" sz="24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b="1" sz="24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b="1" sz="24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b="1" sz="24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b="1" sz="24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b="1" sz="24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2938225" y="2602450"/>
            <a:ext cx="5387400" cy="1725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Char char="●"/>
              <a:defRPr sz="1600">
                <a:solidFill>
                  <a:srgbClr val="21212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○"/>
              <a:defRPr sz="1400">
                <a:solidFill>
                  <a:srgbClr val="21212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■"/>
              <a:defRPr sz="1400">
                <a:solidFill>
                  <a:srgbClr val="21212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  <a:defRPr sz="1400">
                <a:solidFill>
                  <a:srgbClr val="21212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○"/>
              <a:defRPr sz="1400">
                <a:solidFill>
                  <a:srgbClr val="21212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■"/>
              <a:defRPr sz="1400">
                <a:solidFill>
                  <a:srgbClr val="21212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  <a:defRPr sz="1400">
                <a:solidFill>
                  <a:srgbClr val="21212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○"/>
              <a:defRPr sz="1400">
                <a:solidFill>
                  <a:srgbClr val="21212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■"/>
              <a:defRPr sz="14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90" name="Google Shape;9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arxiv.org/abs/1912.08329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549250"/>
            <a:ext cx="8512200" cy="123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3D Reconstruction Tool based on Multi-View images</a:t>
            </a:r>
            <a:endParaRPr/>
          </a:p>
        </p:txBody>
      </p:sp>
      <p:sp>
        <p:nvSpPr>
          <p:cNvPr id="96" name="Google Shape;96;p17"/>
          <p:cNvSpPr txBox="1"/>
          <p:nvPr>
            <p:ph idx="1" type="subTitle"/>
          </p:nvPr>
        </p:nvSpPr>
        <p:spPr>
          <a:xfrm>
            <a:off x="311700" y="3830575"/>
            <a:ext cx="40734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45720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</a:t>
            </a:r>
            <a:r>
              <a:rPr lang="en"/>
              <a:t>Rao, Hongyi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</a:t>
            </a:r>
            <a:r>
              <a:rPr lang="en"/>
              <a:t>			Wang, Jiahao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Sprint 4 - Group 18:		</a:t>
            </a:r>
            <a:r>
              <a:rPr lang="en"/>
              <a:t>Zhang, Yiqin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eature Fetching &amp; Building Cost Volume</a:t>
            </a:r>
            <a:endParaRPr/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3427" y="1084600"/>
            <a:ext cx="6311273" cy="389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311700" y="1152475"/>
            <a:ext cx="2700300" cy="38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Left: define M depth hypotheses for each pixel (u, v) in the reference view. project them to each source view to fetch M corresponding features.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Right: For each depth hypothesis, the matching cost is the variance of fetched features across source views and the reference view. The cost volume Cl+1 defines matching costs for all depth hypotheses of all pixels in the reference view.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</a:t>
            </a:r>
            <a:endParaRPr/>
          </a:p>
        </p:txBody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train our CVP-MVSNet on DTU training set.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Depth map: reflects the distance of the object from the origin.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Probability map: reflects the depth estimation quality.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5600" y="1188425"/>
            <a:ext cx="6832799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 map vs Probability map</a:t>
            </a:r>
            <a:endParaRPr/>
          </a:p>
        </p:txBody>
      </p:sp>
      <p:sp>
        <p:nvSpPr>
          <p:cNvPr id="179" name="Google Shape;179;p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287" y="1697850"/>
            <a:ext cx="3894725" cy="288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6800" y="1658375"/>
            <a:ext cx="4325499" cy="314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>
            <p:ph type="title"/>
          </p:nvPr>
        </p:nvSpPr>
        <p:spPr>
          <a:xfrm rot="-5400000">
            <a:off x="-620225" y="1797500"/>
            <a:ext cx="4064100" cy="150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</a:t>
            </a:r>
            <a:endParaRPr/>
          </a:p>
        </p:txBody>
      </p:sp>
      <p:sp>
        <p:nvSpPr>
          <p:cNvPr id="188" name="Google Shape;188;p31"/>
          <p:cNvSpPr txBox="1"/>
          <p:nvPr>
            <p:ph idx="1" type="body"/>
          </p:nvPr>
        </p:nvSpPr>
        <p:spPr>
          <a:xfrm>
            <a:off x="2601000" y="518875"/>
            <a:ext cx="5913300" cy="40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1.Increase the accuracy, especially the algorithm to get extrinsic parameters.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2.Reduce the running time.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3.Achieve the performance without converting the resolution of the input image.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4.Improve the interactive user interface.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49300" y="450120"/>
            <a:ext cx="3898200" cy="41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4572000" y="450120"/>
            <a:ext cx="4222800" cy="41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Multi-view stereo (MVS) uses multiple images taken by one/multiple camera(s) to reconstruct the 3D scene.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ctrTitle"/>
          </p:nvPr>
        </p:nvSpPr>
        <p:spPr>
          <a:xfrm>
            <a:off x="2938225" y="1478825"/>
            <a:ext cx="5379900" cy="101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</a:t>
            </a:r>
            <a:r>
              <a:rPr lang="en"/>
              <a:t>: 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2938225" y="2602450"/>
            <a:ext cx="5387400" cy="12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/>
              <a:t>To create an Assisted Modeling Tool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/>
              <a:t>To meet the needs of designers, game developers, architects, engineers, and people who frequently do modeling.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1"/>
          <p:cNvPicPr preferRelativeResize="0"/>
          <p:nvPr/>
        </p:nvPicPr>
        <p:blipFill rotWithShape="1">
          <a:blip r:embed="rId3">
            <a:alphaModFix/>
          </a:blip>
          <a:srcRect b="3389" l="0" r="0" t="4009"/>
          <a:stretch/>
        </p:blipFill>
        <p:spPr>
          <a:xfrm>
            <a:off x="400975" y="1531050"/>
            <a:ext cx="8342050" cy="3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MVSNet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2977575" y="499450"/>
            <a:ext cx="5720400" cy="16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❏"/>
            </a:pPr>
            <a:r>
              <a:rPr lang="en" sz="1200">
                <a:solidFill>
                  <a:schemeClr val="dk1"/>
                </a:solidFill>
              </a:rPr>
              <a:t>End-to-end MVS learning framework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❏"/>
            </a:pPr>
            <a:r>
              <a:rPr lang="en" sz="1200">
                <a:solidFill>
                  <a:schemeClr val="dk1"/>
                </a:solidFill>
              </a:rPr>
              <a:t>Camera geometry encoded as differentiable homography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❏"/>
            </a:pPr>
            <a:r>
              <a:rPr lang="en" sz="1200">
                <a:solidFill>
                  <a:schemeClr val="dk1"/>
                </a:solidFill>
              </a:rPr>
              <a:t>Variance-bacd Cost Metric for N-view similarity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22"/>
          <p:cNvPicPr preferRelativeResize="0"/>
          <p:nvPr/>
        </p:nvPicPr>
        <p:blipFill rotWithShape="1">
          <a:blip r:embed="rId3">
            <a:alphaModFix/>
          </a:blip>
          <a:srcRect b="47945" l="0" r="0" t="10250"/>
          <a:stretch/>
        </p:blipFill>
        <p:spPr>
          <a:xfrm>
            <a:off x="0" y="1600100"/>
            <a:ext cx="9225848" cy="1660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FM </a:t>
            </a:r>
            <a:r>
              <a:rPr lang="en"/>
              <a:t>(Structure from motion) 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1.Use SIFT to get corners that represent an image's character.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2.Math the corners of the input image to get the ten pictures with the most similar features.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3.Take the first image as a reference and obtain the extrinsic parameters of the most similar image and initialize a 3D model.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4.Based on the 3D model, use reprojection to obtain extrinsic parameters of other images.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945086"/>
            <a:ext cx="8444401" cy="2821589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409750" y="3690675"/>
            <a:ext cx="8422500" cy="11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•Input the obtained extrinsic parameters, together with images and intrinsic parameters, into the CVP-MVSNet to generate depth maps.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•Fuse multiple depth maps to form the point cloud.</a:t>
            </a:r>
            <a:endParaRPr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Structure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CVP-MVSNet</a:t>
            </a:r>
            <a:endParaRPr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u="sng">
                <a:solidFill>
                  <a:schemeClr val="hlink"/>
                </a:solidFill>
                <a:hlinkClick r:id="rId3"/>
              </a:rPr>
              <a:t>CVP-MVSNet</a:t>
            </a:r>
            <a:r>
              <a:rPr lang="en"/>
              <a:t> (CVPR 2020 Oral) is a cost volume pyramid based depth inference framework for Multi-View Stereo.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CVP-MVSNet is compact, lightweight, fast in runtime and can handle high resolution images to obtain high quality depth map for 3D reconstruction.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5"/>
          <p:cNvSpPr txBox="1"/>
          <p:nvPr/>
        </p:nvSpPr>
        <p:spPr>
          <a:xfrm>
            <a:off x="311700" y="2997675"/>
            <a:ext cx="81639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intrinsic parameters: the focal length and lens distortion, etc.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extrinsic parameters: describe the transformation between the camera and its external world.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