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4"/>
  </p:notesMasterIdLst>
  <p:sldIdLst>
    <p:sldId id="261" r:id="rId2"/>
    <p:sldId id="260" r:id="rId3"/>
  </p:sldIdLst>
  <p:sldSz cx="36576000" cy="27432000"/>
  <p:notesSz cx="6858000" cy="9144000"/>
  <p:defaultTextStyle>
    <a:defPPr>
      <a:defRPr lang="en-US"/>
    </a:defPPr>
    <a:lvl1pPr marL="0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1pPr>
    <a:lvl2pPr marL="1536192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2pPr>
    <a:lvl3pPr marL="3072384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3pPr>
    <a:lvl4pPr marL="4608576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4pPr>
    <a:lvl5pPr marL="6144768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5pPr>
    <a:lvl6pPr marL="7680960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6pPr>
    <a:lvl7pPr marL="9217152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7pPr>
    <a:lvl8pPr marL="10753344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8pPr>
    <a:lvl9pPr marL="12289536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64" userDrawn="1">
          <p15:clr>
            <a:srgbClr val="A4A3A4"/>
          </p15:clr>
        </p15:guide>
        <p15:guide id="2" orient="horz" pos="2304" userDrawn="1">
          <p15:clr>
            <a:srgbClr val="A4A3A4"/>
          </p15:clr>
        </p15:guide>
        <p15:guide id="3" pos="14256" userDrawn="1">
          <p15:clr>
            <a:srgbClr val="A4A3A4"/>
          </p15:clr>
        </p15:guide>
        <p15:guide id="4" pos="22776" userDrawn="1">
          <p15:clr>
            <a:srgbClr val="A4A3A4"/>
          </p15:clr>
        </p15:guide>
        <p15:guide id="5" orient="horz" pos="576" userDrawn="1">
          <p15:clr>
            <a:srgbClr val="A4A3A4"/>
          </p15:clr>
        </p15:guide>
        <p15:guide id="6" pos="15000" userDrawn="1">
          <p15:clr>
            <a:srgbClr val="A4A3A4"/>
          </p15:clr>
        </p15:guide>
        <p15:guide id="7" orient="horz" pos="6264" userDrawn="1">
          <p15:clr>
            <a:srgbClr val="A4A3A4"/>
          </p15:clr>
        </p15:guide>
        <p15:guide id="8" orient="horz" pos="2544" userDrawn="1">
          <p15:clr>
            <a:srgbClr val="A4A3A4"/>
          </p15:clr>
        </p15:guide>
        <p15:guide id="9" pos="888" userDrawn="1">
          <p15:clr>
            <a:srgbClr val="A4A3A4"/>
          </p15:clr>
        </p15:guide>
        <p15:guide id="10" pos="222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8055F4-7568-4521-B4F3-7C1C10D82FC4}" v="10" dt="2021-12-05T23:42:23.7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3"/>
    <p:restoredTop sz="94666"/>
  </p:normalViewPr>
  <p:slideViewPr>
    <p:cSldViewPr snapToGrid="0" snapToObjects="1">
      <p:cViewPr>
        <p:scale>
          <a:sx n="24" d="100"/>
          <a:sy n="24" d="100"/>
        </p:scale>
        <p:origin x="184" y="240"/>
      </p:cViewPr>
      <p:guideLst>
        <p:guide pos="264"/>
        <p:guide orient="horz" pos="2304"/>
        <p:guide pos="14256"/>
        <p:guide pos="22776"/>
        <p:guide orient="horz" pos="576"/>
        <p:guide pos="15000"/>
        <p:guide orient="horz" pos="6264"/>
        <p:guide orient="horz" pos="2544"/>
        <p:guide pos="888"/>
        <p:guide pos="222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3141A-1468-9246-95B5-24EFF9E5B1AA}" type="datetimeFigureOut">
              <a:rPr lang="en-US" smtClean="0"/>
              <a:t>12/6/21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2EC035-F711-4344-8E5C-87CF05012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792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072384" rtl="0" eaLnBrk="1" latinLnBrk="0" hangingPunct="1">
      <a:defRPr sz="4032" kern="1200">
        <a:solidFill>
          <a:schemeClr val="tx1"/>
        </a:solidFill>
        <a:latin typeface="+mn-lt"/>
        <a:ea typeface="+mn-ea"/>
        <a:cs typeface="+mn-cs"/>
      </a:defRPr>
    </a:lvl1pPr>
    <a:lvl2pPr marL="1536192" algn="l" defTabSz="3072384" rtl="0" eaLnBrk="1" latinLnBrk="0" hangingPunct="1">
      <a:defRPr sz="4032" kern="1200">
        <a:solidFill>
          <a:schemeClr val="tx1"/>
        </a:solidFill>
        <a:latin typeface="+mn-lt"/>
        <a:ea typeface="+mn-ea"/>
        <a:cs typeface="+mn-cs"/>
      </a:defRPr>
    </a:lvl2pPr>
    <a:lvl3pPr marL="3072384" algn="l" defTabSz="3072384" rtl="0" eaLnBrk="1" latinLnBrk="0" hangingPunct="1">
      <a:defRPr sz="4032" kern="1200">
        <a:solidFill>
          <a:schemeClr val="tx1"/>
        </a:solidFill>
        <a:latin typeface="+mn-lt"/>
        <a:ea typeface="+mn-ea"/>
        <a:cs typeface="+mn-cs"/>
      </a:defRPr>
    </a:lvl3pPr>
    <a:lvl4pPr marL="4608576" algn="l" defTabSz="3072384" rtl="0" eaLnBrk="1" latinLnBrk="0" hangingPunct="1">
      <a:defRPr sz="4032" kern="1200">
        <a:solidFill>
          <a:schemeClr val="tx1"/>
        </a:solidFill>
        <a:latin typeface="+mn-lt"/>
        <a:ea typeface="+mn-ea"/>
        <a:cs typeface="+mn-cs"/>
      </a:defRPr>
    </a:lvl4pPr>
    <a:lvl5pPr marL="6144768" algn="l" defTabSz="3072384" rtl="0" eaLnBrk="1" latinLnBrk="0" hangingPunct="1">
      <a:defRPr sz="4032" kern="1200">
        <a:solidFill>
          <a:schemeClr val="tx1"/>
        </a:solidFill>
        <a:latin typeface="+mn-lt"/>
        <a:ea typeface="+mn-ea"/>
        <a:cs typeface="+mn-cs"/>
      </a:defRPr>
    </a:lvl5pPr>
    <a:lvl6pPr marL="7680960" algn="l" defTabSz="3072384" rtl="0" eaLnBrk="1" latinLnBrk="0" hangingPunct="1">
      <a:defRPr sz="4032" kern="1200">
        <a:solidFill>
          <a:schemeClr val="tx1"/>
        </a:solidFill>
        <a:latin typeface="+mn-lt"/>
        <a:ea typeface="+mn-ea"/>
        <a:cs typeface="+mn-cs"/>
      </a:defRPr>
    </a:lvl6pPr>
    <a:lvl7pPr marL="9217152" algn="l" defTabSz="3072384" rtl="0" eaLnBrk="1" latinLnBrk="0" hangingPunct="1">
      <a:defRPr sz="4032" kern="1200">
        <a:solidFill>
          <a:schemeClr val="tx1"/>
        </a:solidFill>
        <a:latin typeface="+mn-lt"/>
        <a:ea typeface="+mn-ea"/>
        <a:cs typeface="+mn-cs"/>
      </a:defRPr>
    </a:lvl7pPr>
    <a:lvl8pPr marL="10753344" algn="l" defTabSz="3072384" rtl="0" eaLnBrk="1" latinLnBrk="0" hangingPunct="1">
      <a:defRPr sz="4032" kern="1200">
        <a:solidFill>
          <a:schemeClr val="tx1"/>
        </a:solidFill>
        <a:latin typeface="+mn-lt"/>
        <a:ea typeface="+mn-ea"/>
        <a:cs typeface="+mn-cs"/>
      </a:defRPr>
    </a:lvl8pPr>
    <a:lvl9pPr marL="12289536" algn="l" defTabSz="3072384" rtl="0" eaLnBrk="1" latinLnBrk="0" hangingPunct="1">
      <a:defRPr sz="403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30723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  </a:t>
            </a:r>
            <a:endParaRPr lang="en-US" sz="4400" dirty="0" smtClean="0">
              <a:solidFill>
                <a:srgbClr val="24292F"/>
              </a:solidFill>
              <a:latin typeface="-apple-system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EC035-F711-4344-8E5C-87CF05012D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03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30723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  </a:t>
            </a:r>
            <a:r>
              <a:rPr lang="en-US" sz="4400" dirty="0" smtClean="0">
                <a:solidFill>
                  <a:srgbClr val="24292F"/>
                </a:solidFill>
                <a:latin typeface="-apple-system"/>
              </a:rPr>
              <a:t>Our goal is to create a simple tool to meet the needs of designers, game developers, architect and all the people who will frequently do modelling.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EC035-F711-4344-8E5C-87CF05012D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6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4489452"/>
            <a:ext cx="31089600" cy="9550400"/>
          </a:xfrm>
        </p:spPr>
        <p:txBody>
          <a:bodyPr anchor="b"/>
          <a:lstStyle>
            <a:lvl1pPr algn="ctr"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14408152"/>
            <a:ext cx="27432000" cy="6623048"/>
          </a:xfrm>
        </p:spPr>
        <p:txBody>
          <a:bodyPr/>
          <a:lstStyle>
            <a:lvl1pPr marL="0" indent="0" algn="ctr">
              <a:buNone/>
              <a:defRPr sz="9600"/>
            </a:lvl1pPr>
            <a:lvl2pPr marL="1828800" indent="0" algn="ctr">
              <a:buNone/>
              <a:defRPr sz="8000"/>
            </a:lvl2pPr>
            <a:lvl3pPr marL="3657600" indent="0" algn="ctr">
              <a:buNone/>
              <a:defRPr sz="7200"/>
            </a:lvl3pPr>
            <a:lvl4pPr marL="5486400" indent="0" algn="ctr">
              <a:buNone/>
              <a:defRPr sz="6400"/>
            </a:lvl4pPr>
            <a:lvl5pPr marL="7315200" indent="0" algn="ctr">
              <a:buNone/>
              <a:defRPr sz="6400"/>
            </a:lvl5pPr>
            <a:lvl6pPr marL="9144000" indent="0" algn="ctr">
              <a:buNone/>
              <a:defRPr sz="6400"/>
            </a:lvl6pPr>
            <a:lvl7pPr marL="10972800" indent="0" algn="ctr">
              <a:buNone/>
              <a:defRPr sz="6400"/>
            </a:lvl7pPr>
            <a:lvl8pPr marL="12801600" indent="0" algn="ctr">
              <a:buNone/>
              <a:defRPr sz="6400"/>
            </a:lvl8pPr>
            <a:lvl9pPr marL="14630400" indent="0" algn="ctr">
              <a:buNone/>
              <a:defRPr sz="6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6FC-84DC-9C44-AD22-E2C2986E8B13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9082-A6F1-A94E-99AC-3B472D2B4E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6FC-84DC-9C44-AD22-E2C2986E8B13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9082-A6F1-A94E-99AC-3B472D2B4E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2" y="1460500"/>
            <a:ext cx="7886700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2" y="1460500"/>
            <a:ext cx="23202900" cy="232473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6FC-84DC-9C44-AD22-E2C2986E8B13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9082-A6F1-A94E-99AC-3B472D2B4E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6FC-84DC-9C44-AD22-E2C2986E8B13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9082-A6F1-A94E-99AC-3B472D2B4E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2" y="6838958"/>
            <a:ext cx="31546800" cy="11410948"/>
          </a:xfrm>
        </p:spPr>
        <p:txBody>
          <a:bodyPr anchor="b"/>
          <a:lstStyle>
            <a:lvl1pPr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2" y="18357858"/>
            <a:ext cx="31546800" cy="6000748"/>
          </a:xfrm>
        </p:spPr>
        <p:txBody>
          <a:bodyPr/>
          <a:lstStyle>
            <a:lvl1pPr marL="0" indent="0">
              <a:buNone/>
              <a:defRPr sz="9600">
                <a:solidFill>
                  <a:schemeClr val="tx1"/>
                </a:solidFill>
              </a:defRPr>
            </a:lvl1pPr>
            <a:lvl2pPr marL="18288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6FC-84DC-9C44-AD22-E2C2986E8B13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9082-A6F1-A94E-99AC-3B472D2B4E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7302500"/>
            <a:ext cx="155448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7302500"/>
            <a:ext cx="155448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6FC-84DC-9C44-AD22-E2C2986E8B13}" type="datetimeFigureOut">
              <a:rPr lang="en-US" smtClean="0"/>
              <a:t>12/6/21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9082-A6F1-A94E-99AC-3B472D2B4E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460506"/>
            <a:ext cx="31546800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8" y="6724652"/>
            <a:ext cx="15473360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8" y="10020300"/>
            <a:ext cx="15473360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2" y="6724652"/>
            <a:ext cx="15549564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2" y="10020300"/>
            <a:ext cx="15549564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6FC-84DC-9C44-AD22-E2C2986E8B13}" type="datetimeFigureOut">
              <a:rPr lang="en-US" smtClean="0"/>
              <a:t>12/6/21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9082-A6F1-A94E-99AC-3B472D2B4E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6FC-84DC-9C44-AD22-E2C2986E8B13}" type="datetimeFigureOut">
              <a:rPr lang="en-US" smtClean="0"/>
              <a:t>12/6/21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9082-A6F1-A94E-99AC-3B472D2B4E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6FC-84DC-9C44-AD22-E2C2986E8B13}" type="datetimeFigureOut">
              <a:rPr lang="en-US" smtClean="0"/>
              <a:t>12/6/21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9082-A6F1-A94E-99AC-3B472D2B4E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828800"/>
            <a:ext cx="11796712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3949706"/>
            <a:ext cx="18516600" cy="19494500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229600"/>
            <a:ext cx="11796712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6FC-84DC-9C44-AD22-E2C2986E8B13}" type="datetimeFigureOut">
              <a:rPr lang="en-US" smtClean="0"/>
              <a:t>12/6/21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9082-A6F1-A94E-99AC-3B472D2B4E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828800"/>
            <a:ext cx="11796712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3949706"/>
            <a:ext cx="18516600" cy="19494500"/>
          </a:xfrm>
        </p:spPr>
        <p:txBody>
          <a:bodyPr anchor="t"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229600"/>
            <a:ext cx="11796712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6FC-84DC-9C44-AD22-E2C2986E8B13}" type="datetimeFigureOut">
              <a:rPr lang="en-US" smtClean="0"/>
              <a:t>12/6/21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9082-A6F1-A94E-99AC-3B472D2B4E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1460506"/>
            <a:ext cx="315468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7302500"/>
            <a:ext cx="315468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25425406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A86FC-84DC-9C44-AD22-E2C2986E8B13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25425406"/>
            <a:ext cx="123444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25425406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59082-A6F1-A94E-99AC-3B472D2B4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657600" rtl="0" eaLnBrk="1" latinLnBrk="0" hangingPunct="1">
        <a:lnSpc>
          <a:spcPct val="90000"/>
        </a:lnSpc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0" indent="-914400" algn="l" defTabSz="3657600" rtl="0" eaLnBrk="1" latinLnBrk="0" hangingPunct="1">
        <a:lnSpc>
          <a:spcPct val="90000"/>
        </a:lnSpc>
        <a:spcBef>
          <a:spcPts val="40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3.jp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Content Placeholder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70" b="47049"/>
          <a:stretch/>
        </p:blipFill>
        <p:spPr>
          <a:xfrm>
            <a:off x="740841" y="22638551"/>
            <a:ext cx="22107530" cy="4113804"/>
          </a:xfrm>
          <a:prstGeom prst="rect">
            <a:avLst/>
          </a:prstGeom>
        </p:spPr>
      </p:pic>
      <p:sp>
        <p:nvSpPr>
          <p:cNvPr id="15" name="Title 3"/>
          <p:cNvSpPr txBox="1">
            <a:spLocks/>
          </p:cNvSpPr>
          <p:nvPr/>
        </p:nvSpPr>
        <p:spPr>
          <a:xfrm>
            <a:off x="0" y="-49401"/>
            <a:ext cx="36576000" cy="37070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3657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9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331537" y="100574"/>
            <a:ext cx="26811289" cy="2733674"/>
          </a:xfrm>
        </p:spPr>
        <p:txBody>
          <a:bodyPr anchor="ctr">
            <a:norm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</a:rPr>
              <a:t>3D Reconstruction Tool based on Multi-View images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12214" y="2241827"/>
            <a:ext cx="28737858" cy="102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>
                <a:solidFill>
                  <a:schemeClr val="bg1"/>
                </a:solidFill>
              </a:rPr>
              <a:t>Hongyi</a:t>
            </a:r>
            <a:r>
              <a:rPr lang="en-US" sz="6000" dirty="0">
                <a:solidFill>
                  <a:schemeClr val="bg1"/>
                </a:solidFill>
              </a:rPr>
              <a:t> Rao (</a:t>
            </a:r>
            <a:r>
              <a:rPr lang="en-US" sz="6000" dirty="0" err="1">
                <a:solidFill>
                  <a:schemeClr val="bg1"/>
                </a:solidFill>
              </a:rPr>
              <a:t>raohy@bu.edu</a:t>
            </a:r>
            <a:r>
              <a:rPr lang="en-US" sz="6000" dirty="0">
                <a:solidFill>
                  <a:schemeClr val="bg1"/>
                </a:solidFill>
              </a:rPr>
              <a:t>), </a:t>
            </a:r>
            <a:r>
              <a:rPr lang="en-US" sz="6000" dirty="0" err="1">
                <a:solidFill>
                  <a:schemeClr val="bg1"/>
                </a:solidFill>
              </a:rPr>
              <a:t>Jiahao</a:t>
            </a:r>
            <a:r>
              <a:rPr lang="en-US" sz="6000" dirty="0">
                <a:solidFill>
                  <a:schemeClr val="bg1"/>
                </a:solidFill>
              </a:rPr>
              <a:t> Wang(uf6@bu.edu), </a:t>
            </a:r>
            <a:r>
              <a:rPr lang="en-US" sz="6000" dirty="0" err="1">
                <a:solidFill>
                  <a:schemeClr val="bg1"/>
                </a:solidFill>
              </a:rPr>
              <a:t>Yiqin</a:t>
            </a:r>
            <a:r>
              <a:rPr lang="en-US" sz="6000" dirty="0">
                <a:solidFill>
                  <a:schemeClr val="bg1"/>
                </a:solidFill>
              </a:rPr>
              <a:t> Zhang(</a:t>
            </a:r>
            <a:r>
              <a:rPr lang="en-US" sz="6000" dirty="0" err="1">
                <a:solidFill>
                  <a:schemeClr val="bg1"/>
                </a:solidFill>
              </a:rPr>
              <a:t>evezhang@bu.edu</a:t>
            </a:r>
            <a:r>
              <a:rPr lang="en-US" sz="6000" dirty="0">
                <a:solidFill>
                  <a:schemeClr val="bg1"/>
                </a:solidFill>
              </a:rPr>
              <a:t>) </a:t>
            </a:r>
            <a:endParaRPr lang="en-US" sz="6000" b="0" dirty="0">
              <a:solidFill>
                <a:schemeClr val="bg1"/>
              </a:solidFill>
              <a:effectLst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21178" y="4011768"/>
            <a:ext cx="22210222" cy="595326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6000" dirty="0" smtClean="0"/>
              <a:t>Background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419100" y="10223340"/>
            <a:ext cx="22217064" cy="16686146"/>
          </a:xfrm>
          <a:prstGeom prst="roundRect">
            <a:avLst>
              <a:gd name="adj" fmla="val 6059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6000" dirty="0"/>
              <a:t>Method</a:t>
            </a:r>
          </a:p>
          <a:p>
            <a:r>
              <a:rPr lang="en-US" sz="4800" dirty="0"/>
              <a:t>The method we adopted is shown in the figure below, and the meaning of each part is explained below. </a:t>
            </a:r>
          </a:p>
          <a:p>
            <a:pPr marL="685800" indent="-685800">
              <a:buFont typeface="Arial" charset="0"/>
              <a:buChar char="•"/>
            </a:pPr>
            <a:r>
              <a:rPr lang="en-US" sz="4800" dirty="0"/>
              <a:t>SFM (Structure from motion):</a:t>
            </a:r>
          </a:p>
          <a:p>
            <a:pPr marL="2450592" lvl="1" indent="-914400">
              <a:buAutoNum type="arabicPeriod"/>
            </a:pPr>
            <a:r>
              <a:rPr lang="en-US" sz="4800" dirty="0"/>
              <a:t>Use SIFT to get corners that represent an image's character.</a:t>
            </a:r>
          </a:p>
          <a:p>
            <a:pPr marL="2450592" lvl="1" indent="-914400">
              <a:buAutoNum type="arabicPeriod"/>
            </a:pPr>
            <a:r>
              <a:rPr lang="en-US" sz="4800" dirty="0"/>
              <a:t>Math the corners of the input image to get the ten pictures with the most similar features.</a:t>
            </a:r>
          </a:p>
          <a:p>
            <a:pPr marL="2450592" lvl="1" indent="-914400">
              <a:buAutoNum type="arabicPeriod"/>
            </a:pPr>
            <a:r>
              <a:rPr lang="en-US" sz="4800" dirty="0"/>
              <a:t>Take the first image as a reference and obtain the extrinsic parameters of the most similar image and initialize a 3D model.</a:t>
            </a:r>
          </a:p>
          <a:p>
            <a:pPr marL="2450592" lvl="1" indent="-914400">
              <a:buAutoNum type="arabicPeriod"/>
            </a:pPr>
            <a:r>
              <a:rPr lang="en-US" sz="4800" dirty="0"/>
              <a:t>Based on the 3D model, use </a:t>
            </a:r>
            <a:r>
              <a:rPr lang="en-US" sz="4800" dirty="0" err="1"/>
              <a:t>reprojection</a:t>
            </a:r>
            <a:r>
              <a:rPr lang="en-US" sz="4800" dirty="0"/>
              <a:t> to obtain extrinsic parameters of other images.</a:t>
            </a:r>
          </a:p>
          <a:p>
            <a:pPr marL="685800" indent="-685800">
              <a:buFont typeface="Arial" charset="0"/>
              <a:buChar char="•"/>
            </a:pPr>
            <a:r>
              <a:rPr lang="en-US" sz="4800" dirty="0"/>
              <a:t>Input the obtained extrinsic parameters, together with images and intrinsic parameters, into the CVP-</a:t>
            </a:r>
            <a:r>
              <a:rPr lang="en-US" sz="4800" dirty="0" err="1"/>
              <a:t>MVSNet</a:t>
            </a:r>
            <a:r>
              <a:rPr lang="en-US" sz="4800" dirty="0"/>
              <a:t> to generate depth maps.</a:t>
            </a:r>
          </a:p>
          <a:p>
            <a:pPr marL="685800" indent="-685800">
              <a:buFont typeface="Arial" charset="0"/>
              <a:buChar char="•"/>
            </a:pPr>
            <a:r>
              <a:rPr lang="en-US" sz="4800" dirty="0"/>
              <a:t>Fuse multiple depth maps to form the point cloud.</a:t>
            </a:r>
          </a:p>
          <a:p>
            <a:pPr marL="914400" indent="-914400">
              <a:buAutoNum type="arabicPeriod"/>
            </a:pPr>
            <a:endParaRPr lang="en-US" sz="4800" dirty="0"/>
          </a:p>
        </p:txBody>
      </p:sp>
      <p:sp>
        <p:nvSpPr>
          <p:cNvPr id="20" name="Rounded Rectangle 19"/>
          <p:cNvSpPr/>
          <p:nvPr/>
        </p:nvSpPr>
        <p:spPr>
          <a:xfrm>
            <a:off x="22898100" y="4038600"/>
            <a:ext cx="13301668" cy="592643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6000" dirty="0"/>
              <a:t>Next Step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800" dirty="0"/>
              <a:t>Increase the accuracy, especially the algorithm to get extrinsic parameters.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800" dirty="0"/>
              <a:t>Reduce the running time.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800" dirty="0"/>
              <a:t>Achieve the performance without converting the resolution of the input image.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800" dirty="0"/>
              <a:t>Improve the interactive user interface.</a:t>
            </a:r>
          </a:p>
          <a:p>
            <a:pPr marL="914400" indent="-914400">
              <a:buFont typeface="+mj-lt"/>
              <a:buAutoNum type="arabicPeriod"/>
            </a:pPr>
            <a:endParaRPr lang="en-US" sz="4800" dirty="0"/>
          </a:p>
          <a:p>
            <a:pPr marL="914400" indent="-914400">
              <a:buFont typeface="+mj-lt"/>
              <a:buAutoNum type="arabicPeriod"/>
            </a:pPr>
            <a:endParaRPr lang="en-US" sz="4800" dirty="0"/>
          </a:p>
        </p:txBody>
      </p:sp>
      <p:sp>
        <p:nvSpPr>
          <p:cNvPr id="21" name="Rounded Rectangle 20"/>
          <p:cNvSpPr/>
          <p:nvPr/>
        </p:nvSpPr>
        <p:spPr>
          <a:xfrm>
            <a:off x="22898100" y="10223340"/>
            <a:ext cx="13258799" cy="16686146"/>
          </a:xfrm>
          <a:prstGeom prst="roundRect">
            <a:avLst>
              <a:gd name="adj" fmla="val 697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6000" dirty="0"/>
              <a:t>Result</a:t>
            </a:r>
          </a:p>
        </p:txBody>
      </p:sp>
      <p:pic>
        <p:nvPicPr>
          <p:cNvPr id="1028" name="Picture 4" descr="ile:Boston University wordmark.svg - Wikimedia Comm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52" y="766382"/>
            <a:ext cx="5452850" cy="2444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740842" y="21367746"/>
            <a:ext cx="2189532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The </a:t>
            </a:r>
            <a:r>
              <a:rPr lang="en-US" sz="4000" i="1" dirty="0"/>
              <a:t>intrinsic parameters</a:t>
            </a:r>
            <a:r>
              <a:rPr lang="en-US" sz="4000" dirty="0"/>
              <a:t>: the focal length and lens distortion, etc.</a:t>
            </a:r>
          </a:p>
          <a:p>
            <a:r>
              <a:rPr lang="en-US" sz="4000" dirty="0"/>
              <a:t>The </a:t>
            </a:r>
            <a:r>
              <a:rPr lang="en-US" sz="4000" i="1" dirty="0"/>
              <a:t>extrinsic </a:t>
            </a:r>
            <a:r>
              <a:rPr lang="en-US" sz="4000" i="1" dirty="0" smtClean="0"/>
              <a:t>parameters</a:t>
            </a:r>
            <a:r>
              <a:rPr lang="en-US" sz="4000" dirty="0" smtClean="0"/>
              <a:t>: </a:t>
            </a:r>
            <a:r>
              <a:rPr lang="en-US" sz="4000" dirty="0" smtClean="0"/>
              <a:t>describe </a:t>
            </a:r>
            <a:r>
              <a:rPr lang="en-US" sz="4000" dirty="0"/>
              <a:t>the transformation between the camera and its external world.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18252" y="12115869"/>
            <a:ext cx="5604164" cy="414708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6"/>
          <a:srcRect t="10047" r="7546"/>
          <a:stretch/>
        </p:blipFill>
        <p:spPr>
          <a:xfrm>
            <a:off x="29684352" y="12074084"/>
            <a:ext cx="6246187" cy="45563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FDADA52-8A8F-419C-9D46-75247954B606}"/>
              </a:ext>
            </a:extLst>
          </p:cNvPr>
          <p:cNvSpPr txBox="1"/>
          <p:nvPr/>
        </p:nvSpPr>
        <p:spPr>
          <a:xfrm>
            <a:off x="740840" y="5471217"/>
            <a:ext cx="21890560" cy="4716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dk1"/>
                </a:solidFill>
              </a:rPr>
              <a:t>Multi-view stereo (MVS) uses multiple images taken by one/multiple camera(s) to reconstruct the 3D scene</a:t>
            </a:r>
            <a:r>
              <a:rPr lang="en-US" sz="4800" dirty="0" smtClean="0">
                <a:solidFill>
                  <a:schemeClr val="dk1"/>
                </a:solidFill>
              </a:rPr>
              <a:t>.</a:t>
            </a:r>
          </a:p>
          <a:p>
            <a:pPr algn="l"/>
            <a:endParaRPr lang="en-US" sz="4800" dirty="0">
              <a:solidFill>
                <a:schemeClr val="dk1"/>
              </a:solidFill>
            </a:endParaRPr>
          </a:p>
          <a:p>
            <a:r>
              <a:rPr lang="en-US" sz="4800" b="1" dirty="0"/>
              <a:t>Our goal </a:t>
            </a:r>
            <a:r>
              <a:rPr lang="en-US" sz="4800" dirty="0"/>
              <a:t>is to create an Assisted Modeling Tool to meet the needs of designers, game developers, architects, engineers, and people who frequently do modeling. </a:t>
            </a:r>
            <a:r>
              <a:rPr lang="en-US" sz="4800" dirty="0">
                <a:solidFill>
                  <a:srgbClr val="24292F"/>
                </a:solidFill>
                <a:latin typeface="-apple-system"/>
              </a:rPr>
              <a:t>	 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EC8F3FC-E2D3-43E7-BF09-2828DB7EC975}"/>
              </a:ext>
            </a:extLst>
          </p:cNvPr>
          <p:cNvSpPr txBox="1"/>
          <p:nvPr/>
        </p:nvSpPr>
        <p:spPr>
          <a:xfrm>
            <a:off x="23849609" y="11243087"/>
            <a:ext cx="24343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/>
              <a:t>S</a:t>
            </a:r>
            <a:r>
              <a:rPr lang="en-US" altLang="zh-CN" sz="4800" dirty="0" smtClean="0"/>
              <a:t>tandard</a:t>
            </a:r>
            <a:endParaRPr lang="en-US" sz="4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45BE7247-9DE2-4206-8428-BDD5977AB06E}"/>
              </a:ext>
            </a:extLst>
          </p:cNvPr>
          <p:cNvSpPr txBox="1"/>
          <p:nvPr/>
        </p:nvSpPr>
        <p:spPr>
          <a:xfrm>
            <a:off x="23878306" y="16108454"/>
            <a:ext cx="29352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/>
              <a:t>Our results</a:t>
            </a:r>
            <a:endParaRPr lang="en-US" sz="4800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81160CD9-79D3-4A57-8699-8B2B1CB9BF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18252" y="17004390"/>
            <a:ext cx="5604164" cy="414708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6C03916F-71A1-4FE3-A107-D855E43D4617}"/>
              </a:ext>
            </a:extLst>
          </p:cNvPr>
          <p:cNvSpPr txBox="1"/>
          <p:nvPr/>
        </p:nvSpPr>
        <p:spPr>
          <a:xfrm>
            <a:off x="21931380" y="21258195"/>
            <a:ext cx="134722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0" i="0" dirty="0">
                <a:solidFill>
                  <a:srgbClr val="24292F"/>
                </a:solidFill>
                <a:effectLst/>
                <a:latin typeface="-apple-system"/>
              </a:rPr>
              <a:t>                    depth map            probability map</a:t>
            </a:r>
          </a:p>
          <a:p>
            <a:endParaRPr lang="en-US" sz="4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0E6E52D6-9B76-4F80-B450-F0F86E8EF666}"/>
              </a:ext>
            </a:extLst>
          </p:cNvPr>
          <p:cNvSpPr txBox="1"/>
          <p:nvPr/>
        </p:nvSpPr>
        <p:spPr>
          <a:xfrm>
            <a:off x="23110307" y="22561912"/>
            <a:ext cx="1304659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i="1" dirty="0"/>
              <a:t>D</a:t>
            </a:r>
            <a:r>
              <a:rPr lang="en-US" sz="4000" i="1" dirty="0" smtClean="0"/>
              <a:t>epth </a:t>
            </a:r>
            <a:r>
              <a:rPr lang="en-US" sz="4000" i="1" dirty="0"/>
              <a:t>map</a:t>
            </a:r>
            <a:r>
              <a:rPr lang="en-US" sz="4000" dirty="0"/>
              <a:t>: reflects the distance of the object from the origin.</a:t>
            </a:r>
          </a:p>
          <a:p>
            <a:pPr algn="l"/>
            <a:r>
              <a:rPr lang="en-US" sz="4000" i="1" dirty="0"/>
              <a:t>P</a:t>
            </a:r>
            <a:r>
              <a:rPr lang="en-US" sz="4000" i="1" dirty="0" smtClean="0"/>
              <a:t>robability </a:t>
            </a:r>
            <a:r>
              <a:rPr lang="en-US" sz="4000" i="1" dirty="0"/>
              <a:t>map</a:t>
            </a:r>
            <a:r>
              <a:rPr lang="en-US" sz="4000" dirty="0"/>
              <a:t>: reflects the depth estimation quality.</a:t>
            </a:r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22272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Content Placeholder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70" b="47049"/>
          <a:stretch/>
        </p:blipFill>
        <p:spPr>
          <a:xfrm>
            <a:off x="893243" y="23702462"/>
            <a:ext cx="17546302" cy="3265044"/>
          </a:xfrm>
          <a:prstGeom prst="rect">
            <a:avLst/>
          </a:prstGeom>
        </p:spPr>
      </p:pic>
      <p:sp>
        <p:nvSpPr>
          <p:cNvPr id="15" name="Title 3"/>
          <p:cNvSpPr txBox="1">
            <a:spLocks/>
          </p:cNvSpPr>
          <p:nvPr/>
        </p:nvSpPr>
        <p:spPr>
          <a:xfrm>
            <a:off x="0" y="1"/>
            <a:ext cx="36576000" cy="38036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3657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9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331537" y="208150"/>
            <a:ext cx="26811289" cy="2733674"/>
          </a:xfrm>
        </p:spPr>
        <p:txBody>
          <a:bodyPr anchor="ctr">
            <a:norm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</a:rPr>
              <a:t>3D Reconstruction Tool based on Multi-View images</a:t>
            </a:r>
          </a:p>
        </p:txBody>
      </p:sp>
      <p:pic>
        <p:nvPicPr>
          <p:cNvPr id="24" name="Content Placeholder 23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0131" y="13716000"/>
            <a:ext cx="14922500" cy="11042650"/>
          </a:xfrm>
        </p:spPr>
      </p:pic>
      <p:sp>
        <p:nvSpPr>
          <p:cNvPr id="11" name="TextBox 10"/>
          <p:cNvSpPr txBox="1"/>
          <p:nvPr/>
        </p:nvSpPr>
        <p:spPr>
          <a:xfrm>
            <a:off x="7212214" y="2403191"/>
            <a:ext cx="28737858" cy="102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>
                <a:solidFill>
                  <a:schemeClr val="bg1"/>
                </a:solidFill>
              </a:rPr>
              <a:t>Hongyi</a:t>
            </a:r>
            <a:r>
              <a:rPr lang="en-US" sz="6000" dirty="0">
                <a:solidFill>
                  <a:schemeClr val="bg1"/>
                </a:solidFill>
              </a:rPr>
              <a:t> Rao (</a:t>
            </a:r>
            <a:r>
              <a:rPr lang="en-US" sz="6000" dirty="0" err="1">
                <a:solidFill>
                  <a:schemeClr val="bg1"/>
                </a:solidFill>
              </a:rPr>
              <a:t>raohy@bu.edu</a:t>
            </a:r>
            <a:r>
              <a:rPr lang="en-US" sz="6000" dirty="0">
                <a:solidFill>
                  <a:schemeClr val="bg1"/>
                </a:solidFill>
              </a:rPr>
              <a:t>), </a:t>
            </a:r>
            <a:r>
              <a:rPr lang="en-US" sz="6000" dirty="0" err="1">
                <a:solidFill>
                  <a:schemeClr val="bg1"/>
                </a:solidFill>
              </a:rPr>
              <a:t>Jiahao</a:t>
            </a:r>
            <a:r>
              <a:rPr lang="en-US" sz="6000" dirty="0">
                <a:solidFill>
                  <a:schemeClr val="bg1"/>
                </a:solidFill>
              </a:rPr>
              <a:t> Wang(uf6@bu.edu), </a:t>
            </a:r>
            <a:r>
              <a:rPr lang="en-US" sz="6000" dirty="0" err="1">
                <a:solidFill>
                  <a:schemeClr val="bg1"/>
                </a:solidFill>
              </a:rPr>
              <a:t>Yiqin</a:t>
            </a:r>
            <a:r>
              <a:rPr lang="en-US" sz="6000" dirty="0">
                <a:solidFill>
                  <a:schemeClr val="bg1"/>
                </a:solidFill>
              </a:rPr>
              <a:t> Zhang(</a:t>
            </a:r>
            <a:r>
              <a:rPr lang="en-US" sz="6000" dirty="0" err="1">
                <a:solidFill>
                  <a:schemeClr val="bg1"/>
                </a:solidFill>
              </a:rPr>
              <a:t>evezhang@bu.edu</a:t>
            </a:r>
            <a:r>
              <a:rPr lang="en-US" sz="6000" dirty="0">
                <a:solidFill>
                  <a:schemeClr val="bg1"/>
                </a:solidFill>
              </a:rPr>
              <a:t>) </a:t>
            </a:r>
            <a:endParaRPr lang="en-US" sz="6000" b="0" dirty="0">
              <a:solidFill>
                <a:schemeClr val="bg1"/>
              </a:solidFill>
              <a:effectLst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21178" y="3954618"/>
            <a:ext cx="17674074" cy="601041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6000" dirty="0" err="1"/>
              <a:t>Backgroud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419100" y="10223340"/>
            <a:ext cx="17868900" cy="16686146"/>
          </a:xfrm>
          <a:prstGeom prst="roundRect">
            <a:avLst>
              <a:gd name="adj" fmla="val 6059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6000" dirty="0"/>
              <a:t>Method</a:t>
            </a:r>
          </a:p>
          <a:p>
            <a:r>
              <a:rPr lang="en-US" sz="4800" dirty="0"/>
              <a:t>The method we adopted is shown in the figure below, and the meaning of each part is explained below. </a:t>
            </a:r>
          </a:p>
          <a:p>
            <a:pPr marL="685800" indent="-685800">
              <a:buFont typeface="Arial" charset="0"/>
              <a:buChar char="•"/>
            </a:pPr>
            <a:r>
              <a:rPr lang="en-US" sz="4800" dirty="0"/>
              <a:t>SFM (Structure from motion):</a:t>
            </a:r>
          </a:p>
          <a:p>
            <a:pPr marL="914400" indent="-914400">
              <a:buAutoNum type="arabicPeriod"/>
            </a:pPr>
            <a:r>
              <a:rPr lang="en-US" sz="4800" dirty="0"/>
              <a:t>Use SIFT to get corners that represent an image's character.</a:t>
            </a:r>
          </a:p>
          <a:p>
            <a:pPr marL="914400" indent="-914400">
              <a:buAutoNum type="arabicPeriod"/>
            </a:pPr>
            <a:r>
              <a:rPr lang="en-US" sz="4800" dirty="0"/>
              <a:t>Math the corners of the input image to get the ten pictures with the most similar features.</a:t>
            </a:r>
          </a:p>
          <a:p>
            <a:pPr marL="914400" indent="-914400">
              <a:buAutoNum type="arabicPeriod"/>
            </a:pPr>
            <a:r>
              <a:rPr lang="en-US" sz="4800" dirty="0"/>
              <a:t>Take the first image as a reference and obtain the extrinsic parameters of the most similar image and initialize a 3D model.</a:t>
            </a:r>
          </a:p>
          <a:p>
            <a:pPr marL="914400" indent="-914400">
              <a:buAutoNum type="arabicPeriod"/>
            </a:pPr>
            <a:r>
              <a:rPr lang="en-US" sz="4800" dirty="0"/>
              <a:t>Based on the 3D model, use </a:t>
            </a:r>
            <a:r>
              <a:rPr lang="en-US" sz="4800" dirty="0" err="1"/>
              <a:t>reprojection</a:t>
            </a:r>
            <a:r>
              <a:rPr lang="en-US" sz="4800" dirty="0"/>
              <a:t> to obtain extrinsic parameters of other images.</a:t>
            </a:r>
          </a:p>
          <a:p>
            <a:pPr marL="685800" indent="-685800">
              <a:buFont typeface="Arial" charset="0"/>
              <a:buChar char="•"/>
            </a:pPr>
            <a:r>
              <a:rPr lang="en-US" sz="4800" dirty="0"/>
              <a:t>Input the obtained extrinsic parameters, together with images and intrinsic parameters, into the CVP-</a:t>
            </a:r>
            <a:r>
              <a:rPr lang="en-US" sz="4800" dirty="0" err="1"/>
              <a:t>MVSNet</a:t>
            </a:r>
            <a:r>
              <a:rPr lang="en-US" sz="4800" dirty="0"/>
              <a:t> to generate depth maps.</a:t>
            </a:r>
          </a:p>
          <a:p>
            <a:pPr marL="685800" indent="-685800">
              <a:buFont typeface="Arial" charset="0"/>
              <a:buChar char="•"/>
            </a:pPr>
            <a:r>
              <a:rPr lang="en-US" sz="4800" dirty="0"/>
              <a:t>Fuse multiple depth maps to form the point cloud.</a:t>
            </a:r>
          </a:p>
          <a:p>
            <a:pPr marL="914400" indent="-914400">
              <a:buAutoNum type="arabicPeriod"/>
            </a:pPr>
            <a:endParaRPr lang="en-US" sz="4800" dirty="0"/>
          </a:p>
        </p:txBody>
      </p:sp>
      <p:sp>
        <p:nvSpPr>
          <p:cNvPr id="20" name="Rounded Rectangle 19"/>
          <p:cNvSpPr/>
          <p:nvPr/>
        </p:nvSpPr>
        <p:spPr>
          <a:xfrm>
            <a:off x="18592805" y="3954618"/>
            <a:ext cx="17606963" cy="601041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6000" dirty="0"/>
              <a:t>Next Step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800" dirty="0"/>
              <a:t>Increase the accuracy, especially the algorithm to get extrinsic parameters.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800" dirty="0"/>
              <a:t>Reduce the running time.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800" dirty="0"/>
              <a:t>Achieve the performance without converting the resolution of the input image.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800" dirty="0"/>
              <a:t>Improve the interactive user interface.</a:t>
            </a:r>
          </a:p>
          <a:p>
            <a:pPr marL="914400" indent="-914400">
              <a:buFont typeface="+mj-lt"/>
              <a:buAutoNum type="arabicPeriod"/>
            </a:pPr>
            <a:endParaRPr lang="en-US" sz="4800" dirty="0"/>
          </a:p>
          <a:p>
            <a:pPr marL="914400" indent="-914400">
              <a:buFont typeface="+mj-lt"/>
              <a:buAutoNum type="arabicPeriod"/>
            </a:pPr>
            <a:endParaRPr lang="en-US" sz="4800" dirty="0"/>
          </a:p>
        </p:txBody>
      </p:sp>
      <p:sp>
        <p:nvSpPr>
          <p:cNvPr id="21" name="Rounded Rectangle 20"/>
          <p:cNvSpPr/>
          <p:nvPr/>
        </p:nvSpPr>
        <p:spPr>
          <a:xfrm>
            <a:off x="18549936" y="10223340"/>
            <a:ext cx="17606963" cy="16686146"/>
          </a:xfrm>
          <a:prstGeom prst="roundRect">
            <a:avLst>
              <a:gd name="adj" fmla="val 49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6000" dirty="0"/>
              <a:t>Result</a:t>
            </a:r>
          </a:p>
        </p:txBody>
      </p:sp>
      <p:pic>
        <p:nvPicPr>
          <p:cNvPr id="1028" name="Picture 4" descr="ile:Boston University wordmark.svg - Wikimedia Common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52" y="927746"/>
            <a:ext cx="5452850" cy="2444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740842" y="21959414"/>
            <a:ext cx="173177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The </a:t>
            </a:r>
            <a:r>
              <a:rPr lang="en-US" sz="4000" i="1" dirty="0"/>
              <a:t>intrinsic parameters</a:t>
            </a:r>
            <a:r>
              <a:rPr lang="en-US" sz="4000" dirty="0"/>
              <a:t>: the focal length and lens distortion, etc.</a:t>
            </a:r>
          </a:p>
          <a:p>
            <a:r>
              <a:rPr lang="en-US" sz="4000" dirty="0"/>
              <a:t>The </a:t>
            </a:r>
            <a:r>
              <a:rPr lang="en-US" sz="4000" i="1" dirty="0"/>
              <a:t>extrinsic parameters</a:t>
            </a:r>
            <a:r>
              <a:rPr lang="en-US" sz="4000" dirty="0"/>
              <a:t>, used to describe the transformation between the camera and its external world.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03854" y="12115869"/>
            <a:ext cx="5604164" cy="414708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69954" y="11565164"/>
            <a:ext cx="6756060" cy="506528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FDADA52-8A8F-419C-9D46-75247954B606}"/>
              </a:ext>
            </a:extLst>
          </p:cNvPr>
          <p:cNvSpPr txBox="1"/>
          <p:nvPr/>
        </p:nvSpPr>
        <p:spPr>
          <a:xfrm>
            <a:off x="627086" y="5471217"/>
            <a:ext cx="17674074" cy="5455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b="0" i="0" dirty="0">
                <a:solidFill>
                  <a:srgbClr val="24292F"/>
                </a:solidFill>
                <a:effectLst/>
                <a:latin typeface="-apple-system"/>
              </a:rPr>
              <a:t>Multi-view stereo (MVS) uses multiple images taken by one/multiple camera(s) to reconstruct the 3D scene.</a:t>
            </a:r>
          </a:p>
          <a:p>
            <a:pPr algn="l"/>
            <a:endParaRPr lang="en-US" sz="4800" dirty="0">
              <a:solidFill>
                <a:srgbClr val="24292F"/>
              </a:solidFill>
              <a:latin typeface="-apple-system"/>
            </a:endParaRPr>
          </a:p>
          <a:p>
            <a:pPr algn="l"/>
            <a:r>
              <a:rPr lang="en-US" sz="4800" dirty="0">
                <a:solidFill>
                  <a:srgbClr val="24292F"/>
                </a:solidFill>
                <a:latin typeface="-apple-system"/>
              </a:rPr>
              <a:t>designers              	game developers	house owner</a:t>
            </a:r>
          </a:p>
          <a:p>
            <a:pPr algn="l"/>
            <a:r>
              <a:rPr lang="en-US" sz="4800" dirty="0">
                <a:solidFill>
                  <a:srgbClr val="24292F"/>
                </a:solidFill>
                <a:latin typeface="-apple-system"/>
              </a:rPr>
              <a:t>Architect		product manager	engineer		 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EC8F3FC-E2D3-43E7-BF09-2828DB7EC975}"/>
              </a:ext>
            </a:extLst>
          </p:cNvPr>
          <p:cNvSpPr txBox="1"/>
          <p:nvPr/>
        </p:nvSpPr>
        <p:spPr>
          <a:xfrm>
            <a:off x="19285527" y="13189527"/>
            <a:ext cx="23852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/>
              <a:t>standard</a:t>
            </a:r>
            <a:endParaRPr lang="en-US" sz="4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45BE7247-9DE2-4206-8428-BDD5977AB06E}"/>
              </a:ext>
            </a:extLst>
          </p:cNvPr>
          <p:cNvSpPr txBox="1"/>
          <p:nvPr/>
        </p:nvSpPr>
        <p:spPr>
          <a:xfrm>
            <a:off x="18830131" y="18054894"/>
            <a:ext cx="29352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/>
              <a:t>Our results</a:t>
            </a:r>
            <a:endParaRPr lang="en-US" sz="4800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81160CD9-79D3-4A57-8699-8B2B1CB9BF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03854" y="17004390"/>
            <a:ext cx="5604164" cy="414708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6C03916F-71A1-4FE3-A107-D855E43D4617}"/>
              </a:ext>
            </a:extLst>
          </p:cNvPr>
          <p:cNvSpPr txBox="1"/>
          <p:nvPr/>
        </p:nvSpPr>
        <p:spPr>
          <a:xfrm>
            <a:off x="21931380" y="21258195"/>
            <a:ext cx="134722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0" i="0" dirty="0">
                <a:solidFill>
                  <a:srgbClr val="24292F"/>
                </a:solidFill>
                <a:effectLst/>
                <a:latin typeface="-apple-system"/>
              </a:rPr>
              <a:t>                    depth map            probability map</a:t>
            </a:r>
          </a:p>
          <a:p>
            <a:endParaRPr lang="en-US" sz="4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0E6E52D6-9B76-4F80-B450-F0F86E8EF666}"/>
              </a:ext>
            </a:extLst>
          </p:cNvPr>
          <p:cNvSpPr txBox="1"/>
          <p:nvPr/>
        </p:nvSpPr>
        <p:spPr>
          <a:xfrm>
            <a:off x="19285527" y="22561912"/>
            <a:ext cx="1306402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i="1" dirty="0"/>
              <a:t>D</a:t>
            </a:r>
            <a:r>
              <a:rPr lang="en-US" sz="4000" i="1" dirty="0" smtClean="0"/>
              <a:t>epth </a:t>
            </a:r>
            <a:r>
              <a:rPr lang="en-US" sz="4000" i="1" dirty="0"/>
              <a:t>map</a:t>
            </a:r>
            <a:r>
              <a:rPr lang="en-US" sz="4000" dirty="0"/>
              <a:t>: reflects the distance of the object from the origin.</a:t>
            </a:r>
          </a:p>
          <a:p>
            <a:pPr algn="l"/>
            <a:r>
              <a:rPr lang="en-US" sz="4000" i="1" dirty="0"/>
              <a:t>P</a:t>
            </a:r>
            <a:r>
              <a:rPr lang="en-US" sz="4000" i="1" dirty="0" smtClean="0"/>
              <a:t>robability </a:t>
            </a:r>
            <a:r>
              <a:rPr lang="en-US" sz="4000" i="1" dirty="0"/>
              <a:t>map</a:t>
            </a:r>
            <a:r>
              <a:rPr lang="en-US" sz="4000" dirty="0"/>
              <a:t>: reflects the depth estimation quality.</a:t>
            </a:r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71089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194</TotalTime>
  <Words>500</Words>
  <Application>Microsoft Macintosh PowerPoint</Application>
  <PresentationFormat>Custom</PresentationFormat>
  <Paragraphs>61</Paragraphs>
  <Slides>2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-apple-system</vt:lpstr>
      <vt:lpstr>Calibri</vt:lpstr>
      <vt:lpstr>Calibri Light</vt:lpstr>
      <vt:lpstr>DengXian</vt:lpstr>
      <vt:lpstr>等线</vt:lpstr>
      <vt:lpstr>Arial</vt:lpstr>
      <vt:lpstr>Office Theme</vt:lpstr>
      <vt:lpstr>3D Reconstruction Tool based on Multi-View images</vt:lpstr>
      <vt:lpstr>3D Reconstruction Tool based on Multi-View images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zhang_yiqin@163.com</dc:creator>
  <cp:lastModifiedBy>zhang_yiqin@163.com</cp:lastModifiedBy>
  <cp:revision>35</cp:revision>
  <dcterms:created xsi:type="dcterms:W3CDTF">2021-12-05T20:51:35Z</dcterms:created>
  <dcterms:modified xsi:type="dcterms:W3CDTF">2021-12-06T22:01:27Z</dcterms:modified>
</cp:coreProperties>
</file>