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/>
    <p:restoredTop sz="94710"/>
  </p:normalViewPr>
  <p:slideViewPr>
    <p:cSldViewPr snapToGrid="0" snapToObjects="1">
      <p:cViewPr>
        <p:scale>
          <a:sx n="157" d="100"/>
          <a:sy n="157" d="100"/>
        </p:scale>
        <p:origin x="-52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4CAC-7098-DF44-A635-4BAF39FCE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E0E2E-908D-D749-AC24-1A46B2E8D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00B80-30FB-754D-8DE7-EF50C087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1ED7-AA72-3B45-B7D8-DE336E99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0314-CA0C-CE41-B596-C8FB045C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AA23-FF70-154D-B125-8939C1AA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145F5-9A91-E147-AADA-AF7BBA568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35E5-FFB1-A440-AFC2-DA3544B1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541F-FAE9-9B4C-813E-BF8FDE95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A015-28FB-E745-965D-68E2EAC6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210DB-AE3D-0942-AF7F-AC3718CEB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2F655-DA94-A14F-B6F6-4348B189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487C-99D3-3446-A200-27927D11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AD43-C87C-C846-97F2-EC7CE345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A4D5-A70E-394E-837A-655B213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8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9BCE-9DED-9745-8526-3A0A83E5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5110-9026-0F4D-949E-395C7064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D9EF-B97A-8143-BDC2-8733A66A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4A99-E61E-DE4A-ACB0-DF8C5469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AD80-1AB8-7640-A3D3-FCCB70CB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FA5-1DAB-4742-8F02-9C85C68E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BEA3-6B34-6443-8A50-0930AEBB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5524-C1F3-2841-8441-250F9187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EE5-BE7D-7D40-AE5B-3752DB1C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C150B-3D96-B64C-A4D3-F21E34A3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9E5C-4A95-1443-A86B-7203238A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5C9A-482A-D045-B829-392CE2409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30121-DB57-8C44-B93C-5CDA011EA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2210C-F909-4642-BB0B-C5311821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7A7C-4ACC-9C40-9FCC-F86B692D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24235-B421-FB46-BD57-512448D3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1185-48C2-5A4D-AD24-55F52A89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2393-6B19-5E4B-9EEC-B838EE20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D5E3-7B51-DB4D-BFD6-292D497D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257C8-13ED-724D-B808-A29FFC4ED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C0CB9-4EFB-3648-8B81-2A7794729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0F569-8062-024E-83A1-8358DFD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FB10-AD52-5748-BA21-4D64D50C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FD7DA-AE3C-F441-BC5B-775E285D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6FCD-DA85-BF4D-89C2-AEAED560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297E-1070-6D4B-AA20-5768B956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D21AE-25F1-0844-88EA-F4F8980F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B6125-CF19-984D-AD87-13B4B9A5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90F74-4253-4E4D-A990-E953580A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69101-4CDC-F04E-9422-C729C108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CC01E-44D1-0341-8494-99C5533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0AB-7821-6A4E-926A-52038796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DF52-B799-DF42-952C-4C8B4DD9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1E791-DE4C-4F44-8D16-949840D9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05220-A408-3041-B9DB-81904771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5E0B3-419D-5148-9C5B-A1FE2DA6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C068-C85A-4B4A-9C46-667D58E8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EE3C-08B5-8240-918E-539AE49D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4EAB4-0538-6B45-82A2-2D6D1FB72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09E1-4012-CC40-BE4B-1A7E62D0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310EA-979C-C549-82E8-28B9EAE1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BBDE-D852-B046-A3B6-6E26DD9E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986B-2CE6-A848-8C80-679893BF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EB469-D460-FE46-A8E4-8860F82B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DCC49-6DE7-4E4D-8CC2-F11BC071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E83-DE30-4543-A950-4A538714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A734-FFC7-9643-BDF5-74AC7FBF9843}" type="datetimeFigureOut">
              <a:rPr lang="en-US" smtClean="0"/>
              <a:t>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D3F9-1029-3949-9828-D856C5F1D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F491-D063-CB47-BC3C-C0EBF58B1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4F2B-962B-B54F-A306-11B3C27E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7E6-F540-D343-A4B6-8C2695B20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CJM Algorithm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7D3D7-E0C5-7140-850D-8DDBFA580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2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01A3-D030-264A-BCBD-8FE5EB29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7F42C-A1EA-6344-918F-A5821171C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trial of the algorithm, a set of best representative CJMs is generated and the history of optimization is saved in a single CSV file;</a:t>
            </a:r>
          </a:p>
          <a:p>
            <a:r>
              <a:rPr lang="en-US" dirty="0"/>
              <a:t>Therefore, one execution of the algorithm with N trials produces N CSV files each contains the history of the specific optimization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1421-5BF5-7E42-B22C-CAA2885D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BB4A-54BD-3447-B811-E5980E8C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Levenshtein</a:t>
            </a:r>
            <a:r>
              <a:rPr lang="en-US" dirty="0"/>
              <a:t> distance:</a:t>
            </a:r>
          </a:p>
        </p:txBody>
      </p:sp>
    </p:spTree>
    <p:extLst>
      <p:ext uri="{BB962C8B-B14F-4D97-AF65-F5344CB8AC3E}">
        <p14:creationId xmlns:p14="http://schemas.microsoft.com/office/powerpoint/2010/main" val="285416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DE9-9F29-7645-84E4-2E3F04A3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D94B5-C658-164F-96A8-200795384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Evaluation of a set of CJMs (i.e. cluster centers) given the original CJMs is based on a score function:</a:t>
                </a:r>
              </a:p>
              <a:p>
                <a:pPr lvl="1"/>
                <a:r>
                  <a:rPr lang="en-US" dirty="0"/>
                  <a:t>Score = Fitness + Silhouette Coefficient</a:t>
                </a:r>
              </a:p>
              <a:p>
                <a:pPr lvl="1"/>
                <a:r>
                  <a:rPr lang="en-US" dirty="0"/>
                  <a:t>Fitness: </a:t>
                </a:r>
              </a:p>
              <a:p>
                <a:pPr lvl="2"/>
                <a:r>
                  <a:rPr lang="en-US" dirty="0"/>
                  <a:t>Using the </a:t>
                </a:r>
                <a:r>
                  <a:rPr lang="en-US" dirty="0" err="1"/>
                  <a:t>Levenshtein</a:t>
                </a:r>
                <a:r>
                  <a:rPr lang="en-US" dirty="0"/>
                  <a:t> distance, ﬁtness quality measures the distance between the representative sequence and the actual journeys assigned to it: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𝐹𝑖𝑡𝑛𝑒𝑠𝑠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sup>
                                  </m:sSub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𝐿𝑒𝑣𝑒𝑛𝑠h𝑡𝑒𝑖𝑛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𝐿𝑒𝑛𝑔𝑡h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The Numerator is the sum of distances from each sample to its center; The denominator is the sum of sample lengths.</a:t>
                </a:r>
              </a:p>
              <a:p>
                <a:pPr lvl="2"/>
                <a:r>
                  <a:rPr lang="en-US" dirty="0"/>
                  <a:t>If a set of centers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fits perfectly with the given CJMs, fitness value would be 1.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D94B5-C658-164F-96A8-200795384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4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DE9-9F29-7645-84E4-2E3F04A3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D94B5-C658-164F-96A8-200795384A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Evaluation of a set of CJMs (i.e. cluster centers) given the original CJMs is based on a score function:</a:t>
                </a:r>
              </a:p>
              <a:p>
                <a:pPr lvl="1"/>
                <a:r>
                  <a:rPr lang="en-US" dirty="0"/>
                  <a:t>Score = Fitness + Silhouette Coefficient</a:t>
                </a:r>
              </a:p>
              <a:p>
                <a:pPr lvl="1"/>
                <a:r>
                  <a:rPr lang="en-US" dirty="0"/>
                  <a:t>Silhouette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Combines two factors in clustering: Cohesion and separation;</a:t>
                </a:r>
              </a:p>
              <a:p>
                <a:pPr lvl="2"/>
                <a:r>
                  <a:rPr lang="en-US" dirty="0"/>
                  <a:t>Cohesion measures how similar one sample is to its cluster;</a:t>
                </a:r>
              </a:p>
              <a:p>
                <a:pPr lvl="2"/>
                <a:r>
                  <a:rPr lang="en-US" dirty="0"/>
                  <a:t>Separation measures how similar one sample to other clusters;</a:t>
                </a:r>
              </a:p>
              <a:p>
                <a:pPr lvl="2"/>
                <a:r>
                  <a:rPr lang="en-US" dirty="0"/>
                  <a:t>The closer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to 1, the more reasonable the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clustering is.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D94B5-C658-164F-96A8-200795384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40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7631-C50C-5445-B37A-CC3AAB40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F9DA-FF39-C94A-BA88-F23A4A2B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2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7E6-F540-D343-A4B6-8C2695B20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77341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AF5D-2526-C847-A925-921165E8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128F-5A88-804E-B10A-7BC517A7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accent3"/>
                </a:solidFill>
              </a:rPr>
              <a:t>func.data_sort_labmachine</a:t>
            </a:r>
            <a:r>
              <a:rPr lang="en-US" dirty="0"/>
              <a:t> sorts all the final optimized CJMs within the destinated result folder and produces a CSV file with each column documents the best CJMs for that specific trial;</a:t>
            </a:r>
          </a:p>
          <a:p>
            <a:r>
              <a:rPr lang="en-US" b="1" i="1" dirty="0" err="1">
                <a:solidFill>
                  <a:schemeClr val="accent3"/>
                </a:solidFill>
              </a:rPr>
              <a:t>func.data_translate_labmachine</a:t>
            </a:r>
            <a:r>
              <a:rPr lang="en-US" dirty="0"/>
              <a:t> translates the sorted file by two means: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Split a set of CJMs of one trial into individual CJMs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Translates the coded names for individual CJMs into named activities</a:t>
            </a:r>
          </a:p>
          <a:p>
            <a:r>
              <a:rPr lang="en-US" dirty="0"/>
              <a:t>The output of </a:t>
            </a:r>
            <a:r>
              <a:rPr lang="en-US" b="1" i="1" dirty="0" err="1">
                <a:solidFill>
                  <a:schemeClr val="accent3"/>
                </a:solidFill>
              </a:rPr>
              <a:t>func</a:t>
            </a:r>
            <a:r>
              <a:rPr lang="en-US" b="1" i="1" dirty="0">
                <a:solidFill>
                  <a:schemeClr val="accent3"/>
                </a:solidFill>
              </a:rPr>
              <a:t>. </a:t>
            </a:r>
            <a:r>
              <a:rPr lang="en-US" b="1" i="1" dirty="0" err="1">
                <a:solidFill>
                  <a:schemeClr val="accent3"/>
                </a:solidFill>
              </a:rPr>
              <a:t>data_translate_labmachine</a:t>
            </a:r>
            <a:r>
              <a:rPr lang="en-US" b="1" i="1" dirty="0">
                <a:solidFill>
                  <a:schemeClr val="accent3"/>
                </a:solidFill>
              </a:rPr>
              <a:t> </a:t>
            </a:r>
            <a:r>
              <a:rPr lang="en-US" dirty="0"/>
              <a:t>is a CSV file where each row is a named cluster center specific to its trial number. Each trial can have multiple columns.</a:t>
            </a:r>
          </a:p>
        </p:txBody>
      </p:sp>
    </p:spTree>
    <p:extLst>
      <p:ext uri="{BB962C8B-B14F-4D97-AF65-F5344CB8AC3E}">
        <p14:creationId xmlns:p14="http://schemas.microsoft.com/office/powerpoint/2010/main" val="57591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4FE-4A7E-8544-AA5B-9E070B0F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902B-F45E-B047-992E-BEED8AAF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findings can we extract from the translated results: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centers</a:t>
            </a:r>
            <a:r>
              <a:rPr lang="zh-CN" altLang="en-US" dirty="0"/>
              <a:t> </a:t>
            </a:r>
            <a:r>
              <a:rPr lang="en-US" altLang="zh-CN" dirty="0"/>
              <a:t>appeared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most?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i="1" dirty="0">
                <a:sym typeface="Wingdings" pitchFamily="2" charset="2"/>
              </a:rPr>
              <a:t> </a:t>
            </a:r>
            <a:r>
              <a:rPr lang="en-US" altLang="zh-CN" i="1" dirty="0"/>
              <a:t>Where</a:t>
            </a:r>
            <a:r>
              <a:rPr lang="zh-CN" altLang="en-US" i="1" dirty="0"/>
              <a:t> </a:t>
            </a:r>
            <a:r>
              <a:rPr lang="en-US" altLang="zh-CN" i="1" dirty="0"/>
              <a:t>the</a:t>
            </a:r>
            <a:r>
              <a:rPr lang="zh-CN" altLang="en-US" i="1" dirty="0"/>
              <a:t> </a:t>
            </a:r>
            <a:r>
              <a:rPr lang="en-US" altLang="zh-CN" i="1" dirty="0"/>
              <a:t>algorithm</a:t>
            </a:r>
            <a:r>
              <a:rPr lang="zh-CN" altLang="en-US" i="1" dirty="0"/>
              <a:t> </a:t>
            </a:r>
            <a:r>
              <a:rPr lang="en-US" altLang="zh-CN" i="1" dirty="0"/>
              <a:t>is</a:t>
            </a:r>
            <a:r>
              <a:rPr lang="zh-CN" altLang="en-US" i="1" dirty="0"/>
              <a:t> </a:t>
            </a:r>
            <a:r>
              <a:rPr lang="en-US" altLang="zh-CN" i="1" dirty="0"/>
              <a:t>trapped</a:t>
            </a:r>
            <a:r>
              <a:rPr lang="zh-CN" altLang="en-US" i="1" dirty="0"/>
              <a:t> </a:t>
            </a:r>
            <a:r>
              <a:rPr lang="en-US" altLang="zh-CN" i="1" dirty="0"/>
              <a:t>the</a:t>
            </a:r>
            <a:r>
              <a:rPr lang="zh-CN" altLang="en-US" i="1" dirty="0"/>
              <a:t> </a:t>
            </a:r>
            <a:r>
              <a:rPr lang="en-US" altLang="zh-CN" i="1" dirty="0"/>
              <a:t>most?</a:t>
            </a:r>
          </a:p>
          <a:p>
            <a:pPr lvl="1"/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set of centers received the highest score?</a:t>
            </a:r>
          </a:p>
          <a:p>
            <a:pPr lvl="2"/>
            <a:r>
              <a:rPr lang="en-US" i="1" dirty="0">
                <a:sym typeface="Wingdings" pitchFamily="2" charset="2"/>
              </a:rPr>
              <a:t> </a:t>
            </a:r>
            <a:r>
              <a:rPr lang="en-US" i="1" dirty="0"/>
              <a:t>Closest to represent the journeys?</a:t>
            </a:r>
          </a:p>
          <a:p>
            <a:pPr lvl="1"/>
            <a:r>
              <a:rPr lang="en-US" altLang="zh-CN" dirty="0"/>
              <a:t>Which individual trip has the highest score?</a:t>
            </a:r>
          </a:p>
          <a:p>
            <a:pPr lvl="2"/>
            <a:r>
              <a:rPr lang="en-US" dirty="0">
                <a:sym typeface="Wingdings" pitchFamily="2" charset="2"/>
              </a:rPr>
              <a:t> Can suffer from accuracy issue due to lack of enough computation?</a:t>
            </a:r>
          </a:p>
          <a:p>
            <a:pPr lvl="1"/>
            <a:r>
              <a:rPr lang="en-US" dirty="0">
                <a:sym typeface="Wingdings" pitchFamily="2" charset="2"/>
              </a:rPr>
              <a:t>At different hours, which activities appeared the most?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703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437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CJM Algorithm Result</vt:lpstr>
      <vt:lpstr>Overview</vt:lpstr>
      <vt:lpstr>Distance Measure</vt:lpstr>
      <vt:lpstr>Evaluation Metric</vt:lpstr>
      <vt:lpstr>Evaluation Metric</vt:lpstr>
      <vt:lpstr>Result</vt:lpstr>
      <vt:lpstr>Notes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CJM Algorithm Result</dc:title>
  <dc:creator>Yiqing Ding</dc:creator>
  <cp:lastModifiedBy>Yiqing Ding</cp:lastModifiedBy>
  <cp:revision>234</cp:revision>
  <dcterms:created xsi:type="dcterms:W3CDTF">2020-12-29T09:18:05Z</dcterms:created>
  <dcterms:modified xsi:type="dcterms:W3CDTF">2021-01-04T16:42:39Z</dcterms:modified>
</cp:coreProperties>
</file>