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672" r:id="rId2"/>
  </p:sldMasterIdLst>
  <p:sldIdLst>
    <p:sldId id="257" r:id="rId3"/>
    <p:sldId id="267" r:id="rId4"/>
    <p:sldId id="258" r:id="rId5"/>
    <p:sldId id="268" r:id="rId6"/>
    <p:sldId id="260" r:id="rId7"/>
    <p:sldId id="269" r:id="rId8"/>
    <p:sldId id="271" r:id="rId9"/>
    <p:sldId id="272" r:id="rId10"/>
    <p:sldId id="277" r:id="rId11"/>
    <p:sldId id="270" r:id="rId12"/>
    <p:sldId id="273" r:id="rId13"/>
    <p:sldId id="261" r:id="rId14"/>
    <p:sldId id="282" r:id="rId15"/>
    <p:sldId id="281" r:id="rId16"/>
    <p:sldId id="283" r:id="rId17"/>
    <p:sldId id="274" r:id="rId18"/>
    <p:sldId id="278" r:id="rId19"/>
    <p:sldId id="279" r:id="rId20"/>
    <p:sldId id="280" r:id="rId21"/>
    <p:sldId id="284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F528F"/>
    <a:srgbClr val="C00000"/>
    <a:srgbClr val="BE0002"/>
    <a:srgbClr val="564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94704" autoAdjust="0"/>
  </p:normalViewPr>
  <p:slideViewPr>
    <p:cSldViewPr snapToGrid="0">
      <p:cViewPr varScale="1">
        <p:scale>
          <a:sx n="108" d="100"/>
          <a:sy n="108" d="100"/>
        </p:scale>
        <p:origin x="684" y="108"/>
      </p:cViewPr>
      <p:guideLst/>
    </p:cSldViewPr>
  </p:slideViewPr>
  <p:outlineViewPr>
    <p:cViewPr>
      <p:scale>
        <a:sx n="33" d="100"/>
        <a:sy n="33" d="100"/>
      </p:scale>
      <p:origin x="0" y="-42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ngyao\Desktop\&#35745;&#31639;&#32467;&#26524;&#34920;&#266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ngyao\Desktop\&#35745;&#31639;&#32467;&#26524;&#34920;&#2668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ngyao\Desktop\&#35745;&#31639;&#32467;&#26524;&#34920;&#2668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ngyao\Desktop\&#35745;&#31639;&#32467;&#26524;&#34920;&#2668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sz="1800" dirty="0"/>
              <a:t>弱可拓展性变化规律（问题规模</a:t>
            </a:r>
            <a:r>
              <a:rPr lang="en-US" sz="1800" dirty="0"/>
              <a:t>8192*8192</a:t>
            </a:r>
            <a:r>
              <a:rPr lang="zh-CN" sz="1800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2"/>
                <c:pt idx="0">
                  <c:v>弱可拓展性（并行规模8192*8192）</c:v>
                </c:pt>
                <c:pt idx="1">
                  <c:v>加速比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2*2</c:v>
                </c:pt>
                <c:pt idx="1">
                  <c:v>3*3</c:v>
                </c:pt>
                <c:pt idx="2">
                  <c:v>4*4</c:v>
                </c:pt>
                <c:pt idx="3">
                  <c:v>5*5</c:v>
                </c:pt>
                <c:pt idx="4">
                  <c:v>8*8</c:v>
                </c:pt>
                <c:pt idx="5">
                  <c:v>16*16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0.92310073375701662</c:v>
                </c:pt>
                <c:pt idx="1">
                  <c:v>1.8462014675140332</c:v>
                </c:pt>
                <c:pt idx="2">
                  <c:v>3.1115755070461235</c:v>
                </c:pt>
                <c:pt idx="3">
                  <c:v>5.2250984929642446</c:v>
                </c:pt>
                <c:pt idx="4">
                  <c:v>8.4158487349532809</c:v>
                </c:pt>
                <c:pt idx="5">
                  <c:v>23.359585031695179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C-4FE6-AE18-827AE0F47247}"/>
            </c:ext>
          </c:extLst>
        </c:ser>
        <c:ser>
          <c:idx val="1"/>
          <c:order val="1"/>
          <c:tx>
            <c:strRef>
              <c:f>Sheet1!$C$1:$C$2</c:f>
              <c:strCache>
                <c:ptCount val="2"/>
                <c:pt idx="0">
                  <c:v>弱可拓展性（并行规模8192*8192）</c:v>
                </c:pt>
                <c:pt idx="1">
                  <c:v>并行效率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2*2</c:v>
                </c:pt>
                <c:pt idx="1">
                  <c:v>3*3</c:v>
                </c:pt>
                <c:pt idx="2">
                  <c:v>4*4</c:v>
                </c:pt>
                <c:pt idx="3">
                  <c:v>5*5</c:v>
                </c:pt>
                <c:pt idx="4">
                  <c:v>8*8</c:v>
                </c:pt>
                <c:pt idx="5">
                  <c:v>16*16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0.23077518343925416</c:v>
                </c:pt>
                <c:pt idx="1">
                  <c:v>0.20513349639044814</c:v>
                </c:pt>
                <c:pt idx="2">
                  <c:v>0.19447346919038272</c:v>
                </c:pt>
                <c:pt idx="3">
                  <c:v>0.20900393971856979</c:v>
                </c:pt>
                <c:pt idx="4">
                  <c:v>0.13149763648364501</c:v>
                </c:pt>
                <c:pt idx="5">
                  <c:v>9.1248379030059293E-2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EC-4FE6-AE18-827AE0F472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60894512"/>
        <c:axId val="724372400"/>
      </c:barChart>
      <c:catAx>
        <c:axId val="76089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线程规模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372400"/>
        <c:crosses val="autoZero"/>
        <c:auto val="1"/>
        <c:lblAlgn val="ctr"/>
        <c:lblOffset val="100"/>
        <c:noMultiLvlLbl val="0"/>
      </c:catAx>
      <c:valAx>
        <c:axId val="72437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89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solidFill>
        <a:srgbClr val="C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defRPr>
            </a:pPr>
            <a:r>
              <a:rPr lang="zh-CN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强可拓展性（核数4*4）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Sheet1!$H$1:$H$2</c:f>
              <c:strCache>
                <c:ptCount val="2"/>
                <c:pt idx="0">
                  <c:v>强可拓展性（核数4*4）</c:v>
                </c:pt>
                <c:pt idx="1">
                  <c:v>加速比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Sheet1!$G$3:$G$9</c:f>
              <c:strCache>
                <c:ptCount val="7"/>
                <c:pt idx="0">
                  <c:v>(2^6)*(2^6)</c:v>
                </c:pt>
                <c:pt idx="1">
                  <c:v>(2^7)*(2^7)</c:v>
                </c:pt>
                <c:pt idx="2">
                  <c:v>(2^8)*(2^8)</c:v>
                </c:pt>
                <c:pt idx="3">
                  <c:v>(2^9)*(2^9)</c:v>
                </c:pt>
                <c:pt idx="4">
                  <c:v>(2^10)*(2^10)</c:v>
                </c:pt>
                <c:pt idx="5">
                  <c:v>(2^11)*(2^11)</c:v>
                </c:pt>
                <c:pt idx="6">
                  <c:v>(2^12)*(2^12)</c:v>
                </c:pt>
              </c:strCache>
            </c:strRef>
          </c:cat>
          <c:val>
            <c:numRef>
              <c:f>Sheet1!$H$3:$H$9</c:f>
              <c:numCache>
                <c:formatCode>General</c:formatCode>
                <c:ptCount val="7"/>
                <c:pt idx="0">
                  <c:v>5.3965016864067775E-3</c:v>
                </c:pt>
                <c:pt idx="1">
                  <c:v>3.0244524912373803E-2</c:v>
                </c:pt>
                <c:pt idx="2">
                  <c:v>0.49244665200816468</c:v>
                </c:pt>
                <c:pt idx="3">
                  <c:v>1.744392523364487</c:v>
                </c:pt>
                <c:pt idx="4">
                  <c:v>9.6650719119300952</c:v>
                </c:pt>
                <c:pt idx="5">
                  <c:v>16.342613180099473</c:v>
                </c:pt>
                <c:pt idx="6">
                  <c:v>22.632872278085802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D4-4E94-9799-52D975631472}"/>
            </c:ext>
          </c:extLst>
        </c:ser>
        <c:ser>
          <c:idx val="1"/>
          <c:order val="1"/>
          <c:tx>
            <c:strRef>
              <c:f>Sheet1!$I$1:$I$2</c:f>
              <c:strCache>
                <c:ptCount val="2"/>
                <c:pt idx="0">
                  <c:v>强可拓展性（核数4*4）</c:v>
                </c:pt>
                <c:pt idx="1">
                  <c:v>并行效率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Sheet1!$G$3:$G$9</c:f>
              <c:strCache>
                <c:ptCount val="7"/>
                <c:pt idx="0">
                  <c:v>(2^6)*(2^6)</c:v>
                </c:pt>
                <c:pt idx="1">
                  <c:v>(2^7)*(2^7)</c:v>
                </c:pt>
                <c:pt idx="2">
                  <c:v>(2^8)*(2^8)</c:v>
                </c:pt>
                <c:pt idx="3">
                  <c:v>(2^9)*(2^9)</c:v>
                </c:pt>
                <c:pt idx="4">
                  <c:v>(2^10)*(2^10)</c:v>
                </c:pt>
                <c:pt idx="5">
                  <c:v>(2^11)*(2^11)</c:v>
                </c:pt>
                <c:pt idx="6">
                  <c:v>(2^12)*(2^12)</c:v>
                </c:pt>
              </c:strCache>
            </c:strRef>
          </c:cat>
          <c:val>
            <c:numRef>
              <c:f>Sheet1!$I$3:$I$9</c:f>
              <c:numCache>
                <c:formatCode>General</c:formatCode>
                <c:ptCount val="7"/>
                <c:pt idx="0">
                  <c:v>3.3728135540042357E-2</c:v>
                </c:pt>
                <c:pt idx="1">
                  <c:v>1.8902828070233627E-3</c:v>
                </c:pt>
                <c:pt idx="2">
                  <c:v>3.0777915750510292E-2</c:v>
                </c:pt>
                <c:pt idx="3">
                  <c:v>0.10902453271028044</c:v>
                </c:pt>
                <c:pt idx="4">
                  <c:v>0.60406699449563095</c:v>
                </c:pt>
                <c:pt idx="5">
                  <c:v>1.0214133237562171</c:v>
                </c:pt>
                <c:pt idx="6">
                  <c:v>1.4145545173803626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D4-4E94-9799-52D9756314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2591736"/>
        <c:axId val="892592056"/>
      </c:barChart>
      <c:catAx>
        <c:axId val="892591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40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问题规模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592056"/>
        <c:crosses val="autoZero"/>
        <c:auto val="1"/>
        <c:lblAlgn val="ctr"/>
        <c:lblOffset val="100"/>
        <c:noMultiLvlLbl val="0"/>
      </c:catAx>
      <c:valAx>
        <c:axId val="892592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0000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59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54156822377E-2"/>
          <c:y val="0.90272201548287201"/>
          <c:w val="0.89213941575310551"/>
          <c:h val="7.6253020269224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solidFill>
        <a:srgbClr val="C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弱可拓展性变化规律（问题规模</a:t>
            </a:r>
            <a:r>
              <a:rPr lang="en-US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8192*8192</a:t>
            </a:r>
            <a:r>
              <a:rPr lang="zh-CN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Sheet1!$B$37:$B$38</c:f>
              <c:strCache>
                <c:ptCount val="2"/>
                <c:pt idx="0">
                  <c:v>弱可拓展性（并行规模8192*8192）</c:v>
                </c:pt>
                <c:pt idx="1">
                  <c:v>加速比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5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Sheet1!$A$39:$A$43</c:f>
              <c:strCache>
                <c:ptCount val="5"/>
                <c:pt idx="0">
                  <c:v>2*2</c:v>
                </c:pt>
                <c:pt idx="1">
                  <c:v>3*3</c:v>
                </c:pt>
                <c:pt idx="2">
                  <c:v>4*4</c:v>
                </c:pt>
                <c:pt idx="3">
                  <c:v>5*5</c:v>
                </c:pt>
                <c:pt idx="4">
                  <c:v>8*8</c:v>
                </c:pt>
              </c:strCache>
            </c:strRef>
          </c:cat>
          <c:val>
            <c:numRef>
              <c:f>Sheet1!$B$39:$B$43</c:f>
              <c:numCache>
                <c:formatCode>General</c:formatCode>
                <c:ptCount val="5"/>
                <c:pt idx="0">
                  <c:v>1.5825444062550835</c:v>
                </c:pt>
                <c:pt idx="1">
                  <c:v>2.373816609382625</c:v>
                </c:pt>
                <c:pt idx="2">
                  <c:v>3.1951964939868756</c:v>
                </c:pt>
                <c:pt idx="3">
                  <c:v>3.165088812510167</c:v>
                </c:pt>
                <c:pt idx="4">
                  <c:v>3.0718340837695348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C-4AF9-B255-417C92334694}"/>
            </c:ext>
          </c:extLst>
        </c:ser>
        <c:ser>
          <c:idx val="1"/>
          <c:order val="1"/>
          <c:tx>
            <c:strRef>
              <c:f>Sheet1!$C$37:$C$38</c:f>
              <c:strCache>
                <c:ptCount val="2"/>
                <c:pt idx="0">
                  <c:v>弱可拓展性（并行规模8192*8192）</c:v>
                </c:pt>
                <c:pt idx="1">
                  <c:v>并行效率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Sheet1!$A$39:$A$43</c:f>
              <c:strCache>
                <c:ptCount val="5"/>
                <c:pt idx="0">
                  <c:v>2*2</c:v>
                </c:pt>
                <c:pt idx="1">
                  <c:v>3*3</c:v>
                </c:pt>
                <c:pt idx="2">
                  <c:v>4*4</c:v>
                </c:pt>
                <c:pt idx="3">
                  <c:v>5*5</c:v>
                </c:pt>
                <c:pt idx="4">
                  <c:v>8*8</c:v>
                </c:pt>
              </c:strCache>
            </c:strRef>
          </c:cat>
          <c:val>
            <c:numRef>
              <c:f>Sheet1!$C$39:$C$43</c:f>
              <c:numCache>
                <c:formatCode>General</c:formatCode>
                <c:ptCount val="5"/>
                <c:pt idx="0">
                  <c:v>0.39563610156377088</c:v>
                </c:pt>
                <c:pt idx="1">
                  <c:v>0.26375740104251388</c:v>
                </c:pt>
                <c:pt idx="2">
                  <c:v>0.19969978087417972</c:v>
                </c:pt>
                <c:pt idx="3">
                  <c:v>0.12660355250040667</c:v>
                </c:pt>
                <c:pt idx="4">
                  <c:v>4.7997407558898982E-2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DC-4AF9-B255-417C923346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0894512"/>
        <c:axId val="724372400"/>
      </c:barChart>
      <c:catAx>
        <c:axId val="76089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400" b="1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线程规模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372400"/>
        <c:crosses val="autoZero"/>
        <c:auto val="1"/>
        <c:lblAlgn val="ctr"/>
        <c:lblOffset val="100"/>
        <c:noMultiLvlLbl val="0"/>
      </c:catAx>
      <c:valAx>
        <c:axId val="72437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89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solidFill>
        <a:srgbClr val="C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defRPr>
            </a:pPr>
            <a:r>
              <a:rPr lang="zh-CN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强可拓展性（核数4*4）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Sheet1!$H$37:$H$38</c:f>
              <c:strCache>
                <c:ptCount val="2"/>
                <c:pt idx="0">
                  <c:v>强可拓展性（核数4*4）</c:v>
                </c:pt>
                <c:pt idx="1">
                  <c:v>加速比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Sheet1!$G$39:$G$44</c:f>
              <c:strCache>
                <c:ptCount val="6"/>
                <c:pt idx="0">
                  <c:v>(2^6)*(2^6)</c:v>
                </c:pt>
                <c:pt idx="1">
                  <c:v>(2^7)*(2^7)</c:v>
                </c:pt>
                <c:pt idx="2">
                  <c:v>(2^8)*(2^8)</c:v>
                </c:pt>
                <c:pt idx="3">
                  <c:v>(2^9)*(2^9)</c:v>
                </c:pt>
                <c:pt idx="4">
                  <c:v>(2^10)*(2^10)</c:v>
                </c:pt>
                <c:pt idx="5">
                  <c:v>(2^12)*(2^12)</c:v>
                </c:pt>
              </c:strCache>
            </c:strRef>
          </c:cat>
          <c:val>
            <c:numRef>
              <c:f>Sheet1!$H$39:$H$44</c:f>
              <c:numCache>
                <c:formatCode>General</c:formatCode>
                <c:ptCount val="6"/>
                <c:pt idx="0">
                  <c:v>4.8181450204818482E-4</c:v>
                </c:pt>
                <c:pt idx="1">
                  <c:v>2.8601600057648223E-3</c:v>
                </c:pt>
                <c:pt idx="2">
                  <c:v>3.0241001965362901E-2</c:v>
                </c:pt>
                <c:pt idx="3">
                  <c:v>0.75343418160461695</c:v>
                </c:pt>
                <c:pt idx="4">
                  <c:v>1.3938570416175526</c:v>
                </c:pt>
                <c:pt idx="5">
                  <c:v>4.0506626665556249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77-47DA-9B70-72A771BAD5B8}"/>
            </c:ext>
          </c:extLst>
        </c:ser>
        <c:ser>
          <c:idx val="1"/>
          <c:order val="1"/>
          <c:tx>
            <c:strRef>
              <c:f>Sheet1!$I$37:$I$38</c:f>
              <c:strCache>
                <c:ptCount val="2"/>
                <c:pt idx="0">
                  <c:v>强可拓展性（核数4*4）</c:v>
                </c:pt>
                <c:pt idx="1">
                  <c:v>并行效率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Sheet1!$G$39:$G$44</c:f>
              <c:strCache>
                <c:ptCount val="6"/>
                <c:pt idx="0">
                  <c:v>(2^6)*(2^6)</c:v>
                </c:pt>
                <c:pt idx="1">
                  <c:v>(2^7)*(2^7)</c:v>
                </c:pt>
                <c:pt idx="2">
                  <c:v>(2^8)*(2^8)</c:v>
                </c:pt>
                <c:pt idx="3">
                  <c:v>(2^9)*(2^9)</c:v>
                </c:pt>
                <c:pt idx="4">
                  <c:v>(2^10)*(2^10)</c:v>
                </c:pt>
                <c:pt idx="5">
                  <c:v>(2^12)*(2^12)</c:v>
                </c:pt>
              </c:strCache>
            </c:strRef>
          </c:cat>
          <c:val>
            <c:numRef>
              <c:f>Sheet1!$I$39:$I$44</c:f>
              <c:numCache>
                <c:formatCode>General</c:formatCode>
                <c:ptCount val="6"/>
                <c:pt idx="0">
                  <c:v>3.0113406378011551E-3</c:v>
                </c:pt>
                <c:pt idx="1">
                  <c:v>1.7876000036030139E-4</c:v>
                </c:pt>
                <c:pt idx="2">
                  <c:v>1.8900626228351813E-3</c:v>
                </c:pt>
                <c:pt idx="3">
                  <c:v>4.7089636350288559E-2</c:v>
                </c:pt>
                <c:pt idx="4">
                  <c:v>8.711606510109704E-2</c:v>
                </c:pt>
                <c:pt idx="5">
                  <c:v>0.25316641665972656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77-47DA-9B70-72A771BAD5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2591736"/>
        <c:axId val="892592056"/>
      </c:barChart>
      <c:catAx>
        <c:axId val="892591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40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问题规模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592056"/>
        <c:crosses val="autoZero"/>
        <c:auto val="1"/>
        <c:lblAlgn val="ctr"/>
        <c:lblOffset val="100"/>
        <c:noMultiLvlLbl val="0"/>
      </c:catAx>
      <c:valAx>
        <c:axId val="892592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59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54156822377E-2"/>
          <c:y val="0.90272201548287201"/>
          <c:w val="0.89213941575310551"/>
          <c:h val="7.6253020269224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solidFill>
        <a:srgbClr val="C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0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4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77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0985"/>
            <a:ext cx="6858000" cy="238834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146"/>
            <a:ext cx="6858000" cy="1656487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744D9E-42E3-48F1-89CF-3A013925CD04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832886-6348-4ABF-BB46-C8B638CD4D8F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9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6" y="1710038"/>
            <a:ext cx="7886700" cy="2852441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5476" y="4591039"/>
            <a:ext cx="7886700" cy="1499406"/>
          </a:xfrm>
        </p:spPr>
        <p:txBody>
          <a:bodyPr/>
          <a:lstStyle>
            <a:lvl1pPr marL="0" indent="0">
              <a:buNone/>
              <a:defRPr sz="4800"/>
            </a:lvl1pPr>
            <a:lvl2pPr marL="914400" indent="0">
              <a:buNone/>
              <a:defRPr sz="4000"/>
            </a:lvl2pPr>
            <a:lvl3pPr marL="1828800" indent="0">
              <a:buNone/>
              <a:defRPr sz="36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BD5FA9-75A3-4730-A98C-6D6E749676B1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22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99367"/>
            <a:ext cx="3962400" cy="45267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599367"/>
            <a:ext cx="3962400" cy="45267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368FB7-8D16-49D3-8E69-BF90BFBA0A28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2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4141"/>
            <a:ext cx="7886700" cy="13280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681478"/>
            <a:ext cx="3870326" cy="8246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1" y="2506150"/>
            <a:ext cx="3870326" cy="368425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478"/>
            <a:ext cx="3886200" cy="8246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50"/>
            <a:ext cx="3886200" cy="368425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2F97A9-F320-4970-9101-45A13B77F6B3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4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30C9E3-B1D7-4565-9922-D96D6E49AFDE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60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7D19D7-6D48-44AE-AAEE-783137FB5D0C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93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56962"/>
            <a:ext cx="2949576" cy="159936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1" y="988897"/>
            <a:ext cx="4629150" cy="4873069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056329"/>
            <a:ext cx="2949576" cy="38127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176A70-CF58-4EAA-BED8-F46646CD2E09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5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31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56962"/>
            <a:ext cx="2949576" cy="159936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6201" y="988897"/>
            <a:ext cx="4629150" cy="4873069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056329"/>
            <a:ext cx="2949576" cy="38127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CFA88D-088B-4F88-A17B-55B3672DD7A1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93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81CD30-6AA1-45AE-B5C6-F8C40A58AC51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80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892"/>
            <a:ext cx="2057400" cy="58512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892"/>
            <a:ext cx="5867400" cy="585125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219BDE-BEA7-4120-A45E-06E6EEF0B755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9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0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A5B3-B795-4435-A853-71C7049EF69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A5B3-B795-4435-A853-71C7049EF69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0436-A8DC-4311-A56D-0AD277638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4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892"/>
            <a:ext cx="8229600" cy="114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526" tIns="21762" rIns="43526" bIns="217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9367"/>
            <a:ext cx="8229600" cy="452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526" tIns="21762" rIns="43526" bIns="21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/>
              <a:t>Click to edit Master text styles</a:t>
            </a:r>
          </a:p>
          <a:p>
            <a:pPr lvl="1"/>
            <a:r>
              <a:rPr lang="en-AU" altLang="zh-CN"/>
              <a:t>Second level</a:t>
            </a:r>
          </a:p>
          <a:p>
            <a:pPr lvl="2"/>
            <a:r>
              <a:rPr lang="en-AU" altLang="zh-CN"/>
              <a:t>Third level</a:t>
            </a:r>
          </a:p>
          <a:p>
            <a:pPr lvl="3"/>
            <a:r>
              <a:rPr lang="en-AU" altLang="zh-CN"/>
              <a:t>Fourth level</a:t>
            </a:r>
          </a:p>
          <a:p>
            <a:pPr lvl="4"/>
            <a:r>
              <a:rPr lang="en-AU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959"/>
            <a:ext cx="2133600" cy="47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526" tIns="21762" rIns="43526" bIns="21762" numCol="1" anchor="t" anchorCtr="0" compatLnSpc="1">
            <a:prstTxWarp prst="textNoShape">
              <a:avLst/>
            </a:prstTxWarp>
          </a:bodyPr>
          <a:lstStyle>
            <a:lvl1pPr defTabSz="869950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959"/>
            <a:ext cx="2895600" cy="47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526" tIns="21762" rIns="43526" bIns="21762" numCol="1" anchor="t" anchorCtr="0" compatLnSpc="1">
            <a:prstTxWarp prst="textNoShape">
              <a:avLst/>
            </a:prstTxWarp>
          </a:bodyPr>
          <a:lstStyle>
            <a:lvl1pPr algn="ctr" defTabSz="869950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0550" y="114242"/>
            <a:ext cx="2133600" cy="47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526" tIns="21762" rIns="43526" bIns="21762" numCol="1" anchor="t" anchorCtr="0" compatLnSpc="1">
            <a:prstTxWarp prst="textNoShape">
              <a:avLst/>
            </a:prstTxWarp>
          </a:bodyPr>
          <a:lstStyle>
            <a:lvl1pPr algn="r" defTabSz="869950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D02D1F-1167-4430-8382-0FA90FC21D87}" type="slidenum">
              <a:rPr lang="en-AU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4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869950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914400"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1828800"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2743200"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3657600" algn="ctr" defTabSz="86995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27026" indent="-327026" algn="l" defTabSz="869950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8026" indent="-273050" algn="l" defTabSz="869950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6" indent="-219076" algn="l" defTabSz="869950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219076" algn="l" defTabSz="869950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58976" indent="-215900" algn="l" defTabSz="869950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ng-yao/Parallel-Matrix-Multiplication-FOX-Algorithm/tree/hongyao/Code%20Test/Dell%20XPS890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hong-yao/Parallel-Matrix-Multiplication-FOX-Algorithm/tree/hongyao/Code%20Test/Dell%20XPS890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84905" y="1566460"/>
            <a:ext cx="7886700" cy="1325563"/>
          </a:xfrm>
        </p:spPr>
        <p:txBody>
          <a:bodyPr/>
          <a:lstStyle/>
          <a:p>
            <a:pPr algn="ctr"/>
            <a:r>
              <a:rPr lang="zh-CN" altLang="en-US" b="1" dirty="0"/>
              <a:t>大型矩阵乘法的</a:t>
            </a:r>
            <a:r>
              <a:rPr lang="en-US" b="1" dirty="0"/>
              <a:t>FOX</a:t>
            </a:r>
            <a:r>
              <a:rPr lang="zh-CN" altLang="en-US" b="1" dirty="0"/>
              <a:t>算法</a:t>
            </a:r>
            <a:br>
              <a:rPr lang="en-US" altLang="zh-CN" b="1" dirty="0"/>
            </a:br>
            <a:r>
              <a:rPr lang="en-US" b="1" dirty="0"/>
              <a:t>MPI</a:t>
            </a:r>
            <a:r>
              <a:rPr lang="zh-CN" altLang="en-US" b="1" dirty="0"/>
              <a:t>流水并行</a:t>
            </a:r>
            <a:endParaRPr lang="zh-CN" altLang="en-US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-1"/>
            <a:ext cx="9144000" cy="992221"/>
          </a:xfrm>
          <a:prstGeom prst="rect">
            <a:avLst/>
          </a:prstGeom>
          <a:solidFill>
            <a:srgbClr val="BE00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9" y="0"/>
            <a:ext cx="996081" cy="99222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51528" y="338120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洪瑶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14240" y="265276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PEKING UNIVERSITY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654230" y="0"/>
            <a:ext cx="0" cy="1127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61790" y="248917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COLLEGE OF ENGINEERING</a:t>
            </a:r>
            <a:endParaRPr lang="zh-CN" alt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905737" y="0"/>
            <a:ext cx="0" cy="7196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44E35C0-B3DB-47A1-9912-4124B66C192B}"/>
              </a:ext>
            </a:extLst>
          </p:cNvPr>
          <p:cNvSpPr/>
          <p:nvPr/>
        </p:nvSpPr>
        <p:spPr>
          <a:xfrm>
            <a:off x="2938086" y="4455158"/>
            <a:ext cx="343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工学院</a:t>
            </a:r>
            <a:r>
              <a:rPr lang="zh-CN" altLang="en-US" i="1" kern="100" dirty="0">
                <a:solidFill>
                  <a:srgbClr val="000000"/>
                </a:solidFill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流体力学     </a:t>
            </a:r>
            <a:r>
              <a:rPr lang="en-US" altLang="zh-CN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1801111621</a:t>
            </a:r>
            <a:endParaRPr lang="en-US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5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1280" y="325120"/>
            <a:ext cx="4689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的并行设计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图片 55">
            <a:extLst>
              <a:ext uri="{FF2B5EF4-FFF2-40B4-BE49-F238E27FC236}">
                <a16:creationId xmlns:a16="http://schemas.microsoft.com/office/drawing/2014/main" id="{8C6E1066-26F9-4E4E-81D4-04E2B5166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1589813"/>
            <a:ext cx="3746377" cy="114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图片 58">
            <a:extLst>
              <a:ext uri="{FF2B5EF4-FFF2-40B4-BE49-F238E27FC236}">
                <a16:creationId xmlns:a16="http://schemas.microsoft.com/office/drawing/2014/main" id="{82DC1F6D-6D58-411B-8D0C-AEC85945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2804315"/>
            <a:ext cx="3739295" cy="10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图片 61">
            <a:extLst>
              <a:ext uri="{FF2B5EF4-FFF2-40B4-BE49-F238E27FC236}">
                <a16:creationId xmlns:a16="http://schemas.microsoft.com/office/drawing/2014/main" id="{73580476-004F-4561-851B-CB5ACAE1E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3969242"/>
            <a:ext cx="3746377" cy="10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16384">
            <a:extLst>
              <a:ext uri="{FF2B5EF4-FFF2-40B4-BE49-F238E27FC236}">
                <a16:creationId xmlns:a16="http://schemas.microsoft.com/office/drawing/2014/main" id="{060A54F1-2E05-4841-8BCB-C13BF5600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5125632"/>
            <a:ext cx="3746377" cy="111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D9542E81-752B-4B29-92FC-3051AC29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854111"/>
            <a:ext cx="6798718" cy="33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0" tIns="914112" rIns="1142640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C9C04D-AEDC-4366-AF23-61E097CC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2737097"/>
            <a:ext cx="67987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EA1FA3B-1468-433E-8B5C-ECA5501A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4213472"/>
            <a:ext cx="67987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BC8CC64-A929-457C-8626-53038277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5689847"/>
            <a:ext cx="67987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F7EA423-3E6F-46A0-9DBC-4A402D62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279" y="6206297"/>
            <a:ext cx="679871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在通过传播之后，相当于点乘了！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09EABA-2FD2-4AB3-9187-D4C7C7836EB9}"/>
              </a:ext>
            </a:extLst>
          </p:cNvPr>
          <p:cNvSpPr/>
          <p:nvPr/>
        </p:nvSpPr>
        <p:spPr>
          <a:xfrm>
            <a:off x="1783080" y="1974458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0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A54A89-E124-4CFB-9DBD-6F80731E85F9}"/>
              </a:ext>
            </a:extLst>
          </p:cNvPr>
          <p:cNvSpPr/>
          <p:nvPr/>
        </p:nvSpPr>
        <p:spPr>
          <a:xfrm>
            <a:off x="1748802" y="3168504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1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62A0FC-E2D0-4E57-8370-051B0D018139}"/>
              </a:ext>
            </a:extLst>
          </p:cNvPr>
          <p:cNvSpPr/>
          <p:nvPr/>
        </p:nvSpPr>
        <p:spPr>
          <a:xfrm>
            <a:off x="1732230" y="4329545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2</a:t>
            </a:r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3A09B7-E1BF-4795-A206-9BB6CE036D22}"/>
              </a:ext>
            </a:extLst>
          </p:cNvPr>
          <p:cNvSpPr/>
          <p:nvPr/>
        </p:nvSpPr>
        <p:spPr>
          <a:xfrm>
            <a:off x="1748802" y="5505181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3</a:t>
            </a:r>
            <a:endParaRPr lang="en-US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41D9806-0987-4818-843A-8E93F5D77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096" y="3699715"/>
            <a:ext cx="67987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右图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以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进程为例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95B8A2C-59E6-45C8-99E8-C73F80F0023C}"/>
                  </a:ext>
                </a:extLst>
              </p:cNvPr>
              <p:cNvSpPr/>
              <p:nvPr/>
            </p:nvSpPr>
            <p:spPr>
              <a:xfrm>
                <a:off x="5023183" y="1605823"/>
                <a:ext cx="4572000" cy="6070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𝑩𝒓𝒐𝒂𝒅𝒄𝒂𝒔𝒕</m:t>
                      </m:r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操作的通信量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  <m: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95B8A2C-59E6-45C8-99E8-C73F80F00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183" y="1605823"/>
                <a:ext cx="4572000" cy="607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08C2F3-DF04-4FDB-A4DE-3DDFCD06319C}"/>
                  </a:ext>
                </a:extLst>
              </p:cNvPr>
              <p:cNvSpPr/>
              <p:nvPr/>
            </p:nvSpPr>
            <p:spPr>
              <a:xfrm>
                <a:off x="4768507" y="2166235"/>
                <a:ext cx="4646346" cy="607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每个进程的计算量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08C2F3-DF04-4FDB-A4DE-3DDFCD063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07" y="2166235"/>
                <a:ext cx="4646346" cy="6070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1951E31-C7E1-4CF3-8745-08C9EB93DAA3}"/>
              </a:ext>
            </a:extLst>
          </p:cNvPr>
          <p:cNvSpPr txBox="1"/>
          <p:nvPr/>
        </p:nvSpPr>
        <p:spPr>
          <a:xfrm>
            <a:off x="6498798" y="4005937"/>
            <a:ext cx="2607102" cy="207445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56EDF90-0694-4582-A48E-75DCAD412585}"/>
                  </a:ext>
                </a:extLst>
              </p:cNvPr>
              <p:cNvSpPr/>
              <p:nvPr/>
            </p:nvSpPr>
            <p:spPr>
              <a:xfrm>
                <a:off x="4842853" y="3013963"/>
                <a:ext cx="4572000" cy="6538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sz="12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𝒉𝒊𝒇𝒕</m:t>
                      </m:r>
                      <m:r>
                        <a:rPr lang="zh-CN" altLang="en-US" sz="12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操作的通信量</m:t>
                      </m:r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sz="1200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200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)×(</m:t>
                      </m:r>
                      <m:f>
                        <m:fPr>
                          <m:ctrlPr>
                            <a:rPr lang="en-US" sz="12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2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56EDF90-0694-4582-A48E-75DCAD412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853" y="3013963"/>
                <a:ext cx="4572000" cy="6538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8E733CD-6320-4344-A4DE-5D6AE9EBAC6F}"/>
                  </a:ext>
                </a:extLst>
              </p:cNvPr>
              <p:cNvSpPr/>
              <p:nvPr/>
            </p:nvSpPr>
            <p:spPr>
              <a:xfrm>
                <a:off x="4819095" y="4034624"/>
                <a:ext cx="4572000" cy="4308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全部</m:t>
                      </m:r>
                      <m:r>
                        <a:rPr lang="zh-CN" altLang="en-US" sz="1100" b="1" i="1" kern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通信</m:t>
                      </m:r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量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8E733CD-6320-4344-A4DE-5D6AE9EBA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95" y="4034624"/>
                <a:ext cx="457200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 descr="Comm &#10;Ⅱ (M × K + K × 3 × (q | 1 一 &#10;K × N &#10;× 冖 q | 1 一 ">
            <a:extLst>
              <a:ext uri="{FF2B5EF4-FFF2-40B4-BE49-F238E27FC236}">
                <a16:creationId xmlns:a16="http://schemas.microsoft.com/office/drawing/2014/main" id="{A4C3CAF4-D769-4252-ADA8-C4C434D11429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06" y="4276154"/>
            <a:ext cx="2537089" cy="96437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41EDE7C5-D716-4408-887B-2FF076EAABC6}"/>
              </a:ext>
            </a:extLst>
          </p:cNvPr>
          <p:cNvSpPr/>
          <p:nvPr/>
        </p:nvSpPr>
        <p:spPr>
          <a:xfrm>
            <a:off x="6218436" y="5260319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algn="just">
              <a:spcAft>
                <a:spcPts val="0"/>
              </a:spcAft>
            </a:pPr>
            <a:r>
              <a:rPr lang="zh-CN" altLang="en-US" sz="12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全部计算量</a:t>
            </a:r>
            <a:r>
              <a:rPr lang="en-US" sz="12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3" name="图片 32" descr="Comput &#10;х &#10;х &#10;МхКхЛТ ">
            <a:extLst>
              <a:ext uri="{FF2B5EF4-FFF2-40B4-BE49-F238E27FC236}">
                <a16:creationId xmlns:a16="http://schemas.microsoft.com/office/drawing/2014/main" id="{C5E8B0FD-12FD-47D1-9547-20C8872E429A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88" y="5554992"/>
            <a:ext cx="2701031" cy="52539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Rectangle 9">
            <a:extLst>
              <a:ext uri="{FF2B5EF4-FFF2-40B4-BE49-F238E27FC236}">
                <a16:creationId xmlns:a16="http://schemas.microsoft.com/office/drawing/2014/main" id="{BAA54BA1-5ECA-4463-838F-187337930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096" y="3275229"/>
            <a:ext cx="67987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latin typeface="Arial" panose="020B0604020202020204" pitchFamily="34" charset="0"/>
              </a:rPr>
              <a:t>进程数</a:t>
            </a:r>
            <a:r>
              <a:rPr lang="en-US" altLang="zh-CN" sz="2000" b="1" dirty="0">
                <a:latin typeface="Arial" panose="020B0604020202020204" pitchFamily="34" charset="0"/>
              </a:rPr>
              <a:t>p=q</a:t>
            </a:r>
            <a:r>
              <a:rPr lang="en-US" altLang="zh-CN" sz="2000" b="1" baseline="30000" dirty="0">
                <a:latin typeface="Arial" panose="020B0604020202020204" pitchFamily="34" charset="0"/>
              </a:rPr>
              <a:t>2</a:t>
            </a:r>
            <a:endParaRPr kumimoji="0" lang="zh-CN" altLang="en-US" sz="2000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1280" y="325120"/>
            <a:ext cx="4689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的并行设计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BC2849A-BA6D-4C87-9FB1-CA9ADA50992F}"/>
              </a:ext>
            </a:extLst>
          </p:cNvPr>
          <p:cNvSpPr/>
          <p:nvPr/>
        </p:nvSpPr>
        <p:spPr>
          <a:xfrm>
            <a:off x="3467745" y="139566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通信方案与同步开销</a:t>
            </a:r>
            <a:endParaRPr lang="en-US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36BF5D8-D2A8-4474-A212-0FDA2EFD33D6}"/>
              </a:ext>
            </a:extLst>
          </p:cNvPr>
          <p:cNvSpPr/>
          <p:nvPr/>
        </p:nvSpPr>
        <p:spPr>
          <a:xfrm>
            <a:off x="4120313" y="4617920"/>
            <a:ext cx="1597981" cy="467869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0">
                <a:schemeClr val="bg2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FE7399-6E33-46EC-8BB6-D8F9193D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4" y="2166631"/>
            <a:ext cx="3733800" cy="2895600"/>
          </a:xfrm>
          <a:prstGeom prst="rect">
            <a:avLst/>
          </a:prstGeom>
        </p:spPr>
      </p:pic>
      <p:pic>
        <p:nvPicPr>
          <p:cNvPr id="12" name="图片 58">
            <a:extLst>
              <a:ext uri="{FF2B5EF4-FFF2-40B4-BE49-F238E27FC236}">
                <a16:creationId xmlns:a16="http://schemas.microsoft.com/office/drawing/2014/main" id="{08E71B32-3AB8-4C60-95AF-2E4A5BE8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965" y="3667489"/>
            <a:ext cx="4751126" cy="139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140DAF3-2D02-4720-8E44-B053936FB294}"/>
              </a:ext>
            </a:extLst>
          </p:cNvPr>
          <p:cNvSpPr txBox="1"/>
          <p:nvPr/>
        </p:nvSpPr>
        <p:spPr>
          <a:xfrm>
            <a:off x="5178749" y="5751962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同步开销：</a:t>
            </a:r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拥有者原则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                    2.</a:t>
            </a:r>
            <a:r>
              <a:rPr lang="zh-CN" altLang="en-US" dirty="0">
                <a:solidFill>
                  <a:srgbClr val="C00000"/>
                </a:solidFill>
              </a:rPr>
              <a:t>载荷不均衡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3" name="图片 55">
            <a:extLst>
              <a:ext uri="{FF2B5EF4-FFF2-40B4-BE49-F238E27FC236}">
                <a16:creationId xmlns:a16="http://schemas.microsoft.com/office/drawing/2014/main" id="{833D1FAA-7F23-4476-8C0A-6FD7A85D6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965" y="2116061"/>
            <a:ext cx="4727672" cy="144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箭头: 左弧形 17">
            <a:extLst>
              <a:ext uri="{FF2B5EF4-FFF2-40B4-BE49-F238E27FC236}">
                <a16:creationId xmlns:a16="http://schemas.microsoft.com/office/drawing/2014/main" id="{75AAF885-2577-4C5C-BF4D-33088EF3C4BF}"/>
              </a:ext>
            </a:extLst>
          </p:cNvPr>
          <p:cNvSpPr/>
          <p:nvPr/>
        </p:nvSpPr>
        <p:spPr>
          <a:xfrm rot="10550535">
            <a:off x="7197568" y="2304169"/>
            <a:ext cx="225632" cy="294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箭头: 左弧形 18">
            <a:extLst>
              <a:ext uri="{FF2B5EF4-FFF2-40B4-BE49-F238E27FC236}">
                <a16:creationId xmlns:a16="http://schemas.microsoft.com/office/drawing/2014/main" id="{5E66EABF-9789-4201-9176-26DB039050E3}"/>
              </a:ext>
            </a:extLst>
          </p:cNvPr>
          <p:cNvSpPr/>
          <p:nvPr/>
        </p:nvSpPr>
        <p:spPr>
          <a:xfrm rot="10550535">
            <a:off x="7197570" y="2639764"/>
            <a:ext cx="225632" cy="294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箭头: 左弧形 21">
            <a:extLst>
              <a:ext uri="{FF2B5EF4-FFF2-40B4-BE49-F238E27FC236}">
                <a16:creationId xmlns:a16="http://schemas.microsoft.com/office/drawing/2014/main" id="{0B681BA8-5C83-4D6B-827D-1265005B6958}"/>
              </a:ext>
            </a:extLst>
          </p:cNvPr>
          <p:cNvSpPr/>
          <p:nvPr/>
        </p:nvSpPr>
        <p:spPr>
          <a:xfrm rot="10550535">
            <a:off x="7197569" y="2975359"/>
            <a:ext cx="225632" cy="294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F97EF264-CAFE-4B04-B539-1E4DCB638B82}"/>
              </a:ext>
            </a:extLst>
          </p:cNvPr>
          <p:cNvSpPr/>
          <p:nvPr/>
        </p:nvSpPr>
        <p:spPr>
          <a:xfrm>
            <a:off x="5595081" y="2296377"/>
            <a:ext cx="246426" cy="10505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69A3CADE-4814-4287-9D6E-6D39AB756AEF}"/>
              </a:ext>
            </a:extLst>
          </p:cNvPr>
          <p:cNvSpPr/>
          <p:nvPr/>
        </p:nvSpPr>
        <p:spPr>
          <a:xfrm rot="10550535">
            <a:off x="7197568" y="3790854"/>
            <a:ext cx="225632" cy="294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F0B1764D-59D6-44F4-8FDD-EA7C96AB2106}"/>
              </a:ext>
            </a:extLst>
          </p:cNvPr>
          <p:cNvSpPr/>
          <p:nvPr/>
        </p:nvSpPr>
        <p:spPr>
          <a:xfrm rot="10550535">
            <a:off x="7197570" y="4126449"/>
            <a:ext cx="225632" cy="294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8935B7FF-9D80-4D6F-93DC-8CEDD6B41A88}"/>
              </a:ext>
            </a:extLst>
          </p:cNvPr>
          <p:cNvSpPr/>
          <p:nvPr/>
        </p:nvSpPr>
        <p:spPr>
          <a:xfrm rot="10550535">
            <a:off x="7197569" y="4462044"/>
            <a:ext cx="225632" cy="294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091EBFC2-E579-4982-8B04-F3F7AF80B5AA}"/>
              </a:ext>
            </a:extLst>
          </p:cNvPr>
          <p:cNvSpPr/>
          <p:nvPr/>
        </p:nvSpPr>
        <p:spPr>
          <a:xfrm>
            <a:off x="5595081" y="3783062"/>
            <a:ext cx="246426" cy="10505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345F400-8A84-4B00-91BD-F2AC25612C48}"/>
              </a:ext>
            </a:extLst>
          </p:cNvPr>
          <p:cNvSpPr txBox="1"/>
          <p:nvPr/>
        </p:nvSpPr>
        <p:spPr>
          <a:xfrm>
            <a:off x="4279037" y="5037764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row_comm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867420-4E0D-4567-94DC-EBAAFEE53D1C}"/>
              </a:ext>
            </a:extLst>
          </p:cNvPr>
          <p:cNvSpPr txBox="1"/>
          <p:nvPr/>
        </p:nvSpPr>
        <p:spPr>
          <a:xfrm>
            <a:off x="6027879" y="50774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col_comm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0915D21-490F-4114-AFD4-4C66CD92EC76}"/>
              </a:ext>
            </a:extLst>
          </p:cNvPr>
          <p:cNvSpPr/>
          <p:nvPr/>
        </p:nvSpPr>
        <p:spPr>
          <a:xfrm rot="16200000">
            <a:off x="5613345" y="4128911"/>
            <a:ext cx="1597981" cy="46786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0">
                <a:schemeClr val="accent1">
                  <a:lumMod val="75000"/>
                </a:schemeClr>
              </a:gs>
              <a:gs pos="0">
                <a:schemeClr val="accent1">
                  <a:lumMod val="75000"/>
                  <a:alpha val="20000"/>
                </a:schemeClr>
              </a:gs>
            </a:gsLst>
            <a:lin ang="5400000" scaled="1"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9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8089" y="306402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测试结果及分析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540946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54771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2910684" y="152555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并行计算机体系结构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3AA57-A933-4D98-893C-84F1BF5E1A0F}"/>
              </a:ext>
            </a:extLst>
          </p:cNvPr>
          <p:cNvSpPr/>
          <p:nvPr/>
        </p:nvSpPr>
        <p:spPr>
          <a:xfrm>
            <a:off x="4942659" y="1551699"/>
            <a:ext cx="3226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rgbClr val="C0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未名一号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Xeon E5 cluster </a:t>
            </a:r>
            <a:r>
              <a:rPr lang="en-US" altLang="zh-CN" b="1" dirty="0">
                <a:solidFill>
                  <a:srgbClr val="C0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】</a:t>
            </a:r>
            <a:endParaRPr 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2146BD-24BB-40FA-8385-25D5A82EFAA8}"/>
              </a:ext>
            </a:extLst>
          </p:cNvPr>
          <p:cNvGrpSpPr/>
          <p:nvPr/>
        </p:nvGrpSpPr>
        <p:grpSpPr>
          <a:xfrm>
            <a:off x="234939" y="2385887"/>
            <a:ext cx="8674121" cy="3930174"/>
            <a:chOff x="904879" y="2308031"/>
            <a:chExt cx="8674121" cy="393017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DD43B5F-DC56-40BE-92D4-AACF22ADBDEB}"/>
                </a:ext>
              </a:extLst>
            </p:cNvPr>
            <p:cNvSpPr/>
            <p:nvPr/>
          </p:nvSpPr>
          <p:spPr>
            <a:xfrm>
              <a:off x="7941733" y="2311508"/>
              <a:ext cx="931653" cy="24418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Node 2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2E5856A-C3A7-40BB-AD67-1B43DB6ADE70}"/>
                </a:ext>
              </a:extLst>
            </p:cNvPr>
            <p:cNvSpPr/>
            <p:nvPr/>
          </p:nvSpPr>
          <p:spPr>
            <a:xfrm>
              <a:off x="1966011" y="2308031"/>
              <a:ext cx="5477153" cy="24418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Node 1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/>
                <a:t>f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8507F86-9389-4D8C-BF19-90B4D757E4EB}"/>
                </a:ext>
              </a:extLst>
            </p:cNvPr>
            <p:cNvCxnSpPr>
              <a:cxnSpLocks/>
            </p:cNvCxnSpPr>
            <p:nvPr/>
          </p:nvCxnSpPr>
          <p:spPr>
            <a:xfrm>
              <a:off x="4707772" y="4979726"/>
              <a:ext cx="0" cy="220924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C4E386E-CE56-4D96-80CB-3F2B76F2AFB7}"/>
                </a:ext>
              </a:extLst>
            </p:cNvPr>
            <p:cNvSpPr/>
            <p:nvPr/>
          </p:nvSpPr>
          <p:spPr>
            <a:xfrm>
              <a:off x="2162181" y="2688556"/>
              <a:ext cx="2257944" cy="137516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041A74A-EBD5-4D7F-B573-FD8C96B205BA}"/>
                </a:ext>
              </a:extLst>
            </p:cNvPr>
            <p:cNvSpPr/>
            <p:nvPr/>
          </p:nvSpPr>
          <p:spPr>
            <a:xfrm>
              <a:off x="2742235" y="2841119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99C24C7-531D-4DA4-A385-91DA0745D807}"/>
                </a:ext>
              </a:extLst>
            </p:cNvPr>
            <p:cNvSpPr/>
            <p:nvPr/>
          </p:nvSpPr>
          <p:spPr>
            <a:xfrm>
              <a:off x="3129977" y="2841122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287773D-9BAA-434A-8E0B-5BE4C4BFFFF3}"/>
                </a:ext>
              </a:extLst>
            </p:cNvPr>
            <p:cNvSpPr/>
            <p:nvPr/>
          </p:nvSpPr>
          <p:spPr>
            <a:xfrm>
              <a:off x="3532334" y="2835410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B753392-D730-4EE2-B11F-194B88EF1857}"/>
                </a:ext>
              </a:extLst>
            </p:cNvPr>
            <p:cNvSpPr/>
            <p:nvPr/>
          </p:nvSpPr>
          <p:spPr>
            <a:xfrm>
              <a:off x="3933825" y="2841120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50C8A0E-3A7A-4093-AB29-488FA09D8FB6}"/>
                </a:ext>
              </a:extLst>
            </p:cNvPr>
            <p:cNvSpPr/>
            <p:nvPr/>
          </p:nvSpPr>
          <p:spPr>
            <a:xfrm>
              <a:off x="2733675" y="3125221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FF3DE0-C702-42F9-9437-D2C2E1CDB90C}"/>
                </a:ext>
              </a:extLst>
            </p:cNvPr>
            <p:cNvSpPr/>
            <p:nvPr/>
          </p:nvSpPr>
          <p:spPr>
            <a:xfrm>
              <a:off x="3129977" y="3125221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C9FD971-CFBB-4C45-A288-C11BC6BB9351}"/>
                </a:ext>
              </a:extLst>
            </p:cNvPr>
            <p:cNvSpPr/>
            <p:nvPr/>
          </p:nvSpPr>
          <p:spPr>
            <a:xfrm>
              <a:off x="3532334" y="3125221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C894412-96AA-428E-8D8B-CA46AABB788D}"/>
                </a:ext>
              </a:extLst>
            </p:cNvPr>
            <p:cNvSpPr/>
            <p:nvPr/>
          </p:nvSpPr>
          <p:spPr>
            <a:xfrm>
              <a:off x="3933825" y="3125221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0DAB736-7992-47B8-A3F1-AA9F30D9D2E4}"/>
                </a:ext>
              </a:extLst>
            </p:cNvPr>
            <p:cNvSpPr/>
            <p:nvPr/>
          </p:nvSpPr>
          <p:spPr>
            <a:xfrm>
              <a:off x="2742235" y="3407646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B7C22A1-4EE1-487B-8D76-36C851A6E090}"/>
                </a:ext>
              </a:extLst>
            </p:cNvPr>
            <p:cNvSpPr/>
            <p:nvPr/>
          </p:nvSpPr>
          <p:spPr>
            <a:xfrm>
              <a:off x="3129977" y="3407649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E854A6-4155-4E70-83AD-43E5863727C6}"/>
                </a:ext>
              </a:extLst>
            </p:cNvPr>
            <p:cNvSpPr/>
            <p:nvPr/>
          </p:nvSpPr>
          <p:spPr>
            <a:xfrm>
              <a:off x="3532334" y="3401937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3DF625B-6C7A-4155-B01B-95CA944E0571}"/>
                </a:ext>
              </a:extLst>
            </p:cNvPr>
            <p:cNvSpPr/>
            <p:nvPr/>
          </p:nvSpPr>
          <p:spPr>
            <a:xfrm>
              <a:off x="3933825" y="3407647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1BE401C-A180-4EC1-8A14-0DF834A396C1}"/>
                </a:ext>
              </a:extLst>
            </p:cNvPr>
            <p:cNvSpPr/>
            <p:nvPr/>
          </p:nvSpPr>
          <p:spPr>
            <a:xfrm>
              <a:off x="2733675" y="3691748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80E784C-A684-44EE-A497-82A64A90E3E9}"/>
                </a:ext>
              </a:extLst>
            </p:cNvPr>
            <p:cNvSpPr/>
            <p:nvPr/>
          </p:nvSpPr>
          <p:spPr>
            <a:xfrm>
              <a:off x="3129977" y="3691748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D2734EF-4344-4AE9-97E0-17E6617C1C45}"/>
                </a:ext>
              </a:extLst>
            </p:cNvPr>
            <p:cNvSpPr/>
            <p:nvPr/>
          </p:nvSpPr>
          <p:spPr>
            <a:xfrm>
              <a:off x="3532334" y="3691748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8A2A4F-AE5A-4639-8379-FB320B01099F}"/>
                </a:ext>
              </a:extLst>
            </p:cNvPr>
            <p:cNvSpPr/>
            <p:nvPr/>
          </p:nvSpPr>
          <p:spPr>
            <a:xfrm>
              <a:off x="3933825" y="3691748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0F020-0CD0-4221-B69E-AFFF147E7E61}"/>
                </a:ext>
              </a:extLst>
            </p:cNvPr>
            <p:cNvSpPr txBox="1"/>
            <p:nvPr/>
          </p:nvSpPr>
          <p:spPr>
            <a:xfrm>
              <a:off x="2288044" y="2914473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C</a:t>
              </a:r>
            </a:p>
            <a:p>
              <a:r>
                <a:rPr lang="en-US" dirty="0"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P</a:t>
              </a:r>
            </a:p>
            <a:p>
              <a:r>
                <a:rPr lang="en-US" dirty="0"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U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547F358-77ED-4EC5-A45F-38F835196DD6}"/>
                </a:ext>
              </a:extLst>
            </p:cNvPr>
            <p:cNvSpPr/>
            <p:nvPr/>
          </p:nvSpPr>
          <p:spPr>
            <a:xfrm>
              <a:off x="5000179" y="2687300"/>
              <a:ext cx="2257944" cy="137516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D3927AD-633C-4DA7-9177-486DDCF4E5DC}"/>
                </a:ext>
              </a:extLst>
            </p:cNvPr>
            <p:cNvSpPr/>
            <p:nvPr/>
          </p:nvSpPr>
          <p:spPr>
            <a:xfrm>
              <a:off x="5580233" y="2839863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5BB10CB-1549-4E7D-BF1E-31656A198A99}"/>
                </a:ext>
              </a:extLst>
            </p:cNvPr>
            <p:cNvSpPr/>
            <p:nvPr/>
          </p:nvSpPr>
          <p:spPr>
            <a:xfrm>
              <a:off x="5967975" y="2839866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02B3A2-815E-44B8-9B9C-34FFCF227F6C}"/>
                </a:ext>
              </a:extLst>
            </p:cNvPr>
            <p:cNvSpPr/>
            <p:nvPr/>
          </p:nvSpPr>
          <p:spPr>
            <a:xfrm>
              <a:off x="6370332" y="2834154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435EA6A-A370-4BDD-BDE8-E4C56B7B6DA9}"/>
                </a:ext>
              </a:extLst>
            </p:cNvPr>
            <p:cNvSpPr/>
            <p:nvPr/>
          </p:nvSpPr>
          <p:spPr>
            <a:xfrm>
              <a:off x="6771823" y="2839864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514575C-48C6-44DF-A114-A6F42F4C7E56}"/>
                </a:ext>
              </a:extLst>
            </p:cNvPr>
            <p:cNvSpPr/>
            <p:nvPr/>
          </p:nvSpPr>
          <p:spPr>
            <a:xfrm>
              <a:off x="5571673" y="3123965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CFB44F5-47A7-4BD5-9F90-15919A8408F2}"/>
                </a:ext>
              </a:extLst>
            </p:cNvPr>
            <p:cNvSpPr/>
            <p:nvPr/>
          </p:nvSpPr>
          <p:spPr>
            <a:xfrm>
              <a:off x="5967975" y="3123965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3B38D3F-00F0-4878-AB55-821D95410419}"/>
                </a:ext>
              </a:extLst>
            </p:cNvPr>
            <p:cNvSpPr/>
            <p:nvPr/>
          </p:nvSpPr>
          <p:spPr>
            <a:xfrm>
              <a:off x="6370332" y="3123965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CC0A851-A630-4D34-BC33-435420AD0E6D}"/>
                </a:ext>
              </a:extLst>
            </p:cNvPr>
            <p:cNvSpPr/>
            <p:nvPr/>
          </p:nvSpPr>
          <p:spPr>
            <a:xfrm>
              <a:off x="6771823" y="3123965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E2ED226-C963-4076-95DD-939C853E111F}"/>
                </a:ext>
              </a:extLst>
            </p:cNvPr>
            <p:cNvSpPr/>
            <p:nvPr/>
          </p:nvSpPr>
          <p:spPr>
            <a:xfrm>
              <a:off x="5580233" y="3406390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994320D-57AB-435C-8E18-86B78CFEAFA7}"/>
                </a:ext>
              </a:extLst>
            </p:cNvPr>
            <p:cNvSpPr/>
            <p:nvPr/>
          </p:nvSpPr>
          <p:spPr>
            <a:xfrm>
              <a:off x="5967975" y="3406393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CEA362A-5FE5-4470-9429-48D2B35D75EB}"/>
                </a:ext>
              </a:extLst>
            </p:cNvPr>
            <p:cNvSpPr/>
            <p:nvPr/>
          </p:nvSpPr>
          <p:spPr>
            <a:xfrm>
              <a:off x="6370332" y="3400681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E5FF8F8-BEA4-436A-9261-C76F33C656DD}"/>
                </a:ext>
              </a:extLst>
            </p:cNvPr>
            <p:cNvSpPr/>
            <p:nvPr/>
          </p:nvSpPr>
          <p:spPr>
            <a:xfrm>
              <a:off x="6771823" y="3406391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C0AC6C1-B1ED-4E9E-9124-410C12A6510E}"/>
                </a:ext>
              </a:extLst>
            </p:cNvPr>
            <p:cNvSpPr/>
            <p:nvPr/>
          </p:nvSpPr>
          <p:spPr>
            <a:xfrm>
              <a:off x="5571673" y="3690492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D8CBA6-72C9-4A5D-88F0-B82D89B852AE}"/>
                </a:ext>
              </a:extLst>
            </p:cNvPr>
            <p:cNvSpPr/>
            <p:nvPr/>
          </p:nvSpPr>
          <p:spPr>
            <a:xfrm>
              <a:off x="5967975" y="3690492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62A01A5-76E9-4BF6-9F3C-98951508D669}"/>
                </a:ext>
              </a:extLst>
            </p:cNvPr>
            <p:cNvSpPr/>
            <p:nvPr/>
          </p:nvSpPr>
          <p:spPr>
            <a:xfrm>
              <a:off x="6370332" y="3690492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2EAD93-3DDA-42B0-B58E-3F733DBB5B04}"/>
                </a:ext>
              </a:extLst>
            </p:cNvPr>
            <p:cNvSpPr/>
            <p:nvPr/>
          </p:nvSpPr>
          <p:spPr>
            <a:xfrm>
              <a:off x="6771823" y="3690492"/>
              <a:ext cx="28575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629DA79-EB18-4A68-86EA-0B68E470D739}"/>
                </a:ext>
              </a:extLst>
            </p:cNvPr>
            <p:cNvSpPr txBox="1"/>
            <p:nvPr/>
          </p:nvSpPr>
          <p:spPr>
            <a:xfrm>
              <a:off x="5126042" y="2913217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C</a:t>
              </a:r>
            </a:p>
            <a:p>
              <a:r>
                <a:rPr lang="en-US" dirty="0"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P</a:t>
              </a:r>
            </a:p>
            <a:p>
              <a:r>
                <a:rPr lang="en-US" dirty="0"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U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24D4F94-AAD1-40BD-B5B7-63E5F4B2364A}"/>
                </a:ext>
              </a:extLst>
            </p:cNvPr>
            <p:cNvSpPr/>
            <p:nvPr/>
          </p:nvSpPr>
          <p:spPr>
            <a:xfrm>
              <a:off x="4995421" y="4215029"/>
              <a:ext cx="2257944" cy="3964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Memory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2E9CEFF-2FB5-4067-9B62-25AEC1F7C5D1}"/>
                </a:ext>
              </a:extLst>
            </p:cNvPr>
            <p:cNvSpPr/>
            <p:nvPr/>
          </p:nvSpPr>
          <p:spPr>
            <a:xfrm>
              <a:off x="2162181" y="4217673"/>
              <a:ext cx="2253185" cy="3964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Memory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18D3823-A1A1-4B2B-A523-309C7FCAC46B}"/>
                </a:ext>
              </a:extLst>
            </p:cNvPr>
            <p:cNvSpPr/>
            <p:nvPr/>
          </p:nvSpPr>
          <p:spPr>
            <a:xfrm>
              <a:off x="4995420" y="4215029"/>
              <a:ext cx="2314563" cy="3964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Memory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584041C-F26F-4322-993D-45069863088D}"/>
                </a:ext>
              </a:extLst>
            </p:cNvPr>
            <p:cNvCxnSpPr>
              <a:cxnSpLocks/>
              <a:stCxn id="18" idx="2"/>
              <a:endCxn id="55" idx="0"/>
            </p:cNvCxnSpPr>
            <p:nvPr/>
          </p:nvCxnSpPr>
          <p:spPr>
            <a:xfrm flipH="1">
              <a:off x="3288774" y="4063721"/>
              <a:ext cx="2379" cy="1539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747A8FC-23F8-40A3-813D-CD1156DE21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9136" y="4045741"/>
              <a:ext cx="2379" cy="1539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CE4E71D-0972-43FA-A47B-3F858D3FFF89}"/>
                </a:ext>
              </a:extLst>
            </p:cNvPr>
            <p:cNvCxnSpPr>
              <a:cxnSpLocks/>
            </p:cNvCxnSpPr>
            <p:nvPr/>
          </p:nvCxnSpPr>
          <p:spPr>
            <a:xfrm>
              <a:off x="3288773" y="4979726"/>
              <a:ext cx="2921527" cy="0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6986DC0-482A-406B-BEEF-E8C636F81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155" y="4633944"/>
              <a:ext cx="1" cy="34578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EFCD22D-7020-41ED-BD84-51AF35D58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9137" y="4626863"/>
              <a:ext cx="1" cy="352863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2DD4606-13B1-468B-B53E-03533A45E43E}"/>
                </a:ext>
              </a:extLst>
            </p:cNvPr>
            <p:cNvSpPr/>
            <p:nvPr/>
          </p:nvSpPr>
          <p:spPr>
            <a:xfrm>
              <a:off x="904879" y="5150100"/>
              <a:ext cx="8674121" cy="326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altLang="zh-CN" dirty="0">
                  <a:solidFill>
                    <a:schemeClr val="tx1"/>
                  </a:solidFill>
                </a:rPr>
                <a:t>igh Speed Network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6745EAF-9687-440F-B838-160E8CF03A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5475" y="5486400"/>
              <a:ext cx="1" cy="34578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981BA3E-E7B3-4832-9749-54D75A05D39B}"/>
                </a:ext>
              </a:extLst>
            </p:cNvPr>
            <p:cNvSpPr/>
            <p:nvPr/>
          </p:nvSpPr>
          <p:spPr>
            <a:xfrm>
              <a:off x="2162181" y="5841707"/>
              <a:ext cx="2253185" cy="3964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Node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9DFA348-90E4-4215-BC81-8061C0B72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092" y="5486400"/>
              <a:ext cx="1" cy="34578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2EB0E42-A06A-4259-B6E0-21BCE8DD4689}"/>
                </a:ext>
              </a:extLst>
            </p:cNvPr>
            <p:cNvSpPr/>
            <p:nvPr/>
          </p:nvSpPr>
          <p:spPr>
            <a:xfrm>
              <a:off x="5056798" y="5841707"/>
              <a:ext cx="2253185" cy="3964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Copy Node</a:t>
              </a: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1352F84-E455-40F7-91A0-88B048813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7559" y="4762880"/>
              <a:ext cx="1" cy="377695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C54E213-54A7-418A-8A7F-144A624E44B0}"/>
                </a:ext>
              </a:extLst>
            </p:cNvPr>
            <p:cNvSpPr txBox="1"/>
            <p:nvPr/>
          </p:nvSpPr>
          <p:spPr>
            <a:xfrm>
              <a:off x="7485647" y="3307961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06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8089" y="306402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测试结果及分析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540946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54771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2910684" y="152555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并行计算机体系结构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3AA57-A933-4D98-893C-84F1BF5E1A0F}"/>
              </a:ext>
            </a:extLst>
          </p:cNvPr>
          <p:cNvSpPr/>
          <p:nvPr/>
        </p:nvSpPr>
        <p:spPr>
          <a:xfrm>
            <a:off x="4942659" y="1551699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未名一号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Xeon Phi</a:t>
            </a:r>
            <a:r>
              <a:rPr lang="en-US" altLang="zh-CN" b="1" dirty="0">
                <a:solidFill>
                  <a:srgbClr val="C0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】</a:t>
            </a:r>
            <a:endParaRPr 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74C026F4-F11A-4965-82DC-AD9E4AADEF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27" y="2048837"/>
            <a:ext cx="5274310" cy="41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726A2C-4518-4510-9EA3-E36DEB77289B}"/>
              </a:ext>
            </a:extLst>
          </p:cNvPr>
          <p:cNvSpPr/>
          <p:nvPr/>
        </p:nvSpPr>
        <p:spPr>
          <a:xfrm>
            <a:off x="2338416" y="357273"/>
            <a:ext cx="4899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正确性验证（</a:t>
            </a:r>
            <a:r>
              <a:rPr lang="en-US" b="1" u="sng" dirty="0">
                <a:solidFill>
                  <a:srgbClr val="C00000"/>
                </a:solidFill>
                <a:cs typeface="Times New Roman" panose="02020603050405020304" pitchFamily="18" charset="0"/>
                <a:hlinkClick r:id="rId2" tooltip="Dell XPS89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Dell XPS8900</a:t>
            </a:r>
            <a:r>
              <a:rPr lang="en-US" altLang="zh-CN" b="1" u="sng" dirty="0">
                <a:solidFill>
                  <a:srgbClr val="C00000"/>
                </a:solidFill>
                <a:cs typeface="Times New Roman" panose="02020603050405020304" pitchFamily="18" charset="0"/>
                <a:hlinkClick r:id="rId2" tooltip="Dell XPS89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---</a:t>
            </a:r>
            <a:r>
              <a:rPr lang="en-US" b="1" u="sng" dirty="0">
                <a:solidFill>
                  <a:srgbClr val="C00000"/>
                </a:solidFill>
                <a:cs typeface="Times New Roman" panose="02020603050405020304" pitchFamily="18" charset="0"/>
                <a:hlinkClick r:id="rId2" tooltip="Dell XPS89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 Core i7 CPU 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A90FD6-6DE1-4ED5-8F62-A9564840B574}"/>
              </a:ext>
            </a:extLst>
          </p:cNvPr>
          <p:cNvSpPr/>
          <p:nvPr/>
        </p:nvSpPr>
        <p:spPr>
          <a:xfrm>
            <a:off x="216221" y="967641"/>
            <a:ext cx="4231492" cy="147732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Menlo"/>
              </a:rPr>
              <a:t>A =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</a:t>
            </a:r>
            <a:endParaRPr lang="en-US" dirty="0">
              <a:ea typeface="Menl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7CCB0D-8A9C-45A6-988C-400C8EC6795F}"/>
              </a:ext>
            </a:extLst>
          </p:cNvPr>
          <p:cNvSpPr txBox="1"/>
          <p:nvPr/>
        </p:nvSpPr>
        <p:spPr>
          <a:xfrm>
            <a:off x="216221" y="2604215"/>
            <a:ext cx="4231492" cy="3693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enlo"/>
              </a:rPr>
              <a:t>Split of local matrix A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0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0,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0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1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0,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1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2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1,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0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3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1,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1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0.0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3E1344-F7C1-40AD-B320-5D21A1525947}"/>
              </a:ext>
            </a:extLst>
          </p:cNvPr>
          <p:cNvSpPr/>
          <p:nvPr/>
        </p:nvSpPr>
        <p:spPr>
          <a:xfrm>
            <a:off x="2338416" y="92820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ea typeface="Menlo"/>
              </a:rPr>
              <a:t>B =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2.0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5.0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6.0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3.0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4.0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7.0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8.0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9.0 10.0 13.0 14.0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11.0 12.0 15.0 16.0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486F57-5D49-401C-91B1-694F8DB3B613}"/>
              </a:ext>
            </a:extLst>
          </p:cNvPr>
          <p:cNvSpPr/>
          <p:nvPr/>
        </p:nvSpPr>
        <p:spPr>
          <a:xfrm>
            <a:off x="4820669" y="2604215"/>
            <a:ext cx="3929651" cy="3693319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Menlo"/>
              </a:rPr>
              <a:t>Split of local matrix B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0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0,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0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2.0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3.0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4.0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1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0,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1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5.0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6.0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7.0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8.0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2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1,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0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9.0 10.0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11.0 12.0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Process 3 &gt; </a:t>
            </a:r>
            <a:r>
              <a:rPr lang="en-US" altLang="zh-CN" b="1" dirty="0" err="1">
                <a:ea typeface="Menlo"/>
              </a:rPr>
              <a:t>grid_row</a:t>
            </a:r>
            <a:r>
              <a:rPr lang="en-US" altLang="zh-CN" b="1" dirty="0">
                <a:ea typeface="Menlo"/>
              </a:rPr>
              <a:t> = 1, </a:t>
            </a:r>
            <a:r>
              <a:rPr lang="en-US" altLang="zh-CN" b="1" dirty="0" err="1">
                <a:ea typeface="Menlo"/>
              </a:rPr>
              <a:t>grid_col</a:t>
            </a:r>
            <a:r>
              <a:rPr lang="en-US" altLang="zh-CN" b="1" dirty="0">
                <a:ea typeface="Menlo"/>
              </a:rPr>
              <a:t> = 1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13.0 14.0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15.0 16.0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7FDCE4A-BC21-4C22-A907-9C871D54C539}"/>
              </a:ext>
            </a:extLst>
          </p:cNvPr>
          <p:cNvSpPr/>
          <p:nvPr/>
        </p:nvSpPr>
        <p:spPr>
          <a:xfrm>
            <a:off x="4820669" y="967641"/>
            <a:ext cx="3929651" cy="1477328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Menlo"/>
              </a:rPr>
              <a:t>The product is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1.0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2.0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5.0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6.0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3.0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4.0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7.0</a:t>
            </a:r>
            <a:r>
              <a:rPr lang="en-US" b="1" dirty="0">
                <a:ea typeface="Menlo"/>
              </a:rPr>
              <a:t>  </a:t>
            </a:r>
            <a:r>
              <a:rPr lang="en-US" altLang="zh-CN" b="1" dirty="0">
                <a:ea typeface="Menlo"/>
              </a:rPr>
              <a:t>8.0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zh-CN" altLang="en-US" b="1" dirty="0">
                <a:ea typeface="Menlo"/>
              </a:rPr>
              <a:t> </a:t>
            </a:r>
            <a:r>
              <a:rPr lang="en-US" altLang="zh-CN" b="1" dirty="0">
                <a:ea typeface="Menlo"/>
              </a:rPr>
              <a:t>9.0 10.0 13.0 14.0</a:t>
            </a:r>
            <a:r>
              <a:rPr lang="en-US" b="1" dirty="0">
                <a:ea typeface="Menlo"/>
              </a:rPr>
              <a:t> </a:t>
            </a:r>
            <a:endParaRPr lang="zh-CN" altLang="en-US" dirty="0">
              <a:ea typeface="Menlo"/>
            </a:endParaRPr>
          </a:p>
          <a:p>
            <a:r>
              <a:rPr lang="en-US" altLang="zh-CN" b="1" dirty="0">
                <a:ea typeface="Menlo"/>
              </a:rPr>
              <a:t>11.0 12.0 15.0 16.0</a:t>
            </a:r>
            <a:endParaRPr lang="zh-CN" altLang="en-US" dirty="0">
              <a:ea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3847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726A2C-4518-4510-9EA3-E36DEB77289B}"/>
              </a:ext>
            </a:extLst>
          </p:cNvPr>
          <p:cNvSpPr/>
          <p:nvPr/>
        </p:nvSpPr>
        <p:spPr>
          <a:xfrm>
            <a:off x="2338416" y="357273"/>
            <a:ext cx="4899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正确性验证（</a:t>
            </a:r>
            <a:r>
              <a:rPr lang="en-US" b="1" u="sng" dirty="0">
                <a:solidFill>
                  <a:srgbClr val="C00000"/>
                </a:solidFill>
                <a:cs typeface="Times New Roman" panose="02020603050405020304" pitchFamily="18" charset="0"/>
                <a:hlinkClick r:id="rId2" tooltip="Dell XPS89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Dell XPS8900</a:t>
            </a:r>
            <a:r>
              <a:rPr lang="en-US" altLang="zh-CN" b="1" u="sng" dirty="0">
                <a:solidFill>
                  <a:srgbClr val="C00000"/>
                </a:solidFill>
                <a:cs typeface="Times New Roman" panose="02020603050405020304" pitchFamily="18" charset="0"/>
                <a:hlinkClick r:id="rId2" tooltip="Dell XPS89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---</a:t>
            </a:r>
            <a:r>
              <a:rPr lang="en-US" b="1" u="sng" dirty="0">
                <a:solidFill>
                  <a:srgbClr val="C00000"/>
                </a:solidFill>
                <a:cs typeface="Times New Roman" panose="02020603050405020304" pitchFamily="18" charset="0"/>
                <a:hlinkClick r:id="rId2" tooltip="Dell XPS89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 Core i7 CPU 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008DE5-11A4-4BEF-99D9-6514C514A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28" y="1363833"/>
            <a:ext cx="3266850" cy="19949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991027-A928-4D1E-8D06-90CE42934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0" y="689456"/>
            <a:ext cx="4674642" cy="38207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3128A3-2434-45CF-A832-F24740B02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384" y="3848162"/>
            <a:ext cx="4572000" cy="22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9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3015357" y="386675"/>
            <a:ext cx="3862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测试结果分析（</a:t>
            </a:r>
            <a:r>
              <a:rPr lang="en-US" altLang="zh-CN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Xeon E5 cluster</a:t>
            </a:r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E9B0B99-0FB9-48CB-887E-3B31D1FE3D92}"/>
              </a:ext>
            </a:extLst>
          </p:cNvPr>
          <p:cNvSpPr/>
          <p:nvPr/>
        </p:nvSpPr>
        <p:spPr>
          <a:xfrm>
            <a:off x="642416" y="937565"/>
            <a:ext cx="39934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</a:rPr>
              <a:t>1.</a:t>
            </a:r>
            <a:r>
              <a:rPr lang="zh-CN" altLang="en-US" sz="1600" b="1" dirty="0">
                <a:latin typeface="Calibri" panose="020F0502020204030204" pitchFamily="34" charset="0"/>
              </a:rPr>
              <a:t>弱可拓展性研究（并行规模</a:t>
            </a:r>
            <a:r>
              <a:rPr lang="en-US" altLang="zh-CN" sz="1600" b="1" dirty="0">
                <a:latin typeface="Calibri" panose="020F0502020204030204" pitchFamily="34" charset="0"/>
              </a:rPr>
              <a:t>8192*8192</a:t>
            </a:r>
            <a:r>
              <a:rPr lang="zh-CN" altLang="en-US" sz="1600" b="1" dirty="0">
                <a:latin typeface="Calibri" panose="020F0502020204030204" pitchFamily="34" charset="0"/>
              </a:rPr>
              <a:t>）</a:t>
            </a:r>
            <a:r>
              <a:rPr lang="zh-CN" altLang="en-US" sz="1600" b="1" dirty="0"/>
              <a:t> </a:t>
            </a:r>
            <a:endParaRPr lang="en-US" sz="16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0557C6-0B96-49DF-80C6-974E809DD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33000"/>
              </p:ext>
            </p:extLst>
          </p:nvPr>
        </p:nvGraphicFramePr>
        <p:xfrm>
          <a:off x="5515076" y="1106842"/>
          <a:ext cx="2725114" cy="1512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405">
                  <a:extLst>
                    <a:ext uri="{9D8B030D-6E8A-4147-A177-3AD203B41FA5}">
                      <a16:colId xmlns:a16="http://schemas.microsoft.com/office/drawing/2014/main" val="2424714054"/>
                    </a:ext>
                  </a:extLst>
                </a:gridCol>
                <a:gridCol w="1005473">
                  <a:extLst>
                    <a:ext uri="{9D8B030D-6E8A-4147-A177-3AD203B41FA5}">
                      <a16:colId xmlns:a16="http://schemas.microsoft.com/office/drawing/2014/main" val="4134750302"/>
                    </a:ext>
                  </a:extLst>
                </a:gridCol>
                <a:gridCol w="1118236">
                  <a:extLst>
                    <a:ext uri="{9D8B030D-6E8A-4147-A177-3AD203B41FA5}">
                      <a16:colId xmlns:a16="http://schemas.microsoft.com/office/drawing/2014/main" val="4028135739"/>
                    </a:ext>
                  </a:extLst>
                </a:gridCol>
              </a:tblGrid>
              <a:tr h="18902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弱可拓展性（矩阵规模</a:t>
                      </a:r>
                      <a:r>
                        <a:rPr lang="en-US" altLang="zh-CN" sz="1100" u="none" strike="noStrike" dirty="0">
                          <a:effectLst/>
                        </a:rPr>
                        <a:t>8192*8192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48506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进程数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加速比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并行效率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383307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2*2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0.923100734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0.230775183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5293863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3*3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1.846201468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0.205133496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641466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4*4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3.111575507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0.194473469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707471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5*5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5.225098493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0.20900394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3019406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8*8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8.415848735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0.131497636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3994694"/>
                  </a:ext>
                </a:extLst>
              </a:tr>
              <a:tr h="189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16*16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23.35958503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0.091248379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7335085"/>
                  </a:ext>
                </a:extLst>
              </a:tr>
            </a:tbl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672BC2B2-C180-4313-A6BB-CCB146D98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985686"/>
              </p:ext>
            </p:extLst>
          </p:nvPr>
        </p:nvGraphicFramePr>
        <p:xfrm>
          <a:off x="1879600" y="2729648"/>
          <a:ext cx="5705474" cy="358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337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3015357" y="386675"/>
            <a:ext cx="3862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测试结果分析（</a:t>
            </a:r>
            <a:r>
              <a:rPr lang="en-US" altLang="zh-CN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Xeon E5 cluster</a:t>
            </a:r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E9B0B99-0FB9-48CB-887E-3B31D1FE3D92}"/>
              </a:ext>
            </a:extLst>
          </p:cNvPr>
          <p:cNvSpPr/>
          <p:nvPr/>
        </p:nvSpPr>
        <p:spPr>
          <a:xfrm>
            <a:off x="642416" y="937565"/>
            <a:ext cx="3368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</a:rPr>
              <a:t>2.</a:t>
            </a:r>
            <a:r>
              <a:rPr lang="zh-CN" altLang="en-US" sz="1600" b="1" dirty="0">
                <a:latin typeface="Calibri" panose="020F0502020204030204" pitchFamily="34" charset="0"/>
              </a:rPr>
              <a:t>强可拓展性研究（进程数量</a:t>
            </a:r>
            <a:r>
              <a:rPr lang="en-US" altLang="zh-CN" sz="1600" b="1" dirty="0">
                <a:latin typeface="Calibri" panose="020F0502020204030204" pitchFamily="34" charset="0"/>
              </a:rPr>
              <a:t>4*4</a:t>
            </a:r>
            <a:r>
              <a:rPr lang="zh-CN" altLang="en-US" sz="1600" b="1" dirty="0">
                <a:latin typeface="Calibri" panose="020F0502020204030204" pitchFamily="34" charset="0"/>
              </a:rPr>
              <a:t>）</a:t>
            </a:r>
            <a:r>
              <a:rPr lang="zh-CN" altLang="en-US" sz="1600" b="1" dirty="0"/>
              <a:t> </a:t>
            </a:r>
            <a:endParaRPr lang="en-US" sz="1600" b="1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280F2B5-2642-4456-840D-1F1B4A87D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486100"/>
              </p:ext>
            </p:extLst>
          </p:nvPr>
        </p:nvGraphicFramePr>
        <p:xfrm>
          <a:off x="1404460" y="2675831"/>
          <a:ext cx="6462713" cy="362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6B27663-8964-4C20-8FEC-C0CA802C6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82555"/>
              </p:ext>
            </p:extLst>
          </p:nvPr>
        </p:nvGraphicFramePr>
        <p:xfrm>
          <a:off x="5792784" y="861853"/>
          <a:ext cx="262890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285">
                  <a:extLst>
                    <a:ext uri="{9D8B030D-6E8A-4147-A177-3AD203B41FA5}">
                      <a16:colId xmlns:a16="http://schemas.microsoft.com/office/drawing/2014/main" val="186787565"/>
                    </a:ext>
                  </a:extLst>
                </a:gridCol>
                <a:gridCol w="879487">
                  <a:extLst>
                    <a:ext uri="{9D8B030D-6E8A-4147-A177-3AD203B41FA5}">
                      <a16:colId xmlns:a16="http://schemas.microsoft.com/office/drawing/2014/main" val="143478274"/>
                    </a:ext>
                  </a:extLst>
                </a:gridCol>
                <a:gridCol w="822129">
                  <a:extLst>
                    <a:ext uri="{9D8B030D-6E8A-4147-A177-3AD203B41FA5}">
                      <a16:colId xmlns:a16="http://schemas.microsoft.com/office/drawing/2014/main" val="295399610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强可拓展性（核数</a:t>
                      </a:r>
                      <a:r>
                        <a:rPr lang="en-US" altLang="zh-CN" sz="1100" u="none" strike="noStrike">
                          <a:effectLst/>
                        </a:rPr>
                        <a:t>4*4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45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进程数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加速比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并行效率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5395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(2^6)*(2^6)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0.005396502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0.033728136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408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(2^7)*(2^7)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0.030244525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0.001890283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62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(2^8)*(2^8)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0.492446652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0.030777916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4630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(2^9)*(2^9)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1.744392523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0.109024533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832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(2^10)*(2^10)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9.665071912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0.604066994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515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(2^11)*(2^11)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16.34261318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1.021413324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041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(2^12)*(2^12)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22.63287228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1.414554517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43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1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3015357" y="386675"/>
            <a:ext cx="3759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测试结果分析（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Xeon 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</a:t>
            </a:r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E9B0B99-0FB9-48CB-887E-3B31D1FE3D92}"/>
              </a:ext>
            </a:extLst>
          </p:cNvPr>
          <p:cNvSpPr/>
          <p:nvPr/>
        </p:nvSpPr>
        <p:spPr>
          <a:xfrm>
            <a:off x="642416" y="937565"/>
            <a:ext cx="39934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</a:rPr>
              <a:t>1.</a:t>
            </a:r>
            <a:r>
              <a:rPr lang="zh-CN" altLang="en-US" sz="1600" b="1" dirty="0">
                <a:latin typeface="Calibri" panose="020F0502020204030204" pitchFamily="34" charset="0"/>
              </a:rPr>
              <a:t>弱可拓展性研究（并行规模</a:t>
            </a:r>
            <a:r>
              <a:rPr lang="en-US" altLang="zh-CN" sz="1600" b="1" dirty="0">
                <a:latin typeface="Calibri" panose="020F0502020204030204" pitchFamily="34" charset="0"/>
              </a:rPr>
              <a:t>8192*8192</a:t>
            </a:r>
            <a:r>
              <a:rPr lang="zh-CN" altLang="en-US" sz="1600" b="1" dirty="0">
                <a:latin typeface="Calibri" panose="020F0502020204030204" pitchFamily="34" charset="0"/>
              </a:rPr>
              <a:t>）</a:t>
            </a:r>
            <a:r>
              <a:rPr lang="zh-CN" altLang="en-US" sz="1600" b="1" dirty="0"/>
              <a:t> </a:t>
            </a:r>
            <a:endParaRPr lang="en-US" sz="1600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1B60679-CC62-483F-8157-51D380D72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59628"/>
              </p:ext>
            </p:extLst>
          </p:nvPr>
        </p:nvGraphicFramePr>
        <p:xfrm>
          <a:off x="5396769" y="937565"/>
          <a:ext cx="27559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199">
                  <a:extLst>
                    <a:ext uri="{9D8B030D-6E8A-4147-A177-3AD203B41FA5}">
                      <a16:colId xmlns:a16="http://schemas.microsoft.com/office/drawing/2014/main" val="3852236655"/>
                    </a:ext>
                  </a:extLst>
                </a:gridCol>
                <a:gridCol w="1016832">
                  <a:extLst>
                    <a:ext uri="{9D8B030D-6E8A-4147-A177-3AD203B41FA5}">
                      <a16:colId xmlns:a16="http://schemas.microsoft.com/office/drawing/2014/main" val="4003945430"/>
                    </a:ext>
                  </a:extLst>
                </a:gridCol>
                <a:gridCol w="1130869">
                  <a:extLst>
                    <a:ext uri="{9D8B030D-6E8A-4147-A177-3AD203B41FA5}">
                      <a16:colId xmlns:a16="http://schemas.microsoft.com/office/drawing/2014/main" val="2652838733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弱可拓展性（并行规模</a:t>
                      </a:r>
                      <a:r>
                        <a:rPr lang="en-US" altLang="zh-CN" sz="1100" u="none" strike="noStrike">
                          <a:effectLst/>
                        </a:rPr>
                        <a:t>8192*8192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26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进程数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加速比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并行效率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883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2*2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1.582544406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0.395636102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9533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3*3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2.373816609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0.263757401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807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4*4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3.195196494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0.199699781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3328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5*5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3.165088813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0.126603553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9909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8*8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3.071834084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0.047997408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0843489"/>
                  </a:ext>
                </a:extLst>
              </a:tr>
            </a:tbl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670054E-7F89-4290-8D96-2774243915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603950"/>
              </p:ext>
            </p:extLst>
          </p:nvPr>
        </p:nvGraphicFramePr>
        <p:xfrm>
          <a:off x="1958961" y="2647972"/>
          <a:ext cx="5705474" cy="358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31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3015357" y="386675"/>
            <a:ext cx="3759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测试结果分析（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Xeon 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</a:t>
            </a:r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E9B0B99-0FB9-48CB-887E-3B31D1FE3D92}"/>
              </a:ext>
            </a:extLst>
          </p:cNvPr>
          <p:cNvSpPr/>
          <p:nvPr/>
        </p:nvSpPr>
        <p:spPr>
          <a:xfrm>
            <a:off x="642416" y="937565"/>
            <a:ext cx="3368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</a:rPr>
              <a:t>2.</a:t>
            </a:r>
            <a:r>
              <a:rPr lang="zh-CN" altLang="en-US" sz="1600" b="1" dirty="0">
                <a:latin typeface="Calibri" panose="020F0502020204030204" pitchFamily="34" charset="0"/>
              </a:rPr>
              <a:t>强可拓展性研究（进程规模</a:t>
            </a:r>
            <a:r>
              <a:rPr lang="en-US" altLang="zh-CN" sz="1600" b="1" dirty="0">
                <a:latin typeface="Calibri" panose="020F0502020204030204" pitchFamily="34" charset="0"/>
              </a:rPr>
              <a:t>4*4</a:t>
            </a:r>
            <a:r>
              <a:rPr lang="zh-CN" altLang="en-US" sz="1600" b="1" dirty="0">
                <a:latin typeface="Calibri" panose="020F0502020204030204" pitchFamily="34" charset="0"/>
              </a:rPr>
              <a:t>）</a:t>
            </a:r>
            <a:r>
              <a:rPr lang="zh-CN" altLang="en-US" sz="1600" b="1" dirty="0"/>
              <a:t> </a:t>
            </a:r>
            <a:endParaRPr lang="en-US" sz="16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FB0778-88A6-4F07-93DF-6DFA7555C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39272"/>
              </p:ext>
            </p:extLst>
          </p:nvPr>
        </p:nvGraphicFramePr>
        <p:xfrm>
          <a:off x="5507241" y="895603"/>
          <a:ext cx="2628901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285">
                  <a:extLst>
                    <a:ext uri="{9D8B030D-6E8A-4147-A177-3AD203B41FA5}">
                      <a16:colId xmlns:a16="http://schemas.microsoft.com/office/drawing/2014/main" val="2704083908"/>
                    </a:ext>
                  </a:extLst>
                </a:gridCol>
                <a:gridCol w="879487">
                  <a:extLst>
                    <a:ext uri="{9D8B030D-6E8A-4147-A177-3AD203B41FA5}">
                      <a16:colId xmlns:a16="http://schemas.microsoft.com/office/drawing/2014/main" val="1733345351"/>
                    </a:ext>
                  </a:extLst>
                </a:gridCol>
                <a:gridCol w="822129">
                  <a:extLst>
                    <a:ext uri="{9D8B030D-6E8A-4147-A177-3AD203B41FA5}">
                      <a16:colId xmlns:a16="http://schemas.microsoft.com/office/drawing/2014/main" val="3185366047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强可拓展性（核数</a:t>
                      </a:r>
                      <a:r>
                        <a:rPr lang="en-US" altLang="zh-CN" sz="1100" u="none" strike="noStrike">
                          <a:effectLst/>
                        </a:rPr>
                        <a:t>4*4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10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进程数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加速比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并行效率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3773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(2^6)*(2^6)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0.000481815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0.003011341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118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(2^7)*(2^7)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0.00286016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0.00017876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192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(2^8)*(2^8)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0.030241002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0.001890063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494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(2^9)*(2^9)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0.753434182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0.047089636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1716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(2^10)*(2^10)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1.393857042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0.087116065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9440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(2^12)*(2^12)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4.050662667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0.253166417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9460805"/>
                  </a:ext>
                </a:extLst>
              </a:tr>
            </a:tbl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690C42E-854D-4746-978D-DADF4FB3A8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71273"/>
              </p:ext>
            </p:extLst>
          </p:nvPr>
        </p:nvGraphicFramePr>
        <p:xfrm>
          <a:off x="1340643" y="2626266"/>
          <a:ext cx="6462713" cy="362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297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9144000" cy="992221"/>
          </a:xfrm>
          <a:prstGeom prst="rect">
            <a:avLst/>
          </a:prstGeom>
          <a:solidFill>
            <a:srgbClr val="BE00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9" y="0"/>
            <a:ext cx="996081" cy="99222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14240" y="265276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PEKING UNIVERSITY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654230" y="0"/>
            <a:ext cx="0" cy="1127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61790" y="248917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COLLEGE OF ENGINEERING</a:t>
            </a:r>
            <a:endParaRPr lang="zh-CN" alt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905737" y="0"/>
            <a:ext cx="0" cy="7196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517597" y="2869506"/>
            <a:ext cx="38779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问题背景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问题并行特征分析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并行设计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测试结果分析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930400" y="2493818"/>
            <a:ext cx="625301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930400" y="5356686"/>
            <a:ext cx="625301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000815" y="1785931"/>
            <a:ext cx="26420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CONTENTS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50779-DE4D-4079-A20A-83A0AE36ADA0}"/>
              </a:ext>
            </a:extLst>
          </p:cNvPr>
          <p:cNvSpPr/>
          <p:nvPr/>
        </p:nvSpPr>
        <p:spPr>
          <a:xfrm>
            <a:off x="3966705" y="40741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优化方向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E6D863-920F-457E-9359-49903233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096243"/>
            <a:ext cx="5694409" cy="46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1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2850" y="2931516"/>
            <a:ext cx="7886700" cy="1325563"/>
          </a:xfrm>
        </p:spPr>
        <p:txBody>
          <a:bodyPr/>
          <a:lstStyle/>
          <a:p>
            <a:r>
              <a:rPr lang="en-US" altLang="zh-CN" sz="8800" dirty="0">
                <a:solidFill>
                  <a:srgbClr val="C00000"/>
                </a:solidFill>
                <a:latin typeface="Arial Black" panose="020B0A04020102020204" pitchFamily="34" charset="0"/>
              </a:rPr>
              <a:t>THANK YOU!</a:t>
            </a:r>
            <a:endParaRPr lang="zh-CN" altLang="en-US" sz="88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-1"/>
            <a:ext cx="9144000" cy="992221"/>
          </a:xfrm>
          <a:prstGeom prst="rect">
            <a:avLst/>
          </a:prstGeom>
          <a:solidFill>
            <a:srgbClr val="BE00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9" y="0"/>
            <a:ext cx="996081" cy="99222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14240" y="265276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PEKING UNIVERSITY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654230" y="0"/>
            <a:ext cx="0" cy="1127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61790" y="248917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COLLEGE OF ENGINEERING</a:t>
            </a:r>
            <a:endParaRPr lang="zh-CN" alt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905737" y="0"/>
            <a:ext cx="0" cy="7196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9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7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9876" y="33857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问题背景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36880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36880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62D3260-8C1F-4391-A172-BE9B8E175304}"/>
              </a:ext>
            </a:extLst>
          </p:cNvPr>
          <p:cNvSpPr/>
          <p:nvPr/>
        </p:nvSpPr>
        <p:spPr>
          <a:xfrm>
            <a:off x="1788858" y="3472478"/>
            <a:ext cx="5788241" cy="18947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02FA63-AD5C-4893-9856-E68D8F657685}"/>
              </a:ext>
            </a:extLst>
          </p:cNvPr>
          <p:cNvSpPr txBox="1"/>
          <p:nvPr/>
        </p:nvSpPr>
        <p:spPr>
          <a:xfrm>
            <a:off x="3019876" y="23738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大型矩阵运算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45F1D8-0912-45D9-9509-E2E643D5D325}"/>
                  </a:ext>
                </a:extLst>
              </p:cNvPr>
              <p:cNvSpPr txBox="1"/>
              <p:nvPr/>
            </p:nvSpPr>
            <p:spPr>
              <a:xfrm>
                <a:off x="4478184" y="1830129"/>
                <a:ext cx="1365053" cy="1456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模式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识别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生物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信息学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网络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分析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数值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预报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45F1D8-0912-45D9-9509-E2E643D5D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184" y="1830129"/>
                <a:ext cx="1365053" cy="1456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AB42C867-1A05-4C81-A454-EF1E16E5E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257" y="3557080"/>
            <a:ext cx="599234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M*K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个数据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400" b="0" i="0" u="none" strike="noStrike" cap="none" normalizeH="0" baseline="-30000" dirty="0" err="1" bmk="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的二阶矩阵</a:t>
            </a: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，有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K*N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个数据的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14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二阶矩阵</a:t>
            </a: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，计算矩阵</a:t>
            </a: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C: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</a:t>
            </a: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     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14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计算原则为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21389EA-3EF4-47A4-91B1-B43C36282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66531"/>
              </p:ext>
            </p:extLst>
          </p:nvPr>
        </p:nvGraphicFramePr>
        <p:xfrm>
          <a:off x="3386365" y="4703938"/>
          <a:ext cx="36861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3136900" imgH="495300" progId="Equation.DSMT4">
                  <p:embed/>
                </p:oleObj>
              </mc:Choice>
              <mc:Fallback>
                <p:oleObj name="Equation" r:id="rId4" imgW="31369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365" y="4703938"/>
                        <a:ext cx="36861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0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7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9876" y="33857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问题背景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36880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36880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а &#10;021 &#10;а12 &#10;аи &#10;к &#10;12 &#10;11 &#10;1q &#10;21 &#10;q1 &#10;мк ">
            <a:extLst>
              <a:ext uri="{FF2B5EF4-FFF2-40B4-BE49-F238E27FC236}">
                <a16:creationId xmlns:a16="http://schemas.microsoft.com/office/drawing/2014/main" id="{805673A6-036D-4A7E-99E9-2585317F92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6" y="2124075"/>
            <a:ext cx="4335625" cy="210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11 &#10;21 &#10;12 &#10;22 &#10;q &#10;21 &#10;ql &#10;12 &#10;Bll &#10;Iq ">
            <a:extLst>
              <a:ext uri="{FF2B5EF4-FFF2-40B4-BE49-F238E27FC236}">
                <a16:creationId xmlns:a16="http://schemas.microsoft.com/office/drawing/2014/main" id="{43FE8CC9-E1BB-4592-B606-413821CF17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4075"/>
            <a:ext cx="3906662" cy="19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C11 &#10;С21 &#10;С12 &#10;C22 &#10;12 &#10;С 11 &#10;1q &#10;21 &#10;ММ ">
            <a:extLst>
              <a:ext uri="{FF2B5EF4-FFF2-40B4-BE49-F238E27FC236}">
                <a16:creationId xmlns:a16="http://schemas.microsoft.com/office/drawing/2014/main" id="{573717EB-3FAB-470F-A6D4-EDCB9C16AFA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6" y="4353276"/>
            <a:ext cx="4335625" cy="21796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59AA6FE-5096-4E0C-8C57-7D7945BD545C}"/>
              </a:ext>
            </a:extLst>
          </p:cNvPr>
          <p:cNvSpPr/>
          <p:nvPr/>
        </p:nvSpPr>
        <p:spPr>
          <a:xfrm>
            <a:off x="5458372" y="5194865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运算复杂性为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O(N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9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9876" y="338574"/>
            <a:ext cx="4410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问题并行特征分析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а &#10;021 &#10;а12 &#10;аи &#10;к &#10;12 &#10;11 &#10;1q &#10;21 &#10;q1 &#10;мк ">
            <a:extLst>
              <a:ext uri="{FF2B5EF4-FFF2-40B4-BE49-F238E27FC236}">
                <a16:creationId xmlns:a16="http://schemas.microsoft.com/office/drawing/2014/main" id="{C8ABA6A8-5D1F-41B9-91CE-34385BDF5E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2" y="2178283"/>
            <a:ext cx="3942258" cy="195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 descr="11 &#10;21 &#10;12 &#10;22 &#10;q &#10;21 &#10;ql &#10;12 &#10;Bll &#10;Iq ">
            <a:extLst>
              <a:ext uri="{FF2B5EF4-FFF2-40B4-BE49-F238E27FC236}">
                <a16:creationId xmlns:a16="http://schemas.microsoft.com/office/drawing/2014/main" id="{21B790F6-0802-4DD6-8487-2C69EE5E51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128" y="2178283"/>
            <a:ext cx="3852823" cy="195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23" descr="C11 &#10;С21 &#10;С12 &#10;C22 &#10;12 &#10;С 11 &#10;1q &#10;21 &#10;ММ ">
            <a:extLst>
              <a:ext uri="{FF2B5EF4-FFF2-40B4-BE49-F238E27FC236}">
                <a16:creationId xmlns:a16="http://schemas.microsoft.com/office/drawing/2014/main" id="{9D49CBBB-EBCD-41B9-95A0-10F1873BD3A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1" y="4457693"/>
            <a:ext cx="3942259" cy="1981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 descr="Cij &#10;Ai0 + Ail BI j + . . . + Aii &#10;I 13 &#10;i,q 1 q—l,j ">
            <a:extLst>
              <a:ext uri="{FF2B5EF4-FFF2-40B4-BE49-F238E27FC236}">
                <a16:creationId xmlns:a16="http://schemas.microsoft.com/office/drawing/2014/main" id="{7A2B338D-54A9-45CA-A551-8EE1836838D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69" y="4693286"/>
            <a:ext cx="3848100" cy="1510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30F16FA-8EF7-46CB-B05C-91F88FEC920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90" y="2211494"/>
            <a:ext cx="4878643" cy="4163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620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9876" y="338574"/>
            <a:ext cx="4410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问题并行特征分析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1F4B520-8867-48DD-94C1-0C5B3D72BE67}"/>
              </a:ext>
            </a:extLst>
          </p:cNvPr>
          <p:cNvSpPr/>
          <p:nvPr/>
        </p:nvSpPr>
        <p:spPr>
          <a:xfrm>
            <a:off x="3812512" y="143490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数据访问冲突分析</a:t>
            </a:r>
            <a:endParaRPr lang="en-US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2" name="图片 11" descr="C:\Users\hongya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A7A517C6-2999-4124-BB08-CEEDEC319D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46" y="1835012"/>
            <a:ext cx="3691642" cy="4530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23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9876" y="338574"/>
            <a:ext cx="4410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问题并行特征分析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4E64A54-394D-4C41-9DDC-5E826B82E269}"/>
              </a:ext>
            </a:extLst>
          </p:cNvPr>
          <p:cNvSpPr txBox="1"/>
          <p:nvPr/>
        </p:nvSpPr>
        <p:spPr>
          <a:xfrm>
            <a:off x="613218" y="2005519"/>
            <a:ext cx="7793276" cy="225361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4118759-D384-47D2-BA87-3D19A21CA784}"/>
              </a:ext>
            </a:extLst>
          </p:cNvPr>
          <p:cNvSpPr txBox="1"/>
          <p:nvPr/>
        </p:nvSpPr>
        <p:spPr>
          <a:xfrm>
            <a:off x="613218" y="4405680"/>
            <a:ext cx="7793276" cy="225361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1F4B520-8867-48DD-94C1-0C5B3D72BE67}"/>
              </a:ext>
            </a:extLst>
          </p:cNvPr>
          <p:cNvSpPr/>
          <p:nvPr/>
        </p:nvSpPr>
        <p:spPr>
          <a:xfrm>
            <a:off x="3812512" y="143490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数据访问冲突分析</a:t>
            </a:r>
            <a:endParaRPr lang="en-US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13E70F-467C-4941-9E69-E37E3138E7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13" y="2095943"/>
            <a:ext cx="6312767" cy="1847465"/>
          </a:xfrm>
          <a:prstGeom prst="rect">
            <a:avLst/>
          </a:prstGeom>
          <a:noFill/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9F81BC15-8367-4B6C-825A-DE22E2F39F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241" y="4499365"/>
            <a:ext cx="6312339" cy="1847465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117A24-96BE-4AED-976F-985B47F5F1A3}"/>
              </a:ext>
            </a:extLst>
          </p:cNvPr>
          <p:cNvSpPr txBox="1"/>
          <p:nvPr/>
        </p:nvSpPr>
        <p:spPr>
          <a:xfrm>
            <a:off x="675362" y="28350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数据并行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1449998-462F-4260-9604-F0B948CE017A}"/>
              </a:ext>
            </a:extLst>
          </p:cNvPr>
          <p:cNvSpPr txBox="1"/>
          <p:nvPr/>
        </p:nvSpPr>
        <p:spPr>
          <a:xfrm>
            <a:off x="675362" y="5238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流水并行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BB744FC-46A1-4864-8577-ADA3D922B571}"/>
              </a:ext>
            </a:extLst>
          </p:cNvPr>
          <p:cNvSpPr txBox="1"/>
          <p:nvPr/>
        </p:nvSpPr>
        <p:spPr>
          <a:xfrm>
            <a:off x="4116713" y="383500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zh-CN" altLang="en-US" b="1" dirty="0">
                <a:solidFill>
                  <a:srgbClr val="C00000"/>
                </a:solidFill>
              </a:rPr>
              <a:t>均有读冲突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889E9D2-5C0B-425C-A589-31C895D4B12B}"/>
              </a:ext>
            </a:extLst>
          </p:cNvPr>
          <p:cNvSpPr txBox="1"/>
          <p:nvPr/>
        </p:nvSpPr>
        <p:spPr>
          <a:xfrm>
            <a:off x="4297050" y="627252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仅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有读冲突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1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9876" y="338574"/>
            <a:ext cx="4410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问题并行特征分析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1F4B520-8867-48DD-94C1-0C5B3D72BE67}"/>
              </a:ext>
            </a:extLst>
          </p:cNvPr>
          <p:cNvSpPr/>
          <p:nvPr/>
        </p:nvSpPr>
        <p:spPr>
          <a:xfrm>
            <a:off x="3812512" y="143490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负载均衡性分析</a:t>
            </a:r>
            <a:endParaRPr lang="en-US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D920619-BCD0-4206-9BED-2534E5257B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503" y="2014021"/>
            <a:ext cx="5179177" cy="4583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663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 rot="5400000">
            <a:off x="807720" y="421640"/>
            <a:ext cx="1950720" cy="11074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3840" y="325120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1280" y="325120"/>
            <a:ext cx="4689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的并行设计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36800" y="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36800" y="1371600"/>
            <a:ext cx="47548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图片 55">
            <a:extLst>
              <a:ext uri="{FF2B5EF4-FFF2-40B4-BE49-F238E27FC236}">
                <a16:creationId xmlns:a16="http://schemas.microsoft.com/office/drawing/2014/main" id="{8C6E1066-26F9-4E4E-81D4-04E2B5166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1589813"/>
            <a:ext cx="3746377" cy="114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图片 58">
            <a:extLst>
              <a:ext uri="{FF2B5EF4-FFF2-40B4-BE49-F238E27FC236}">
                <a16:creationId xmlns:a16="http://schemas.microsoft.com/office/drawing/2014/main" id="{82DC1F6D-6D58-411B-8D0C-AEC85945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2804315"/>
            <a:ext cx="3739295" cy="10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图片 61">
            <a:extLst>
              <a:ext uri="{FF2B5EF4-FFF2-40B4-BE49-F238E27FC236}">
                <a16:creationId xmlns:a16="http://schemas.microsoft.com/office/drawing/2014/main" id="{73580476-004F-4561-851B-CB5ACAE1E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3969242"/>
            <a:ext cx="3746377" cy="10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16384">
            <a:extLst>
              <a:ext uri="{FF2B5EF4-FFF2-40B4-BE49-F238E27FC236}">
                <a16:creationId xmlns:a16="http://schemas.microsoft.com/office/drawing/2014/main" id="{060A54F1-2E05-4841-8BCB-C13BF5600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5125632"/>
            <a:ext cx="3746377" cy="111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D9542E81-752B-4B29-92FC-3051AC29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854111"/>
            <a:ext cx="6798718" cy="33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0" tIns="914112" rIns="1142640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C9C04D-AEDC-4366-AF23-61E097CC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2737097"/>
            <a:ext cx="67987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EA1FA3B-1468-433E-8B5C-ECA5501A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4213472"/>
            <a:ext cx="67987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BC8CC64-A929-457C-8626-53038277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11" y="5689847"/>
            <a:ext cx="67987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F7EA423-3E6F-46A0-9DBC-4A402D62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279" y="6206297"/>
            <a:ext cx="679871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在通过传播之后，相当于点乘了！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09EABA-2FD2-4AB3-9187-D4C7C7836EB9}"/>
              </a:ext>
            </a:extLst>
          </p:cNvPr>
          <p:cNvSpPr/>
          <p:nvPr/>
        </p:nvSpPr>
        <p:spPr>
          <a:xfrm>
            <a:off x="1783080" y="1974458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0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A54A89-E124-4CFB-9DBD-6F80731E85F9}"/>
              </a:ext>
            </a:extLst>
          </p:cNvPr>
          <p:cNvSpPr/>
          <p:nvPr/>
        </p:nvSpPr>
        <p:spPr>
          <a:xfrm>
            <a:off x="1748802" y="3168504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1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62A0FC-E2D0-4E57-8370-051B0D018139}"/>
              </a:ext>
            </a:extLst>
          </p:cNvPr>
          <p:cNvSpPr/>
          <p:nvPr/>
        </p:nvSpPr>
        <p:spPr>
          <a:xfrm>
            <a:off x="1732230" y="4329545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2</a:t>
            </a:r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3A09B7-E1BF-4795-A206-9BB6CE036D22}"/>
              </a:ext>
            </a:extLst>
          </p:cNvPr>
          <p:cNvSpPr/>
          <p:nvPr/>
        </p:nvSpPr>
        <p:spPr>
          <a:xfrm>
            <a:off x="1748802" y="5505181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Stage 3</a:t>
            </a:r>
            <a:endParaRPr lang="en-US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41D9806-0987-4818-843A-8E93F5D77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9920" y="2635151"/>
            <a:ext cx="67987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右图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以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进程为例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95B8A2C-59E6-45C8-99E8-C73F80F0023C}"/>
                  </a:ext>
                </a:extLst>
              </p:cNvPr>
              <p:cNvSpPr/>
              <p:nvPr/>
            </p:nvSpPr>
            <p:spPr>
              <a:xfrm>
                <a:off x="5023183" y="1605823"/>
                <a:ext cx="4572000" cy="6070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𝑩𝒓𝒐𝒂𝒅𝒄𝒂𝒔𝒕</m:t>
                      </m:r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操作的通信量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  <m: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95B8A2C-59E6-45C8-99E8-C73F80F00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183" y="1605823"/>
                <a:ext cx="4572000" cy="607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08C2F3-DF04-4FDB-A4DE-3DDFCD06319C}"/>
                  </a:ext>
                </a:extLst>
              </p:cNvPr>
              <p:cNvSpPr/>
              <p:nvPr/>
            </p:nvSpPr>
            <p:spPr>
              <a:xfrm>
                <a:off x="4768507" y="2166235"/>
                <a:ext cx="4646346" cy="607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每个进程的计算量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1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08C2F3-DF04-4FDB-A4DE-3DDFCD063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07" y="2166235"/>
                <a:ext cx="4646346" cy="6070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1951E31-C7E1-4CF3-8745-08C9EB93DAA3}"/>
              </a:ext>
            </a:extLst>
          </p:cNvPr>
          <p:cNvSpPr txBox="1"/>
          <p:nvPr/>
        </p:nvSpPr>
        <p:spPr>
          <a:xfrm>
            <a:off x="6498798" y="4005937"/>
            <a:ext cx="2607102" cy="207445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56EDF90-0694-4582-A48E-75DCAD412585}"/>
                  </a:ext>
                </a:extLst>
              </p:cNvPr>
              <p:cNvSpPr/>
              <p:nvPr/>
            </p:nvSpPr>
            <p:spPr>
              <a:xfrm>
                <a:off x="4842853" y="3013963"/>
                <a:ext cx="4572000" cy="6538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sz="12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𝒉𝒊𝒇𝒕</m:t>
                      </m:r>
                      <m:r>
                        <a:rPr lang="zh-CN" altLang="en-US" sz="12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操作的通信量</m:t>
                      </m:r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sz="1200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200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b="1" i="1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)×(</m:t>
                      </m:r>
                      <m:f>
                        <m:fPr>
                          <m:ctrlPr>
                            <a:rPr lang="en-US" sz="12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2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200" b="1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sz="12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56EDF90-0694-4582-A48E-75DCAD412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853" y="3013963"/>
                <a:ext cx="4572000" cy="6538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8E733CD-6320-4344-A4DE-5D6AE9EBAC6F}"/>
                  </a:ext>
                </a:extLst>
              </p:cNvPr>
              <p:cNvSpPr/>
              <p:nvPr/>
            </p:nvSpPr>
            <p:spPr>
              <a:xfrm>
                <a:off x="4819095" y="4034624"/>
                <a:ext cx="4572000" cy="4308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全部</m:t>
                      </m:r>
                      <m:r>
                        <a:rPr lang="zh-CN" altLang="en-US" sz="1100" b="1" i="1" kern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通信</m:t>
                      </m:r>
                      <m:r>
                        <a:rPr lang="zh-CN" altLang="en-US" sz="1100" b="1" ker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量</m:t>
                      </m:r>
                      <m:r>
                        <a:rPr lang="en-US" sz="1100" ker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8E733CD-6320-4344-A4DE-5D6AE9EBA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95" y="4034624"/>
                <a:ext cx="457200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 descr="Comm &#10;Ⅱ (M × K + K × 3 × (q | 1 一 &#10;K × N &#10;× 冖 q | 1 一 ">
            <a:extLst>
              <a:ext uri="{FF2B5EF4-FFF2-40B4-BE49-F238E27FC236}">
                <a16:creationId xmlns:a16="http://schemas.microsoft.com/office/drawing/2014/main" id="{A4C3CAF4-D769-4252-ADA8-C4C434D11429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06" y="4276154"/>
            <a:ext cx="2537089" cy="96437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41EDE7C5-D716-4408-887B-2FF076EAABC6}"/>
              </a:ext>
            </a:extLst>
          </p:cNvPr>
          <p:cNvSpPr/>
          <p:nvPr/>
        </p:nvSpPr>
        <p:spPr>
          <a:xfrm>
            <a:off x="6218436" y="5260319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algn="just">
              <a:spcAft>
                <a:spcPts val="0"/>
              </a:spcAft>
            </a:pPr>
            <a:r>
              <a:rPr lang="zh-CN" altLang="en-US" sz="12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全部计算量</a:t>
            </a:r>
            <a:r>
              <a:rPr lang="en-US" sz="12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3" name="图片 32" descr="Comput &#10;х &#10;х &#10;МхКхЛТ ">
            <a:extLst>
              <a:ext uri="{FF2B5EF4-FFF2-40B4-BE49-F238E27FC236}">
                <a16:creationId xmlns:a16="http://schemas.microsoft.com/office/drawing/2014/main" id="{C5E8B0FD-12FD-47D1-9547-20C8872E429A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88" y="5554992"/>
            <a:ext cx="2701031" cy="52539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9">
                <a:extLst>
                  <a:ext uri="{FF2B5EF4-FFF2-40B4-BE49-F238E27FC236}">
                    <a16:creationId xmlns:a16="http://schemas.microsoft.com/office/drawing/2014/main" id="{BAA54BA1-5ECA-4463-838F-187337930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" y="3387667"/>
                <a:ext cx="6798718" cy="1028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3556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000" dirty="0">
                    <a:latin typeface="+mn-ea"/>
                  </a:rPr>
                  <a:t>进程数</a:t>
                </a:r>
                <a:r>
                  <a:rPr lang="en-US" altLang="zh-CN" sz="2000" dirty="0">
                    <a:latin typeface="+mn-ea"/>
                  </a:rPr>
                  <a:t>p=q</a:t>
                </a:r>
                <a:r>
                  <a:rPr lang="en-US" altLang="zh-CN" sz="2000" baseline="30000" dirty="0">
                    <a:latin typeface="+mn-ea"/>
                  </a:rPr>
                  <a:t>2</a:t>
                </a:r>
              </a:p>
              <a:p>
                <a:pPr lvl="0" indent="3556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0" smtClean="0">
                          <a:latin typeface="Cambria Math" panose="02040503050406030204" pitchFamily="18" charset="0"/>
                        </a:rPr>
                        <m:t>子矩阵大小</m:t>
                      </m:r>
                      <m:f>
                        <m:fPr>
                          <m:ctrlPr>
                            <a:rPr lang="en-US" sz="2000">
                              <a:latin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  <m:r>
                        <a:rPr lang="en-US" sz="2000" b="0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>
                              <a:latin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35" name="Rectangle 9">
                <a:extLst>
                  <a:ext uri="{FF2B5EF4-FFF2-40B4-BE49-F238E27FC236}">
                    <a16:creationId xmlns:a16="http://schemas.microsoft.com/office/drawing/2014/main" id="{BAA54BA1-5ECA-4463-838F-187337930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" y="3387667"/>
                <a:ext cx="6798718" cy="1028295"/>
              </a:xfrm>
              <a:prstGeom prst="rect">
                <a:avLst/>
              </a:prstGeom>
              <a:blipFill>
                <a:blip r:embed="rId12"/>
                <a:stretch>
                  <a:fillRect t="-2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17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4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4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</TotalTime>
  <Words>798</Words>
  <Application>Microsoft Office PowerPoint</Application>
  <PresentationFormat>全屏显示(4:3)</PresentationFormat>
  <Paragraphs>285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Adobe 黑体 Std R</vt:lpstr>
      <vt:lpstr>Adobe 楷体 Std R</vt:lpstr>
      <vt:lpstr>等线</vt:lpstr>
      <vt:lpstr>黑体</vt:lpstr>
      <vt:lpstr>Adobe Devanagari</vt:lpstr>
      <vt:lpstr>Arial</vt:lpstr>
      <vt:lpstr>Arial Black</vt:lpstr>
      <vt:lpstr>Calibri</vt:lpstr>
      <vt:lpstr>Calibri Light</vt:lpstr>
      <vt:lpstr>Cambria Math</vt:lpstr>
      <vt:lpstr>Franklin Gothic Medium</vt:lpstr>
      <vt:lpstr>Times New Roman</vt:lpstr>
      <vt:lpstr>Office 主题​​</vt:lpstr>
      <vt:lpstr>Default Design</vt:lpstr>
      <vt:lpstr>Equation</vt:lpstr>
      <vt:lpstr>大型矩阵乘法的FOX算法 MPI流水并行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最优控制引论</dc:title>
  <dc:creator>yao hong</dc:creator>
  <cp:lastModifiedBy>yao hong</cp:lastModifiedBy>
  <cp:revision>85</cp:revision>
  <dcterms:created xsi:type="dcterms:W3CDTF">2018-11-06T06:19:23Z</dcterms:created>
  <dcterms:modified xsi:type="dcterms:W3CDTF">2018-12-25T10:05:33Z</dcterms:modified>
</cp:coreProperties>
</file>