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5" r:id="rId3"/>
    <p:sldId id="258" r:id="rId4"/>
    <p:sldId id="259" r:id="rId5"/>
    <p:sldId id="260" r:id="rId6"/>
    <p:sldId id="296" r:id="rId7"/>
    <p:sldId id="297" r:id="rId8"/>
    <p:sldId id="281" r:id="rId9"/>
    <p:sldId id="285" r:id="rId10"/>
    <p:sldId id="287" r:id="rId11"/>
    <p:sldId id="290" r:id="rId12"/>
    <p:sldId id="292" r:id="rId13"/>
    <p:sldId id="288" r:id="rId14"/>
    <p:sldId id="293" r:id="rId15"/>
    <p:sldId id="294" r:id="rId16"/>
    <p:sldId id="295" r:id="rId17"/>
    <p:sldId id="261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350"/>
    <a:srgbClr val="323C50"/>
    <a:srgbClr val="CAD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>
        <p:scale>
          <a:sx n="74" d="100"/>
          <a:sy n="74" d="100"/>
        </p:scale>
        <p:origin x="75" y="6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D56A-C7F4-4C76-A882-5BDCEC74F80B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D595-1FE1-406D-92DE-A0ABBB21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8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A-7811-4AA2-844E-962283B8D2E4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3337088"/>
            <a:ext cx="4213781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89247" y="1780680"/>
            <a:ext cx="9441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Captcha Automatic Segmentation and Recognition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37207" y="4221041"/>
            <a:ext cx="4133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Hao Ding A20289815</a:t>
            </a:r>
          </a:p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Yiran Zhang A20407655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937856" y="4028954"/>
            <a:ext cx="3162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3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TextBox 76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+mn-lt"/>
              </a:rPr>
              <a:t>Segmentation</a:t>
            </a: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ED470E-99B7-4CB9-80D0-95A7EB44135C}"/>
              </a:ext>
            </a:extLst>
          </p:cNvPr>
          <p:cNvSpPr txBox="1"/>
          <p:nvPr/>
        </p:nvSpPr>
        <p:spPr>
          <a:xfrm>
            <a:off x="3545144" y="385421"/>
            <a:ext cx="7525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Conglutination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BDCE16-997B-4ED3-9270-B217632E8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202" y="2482580"/>
            <a:ext cx="4706937" cy="37011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E455D7-84D9-4512-804A-5D19E18B426F}"/>
              </a:ext>
            </a:extLst>
          </p:cNvPr>
          <p:cNvSpPr txBox="1"/>
          <p:nvPr/>
        </p:nvSpPr>
        <p:spPr>
          <a:xfrm>
            <a:off x="6234021" y="6103247"/>
            <a:ext cx="491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 projection histogram of captcha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CD7FD-0361-4834-A63E-DB87800EB1E2}"/>
              </a:ext>
            </a:extLst>
          </p:cNvPr>
          <p:cNvSpPr txBox="1"/>
          <p:nvPr/>
        </p:nvSpPr>
        <p:spPr>
          <a:xfrm>
            <a:off x="3860425" y="1681921"/>
            <a:ext cx="3651849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prstClr val="black"/>
                </a:solidFill>
              </a:rPr>
              <a:t>No conglutination</a:t>
            </a:r>
          </a:p>
        </p:txBody>
      </p:sp>
    </p:spTree>
    <p:extLst>
      <p:ext uri="{BB962C8B-B14F-4D97-AF65-F5344CB8AC3E}">
        <p14:creationId xmlns:p14="http://schemas.microsoft.com/office/powerpoint/2010/main" val="107474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76"/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n-lt"/>
              </a:rPr>
              <a:t>Conglutination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5B9F0D-3B04-4173-A03A-82D5BA95F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91" y="2886423"/>
            <a:ext cx="10905066" cy="3271520"/>
          </a:xfrm>
          <a:prstGeom prst="rect">
            <a:avLst/>
          </a:prstGeom>
        </p:spPr>
      </p:pic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B9D2894-AEAC-48B3-A9F9-98D15AB87B18}"/>
              </a:ext>
            </a:extLst>
          </p:cNvPr>
          <p:cNvSpPr/>
          <p:nvPr/>
        </p:nvSpPr>
        <p:spPr>
          <a:xfrm>
            <a:off x="-60281" y="1742845"/>
            <a:ext cx="9103774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Edge tangent conglutination and edge horn conglutination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2537C-020F-4817-B130-05C137571043}"/>
              </a:ext>
            </a:extLst>
          </p:cNvPr>
          <p:cNvSpPr txBox="1"/>
          <p:nvPr/>
        </p:nvSpPr>
        <p:spPr>
          <a:xfrm>
            <a:off x="3547215" y="6270024"/>
            <a:ext cx="553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Vertical projection histogram of part conglutination</a:t>
            </a:r>
          </a:p>
        </p:txBody>
      </p:sp>
    </p:spTree>
    <p:extLst>
      <p:ext uri="{BB962C8B-B14F-4D97-AF65-F5344CB8AC3E}">
        <p14:creationId xmlns:p14="http://schemas.microsoft.com/office/powerpoint/2010/main" val="99741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3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TextBox 76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+mn-lt"/>
              </a:rPr>
              <a:t>Segmentation</a:t>
            </a: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ED470E-99B7-4CB9-80D0-95A7EB44135C}"/>
              </a:ext>
            </a:extLst>
          </p:cNvPr>
          <p:cNvSpPr txBox="1"/>
          <p:nvPr/>
        </p:nvSpPr>
        <p:spPr>
          <a:xfrm>
            <a:off x="3545144" y="385421"/>
            <a:ext cx="7525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Conglutination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455D7-84D9-4512-804A-5D19E18B426F}"/>
              </a:ext>
            </a:extLst>
          </p:cNvPr>
          <p:cNvSpPr txBox="1"/>
          <p:nvPr/>
        </p:nvSpPr>
        <p:spPr>
          <a:xfrm>
            <a:off x="4456981" y="6103247"/>
            <a:ext cx="668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Vertical projection histogram of high conglutination characters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CD7FD-0361-4834-A63E-DB87800EB1E2}"/>
              </a:ext>
            </a:extLst>
          </p:cNvPr>
          <p:cNvSpPr txBox="1"/>
          <p:nvPr/>
        </p:nvSpPr>
        <p:spPr>
          <a:xfrm>
            <a:off x="3860425" y="1681921"/>
            <a:ext cx="409313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marR="0" lvl="1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High conglutination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4FAD38-1424-481C-9A61-092BF6A82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38" y="2463156"/>
            <a:ext cx="4926362" cy="36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36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3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TextBox 76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+mn-lt"/>
              </a:rPr>
              <a:t>Segmentation</a:t>
            </a: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ED470E-99B7-4CB9-80D0-95A7EB44135C}"/>
              </a:ext>
            </a:extLst>
          </p:cNvPr>
          <p:cNvSpPr txBox="1"/>
          <p:nvPr/>
        </p:nvSpPr>
        <p:spPr>
          <a:xfrm>
            <a:off x="3631409" y="465324"/>
            <a:ext cx="7525421" cy="6056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Segmentation Steps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Add up image 0-1 matrix by column and get a 1D array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[ ].</a:t>
            </a:r>
            <a:endParaRPr lang="en-US" sz="2400" dirty="0">
              <a:solidFill>
                <a:prstClr val="black"/>
              </a:solidFill>
              <a:latin typeface="Arial"/>
              <a:ea typeface="微软雅黑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ea typeface="微软雅黑"/>
              </a:rPr>
              <a:t>Traverse </a:t>
            </a:r>
            <a:r>
              <a:rPr lang="en-US" sz="2400" i="1" dirty="0">
                <a:solidFill>
                  <a:prstClr val="black"/>
                </a:solidFill>
                <a:latin typeface="Arial"/>
                <a:ea typeface="微软雅黑"/>
              </a:rPr>
              <a:t>col</a:t>
            </a:r>
            <a:r>
              <a:rPr lang="en-US" sz="2400" dirty="0">
                <a:solidFill>
                  <a:prstClr val="black"/>
                </a:solidFill>
                <a:latin typeface="Arial"/>
                <a:ea typeface="微软雅黑"/>
              </a:rPr>
              <a:t> and record the index of value 0 to </a:t>
            </a:r>
            <a:r>
              <a:rPr lang="en-US" sz="2400" i="1" dirty="0">
                <a:solidFill>
                  <a:prstClr val="black"/>
                </a:solidFill>
                <a:latin typeface="Arial"/>
                <a:ea typeface="微软雅黑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Arial"/>
                <a:ea typeface="微软雅黑"/>
              </a:rPr>
              <a:t>[ ].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ea typeface="微软雅黑"/>
              </a:rPr>
              <a:t>Traverse </a:t>
            </a:r>
            <a:r>
              <a:rPr lang="en-US" sz="2400" i="1" dirty="0">
                <a:solidFill>
                  <a:prstClr val="black"/>
                </a:solidFill>
                <a:latin typeface="Arial"/>
                <a:ea typeface="微软雅黑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Arial"/>
                <a:ea typeface="微软雅黑"/>
              </a:rPr>
              <a:t>, do </a:t>
            </a:r>
            <a:r>
              <a:rPr lang="en-US" sz="2400" i="1" dirty="0">
                <a:solidFill>
                  <a:prstClr val="black"/>
                </a:solidFill>
                <a:latin typeface="Arial"/>
                <a:ea typeface="微软雅黑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Arial"/>
                <a:ea typeface="微软雅黑"/>
              </a:rPr>
              <a:t>[j]-</a:t>
            </a:r>
            <a:r>
              <a:rPr lang="en-US" sz="2400" i="1" dirty="0">
                <a:solidFill>
                  <a:prstClr val="black"/>
                </a:solidFill>
                <a:latin typeface="Arial"/>
                <a:ea typeface="微软雅黑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Arial"/>
                <a:ea typeface="微软雅黑"/>
              </a:rPr>
              <a:t>[j-1] and compare with character width </a:t>
            </a:r>
            <a:r>
              <a:rPr lang="en-US" sz="2400" i="1" dirty="0">
                <a:solidFill>
                  <a:prstClr val="black"/>
                </a:solidFill>
                <a:latin typeface="Arial"/>
                <a:ea typeface="微软雅黑"/>
              </a:rPr>
              <a:t>d</a:t>
            </a:r>
            <a:r>
              <a:rPr lang="en-US" sz="2400" dirty="0">
                <a:solidFill>
                  <a:prstClr val="black"/>
                </a:solidFill>
                <a:latin typeface="Arial"/>
                <a:ea typeface="微软雅黑"/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ea typeface="微软雅黑"/>
              </a:rPr>
              <a:t>If </a:t>
            </a:r>
            <a:r>
              <a:rPr lang="en-US" sz="2400" i="1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[j]-</a:t>
            </a:r>
            <a:r>
              <a:rPr lang="en-US" sz="2400" i="1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[j-1]&lt;</a:t>
            </a:r>
            <a:r>
              <a:rPr lang="en-US" sz="2400" i="1" dirty="0">
                <a:solidFill>
                  <a:prstClr val="black"/>
                </a:solidFill>
              </a:rPr>
              <a:t>d</a:t>
            </a:r>
            <a:r>
              <a:rPr lang="en-US" sz="2400" dirty="0">
                <a:solidFill>
                  <a:prstClr val="black"/>
                </a:solidFill>
              </a:rPr>
              <a:t>, two points in same blank area.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/>
                <a:ea typeface="微软雅黑"/>
              </a:rPr>
              <a:t>If </a:t>
            </a:r>
            <a:r>
              <a:rPr lang="en-US" sz="2400" i="1" dirty="0">
                <a:solidFill>
                  <a:prstClr val="black"/>
                </a:solidFill>
                <a:latin typeface="Arial"/>
                <a:ea typeface="微软雅黑"/>
              </a:rPr>
              <a:t>d</a:t>
            </a:r>
            <a:r>
              <a:rPr lang="en-US" sz="2400" dirty="0">
                <a:solidFill>
                  <a:prstClr val="black"/>
                </a:solidFill>
                <a:latin typeface="Arial"/>
                <a:ea typeface="微软雅黑"/>
              </a:rPr>
              <a:t>&lt;</a:t>
            </a:r>
            <a:r>
              <a:rPr lang="en-US" sz="2400" i="1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[j]-</a:t>
            </a:r>
            <a:r>
              <a:rPr lang="en-US" sz="2400" i="1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[j-1]&lt;2</a:t>
            </a:r>
            <a:r>
              <a:rPr lang="en-US" sz="2400" i="1" dirty="0">
                <a:solidFill>
                  <a:prstClr val="black"/>
                </a:solidFill>
              </a:rPr>
              <a:t>d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i="1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[j] and </a:t>
            </a:r>
            <a:r>
              <a:rPr lang="en-US" sz="2400" i="1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[j-1] are the segmentation point of not conglutination characters.</a:t>
            </a:r>
            <a:endParaRPr lang="en-US" sz="2400" dirty="0">
              <a:solidFill>
                <a:prstClr val="black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4839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3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TextBox 76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+mn-lt"/>
              </a:rPr>
              <a:t>Segmentation</a:t>
            </a: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ED470E-99B7-4CB9-80D0-95A7EB44135C}"/>
              </a:ext>
            </a:extLst>
          </p:cNvPr>
          <p:cNvSpPr txBox="1"/>
          <p:nvPr/>
        </p:nvSpPr>
        <p:spPr>
          <a:xfrm>
            <a:off x="3631409" y="465324"/>
            <a:ext cx="7525421" cy="4394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Segmentation Steps cont.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If </a:t>
            </a:r>
            <a:r>
              <a:rPr lang="en-US" sz="2400" i="1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[j]-</a:t>
            </a:r>
            <a:r>
              <a:rPr lang="en-US" sz="2400" i="1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[j-1]&gt;2</a:t>
            </a:r>
            <a:r>
              <a:rPr lang="en-US" sz="2400" i="1" dirty="0">
                <a:solidFill>
                  <a:prstClr val="black"/>
                </a:solidFill>
              </a:rPr>
              <a:t>d</a:t>
            </a:r>
            <a:r>
              <a:rPr lang="en-US" sz="2400" dirty="0">
                <a:solidFill>
                  <a:prstClr val="black"/>
                </a:solidFill>
                <a:latin typeface="Arial"/>
                <a:ea typeface="微软雅黑"/>
              </a:rPr>
              <a:t>, exists two characters in this area.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prstClr val="black"/>
                </a:solidFill>
              </a:rPr>
              <a:t>Iterate through</a:t>
            </a:r>
            <a:r>
              <a:rPr lang="en-US" sz="2400" i="1" dirty="0">
                <a:solidFill>
                  <a:prstClr val="black"/>
                </a:solidFill>
              </a:rPr>
              <a:t> col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i="1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 (</a:t>
            </a:r>
            <a:r>
              <a:rPr lang="en-US" sz="2400" i="1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in </a:t>
            </a:r>
            <a:r>
              <a:rPr lang="en-US" sz="2400" dirty="0"/>
              <a:t>(</a:t>
            </a:r>
            <a:r>
              <a:rPr lang="en-US" sz="2400" i="1" dirty="0"/>
              <a:t>p</a:t>
            </a:r>
            <a:r>
              <a:rPr lang="en-US" sz="2400" dirty="0"/>
              <a:t>[</a:t>
            </a:r>
            <a:r>
              <a:rPr lang="en-US" sz="2400" i="1" dirty="0"/>
              <a:t>j-1</a:t>
            </a:r>
            <a:r>
              <a:rPr lang="en-US" sz="2400" dirty="0"/>
              <a:t>], </a:t>
            </a:r>
            <a:r>
              <a:rPr lang="en-US" sz="2400" i="1" dirty="0"/>
              <a:t>p</a:t>
            </a:r>
            <a:r>
              <a:rPr lang="en-US" sz="2400" dirty="0"/>
              <a:t>[</a:t>
            </a:r>
            <a:r>
              <a:rPr lang="en-US" sz="2400" i="1" dirty="0"/>
              <a:t>j</a:t>
            </a:r>
            <a:r>
              <a:rPr lang="en-US" sz="2400" dirty="0"/>
              <a:t>])), find the max value of </a:t>
            </a:r>
            <a:r>
              <a:rPr lang="en-US" sz="2400" i="1" dirty="0">
                <a:solidFill>
                  <a:prstClr val="black"/>
                </a:solidFill>
              </a:rPr>
              <a:t>col</a:t>
            </a:r>
            <a:r>
              <a:rPr lang="en-US" sz="2400" dirty="0">
                <a:solidFill>
                  <a:prstClr val="black"/>
                </a:solidFill>
              </a:rPr>
              <a:t>[</a:t>
            </a:r>
            <a:r>
              <a:rPr lang="en-US" sz="2400" i="1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], then do </a:t>
            </a:r>
            <a:r>
              <a:rPr lang="en-US" sz="2400" i="1" dirty="0" err="1">
                <a:solidFill>
                  <a:prstClr val="black"/>
                </a:solidFill>
              </a:rPr>
              <a:t>i</a:t>
            </a:r>
            <a:r>
              <a:rPr lang="en-US" sz="2400" i="1" dirty="0">
                <a:solidFill>
                  <a:prstClr val="black"/>
                </a:solidFill>
              </a:rPr>
              <a:t>-p[j-1],</a:t>
            </a:r>
            <a:r>
              <a:rPr lang="en-US" sz="2400" dirty="0">
                <a:solidFill>
                  <a:prstClr val="black"/>
                </a:solidFill>
              </a:rPr>
              <a:t> compare this value with </a:t>
            </a:r>
            <a:r>
              <a:rPr lang="en-US" sz="2400" i="1" dirty="0">
                <a:solidFill>
                  <a:prstClr val="black"/>
                </a:solidFill>
              </a:rPr>
              <a:t>d</a:t>
            </a:r>
            <a:r>
              <a:rPr lang="en-US" sz="2400" dirty="0">
                <a:solidFill>
                  <a:prstClr val="black"/>
                </a:solidFill>
              </a:rPr>
              <a:t>, if they are nearly equal,</a:t>
            </a:r>
            <a:r>
              <a:rPr lang="en-US" sz="2400" i="1" dirty="0">
                <a:solidFill>
                  <a:prstClr val="black"/>
                </a:solidFill>
              </a:rPr>
              <a:t>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will be the segmentation point of edge tangent conglutination characters.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2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3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TextBox 76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+mn-lt"/>
              </a:rPr>
              <a:t>Segmentation</a:t>
            </a: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ED470E-99B7-4CB9-80D0-95A7EB44135C}"/>
              </a:ext>
            </a:extLst>
          </p:cNvPr>
          <p:cNvSpPr txBox="1"/>
          <p:nvPr/>
        </p:nvSpPr>
        <p:spPr>
          <a:xfrm>
            <a:off x="3631409" y="465324"/>
            <a:ext cx="7525421" cy="550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Segmentation Steps cont.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[j]-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[j-1]&gt;2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, exists two characters in this area.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Iterate through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col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] 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in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j-1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],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])), find the min value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], then do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-p[j-1],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compare this value with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, if they are nearly equal,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will be the segmentation point of edge horn conglutination characters.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prstClr val="black"/>
                </a:solidFill>
              </a:rPr>
              <a:t>If not two cases above, cut in the middle of the area.</a:t>
            </a:r>
          </a:p>
        </p:txBody>
      </p:sp>
    </p:spTree>
    <p:extLst>
      <p:ext uri="{BB962C8B-B14F-4D97-AF65-F5344CB8AC3E}">
        <p14:creationId xmlns:p14="http://schemas.microsoft.com/office/powerpoint/2010/main" val="309061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3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TextBox 76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+mn-lt"/>
              </a:rPr>
              <a:t>Recongnation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ED470E-99B7-4CB9-80D0-95A7EB44135C}"/>
              </a:ext>
            </a:extLst>
          </p:cNvPr>
          <p:cNvSpPr txBox="1"/>
          <p:nvPr/>
        </p:nvSpPr>
        <p:spPr>
          <a:xfrm>
            <a:off x="3631409" y="465324"/>
            <a:ext cx="7525421" cy="3286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Recognition Steps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Build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cnn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model and train with data set which obtained t</a:t>
            </a:r>
            <a:r>
              <a:rPr lang="en-US" sz="2400" dirty="0" err="1"/>
              <a:t>hrough</a:t>
            </a:r>
            <a:r>
              <a:rPr lang="en-US" sz="2400" dirty="0"/>
              <a:t> preprocessing and segmentation with no fragmentary, no noise and no interference.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Predict with trained model.</a:t>
            </a:r>
          </a:p>
        </p:txBody>
      </p:sp>
    </p:spTree>
    <p:extLst>
      <p:ext uri="{BB962C8B-B14F-4D97-AF65-F5344CB8AC3E}">
        <p14:creationId xmlns:p14="http://schemas.microsoft.com/office/powerpoint/2010/main" val="365160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Box 76"/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 b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+mn-lt"/>
              </a:rPr>
              <a:t>Discussion of the obtain result</a:t>
            </a: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-1" y="2743200"/>
            <a:ext cx="4374037" cy="411480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2070847" y="2982431"/>
            <a:ext cx="7633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Thank You!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297212" y="0"/>
            <a:ext cx="1894788" cy="189478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 flipV="1">
            <a:off x="0" y="0"/>
            <a:ext cx="4194928" cy="4194928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>
            <a:off x="10916238" y="5582238"/>
            <a:ext cx="1275761" cy="127576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 Box 3"/>
          <p:cNvSpPr>
            <a:spLocks noChangeArrowheads="1"/>
          </p:cNvSpPr>
          <p:nvPr/>
        </p:nvSpPr>
        <p:spPr bwMode="auto">
          <a:xfrm>
            <a:off x="-573099" y="0"/>
            <a:ext cx="47744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Table of Contents</a:t>
            </a:r>
          </a:p>
          <a:p>
            <a:pPr algn="ctr">
              <a:spcBef>
                <a:spcPct val="0"/>
              </a:spcBef>
            </a:pP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5883154" y="1821965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5947081" y="1894788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6699227" y="1894122"/>
            <a:ext cx="5107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EF5350"/>
                </a:solidFill>
                <a:cs typeface="+mn-ea"/>
                <a:sym typeface="+mn-lt"/>
              </a:rPr>
              <a:t>Problem statement</a:t>
            </a:r>
          </a:p>
          <a:p>
            <a:r>
              <a:rPr lang="en-US" altLang="zh-CN" sz="2800" dirty="0">
                <a:solidFill>
                  <a:srgbClr val="EF5350"/>
                </a:solidFill>
                <a:cs typeface="+mn-ea"/>
                <a:sym typeface="+mn-lt"/>
              </a:rPr>
              <a:t>And Background material	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5883154" y="3110172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5947081" y="3182995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6699228" y="3067044"/>
            <a:ext cx="3602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EF5350"/>
                </a:solidFill>
                <a:cs typeface="+mn-ea"/>
                <a:sym typeface="+mn-lt"/>
              </a:rPr>
              <a:t>Descirption</a:t>
            </a:r>
            <a:r>
              <a:rPr lang="en-US" altLang="zh-CN" sz="2800" dirty="0">
                <a:solidFill>
                  <a:srgbClr val="EF5350"/>
                </a:solidFill>
                <a:cs typeface="+mn-ea"/>
                <a:sym typeface="+mn-lt"/>
              </a:rPr>
              <a:t> of the proposed solution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25" name="椭圆 1"/>
          <p:cNvSpPr>
            <a:spLocks noChangeArrowheads="1"/>
          </p:cNvSpPr>
          <p:nvPr/>
        </p:nvSpPr>
        <p:spPr bwMode="auto">
          <a:xfrm>
            <a:off x="5883154" y="4434427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32"/>
          <p:cNvSpPr txBox="1">
            <a:spLocks noChangeArrowheads="1"/>
          </p:cNvSpPr>
          <p:nvPr/>
        </p:nvSpPr>
        <p:spPr bwMode="auto">
          <a:xfrm>
            <a:off x="5947081" y="4507249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6699228" y="4391301"/>
            <a:ext cx="2698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EF5350"/>
                </a:solidFill>
                <a:cs typeface="+mn-ea"/>
                <a:sym typeface="+mn-lt"/>
              </a:rPr>
              <a:t>Implementation details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29" name="直角三角形 28"/>
          <p:cNvSpPr/>
          <p:nvPr/>
        </p:nvSpPr>
        <p:spPr>
          <a:xfrm rot="5400000" flipH="1">
            <a:off x="719843" y="2402528"/>
            <a:ext cx="3729437" cy="5181506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">
            <a:extLst>
              <a:ext uri="{FF2B5EF4-FFF2-40B4-BE49-F238E27FC236}">
                <a16:creationId xmlns:a16="http://schemas.microsoft.com/office/drawing/2014/main" id="{D560A5DC-C574-492F-A5F5-6B9B15ED1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445" y="5572845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id="{6BEBDC0D-7468-4C77-A532-B85D3399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372" y="5645667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TextBox 76">
            <a:extLst>
              <a:ext uri="{FF2B5EF4-FFF2-40B4-BE49-F238E27FC236}">
                <a16:creationId xmlns:a16="http://schemas.microsoft.com/office/drawing/2014/main" id="{15CBB24F-E8ED-4D91-AB52-2D9CC479E19D}"/>
              </a:ext>
            </a:extLst>
          </p:cNvPr>
          <p:cNvSpPr txBox="1"/>
          <p:nvPr/>
        </p:nvSpPr>
        <p:spPr>
          <a:xfrm>
            <a:off x="6701518" y="5529719"/>
            <a:ext cx="345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EF5350"/>
                </a:solidFill>
                <a:cs typeface="+mn-ea"/>
                <a:sym typeface="+mn-lt"/>
              </a:rPr>
              <a:t>Discussion of the obtained results.</a:t>
            </a:r>
            <a:endParaRPr lang="zh-CN" altLang="en-US" sz="28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76">
            <a:extLst>
              <a:ext uri="{FF2B5EF4-FFF2-40B4-BE49-F238E27FC236}">
                <a16:creationId xmlns:a16="http://schemas.microsoft.com/office/drawing/2014/main" id="{38DF2A20-1569-4C81-8B39-335522F32949}"/>
              </a:ext>
            </a:extLst>
          </p:cNvPr>
          <p:cNvSpPr txBox="1"/>
          <p:nvPr/>
        </p:nvSpPr>
        <p:spPr>
          <a:xfrm>
            <a:off x="355633" y="609599"/>
            <a:ext cx="677080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Introduction</a:t>
            </a:r>
          </a:p>
          <a:p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Captchas is widely used to authenticate users, which plays an important role in Internet security, and conglutination characters  segmentation is still the bottleneck of captcha recognition research.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TextBox 76">
            <a:extLst>
              <a:ext uri="{FF2B5EF4-FFF2-40B4-BE49-F238E27FC236}">
                <a16:creationId xmlns:a16="http://schemas.microsoft.com/office/drawing/2014/main" id="{57262549-4957-451D-98D1-0EB99EB070E1}"/>
              </a:ext>
            </a:extLst>
          </p:cNvPr>
          <p:cNvSpPr txBox="1"/>
          <p:nvPr/>
        </p:nvSpPr>
        <p:spPr>
          <a:xfrm>
            <a:off x="355633" y="3145785"/>
            <a:ext cx="83739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The problem needed to solved in the captchas recognition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Removing interfering background.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Segmentation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Captchas recognition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76"/>
          <p:cNvSpPr txBox="1"/>
          <p:nvPr/>
        </p:nvSpPr>
        <p:spPr>
          <a:xfrm>
            <a:off x="585009" y="1479737"/>
            <a:ext cx="4458424" cy="306835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800" b="1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+mn-lt"/>
              </a:rPr>
              <a:t>The Dataset that we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18E31-6692-45F5-9329-9C68A6EB6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229" y="340028"/>
            <a:ext cx="5390093" cy="2748946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FE16F8B-4365-433D-90BB-3A93A9432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364" y="3750733"/>
            <a:ext cx="4035823" cy="2794807"/>
          </a:xfrm>
          <a:prstGeom prst="rect">
            <a:avLst/>
          </a:prstGeom>
        </p:spPr>
      </p:pic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3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76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+mn-lt"/>
              </a:rPr>
              <a:t>Recognition process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4D0B61-4D30-4E09-8727-29A61892A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64185"/>
            <a:ext cx="7188199" cy="4726241"/>
          </a:xfrm>
          <a:prstGeom prst="rect">
            <a:avLst/>
          </a:prstGeom>
        </p:spPr>
      </p:pic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76"/>
          <p:cNvSpPr txBox="1"/>
          <p:nvPr/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+mn-lt"/>
              </a:rPr>
              <a:t>Preprocess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132A5B-F29F-4ED2-A3FD-B484E4115F0A}"/>
              </a:ext>
            </a:extLst>
          </p:cNvPr>
          <p:cNvSpPr txBox="1"/>
          <p:nvPr/>
        </p:nvSpPr>
        <p:spPr>
          <a:xfrm>
            <a:off x="4808255" y="511601"/>
            <a:ext cx="6860408" cy="5798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Captcha features</a:t>
            </a:r>
            <a:endParaRPr lang="en-US" sz="2800" b="1" dirty="0"/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Background interference are the black circles.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The characters are the mixture of capital English letters and Number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No distortion or irregular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The width of letters and number are different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Some conglutination</a:t>
            </a:r>
          </a:p>
        </p:txBody>
      </p:sp>
    </p:spTree>
    <p:extLst>
      <p:ext uri="{BB962C8B-B14F-4D97-AF65-F5344CB8AC3E}">
        <p14:creationId xmlns:p14="http://schemas.microsoft.com/office/powerpoint/2010/main" val="27990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76"/>
          <p:cNvSpPr txBox="1"/>
          <p:nvPr/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+mn-lt"/>
              </a:rPr>
              <a:t>Preprocess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9B95A0-65A5-4882-8B95-19EEFD983752}"/>
              </a:ext>
            </a:extLst>
          </p:cNvPr>
          <p:cNvSpPr txBox="1"/>
          <p:nvPr/>
        </p:nvSpPr>
        <p:spPr>
          <a:xfrm>
            <a:off x="4866210" y="131674"/>
            <a:ext cx="6860408" cy="515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step</a:t>
            </a:r>
            <a:endParaRPr lang="en-US" sz="2800" b="1" dirty="0"/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Using </a:t>
            </a:r>
            <a:r>
              <a:rPr lang="en-US" sz="2800" dirty="0" err="1"/>
              <a:t>Gaussion</a:t>
            </a:r>
            <a:r>
              <a:rPr lang="en-US" sz="2800" dirty="0"/>
              <a:t> blur preprocess image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Remove circular interference based on </a:t>
            </a:r>
            <a:r>
              <a:rPr lang="en-US" sz="2800" dirty="0" err="1"/>
              <a:t>hough</a:t>
            </a:r>
            <a:r>
              <a:rPr lang="en-US" sz="2800" dirty="0"/>
              <a:t> algorithm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Denoise by median filtering algorithm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/>
              <a:t>Binarizationon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473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76"/>
          <p:cNvSpPr txBox="1"/>
          <p:nvPr/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+mn-lt"/>
              </a:rPr>
              <a:t>Preprocess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4.googleusercontent.com/KMd7O9r-CcASBq3xaJUQVdSAJ8yyqxK1kOuqcqfH0UwmJEwMa-7TNnIkF3NBto-1PpaI99NMA8xag29nSXhgr0SqWWyYKj4xt6QGuRJFse_XeIue7BfNdiORlK15fQCVqpPpYqul">
            <a:extLst>
              <a:ext uri="{FF2B5EF4-FFF2-40B4-BE49-F238E27FC236}">
                <a16:creationId xmlns:a16="http://schemas.microsoft.com/office/drawing/2014/main" id="{2E655271-C5DF-44A6-8E6D-868AF48A4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528" y="492573"/>
            <a:ext cx="3940132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https://lh4.googleusercontent.com/KMd7O9r-CcASBq3xaJUQVdSAJ8yyqxK1kOuqcqfH0UwmJEwMa-7TNnIkF3NBto-1PpaI99NMA8xag29nSXhgr0SqWWyYKj4xt6QGuRJFse_XeIue7BfNdiORlK15fQCVqpPpYqul">
            <a:extLst>
              <a:ext uri="{FF2B5EF4-FFF2-40B4-BE49-F238E27FC236}">
                <a16:creationId xmlns:a16="http://schemas.microsoft.com/office/drawing/2014/main" id="{F0BEE88C-757E-45A6-B340-373B89626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528" y="488602"/>
            <a:ext cx="3940132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86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3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TextBox 76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Arial"/>
                <a:ea typeface="微软雅黑"/>
                <a:sym typeface="+mn-lt"/>
              </a:rPr>
              <a:t>Segmentation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ED470E-99B7-4CB9-80D0-95A7EB44135C}"/>
              </a:ext>
            </a:extLst>
          </p:cNvPr>
          <p:cNvSpPr txBox="1"/>
          <p:nvPr/>
        </p:nvSpPr>
        <p:spPr>
          <a:xfrm>
            <a:off x="3907454" y="754753"/>
            <a:ext cx="7525421" cy="546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Improved Vertical Projection</a:t>
            </a:r>
          </a:p>
          <a:p>
            <a:endParaRPr lang="en-US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Identify the conglutination type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No conglutination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Edge tangent conglutination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Edge horn conglutination</a:t>
            </a:r>
            <a:endParaRPr lang="en-US" sz="3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Segmentation of conglutination characters</a:t>
            </a:r>
          </a:p>
        </p:txBody>
      </p:sp>
    </p:spTree>
    <p:extLst>
      <p:ext uri="{BB962C8B-B14F-4D97-AF65-F5344CB8AC3E}">
        <p14:creationId xmlns:p14="http://schemas.microsoft.com/office/powerpoint/2010/main" val="294598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517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Microsoft YaHei</vt:lpstr>
      <vt:lpstr>SimSun</vt:lpstr>
      <vt:lpstr>Arial</vt:lpstr>
      <vt:lpstr>Calibri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yiran</dc:creator>
  <cp:lastModifiedBy>zhang yiran</cp:lastModifiedBy>
  <cp:revision>1</cp:revision>
  <dcterms:created xsi:type="dcterms:W3CDTF">2018-11-20T03:14:24Z</dcterms:created>
  <dcterms:modified xsi:type="dcterms:W3CDTF">2018-11-20T05:26:54Z</dcterms:modified>
</cp:coreProperties>
</file>