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312" r:id="rId5"/>
    <p:sldId id="282" r:id="rId6"/>
    <p:sldId id="308" r:id="rId7"/>
    <p:sldId id="313" r:id="rId8"/>
    <p:sldId id="314" r:id="rId9"/>
    <p:sldId id="315" r:id="rId10"/>
    <p:sldId id="283" r:id="rId11"/>
    <p:sldId id="319" r:id="rId12"/>
    <p:sldId id="321" r:id="rId13"/>
    <p:sldId id="320" r:id="rId14"/>
    <p:sldId id="322" r:id="rId15"/>
    <p:sldId id="325" r:id="rId16"/>
    <p:sldId id="326" r:id="rId17"/>
    <p:sldId id="284" r:id="rId18"/>
    <p:sldId id="324" r:id="rId19"/>
    <p:sldId id="323" r:id="rId20"/>
  </p:sldIdLst>
  <p:sldSz cx="9144000" cy="514191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2C1"/>
    <a:srgbClr val="B2D138"/>
    <a:srgbClr val="F26434"/>
    <a:srgbClr val="19BAA9"/>
    <a:srgbClr val="108692"/>
    <a:srgbClr val="89A13D"/>
    <a:srgbClr val="E33F24"/>
    <a:srgbClr val="138F81"/>
    <a:srgbClr val="EEAF57"/>
    <a:srgbClr val="A4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2193" autoAdjust="0"/>
  </p:normalViewPr>
  <p:slideViewPr>
    <p:cSldViewPr showGuides="1">
      <p:cViewPr varScale="1">
        <p:scale>
          <a:sx n="89" d="100"/>
          <a:sy n="89" d="100"/>
        </p:scale>
        <p:origin x="696" y="44"/>
      </p:cViewPr>
      <p:guideLst>
        <p:guide orient="horz" pos="1619"/>
        <p:guide pos="2880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4898-C4BB-437C-9A8D-230A78619F8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F454-C1DB-447C-9EEC-A5F3AC4DF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5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8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4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8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6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3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7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6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69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3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3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3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7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0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6200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73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9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0B0F-957D-4B21-995C-671B925970B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2" r:id="rId12"/>
    <p:sldLayoutId id="214748368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044"/>
            <a:ext cx="2448272" cy="2448272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148"/>
            <a:ext cx="1584176" cy="158417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084"/>
            <a:ext cx="438268" cy="438268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028"/>
            <a:ext cx="2376264" cy="2376264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0900"/>
            <a:ext cx="2387800" cy="238780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052"/>
            <a:ext cx="936104" cy="93610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5" y="4421832"/>
            <a:ext cx="1605507" cy="1605507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8565" y="210080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个人工作展示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7323" y="3158421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苏义然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15336161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2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3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3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8333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3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4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26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  <p:bldP spid="2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952328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附加功能实现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310920" y="122684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返回全服冠军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1994955" y="1346820"/>
            <a:ext cx="7158471" cy="16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每次游戏结束时，客户端会最后一次向服务端发送成绩；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与此同时，客户端也会向服务端请求该等级全服冠军的名号和成绩。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服务端收到请求消息，便会查询数据文件，返回冠军的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和对应等级的最佳成绩。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另外，如果本次成绩就是全服最佳成绩，返回的就是本次成绩和本用户。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D5F7AD-77AD-45C8-AB8D-D48C3A17A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14" y="3186420"/>
            <a:ext cx="6756957" cy="7526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CE6B1F-EE04-4771-926A-75BDFFD97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18" b="13006"/>
          <a:stretch/>
        </p:blipFill>
        <p:spPr>
          <a:xfrm>
            <a:off x="341254" y="1346820"/>
            <a:ext cx="161054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310919" y="122684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发布全服公告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107504" y="1058788"/>
            <a:ext cx="7789675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已经成功登录的用户可以选择发布全服公告。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4C3D93-17DE-4FF1-98FA-12976BE56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0" y="1389707"/>
            <a:ext cx="2531690" cy="2817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0E9E08-7A92-403B-97B2-566C8DEAA6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89707"/>
            <a:ext cx="2503608" cy="28179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49CD3A-F924-4814-AC76-FD5D554A0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28" y="1389707"/>
            <a:ext cx="3413669" cy="472950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A79CF15E-229D-4CD3-84C1-BE1755A83AE6}"/>
              </a:ext>
            </a:extLst>
          </p:cNvPr>
          <p:cNvSpPr txBox="1"/>
          <p:nvPr/>
        </p:nvSpPr>
        <p:spPr>
          <a:xfrm>
            <a:off x="5519514" y="2111156"/>
            <a:ext cx="3545064" cy="167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当客户端向服务端发起请求时，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服务端会针对每一个在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列表中的元素，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向这些客户端发送通告。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左边是通告前和通告后界面的变化，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当然也支持更多的客户端。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931278" y="122684"/>
            <a:ext cx="1425390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黑名单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248667" y="3435052"/>
            <a:ext cx="77896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初次打开服务端程序时，服务端会询问是否要添加黑名单。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如果被添加的目标已经在黑名单中，服务器会报错，否则会显示添加成功。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当客户端试图用一个黑名单中的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注册或者登录时，服务端会向客户端报错。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服务端通过一个名为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black_list.txt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的文件记录黑名单中的用户。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完成黑名单更新后，服务端将提示是否开启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重启服务器。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CFEAF3-1DC3-4E83-A384-F2C8910B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8788"/>
            <a:ext cx="5207268" cy="22670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91089E-1E56-4445-ACDF-5DF64400A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3" y="1058788"/>
            <a:ext cx="1175908" cy="2267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86776A-8215-48F3-8ABB-5228E0933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3459086"/>
            <a:ext cx="3066681" cy="4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517708" y="122684"/>
            <a:ext cx="2252540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开启与重启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323528" y="3852292"/>
            <a:ext cx="778967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结束黑名单添加后，点击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F12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（有些情况需要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F12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）开启服务端，服务端开始监听。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开启一段时间后，如果再次使用上述按键，将重启服务端。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sid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置零，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列表清空，重新开始监听和答复。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B4B9D5-3C6B-446D-BCFB-A8DC6844F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4812"/>
            <a:ext cx="8280920" cy="2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310923" y="122684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文件管理系统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677162" y="986780"/>
            <a:ext cx="7789675" cy="381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file_operation_level.py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为了方便服务端和客户端存储数据，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设计了文件管理系统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file_operation_level.py.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这个模块主要负责满足客户端和服务端对文件读写的要求，例如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查询用户是否存在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查询用户和密码是否符合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查询当前难度等级下的冠军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添加用户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更改用户成绩，返回用户最佳成绩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添加黑名单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查询黑名单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724497" y="122684"/>
            <a:ext cx="1838965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密码隐藏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395537" y="1130796"/>
            <a:ext cx="417646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录入密码后客户端是显式显示的，对用户来说很不安全；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通过改写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myEntryMenuItem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函数（原型为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EntryMenuItem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），实现密码隐藏。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FB44C-99E6-4282-9BD8-BB615D396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8" b="19431"/>
          <a:stretch/>
        </p:blipFill>
        <p:spPr>
          <a:xfrm>
            <a:off x="5148064" y="1128860"/>
            <a:ext cx="2448272" cy="29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724497" y="122684"/>
            <a:ext cx="1838965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团队贡献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323528" y="1130796"/>
            <a:ext cx="8568952" cy="301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推动团队任务进行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由于我们的团队没有选出队长，因此很多过程需要团队成员自行推动。在最后准备提交文档的过程中，主动提出了很多文档准备的问题并且提供了合适的解决方案，得到了其他组员的采纳。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任务前期试水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在接到开发任务初期，设计了最原始的客户端与服务端的交互方案，从某种程度上协助了客户端初期的开发。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协调气氛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纯属负责搞笑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8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138071" y="122684"/>
            <a:ext cx="1011815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展望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395536" y="1202804"/>
            <a:ext cx="8280920" cy="362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开发过程中同时也遇到了很多问题，整理如下，希望可以得到改进。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进度控制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在接到任务之初并没有立即着手进行，不仅影响了后续工作进度，也给相关测试同学造成了压力。我感到非常抱歉。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分工问题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程序的开发工作是由两位同学完成的，这包括附加功能。在任务基本做完的时候，我们才发现附加功能如果由整个小组来做的话，负载会更加均衡。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此外，程序本身也存在一些可以修复和完善的部分，例如按键检测其实会发送两次信息。虽然不影响程序正常运行，但仍然是个不正常的现象。推测和使用的依赖库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pyHooked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有关。另一方面，当客户端在游戏过程中由于服务端关闭或者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造成的断开链接，应该还有更好的解决方案。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9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15616" y="1599729"/>
            <a:ext cx="1940868" cy="1940868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40568" y="3795092"/>
            <a:ext cx="2007046" cy="2007046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02173" y="1274812"/>
            <a:ext cx="802258" cy="802258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81" y="2154664"/>
            <a:ext cx="116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72328" y="838200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7252" y="894340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361250" y="1785437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174" y="1841577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61250" y="2797614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6174" y="2853754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61250" y="3713478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6174" y="3769618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80" y="814189"/>
            <a:ext cx="1944216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具体分工情况</a:t>
            </a:r>
          </a:p>
        </p:txBody>
      </p:sp>
      <p:sp>
        <p:nvSpPr>
          <p:cNvPr id="33" name="矩形 32"/>
          <p:cNvSpPr/>
          <p:nvPr/>
        </p:nvSpPr>
        <p:spPr>
          <a:xfrm>
            <a:off x="5292080" y="1769343"/>
            <a:ext cx="2448272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基本功能实现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92080" y="2798663"/>
            <a:ext cx="2448272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附加功能实现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80" y="3694509"/>
            <a:ext cx="2448272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331541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36826" y="4248150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557902" y="4555815"/>
            <a:ext cx="1172196" cy="117219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58333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58333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8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8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9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58333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9" grpId="0" animBg="1"/>
          <p:bldP spid="19" grpId="1" animBg="1"/>
          <p:bldP spid="3" grpId="0" animBg="1"/>
          <p:bldP spid="3" grpId="1" animBg="1"/>
          <p:bldP spid="4" grpId="0"/>
          <p:bldP spid="4" grpId="1"/>
          <p:bldP spid="6" grpId="0" animBg="1"/>
          <p:bldP spid="6" grpId="1" animBg="1"/>
          <p:bldP spid="7" grpId="0"/>
          <p:bldP spid="7" grpId="1"/>
          <p:bldP spid="22" grpId="0" animBg="1"/>
          <p:bldP spid="22" grpId="1" animBg="1"/>
          <p:bldP spid="23" grpId="0"/>
          <p:bldP spid="23" grpId="1"/>
          <p:bldP spid="25" grpId="0" animBg="1"/>
          <p:bldP spid="25" grpId="1" animBg="1"/>
          <p:bldP spid="26" grpId="0"/>
          <p:bldP spid="26" grpId="1"/>
          <p:bldP spid="28" grpId="0" animBg="1"/>
          <p:bldP spid="28" grpId="1" animBg="1"/>
          <p:bldP spid="29" grpId="0"/>
          <p:bldP spid="29" grpId="1"/>
          <p:bldP spid="32" grpId="0"/>
          <p:bldP spid="33" grpId="0"/>
          <p:bldP spid="34" grpId="0"/>
          <p:bldP spid="35" grpId="0"/>
          <p:bldP spid="21" grpId="0" animBg="1"/>
          <p:bldP spid="21" grpId="1" animBg="1"/>
          <p:bldP spid="24" grpId="0" animBg="1"/>
          <p:bldP spid="24" grpId="1" animBg="1"/>
          <p:bldP spid="27" grpId="0" animBg="1"/>
          <p:bldP spid="2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9" grpId="0" animBg="1"/>
          <p:bldP spid="19" grpId="1" animBg="1"/>
          <p:bldP spid="3" grpId="0" animBg="1"/>
          <p:bldP spid="3" grpId="1" animBg="1"/>
          <p:bldP spid="4" grpId="0"/>
          <p:bldP spid="4" grpId="1"/>
          <p:bldP spid="6" grpId="0" animBg="1"/>
          <p:bldP spid="6" grpId="1" animBg="1"/>
          <p:bldP spid="7" grpId="0"/>
          <p:bldP spid="7" grpId="1"/>
          <p:bldP spid="22" grpId="0" animBg="1"/>
          <p:bldP spid="22" grpId="1" animBg="1"/>
          <p:bldP spid="23" grpId="0"/>
          <p:bldP spid="23" grpId="1"/>
          <p:bldP spid="25" grpId="0" animBg="1"/>
          <p:bldP spid="25" grpId="1" animBg="1"/>
          <p:bldP spid="26" grpId="0"/>
          <p:bldP spid="26" grpId="1"/>
          <p:bldP spid="28" grpId="0" animBg="1"/>
          <p:bldP spid="28" grpId="1" animBg="1"/>
          <p:bldP spid="29" grpId="0"/>
          <p:bldP spid="29" grpId="1"/>
          <p:bldP spid="32" grpId="0"/>
          <p:bldP spid="33" grpId="0"/>
          <p:bldP spid="34" grpId="0"/>
          <p:bldP spid="35" grpId="0"/>
          <p:bldP spid="21" grpId="0" animBg="1"/>
          <p:bldP spid="21" grpId="1" animBg="1"/>
          <p:bldP spid="24" grpId="0" animBg="1"/>
          <p:bldP spid="24" grpId="1" animBg="1"/>
          <p:bldP spid="27" grpId="0" animBg="1"/>
          <p:bldP spid="27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3456384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具体分工情况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07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755576" y="1711278"/>
            <a:ext cx="2279764" cy="593883"/>
          </a:xfrm>
          <a:prstGeom prst="chevron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服务端基本设计</a:t>
            </a:r>
          </a:p>
        </p:txBody>
      </p:sp>
      <p:sp>
        <p:nvSpPr>
          <p:cNvPr id="5" name="燕尾形 4"/>
          <p:cNvSpPr/>
          <p:nvPr/>
        </p:nvSpPr>
        <p:spPr>
          <a:xfrm>
            <a:off x="755576" y="2702271"/>
            <a:ext cx="2279764" cy="593883"/>
          </a:xfrm>
          <a:prstGeom prst="chevron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服务端附加设计</a:t>
            </a:r>
          </a:p>
        </p:txBody>
      </p:sp>
      <p:sp>
        <p:nvSpPr>
          <p:cNvPr id="6" name="燕尾形 5"/>
          <p:cNvSpPr/>
          <p:nvPr/>
        </p:nvSpPr>
        <p:spPr>
          <a:xfrm>
            <a:off x="755576" y="3704732"/>
            <a:ext cx="2279764" cy="593883"/>
          </a:xfrm>
          <a:prstGeom prst="chevron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Avant GardeBook" pitchFamily="50" charset="0"/>
                <a:ea typeface="微软雅黑" pitchFamily="34" charset="-122"/>
              </a:rPr>
              <a:t>其它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29504" y="3831567"/>
            <a:ext cx="268555" cy="340213"/>
            <a:chOff x="8950326" y="1212851"/>
            <a:chExt cx="636588" cy="806450"/>
          </a:xfrm>
          <a:solidFill>
            <a:schemeClr val="bg1"/>
          </a:solidFill>
        </p:grpSpPr>
        <p:sp>
          <p:nvSpPr>
            <p:cNvPr id="8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2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84405" y="2876654"/>
            <a:ext cx="354278" cy="245115"/>
            <a:chOff x="952500" y="6732588"/>
            <a:chExt cx="839788" cy="581025"/>
          </a:xfrm>
          <a:solidFill>
            <a:schemeClr val="bg1"/>
          </a:solidFill>
        </p:grpSpPr>
        <p:sp>
          <p:nvSpPr>
            <p:cNvPr id="31" name="Freeform 919"/>
            <p:cNvSpPr>
              <a:spLocks/>
            </p:cNvSpPr>
            <p:nvPr/>
          </p:nvSpPr>
          <p:spPr bwMode="auto">
            <a:xfrm>
              <a:off x="1181100" y="7021513"/>
              <a:ext cx="509588" cy="292100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" name="Freeform 920"/>
            <p:cNvSpPr>
              <a:spLocks/>
            </p:cNvSpPr>
            <p:nvPr/>
          </p:nvSpPr>
          <p:spPr bwMode="auto">
            <a:xfrm>
              <a:off x="1103313" y="6732588"/>
              <a:ext cx="85725" cy="104775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" name="Freeform 921"/>
            <p:cNvSpPr>
              <a:spLocks/>
            </p:cNvSpPr>
            <p:nvPr/>
          </p:nvSpPr>
          <p:spPr bwMode="auto">
            <a:xfrm>
              <a:off x="1544638" y="6751638"/>
              <a:ext cx="247650" cy="203200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" name="Freeform 922"/>
            <p:cNvSpPr>
              <a:spLocks noEditPoints="1"/>
            </p:cNvSpPr>
            <p:nvPr/>
          </p:nvSpPr>
          <p:spPr bwMode="auto">
            <a:xfrm>
              <a:off x="952500" y="6842125"/>
              <a:ext cx="790575" cy="438150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5" name="Freeform 939"/>
          <p:cNvSpPr>
            <a:spLocks noEditPoints="1"/>
          </p:cNvSpPr>
          <p:nvPr/>
        </p:nvSpPr>
        <p:spPr bwMode="auto">
          <a:xfrm>
            <a:off x="2384227" y="1857573"/>
            <a:ext cx="342378" cy="344518"/>
          </a:xfrm>
          <a:custGeom>
            <a:avLst/>
            <a:gdLst>
              <a:gd name="T0" fmla="*/ 802 w 949"/>
              <a:gd name="T1" fmla="*/ 0 h 955"/>
              <a:gd name="T2" fmla="*/ 802 w 949"/>
              <a:gd name="T3" fmla="*/ 955 h 955"/>
              <a:gd name="T4" fmla="*/ 701 w 949"/>
              <a:gd name="T5" fmla="*/ 629 h 955"/>
              <a:gd name="T6" fmla="*/ 913 w 949"/>
              <a:gd name="T7" fmla="*/ 478 h 955"/>
              <a:gd name="T8" fmla="*/ 701 w 949"/>
              <a:gd name="T9" fmla="*/ 327 h 955"/>
              <a:gd name="T10" fmla="*/ 754 w 949"/>
              <a:gd name="T11" fmla="*/ 575 h 955"/>
              <a:gd name="T12" fmla="*/ 802 w 949"/>
              <a:gd name="T13" fmla="*/ 749 h 955"/>
              <a:gd name="T14" fmla="*/ 802 w 949"/>
              <a:gd name="T15" fmla="*/ 207 h 955"/>
              <a:gd name="T16" fmla="*/ 754 w 949"/>
              <a:gd name="T17" fmla="*/ 381 h 955"/>
              <a:gd name="T18" fmla="*/ 858 w 949"/>
              <a:gd name="T19" fmla="*/ 478 h 955"/>
              <a:gd name="T20" fmla="*/ 754 w 949"/>
              <a:gd name="T21" fmla="*/ 575 h 955"/>
              <a:gd name="T22" fmla="*/ 778 w 949"/>
              <a:gd name="T23" fmla="*/ 422 h 955"/>
              <a:gd name="T24" fmla="*/ 778 w 949"/>
              <a:gd name="T25" fmla="*/ 533 h 955"/>
              <a:gd name="T26" fmla="*/ 831 w 949"/>
              <a:gd name="T27" fmla="*/ 478 h 955"/>
              <a:gd name="T28" fmla="*/ 185 w 949"/>
              <a:gd name="T29" fmla="*/ 534 h 955"/>
              <a:gd name="T30" fmla="*/ 578 w 949"/>
              <a:gd name="T31" fmla="*/ 564 h 955"/>
              <a:gd name="T32" fmla="*/ 578 w 949"/>
              <a:gd name="T33" fmla="*/ 400 h 955"/>
              <a:gd name="T34" fmla="*/ 185 w 949"/>
              <a:gd name="T35" fmla="*/ 430 h 955"/>
              <a:gd name="T36" fmla="*/ 0 w 949"/>
              <a:gd name="T37" fmla="*/ 347 h 955"/>
              <a:gd name="T38" fmla="*/ 544 w 949"/>
              <a:gd name="T39" fmla="*/ 475 h 955"/>
              <a:gd name="T40" fmla="*/ 36 w 949"/>
              <a:gd name="T41" fmla="*/ 487 h 955"/>
              <a:gd name="T42" fmla="*/ 164 w 949"/>
              <a:gd name="T43" fmla="*/ 601 h 955"/>
              <a:gd name="T44" fmla="*/ 457 w 949"/>
              <a:gd name="T45" fmla="*/ 736 h 955"/>
              <a:gd name="T46" fmla="*/ 661 w 949"/>
              <a:gd name="T47" fmla="*/ 631 h 955"/>
              <a:gd name="T48" fmla="*/ 631 w 949"/>
              <a:gd name="T49" fmla="*/ 580 h 955"/>
              <a:gd name="T50" fmla="*/ 438 w 949"/>
              <a:gd name="T51" fmla="*/ 704 h 955"/>
              <a:gd name="T52" fmla="*/ 330 w 949"/>
              <a:gd name="T53" fmla="*/ 732 h 955"/>
              <a:gd name="T54" fmla="*/ 627 w 949"/>
              <a:gd name="T55" fmla="*/ 613 h 955"/>
              <a:gd name="T56" fmla="*/ 373 w 949"/>
              <a:gd name="T57" fmla="*/ 765 h 955"/>
              <a:gd name="T58" fmla="*/ 458 w 949"/>
              <a:gd name="T59" fmla="*/ 763 h 955"/>
              <a:gd name="T60" fmla="*/ 633 w 949"/>
              <a:gd name="T61" fmla="*/ 371 h 955"/>
              <a:gd name="T62" fmla="*/ 738 w 949"/>
              <a:gd name="T63" fmla="*/ 414 h 955"/>
              <a:gd name="T64" fmla="*/ 649 w 949"/>
              <a:gd name="T65" fmla="*/ 344 h 955"/>
              <a:gd name="T66" fmla="*/ 453 w 949"/>
              <a:gd name="T67" fmla="*/ 200 h 955"/>
              <a:gd name="T68" fmla="*/ 368 w 949"/>
              <a:gd name="T69" fmla="*/ 197 h 955"/>
              <a:gd name="T70" fmla="*/ 623 w 949"/>
              <a:gd name="T71" fmla="*/ 349 h 955"/>
              <a:gd name="T72" fmla="*/ 325 w 949"/>
              <a:gd name="T73" fmla="*/ 231 h 955"/>
              <a:gd name="T74" fmla="*/ 433 w 949"/>
              <a:gd name="T75" fmla="*/ 259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9" h="955">
                <a:moveTo>
                  <a:pt x="665" y="300"/>
                </a:moveTo>
                <a:cubicBezTo>
                  <a:pt x="687" y="124"/>
                  <a:pt x="740" y="0"/>
                  <a:pt x="802" y="0"/>
                </a:cubicBezTo>
                <a:cubicBezTo>
                  <a:pt x="883" y="0"/>
                  <a:pt x="949" y="214"/>
                  <a:pt x="949" y="478"/>
                </a:cubicBezTo>
                <a:cubicBezTo>
                  <a:pt x="949" y="741"/>
                  <a:pt x="883" y="955"/>
                  <a:pt x="802" y="955"/>
                </a:cubicBezTo>
                <a:cubicBezTo>
                  <a:pt x="740" y="955"/>
                  <a:pt x="687" y="831"/>
                  <a:pt x="665" y="655"/>
                </a:cubicBezTo>
                <a:cubicBezTo>
                  <a:pt x="678" y="647"/>
                  <a:pt x="690" y="638"/>
                  <a:pt x="701" y="629"/>
                </a:cubicBezTo>
                <a:cubicBezTo>
                  <a:pt x="719" y="752"/>
                  <a:pt x="757" y="837"/>
                  <a:pt x="802" y="837"/>
                </a:cubicBezTo>
                <a:cubicBezTo>
                  <a:pt x="863" y="837"/>
                  <a:pt x="913" y="676"/>
                  <a:pt x="913" y="478"/>
                </a:cubicBezTo>
                <a:cubicBezTo>
                  <a:pt x="913" y="279"/>
                  <a:pt x="863" y="118"/>
                  <a:pt x="802" y="118"/>
                </a:cubicBezTo>
                <a:cubicBezTo>
                  <a:pt x="757" y="118"/>
                  <a:pt x="719" y="204"/>
                  <a:pt x="701" y="327"/>
                </a:cubicBezTo>
                <a:cubicBezTo>
                  <a:pt x="690" y="317"/>
                  <a:pt x="678" y="308"/>
                  <a:pt x="665" y="300"/>
                </a:cubicBezTo>
                <a:moveTo>
                  <a:pt x="754" y="575"/>
                </a:moveTo>
                <a:cubicBezTo>
                  <a:pt x="746" y="585"/>
                  <a:pt x="738" y="595"/>
                  <a:pt x="728" y="604"/>
                </a:cubicBezTo>
                <a:cubicBezTo>
                  <a:pt x="742" y="690"/>
                  <a:pt x="770" y="749"/>
                  <a:pt x="802" y="749"/>
                </a:cubicBezTo>
                <a:cubicBezTo>
                  <a:pt x="848" y="749"/>
                  <a:pt x="886" y="627"/>
                  <a:pt x="886" y="478"/>
                </a:cubicBezTo>
                <a:cubicBezTo>
                  <a:pt x="886" y="328"/>
                  <a:pt x="848" y="207"/>
                  <a:pt x="802" y="207"/>
                </a:cubicBezTo>
                <a:cubicBezTo>
                  <a:pt x="770" y="207"/>
                  <a:pt x="742" y="265"/>
                  <a:pt x="728" y="351"/>
                </a:cubicBezTo>
                <a:cubicBezTo>
                  <a:pt x="738" y="360"/>
                  <a:pt x="746" y="370"/>
                  <a:pt x="754" y="381"/>
                </a:cubicBezTo>
                <a:cubicBezTo>
                  <a:pt x="764" y="329"/>
                  <a:pt x="782" y="295"/>
                  <a:pt x="802" y="295"/>
                </a:cubicBezTo>
                <a:cubicBezTo>
                  <a:pt x="833" y="295"/>
                  <a:pt x="858" y="377"/>
                  <a:pt x="858" y="478"/>
                </a:cubicBezTo>
                <a:cubicBezTo>
                  <a:pt x="858" y="578"/>
                  <a:pt x="833" y="660"/>
                  <a:pt x="802" y="660"/>
                </a:cubicBezTo>
                <a:cubicBezTo>
                  <a:pt x="782" y="660"/>
                  <a:pt x="764" y="626"/>
                  <a:pt x="754" y="575"/>
                </a:cubicBezTo>
                <a:moveTo>
                  <a:pt x="802" y="383"/>
                </a:moveTo>
                <a:cubicBezTo>
                  <a:pt x="792" y="383"/>
                  <a:pt x="784" y="399"/>
                  <a:pt x="778" y="422"/>
                </a:cubicBezTo>
                <a:cubicBezTo>
                  <a:pt x="786" y="440"/>
                  <a:pt x="790" y="459"/>
                  <a:pt x="790" y="478"/>
                </a:cubicBezTo>
                <a:cubicBezTo>
                  <a:pt x="790" y="497"/>
                  <a:pt x="786" y="515"/>
                  <a:pt x="778" y="533"/>
                </a:cubicBezTo>
                <a:cubicBezTo>
                  <a:pt x="784" y="556"/>
                  <a:pt x="792" y="572"/>
                  <a:pt x="802" y="572"/>
                </a:cubicBezTo>
                <a:cubicBezTo>
                  <a:pt x="818" y="572"/>
                  <a:pt x="831" y="529"/>
                  <a:pt x="831" y="478"/>
                </a:cubicBezTo>
                <a:cubicBezTo>
                  <a:pt x="831" y="426"/>
                  <a:pt x="818" y="383"/>
                  <a:pt x="802" y="383"/>
                </a:cubicBezTo>
                <a:moveTo>
                  <a:pt x="185" y="534"/>
                </a:moveTo>
                <a:cubicBezTo>
                  <a:pt x="578" y="526"/>
                  <a:pt x="578" y="526"/>
                  <a:pt x="578" y="526"/>
                </a:cubicBezTo>
                <a:cubicBezTo>
                  <a:pt x="578" y="564"/>
                  <a:pt x="578" y="564"/>
                  <a:pt x="578" y="564"/>
                </a:cubicBezTo>
                <a:cubicBezTo>
                  <a:pt x="771" y="482"/>
                  <a:pt x="771" y="482"/>
                  <a:pt x="771" y="482"/>
                </a:cubicBezTo>
                <a:cubicBezTo>
                  <a:pt x="578" y="400"/>
                  <a:pt x="578" y="400"/>
                  <a:pt x="578" y="400"/>
                </a:cubicBezTo>
                <a:cubicBezTo>
                  <a:pt x="578" y="438"/>
                  <a:pt x="578" y="438"/>
                  <a:pt x="578" y="438"/>
                </a:cubicBezTo>
                <a:cubicBezTo>
                  <a:pt x="185" y="430"/>
                  <a:pt x="185" y="430"/>
                  <a:pt x="185" y="430"/>
                </a:cubicBezTo>
                <a:cubicBezTo>
                  <a:pt x="164" y="362"/>
                  <a:pt x="164" y="362"/>
                  <a:pt x="164" y="362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475"/>
                  <a:pt x="36" y="475"/>
                  <a:pt x="36" y="475"/>
                </a:cubicBezTo>
                <a:cubicBezTo>
                  <a:pt x="544" y="475"/>
                  <a:pt x="544" y="475"/>
                  <a:pt x="544" y="475"/>
                </a:cubicBezTo>
                <a:cubicBezTo>
                  <a:pt x="544" y="487"/>
                  <a:pt x="544" y="487"/>
                  <a:pt x="544" y="487"/>
                </a:cubicBezTo>
                <a:cubicBezTo>
                  <a:pt x="36" y="487"/>
                  <a:pt x="36" y="487"/>
                  <a:pt x="36" y="487"/>
                </a:cubicBezTo>
                <a:cubicBezTo>
                  <a:pt x="0" y="616"/>
                  <a:pt x="0" y="616"/>
                  <a:pt x="0" y="616"/>
                </a:cubicBezTo>
                <a:cubicBezTo>
                  <a:pt x="164" y="601"/>
                  <a:pt x="164" y="601"/>
                  <a:pt x="164" y="601"/>
                </a:cubicBezTo>
                <a:lnTo>
                  <a:pt x="185" y="534"/>
                </a:lnTo>
                <a:close/>
                <a:moveTo>
                  <a:pt x="457" y="736"/>
                </a:moveTo>
                <a:cubicBezTo>
                  <a:pt x="654" y="619"/>
                  <a:pt x="654" y="619"/>
                  <a:pt x="654" y="619"/>
                </a:cubicBezTo>
                <a:cubicBezTo>
                  <a:pt x="661" y="631"/>
                  <a:pt x="661" y="631"/>
                  <a:pt x="661" y="631"/>
                </a:cubicBezTo>
                <a:cubicBezTo>
                  <a:pt x="743" y="549"/>
                  <a:pt x="743" y="549"/>
                  <a:pt x="743" y="549"/>
                </a:cubicBezTo>
                <a:cubicBezTo>
                  <a:pt x="631" y="580"/>
                  <a:pt x="631" y="580"/>
                  <a:pt x="631" y="580"/>
                </a:cubicBezTo>
                <a:cubicBezTo>
                  <a:pt x="638" y="591"/>
                  <a:pt x="638" y="591"/>
                  <a:pt x="638" y="591"/>
                </a:cubicBezTo>
                <a:cubicBezTo>
                  <a:pt x="438" y="704"/>
                  <a:pt x="438" y="704"/>
                  <a:pt x="438" y="704"/>
                </a:cubicBezTo>
                <a:cubicBezTo>
                  <a:pt x="415" y="689"/>
                  <a:pt x="415" y="689"/>
                  <a:pt x="415" y="689"/>
                </a:cubicBezTo>
                <a:cubicBezTo>
                  <a:pt x="330" y="732"/>
                  <a:pt x="330" y="732"/>
                  <a:pt x="330" y="732"/>
                </a:cubicBezTo>
                <a:cubicBezTo>
                  <a:pt x="371" y="761"/>
                  <a:pt x="371" y="761"/>
                  <a:pt x="371" y="761"/>
                </a:cubicBezTo>
                <a:cubicBezTo>
                  <a:pt x="627" y="613"/>
                  <a:pt x="627" y="613"/>
                  <a:pt x="627" y="613"/>
                </a:cubicBezTo>
                <a:cubicBezTo>
                  <a:pt x="630" y="617"/>
                  <a:pt x="630" y="617"/>
                  <a:pt x="630" y="617"/>
                </a:cubicBezTo>
                <a:cubicBezTo>
                  <a:pt x="373" y="765"/>
                  <a:pt x="373" y="765"/>
                  <a:pt x="373" y="765"/>
                </a:cubicBezTo>
                <a:cubicBezTo>
                  <a:pt x="378" y="816"/>
                  <a:pt x="378" y="816"/>
                  <a:pt x="378" y="816"/>
                </a:cubicBezTo>
                <a:cubicBezTo>
                  <a:pt x="458" y="763"/>
                  <a:pt x="458" y="763"/>
                  <a:pt x="458" y="763"/>
                </a:cubicBezTo>
                <a:lnTo>
                  <a:pt x="457" y="736"/>
                </a:lnTo>
                <a:close/>
                <a:moveTo>
                  <a:pt x="633" y="371"/>
                </a:moveTo>
                <a:cubicBezTo>
                  <a:pt x="626" y="383"/>
                  <a:pt x="626" y="383"/>
                  <a:pt x="626" y="383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655" y="332"/>
                  <a:pt x="655" y="332"/>
                  <a:pt x="655" y="332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452" y="227"/>
                  <a:pt x="452" y="227"/>
                  <a:pt x="452" y="227"/>
                </a:cubicBezTo>
                <a:cubicBezTo>
                  <a:pt x="453" y="200"/>
                  <a:pt x="453" y="200"/>
                  <a:pt x="453" y="200"/>
                </a:cubicBezTo>
                <a:cubicBezTo>
                  <a:pt x="373" y="147"/>
                  <a:pt x="373" y="147"/>
                  <a:pt x="373" y="147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625" y="346"/>
                  <a:pt x="625" y="346"/>
                  <a:pt x="625" y="346"/>
                </a:cubicBezTo>
                <a:cubicBezTo>
                  <a:pt x="623" y="349"/>
                  <a:pt x="623" y="349"/>
                  <a:pt x="623" y="349"/>
                </a:cubicBezTo>
                <a:cubicBezTo>
                  <a:pt x="366" y="201"/>
                  <a:pt x="366" y="201"/>
                  <a:pt x="366" y="201"/>
                </a:cubicBezTo>
                <a:cubicBezTo>
                  <a:pt x="325" y="231"/>
                  <a:pt x="325" y="231"/>
                  <a:pt x="325" y="231"/>
                </a:cubicBezTo>
                <a:cubicBezTo>
                  <a:pt x="410" y="274"/>
                  <a:pt x="410" y="274"/>
                  <a:pt x="410" y="274"/>
                </a:cubicBezTo>
                <a:cubicBezTo>
                  <a:pt x="433" y="259"/>
                  <a:pt x="433" y="259"/>
                  <a:pt x="433" y="259"/>
                </a:cubicBezTo>
                <a:lnTo>
                  <a:pt x="633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3114288" y="1762705"/>
            <a:ext cx="5274136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用户管理理功能：用户注册、登录、登出、切换。多用户在同一个客户端游戏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服务端同步客户端数据，存储战绩和存活时间，根据难度等级和用户区分战绩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5947" y="2847347"/>
            <a:ext cx="5292477" cy="30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返回全服最佳战绩，禁止登录黑名单设定，开启服务器，重启服务器，发布全服公告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145" y="3778447"/>
            <a:ext cx="5274136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文件管理系统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协助客户端开发，细微的优化，包括隐藏密码</a:t>
            </a:r>
          </a:p>
        </p:txBody>
      </p:sp>
    </p:spTree>
    <p:extLst>
      <p:ext uri="{BB962C8B-B14F-4D97-AF65-F5344CB8AC3E}">
        <p14:creationId xmlns:p14="http://schemas.microsoft.com/office/powerpoint/2010/main" val="24130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5" grpId="0" animBg="1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592288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基本功能实现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81929" y="36566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8950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用户管理功能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709" y="1699633"/>
            <a:ext cx="41615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进入游戏后选择注册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(Register)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或者登录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(Log in),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进入输入界面。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输入结束后按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OK,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客户端即向服务端发送数据。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483" y="1105242"/>
            <a:ext cx="1915909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99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注册与登录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8910F75-E353-408F-A17F-CEF2E7C58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3" y="2295688"/>
            <a:ext cx="6588224" cy="5505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AF1B5F-FCD6-425C-BEFF-542D08089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3" y="2949835"/>
            <a:ext cx="7726901" cy="869114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id="{8F544F08-AF4F-4D1C-AA62-3973F3B93BA0}"/>
              </a:ext>
            </a:extLst>
          </p:cNvPr>
          <p:cNvSpPr txBox="1"/>
          <p:nvPr/>
        </p:nvSpPr>
        <p:spPr>
          <a:xfrm>
            <a:off x="238709" y="4012055"/>
            <a:ext cx="77896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服务端收到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Password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之后，会查询数据文件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(user_data_level.txt)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。若用户存在于黑名单中，或者注册用名已经被占用，或者登录密码错误，服务端都会向客户端回复错误信息。否则向用户返回登录成功信息。开始选择难度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7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35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81929" y="36566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5375" y="195426"/>
            <a:ext cx="349326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用户管理常见错误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1307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用户存在于黑名单中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5C3B925-8B8E-413D-B8F4-7553AC355B85}"/>
              </a:ext>
            </a:extLst>
          </p:cNvPr>
          <p:cNvSpPr txBox="1"/>
          <p:nvPr/>
        </p:nvSpPr>
        <p:spPr>
          <a:xfrm>
            <a:off x="3787170" y="11307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用户名被占用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69EE74BF-1835-451E-AADF-144D611D35FB}"/>
              </a:ext>
            </a:extLst>
          </p:cNvPr>
          <p:cNvSpPr txBox="1"/>
          <p:nvPr/>
        </p:nvSpPr>
        <p:spPr>
          <a:xfrm>
            <a:off x="7020272" y="11307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用户密码错误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37FAFD9-6090-4D35-903D-F7548C4F36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9"/>
          <a:stretch/>
        </p:blipFill>
        <p:spPr>
          <a:xfrm>
            <a:off x="635702" y="1690708"/>
            <a:ext cx="1349777" cy="26084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3F600F-AD54-481F-B40E-17D942F5DF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9"/>
          <a:stretch/>
        </p:blipFill>
        <p:spPr>
          <a:xfrm>
            <a:off x="3897112" y="1706861"/>
            <a:ext cx="1349776" cy="26084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5A9094-E4B3-43A4-8761-3097138B63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9"/>
          <a:stretch/>
        </p:blipFill>
        <p:spPr>
          <a:xfrm>
            <a:off x="7128498" y="1690708"/>
            <a:ext cx="1353207" cy="26084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6EFCD6D-7CEF-41C5-82EA-96F90C82F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00715"/>
            <a:ext cx="2521363" cy="3354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1BE98A-C843-48DD-A1AF-4286CB646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56" y="4503642"/>
            <a:ext cx="2322689" cy="33253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EC0B489-CBDD-4ABF-89B9-D1F373A2C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55" y="4500676"/>
            <a:ext cx="2322690" cy="3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7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用户管理功能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019" y="16152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登出与切换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144FA6-E40A-4820-8A8F-9BCBE9DD0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9" y="2193111"/>
            <a:ext cx="2971953" cy="755689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0D2E39F9-D01D-4C03-98B8-E7CBD71AD8BB}"/>
              </a:ext>
            </a:extLst>
          </p:cNvPr>
          <p:cNvSpPr txBox="1"/>
          <p:nvPr/>
        </p:nvSpPr>
        <p:spPr>
          <a:xfrm>
            <a:off x="827584" y="3062918"/>
            <a:ext cx="77896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当用户点击登出时，会向服务器汇报自己的登出信息和自己的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sid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服务器会确认该用户的登出。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登出完成后，客户端会自动切回初始菜单栏，方便用户再次登录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4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104130" y="122684"/>
            <a:ext cx="3079689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服务端储存功能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986780"/>
            <a:ext cx="3932487" cy="92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99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储存战绩和存活时间</a:t>
            </a:r>
            <a:endParaRPr lang="en-US" altLang="zh-CN" sz="2699" dirty="0">
              <a:solidFill>
                <a:srgbClr val="DF59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99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——</a:t>
            </a:r>
            <a:r>
              <a:rPr lang="zh-CN" altLang="en-US" dirty="0">
                <a:solidFill>
                  <a:srgbClr val="DF5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根据用户和难度等级</a:t>
            </a:r>
            <a:endParaRPr lang="zh-CN" altLang="en-US" sz="2699" dirty="0">
              <a:solidFill>
                <a:srgbClr val="DF59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C772947-9086-41CF-8A9C-5246F7E83EA9}"/>
              </a:ext>
            </a:extLst>
          </p:cNvPr>
          <p:cNvSpPr txBox="1"/>
          <p:nvPr/>
        </p:nvSpPr>
        <p:spPr>
          <a:xfrm>
            <a:off x="221841" y="2670342"/>
            <a:ext cx="8742647" cy="177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客户端向服务端发送信息：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 + Password +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难度等级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战绩与时间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由于游戏分为三个等级，服务端根据不同等级和不同用户存储信息。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文件的存储格式为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 : Password :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simpleScore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simpleTime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middleScore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middleTime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hardScore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hardTime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这样一来，服务器可以方便的根据用户和难度进行查询。文件储存情况详见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user_data_level.txt.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67919B-AC34-4DD3-8A70-858146814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1" y="1909853"/>
            <a:ext cx="6373134" cy="6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2700000" scaled="1"/>
          <a:tileRect/>
        </a:gradFill>
        <a:ln w="12700">
          <a:gradFill>
            <a:gsLst>
              <a:gs pos="10000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</a:ln>
        <a:effectLst>
          <a:outerShdw blurRad="254000" dist="190500" dir="3540000" sx="105000" sy="105000" algn="tl" rotWithShape="0">
            <a:srgbClr val="A44A00">
              <a:alpha val="25000"/>
            </a:srgbClr>
          </a:outerShdw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1458</Words>
  <Application>Microsoft Office PowerPoint</Application>
  <PresentationFormat>自定义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Avant GardeBook</vt:lpstr>
      <vt:lpstr>签名连笔字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简洁工作汇报</dc:title>
  <dc:creator>第一PPT模板网：www.1ppt.com</dc:creator>
  <cp:keywords>第一PPT模板网：www.1ppt.com</cp:keywords>
  <cp:lastModifiedBy>Yiran Su</cp:lastModifiedBy>
  <cp:revision>73</cp:revision>
  <dcterms:created xsi:type="dcterms:W3CDTF">2015-10-15T23:19:12Z</dcterms:created>
  <dcterms:modified xsi:type="dcterms:W3CDTF">2017-12-24T13:53:09Z</dcterms:modified>
</cp:coreProperties>
</file>