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8288000" cy="10287000"/>
  <p:notesSz cx="6858000" cy="9144000"/>
  <p:embeddedFontLst>
    <p:embeddedFont>
      <p:font typeface="Garet 1" panose="020B0604020202020204" charset="0"/>
      <p:regular r:id="rId21"/>
    </p:embeddedFont>
    <p:embeddedFont>
      <p:font typeface="Garet 2 Italics" panose="020B0604020202020204" charset="0"/>
      <p:regular r:id="rId22"/>
    </p:embeddedFont>
    <p:embeddedFont>
      <p:font typeface="Garet 2 Bold" panose="020B0604020202020204" charset="0"/>
      <p:regular r:id="rId23"/>
    </p:embeddedFont>
    <p:embeddedFont>
      <p:font typeface="TAN Mon Cheri" panose="020B0604020202020204" charset="0"/>
      <p:regular r:id="rId24"/>
    </p:embeddedFont>
    <p:embeddedFont>
      <p:font typeface="Garet 1 Bold" panose="020B0604020202020204" charset="0"/>
      <p:regular r:id="rId25"/>
    </p:embeddedFont>
    <p:embeddedFont>
      <p:font typeface="Garet 2" panose="020B0604020202020204" charset="0"/>
      <p:regular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9" d="100"/>
          <a:sy n="59" d="100"/>
        </p:scale>
        <p:origin x="162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fonts/font1.fntdata" Type="http://schemas.openxmlformats.org/officeDocument/2006/relationships/font"/><Relationship Id="rId22" Target="fonts/font2.fntdata" Type="http://schemas.openxmlformats.org/officeDocument/2006/relationships/font"/><Relationship Id="rId23" Target="fonts/font3.fntdata" Type="http://schemas.openxmlformats.org/officeDocument/2006/relationships/font"/><Relationship Id="rId24" Target="fonts/font4.fntdata" Type="http://schemas.openxmlformats.org/officeDocument/2006/relationships/font"/><Relationship Id="rId25" Target="fonts/font5.fntdata" Type="http://schemas.openxmlformats.org/officeDocument/2006/relationships/font"/><Relationship Id="rId26" Target="fonts/font6.fntdata" Type="http://schemas.openxmlformats.org/officeDocument/2006/relationships/font"/><Relationship Id="rId27" Target="fonts/font7.fntdata" Type="http://schemas.openxmlformats.org/officeDocument/2006/relationships/font"/><Relationship Id="rId28" Target="fonts/font8.fntdata" Type="http://schemas.openxmlformats.org/officeDocument/2006/relationships/font"/><Relationship Id="rId29" Target="fonts/font9.fntdata" Type="http://schemas.openxmlformats.org/officeDocument/2006/relationships/font"/><Relationship Id="rId3" Target="slides/slide2.xml" Type="http://schemas.openxmlformats.org/officeDocument/2006/relationships/slide"/><Relationship Id="rId30" Target="fonts/font10.fntdata" Type="http://schemas.openxmlformats.org/officeDocument/2006/relationships/font"/><Relationship Id="rId31" Target="presProps.xml" Type="http://schemas.openxmlformats.org/officeDocument/2006/relationships/presProps"/><Relationship Id="rId32" Target="viewProps.xml" Type="http://schemas.openxmlformats.org/officeDocument/2006/relationships/viewProps"/><Relationship Id="rId33" Target="theme/theme1.xml" Type="http://schemas.openxmlformats.org/officeDocument/2006/relationships/theme"/><Relationship Id="rId34" Target="tableStyles.xml" Type="http://schemas.openxmlformats.org/officeDocument/2006/relationships/tableStyles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5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1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8.svg" Type="http://schemas.openxmlformats.org/officeDocument/2006/relationships/image"/><Relationship Id="rId2" Target="../media/image6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12.svg" Type="http://schemas.openxmlformats.org/officeDocument/2006/relationships/image"/><Relationship Id="rId6" Target="../media/image8.png" Type="http://schemas.openxmlformats.org/officeDocument/2006/relationships/image"/><Relationship Id="rId7" Target="../media/image14.svg" Type="http://schemas.openxmlformats.org/officeDocument/2006/relationships/image"/><Relationship Id="rId8" Target="../media/image9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.png" Type="http://schemas.openxmlformats.org/officeDocument/2006/relationships/image"/><Relationship Id="rId11" Target="../media/image10.svg" Type="http://schemas.openxmlformats.org/officeDocument/2006/relationships/image"/><Relationship Id="rId2" Target="../media/image7.png" Type="http://schemas.openxmlformats.org/officeDocument/2006/relationships/image"/><Relationship Id="rId3" Target="../media/image12.svg" Type="http://schemas.openxmlformats.org/officeDocument/2006/relationships/image"/><Relationship Id="rId4" Target="../media/image8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6.svg" Type="http://schemas.openxmlformats.org/officeDocument/2006/relationships/image"/><Relationship Id="rId8" Target="../media/image10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5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0.svg" Type="http://schemas.openxmlformats.org/officeDocument/2006/relationships/image"/><Relationship Id="rId4" Target="../media/image12.png" Type="http://schemas.openxmlformats.org/officeDocument/2006/relationships/image"/><Relationship Id="rId5" Target="../media/image21.svg" Type="http://schemas.openxmlformats.org/officeDocument/2006/relationships/image"/><Relationship Id="rId6" Target="../media/image13.png" Type="http://schemas.openxmlformats.org/officeDocument/2006/relationships/image"/><Relationship Id="rId7" Target="../media/image2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25.svg" Type="http://schemas.openxmlformats.org/officeDocument/2006/relationships/image"/><Relationship Id="rId4" Target="../media/image15.png" Type="http://schemas.openxmlformats.org/officeDocument/2006/relationships/image"/><Relationship Id="rId5" Target="../media/image27.svg" Type="http://schemas.openxmlformats.org/officeDocument/2006/relationships/image"/><Relationship Id="rId6" Target="../media/image16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31.svg" Type="http://schemas.openxmlformats.org/officeDocument/2006/relationships/image"/><Relationship Id="rId4" Target="../media/image18.png" Type="http://schemas.openxmlformats.org/officeDocument/2006/relationships/image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75039" y="0"/>
            <a:ext cx="3812961" cy="10287000"/>
            <a:chOff x="0" y="0"/>
            <a:chExt cx="100423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4237" cy="2709333"/>
            </a:xfrm>
            <a:custGeom>
              <a:avLst/>
              <a:gdLst/>
              <a:ahLst/>
              <a:cxnLst/>
              <a:rect b="b" l="l" r="r" t="t"/>
              <a:pathLst>
                <a:path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5A58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4237" cy="274743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95608" y="4364069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090030" y="5512386"/>
            <a:ext cx="7586861" cy="3495780"/>
          </a:xfrm>
          <a:custGeom>
            <a:avLst/>
            <a:gdLst/>
            <a:ahLst/>
            <a:cxnLst/>
            <a:rect b="b" l="l" r="r" t="t"/>
            <a:pathLst>
              <a:path h="3495780" w="7586861">
                <a:moveTo>
                  <a:pt x="0" y="0"/>
                </a:moveTo>
                <a:lnTo>
                  <a:pt x="7586861" y="0"/>
                </a:lnTo>
                <a:lnTo>
                  <a:pt x="7586861" y="3495780"/>
                </a:lnTo>
                <a:lnTo>
                  <a:pt x="0" y="3495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1999"/>
            </a:blip>
            <a:stretch>
              <a:fillRect b="-3979" l="-892" t="-3979"/>
            </a:stretch>
          </a:blipFill>
          <a:ln cap="sq">
            <a:noFill/>
            <a:prstDash val="solid"/>
            <a:miter/>
          </a:ln>
        </p:spPr>
      </p:sp>
      <p:grpSp>
        <p:nvGrpSpPr>
          <p:cNvPr id="7" name="Group 7"/>
          <p:cNvGrpSpPr/>
          <p:nvPr/>
        </p:nvGrpSpPr>
        <p:grpSpPr>
          <a:xfrm>
            <a:off x="14825320" y="1907051"/>
            <a:ext cx="3112398" cy="5353225"/>
            <a:chOff x="0" y="0"/>
            <a:chExt cx="4149864" cy="7137634"/>
          </a:xfrm>
        </p:grpSpPr>
        <p:sp>
          <p:nvSpPr>
            <p:cNvPr id="8" name="TextBox 8"/>
            <p:cNvSpPr txBox="1"/>
            <p:nvPr/>
          </p:nvSpPr>
          <p:spPr>
            <a:xfrm>
              <a:off x="0" y="-114300"/>
              <a:ext cx="4149864" cy="2968034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9080"/>
                </a:lnSpc>
              </a:pPr>
              <a:r>
                <a:rPr lang="en-US" sz="6486">
                  <a:solidFill>
                    <a:srgbClr val="FFFFFF"/>
                  </a:solidFill>
                  <a:latin typeface="TAN Mon Cheri"/>
                  <a:ea typeface="TAN Mon Cheri"/>
                  <a:cs typeface="TAN Mon Cheri"/>
                  <a:sym typeface="TAN Mon Cheri"/>
                </a:rPr>
                <a:t>STAT 248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337824"/>
              <a:ext cx="4149864" cy="3799810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5511"/>
                </a:lnSpc>
              </a:pPr>
              <a:r>
                <a:rPr lang="en-US" sz="5511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Analysis</a:t>
              </a:r>
            </a:p>
            <a:p>
              <a:pPr algn="ctr">
                <a:lnSpc>
                  <a:spcPts val="5511"/>
                </a:lnSpc>
              </a:pPr>
              <a:r>
                <a:rPr lang="en-US" sz="5511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 of </a:t>
              </a:r>
            </a:p>
            <a:p>
              <a:pPr algn="ctr">
                <a:lnSpc>
                  <a:spcPts val="5511"/>
                </a:lnSpc>
              </a:pPr>
              <a:r>
                <a:rPr lang="en-US" sz="5511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Time Series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426108"/>
            <a:ext cx="11709521" cy="2868867"/>
            <a:chOff x="0" y="0"/>
            <a:chExt cx="15612695" cy="3825155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23825"/>
              <a:ext cx="15612695" cy="202840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5799"/>
                </a:lnSpc>
              </a:pPr>
              <a:r>
                <a:rPr b="1" lang="en-US" sz="5799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Predicting Flu Trends Using Google Search Data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550709"/>
              <a:ext cx="15612695" cy="1274446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600">
                  <a:solidFill>
                    <a:srgbClr val="6B705C"/>
                  </a:solidFill>
                  <a:latin typeface="Garet 2"/>
                  <a:ea typeface="Garet 2"/>
                  <a:cs typeface="Garet 2"/>
                  <a:sym typeface="Garet 2"/>
                </a:rPr>
                <a:t>High-Dimensional Regression with Ridge and Lasso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825320" y="8617290"/>
            <a:ext cx="3112398" cy="41241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sz="3111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May 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47803" y="8705050"/>
            <a:ext cx="3180836" cy="41286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129"/>
              </a:lnSpc>
            </a:pPr>
            <a:r>
              <a:rPr b="1" lang="en-US" sz="3129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Yirong Huo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9490"/>
            <a:chOff x="0" y="0"/>
            <a:chExt cx="4816593" cy="460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0771"/>
            </a:xfrm>
            <a:custGeom>
              <a:avLst/>
              <a:gdLst/>
              <a:ahLst/>
              <a:cxnLst/>
              <a:rect b="b" l="l" r="r" t="t"/>
              <a:pathLst>
                <a:path h="46077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0771"/>
                  </a:lnTo>
                  <a:lnTo>
                    <a:pt x="0" y="460771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498871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478895" y="1084385"/>
            <a:ext cx="1330209" cy="1330209"/>
          </a:xfrm>
          <a:custGeom>
            <a:avLst/>
            <a:gdLst/>
            <a:ahLst/>
            <a:cxnLst/>
            <a:rect b="b" l="l" r="r" t="t"/>
            <a:pathLst>
              <a:path h="1330209" w="1330209">
                <a:moveTo>
                  <a:pt x="0" y="0"/>
                </a:moveTo>
                <a:lnTo>
                  <a:pt x="1330210" y="0"/>
                </a:lnTo>
                <a:lnTo>
                  <a:pt x="1330210" y="1330209"/>
                </a:lnTo>
                <a:lnTo>
                  <a:pt x="0" y="13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170992" y="2969467"/>
          <a:ext cx="8878077" cy="5018514"/>
        </p:xfrm>
        <a:graphic>
          <a:graphicData uri="http://schemas.openxmlformats.org/drawingml/2006/table">
            <a:tbl>
              <a:tblPr/>
              <a:tblGrid>
                <a:gridCol w="2959359"/>
                <a:gridCol w="2959359"/>
                <a:gridCol w="2959359"/>
              </a:tblGrid>
              <a:tr h="1430082"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b="1" lang="en-US" sz="25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Metric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b="1" lang="en-US" sz="25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Ridge Regression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b="1" lang="en-US" sz="25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Lasso Regression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196144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RMSE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3.8135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3.6731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196144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MAE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2.4993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2.4650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196144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R² Score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0.9529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0.9563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464587" y="194484"/>
            <a:ext cx="15358827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Model Performance Comparison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02202" y="3240350"/>
            <a:ext cx="7102635" cy="444817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rPr>
              <a:t>Both models show strong predictive accuracy (R² &gt; 0.95).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4D5046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b="1" lang="en-US" sz="3000">
                <a:solidFill>
                  <a:srgbClr val="4D5046"/>
                </a:solidFill>
                <a:latin typeface="Garet 2 Bold"/>
                <a:ea typeface="Garet 2 Bold"/>
                <a:cs typeface="Garet 2 Bold"/>
                <a:sym typeface="Garet 2 Bold"/>
              </a:rPr>
              <a:t>Lasso </a:t>
            </a:r>
            <a:r>
              <a:rPr lang="en-US" sz="30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rPr>
              <a:t>slightly outperforms Ridge on all metrics.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4D5046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rPr>
              <a:t>Regularization helps manage high-dimensional input data.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4D5046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85118" y="-8185118"/>
            <a:ext cx="1917764" cy="18288000"/>
            <a:chOff x="0" y="0"/>
            <a:chExt cx="50509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90" cy="4816592"/>
            </a:xfrm>
            <a:custGeom>
              <a:avLst/>
              <a:gdLst/>
              <a:ahLst/>
              <a:cxnLst/>
              <a:rect b="b" l="l" r="r" t="t"/>
              <a:pathLst>
                <a:path h="4816592" w="505090">
                  <a:moveTo>
                    <a:pt x="0" y="0"/>
                  </a:moveTo>
                  <a:lnTo>
                    <a:pt x="505090" y="0"/>
                  </a:lnTo>
                  <a:lnTo>
                    <a:pt x="50509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90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4569" y="113833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56879" y="2078367"/>
            <a:ext cx="15774242" cy="7808250"/>
          </a:xfrm>
          <a:custGeom>
            <a:avLst/>
            <a:gdLst/>
            <a:ahLst/>
            <a:cxnLst/>
            <a:rect b="b" l="l" r="r" t="t"/>
            <a:pathLst>
              <a:path h="7808250" w="15774242">
                <a:moveTo>
                  <a:pt x="0" y="0"/>
                </a:moveTo>
                <a:lnTo>
                  <a:pt x="15774242" y="0"/>
                </a:lnTo>
                <a:lnTo>
                  <a:pt x="15774242" y="7808250"/>
                </a:lnTo>
                <a:lnTo>
                  <a:pt x="0" y="78082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17124" y="335226"/>
            <a:ext cx="17471993" cy="10785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2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Important Predictors Identified by Lasso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85118" y="-8185118"/>
            <a:ext cx="1917764" cy="18288000"/>
            <a:chOff x="0" y="0"/>
            <a:chExt cx="50509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90" cy="4816592"/>
            </a:xfrm>
            <a:custGeom>
              <a:avLst/>
              <a:gdLst/>
              <a:ahLst/>
              <a:cxnLst/>
              <a:rect b="b" l="l" r="r" t="t"/>
              <a:pathLst>
                <a:path h="4816592" w="505090">
                  <a:moveTo>
                    <a:pt x="0" y="0"/>
                  </a:moveTo>
                  <a:lnTo>
                    <a:pt x="505090" y="0"/>
                  </a:lnTo>
                  <a:lnTo>
                    <a:pt x="50509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90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4569" y="113833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77587" y="3648334"/>
            <a:ext cx="15551067" cy="456501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Lasso identified key flu-related terms with strong predictive power.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Top predictors include </a:t>
            </a:r>
            <a:r>
              <a:rPr i="1" lang="en-US" sz="2800">
                <a:solidFill>
                  <a:srgbClr val="BF7343"/>
                </a:solidFill>
                <a:latin typeface="Garet 2 Italics"/>
                <a:ea typeface="Garet 2 Italics"/>
                <a:cs typeface="Garet 2 Italics"/>
                <a:sym typeface="Garet 2 Italics"/>
              </a:rPr>
              <a:t>how to treat flu</a:t>
            </a: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 and </a:t>
            </a:r>
            <a:r>
              <a:rPr i="1" lang="en-US" sz="2800">
                <a:solidFill>
                  <a:srgbClr val="BF7343"/>
                </a:solidFill>
                <a:latin typeface="Garet 2 Italics"/>
                <a:ea typeface="Garet 2 Italics"/>
                <a:cs typeface="Garet 2 Italics"/>
                <a:sym typeface="Garet 2 Italics"/>
              </a:rPr>
              <a:t>flu medicine</a:t>
            </a: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 searches from 1–2 weeks prior.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Predictive signals emerge before symptoms peak, offering early warning potential.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Behavioral queries (e.g., treatment-related) are leading indicators of flu activity.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7124" y="335226"/>
            <a:ext cx="17471993" cy="10785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8800"/>
              </a:lnSpc>
            </a:pPr>
            <a:r>
              <a:rPr lang="en-US" sz="62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Interpreting the Top Features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9490"/>
            <a:chOff x="0" y="0"/>
            <a:chExt cx="4816593" cy="460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0771"/>
            </a:xfrm>
            <a:custGeom>
              <a:avLst/>
              <a:gdLst/>
              <a:ahLst/>
              <a:cxnLst/>
              <a:rect b="b" l="l" r="r" t="t"/>
              <a:pathLst>
                <a:path h="46077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0771"/>
                  </a:lnTo>
                  <a:lnTo>
                    <a:pt x="0" y="460771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498871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478895" y="1084385"/>
            <a:ext cx="1330209" cy="1330209"/>
          </a:xfrm>
          <a:custGeom>
            <a:avLst/>
            <a:gdLst/>
            <a:ahLst/>
            <a:cxnLst/>
            <a:rect b="b" l="l" r="r" t="t"/>
            <a:pathLst>
              <a:path h="1330209" w="1330209">
                <a:moveTo>
                  <a:pt x="0" y="0"/>
                </a:moveTo>
                <a:lnTo>
                  <a:pt x="1330210" y="0"/>
                </a:lnTo>
                <a:lnTo>
                  <a:pt x="1330210" y="1330209"/>
                </a:lnTo>
                <a:lnTo>
                  <a:pt x="0" y="13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23037" y="1824826"/>
            <a:ext cx="16041927" cy="6637347"/>
          </a:xfrm>
          <a:custGeom>
            <a:avLst/>
            <a:gdLst/>
            <a:ahLst/>
            <a:cxnLst/>
            <a:rect b="b" l="l" r="r" t="t"/>
            <a:pathLst>
              <a:path h="6637347" w="16041927">
                <a:moveTo>
                  <a:pt x="0" y="0"/>
                </a:moveTo>
                <a:lnTo>
                  <a:pt x="16041926" y="0"/>
                </a:lnTo>
                <a:lnTo>
                  <a:pt x="16041926" y="6637348"/>
                </a:lnTo>
                <a:lnTo>
                  <a:pt x="0" y="66373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87301" y="194484"/>
            <a:ext cx="11113398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Residual Analysis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72702" y="8650606"/>
            <a:ext cx="11942596" cy="1531619"/>
            <a:chOff x="0" y="0"/>
            <a:chExt cx="15923461" cy="2042159"/>
          </a:xfrm>
        </p:grpSpPr>
        <p:sp>
          <p:nvSpPr>
            <p:cNvPr id="9" name="TextBox 9"/>
            <p:cNvSpPr txBox="1"/>
            <p:nvPr/>
          </p:nvSpPr>
          <p:spPr>
            <a:xfrm>
              <a:off x="0" y="-19050"/>
              <a:ext cx="7852873" cy="2061209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 indent="-259087" lvl="1" marL="518175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4D5046"/>
                  </a:solidFill>
                  <a:latin typeface="Garet 2"/>
                  <a:ea typeface="Garet 2"/>
                  <a:cs typeface="Garet 2"/>
                  <a:sym typeface="Garet 2"/>
                </a:rPr>
                <a:t>Residuals centered near zero</a:t>
              </a:r>
            </a:p>
            <a:p>
              <a:pPr algn="l">
                <a:lnSpc>
                  <a:spcPts val="3120"/>
                </a:lnSpc>
              </a:pPr>
              <a:endParaRPr lang="en-US" sz="24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endParaRPr>
            </a:p>
            <a:p>
              <a:pPr algn="l" indent="-259087" lvl="1" marL="518175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4D5046"/>
                  </a:solidFill>
                  <a:latin typeface="Garet 2"/>
                  <a:ea typeface="Garet 2"/>
                  <a:cs typeface="Garet 2"/>
                  <a:sym typeface="Garet 2"/>
                </a:rPr>
                <a:t>Lasso shows tighter error spread</a:t>
              </a:r>
            </a:p>
            <a:p>
              <a:pPr algn="l">
                <a:lnSpc>
                  <a:spcPts val="3120"/>
                </a:lnSpc>
              </a:pPr>
              <a:endParaRPr lang="en-US" sz="24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852873" y="-19050"/>
              <a:ext cx="8070588" cy="2061209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 indent="-259087" lvl="1" marL="518175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4D5046"/>
                  </a:solidFill>
                  <a:latin typeface="Garet 2"/>
                  <a:ea typeface="Garet 2"/>
                  <a:cs typeface="Garet 2"/>
                  <a:sym typeface="Garet 2"/>
                </a:rPr>
                <a:t>No major trends or shifts</a:t>
              </a:r>
            </a:p>
            <a:p>
              <a:pPr algn="l">
                <a:lnSpc>
                  <a:spcPts val="3120"/>
                </a:lnSpc>
              </a:pPr>
              <a:endParaRPr lang="en-US" sz="24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endParaRPr>
            </a:p>
            <a:p>
              <a:pPr algn="l" indent="-259087" lvl="1" marL="518175">
                <a:lnSpc>
                  <a:spcPts val="3120"/>
                </a:lnSpc>
                <a:buFont typeface="Arial"/>
                <a:buChar char="•"/>
              </a:pPr>
              <a:r>
                <a:rPr lang="en-US" sz="2400">
                  <a:solidFill>
                    <a:srgbClr val="4D5046"/>
                  </a:solidFill>
                  <a:latin typeface="Garet 2"/>
                  <a:ea typeface="Garet 2"/>
                  <a:cs typeface="Garet 2"/>
                  <a:sym typeface="Garet 2"/>
                </a:rPr>
                <a:t>Models generalize well over time</a:t>
              </a:r>
            </a:p>
            <a:p>
              <a:pPr algn="l">
                <a:lnSpc>
                  <a:spcPts val="3120"/>
                </a:lnSpc>
              </a:pPr>
              <a:endParaRPr lang="en-US" sz="2400">
                <a:solidFill>
                  <a:srgbClr val="4D5046"/>
                </a:solidFill>
                <a:latin typeface="Garet 2"/>
                <a:ea typeface="Garet 2"/>
                <a:cs typeface="Garet 2"/>
                <a:sym typeface="Garet 2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032462" y="2235344"/>
            <a:ext cx="7636579" cy="655192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34650" lvl="1" marL="669301">
              <a:lnSpc>
                <a:spcPts val="4030"/>
              </a:lnSpc>
              <a:buFont typeface="Arial"/>
              <a:buChar char="•"/>
            </a:pPr>
            <a:r>
              <a:rPr lang="en-US" sz="31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Search data ≠ confirmed flu cases</a:t>
            </a:r>
          </a:p>
          <a:p>
            <a:pPr algn="l">
              <a:lnSpc>
                <a:spcPts val="4030"/>
              </a:lnSpc>
            </a:pPr>
            <a:endParaRPr lang="en-US" sz="31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34650" lvl="1" marL="669301">
              <a:lnSpc>
                <a:spcPts val="4030"/>
              </a:lnSpc>
              <a:buFont typeface="Arial"/>
              <a:buChar char="•"/>
            </a:pPr>
            <a:r>
              <a:rPr lang="en-US" sz="31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Influenced by media or seasonal noise</a:t>
            </a:r>
          </a:p>
          <a:p>
            <a:pPr algn="l">
              <a:lnSpc>
                <a:spcPts val="4030"/>
              </a:lnSpc>
            </a:pPr>
            <a:endParaRPr lang="en-US" sz="31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34650" lvl="1" marL="669301">
              <a:lnSpc>
                <a:spcPts val="4030"/>
              </a:lnSpc>
              <a:buFont typeface="Arial"/>
              <a:buChar char="•"/>
            </a:pPr>
            <a:r>
              <a:rPr lang="en-US" sz="31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Lag window fixed at 4 weeks</a:t>
            </a:r>
          </a:p>
          <a:p>
            <a:pPr algn="l">
              <a:lnSpc>
                <a:spcPts val="4030"/>
              </a:lnSpc>
            </a:pPr>
            <a:endParaRPr lang="en-US" sz="31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34650" lvl="1" marL="669301">
              <a:lnSpc>
                <a:spcPts val="4030"/>
              </a:lnSpc>
              <a:buFont typeface="Arial"/>
              <a:buChar char="•"/>
            </a:pPr>
            <a:r>
              <a:rPr lang="en-US" sz="31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No spatial or demographic features</a:t>
            </a:r>
          </a:p>
          <a:p>
            <a:pPr algn="l">
              <a:lnSpc>
                <a:spcPts val="4030"/>
              </a:lnSpc>
            </a:pPr>
            <a:endParaRPr lang="en-US" sz="31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34650" lvl="1" marL="669301">
              <a:lnSpc>
                <a:spcPts val="4030"/>
              </a:lnSpc>
              <a:buFont typeface="Arial"/>
              <a:buChar char="•"/>
            </a:pPr>
            <a:r>
              <a:rPr lang="en-US" sz="31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Only flu-related search terms used</a:t>
            </a:r>
          </a:p>
          <a:p>
            <a:pPr algn="l">
              <a:lnSpc>
                <a:spcPts val="4030"/>
              </a:lnSpc>
            </a:pPr>
            <a:endParaRPr lang="en-US" sz="31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707030" y="1029517"/>
            <a:ext cx="5350579" cy="80263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6099"/>
              </a:lnSpc>
            </a:pPr>
            <a:r>
              <a:rPr b="1" lang="en-US" sz="6099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Limitations</a:t>
            </a:r>
          </a:p>
        </p:txBody>
      </p:sp>
      <p:sp>
        <p:nvSpPr>
          <p:cNvPr id="4" name="Freeform 4"/>
          <p:cNvSpPr/>
          <p:nvPr/>
        </p:nvSpPr>
        <p:spPr>
          <a:xfrm>
            <a:off x="9148169" y="63928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0" y="0"/>
            <a:ext cx="9878466" cy="10287000"/>
            <a:chOff x="0" y="0"/>
            <a:chExt cx="13171288" cy="13716000"/>
          </a:xfrm>
        </p:grpSpPr>
        <p:grpSp>
          <p:nvGrpSpPr>
            <p:cNvPr id="6" name="Group 6"/>
            <p:cNvGrpSpPr/>
            <p:nvPr/>
          </p:nvGrpSpPr>
          <p:grpSpPr>
            <a:xfrm rot="5400000">
              <a:off x="-272356" y="272356"/>
              <a:ext cx="13716000" cy="13171288"/>
              <a:chOff x="0" y="0"/>
              <a:chExt cx="2709333" cy="2601736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09333" cy="2601736"/>
              </a:xfrm>
              <a:custGeom>
                <a:avLst/>
                <a:gdLst/>
                <a:ahLst/>
                <a:cxnLst/>
                <a:rect b="b" l="l" r="r" t="t"/>
                <a:pathLst>
                  <a:path h="2601736" w="2709333">
                    <a:moveTo>
                      <a:pt x="0" y="0"/>
                    </a:moveTo>
                    <a:lnTo>
                      <a:pt x="2709333" y="0"/>
                    </a:lnTo>
                    <a:lnTo>
                      <a:pt x="2709333" y="2601736"/>
                    </a:lnTo>
                    <a:lnTo>
                      <a:pt x="0" y="2601736"/>
                    </a:lnTo>
                    <a:close/>
                  </a:path>
                </a:pathLst>
              </a:custGeom>
              <a:solidFill>
                <a:srgbClr val="B7B7A4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38100"/>
                <a:ext cx="2709333" cy="2639836"/>
              </a:xfrm>
              <a:prstGeom prst="rect">
                <a:avLst/>
              </a:prstGeom>
            </p:spPr>
            <p:txBody>
              <a:bodyPr anchor="ctr" bIns="50800" lIns="50800" rIns="50800" rtlCol="0" tIns="50800"/>
              <a:lstStyle/>
              <a:p>
                <a:pPr algn="ctr">
                  <a:lnSpc>
                    <a:spcPts val="2800"/>
                  </a:lnSpc>
                </a:pPr>
                <a:endParaRPr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4545471" y="4114800"/>
              <a:ext cx="5406598" cy="5486400"/>
            </a:xfrm>
            <a:custGeom>
              <a:avLst/>
              <a:gdLst/>
              <a:ahLst/>
              <a:cxnLst/>
              <a:rect b="b" l="l" r="r" t="t"/>
              <a:pathLst>
                <a:path h="5486400" w="5406598">
                  <a:moveTo>
                    <a:pt x="0" y="0"/>
                  </a:moveTo>
                  <a:lnTo>
                    <a:pt x="5406598" y="0"/>
                  </a:lnTo>
                  <a:lnTo>
                    <a:pt x="5406598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2550429">
              <a:off x="8810968" y="6080197"/>
              <a:ext cx="2434602" cy="1726354"/>
            </a:xfrm>
            <a:custGeom>
              <a:avLst/>
              <a:gdLst/>
              <a:ahLst/>
              <a:cxnLst/>
              <a:rect b="b" l="l" r="r" t="t"/>
              <a:pathLst>
                <a:path h="1726354" w="2434602">
                  <a:moveTo>
                    <a:pt x="0" y="0"/>
                  </a:moveTo>
                  <a:lnTo>
                    <a:pt x="2434602" y="0"/>
                  </a:lnTo>
                  <a:lnTo>
                    <a:pt x="2434602" y="1726354"/>
                  </a:lnTo>
                  <a:lnTo>
                    <a:pt x="0" y="17263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-3002994">
              <a:off x="2579165" y="8567201"/>
              <a:ext cx="2844497" cy="1768760"/>
            </a:xfrm>
            <a:custGeom>
              <a:avLst/>
              <a:gdLst/>
              <a:ahLst/>
              <a:cxnLst/>
              <a:rect b="b" l="l" r="r" t="t"/>
              <a:pathLst>
                <a:path h="1768760" w="2844497">
                  <a:moveTo>
                    <a:pt x="0" y="0"/>
                  </a:moveTo>
                  <a:lnTo>
                    <a:pt x="2844497" y="0"/>
                  </a:lnTo>
                  <a:lnTo>
                    <a:pt x="2844497" y="1768760"/>
                  </a:lnTo>
                  <a:lnTo>
                    <a:pt x="0" y="1768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flipV="1" rot="2287096">
              <a:off x="1997707" y="4994603"/>
              <a:ext cx="2612288" cy="693444"/>
            </a:xfrm>
            <a:custGeom>
              <a:avLst/>
              <a:gdLst/>
              <a:ahLst/>
              <a:cxnLst/>
              <a:rect b="b" l="l" r="r" t="t"/>
              <a:pathLst>
                <a:path h="693444" w="2612288">
                  <a:moveTo>
                    <a:pt x="0" y="693444"/>
                  </a:moveTo>
                  <a:lnTo>
                    <a:pt x="2612288" y="693444"/>
                  </a:lnTo>
                  <a:lnTo>
                    <a:pt x="2612288" y="0"/>
                  </a:lnTo>
                  <a:lnTo>
                    <a:pt x="0" y="0"/>
                  </a:lnTo>
                  <a:lnTo>
                    <a:pt x="0" y="693444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1110063" y="3624323"/>
              <a:ext cx="4387576" cy="63795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b="1" lang="en-US" sz="3012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Curiosity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825206" y="5669389"/>
              <a:ext cx="4572513" cy="2339122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4696"/>
                </a:lnSpc>
              </a:pPr>
              <a:r>
                <a:rPr lang="en-US" sz="3612">
                  <a:solidFill>
                    <a:srgbClr val="6B705C"/>
                  </a:solidFill>
                  <a:latin typeface="Garet 2"/>
                  <a:ea typeface="Garet 2"/>
                  <a:cs typeface="Garet 2"/>
                  <a:sym typeface="Garet 2"/>
                </a:rPr>
                <a:t>What could </a:t>
              </a:r>
            </a:p>
            <a:p>
              <a:pPr algn="ctr">
                <a:lnSpc>
                  <a:spcPts val="4696"/>
                </a:lnSpc>
              </a:pPr>
              <a:r>
                <a:rPr lang="en-US" sz="3612">
                  <a:solidFill>
                    <a:srgbClr val="6B705C"/>
                  </a:solidFill>
                  <a:latin typeface="Garet 2"/>
                  <a:ea typeface="Garet 2"/>
                  <a:cs typeface="Garet 2"/>
                  <a:sym typeface="Garet 2"/>
                </a:rPr>
                <a:t>a Google search mean?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10146361" y="4233705"/>
              <a:ext cx="2945064" cy="129835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b="1" lang="en-US" sz="3012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News </a:t>
              </a:r>
            </a:p>
            <a:p>
              <a:pPr algn="l">
                <a:lnSpc>
                  <a:spcPts val="3916"/>
                </a:lnSpc>
              </a:pPr>
              <a:r>
                <a:rPr b="1" lang="en-US" sz="3012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Influence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205062" y="11081186"/>
              <a:ext cx="4387576" cy="129835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b="1" lang="en-US" sz="3012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Seasonality Confusion</a:t>
              </a:r>
            </a:p>
          </p:txBody>
        </p:sp>
        <p:sp>
          <p:nvSpPr>
            <p:cNvPr id="17" name="Freeform 17"/>
            <p:cNvSpPr/>
            <p:nvPr/>
          </p:nvSpPr>
          <p:spPr>
            <a:xfrm rot="3751431">
              <a:off x="5935372" y="1946751"/>
              <a:ext cx="2844497" cy="1768760"/>
            </a:xfrm>
            <a:custGeom>
              <a:avLst/>
              <a:gdLst/>
              <a:ahLst/>
              <a:cxnLst/>
              <a:rect b="b" l="l" r="r" t="t"/>
              <a:pathLst>
                <a:path h="1768760" w="2844497">
                  <a:moveTo>
                    <a:pt x="0" y="0"/>
                  </a:moveTo>
                  <a:lnTo>
                    <a:pt x="2844497" y="0"/>
                  </a:lnTo>
                  <a:lnTo>
                    <a:pt x="2844497" y="1768760"/>
                  </a:lnTo>
                  <a:lnTo>
                    <a:pt x="0" y="1768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8" name="TextBox 18"/>
            <p:cNvSpPr txBox="1"/>
            <p:nvPr/>
          </p:nvSpPr>
          <p:spPr>
            <a:xfrm>
              <a:off x="3565263" y="942398"/>
              <a:ext cx="5399998" cy="63795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b="1" lang="en-US" sz="3012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Non-human Queries</a:t>
              </a:r>
            </a:p>
          </p:txBody>
        </p:sp>
        <p:sp>
          <p:nvSpPr>
            <p:cNvPr id="19" name="Freeform 19"/>
            <p:cNvSpPr/>
            <p:nvPr/>
          </p:nvSpPr>
          <p:spPr>
            <a:xfrm rot="-7842931">
              <a:off x="7287275" y="9840274"/>
              <a:ext cx="2844497" cy="1768760"/>
            </a:xfrm>
            <a:custGeom>
              <a:avLst/>
              <a:gdLst/>
              <a:ahLst/>
              <a:cxnLst/>
              <a:rect b="b" l="l" r="r" t="t"/>
              <a:pathLst>
                <a:path h="1768760" w="2844497">
                  <a:moveTo>
                    <a:pt x="0" y="0"/>
                  </a:moveTo>
                  <a:lnTo>
                    <a:pt x="2844497" y="0"/>
                  </a:lnTo>
                  <a:lnTo>
                    <a:pt x="2844497" y="1768760"/>
                  </a:lnTo>
                  <a:lnTo>
                    <a:pt x="0" y="17687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8146769" y="11452225"/>
              <a:ext cx="4387576" cy="129835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3916"/>
                </a:lnSpc>
              </a:pPr>
              <a:r>
                <a:rPr b="1" lang="en-US" sz="3012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Asynchronous Timing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542551" y="541551"/>
            <a:ext cx="10287000" cy="9203897"/>
            <a:chOff x="0" y="0"/>
            <a:chExt cx="2709333" cy="24240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424072"/>
            </a:xfrm>
            <a:custGeom>
              <a:avLst/>
              <a:gdLst/>
              <a:ahLst/>
              <a:cxnLst/>
              <a:rect b="b" l="l" r="r" t="t"/>
              <a:pathLst>
                <a:path h="242407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424072"/>
                  </a:lnTo>
                  <a:lnTo>
                    <a:pt x="0" y="2424072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462172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04672" y="735248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61222" y="1028700"/>
            <a:ext cx="8449658" cy="8234576"/>
          </a:xfrm>
          <a:custGeom>
            <a:avLst/>
            <a:gdLst/>
            <a:ahLst/>
            <a:cxnLst/>
            <a:rect b="b" l="l" r="r" t="t"/>
            <a:pathLst>
              <a:path h="8234576" w="8449658">
                <a:moveTo>
                  <a:pt x="0" y="0"/>
                </a:moveTo>
                <a:lnTo>
                  <a:pt x="8449659" y="0"/>
                </a:lnTo>
                <a:lnTo>
                  <a:pt x="8449659" y="8234576"/>
                </a:lnTo>
                <a:lnTo>
                  <a:pt x="0" y="82345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04807" y="1623701"/>
            <a:ext cx="7997187" cy="776541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Integrate region-specific search trends to capture localized flu patterns.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Include age, gender, or population attributes to enhance model granularity.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Allow models to learn optimal time lags rather than fixing a uniform window.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Experiment with LSTMs or transformers for improved temporal predictions.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Combine search trends with confirmed flu case data for better accuracy and timeliness.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533001"/>
            <a:ext cx="7636579" cy="80263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6099"/>
              </a:lnSpc>
            </a:pPr>
            <a:r>
              <a:rPr b="1" lang="en-US" sz="6099">
                <a:solidFill>
                  <a:srgbClr val="4D5046"/>
                </a:solidFill>
                <a:latin typeface="Garet 2 Bold"/>
                <a:ea typeface="Garet 2 Bold"/>
                <a:cs typeface="Garet 2 Bold"/>
                <a:sym typeface="Garet 2 Bold"/>
              </a:rPr>
              <a:t>Future Directions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495861" y="1171404"/>
            <a:ext cx="4593431" cy="50013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b="1" dirty="0" lang="en-US" sz="2400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Incorporate Spatial Data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59200" y="3037527"/>
            <a:ext cx="4266754" cy="50013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b="1" dirty="0" lang="en-US" sz="2400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Demographic Features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673597" y="4833669"/>
            <a:ext cx="4284613" cy="50013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b="1" dirty="0" lang="en-US" sz="2400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Adaptive Lag Modeling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736700" y="6676465"/>
            <a:ext cx="4158407" cy="48087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b="1" dirty="0" lang="en-US" sz="2800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Deep Learning Models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56162" y="8519261"/>
            <a:ext cx="4072830" cy="500137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945"/>
              </a:lnSpc>
              <a:spcBef>
                <a:spcPct val="0"/>
              </a:spcBef>
            </a:pPr>
            <a:r>
              <a:rPr b="1" dirty="0" lang="en-US" sz="2400">
                <a:solidFill>
                  <a:srgbClr val="1A1A1A"/>
                </a:solidFill>
                <a:latin typeface="Garet 2 Bold"/>
                <a:ea typeface="Garet 2 Bold"/>
                <a:cs typeface="Garet 2 Bold"/>
                <a:sym typeface="Garet 2 Bold"/>
              </a:rPr>
              <a:t>Hybrid with CDC Data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85118" y="-8185118"/>
            <a:ext cx="1917764" cy="18288000"/>
            <a:chOff x="0" y="0"/>
            <a:chExt cx="50509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90" cy="4816592"/>
            </a:xfrm>
            <a:custGeom>
              <a:avLst/>
              <a:gdLst/>
              <a:ahLst/>
              <a:cxnLst/>
              <a:rect b="b" l="l" r="r" t="t"/>
              <a:pathLst>
                <a:path h="4816592" w="505090">
                  <a:moveTo>
                    <a:pt x="0" y="0"/>
                  </a:moveTo>
                  <a:lnTo>
                    <a:pt x="505090" y="0"/>
                  </a:lnTo>
                  <a:lnTo>
                    <a:pt x="50509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90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4569" y="113833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68467" y="3228456"/>
            <a:ext cx="15551067" cy="456501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Used Ridge and Lasso, aligning with prior regularized approaches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Did not combine external signals like temperature (unlike Zhang)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Applied lagged predictors, extending temporal structure in modeling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Highlighted variable importance via Lasso, which prior studies didn’t emphasize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Achieved comparable or better performance (R² &gt; 0.95) using only search data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7124" y="335226"/>
            <a:ext cx="17471993" cy="10785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8800"/>
              </a:lnSpc>
            </a:pPr>
            <a:r>
              <a:rPr b="1" lang="en-US" sz="6286">
                <a:solidFill>
                  <a:srgbClr val="FFFFFF"/>
                </a:solidFill>
                <a:latin typeface="Garet 2 Bold"/>
                <a:ea typeface="Garet 2 Bold"/>
                <a:cs typeface="Garet 2 Bold"/>
                <a:sym typeface="Garet 2 Bold"/>
              </a:rPr>
              <a:t>Comparing with Prior Work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85118" y="-8185118"/>
            <a:ext cx="1917764" cy="18288000"/>
            <a:chOff x="0" y="0"/>
            <a:chExt cx="50509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90" cy="4816592"/>
            </a:xfrm>
            <a:custGeom>
              <a:avLst/>
              <a:gdLst/>
              <a:ahLst/>
              <a:cxnLst/>
              <a:rect b="b" l="l" r="r" t="t"/>
              <a:pathLst>
                <a:path h="4816592" w="505090">
                  <a:moveTo>
                    <a:pt x="0" y="0"/>
                  </a:moveTo>
                  <a:lnTo>
                    <a:pt x="505090" y="0"/>
                  </a:lnTo>
                  <a:lnTo>
                    <a:pt x="50509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90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4569" y="113833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68467" y="3928252"/>
            <a:ext cx="15551067" cy="365061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Google search trends can effectively signal flu activity in real time.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Ridge and Lasso models achieved high predictive accuracy (R² &gt; 0.95).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Lasso highlighted early behavioral signals like treatment-related queries.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Search data offers scalable, fast-response insights for public health.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17124" y="335226"/>
            <a:ext cx="17471993" cy="107858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8800"/>
              </a:lnSpc>
            </a:pPr>
            <a:r>
              <a:rPr b="1" lang="en-US" sz="6286">
                <a:solidFill>
                  <a:srgbClr val="FFFFFF"/>
                </a:solidFill>
                <a:latin typeface="Garet 2 Bold"/>
                <a:ea typeface="Garet 2 Bold"/>
                <a:cs typeface="Garet 2 Bold"/>
                <a:sym typeface="Garet 2 Bold"/>
              </a:rPr>
              <a:t>Conclusion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475039" y="0"/>
            <a:ext cx="3812961" cy="10287000"/>
            <a:chOff x="0" y="0"/>
            <a:chExt cx="1004237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4237" cy="2709333"/>
            </a:xfrm>
            <a:custGeom>
              <a:avLst/>
              <a:gdLst/>
              <a:ahLst/>
              <a:cxnLst/>
              <a:rect b="b" l="l" r="r" t="t"/>
              <a:pathLst>
                <a:path h="2709333" w="1004237">
                  <a:moveTo>
                    <a:pt x="0" y="0"/>
                  </a:moveTo>
                  <a:lnTo>
                    <a:pt x="1004237" y="0"/>
                  </a:lnTo>
                  <a:lnTo>
                    <a:pt x="100423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A5A58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4237" cy="274743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3695608" y="4364069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4825320" y="1907051"/>
            <a:ext cx="3112398" cy="5353225"/>
            <a:chOff x="0" y="0"/>
            <a:chExt cx="4149864" cy="7137634"/>
          </a:xfrm>
        </p:grpSpPr>
        <p:sp>
          <p:nvSpPr>
            <p:cNvPr id="7" name="TextBox 7"/>
            <p:cNvSpPr txBox="1"/>
            <p:nvPr/>
          </p:nvSpPr>
          <p:spPr>
            <a:xfrm>
              <a:off x="0" y="-114300"/>
              <a:ext cx="4149864" cy="2968034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9080"/>
                </a:lnSpc>
              </a:pPr>
              <a:r>
                <a:rPr lang="en-US" sz="6486">
                  <a:solidFill>
                    <a:srgbClr val="FFFFFF"/>
                  </a:solidFill>
                  <a:latin typeface="TAN Mon Cheri"/>
                  <a:ea typeface="TAN Mon Cheri"/>
                  <a:cs typeface="TAN Mon Cheri"/>
                  <a:sym typeface="TAN Mon Cheri"/>
                </a:rPr>
                <a:t>STAT 248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3337824"/>
              <a:ext cx="4149864" cy="3799810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l">
                <a:lnSpc>
                  <a:spcPts val="5511"/>
                </a:lnSpc>
              </a:pPr>
              <a:r>
                <a:rPr lang="en-US" sz="5511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Analysis</a:t>
              </a:r>
            </a:p>
            <a:p>
              <a:pPr algn="ctr">
                <a:lnSpc>
                  <a:spcPts val="5511"/>
                </a:lnSpc>
              </a:pPr>
              <a:r>
                <a:rPr lang="en-US" sz="5511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 of </a:t>
              </a:r>
            </a:p>
            <a:p>
              <a:pPr algn="ctr">
                <a:lnSpc>
                  <a:spcPts val="5511"/>
                </a:lnSpc>
              </a:pPr>
              <a:r>
                <a:rPr lang="en-US" sz="5511">
                  <a:solidFill>
                    <a:srgbClr val="FFFFFF"/>
                  </a:solidFill>
                  <a:latin typeface="Garet 2"/>
                  <a:ea typeface="Garet 2"/>
                  <a:cs typeface="Garet 2"/>
                  <a:sym typeface="Garet 2"/>
                </a:rPr>
                <a:t>Time Series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1986" y="2929636"/>
            <a:ext cx="11709521" cy="2868867"/>
            <a:chOff x="0" y="0"/>
            <a:chExt cx="15612695" cy="3825155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23825"/>
              <a:ext cx="15612695" cy="202840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5799"/>
                </a:lnSpc>
              </a:pPr>
              <a:r>
                <a:rPr b="1" lang="en-US" sz="5799">
                  <a:solidFill>
                    <a:srgbClr val="6B705C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Predicting Flu Trends Using Google Search Data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550709"/>
              <a:ext cx="15612695" cy="1274446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3600"/>
                </a:lnSpc>
              </a:pPr>
              <a:r>
                <a:rPr lang="en-US" sz="3600">
                  <a:solidFill>
                    <a:srgbClr val="6B705C"/>
                  </a:solidFill>
                  <a:latin typeface="Garet 2"/>
                  <a:ea typeface="Garet 2"/>
                  <a:cs typeface="Garet 2"/>
                  <a:sym typeface="Garet 2"/>
                </a:rPr>
                <a:t>High-Dimensional Regression with Ridge and Lasso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4825320" y="8617290"/>
            <a:ext cx="3112398" cy="41241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111"/>
              </a:lnSpc>
            </a:pPr>
            <a:r>
              <a:rPr lang="en-US" sz="3111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May 2025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147803" y="8705050"/>
            <a:ext cx="3180836" cy="41286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3129"/>
              </a:lnSpc>
            </a:pPr>
            <a:r>
              <a:rPr b="1" lang="en-US" sz="3129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Yirong Huo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34721" y="8501906"/>
            <a:ext cx="7997187" cy="723900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5850"/>
              </a:lnSpc>
            </a:pPr>
            <a:r>
              <a:rPr lang="en-US" sz="45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Thankyou...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447800" y="1257300"/>
            <a:ext cx="15011400" cy="7509748"/>
          </a:xfrm>
          <a:prstGeom prst="rect">
            <a:avLst/>
          </a:prstGeom>
          <a:noFill/>
        </p:spPr>
        <p:txBody>
          <a:bodyPr rtlCol="0" wrap="square">
            <a:spAutoFit/>
          </a:bodyPr>
          <a:lstStyle/>
          <a:p>
            <a:r>
              <a:rPr b="1" dirty="0" lang="en-AU" smtClean="0" sz="4400"/>
              <a:t>References</a:t>
            </a:r>
          </a:p>
          <a:p>
            <a:r>
              <a:rPr dirty="0" lang="en-AU" sz="2800"/>
              <a:t>Chen, T.-H., Chen, Y.-C., Chen, J.-L., &amp; Chang, F.-C. (2018). Flu trend prediction based on massive data </a:t>
            </a:r>
            <a:r>
              <a:rPr dirty="0" lang="en-AU" smtClean="0" sz="2800"/>
              <a:t>	analysis</a:t>
            </a:r>
            <a:r>
              <a:rPr dirty="0" lang="en-AU" sz="2800"/>
              <a:t>. </a:t>
            </a:r>
            <a:r>
              <a:rPr dirty="0" i="1" lang="en-AU" sz="2800"/>
              <a:t>2018 IEEE 3rd International Conference on Cloud Computing and Big Data Analysis </a:t>
            </a:r>
            <a:r>
              <a:rPr dirty="0" i="1" lang="en-AU" smtClean="0" sz="2800"/>
              <a:t>	(</a:t>
            </a:r>
            <a:r>
              <a:rPr dirty="0" i="1" lang="en-AU" sz="2800"/>
              <a:t>ICCCBDA)</a:t>
            </a:r>
            <a:r>
              <a:rPr dirty="0" lang="en-AU" sz="2800"/>
              <a:t>. </a:t>
            </a:r>
            <a:r>
              <a:rPr dirty="0" lang="en-AU" smtClean="0" sz="2800"/>
              <a:t>doi:10.1109/ICCCBDA.2018.8386532</a:t>
            </a:r>
          </a:p>
          <a:p>
            <a:endParaRPr dirty="0" lang="en-US" sz="2800"/>
          </a:p>
          <a:p>
            <a:r>
              <a:rPr dirty="0" lang="en-AU" sz="2800"/>
              <a:t>Sousa-Pinto, B., </a:t>
            </a:r>
            <a:r>
              <a:rPr dirty="0" err="1" lang="en-AU" sz="2800"/>
              <a:t>Halonen</a:t>
            </a:r>
            <a:r>
              <a:rPr dirty="0" lang="en-AU" sz="2800"/>
              <a:t>, J. I., </a:t>
            </a:r>
            <a:r>
              <a:rPr dirty="0" err="1" lang="en-AU" sz="2800"/>
              <a:t>Antó</a:t>
            </a:r>
            <a:r>
              <a:rPr dirty="0" lang="en-AU" sz="2800"/>
              <a:t>, A., </a:t>
            </a:r>
            <a:r>
              <a:rPr dirty="0" err="1" lang="en-AU" sz="2800"/>
              <a:t>Jormanainen</a:t>
            </a:r>
            <a:r>
              <a:rPr dirty="0" lang="en-AU" sz="2800"/>
              <a:t>, V., </a:t>
            </a:r>
            <a:r>
              <a:rPr dirty="0" err="1" lang="en-AU" sz="2800"/>
              <a:t>Czarlewski</a:t>
            </a:r>
            <a:r>
              <a:rPr dirty="0" lang="en-AU" sz="2800"/>
              <a:t>, W., </a:t>
            </a:r>
            <a:r>
              <a:rPr dirty="0" err="1" lang="en-AU" sz="2800"/>
              <a:t>Bedbrook</a:t>
            </a:r>
            <a:r>
              <a:rPr dirty="0" lang="en-AU" sz="2800"/>
              <a:t>, A., . . . </a:t>
            </a:r>
            <a:r>
              <a:rPr dirty="0" err="1" lang="en-AU" sz="2800"/>
              <a:t>Bousquet</a:t>
            </a:r>
            <a:r>
              <a:rPr dirty="0" lang="en-AU" sz="2800"/>
              <a:t>, J. </a:t>
            </a:r>
            <a:r>
              <a:rPr dirty="0" lang="en-AU" smtClean="0" sz="2800"/>
              <a:t>	(</a:t>
            </a:r>
            <a:r>
              <a:rPr dirty="0" lang="en-AU" sz="2800"/>
              <a:t>2021). Prediction of Asthma Hospitalizations for the Common Cold Using Google Trends: </a:t>
            </a:r>
            <a:r>
              <a:rPr dirty="0" lang="en-AU" smtClean="0" sz="2800"/>
              <a:t>	</a:t>
            </a:r>
            <a:r>
              <a:rPr dirty="0" err="1" lang="en-AU" smtClean="0" sz="2800"/>
              <a:t>Infodemiology</a:t>
            </a:r>
            <a:r>
              <a:rPr dirty="0" lang="en-AU" smtClean="0" sz="2800"/>
              <a:t> </a:t>
            </a:r>
            <a:r>
              <a:rPr dirty="0" lang="en-AU" sz="2800"/>
              <a:t>Study. </a:t>
            </a:r>
            <a:r>
              <a:rPr dirty="0" i="1" lang="en-AU" sz="2800"/>
              <a:t>Journal of Medical Internet Research, 23</a:t>
            </a:r>
            <a:r>
              <a:rPr dirty="0" lang="en-AU" sz="2800"/>
              <a:t>(7), 1-15. </a:t>
            </a:r>
            <a:r>
              <a:rPr dirty="0" lang="en-AU" smtClean="0" sz="2800"/>
              <a:t>doi:10.2196/27044</a:t>
            </a:r>
          </a:p>
          <a:p>
            <a:endParaRPr dirty="0" lang="en-US" sz="2800"/>
          </a:p>
          <a:p>
            <a:r>
              <a:rPr dirty="0" err="1" lang="en-AU" sz="2800"/>
              <a:t>Yadav</a:t>
            </a:r>
            <a:r>
              <a:rPr dirty="0" lang="en-AU" sz="2800"/>
              <a:t>, S., &amp; Agarwal, P. (2020). Influenza Prediction: </a:t>
            </a:r>
            <a:r>
              <a:rPr dirty="0" err="1" lang="en-AU" sz="2800"/>
              <a:t>Analyzing</a:t>
            </a:r>
            <a:r>
              <a:rPr dirty="0" lang="en-AU" sz="2800"/>
              <a:t> Machine Learning Algorithms. </a:t>
            </a:r>
            <a:r>
              <a:rPr dirty="0" i="1" lang="en-AU" sz="2800"/>
              <a:t>Asian </a:t>
            </a:r>
            <a:r>
              <a:rPr dirty="0" i="1" lang="en-AU" smtClean="0" sz="2800"/>
              <a:t>	Journal </a:t>
            </a:r>
            <a:r>
              <a:rPr dirty="0" i="1" lang="en-AU" sz="2800"/>
              <a:t>of Computer Science and Technology, 9</a:t>
            </a:r>
            <a:r>
              <a:rPr dirty="0" lang="en-AU" sz="2800"/>
              <a:t>(1), 14-18. </a:t>
            </a:r>
            <a:r>
              <a:rPr dirty="0" err="1" lang="en-AU" sz="2800"/>
              <a:t>doi:https</a:t>
            </a:r>
            <a:r>
              <a:rPr dirty="0" lang="en-AU" sz="2800"/>
              <a:t>://</a:t>
            </a:r>
            <a:r>
              <a:rPr dirty="0" lang="en-AU" smtClean="0" sz="2800"/>
              <a:t>doi.org/10.51983/</a:t>
            </a:r>
            <a:r>
              <a:rPr dirty="0" err="1" lang="en-AU" smtClean="0" sz="2800"/>
              <a:t>ajcst</a:t>
            </a:r>
            <a:r>
              <a:rPr dirty="0" lang="en-AU" smtClean="0" sz="2800"/>
              <a:t>-	2020.9.1.2155</a:t>
            </a:r>
          </a:p>
          <a:p>
            <a:endParaRPr dirty="0" lang="en-US" sz="2800"/>
          </a:p>
          <a:p>
            <a:r>
              <a:rPr dirty="0" lang="en-AU" sz="2800"/>
              <a:t>Zhang, Y., </a:t>
            </a:r>
            <a:r>
              <a:rPr dirty="0" err="1" lang="en-AU" sz="2800"/>
              <a:t>Bambrick</a:t>
            </a:r>
            <a:r>
              <a:rPr dirty="0" lang="en-AU" sz="2800"/>
              <a:t>, H., </a:t>
            </a:r>
            <a:r>
              <a:rPr dirty="0" err="1" lang="en-AU" sz="2800"/>
              <a:t>Mengersen</a:t>
            </a:r>
            <a:r>
              <a:rPr dirty="0" lang="en-AU" sz="2800"/>
              <a:t>, K., Tong, S., &amp; Hu, W. (2018). Using Google Trends and ambient </a:t>
            </a:r>
            <a:r>
              <a:rPr dirty="0" lang="en-AU" smtClean="0" sz="2800"/>
              <a:t>	temperature </a:t>
            </a:r>
            <a:r>
              <a:rPr dirty="0" lang="en-AU" sz="2800"/>
              <a:t>to predict seasonal influenza outbreaks. </a:t>
            </a:r>
            <a:r>
              <a:rPr dirty="0" i="1" lang="en-AU" sz="2800"/>
              <a:t>Environment International, 117</a:t>
            </a:r>
            <a:r>
              <a:rPr dirty="0" lang="en-AU" sz="2800"/>
              <a:t>, 284-291. </a:t>
            </a:r>
            <a:r>
              <a:rPr dirty="0" lang="en-AU" smtClean="0" sz="2800"/>
              <a:t>	</a:t>
            </a:r>
            <a:r>
              <a:rPr dirty="0" err="1" lang="en-AU" smtClean="0" sz="2800"/>
              <a:t>doi:https</a:t>
            </a:r>
            <a:r>
              <a:rPr dirty="0" lang="en-AU" sz="2800"/>
              <a:t>://doi.org/10.1016/j.envint.2018.05.016</a:t>
            </a:r>
            <a:endParaRPr dirty="0" lang="en-US" sz="2800"/>
          </a:p>
          <a:p>
            <a:endParaRPr b="1" dirty="0" lang="en-US"/>
          </a:p>
        </p:txBody>
      </p:sp>
    </p:spTree>
    <p:extLst>
      <p:ext uri="{BB962C8B-B14F-4D97-AF65-F5344CB8AC3E}">
        <p14:creationId xmlns:p14="http://schemas.microsoft.com/office/powerpoint/2010/main" val="2876015613"/>
      </p:ext>
    </p:extLst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8138038" y="137038"/>
            <a:ext cx="2011924" cy="18288000"/>
            <a:chOff x="0" y="0"/>
            <a:chExt cx="52988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89" cy="4816592"/>
            </a:xfrm>
            <a:custGeom>
              <a:avLst/>
              <a:gdLst/>
              <a:ahLst/>
              <a:cxnLst/>
              <a:rect b="b" l="l" r="r" t="t"/>
              <a:pathLst>
                <a:path h="4816592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F734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89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4569" y="7495646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6776802" y="1221290"/>
            <a:ext cx="11301259" cy="5481111"/>
          </a:xfrm>
          <a:custGeom>
            <a:avLst/>
            <a:gdLst/>
            <a:ahLst/>
            <a:cxnLst/>
            <a:rect b="b" l="l" r="r" t="t"/>
            <a:pathLst>
              <a:path h="5481111" w="11301259">
                <a:moveTo>
                  <a:pt x="0" y="0"/>
                </a:moveTo>
                <a:lnTo>
                  <a:pt x="11301259" y="0"/>
                </a:lnTo>
                <a:lnTo>
                  <a:pt x="11301259" y="5481110"/>
                </a:lnTo>
                <a:lnTo>
                  <a:pt x="0" y="5481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2536" y="840314"/>
            <a:ext cx="5958041" cy="636071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>
              <a:lnSpc>
                <a:spcPts val="3131"/>
              </a:lnSpc>
            </a:pPr>
            <a:r>
              <a:rPr dirty="0" lang="en-US" spc="116" sz="2699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• Seasonal flu outbreaks affect millions each year with potential of straining healthcare systems.</a:t>
            </a:r>
          </a:p>
          <a:p>
            <a:pPr>
              <a:lnSpc>
                <a:spcPts val="3131"/>
              </a:lnSpc>
            </a:pPr>
            <a:endParaRPr dirty="0" lang="en-US" spc="116" sz="2699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>
              <a:lnSpc>
                <a:spcPts val="3131"/>
              </a:lnSpc>
            </a:pPr>
            <a:r>
              <a:rPr dirty="0" lang="en-US" spc="116" sz="2699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• Traditional flu surveillance methods have reporting lags.</a:t>
            </a:r>
          </a:p>
          <a:p>
            <a:pPr>
              <a:lnSpc>
                <a:spcPts val="3131"/>
              </a:lnSpc>
            </a:pPr>
            <a:endParaRPr dirty="0" lang="en-US" spc="116" sz="2699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>
              <a:lnSpc>
                <a:spcPts val="3131"/>
              </a:lnSpc>
            </a:pPr>
            <a:r>
              <a:rPr dirty="0" lang="en-US" spc="116" sz="2699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• Google search trends offer a faster and real-time view of public health behavior.</a:t>
            </a:r>
          </a:p>
          <a:p>
            <a:pPr>
              <a:lnSpc>
                <a:spcPts val="3131"/>
              </a:lnSpc>
            </a:pPr>
            <a:endParaRPr dirty="0" lang="en-US" spc="116" sz="2699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>
              <a:lnSpc>
                <a:spcPts val="3131"/>
              </a:lnSpc>
            </a:pPr>
            <a:r>
              <a:rPr dirty="0" lang="en-US" spc="116" sz="2699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• Modeling search interest can help predict flu activity before official data arrives.</a:t>
            </a:r>
          </a:p>
          <a:p>
            <a:pPr>
              <a:lnSpc>
                <a:spcPts val="3131"/>
              </a:lnSpc>
            </a:pPr>
            <a:endParaRPr dirty="0" lang="en-US" spc="116" sz="2699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6059913" y="8600778"/>
            <a:ext cx="6168174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Motivation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0" y="0"/>
            <a:ext cx="2011924" cy="10287000"/>
            <a:chOff x="0" y="0"/>
            <a:chExt cx="52988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89" cy="2709333"/>
            </a:xfrm>
            <a:custGeom>
              <a:avLst/>
              <a:gdLst/>
              <a:ahLst/>
              <a:cxnLst/>
              <a:rect b="b" l="l" r="r" t="t"/>
              <a:pathLst>
                <a:path h="2709333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89" cy="274743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059560" y="788352"/>
            <a:ext cx="10574373" cy="56642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4300"/>
              </a:lnSpc>
            </a:pPr>
            <a:r>
              <a:rPr b="1" lang="en-US" sz="4300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Prior Work on Flu Prediction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79427" y="1988328"/>
            <a:ext cx="14734638" cy="741362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77829" lvl="1" marL="755659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Google Trends helps early prediction of flu by capturing public search behavior (Chen et al., 2018).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77829" lvl="1" marL="755659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Combining Google Trends and temperature data improved influenza outbreak prediction, enabling earlier warnings (Zhang et al., 2018).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77829" lvl="1" marL="755659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Modified Ridge Regression produced the lowest prediction error among all models tested for influenza forecasting in Ireland (Yadav and Agarwal, 2020).</a:t>
            </a:r>
          </a:p>
          <a:p>
            <a:pPr algn="l">
              <a:lnSpc>
                <a:spcPts val="4550"/>
              </a:lnSpc>
            </a:pPr>
            <a:endParaRPr lang="en-US" sz="35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77829" lvl="1" marL="755659">
              <a:lnSpc>
                <a:spcPts val="4550"/>
              </a:lnSpc>
              <a:buFont typeface="Arial"/>
              <a:buChar char="•"/>
            </a:pPr>
            <a:r>
              <a:rPr lang="en-US" sz="35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Web searches on common cold reliably predicted asthma cases across multiple countries (Sousa-Pinto et al., 2021).</a:t>
            </a:r>
          </a:p>
        </p:txBody>
      </p:sp>
      <p:sp>
        <p:nvSpPr>
          <p:cNvPr id="7" name="Freeform 7"/>
          <p:cNvSpPr/>
          <p:nvPr/>
        </p:nvSpPr>
        <p:spPr>
          <a:xfrm>
            <a:off x="1399597" y="3957769"/>
            <a:ext cx="1224653" cy="1224653"/>
          </a:xfrm>
          <a:custGeom>
            <a:avLst/>
            <a:gdLst/>
            <a:ahLst/>
            <a:cxnLst/>
            <a:rect b="b" l="l" r="r" t="t"/>
            <a:pathLst>
              <a:path h="1224653" w="1224653">
                <a:moveTo>
                  <a:pt x="0" y="0"/>
                </a:moveTo>
                <a:lnTo>
                  <a:pt x="1224653" y="0"/>
                </a:lnTo>
                <a:lnTo>
                  <a:pt x="1224653" y="1224653"/>
                </a:lnTo>
                <a:lnTo>
                  <a:pt x="0" y="12246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04788" y="203461"/>
            <a:ext cx="1602347" cy="977530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B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a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c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k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g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r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o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u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n</a:t>
            </a:r>
          </a:p>
          <a:p>
            <a:pPr algn="ctr">
              <a:lnSpc>
                <a:spcPts val="7728"/>
              </a:lnSpc>
            </a:pPr>
            <a:r>
              <a:rPr lang="en-US" sz="55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d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5763338" y="0"/>
            <a:ext cx="2501924" cy="10287000"/>
            <a:chOff x="0" y="0"/>
            <a:chExt cx="658943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8943" cy="2709333"/>
            </a:xfrm>
            <a:custGeom>
              <a:avLst/>
              <a:gdLst/>
              <a:ahLst/>
              <a:cxnLst/>
              <a:rect b="b" l="l" r="r" t="t"/>
              <a:pathLst>
                <a:path h="2709333" w="658943">
                  <a:moveTo>
                    <a:pt x="0" y="0"/>
                  </a:moveTo>
                  <a:lnTo>
                    <a:pt x="658943" y="0"/>
                  </a:lnTo>
                  <a:lnTo>
                    <a:pt x="65894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658943" cy="274743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5040968" y="2439929"/>
            <a:ext cx="1444741" cy="1444741"/>
          </a:xfrm>
          <a:custGeom>
            <a:avLst/>
            <a:gdLst/>
            <a:ahLst/>
            <a:cxnLst/>
            <a:rect b="b" l="l" r="r" t="t"/>
            <a:pathLst>
              <a:path h="1444741" w="1444741">
                <a:moveTo>
                  <a:pt x="0" y="0"/>
                </a:moveTo>
                <a:lnTo>
                  <a:pt x="1444741" y="0"/>
                </a:lnTo>
                <a:lnTo>
                  <a:pt x="1444741" y="1444742"/>
                </a:lnTo>
                <a:lnTo>
                  <a:pt x="0" y="14447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310951" y="1289471"/>
          <a:ext cx="13310120" cy="7708056"/>
        </p:xfrm>
        <a:graphic>
          <a:graphicData uri="http://schemas.openxmlformats.org/drawingml/2006/table">
            <a:tbl>
              <a:tblPr/>
              <a:tblGrid>
                <a:gridCol w="3327530"/>
                <a:gridCol w="3327530"/>
                <a:gridCol w="3327530"/>
                <a:gridCol w="3327530"/>
              </a:tblGrid>
              <a:tr h="174232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b="1" lang="en-US" sz="28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Study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b="1" lang="en-US" sz="28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Data Source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b="1" lang="en-US" sz="28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Method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b="1" lang="en-US" sz="2899">
                          <a:solidFill>
                            <a:srgbClr val="000000"/>
                          </a:solidFill>
                          <a:latin typeface="Garet 1 Bold"/>
                          <a:ea typeface="Garet 1 Bold"/>
                          <a:cs typeface="Garet 1 Bold"/>
                          <a:sym typeface="Garet 1 Bold"/>
                        </a:rPr>
                        <a:t>Key Insight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49143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Chen at al.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Google Trends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Linear Regression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Early flu prediction feasible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49143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Zhang et al.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Trends + Temp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Hybrid Model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Improved accuracy with external data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49143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Yadav and Agarwal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CDC + Trends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Ridge Regression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Ridge had best perfromance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  <a:tr h="1491432"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Sousa-Pinto et al.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Trends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Correlation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9"/>
                        </a:lnSpc>
                        <a:defRPr/>
                      </a:pPr>
                      <a:r>
                        <a:rPr lang="en-US" sz="2199">
                          <a:solidFill>
                            <a:srgbClr val="000000"/>
                          </a:solidFill>
                          <a:latin typeface="Garet 1"/>
                          <a:ea typeface="Garet 1"/>
                          <a:cs typeface="Garet 1"/>
                          <a:sym typeface="Garet 1"/>
                        </a:rPr>
                        <a:t>Search term predicts asthama</a:t>
                      </a:r>
                      <a:endParaRPr lang="en-US" sz="1100"/>
                    </a:p>
                  </a:txBody>
                  <a:tcPr anchor="ctr" marB="190500" marL="190500" marR="190500" marT="190500">
                    <a:lnL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L>
                    <a:lnR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R>
                    <a:lnT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T>
                    <a:lnB algn="ctr" cap="flat" cmpd="sng" w="38100">
                      <a:solidFill>
                        <a:srgbClr val="000000"/>
                      </a:solidFill>
                      <a:prstDash val="solid"/>
                      <a:round/>
                      <a:headEnd len="med" type="none" w="med"/>
                      <a:tailEnd len="med" type="none" w="med"/>
                    </a:lnB>
                  </a:tcPr>
                </a:tc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6213126" y="-6089"/>
            <a:ext cx="1602347" cy="9895173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C</a:t>
            </a:r>
          </a:p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o</a:t>
            </a:r>
          </a:p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n</a:t>
            </a:r>
          </a:p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t</a:t>
            </a:r>
          </a:p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e</a:t>
            </a:r>
          </a:p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x</a:t>
            </a:r>
          </a:p>
          <a:p>
            <a:pPr algn="ctr">
              <a:lnSpc>
                <a:spcPts val="11254"/>
              </a:lnSpc>
            </a:pPr>
            <a:r>
              <a:rPr lang="en-US" sz="6620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t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542551" y="541551"/>
            <a:ext cx="10287000" cy="9203897"/>
            <a:chOff x="0" y="0"/>
            <a:chExt cx="2709333" cy="242407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709333" cy="2424072"/>
            </a:xfrm>
            <a:custGeom>
              <a:avLst/>
              <a:gdLst/>
              <a:ahLst/>
              <a:cxnLst/>
              <a:rect b="b" l="l" r="r" t="t"/>
              <a:pathLst>
                <a:path h="2424072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2424072"/>
                  </a:lnTo>
                  <a:lnTo>
                    <a:pt x="0" y="2424072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709333" cy="2462172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752686" y="3086100"/>
            <a:ext cx="4054948" cy="4114800"/>
          </a:xfrm>
          <a:custGeom>
            <a:avLst/>
            <a:gdLst/>
            <a:ahLst/>
            <a:cxnLst/>
            <a:rect b="b" l="l" r="r" t="t"/>
            <a:pathLst>
              <a:path h="4114800" w="4054948">
                <a:moveTo>
                  <a:pt x="0" y="0"/>
                </a:moveTo>
                <a:lnTo>
                  <a:pt x="4054948" y="0"/>
                </a:lnTo>
                <a:lnTo>
                  <a:pt x="40549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3434064">
            <a:off x="15001234" y="2932186"/>
            <a:ext cx="1825951" cy="1294766"/>
          </a:xfrm>
          <a:custGeom>
            <a:avLst/>
            <a:gdLst/>
            <a:ahLst/>
            <a:cxnLst/>
            <a:rect b="b" l="l" r="r" t="t"/>
            <a:pathLst>
              <a:path h="1294766" w="1825951">
                <a:moveTo>
                  <a:pt x="0" y="0"/>
                </a:moveTo>
                <a:lnTo>
                  <a:pt x="1825951" y="0"/>
                </a:lnTo>
                <a:lnTo>
                  <a:pt x="1825951" y="1294766"/>
                </a:lnTo>
                <a:lnTo>
                  <a:pt x="0" y="12947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8100000">
            <a:off x="13809039" y="7371740"/>
            <a:ext cx="2133373" cy="1326570"/>
          </a:xfrm>
          <a:custGeom>
            <a:avLst/>
            <a:gdLst/>
            <a:ahLst/>
            <a:cxnLst/>
            <a:rect b="b" l="l" r="r" t="t"/>
            <a:pathLst>
              <a:path h="1326570" w="2133373">
                <a:moveTo>
                  <a:pt x="0" y="0"/>
                </a:moveTo>
                <a:lnTo>
                  <a:pt x="2133373" y="0"/>
                </a:lnTo>
                <a:lnTo>
                  <a:pt x="2133373" y="1326570"/>
                </a:lnTo>
                <a:lnTo>
                  <a:pt x="0" y="13265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 rot="2287096">
            <a:off x="9841863" y="3745952"/>
            <a:ext cx="1959216" cy="520083"/>
          </a:xfrm>
          <a:custGeom>
            <a:avLst/>
            <a:gdLst/>
            <a:ahLst/>
            <a:cxnLst/>
            <a:rect b="b" l="l" r="r" t="t"/>
            <a:pathLst>
              <a:path h="520083" w="1959216">
                <a:moveTo>
                  <a:pt x="0" y="520083"/>
                </a:moveTo>
                <a:lnTo>
                  <a:pt x="1959216" y="520083"/>
                </a:lnTo>
                <a:lnTo>
                  <a:pt x="1959216" y="0"/>
                </a:lnTo>
                <a:lnTo>
                  <a:pt x="0" y="0"/>
                </a:lnTo>
                <a:lnTo>
                  <a:pt x="0" y="520083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68093" y="2748932"/>
            <a:ext cx="7636579" cy="547941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Using Google search data to track flu-related interest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Applying Ridge and Lasso to handle high-dimensional predictors of flu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Evaluating predictive accuracy vs. traditional baselines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Exploring the impact of lagged variables on flu trend modeling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863534" y="1461446"/>
            <a:ext cx="3290682" cy="197151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3916"/>
              </a:lnSpc>
            </a:pPr>
            <a:r>
              <a:rPr b="1" lang="en-US" sz="3012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Search data reflects real-time health behavior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040710" y="4242517"/>
            <a:ext cx="3290682" cy="1763866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4696"/>
              </a:lnSpc>
            </a:pPr>
            <a:r>
              <a:rPr lang="en-US" sz="3612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Flu Prediction Using Search Trends</a:t>
            </a:r>
          </a:p>
        </p:txBody>
      </p:sp>
      <p:sp>
        <p:nvSpPr>
          <p:cNvPr id="12" name="Freeform 12"/>
          <p:cNvSpPr/>
          <p:nvPr/>
        </p:nvSpPr>
        <p:spPr>
          <a:xfrm>
            <a:off x="8304672" y="735248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2"/>
                </a:lnTo>
                <a:lnTo>
                  <a:pt x="0" y="155886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533001"/>
            <a:ext cx="7636579" cy="802639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6099"/>
              </a:lnSpc>
            </a:pPr>
            <a:r>
              <a:rPr b="1" lang="en-US" sz="6099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Research Focus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980500" y="509028"/>
            <a:ext cx="3290682" cy="197151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3916"/>
              </a:lnSpc>
            </a:pPr>
            <a:r>
              <a:rPr b="1" lang="en-US" sz="3012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Lagged terms capture flu progression patterns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230384" y="8363114"/>
            <a:ext cx="3290682" cy="147621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>
              <a:lnSpc>
                <a:spcPts val="3916"/>
              </a:lnSpc>
            </a:pPr>
            <a:r>
              <a:rPr b="1" lang="en-US" sz="3012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Ridge and Lasso enhance model accuracy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38038" y="137038"/>
            <a:ext cx="2011924" cy="18288000"/>
            <a:chOff x="0" y="0"/>
            <a:chExt cx="52988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89" cy="4816592"/>
            </a:xfrm>
            <a:custGeom>
              <a:avLst/>
              <a:gdLst/>
              <a:ahLst/>
              <a:cxnLst/>
              <a:rect b="b" l="l" r="r" t="t"/>
              <a:pathLst>
                <a:path h="4816592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F7343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89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364569" y="7495646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22946" y="4406083"/>
            <a:ext cx="12800969" cy="342455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just" indent="-280677" lvl="1" marL="561353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Weekly search data from Google Trends (2020–2025)</a:t>
            </a:r>
          </a:p>
          <a:p>
            <a:pPr algn="just">
              <a:lnSpc>
                <a:spcPts val="3380"/>
              </a:lnSpc>
            </a:pPr>
            <a:endParaRPr lang="en-US" sz="26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just" indent="-280677" lvl="1" marL="561353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12 flu-related search terms (e.g., flu symptoms, fever, cough)</a:t>
            </a:r>
          </a:p>
          <a:p>
            <a:pPr algn="just">
              <a:lnSpc>
                <a:spcPts val="3380"/>
              </a:lnSpc>
            </a:pPr>
            <a:endParaRPr lang="en-US" sz="26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just" indent="-280677" lvl="1" marL="561353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Target variable: </a:t>
            </a:r>
            <a:r>
              <a:rPr i="1" lang="en-US" sz="2600">
                <a:solidFill>
                  <a:srgbClr val="BF7343"/>
                </a:solidFill>
                <a:latin typeface="Garet 2 Italics"/>
                <a:ea typeface="Garet 2 Italics"/>
                <a:cs typeface="Garet 2 Italics"/>
                <a:sym typeface="Garet 2 Italics"/>
              </a:rPr>
              <a:t>flu_symptoms</a:t>
            </a:r>
          </a:p>
          <a:p>
            <a:pPr algn="just">
              <a:lnSpc>
                <a:spcPts val="3380"/>
              </a:lnSpc>
            </a:pPr>
            <a:endParaRPr i="1" lang="en-US" sz="2600">
              <a:solidFill>
                <a:srgbClr val="BF7343"/>
              </a:solidFill>
              <a:latin typeface="Garet 2 Italics"/>
              <a:ea typeface="Garet 2 Italics"/>
              <a:cs typeface="Garet 2 Italics"/>
              <a:sym typeface="Garet 2 Italics"/>
            </a:endParaRPr>
          </a:p>
          <a:p>
            <a:pPr algn="just" indent="-280677" lvl="1" marL="561353">
              <a:lnSpc>
                <a:spcPts val="3380"/>
              </a:lnSpc>
              <a:buFont typeface="Arial"/>
              <a:buChar char="•"/>
            </a:pPr>
            <a:r>
              <a:rPr lang="en-US" sz="26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Unit of measurement: Search interest (0–100 scale)</a:t>
            </a:r>
          </a:p>
          <a:p>
            <a:pPr algn="just">
              <a:lnSpc>
                <a:spcPts val="3380"/>
              </a:lnSpc>
            </a:pPr>
            <a:endParaRPr lang="en-US" sz="26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451963" y="8703364"/>
            <a:ext cx="9503868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Data and Variables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84817" y="536837"/>
            <a:ext cx="17038161" cy="3616667"/>
            <a:chOff x="0" y="-47627"/>
            <a:chExt cx="22717548" cy="4822224"/>
          </a:xfrm>
        </p:grpSpPr>
        <p:sp>
          <p:nvSpPr>
            <p:cNvPr id="9" name="Freeform 9"/>
            <p:cNvSpPr/>
            <p:nvPr/>
          </p:nvSpPr>
          <p:spPr>
            <a:xfrm>
              <a:off x="0" y="401469"/>
              <a:ext cx="22717548" cy="4373128"/>
            </a:xfrm>
            <a:custGeom>
              <a:avLst/>
              <a:gdLst/>
              <a:ahLst/>
              <a:cxnLst/>
              <a:rect b="b" l="l" r="r" t="t"/>
              <a:pathLst>
                <a:path h="4373128" w="22717548">
                  <a:moveTo>
                    <a:pt x="0" y="0"/>
                  </a:moveTo>
                  <a:lnTo>
                    <a:pt x="22717548" y="0"/>
                  </a:lnTo>
                  <a:lnTo>
                    <a:pt x="22717548" y="4373128"/>
                  </a:lnTo>
                  <a:lnTo>
                    <a:pt x="0" y="43731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7079279" y="-47627"/>
              <a:ext cx="8771632" cy="478764"/>
            </a:xfrm>
            <a:prstGeom prst="rect">
              <a:avLst/>
            </a:prstGeom>
          </p:spPr>
          <p:txBody>
            <a:bodyPr anchor="t" bIns="0" lIns="0" rIns="0" rtlCol="0" tIns="0" wrap="square">
              <a:spAutoFit/>
            </a:bodyPr>
            <a:lstStyle/>
            <a:p>
              <a:pPr algn="ctr">
                <a:lnSpc>
                  <a:spcPts val="2828"/>
                </a:lnSpc>
                <a:spcBef>
                  <a:spcPct val="0"/>
                </a:spcBef>
              </a:pPr>
              <a:r>
                <a:rPr dirty="0" i="1" lang="en-US" sz="2020">
                  <a:solidFill>
                    <a:srgbClr val="6B705C"/>
                  </a:solidFill>
                  <a:latin typeface="Garet 2 Italics"/>
                  <a:ea typeface="Garet 2 Italics"/>
                  <a:cs typeface="Garet 2 Italics"/>
                  <a:sym typeface="Garet 2 Italics"/>
                </a:rPr>
                <a:t>Excerpt of raw Google Trends data (top 5 weeks)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38038" y="-8138038"/>
            <a:ext cx="2011924" cy="18288000"/>
            <a:chOff x="0" y="0"/>
            <a:chExt cx="529889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29889" cy="4816592"/>
            </a:xfrm>
            <a:custGeom>
              <a:avLst/>
              <a:gdLst/>
              <a:ahLst/>
              <a:cxnLst/>
              <a:rect b="b" l="l" r="r" t="t"/>
              <a:pathLst>
                <a:path h="4816592" w="529889">
                  <a:moveTo>
                    <a:pt x="0" y="0"/>
                  </a:moveTo>
                  <a:lnTo>
                    <a:pt x="529889" y="0"/>
                  </a:lnTo>
                  <a:lnTo>
                    <a:pt x="529889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B7B7A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29889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153487" y="123249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1" y="0"/>
                </a:lnTo>
                <a:lnTo>
                  <a:pt x="1558861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295349" y="3561018"/>
            <a:ext cx="15697303" cy="1229345"/>
            <a:chOff x="0" y="0"/>
            <a:chExt cx="20929737" cy="1639127"/>
          </a:xfrm>
        </p:grpSpPr>
        <p:sp>
          <p:nvSpPr>
            <p:cNvPr id="7" name="Freeform 7"/>
            <p:cNvSpPr/>
            <p:nvPr/>
          </p:nvSpPr>
          <p:spPr>
            <a:xfrm>
              <a:off x="53410" y="129865"/>
              <a:ext cx="3298559" cy="1379397"/>
            </a:xfrm>
            <a:custGeom>
              <a:avLst/>
              <a:gdLst/>
              <a:ahLst/>
              <a:cxnLst/>
              <a:rect b="b" l="l" r="r" t="t"/>
              <a:pathLst>
                <a:path h="1379397" w="3298559">
                  <a:moveTo>
                    <a:pt x="0" y="0"/>
                  </a:moveTo>
                  <a:lnTo>
                    <a:pt x="3298558" y="0"/>
                  </a:lnTo>
                  <a:lnTo>
                    <a:pt x="3298558" y="1379397"/>
                  </a:lnTo>
                  <a:lnTo>
                    <a:pt x="0" y="13793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390291"/>
              <a:ext cx="3405378" cy="79187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5017"/>
                </a:lnSpc>
                <a:spcBef>
                  <a:spcPct val="0"/>
                </a:spcBef>
              </a:pPr>
              <a:r>
                <a:rPr lang="en-US" sz="3583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Raw Data</a:t>
              </a:r>
            </a:p>
          </p:txBody>
        </p:sp>
        <p:sp>
          <p:nvSpPr>
            <p:cNvPr id="9" name="Freeform 9"/>
            <p:cNvSpPr/>
            <p:nvPr/>
          </p:nvSpPr>
          <p:spPr>
            <a:xfrm>
              <a:off x="5330743" y="0"/>
              <a:ext cx="3919652" cy="1639127"/>
            </a:xfrm>
            <a:custGeom>
              <a:avLst/>
              <a:gdLst/>
              <a:ahLst/>
              <a:cxnLst/>
              <a:rect b="b" l="l" r="r" t="t"/>
              <a:pathLst>
                <a:path h="1639127" w="3919652">
                  <a:moveTo>
                    <a:pt x="0" y="0"/>
                  </a:moveTo>
                  <a:lnTo>
                    <a:pt x="3919651" y="0"/>
                  </a:lnTo>
                  <a:lnTo>
                    <a:pt x="3919651" y="1639127"/>
                  </a:lnTo>
                  <a:lnTo>
                    <a:pt x="0" y="1639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5601123" y="-17352"/>
              <a:ext cx="3378891" cy="161668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4977"/>
                </a:lnSpc>
                <a:spcBef>
                  <a:spcPct val="0"/>
                </a:spcBef>
              </a:pPr>
              <a:r>
                <a:rPr lang="en-US" sz="3555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Cleaned Data</a:t>
              </a:r>
            </a:p>
          </p:txBody>
        </p:sp>
        <p:sp>
          <p:nvSpPr>
            <p:cNvPr id="11" name="Freeform 11"/>
            <p:cNvSpPr/>
            <p:nvPr/>
          </p:nvSpPr>
          <p:spPr>
            <a:xfrm>
              <a:off x="11170414" y="0"/>
              <a:ext cx="3919652" cy="1639127"/>
            </a:xfrm>
            <a:custGeom>
              <a:avLst/>
              <a:gdLst/>
              <a:ahLst/>
              <a:cxnLst/>
              <a:rect b="b" l="l" r="r" t="t"/>
              <a:pathLst>
                <a:path h="1639127" w="3919652">
                  <a:moveTo>
                    <a:pt x="0" y="0"/>
                  </a:moveTo>
                  <a:lnTo>
                    <a:pt x="3919652" y="0"/>
                  </a:lnTo>
                  <a:lnTo>
                    <a:pt x="3919652" y="1639127"/>
                  </a:lnTo>
                  <a:lnTo>
                    <a:pt x="0" y="1639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1440795" y="-17352"/>
              <a:ext cx="3378891" cy="161668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4977"/>
                </a:lnSpc>
                <a:spcBef>
                  <a:spcPct val="0"/>
                </a:spcBef>
              </a:pPr>
              <a:r>
                <a:rPr lang="en-US" sz="3555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Lagged Features</a:t>
              </a:r>
            </a:p>
          </p:txBody>
        </p:sp>
        <p:sp>
          <p:nvSpPr>
            <p:cNvPr id="13" name="Freeform 13"/>
            <p:cNvSpPr/>
            <p:nvPr/>
          </p:nvSpPr>
          <p:spPr>
            <a:xfrm>
              <a:off x="17010085" y="0"/>
              <a:ext cx="3919652" cy="1639127"/>
            </a:xfrm>
            <a:custGeom>
              <a:avLst/>
              <a:gdLst/>
              <a:ahLst/>
              <a:cxnLst/>
              <a:rect b="b" l="l" r="r" t="t"/>
              <a:pathLst>
                <a:path h="1639127" w="3919652">
                  <a:moveTo>
                    <a:pt x="0" y="0"/>
                  </a:moveTo>
                  <a:lnTo>
                    <a:pt x="3919652" y="0"/>
                  </a:lnTo>
                  <a:lnTo>
                    <a:pt x="3919652" y="1639127"/>
                  </a:lnTo>
                  <a:lnTo>
                    <a:pt x="0" y="1639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7280466" y="-17352"/>
              <a:ext cx="3378891" cy="1616681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4977"/>
                </a:lnSpc>
                <a:spcBef>
                  <a:spcPct val="0"/>
                </a:spcBef>
              </a:pPr>
              <a:r>
                <a:rPr lang="en-US" sz="3555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Final Dataset</a:t>
              </a:r>
            </a:p>
          </p:txBody>
        </p:sp>
        <p:sp>
          <p:nvSpPr>
            <p:cNvPr id="15" name="Freeform 15"/>
            <p:cNvSpPr/>
            <p:nvPr/>
          </p:nvSpPr>
          <p:spPr>
            <a:xfrm>
              <a:off x="3877833" y="512058"/>
              <a:ext cx="980454" cy="615012"/>
            </a:xfrm>
            <a:custGeom>
              <a:avLst/>
              <a:gdLst/>
              <a:ahLst/>
              <a:cxnLst/>
              <a:rect b="b" l="l" r="r" t="t"/>
              <a:pathLst>
                <a:path h="615012" w="980454">
                  <a:moveTo>
                    <a:pt x="0" y="0"/>
                  </a:moveTo>
                  <a:lnTo>
                    <a:pt x="980454" y="0"/>
                  </a:lnTo>
                  <a:lnTo>
                    <a:pt x="980454" y="615012"/>
                  </a:lnTo>
                  <a:lnTo>
                    <a:pt x="0" y="615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Freeform 16"/>
            <p:cNvSpPr/>
            <p:nvPr/>
          </p:nvSpPr>
          <p:spPr>
            <a:xfrm>
              <a:off x="9720177" y="422426"/>
              <a:ext cx="980454" cy="615012"/>
            </a:xfrm>
            <a:custGeom>
              <a:avLst/>
              <a:gdLst/>
              <a:ahLst/>
              <a:cxnLst/>
              <a:rect b="b" l="l" r="r" t="t"/>
              <a:pathLst>
                <a:path h="615012" w="980454">
                  <a:moveTo>
                    <a:pt x="0" y="0"/>
                  </a:moveTo>
                  <a:lnTo>
                    <a:pt x="980454" y="0"/>
                  </a:lnTo>
                  <a:lnTo>
                    <a:pt x="980454" y="615012"/>
                  </a:lnTo>
                  <a:lnTo>
                    <a:pt x="0" y="615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7" name="Freeform 17"/>
            <p:cNvSpPr/>
            <p:nvPr/>
          </p:nvSpPr>
          <p:spPr>
            <a:xfrm>
              <a:off x="15559849" y="512058"/>
              <a:ext cx="980454" cy="615012"/>
            </a:xfrm>
            <a:custGeom>
              <a:avLst/>
              <a:gdLst/>
              <a:ahLst/>
              <a:cxnLst/>
              <a:rect b="b" l="l" r="r" t="t"/>
              <a:pathLst>
                <a:path h="615012" w="980454">
                  <a:moveTo>
                    <a:pt x="0" y="0"/>
                  </a:moveTo>
                  <a:lnTo>
                    <a:pt x="980453" y="0"/>
                  </a:lnTo>
                  <a:lnTo>
                    <a:pt x="980453" y="615012"/>
                  </a:lnTo>
                  <a:lnTo>
                    <a:pt x="0" y="615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8" name="TextBox 18"/>
          <p:cNvSpPr txBox="1"/>
          <p:nvPr/>
        </p:nvSpPr>
        <p:spPr>
          <a:xfrm>
            <a:off x="4563078" y="325701"/>
            <a:ext cx="9503868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Data Processing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431938" y="5531453"/>
            <a:ext cx="13424124" cy="395287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Removed missing values and standardized weekly timestamps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Created lagged predictors (up to 4 weeks) for each search term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Dropped rows with incomplete lagged values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23856" lvl="1" marL="647711">
              <a:lnSpc>
                <a:spcPts val="3900"/>
              </a:lnSpc>
              <a:buFont typeface="Arial"/>
              <a:buChar char="•"/>
            </a:pPr>
            <a:r>
              <a:rPr lang="en-US" sz="3000">
                <a:solidFill>
                  <a:srgbClr val="6B705C"/>
                </a:solidFill>
                <a:latin typeface="Garet 2"/>
                <a:ea typeface="Garet 2"/>
                <a:cs typeface="Garet 2"/>
                <a:sym typeface="Garet 2"/>
              </a:rPr>
              <a:t>Final dataset: 12 terms × 4 lags = 48 predictors</a:t>
            </a:r>
          </a:p>
          <a:p>
            <a:pPr algn="l">
              <a:lnSpc>
                <a:spcPts val="3900"/>
              </a:lnSpc>
            </a:pPr>
            <a:endParaRPr lang="en-US" sz="3000">
              <a:solidFill>
                <a:srgbClr val="6B705C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30319" y="2479831"/>
            <a:ext cx="14827362" cy="556372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4508"/>
              </a:lnSpc>
              <a:spcBef>
                <a:spcPct val="0"/>
              </a:spcBef>
            </a:pPr>
            <a:r>
              <a:rPr b="1" lang="en-US" sz="3220">
                <a:solidFill>
                  <a:srgbClr val="6B705C"/>
                </a:solidFill>
                <a:latin typeface="Garet 2 Bold"/>
                <a:ea typeface="Garet 2 Bold"/>
                <a:cs typeface="Garet 2 Bold"/>
                <a:sym typeface="Garet 2 Bold"/>
              </a:rPr>
              <a:t>Steps to transform raw search data into modeling-ready inputs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185118" y="-8185118"/>
            <a:ext cx="1917764" cy="18288000"/>
            <a:chOff x="0" y="0"/>
            <a:chExt cx="505090" cy="481659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05090" cy="4816592"/>
            </a:xfrm>
            <a:custGeom>
              <a:avLst/>
              <a:gdLst/>
              <a:ahLst/>
              <a:cxnLst/>
              <a:rect b="b" l="l" r="r" t="t"/>
              <a:pathLst>
                <a:path h="4816592" w="505090">
                  <a:moveTo>
                    <a:pt x="0" y="0"/>
                  </a:moveTo>
                  <a:lnTo>
                    <a:pt x="505090" y="0"/>
                  </a:lnTo>
                  <a:lnTo>
                    <a:pt x="505090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CB997E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505090" cy="4854693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347029" y="3764966"/>
            <a:ext cx="10489210" cy="5479414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Applied Ridge and Lasso regression to handle many correlated predictors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Both methods include regularization to reduce overfitting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Ridge keeps all variables; Lasso performs variable selection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  <a:p>
            <a:pPr algn="l" indent="-302266" lvl="1" marL="604532">
              <a:lnSpc>
                <a:spcPts val="3640"/>
              </a:lnSpc>
              <a:buFont typeface="Arial"/>
              <a:buChar char="•"/>
            </a:pPr>
            <a:r>
              <a:rPr lang="en-US" sz="2800">
                <a:solidFill>
                  <a:srgbClr val="BF7343"/>
                </a:solidFill>
                <a:latin typeface="Garet 2"/>
                <a:ea typeface="Garet 2"/>
                <a:cs typeface="Garet 2"/>
                <a:sym typeface="Garet 2"/>
              </a:rPr>
              <a:t>Used 5-fold cross-validation to tune penalty strength (λ)</a:t>
            </a:r>
          </a:p>
          <a:p>
            <a:pPr algn="l">
              <a:lnSpc>
                <a:spcPts val="3640"/>
              </a:lnSpc>
            </a:pPr>
            <a:endParaRPr lang="en-US" sz="2800">
              <a:solidFill>
                <a:srgbClr val="BF7343"/>
              </a:solidFill>
              <a:latin typeface="Garet 2"/>
              <a:ea typeface="Garet 2"/>
              <a:cs typeface="Garet 2"/>
              <a:sym typeface="Garet 2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8364569" y="1138333"/>
            <a:ext cx="1558861" cy="1558861"/>
          </a:xfrm>
          <a:custGeom>
            <a:avLst/>
            <a:gdLst/>
            <a:ahLst/>
            <a:cxnLst/>
            <a:rect b="b" l="l" r="r" t="t"/>
            <a:pathLst>
              <a:path h="1558861" w="1558861">
                <a:moveTo>
                  <a:pt x="0" y="0"/>
                </a:moveTo>
                <a:lnTo>
                  <a:pt x="1558862" y="0"/>
                </a:lnTo>
                <a:lnTo>
                  <a:pt x="1558862" y="1558861"/>
                </a:lnTo>
                <a:lnTo>
                  <a:pt x="0" y="15588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563078" y="325701"/>
            <a:ext cx="9503868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Modeling Approach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273992" y="2249512"/>
            <a:ext cx="3688128" cy="7664464"/>
            <a:chOff x="0" y="0"/>
            <a:chExt cx="4917504" cy="1021928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917504" cy="2056411"/>
            </a:xfrm>
            <a:custGeom>
              <a:avLst/>
              <a:gdLst/>
              <a:ahLst/>
              <a:cxnLst/>
              <a:rect b="b" l="l" r="r" t="t"/>
              <a:pathLst>
                <a:path h="2056411" w="4917504">
                  <a:moveTo>
                    <a:pt x="0" y="0"/>
                  </a:moveTo>
                  <a:lnTo>
                    <a:pt x="4917504" y="0"/>
                  </a:lnTo>
                  <a:lnTo>
                    <a:pt x="4917504" y="2056411"/>
                  </a:lnTo>
                  <a:lnTo>
                    <a:pt x="0" y="2056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754161" y="99432"/>
              <a:ext cx="3409182" cy="180039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3621"/>
                </a:lnSpc>
                <a:spcBef>
                  <a:spcPct val="0"/>
                </a:spcBef>
              </a:pPr>
              <a:r>
                <a:rPr lang="en-US" sz="2586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Lagged Search Terms (48 predictors)</a:t>
              </a:r>
            </a:p>
          </p:txBody>
        </p:sp>
        <p:sp>
          <p:nvSpPr>
            <p:cNvPr id="11" name="Freeform 11"/>
            <p:cNvSpPr/>
            <p:nvPr/>
          </p:nvSpPr>
          <p:spPr>
            <a:xfrm rot="5400000">
              <a:off x="1968525" y="2766177"/>
              <a:ext cx="980454" cy="615012"/>
            </a:xfrm>
            <a:custGeom>
              <a:avLst/>
              <a:gdLst/>
              <a:ahLst/>
              <a:cxnLst/>
              <a:rect b="b" l="l" r="r" t="t"/>
              <a:pathLst>
                <a:path h="615012" w="980454">
                  <a:moveTo>
                    <a:pt x="0" y="0"/>
                  </a:moveTo>
                  <a:lnTo>
                    <a:pt x="980454" y="0"/>
                  </a:lnTo>
                  <a:lnTo>
                    <a:pt x="980454" y="615012"/>
                  </a:lnTo>
                  <a:lnTo>
                    <a:pt x="0" y="615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0" y="4084610"/>
              <a:ext cx="4917504" cy="2056411"/>
            </a:xfrm>
            <a:custGeom>
              <a:avLst/>
              <a:gdLst/>
              <a:ahLst/>
              <a:cxnLst/>
              <a:rect b="b" l="l" r="r" t="t"/>
              <a:pathLst>
                <a:path h="2056411" w="4917504">
                  <a:moveTo>
                    <a:pt x="0" y="0"/>
                  </a:moveTo>
                  <a:lnTo>
                    <a:pt x="4917504" y="0"/>
                  </a:lnTo>
                  <a:lnTo>
                    <a:pt x="4917504" y="2056410"/>
                  </a:lnTo>
                  <a:lnTo>
                    <a:pt x="0" y="20564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754161" y="4489182"/>
              <a:ext cx="3409182" cy="1188754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3621"/>
                </a:lnSpc>
                <a:spcBef>
                  <a:spcPct val="0"/>
                </a:spcBef>
              </a:pPr>
              <a:r>
                <a:rPr b="1" lang="en-US" sz="2586">
                  <a:solidFill>
                    <a:srgbClr val="000000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Ridge </a:t>
              </a:r>
              <a:r>
                <a:rPr lang="en-US" sz="2586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/ </a:t>
              </a:r>
              <a:r>
                <a:rPr b="1" lang="en-US" sz="2586">
                  <a:solidFill>
                    <a:srgbClr val="000000"/>
                  </a:solidFill>
                  <a:latin typeface="Garet 2 Bold"/>
                  <a:ea typeface="Garet 2 Bold"/>
                  <a:cs typeface="Garet 2 Bold"/>
                  <a:sym typeface="Garet 2 Bold"/>
                </a:rPr>
                <a:t>Lasso </a:t>
              </a:r>
              <a:r>
                <a:rPr lang="en-US" sz="2586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Regression</a:t>
              </a:r>
            </a:p>
          </p:txBody>
        </p:sp>
        <p:sp>
          <p:nvSpPr>
            <p:cNvPr id="14" name="Freeform 14"/>
            <p:cNvSpPr/>
            <p:nvPr/>
          </p:nvSpPr>
          <p:spPr>
            <a:xfrm>
              <a:off x="0" y="8162874"/>
              <a:ext cx="4917504" cy="2056411"/>
            </a:xfrm>
            <a:custGeom>
              <a:avLst/>
              <a:gdLst/>
              <a:ahLst/>
              <a:cxnLst/>
              <a:rect b="b" l="l" r="r" t="t"/>
              <a:pathLst>
                <a:path h="2056411" w="4917504">
                  <a:moveTo>
                    <a:pt x="0" y="0"/>
                  </a:moveTo>
                  <a:lnTo>
                    <a:pt x="4917504" y="0"/>
                  </a:lnTo>
                  <a:lnTo>
                    <a:pt x="4917504" y="2056411"/>
                  </a:lnTo>
                  <a:lnTo>
                    <a:pt x="0" y="205641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TextBox 15"/>
            <p:cNvSpPr txBox="1"/>
            <p:nvPr/>
          </p:nvSpPr>
          <p:spPr>
            <a:xfrm>
              <a:off x="530833" y="8262306"/>
              <a:ext cx="3855837" cy="1800397"/>
            </a:xfrm>
            <a:prstGeom prst="rect">
              <a:avLst/>
            </a:prstGeom>
          </p:spPr>
          <p:txBody>
            <a:bodyPr anchor="t" bIns="0" lIns="0" rIns="0" rtlCol="0" tIns="0">
              <a:spAutoFit/>
            </a:bodyPr>
            <a:lstStyle/>
            <a:p>
              <a:pPr algn="ctr">
                <a:lnSpc>
                  <a:spcPts val="3621"/>
                </a:lnSpc>
                <a:spcBef>
                  <a:spcPct val="0"/>
                </a:spcBef>
              </a:pPr>
              <a:r>
                <a:rPr lang="en-US" sz="2586">
                  <a:solidFill>
                    <a:srgbClr val="000000"/>
                  </a:solidFill>
                  <a:latin typeface="Garet 2"/>
                  <a:ea typeface="Garet 2"/>
                  <a:cs typeface="Garet 2"/>
                  <a:sym typeface="Garet 2"/>
                </a:rPr>
                <a:t>Predicted Flu Activity (flu_symptoms)</a:t>
              </a:r>
            </a:p>
          </p:txBody>
        </p:sp>
        <p:sp>
          <p:nvSpPr>
            <p:cNvPr id="16" name="Freeform 16"/>
            <p:cNvSpPr/>
            <p:nvPr/>
          </p:nvSpPr>
          <p:spPr>
            <a:xfrm rot="5400000">
              <a:off x="1968525" y="6844441"/>
              <a:ext cx="980454" cy="615012"/>
            </a:xfrm>
            <a:custGeom>
              <a:avLst/>
              <a:gdLst/>
              <a:ahLst/>
              <a:cxnLst/>
              <a:rect b="b" l="l" r="r" t="t"/>
              <a:pathLst>
                <a:path h="615012" w="980454">
                  <a:moveTo>
                    <a:pt x="0" y="0"/>
                  </a:moveTo>
                  <a:lnTo>
                    <a:pt x="980454" y="0"/>
                  </a:lnTo>
                  <a:lnTo>
                    <a:pt x="980454" y="615012"/>
                  </a:lnTo>
                  <a:lnTo>
                    <a:pt x="0" y="6150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5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749490"/>
            <a:chOff x="0" y="0"/>
            <a:chExt cx="4816593" cy="4607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460771"/>
            </a:xfrm>
            <a:custGeom>
              <a:avLst/>
              <a:gdLst/>
              <a:ahLst/>
              <a:cxnLst/>
              <a:rect b="b" l="l" r="r" t="t"/>
              <a:pathLst>
                <a:path h="46077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60771"/>
                  </a:lnTo>
                  <a:lnTo>
                    <a:pt x="0" y="460771"/>
                  </a:lnTo>
                  <a:close/>
                </a:path>
              </a:pathLst>
            </a:custGeom>
            <a:solidFill>
              <a:srgbClr val="6B705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498871"/>
            </a:xfrm>
            <a:prstGeom prst="rect">
              <a:avLst/>
            </a:prstGeom>
          </p:spPr>
          <p:txBody>
            <a:bodyPr anchor="ctr" bIns="50800" lIns="50800" rIns="50800" rtlCol="0" tIns="50800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8478895" y="1084385"/>
            <a:ext cx="1330209" cy="1330209"/>
          </a:xfrm>
          <a:custGeom>
            <a:avLst/>
            <a:gdLst/>
            <a:ahLst/>
            <a:cxnLst/>
            <a:rect b="b" l="l" r="r" t="t"/>
            <a:pathLst>
              <a:path h="1330209" w="1330209">
                <a:moveTo>
                  <a:pt x="0" y="0"/>
                </a:moveTo>
                <a:lnTo>
                  <a:pt x="1330210" y="0"/>
                </a:lnTo>
                <a:lnTo>
                  <a:pt x="1330210" y="1330209"/>
                </a:lnTo>
                <a:lnTo>
                  <a:pt x="0" y="13302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18583" y="2018043"/>
            <a:ext cx="16050835" cy="7864909"/>
          </a:xfrm>
          <a:custGeom>
            <a:avLst/>
            <a:gdLst/>
            <a:ahLst/>
            <a:cxnLst/>
            <a:rect b="b" l="l" r="r" t="t"/>
            <a:pathLst>
              <a:path h="7864909" w="16050835">
                <a:moveTo>
                  <a:pt x="0" y="0"/>
                </a:moveTo>
                <a:lnTo>
                  <a:pt x="16050834" y="0"/>
                </a:lnTo>
                <a:lnTo>
                  <a:pt x="16050834" y="7864909"/>
                </a:lnTo>
                <a:lnTo>
                  <a:pt x="0" y="78649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587301" y="194484"/>
            <a:ext cx="11113398" cy="1227171"/>
          </a:xfrm>
          <a:prstGeom prst="rect">
            <a:avLst/>
          </a:prstGeom>
        </p:spPr>
        <p:txBody>
          <a:bodyPr anchor="t" bIns="0" lIns="0" rIns="0" rtlCol="0" tIns="0">
            <a:spAutoFit/>
          </a:bodyPr>
          <a:lstStyle/>
          <a:p>
            <a:pPr algn="ctr">
              <a:lnSpc>
                <a:spcPts val="10060"/>
              </a:lnSpc>
            </a:pPr>
            <a:r>
              <a:rPr lang="en-US" sz="7186">
                <a:solidFill>
                  <a:srgbClr val="FFFFFF"/>
                </a:solidFill>
                <a:latin typeface="Garet 2"/>
                <a:ea typeface="Garet 2"/>
                <a:cs typeface="Garet 2"/>
                <a:sym typeface="Garet 2"/>
              </a:rPr>
              <a:t>Model Fit Visualization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878</Words>
  <Application>Microsoft Office PowerPoint</Application>
  <PresentationFormat>Custom</PresentationFormat>
  <Paragraphs>209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Garet 1</vt:lpstr>
      <vt:lpstr>Garet 2 Italics</vt:lpstr>
      <vt:lpstr>Garet 2 Bold</vt:lpstr>
      <vt:lpstr>Arial</vt:lpstr>
      <vt:lpstr>TAN Mon Cheri</vt:lpstr>
      <vt:lpstr>Garet 1 Bold</vt:lpstr>
      <vt:lpstr>Garet 2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2025-05-11T11:58:33Z</dcterms:created>
  <dc:identifier>DAGnOvfe4c0</dc:identifier>
  <cp:lastPrinted>2025-05-13T11:58:33Z</cp:lastPrinted>
  <dcterms:modified xsi:type="dcterms:W3CDTF">2025-05-13T11:58:33Z</dcterms:modified>
  <cp:revision>4</cp:revision>
</cp:coreProperties>
</file>