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Proxima Nova Semibold"/>
      <p:regular r:id="rId30"/>
      <p:bold r:id="rId31"/>
      <p:boldItalic r:id="rId32"/>
    </p:embeddedFont>
    <p:embeddedFont>
      <p:font typeface="Alfa Slab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bold.fntdata"/><Relationship Id="rId30" Type="http://schemas.openxmlformats.org/officeDocument/2006/relationships/font" Target="fonts/ProximaNovaSemibold-regular.fntdata"/><Relationship Id="rId11" Type="http://schemas.openxmlformats.org/officeDocument/2006/relationships/slide" Target="slides/slide6.xml"/><Relationship Id="rId33" Type="http://schemas.openxmlformats.org/officeDocument/2006/relationships/font" Target="fonts/AlfaSlabOne-regular.fntdata"/><Relationship Id="rId10" Type="http://schemas.openxmlformats.org/officeDocument/2006/relationships/slide" Target="slides/slide5.xml"/><Relationship Id="rId32"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b8c9341f7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b8c9341f7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8c9341f7f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8c9341f7f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8c9341f7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8c9341f7f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8c9341f7f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8c9341f7f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0aa9b0026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0aa9b0026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8c9341f7f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8c9341f7f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0aa9b0026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80aa9b0026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8c9341f7f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8c9341f7f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0aa9b0026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0aa9b0026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8c9341f7f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8c9341f7f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8c9341f7f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8c9341f7f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8c9341f7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8c9341f7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8c9341f7f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8c9341f7f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8fe418c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8fe418c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e341729a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e341729a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0aa9b0026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0aa9b0026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8fe418c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8fe418c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aa9b0026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aa9b0026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right side plot s</a:t>
            </a:r>
            <a:r>
              <a:rPr lang="en"/>
              <a:t>how the heatmap and the left shows the Correlation matrix of data and which seem to indicate that there exists little to no correlation between climate and disease.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0aa9b0026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0aa9b0026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of average temperature/ Scatterplot of average temperature with all deaths with Linear regression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0aa9b0026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0aa9b0026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3047850" y="0"/>
            <a:ext cx="6096000" cy="5143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latin typeface="Impact"/>
                <a:ea typeface="Impact"/>
                <a:cs typeface="Impact"/>
                <a:sym typeface="Impact"/>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1" y="0"/>
            <a:ext cx="2398050" cy="5143501"/>
          </a:xfrm>
          <a:prstGeom prst="rect">
            <a:avLst/>
          </a:prstGeom>
          <a:noFill/>
          <a:ln>
            <a:noFill/>
          </a:ln>
        </p:spPr>
      </p:pic>
      <p:sp>
        <p:nvSpPr>
          <p:cNvPr id="57" name="Google Shape;57;p13"/>
          <p:cNvSpPr txBox="1"/>
          <p:nvPr/>
        </p:nvSpPr>
        <p:spPr>
          <a:xfrm>
            <a:off x="2398050" y="481875"/>
            <a:ext cx="6746100" cy="81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4066">
                <a:solidFill>
                  <a:srgbClr val="2D3B45"/>
                </a:solidFill>
                <a:latin typeface="Impact"/>
                <a:ea typeface="Impact"/>
                <a:cs typeface="Impact"/>
                <a:sym typeface="Impact"/>
              </a:rPr>
              <a:t>Weather-Disease Relationship</a:t>
            </a:r>
            <a:endParaRPr sz="200">
              <a:latin typeface="Proxima Nova"/>
              <a:ea typeface="Proxima Nova"/>
              <a:cs typeface="Proxima Nova"/>
              <a:sym typeface="Proxima Nova"/>
            </a:endParaRPr>
          </a:p>
        </p:txBody>
      </p:sp>
      <p:sp>
        <p:nvSpPr>
          <p:cNvPr id="58" name="Google Shape;58;p13"/>
          <p:cNvSpPr txBox="1"/>
          <p:nvPr>
            <p:ph idx="4294967295" type="subTitle"/>
          </p:nvPr>
        </p:nvSpPr>
        <p:spPr>
          <a:xfrm>
            <a:off x="2398050" y="4191000"/>
            <a:ext cx="6746100" cy="762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2800">
                <a:solidFill>
                  <a:srgbClr val="000000"/>
                </a:solidFill>
                <a:latin typeface="Impact"/>
                <a:ea typeface="Impact"/>
                <a:cs typeface="Impact"/>
                <a:sym typeface="Impact"/>
              </a:rPr>
              <a:t>Course Project for STAT 430: Python in Data Science</a:t>
            </a:r>
            <a:endParaRPr sz="2800">
              <a:solidFill>
                <a:srgbClr val="000000"/>
              </a:solidFill>
              <a:latin typeface="Impact"/>
              <a:ea typeface="Impact"/>
              <a:cs typeface="Impact"/>
              <a:sym typeface="Impact"/>
            </a:endParaRPr>
          </a:p>
          <a:p>
            <a:pPr indent="0" lvl="0" marL="0" rtl="0" algn="l">
              <a:spcBef>
                <a:spcPts val="1200"/>
              </a:spcBef>
              <a:spcAft>
                <a:spcPts val="1200"/>
              </a:spcAft>
              <a:buNone/>
            </a:pPr>
            <a:r>
              <a:t/>
            </a:r>
            <a:endParaRPr/>
          </a:p>
        </p:txBody>
      </p:sp>
      <p:sp>
        <p:nvSpPr>
          <p:cNvPr id="59" name="Google Shape;59;p13"/>
          <p:cNvSpPr txBox="1"/>
          <p:nvPr/>
        </p:nvSpPr>
        <p:spPr>
          <a:xfrm>
            <a:off x="-75" y="1520850"/>
            <a:ext cx="2398200" cy="142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u="sng">
                <a:solidFill>
                  <a:srgbClr val="FFFFFF"/>
                </a:solidFill>
                <a:latin typeface="Comic Sans MS"/>
                <a:ea typeface="Comic Sans MS"/>
                <a:cs typeface="Comic Sans MS"/>
                <a:sym typeface="Comic Sans MS"/>
              </a:rPr>
              <a:t>Group08: DataHeros</a:t>
            </a:r>
            <a:endParaRPr b="1" u="sng">
              <a:solidFill>
                <a:srgbClr val="FFFFFF"/>
              </a:solidFill>
              <a:latin typeface="Comic Sans MS"/>
              <a:ea typeface="Comic Sans MS"/>
              <a:cs typeface="Comic Sans MS"/>
              <a:sym typeface="Comic Sans MS"/>
            </a:endParaRPr>
          </a:p>
          <a:p>
            <a:pPr indent="0" lvl="0" marL="0" rtl="0" algn="l">
              <a:lnSpc>
                <a:spcPct val="115000"/>
              </a:lnSpc>
              <a:spcBef>
                <a:spcPts val="1000"/>
              </a:spcBef>
              <a:spcAft>
                <a:spcPts val="0"/>
              </a:spcAft>
              <a:buNone/>
            </a:pPr>
            <a:r>
              <a:rPr b="1" lang="en" sz="1200">
                <a:solidFill>
                  <a:srgbClr val="FFFFFF"/>
                </a:solidFill>
                <a:latin typeface="Comic Sans MS"/>
                <a:ea typeface="Comic Sans MS"/>
                <a:cs typeface="Comic Sans MS"/>
                <a:sym typeface="Comic Sans MS"/>
              </a:rPr>
              <a:t>Chirag Gupta (chiragg4)  </a:t>
            </a:r>
            <a:endParaRPr b="1" sz="1200">
              <a:solidFill>
                <a:srgbClr val="FFFFFF"/>
              </a:solidFill>
              <a:latin typeface="Comic Sans MS"/>
              <a:ea typeface="Comic Sans MS"/>
              <a:cs typeface="Comic Sans MS"/>
              <a:sym typeface="Comic Sans MS"/>
            </a:endParaRPr>
          </a:p>
          <a:p>
            <a:pPr indent="0" lvl="0" marL="0" rtl="0" algn="l">
              <a:lnSpc>
                <a:spcPct val="115000"/>
              </a:lnSpc>
              <a:spcBef>
                <a:spcPts val="1000"/>
              </a:spcBef>
              <a:spcAft>
                <a:spcPts val="0"/>
              </a:spcAft>
              <a:buNone/>
            </a:pPr>
            <a:r>
              <a:rPr b="1" lang="en" sz="1200">
                <a:solidFill>
                  <a:srgbClr val="FFFFFF"/>
                </a:solidFill>
                <a:latin typeface="Comic Sans MS"/>
                <a:ea typeface="Comic Sans MS"/>
                <a:cs typeface="Comic Sans MS"/>
                <a:sym typeface="Comic Sans MS"/>
              </a:rPr>
              <a:t>Jaqueline Ortiz (jortiz71) </a:t>
            </a:r>
            <a:endParaRPr b="1" sz="1200">
              <a:solidFill>
                <a:srgbClr val="FFFFFF"/>
              </a:solidFill>
              <a:latin typeface="Comic Sans MS"/>
              <a:ea typeface="Comic Sans MS"/>
              <a:cs typeface="Comic Sans MS"/>
              <a:sym typeface="Comic Sans MS"/>
            </a:endParaRPr>
          </a:p>
          <a:p>
            <a:pPr indent="0" lvl="0" marL="0" rtl="0" algn="l">
              <a:lnSpc>
                <a:spcPct val="115000"/>
              </a:lnSpc>
              <a:spcBef>
                <a:spcPts val="1000"/>
              </a:spcBef>
              <a:spcAft>
                <a:spcPts val="1000"/>
              </a:spcAft>
              <a:buNone/>
            </a:pPr>
            <a:r>
              <a:rPr b="1" lang="en" sz="1200">
                <a:solidFill>
                  <a:srgbClr val="FFFFFF"/>
                </a:solidFill>
                <a:latin typeface="Comic Sans MS"/>
                <a:ea typeface="Comic Sans MS"/>
                <a:cs typeface="Comic Sans MS"/>
                <a:sym typeface="Comic Sans MS"/>
              </a:rPr>
              <a:t>Yihao Zhao (yihao4) </a:t>
            </a:r>
            <a:endParaRPr>
              <a:solidFill>
                <a:srgbClr val="FFFFFF"/>
              </a:solidFill>
              <a:latin typeface="Proxima Nova"/>
              <a:ea typeface="Proxima Nova"/>
              <a:cs typeface="Proxima Nova"/>
              <a:sym typeface="Proxima Nova"/>
            </a:endParaRPr>
          </a:p>
        </p:txBody>
      </p:sp>
      <p:sp>
        <p:nvSpPr>
          <p:cNvPr id="60" name="Google Shape;60;p13"/>
          <p:cNvSpPr txBox="1"/>
          <p:nvPr/>
        </p:nvSpPr>
        <p:spPr>
          <a:xfrm>
            <a:off x="0" y="4122725"/>
            <a:ext cx="239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*Names are </a:t>
            </a:r>
            <a:r>
              <a:rPr lang="en">
                <a:solidFill>
                  <a:srgbClr val="FFFFFF"/>
                </a:solidFill>
                <a:latin typeface="Proxima Nova"/>
                <a:ea typeface="Proxima Nova"/>
                <a:cs typeface="Proxima Nova"/>
                <a:sym typeface="Proxima Nova"/>
              </a:rPr>
              <a:t>arranged in alphabetical order by last name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61" name="Google Shape;61;p13"/>
          <p:cNvPicPr preferRelativeResize="0"/>
          <p:nvPr/>
        </p:nvPicPr>
        <p:blipFill>
          <a:blip r:embed="rId4">
            <a:alphaModFix/>
          </a:blip>
          <a:stretch>
            <a:fillRect/>
          </a:stretch>
        </p:blipFill>
        <p:spPr>
          <a:xfrm>
            <a:off x="3715950" y="1275763"/>
            <a:ext cx="3804537" cy="2846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Methods</a:t>
            </a:r>
            <a:endParaRPr sz="3300">
              <a:latin typeface="Alfa Slab One"/>
              <a:ea typeface="Alfa Slab One"/>
              <a:cs typeface="Alfa Slab One"/>
              <a:sym typeface="Alfa Slab One"/>
            </a:endParaRPr>
          </a:p>
        </p:txBody>
      </p:sp>
      <p:pic>
        <p:nvPicPr>
          <p:cNvPr id="138" name="Google Shape;138;p22"/>
          <p:cNvPicPr preferRelativeResize="0"/>
          <p:nvPr/>
        </p:nvPicPr>
        <p:blipFill>
          <a:blip r:embed="rId3">
            <a:alphaModFix/>
          </a:blip>
          <a:stretch>
            <a:fillRect/>
          </a:stretch>
        </p:blipFill>
        <p:spPr>
          <a:xfrm>
            <a:off x="0" y="0"/>
            <a:ext cx="1200850" cy="1200850"/>
          </a:xfrm>
          <a:prstGeom prst="rect">
            <a:avLst/>
          </a:prstGeom>
          <a:noFill/>
          <a:ln>
            <a:noFill/>
          </a:ln>
        </p:spPr>
      </p:pic>
      <p:sp>
        <p:nvSpPr>
          <p:cNvPr id="139" name="Google Shape;139;p22"/>
          <p:cNvSpPr txBox="1"/>
          <p:nvPr/>
        </p:nvSpPr>
        <p:spPr>
          <a:xfrm>
            <a:off x="-25" y="1564550"/>
            <a:ext cx="9144000" cy="10467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50000"/>
              </a:lnSpc>
              <a:spcBef>
                <a:spcPts val="0"/>
              </a:spcBef>
              <a:spcAft>
                <a:spcPts val="0"/>
              </a:spcAft>
              <a:buNone/>
            </a:pPr>
            <a:r>
              <a:rPr lang="en">
                <a:latin typeface="Proxima Nova Semibold"/>
                <a:ea typeface="Proxima Nova Semibold"/>
                <a:cs typeface="Proxima Nova Semibold"/>
                <a:sym typeface="Proxima Nova Semibold"/>
              </a:rPr>
              <a:t>To demonstrate the relationship between the predictor variables (year, month, minimum temperature, precipitation, Palmer Hydrological Drought Index, Palmer Modified Drought Index, Palmer Drought Severity index, and Palmer Z index) and the response (Total Deaths), we fit the following three models  </a:t>
            </a:r>
            <a:endParaRPr>
              <a:latin typeface="Proxima Nova Semibold"/>
              <a:ea typeface="Proxima Nova Semibold"/>
              <a:cs typeface="Proxima Nova Semibold"/>
              <a:sym typeface="Proxima Nova Semibold"/>
            </a:endParaRPr>
          </a:p>
        </p:txBody>
      </p:sp>
      <p:sp>
        <p:nvSpPr>
          <p:cNvPr id="140" name="Google Shape;140;p22"/>
          <p:cNvSpPr txBox="1"/>
          <p:nvPr/>
        </p:nvSpPr>
        <p:spPr>
          <a:xfrm>
            <a:off x="-75" y="2764700"/>
            <a:ext cx="9144000" cy="1046700"/>
          </a:xfrm>
          <a:prstGeom prst="rect">
            <a:avLst/>
          </a:prstGeom>
          <a:noFill/>
          <a:ln>
            <a:noFill/>
          </a:ln>
        </p:spPr>
        <p:txBody>
          <a:bodyPr anchorCtr="0" anchor="t" bIns="91425" lIns="91425" spcFirstLastPara="1" rIns="91425" wrap="square" tIns="91425">
            <a:spAutoFit/>
          </a:bodyPr>
          <a:lstStyle/>
          <a:p>
            <a:pPr indent="-317500" lvl="0" marL="914400" marR="457200" rtl="0" algn="l">
              <a:lnSpc>
                <a:spcPct val="150000"/>
              </a:lnSpc>
              <a:spcBef>
                <a:spcPts val="0"/>
              </a:spcBef>
              <a:spcAft>
                <a:spcPts val="0"/>
              </a:spcAft>
              <a:buSzPts val="1400"/>
              <a:buFont typeface="Proxima Nova Semibold"/>
              <a:buChar char="●"/>
            </a:pPr>
            <a:r>
              <a:rPr lang="en">
                <a:latin typeface="Proxima Nova Semibold"/>
                <a:ea typeface="Proxima Nova Semibold"/>
                <a:cs typeface="Proxima Nova Semibold"/>
                <a:sym typeface="Proxima Nova Semibold"/>
              </a:rPr>
              <a:t>Linear Regression model</a:t>
            </a:r>
            <a:endParaRPr>
              <a:latin typeface="Proxima Nova Semibold"/>
              <a:ea typeface="Proxima Nova Semibold"/>
              <a:cs typeface="Proxima Nova Semibold"/>
              <a:sym typeface="Proxima Nova Semibold"/>
            </a:endParaRPr>
          </a:p>
          <a:p>
            <a:pPr indent="-317500" lvl="0" marL="914400" marR="457200" rtl="0" algn="l">
              <a:lnSpc>
                <a:spcPct val="150000"/>
              </a:lnSpc>
              <a:spcBef>
                <a:spcPts val="0"/>
              </a:spcBef>
              <a:spcAft>
                <a:spcPts val="0"/>
              </a:spcAft>
              <a:buSzPts val="1400"/>
              <a:buFont typeface="Proxima Nova Semibold"/>
              <a:buChar char="●"/>
            </a:pPr>
            <a:r>
              <a:rPr lang="en">
                <a:latin typeface="Proxima Nova Semibold"/>
                <a:ea typeface="Proxima Nova Semibold"/>
                <a:cs typeface="Proxima Nova Semibold"/>
                <a:sym typeface="Proxima Nova Semibold"/>
              </a:rPr>
              <a:t>Random Forest Regression model</a:t>
            </a:r>
            <a:endParaRPr>
              <a:latin typeface="Proxima Nova Semibold"/>
              <a:ea typeface="Proxima Nova Semibold"/>
              <a:cs typeface="Proxima Nova Semibold"/>
              <a:sym typeface="Proxima Nova Semibold"/>
            </a:endParaRPr>
          </a:p>
          <a:p>
            <a:pPr indent="-317500" lvl="0" marL="914400" marR="457200" rtl="0" algn="l">
              <a:lnSpc>
                <a:spcPct val="150000"/>
              </a:lnSpc>
              <a:spcBef>
                <a:spcPts val="0"/>
              </a:spcBef>
              <a:spcAft>
                <a:spcPts val="0"/>
              </a:spcAft>
              <a:buSzPts val="1400"/>
              <a:buFont typeface="Proxima Nova Semibold"/>
              <a:buChar char="●"/>
            </a:pPr>
            <a:r>
              <a:rPr lang="en">
                <a:latin typeface="Proxima Nova Semibold"/>
                <a:ea typeface="Proxima Nova Semibold"/>
                <a:cs typeface="Proxima Nova Semibold"/>
                <a:sym typeface="Proxima Nova Semibold"/>
              </a:rPr>
              <a:t>Gradient Boosting Regression model</a:t>
            </a:r>
            <a:endParaRPr>
              <a:latin typeface="Proxima Nova Semibold"/>
              <a:ea typeface="Proxima Nova Semibold"/>
              <a:cs typeface="Proxima Nova Semibold"/>
              <a:sym typeface="Proxima Nova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0" y="0"/>
            <a:ext cx="1200850" cy="1200850"/>
          </a:xfrm>
          <a:prstGeom prst="rect">
            <a:avLst/>
          </a:prstGeom>
          <a:noFill/>
          <a:ln>
            <a:noFill/>
          </a:ln>
        </p:spPr>
      </p:pic>
      <p:sp>
        <p:nvSpPr>
          <p:cNvPr id="146" name="Google Shape;146;p23"/>
          <p:cNvSpPr txBox="1"/>
          <p:nvPr/>
        </p:nvSpPr>
        <p:spPr>
          <a:xfrm>
            <a:off x="-51950" y="0"/>
            <a:ext cx="9195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Linear Regression </a:t>
            </a:r>
            <a:endParaRPr sz="3300">
              <a:latin typeface="Alfa Slab One"/>
              <a:ea typeface="Alfa Slab One"/>
              <a:cs typeface="Alfa Slab One"/>
              <a:sym typeface="Alfa Slab One"/>
            </a:endParaRPr>
          </a:p>
        </p:txBody>
      </p:sp>
      <p:sp>
        <p:nvSpPr>
          <p:cNvPr id="147" name="Google Shape;147;p23"/>
          <p:cNvSpPr txBox="1"/>
          <p:nvPr/>
        </p:nvSpPr>
        <p:spPr>
          <a:xfrm>
            <a:off x="-25" y="1564550"/>
            <a:ext cx="9144000" cy="7233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50000"/>
              </a:lnSpc>
              <a:spcBef>
                <a:spcPts val="0"/>
              </a:spcBef>
              <a:spcAft>
                <a:spcPts val="0"/>
              </a:spcAft>
              <a:buNone/>
            </a:pPr>
            <a:r>
              <a:rPr lang="en">
                <a:latin typeface="Proxima Nova Semibold"/>
                <a:ea typeface="Proxima Nova Semibold"/>
                <a:cs typeface="Proxima Nova Semibold"/>
                <a:sym typeface="Proxima Nova Semibold"/>
              </a:rPr>
              <a:t>The first model we tried was a Linear Regression model with 8 predictor variables. This assumes that there is collinearity and we observed some interesting results</a:t>
            </a:r>
            <a:endParaRPr>
              <a:latin typeface="Proxima Nova Semibold"/>
              <a:ea typeface="Proxima Nova Semibold"/>
              <a:cs typeface="Proxima Nova Semibold"/>
              <a:sym typeface="Proxima Nova Semibold"/>
            </a:endParaRPr>
          </a:p>
        </p:txBody>
      </p:sp>
      <p:sp>
        <p:nvSpPr>
          <p:cNvPr id="148" name="Google Shape;148;p23"/>
          <p:cNvSpPr txBox="1"/>
          <p:nvPr/>
        </p:nvSpPr>
        <p:spPr>
          <a:xfrm>
            <a:off x="-75" y="2764700"/>
            <a:ext cx="9144000" cy="1046700"/>
          </a:xfrm>
          <a:prstGeom prst="rect">
            <a:avLst/>
          </a:prstGeom>
          <a:noFill/>
          <a:ln>
            <a:noFill/>
          </a:ln>
        </p:spPr>
        <p:txBody>
          <a:bodyPr anchorCtr="0" anchor="t" bIns="91425" lIns="91425" spcFirstLastPara="1" rIns="91425" wrap="square" tIns="91425">
            <a:spAutoFit/>
          </a:bodyPr>
          <a:lstStyle/>
          <a:p>
            <a:pPr indent="-317500" lvl="0" marL="914400" marR="457200" rtl="0" algn="l">
              <a:lnSpc>
                <a:spcPct val="150000"/>
              </a:lnSpc>
              <a:spcBef>
                <a:spcPts val="0"/>
              </a:spcBef>
              <a:spcAft>
                <a:spcPts val="0"/>
              </a:spcAft>
              <a:buSzPts val="1400"/>
              <a:buFont typeface="Proxima Nova Semibold"/>
              <a:buChar char="●"/>
            </a:pPr>
            <a:r>
              <a:rPr lang="en">
                <a:latin typeface="Proxima Nova Semibold"/>
                <a:ea typeface="Proxima Nova Semibold"/>
                <a:cs typeface="Proxima Nova Semibold"/>
                <a:sym typeface="Proxima Nova Semibold"/>
              </a:rPr>
              <a:t>Slopes : [674.22, -82.8, 27.75, 6.09, 2.35, 141.92, 5.58, 0.44, -223.55, -125.09, 269.2, -17.06]</a:t>
            </a:r>
            <a:endParaRPr>
              <a:latin typeface="Proxima Nova Semibold"/>
              <a:ea typeface="Proxima Nova Semibold"/>
              <a:cs typeface="Proxima Nova Semibold"/>
              <a:sym typeface="Proxima Nova Semibold"/>
            </a:endParaRPr>
          </a:p>
          <a:p>
            <a:pPr indent="-317500" lvl="0" marL="914400" marR="457200" rtl="0" algn="l">
              <a:lnSpc>
                <a:spcPct val="150000"/>
              </a:lnSpc>
              <a:spcBef>
                <a:spcPts val="0"/>
              </a:spcBef>
              <a:spcAft>
                <a:spcPts val="0"/>
              </a:spcAft>
              <a:buSzPts val="1400"/>
              <a:buFont typeface="Proxima Nova Semibold"/>
              <a:buChar char="●"/>
            </a:pPr>
            <a:r>
              <a:rPr lang="en">
                <a:latin typeface="Proxima Nova Semibold"/>
                <a:ea typeface="Proxima Nova Semibold"/>
                <a:cs typeface="Proxima Nova Semibold"/>
                <a:sym typeface="Proxima Nova Semibold"/>
              </a:rPr>
              <a:t>Intercept : -1357962.47</a:t>
            </a:r>
            <a:endParaRPr>
              <a:latin typeface="Proxima Nova Semibold"/>
              <a:ea typeface="Proxima Nova Semibold"/>
              <a:cs typeface="Proxima Nova Semibold"/>
              <a:sym typeface="Proxima Nova Semibold"/>
            </a:endParaRPr>
          </a:p>
          <a:p>
            <a:pPr indent="0" lvl="0" marL="0" marR="457200" rtl="0" algn="l">
              <a:lnSpc>
                <a:spcPct val="150000"/>
              </a:lnSpc>
              <a:spcBef>
                <a:spcPts val="0"/>
              </a:spcBef>
              <a:spcAft>
                <a:spcPts val="0"/>
              </a:spcAft>
              <a:buNone/>
            </a:pPr>
            <a:r>
              <a:t/>
            </a:r>
            <a:endParaRPr>
              <a:latin typeface="Proxima Nova Semibold"/>
              <a:ea typeface="Proxima Nova Semibold"/>
              <a:cs typeface="Proxima Nova Semibold"/>
              <a:sym typeface="Proxima Nov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Results</a:t>
            </a:r>
            <a:endParaRPr sz="3300">
              <a:latin typeface="Alfa Slab One"/>
              <a:ea typeface="Alfa Slab One"/>
              <a:cs typeface="Alfa Slab One"/>
              <a:sym typeface="Alfa Slab One"/>
            </a:endParaRPr>
          </a:p>
        </p:txBody>
      </p:sp>
      <p:pic>
        <p:nvPicPr>
          <p:cNvPr id="154" name="Google Shape;154;p24"/>
          <p:cNvPicPr preferRelativeResize="0"/>
          <p:nvPr/>
        </p:nvPicPr>
        <p:blipFill>
          <a:blip r:embed="rId3">
            <a:alphaModFix/>
          </a:blip>
          <a:stretch>
            <a:fillRect/>
          </a:stretch>
        </p:blipFill>
        <p:spPr>
          <a:xfrm>
            <a:off x="0" y="0"/>
            <a:ext cx="1200850" cy="1200850"/>
          </a:xfrm>
          <a:prstGeom prst="rect">
            <a:avLst/>
          </a:prstGeom>
          <a:noFill/>
          <a:ln>
            <a:noFill/>
          </a:ln>
        </p:spPr>
      </p:pic>
      <p:sp>
        <p:nvSpPr>
          <p:cNvPr id="155" name="Google Shape;155;p24"/>
          <p:cNvSpPr txBox="1"/>
          <p:nvPr/>
        </p:nvSpPr>
        <p:spPr>
          <a:xfrm>
            <a:off x="-25" y="1564550"/>
            <a:ext cx="9144000" cy="4002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50000"/>
              </a:lnSpc>
              <a:spcBef>
                <a:spcPts val="0"/>
              </a:spcBef>
              <a:spcAft>
                <a:spcPts val="0"/>
              </a:spcAft>
              <a:buNone/>
            </a:pPr>
            <a:r>
              <a:t/>
            </a:r>
            <a:endParaRPr>
              <a:latin typeface="Proxima Nova Semibold"/>
              <a:ea typeface="Proxima Nova Semibold"/>
              <a:cs typeface="Proxima Nova Semibold"/>
              <a:sym typeface="Proxima Nova Semibold"/>
            </a:endParaRPr>
          </a:p>
        </p:txBody>
      </p:sp>
      <p:pic>
        <p:nvPicPr>
          <p:cNvPr id="156" name="Google Shape;156;p24"/>
          <p:cNvPicPr preferRelativeResize="0"/>
          <p:nvPr/>
        </p:nvPicPr>
        <p:blipFill>
          <a:blip r:embed="rId4">
            <a:alphaModFix/>
          </a:blip>
          <a:stretch>
            <a:fillRect/>
          </a:stretch>
        </p:blipFill>
        <p:spPr>
          <a:xfrm>
            <a:off x="504025" y="1964750"/>
            <a:ext cx="2697121" cy="2167625"/>
          </a:xfrm>
          <a:prstGeom prst="rect">
            <a:avLst/>
          </a:prstGeom>
          <a:noFill/>
          <a:ln>
            <a:noFill/>
          </a:ln>
        </p:spPr>
      </p:pic>
      <p:sp>
        <p:nvSpPr>
          <p:cNvPr id="157" name="Google Shape;157;p24"/>
          <p:cNvSpPr txBox="1"/>
          <p:nvPr/>
        </p:nvSpPr>
        <p:spPr>
          <a:xfrm>
            <a:off x="3946325" y="1964750"/>
            <a:ext cx="46926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Proxima Nova"/>
                <a:ea typeface="Proxima Nova"/>
                <a:cs typeface="Proxima Nova"/>
                <a:sym typeface="Proxima Nova"/>
              </a:rPr>
              <a:t>We have a very high Root Mean Squared Error and low R-Squared score. This signifies that only around 5 percent of the variance of the response variable is explained by the variance of the predictor variables. This model is therefore not good enough to predict deaths and our initial assumptions were incorrect.</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Future Improvements</a:t>
            </a:r>
            <a:endParaRPr sz="3300">
              <a:latin typeface="Alfa Slab One"/>
              <a:ea typeface="Alfa Slab One"/>
              <a:cs typeface="Alfa Slab One"/>
              <a:sym typeface="Alfa Slab One"/>
            </a:endParaRPr>
          </a:p>
        </p:txBody>
      </p:sp>
      <p:pic>
        <p:nvPicPr>
          <p:cNvPr id="163" name="Google Shape;163;p25"/>
          <p:cNvPicPr preferRelativeResize="0"/>
          <p:nvPr/>
        </p:nvPicPr>
        <p:blipFill>
          <a:blip r:embed="rId3">
            <a:alphaModFix/>
          </a:blip>
          <a:stretch>
            <a:fillRect/>
          </a:stretch>
        </p:blipFill>
        <p:spPr>
          <a:xfrm>
            <a:off x="0" y="0"/>
            <a:ext cx="1200850" cy="1200850"/>
          </a:xfrm>
          <a:prstGeom prst="rect">
            <a:avLst/>
          </a:prstGeom>
          <a:noFill/>
          <a:ln>
            <a:noFill/>
          </a:ln>
        </p:spPr>
      </p:pic>
      <p:sp>
        <p:nvSpPr>
          <p:cNvPr id="164" name="Google Shape;164;p25"/>
          <p:cNvSpPr txBox="1"/>
          <p:nvPr/>
        </p:nvSpPr>
        <p:spPr>
          <a:xfrm>
            <a:off x="902175" y="1441025"/>
            <a:ext cx="75909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We could take different datasets with different parameters as predictors. This might improve our models performance</a:t>
            </a:r>
            <a:endParaRPr>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Go through other research papers and learn more viable methods to conduct these analyses</a:t>
            </a:r>
            <a:endParaRPr>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Different models for different diseases might change results as some diseases might increase due to weather while others might decrease, which leads to normalization of deaths, thereby reducing our current models viability</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0" y="0"/>
            <a:ext cx="1200850" cy="1200850"/>
          </a:xfrm>
          <a:prstGeom prst="rect">
            <a:avLst/>
          </a:prstGeom>
          <a:noFill/>
          <a:ln>
            <a:noFill/>
          </a:ln>
        </p:spPr>
      </p:pic>
      <p:sp>
        <p:nvSpPr>
          <p:cNvPr id="170" name="Google Shape;170;p26"/>
          <p:cNvSpPr txBox="1"/>
          <p:nvPr/>
        </p:nvSpPr>
        <p:spPr>
          <a:xfrm>
            <a:off x="1200850" y="0"/>
            <a:ext cx="7943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Random Forest Regression</a:t>
            </a:r>
            <a:endParaRPr sz="3300">
              <a:latin typeface="Alfa Slab One"/>
              <a:ea typeface="Alfa Slab One"/>
              <a:cs typeface="Alfa Slab One"/>
              <a:sym typeface="Alfa Slab One"/>
            </a:endParaRPr>
          </a:p>
        </p:txBody>
      </p:sp>
      <p:sp>
        <p:nvSpPr>
          <p:cNvPr id="171" name="Google Shape;171;p26"/>
          <p:cNvSpPr txBox="1"/>
          <p:nvPr/>
        </p:nvSpPr>
        <p:spPr>
          <a:xfrm>
            <a:off x="-25" y="1564550"/>
            <a:ext cx="9144000" cy="10467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50000"/>
              </a:lnSpc>
              <a:spcBef>
                <a:spcPts val="0"/>
              </a:spcBef>
              <a:spcAft>
                <a:spcPts val="0"/>
              </a:spcAft>
              <a:buNone/>
            </a:pPr>
            <a:r>
              <a:rPr lang="en">
                <a:latin typeface="Proxima Nova Semibold"/>
                <a:ea typeface="Proxima Nova Semibold"/>
                <a:cs typeface="Proxima Nova Semibold"/>
                <a:sym typeface="Proxima Nova Semibold"/>
              </a:rPr>
              <a:t>The next model we tried was a Random Forest Regression model with 8 predictor variables. This </a:t>
            </a:r>
            <a:r>
              <a:rPr lang="en">
                <a:latin typeface="Proxima Nova Semibold"/>
                <a:ea typeface="Proxima Nova Semibold"/>
                <a:cs typeface="Proxima Nova Semibold"/>
                <a:sym typeface="Proxima Nova Semibold"/>
              </a:rPr>
              <a:t>constructs a multitude of decision trees at training time and then takes a combination of the best ones for results.</a:t>
            </a:r>
            <a:endParaRPr>
              <a:latin typeface="Proxima Nova Semibold"/>
              <a:ea typeface="Proxima Nova Semibold"/>
              <a:cs typeface="Proxima Nova Semibold"/>
              <a:sym typeface="Proxima Nova Semibold"/>
            </a:endParaRPr>
          </a:p>
        </p:txBody>
      </p:sp>
      <p:pic>
        <p:nvPicPr>
          <p:cNvPr id="172" name="Google Shape;172;p26"/>
          <p:cNvPicPr preferRelativeResize="0"/>
          <p:nvPr/>
        </p:nvPicPr>
        <p:blipFill>
          <a:blip r:embed="rId4">
            <a:alphaModFix/>
          </a:blip>
          <a:stretch>
            <a:fillRect/>
          </a:stretch>
        </p:blipFill>
        <p:spPr>
          <a:xfrm>
            <a:off x="2922763" y="2778425"/>
            <a:ext cx="3298417" cy="222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Results</a:t>
            </a:r>
            <a:endParaRPr sz="3300">
              <a:latin typeface="Alfa Slab One"/>
              <a:ea typeface="Alfa Slab One"/>
              <a:cs typeface="Alfa Slab One"/>
              <a:sym typeface="Alfa Slab One"/>
            </a:endParaRPr>
          </a:p>
        </p:txBody>
      </p:sp>
      <p:pic>
        <p:nvPicPr>
          <p:cNvPr id="178" name="Google Shape;178;p27"/>
          <p:cNvPicPr preferRelativeResize="0"/>
          <p:nvPr/>
        </p:nvPicPr>
        <p:blipFill>
          <a:blip r:embed="rId3">
            <a:alphaModFix/>
          </a:blip>
          <a:stretch>
            <a:fillRect/>
          </a:stretch>
        </p:blipFill>
        <p:spPr>
          <a:xfrm>
            <a:off x="0" y="0"/>
            <a:ext cx="1200850" cy="1200850"/>
          </a:xfrm>
          <a:prstGeom prst="rect">
            <a:avLst/>
          </a:prstGeom>
          <a:noFill/>
          <a:ln>
            <a:noFill/>
          </a:ln>
        </p:spPr>
      </p:pic>
      <p:sp>
        <p:nvSpPr>
          <p:cNvPr id="179" name="Google Shape;179;p27"/>
          <p:cNvSpPr txBox="1"/>
          <p:nvPr/>
        </p:nvSpPr>
        <p:spPr>
          <a:xfrm>
            <a:off x="-25" y="1564550"/>
            <a:ext cx="9144000" cy="4002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50000"/>
              </a:lnSpc>
              <a:spcBef>
                <a:spcPts val="0"/>
              </a:spcBef>
              <a:spcAft>
                <a:spcPts val="0"/>
              </a:spcAft>
              <a:buNone/>
            </a:pPr>
            <a:r>
              <a:t/>
            </a:r>
            <a:endParaRPr>
              <a:latin typeface="Proxima Nova Semibold"/>
              <a:ea typeface="Proxima Nova Semibold"/>
              <a:cs typeface="Proxima Nova Semibold"/>
              <a:sym typeface="Proxima Nova Semibold"/>
            </a:endParaRPr>
          </a:p>
        </p:txBody>
      </p:sp>
      <p:pic>
        <p:nvPicPr>
          <p:cNvPr id="180" name="Google Shape;180;p27"/>
          <p:cNvPicPr preferRelativeResize="0"/>
          <p:nvPr/>
        </p:nvPicPr>
        <p:blipFill>
          <a:blip r:embed="rId4">
            <a:alphaModFix/>
          </a:blip>
          <a:stretch>
            <a:fillRect/>
          </a:stretch>
        </p:blipFill>
        <p:spPr>
          <a:xfrm>
            <a:off x="504025" y="1964750"/>
            <a:ext cx="2697121" cy="2167625"/>
          </a:xfrm>
          <a:prstGeom prst="rect">
            <a:avLst/>
          </a:prstGeom>
          <a:noFill/>
          <a:ln>
            <a:noFill/>
          </a:ln>
        </p:spPr>
      </p:pic>
      <p:sp>
        <p:nvSpPr>
          <p:cNvPr id="181" name="Google Shape;181;p27"/>
          <p:cNvSpPr txBox="1"/>
          <p:nvPr/>
        </p:nvSpPr>
        <p:spPr>
          <a:xfrm>
            <a:off x="3946325" y="1878713"/>
            <a:ext cx="46926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Proxima Nova"/>
                <a:ea typeface="Proxima Nova"/>
                <a:cs typeface="Proxima Nova"/>
                <a:sym typeface="Proxima Nova"/>
              </a:rPr>
              <a:t>We have a high Root Mean Squared Error and low R-Squared score. This signifies that around 28 percent of the variance of the response variable is explained by the variance of the predictor variables. This model is therefore still not good enough to predict deaths and seems to indicate that the given predictors aren’t enough to predict total deaths.</a:t>
            </a:r>
            <a:endParaRPr>
              <a:latin typeface="Proxima Nova"/>
              <a:ea typeface="Proxima Nova"/>
              <a:cs typeface="Proxima Nova"/>
              <a:sym typeface="Proxima Nova"/>
            </a:endParaRPr>
          </a:p>
        </p:txBody>
      </p:sp>
      <p:pic>
        <p:nvPicPr>
          <p:cNvPr id="182" name="Google Shape;182;p27"/>
          <p:cNvPicPr preferRelativeResize="0"/>
          <p:nvPr/>
        </p:nvPicPr>
        <p:blipFill>
          <a:blip r:embed="rId5">
            <a:alphaModFix/>
          </a:blip>
          <a:stretch>
            <a:fillRect/>
          </a:stretch>
        </p:blipFill>
        <p:spPr>
          <a:xfrm>
            <a:off x="504025" y="1964750"/>
            <a:ext cx="3037626" cy="216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8"/>
          <p:cNvPicPr preferRelativeResize="0"/>
          <p:nvPr/>
        </p:nvPicPr>
        <p:blipFill>
          <a:blip r:embed="rId3">
            <a:alphaModFix/>
          </a:blip>
          <a:stretch>
            <a:fillRect/>
          </a:stretch>
        </p:blipFill>
        <p:spPr>
          <a:xfrm>
            <a:off x="0" y="0"/>
            <a:ext cx="1200850" cy="1200850"/>
          </a:xfrm>
          <a:prstGeom prst="rect">
            <a:avLst/>
          </a:prstGeom>
          <a:noFill/>
          <a:ln>
            <a:noFill/>
          </a:ln>
        </p:spPr>
      </p:pic>
      <p:sp>
        <p:nvSpPr>
          <p:cNvPr id="188" name="Google Shape;188;p28"/>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Gradient Boosting Regression</a:t>
            </a:r>
            <a:endParaRPr sz="3300">
              <a:latin typeface="Alfa Slab One"/>
              <a:ea typeface="Alfa Slab One"/>
              <a:cs typeface="Alfa Slab One"/>
              <a:sym typeface="Alfa Slab One"/>
            </a:endParaRPr>
          </a:p>
        </p:txBody>
      </p:sp>
      <p:sp>
        <p:nvSpPr>
          <p:cNvPr id="189" name="Google Shape;189;p28"/>
          <p:cNvSpPr txBox="1"/>
          <p:nvPr/>
        </p:nvSpPr>
        <p:spPr>
          <a:xfrm>
            <a:off x="-25" y="1564550"/>
            <a:ext cx="9144000" cy="10467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50000"/>
              </a:lnSpc>
              <a:spcBef>
                <a:spcPts val="0"/>
              </a:spcBef>
              <a:spcAft>
                <a:spcPts val="0"/>
              </a:spcAft>
              <a:buNone/>
            </a:pPr>
            <a:r>
              <a:rPr lang="en">
                <a:latin typeface="Proxima Nova Semibold"/>
                <a:ea typeface="Proxima Nova Semibold"/>
                <a:cs typeface="Proxima Nova Semibold"/>
                <a:sym typeface="Proxima Nova Semibold"/>
              </a:rPr>
              <a:t>The next model we tried was a Gradient Boosting Regression model with 8 predictor variables. This is based on </a:t>
            </a:r>
            <a:r>
              <a:rPr lang="en">
                <a:latin typeface="Proxima Nova Semibold"/>
                <a:ea typeface="Proxima Nova Semibold"/>
                <a:cs typeface="Proxima Nova Semibold"/>
                <a:sym typeface="Proxima Nova Semibold"/>
              </a:rPr>
              <a:t>a group of machine learning algorithms that combine many weak learning models together to create a strong predictive model.</a:t>
            </a:r>
            <a:endParaRPr>
              <a:latin typeface="Proxima Nova Semibold"/>
              <a:ea typeface="Proxima Nova Semibold"/>
              <a:cs typeface="Proxima Nova Semibold"/>
              <a:sym typeface="Proxima Nova Semibold"/>
            </a:endParaRPr>
          </a:p>
        </p:txBody>
      </p:sp>
      <p:pic>
        <p:nvPicPr>
          <p:cNvPr id="190" name="Google Shape;190;p28"/>
          <p:cNvPicPr preferRelativeResize="0"/>
          <p:nvPr/>
        </p:nvPicPr>
        <p:blipFill>
          <a:blip r:embed="rId4">
            <a:alphaModFix/>
          </a:blip>
          <a:stretch>
            <a:fillRect/>
          </a:stretch>
        </p:blipFill>
        <p:spPr>
          <a:xfrm>
            <a:off x="2922763" y="2778425"/>
            <a:ext cx="3298417" cy="2227450"/>
          </a:xfrm>
          <a:prstGeom prst="rect">
            <a:avLst/>
          </a:prstGeom>
          <a:noFill/>
          <a:ln>
            <a:noFill/>
          </a:ln>
        </p:spPr>
      </p:pic>
      <p:pic>
        <p:nvPicPr>
          <p:cNvPr id="191" name="Google Shape;191;p28"/>
          <p:cNvPicPr preferRelativeResize="0"/>
          <p:nvPr/>
        </p:nvPicPr>
        <p:blipFill>
          <a:blip r:embed="rId5">
            <a:alphaModFix/>
          </a:blip>
          <a:stretch>
            <a:fillRect/>
          </a:stretch>
        </p:blipFill>
        <p:spPr>
          <a:xfrm>
            <a:off x="3139962" y="2778425"/>
            <a:ext cx="2864025" cy="208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Results</a:t>
            </a:r>
            <a:endParaRPr sz="3300">
              <a:latin typeface="Alfa Slab One"/>
              <a:ea typeface="Alfa Slab One"/>
              <a:cs typeface="Alfa Slab One"/>
              <a:sym typeface="Alfa Slab One"/>
            </a:endParaRPr>
          </a:p>
        </p:txBody>
      </p:sp>
      <p:pic>
        <p:nvPicPr>
          <p:cNvPr id="197" name="Google Shape;197;p29"/>
          <p:cNvPicPr preferRelativeResize="0"/>
          <p:nvPr/>
        </p:nvPicPr>
        <p:blipFill>
          <a:blip r:embed="rId3">
            <a:alphaModFix/>
          </a:blip>
          <a:stretch>
            <a:fillRect/>
          </a:stretch>
        </p:blipFill>
        <p:spPr>
          <a:xfrm>
            <a:off x="0" y="0"/>
            <a:ext cx="1200850" cy="1200850"/>
          </a:xfrm>
          <a:prstGeom prst="rect">
            <a:avLst/>
          </a:prstGeom>
          <a:noFill/>
          <a:ln>
            <a:noFill/>
          </a:ln>
        </p:spPr>
      </p:pic>
      <p:sp>
        <p:nvSpPr>
          <p:cNvPr id="198" name="Google Shape;198;p29"/>
          <p:cNvSpPr txBox="1"/>
          <p:nvPr/>
        </p:nvSpPr>
        <p:spPr>
          <a:xfrm>
            <a:off x="-25" y="1564550"/>
            <a:ext cx="9144000" cy="400200"/>
          </a:xfrm>
          <a:prstGeom prst="rect">
            <a:avLst/>
          </a:prstGeom>
          <a:noFill/>
          <a:ln>
            <a:noFill/>
          </a:ln>
        </p:spPr>
        <p:txBody>
          <a:bodyPr anchorCtr="0" anchor="t" bIns="91425" lIns="91425" spcFirstLastPara="1" rIns="91425" wrap="square" tIns="91425">
            <a:spAutoFit/>
          </a:bodyPr>
          <a:lstStyle/>
          <a:p>
            <a:pPr indent="0" lvl="0" marL="457200" marR="457200" rtl="0" algn="l">
              <a:lnSpc>
                <a:spcPct val="150000"/>
              </a:lnSpc>
              <a:spcBef>
                <a:spcPts val="0"/>
              </a:spcBef>
              <a:spcAft>
                <a:spcPts val="0"/>
              </a:spcAft>
              <a:buNone/>
            </a:pPr>
            <a:r>
              <a:t/>
            </a:r>
            <a:endParaRPr>
              <a:latin typeface="Proxima Nova Semibold"/>
              <a:ea typeface="Proxima Nova Semibold"/>
              <a:cs typeface="Proxima Nova Semibold"/>
              <a:sym typeface="Proxima Nova Semibold"/>
            </a:endParaRPr>
          </a:p>
        </p:txBody>
      </p:sp>
      <p:pic>
        <p:nvPicPr>
          <p:cNvPr id="199" name="Google Shape;199;p29"/>
          <p:cNvPicPr preferRelativeResize="0"/>
          <p:nvPr/>
        </p:nvPicPr>
        <p:blipFill>
          <a:blip r:embed="rId4">
            <a:alphaModFix/>
          </a:blip>
          <a:stretch>
            <a:fillRect/>
          </a:stretch>
        </p:blipFill>
        <p:spPr>
          <a:xfrm>
            <a:off x="504025" y="1964750"/>
            <a:ext cx="2697121" cy="2167625"/>
          </a:xfrm>
          <a:prstGeom prst="rect">
            <a:avLst/>
          </a:prstGeom>
          <a:noFill/>
          <a:ln>
            <a:noFill/>
          </a:ln>
        </p:spPr>
      </p:pic>
      <p:sp>
        <p:nvSpPr>
          <p:cNvPr id="200" name="Google Shape;200;p29"/>
          <p:cNvSpPr txBox="1"/>
          <p:nvPr/>
        </p:nvSpPr>
        <p:spPr>
          <a:xfrm>
            <a:off x="3946325" y="1717163"/>
            <a:ext cx="46926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Proxima Nova"/>
                <a:ea typeface="Proxima Nova"/>
                <a:cs typeface="Proxima Nova"/>
                <a:sym typeface="Proxima Nova"/>
              </a:rPr>
              <a:t>We have a high Root Mean Squared Error and low R-Squared score. This signifies that only around 18 percent of the variance of the response variable is explained by the variance of the predictor variables. </a:t>
            </a:r>
            <a:r>
              <a:rPr lang="en">
                <a:latin typeface="Proxima Nova"/>
                <a:ea typeface="Proxima Nova"/>
                <a:cs typeface="Proxima Nova"/>
                <a:sym typeface="Proxima Nova"/>
              </a:rPr>
              <a:t>This model is therefore still not good enough to predict deaths and seems to indicate that the given predictors aren’t enough to predict total deaths.</a:t>
            </a:r>
            <a:endParaRPr>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a:latin typeface="Proxima Nova"/>
              <a:ea typeface="Proxima Nova"/>
              <a:cs typeface="Proxima Nova"/>
              <a:sym typeface="Proxima Nova"/>
            </a:endParaRPr>
          </a:p>
        </p:txBody>
      </p:sp>
      <p:pic>
        <p:nvPicPr>
          <p:cNvPr id="201" name="Google Shape;201;p29"/>
          <p:cNvPicPr preferRelativeResize="0"/>
          <p:nvPr/>
        </p:nvPicPr>
        <p:blipFill>
          <a:blip r:embed="rId5">
            <a:alphaModFix/>
          </a:blip>
          <a:stretch>
            <a:fillRect/>
          </a:stretch>
        </p:blipFill>
        <p:spPr>
          <a:xfrm>
            <a:off x="504025" y="1854900"/>
            <a:ext cx="2824775" cy="227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a:blip r:embed="rId3">
            <a:alphaModFix/>
          </a:blip>
          <a:stretch>
            <a:fillRect/>
          </a:stretch>
        </p:blipFill>
        <p:spPr>
          <a:xfrm>
            <a:off x="0" y="0"/>
            <a:ext cx="1200850" cy="1200850"/>
          </a:xfrm>
          <a:prstGeom prst="rect">
            <a:avLst/>
          </a:prstGeom>
          <a:noFill/>
          <a:ln>
            <a:noFill/>
          </a:ln>
        </p:spPr>
      </p:pic>
      <p:sp>
        <p:nvSpPr>
          <p:cNvPr id="207" name="Google Shape;207;p30"/>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Shiny App </a:t>
            </a:r>
            <a:endParaRPr sz="3300">
              <a:latin typeface="Alfa Slab One"/>
              <a:ea typeface="Alfa Slab One"/>
              <a:cs typeface="Alfa Slab One"/>
              <a:sym typeface="Alfa Slab One"/>
            </a:endParaRPr>
          </a:p>
        </p:txBody>
      </p:sp>
      <p:pic>
        <p:nvPicPr>
          <p:cNvPr id="208" name="Google Shape;208;p30"/>
          <p:cNvPicPr preferRelativeResize="0"/>
          <p:nvPr/>
        </p:nvPicPr>
        <p:blipFill>
          <a:blip r:embed="rId4">
            <a:alphaModFix/>
          </a:blip>
          <a:stretch>
            <a:fillRect/>
          </a:stretch>
        </p:blipFill>
        <p:spPr>
          <a:xfrm>
            <a:off x="149900" y="1350075"/>
            <a:ext cx="4988124" cy="3105400"/>
          </a:xfrm>
          <a:prstGeom prst="rect">
            <a:avLst/>
          </a:prstGeom>
          <a:noFill/>
          <a:ln cap="flat" cmpd="sng" w="9525">
            <a:solidFill>
              <a:schemeClr val="dk2"/>
            </a:solidFill>
            <a:prstDash val="solid"/>
            <a:round/>
            <a:headEnd len="sm" w="sm" type="none"/>
            <a:tailEnd len="sm" w="sm" type="none"/>
          </a:ln>
        </p:spPr>
      </p:pic>
      <p:pic>
        <p:nvPicPr>
          <p:cNvPr id="209" name="Google Shape;209;p30"/>
          <p:cNvPicPr preferRelativeResize="0"/>
          <p:nvPr/>
        </p:nvPicPr>
        <p:blipFill>
          <a:blip r:embed="rId5">
            <a:alphaModFix/>
          </a:blip>
          <a:stretch>
            <a:fillRect/>
          </a:stretch>
        </p:blipFill>
        <p:spPr>
          <a:xfrm>
            <a:off x="6046000" y="1350075"/>
            <a:ext cx="3283076" cy="323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Conclusions</a:t>
            </a:r>
            <a:endParaRPr sz="3300">
              <a:latin typeface="Alfa Slab One"/>
              <a:ea typeface="Alfa Slab One"/>
              <a:cs typeface="Alfa Slab One"/>
              <a:sym typeface="Alfa Slab One"/>
            </a:endParaRPr>
          </a:p>
        </p:txBody>
      </p:sp>
      <p:pic>
        <p:nvPicPr>
          <p:cNvPr id="215" name="Google Shape;215;p31"/>
          <p:cNvPicPr preferRelativeResize="0"/>
          <p:nvPr/>
        </p:nvPicPr>
        <p:blipFill>
          <a:blip r:embed="rId3">
            <a:alphaModFix/>
          </a:blip>
          <a:stretch>
            <a:fillRect/>
          </a:stretch>
        </p:blipFill>
        <p:spPr>
          <a:xfrm>
            <a:off x="0" y="0"/>
            <a:ext cx="1200850" cy="1200850"/>
          </a:xfrm>
          <a:prstGeom prst="rect">
            <a:avLst/>
          </a:prstGeom>
          <a:noFill/>
          <a:ln>
            <a:noFill/>
          </a:ln>
        </p:spPr>
      </p:pic>
      <p:sp>
        <p:nvSpPr>
          <p:cNvPr id="216" name="Google Shape;216;p31"/>
          <p:cNvSpPr txBox="1"/>
          <p:nvPr/>
        </p:nvSpPr>
        <p:spPr>
          <a:xfrm>
            <a:off x="902175" y="1441025"/>
            <a:ext cx="75909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Based on our analyses through various models, we can say that the 8 given predictor variables do not give enough information to predict the total deaths as a response.</a:t>
            </a:r>
            <a:endParaRPr>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All 3 of our models seem to indicate a low correlation between these and this is in accordance with our exploratory data analysis in the beginning.</a:t>
            </a:r>
            <a:endParaRPr>
              <a:latin typeface="Proxima Nova"/>
              <a:ea typeface="Proxima Nova"/>
              <a:cs typeface="Proxima Nova"/>
              <a:sym typeface="Proxima Nova"/>
            </a:endParaRPr>
          </a:p>
          <a:p>
            <a:pPr indent="0" lvl="0" marL="457200" rtl="0" algn="l">
              <a:lnSpc>
                <a:spcPct val="150000"/>
              </a:lnSpc>
              <a:spcBef>
                <a:spcPts val="0"/>
              </a:spcBef>
              <a:spcAft>
                <a:spcPts val="0"/>
              </a:spcAft>
              <a:buNone/>
            </a:pPr>
            <a:r>
              <a:t/>
            </a:r>
            <a:endParaRPr>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We might be able to predict it with more variables. However, as it stands, there seems to be no plausible connection between weather and total deaths based on our models</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Project Introduction</a:t>
            </a:r>
            <a:endParaRPr sz="3300">
              <a:latin typeface="Alfa Slab One"/>
              <a:ea typeface="Alfa Slab One"/>
              <a:cs typeface="Alfa Slab One"/>
              <a:sym typeface="Alfa Slab One"/>
            </a:endParaRPr>
          </a:p>
        </p:txBody>
      </p:sp>
      <p:sp>
        <p:nvSpPr>
          <p:cNvPr id="67" name="Google Shape;67;p14"/>
          <p:cNvSpPr txBox="1"/>
          <p:nvPr/>
        </p:nvSpPr>
        <p:spPr>
          <a:xfrm>
            <a:off x="-50" y="1200850"/>
            <a:ext cx="9144000" cy="394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900"/>
              </a:spcBef>
              <a:spcAft>
                <a:spcPts val="0"/>
              </a:spcAft>
              <a:buNone/>
            </a:pPr>
            <a:r>
              <a:t/>
            </a:r>
            <a:endParaRPr b="1" sz="2000">
              <a:latin typeface="Comic Sans MS"/>
              <a:ea typeface="Comic Sans MS"/>
              <a:cs typeface="Comic Sans MS"/>
              <a:sym typeface="Comic Sans MS"/>
            </a:endParaRPr>
          </a:p>
          <a:p>
            <a:pPr indent="0" lvl="0" marL="0" rtl="0" algn="l">
              <a:lnSpc>
                <a:spcPct val="200000"/>
              </a:lnSpc>
              <a:spcBef>
                <a:spcPts val="900"/>
              </a:spcBef>
              <a:spcAft>
                <a:spcPts val="0"/>
              </a:spcAft>
              <a:buNone/>
            </a:pPr>
            <a:r>
              <a:rPr lang="en" sz="1891">
                <a:latin typeface="Comic Sans MS"/>
                <a:ea typeface="Comic Sans MS"/>
                <a:cs typeface="Comic Sans MS"/>
                <a:sym typeface="Comic Sans MS"/>
              </a:rPr>
              <a:t>We are addressing the relationship between changes in weather and disease rates in the USA to identify possible reasons why people get sick. The goal of this project is to predict mortality rates based on weather trends. We aim to draw insights from model outputs.  </a:t>
            </a:r>
            <a:endParaRPr sz="1891">
              <a:latin typeface="Comic Sans MS"/>
              <a:ea typeface="Comic Sans MS"/>
              <a:cs typeface="Comic Sans MS"/>
              <a:sym typeface="Comic Sans MS"/>
            </a:endParaRPr>
          </a:p>
          <a:p>
            <a:pPr indent="0" lvl="0" marL="0" rtl="0" algn="l">
              <a:spcBef>
                <a:spcPts val="900"/>
              </a:spcBef>
              <a:spcAft>
                <a:spcPts val="0"/>
              </a:spcAft>
              <a:buNone/>
            </a:pPr>
            <a:r>
              <a:t/>
            </a:r>
            <a:endParaRPr>
              <a:latin typeface="Times New Roman"/>
              <a:ea typeface="Times New Roman"/>
              <a:cs typeface="Times New Roman"/>
              <a:sym typeface="Times New Roman"/>
            </a:endParaRPr>
          </a:p>
        </p:txBody>
      </p:sp>
      <p:pic>
        <p:nvPicPr>
          <p:cNvPr id="68" name="Google Shape;68;p14"/>
          <p:cNvPicPr preferRelativeResize="0"/>
          <p:nvPr/>
        </p:nvPicPr>
        <p:blipFill>
          <a:blip r:embed="rId3">
            <a:alphaModFix/>
          </a:blip>
          <a:stretch>
            <a:fillRect/>
          </a:stretch>
        </p:blipFill>
        <p:spPr>
          <a:xfrm>
            <a:off x="0" y="0"/>
            <a:ext cx="1200850" cy="1200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0" y="0"/>
            <a:ext cx="1676400" cy="1333500"/>
          </a:xfrm>
          <a:prstGeom prst="rect">
            <a:avLst/>
          </a:prstGeom>
          <a:noFill/>
          <a:ln>
            <a:noFill/>
          </a:ln>
        </p:spPr>
      </p:pic>
      <p:pic>
        <p:nvPicPr>
          <p:cNvPr id="222" name="Google Shape;222;p32"/>
          <p:cNvPicPr preferRelativeResize="0"/>
          <p:nvPr/>
        </p:nvPicPr>
        <p:blipFill>
          <a:blip r:embed="rId3">
            <a:alphaModFix/>
          </a:blip>
          <a:stretch>
            <a:fillRect/>
          </a:stretch>
        </p:blipFill>
        <p:spPr>
          <a:xfrm>
            <a:off x="7467600" y="0"/>
            <a:ext cx="1676400" cy="1333500"/>
          </a:xfrm>
          <a:prstGeom prst="rect">
            <a:avLst/>
          </a:prstGeom>
          <a:noFill/>
          <a:ln>
            <a:noFill/>
          </a:ln>
        </p:spPr>
      </p:pic>
      <p:sp>
        <p:nvSpPr>
          <p:cNvPr id="223" name="Google Shape;223;p32"/>
          <p:cNvSpPr txBox="1"/>
          <p:nvPr/>
        </p:nvSpPr>
        <p:spPr>
          <a:xfrm>
            <a:off x="2974350" y="2051800"/>
            <a:ext cx="3195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latin typeface="Comic Sans MS"/>
                <a:ea typeface="Comic Sans MS"/>
                <a:cs typeface="Comic Sans MS"/>
                <a:sym typeface="Comic Sans MS"/>
              </a:rPr>
              <a:t> THANK YOU</a:t>
            </a:r>
            <a:endParaRPr b="1" sz="3500">
              <a:latin typeface="Comic Sans MS"/>
              <a:ea typeface="Comic Sans MS"/>
              <a:cs typeface="Comic Sans MS"/>
              <a:sym typeface="Comic Sans MS"/>
            </a:endParaRPr>
          </a:p>
        </p:txBody>
      </p:sp>
      <p:pic>
        <p:nvPicPr>
          <p:cNvPr id="224" name="Google Shape;224;p32"/>
          <p:cNvPicPr preferRelativeResize="0"/>
          <p:nvPr/>
        </p:nvPicPr>
        <p:blipFill>
          <a:blip r:embed="rId3">
            <a:alphaModFix/>
          </a:blip>
          <a:stretch>
            <a:fillRect/>
          </a:stretch>
        </p:blipFill>
        <p:spPr>
          <a:xfrm>
            <a:off x="3868725" y="3810000"/>
            <a:ext cx="1676400" cy="1333500"/>
          </a:xfrm>
          <a:prstGeom prst="rect">
            <a:avLst/>
          </a:prstGeom>
          <a:noFill/>
          <a:ln>
            <a:noFill/>
          </a:ln>
        </p:spPr>
      </p:pic>
      <p:pic>
        <p:nvPicPr>
          <p:cNvPr id="225" name="Google Shape;225;p32"/>
          <p:cNvPicPr preferRelativeResize="0"/>
          <p:nvPr/>
        </p:nvPicPr>
        <p:blipFill>
          <a:blip r:embed="rId3">
            <a:alphaModFix/>
          </a:blip>
          <a:stretch>
            <a:fillRect/>
          </a:stretch>
        </p:blipFill>
        <p:spPr>
          <a:xfrm>
            <a:off x="0" y="1929450"/>
            <a:ext cx="1676400" cy="1333500"/>
          </a:xfrm>
          <a:prstGeom prst="rect">
            <a:avLst/>
          </a:prstGeom>
          <a:noFill/>
          <a:ln>
            <a:noFill/>
          </a:ln>
        </p:spPr>
      </p:pic>
      <p:pic>
        <p:nvPicPr>
          <p:cNvPr id="226" name="Google Shape;226;p32"/>
          <p:cNvPicPr preferRelativeResize="0"/>
          <p:nvPr/>
        </p:nvPicPr>
        <p:blipFill>
          <a:blip r:embed="rId3">
            <a:alphaModFix/>
          </a:blip>
          <a:stretch>
            <a:fillRect/>
          </a:stretch>
        </p:blipFill>
        <p:spPr>
          <a:xfrm>
            <a:off x="3868725" y="0"/>
            <a:ext cx="1676400" cy="1333500"/>
          </a:xfrm>
          <a:prstGeom prst="rect">
            <a:avLst/>
          </a:prstGeom>
          <a:noFill/>
          <a:ln>
            <a:noFill/>
          </a:ln>
        </p:spPr>
      </p:pic>
      <p:pic>
        <p:nvPicPr>
          <p:cNvPr id="227" name="Google Shape;227;p32"/>
          <p:cNvPicPr preferRelativeResize="0"/>
          <p:nvPr/>
        </p:nvPicPr>
        <p:blipFill>
          <a:blip r:embed="rId3">
            <a:alphaModFix/>
          </a:blip>
          <a:stretch>
            <a:fillRect/>
          </a:stretch>
        </p:blipFill>
        <p:spPr>
          <a:xfrm>
            <a:off x="0" y="3810000"/>
            <a:ext cx="1676400" cy="1333500"/>
          </a:xfrm>
          <a:prstGeom prst="rect">
            <a:avLst/>
          </a:prstGeom>
          <a:noFill/>
          <a:ln>
            <a:noFill/>
          </a:ln>
        </p:spPr>
      </p:pic>
      <p:pic>
        <p:nvPicPr>
          <p:cNvPr id="228" name="Google Shape;228;p32"/>
          <p:cNvPicPr preferRelativeResize="0"/>
          <p:nvPr/>
        </p:nvPicPr>
        <p:blipFill>
          <a:blip r:embed="rId3">
            <a:alphaModFix/>
          </a:blip>
          <a:stretch>
            <a:fillRect/>
          </a:stretch>
        </p:blipFill>
        <p:spPr>
          <a:xfrm>
            <a:off x="7467600" y="3810000"/>
            <a:ext cx="1676400" cy="1333500"/>
          </a:xfrm>
          <a:prstGeom prst="rect">
            <a:avLst/>
          </a:prstGeom>
          <a:noFill/>
          <a:ln>
            <a:noFill/>
          </a:ln>
        </p:spPr>
      </p:pic>
      <p:pic>
        <p:nvPicPr>
          <p:cNvPr id="229" name="Google Shape;229;p32"/>
          <p:cNvPicPr preferRelativeResize="0"/>
          <p:nvPr/>
        </p:nvPicPr>
        <p:blipFill>
          <a:blip r:embed="rId3">
            <a:alphaModFix/>
          </a:blip>
          <a:stretch>
            <a:fillRect/>
          </a:stretch>
        </p:blipFill>
        <p:spPr>
          <a:xfrm>
            <a:off x="7467600" y="1746700"/>
            <a:ext cx="1676400" cy="133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Project Introduction</a:t>
            </a:r>
            <a:endParaRPr sz="3300">
              <a:latin typeface="Alfa Slab One"/>
              <a:ea typeface="Alfa Slab One"/>
              <a:cs typeface="Alfa Slab One"/>
              <a:sym typeface="Alfa Slab One"/>
            </a:endParaRPr>
          </a:p>
        </p:txBody>
      </p:sp>
      <p:sp>
        <p:nvSpPr>
          <p:cNvPr id="74" name="Google Shape;74;p15"/>
          <p:cNvSpPr txBox="1"/>
          <p:nvPr/>
        </p:nvSpPr>
        <p:spPr>
          <a:xfrm>
            <a:off x="-50" y="1300800"/>
            <a:ext cx="41982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omic Sans MS"/>
                <a:ea typeface="Comic Sans MS"/>
                <a:cs typeface="Comic Sans MS"/>
                <a:sym typeface="Comic Sans MS"/>
              </a:rPr>
              <a:t>Source of Data and Updated Frequency</a:t>
            </a:r>
            <a:endParaRPr b="1">
              <a:latin typeface="Comic Sans MS"/>
              <a:ea typeface="Comic Sans MS"/>
              <a:cs typeface="Comic Sans MS"/>
              <a:sym typeface="Comic Sans MS"/>
            </a:endParaRPr>
          </a:p>
          <a:p>
            <a:pPr indent="0" lvl="0" marL="0" rtl="0" algn="ctr">
              <a:spcBef>
                <a:spcPts val="0"/>
              </a:spcBef>
              <a:spcAft>
                <a:spcPts val="0"/>
              </a:spcAft>
              <a:buNone/>
            </a:pPr>
            <a:r>
              <a:t/>
            </a:r>
            <a:endParaRPr b="1">
              <a:latin typeface="Comic Sans MS"/>
              <a:ea typeface="Comic Sans MS"/>
              <a:cs typeface="Comic Sans MS"/>
              <a:sym typeface="Comic Sans MS"/>
            </a:endParaRPr>
          </a:p>
          <a:p>
            <a:pPr indent="0" lvl="0" marL="0" rtl="0" algn="l">
              <a:spcBef>
                <a:spcPts val="0"/>
              </a:spcBef>
              <a:spcAft>
                <a:spcPts val="0"/>
              </a:spcAft>
              <a:buNone/>
            </a:pPr>
            <a:r>
              <a:rPr b="1" lang="en">
                <a:solidFill>
                  <a:srgbClr val="0000FF"/>
                </a:solidFill>
                <a:latin typeface="Comic Sans MS"/>
                <a:ea typeface="Comic Sans MS"/>
                <a:cs typeface="Comic Sans MS"/>
                <a:sym typeface="Comic Sans MS"/>
              </a:rPr>
              <a:t>Climate Data </a:t>
            </a:r>
            <a:r>
              <a:rPr lang="en">
                <a:solidFill>
                  <a:srgbClr val="2D3B45"/>
                </a:solidFill>
                <a:latin typeface="Comic Sans MS"/>
                <a:ea typeface="Comic Sans MS"/>
                <a:cs typeface="Comic Sans MS"/>
                <a:sym typeface="Comic Sans MS"/>
              </a:rPr>
              <a:t>has 1728 records and 12 features. </a:t>
            </a:r>
            <a:r>
              <a:rPr b="1" lang="en">
                <a:solidFill>
                  <a:srgbClr val="0000FF"/>
                </a:solidFill>
                <a:latin typeface="Comic Sans MS"/>
                <a:ea typeface="Comic Sans MS"/>
                <a:cs typeface="Comic Sans MS"/>
                <a:sym typeface="Comic Sans MS"/>
              </a:rPr>
              <a:t>Disease Data </a:t>
            </a:r>
            <a:r>
              <a:rPr lang="en">
                <a:solidFill>
                  <a:srgbClr val="2D3B45"/>
                </a:solidFill>
                <a:latin typeface="Comic Sans MS"/>
                <a:ea typeface="Comic Sans MS"/>
                <a:cs typeface="Comic Sans MS"/>
                <a:sym typeface="Comic Sans MS"/>
              </a:rPr>
              <a:t>has 8046 records and 35 features. </a:t>
            </a:r>
            <a:r>
              <a:rPr b="1" lang="en">
                <a:solidFill>
                  <a:srgbClr val="0000FF"/>
                </a:solidFill>
                <a:latin typeface="Comic Sans MS"/>
                <a:ea typeface="Comic Sans MS"/>
                <a:cs typeface="Comic Sans MS"/>
                <a:sym typeface="Comic Sans MS"/>
              </a:rPr>
              <a:t>The</a:t>
            </a:r>
            <a:r>
              <a:rPr lang="en">
                <a:solidFill>
                  <a:srgbClr val="2D3B45"/>
                </a:solidFill>
                <a:latin typeface="Comic Sans MS"/>
                <a:ea typeface="Comic Sans MS"/>
                <a:cs typeface="Comic Sans MS"/>
                <a:sym typeface="Comic Sans MS"/>
              </a:rPr>
              <a:t> </a:t>
            </a:r>
            <a:r>
              <a:rPr b="1" lang="en">
                <a:solidFill>
                  <a:srgbClr val="0000FF"/>
                </a:solidFill>
                <a:latin typeface="Comic Sans MS"/>
                <a:ea typeface="Comic Sans MS"/>
                <a:cs typeface="Comic Sans MS"/>
                <a:sym typeface="Comic Sans MS"/>
              </a:rPr>
              <a:t>combined full dataset</a:t>
            </a:r>
            <a:r>
              <a:rPr lang="en">
                <a:solidFill>
                  <a:srgbClr val="2D3B45"/>
                </a:solidFill>
                <a:latin typeface="Comic Sans MS"/>
                <a:ea typeface="Comic Sans MS"/>
                <a:cs typeface="Comic Sans MS"/>
                <a:sym typeface="Comic Sans MS"/>
              </a:rPr>
              <a:t> has 1728 records and 28 features.</a:t>
            </a:r>
            <a:endParaRPr>
              <a:solidFill>
                <a:srgbClr val="2D3B45"/>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2D3B45"/>
                </a:solidFill>
                <a:latin typeface="Comic Sans MS"/>
                <a:ea typeface="Comic Sans MS"/>
                <a:cs typeface="Comic Sans MS"/>
                <a:sym typeface="Comic Sans MS"/>
              </a:rPr>
              <a:t>The Climate Data was collected from the </a:t>
            </a:r>
            <a:r>
              <a:rPr b="1" lang="en">
                <a:solidFill>
                  <a:srgbClr val="2D3B45"/>
                </a:solidFill>
                <a:latin typeface="Comic Sans MS"/>
                <a:ea typeface="Comic Sans MS"/>
                <a:cs typeface="Comic Sans MS"/>
                <a:sym typeface="Comic Sans MS"/>
              </a:rPr>
              <a:t>NOAA </a:t>
            </a:r>
            <a:r>
              <a:rPr lang="en">
                <a:solidFill>
                  <a:srgbClr val="2D3B45"/>
                </a:solidFill>
                <a:latin typeface="Comic Sans MS"/>
                <a:ea typeface="Comic Sans MS"/>
                <a:cs typeface="Comic Sans MS"/>
                <a:sym typeface="Comic Sans MS"/>
              </a:rPr>
              <a:t>and is updated </a:t>
            </a:r>
            <a:r>
              <a:rPr lang="en">
                <a:solidFill>
                  <a:srgbClr val="FF0000"/>
                </a:solidFill>
                <a:latin typeface="Comic Sans MS"/>
                <a:ea typeface="Comic Sans MS"/>
                <a:cs typeface="Comic Sans MS"/>
                <a:sym typeface="Comic Sans MS"/>
              </a:rPr>
              <a:t>monthly</a:t>
            </a:r>
            <a:r>
              <a:rPr lang="en">
                <a:solidFill>
                  <a:srgbClr val="2D3B45"/>
                </a:solidFill>
                <a:latin typeface="Comic Sans MS"/>
                <a:ea typeface="Comic Sans MS"/>
                <a:cs typeface="Comic Sans MS"/>
                <a:sym typeface="Comic Sans MS"/>
              </a:rPr>
              <a:t>. The Disease Data was collected from the </a:t>
            </a:r>
            <a:r>
              <a:rPr b="1" lang="en">
                <a:solidFill>
                  <a:srgbClr val="2D3B45"/>
                </a:solidFill>
                <a:latin typeface="Comic Sans MS"/>
                <a:ea typeface="Comic Sans MS"/>
                <a:cs typeface="Comic Sans MS"/>
                <a:sym typeface="Comic Sans MS"/>
              </a:rPr>
              <a:t>CDC </a:t>
            </a:r>
            <a:r>
              <a:rPr lang="en">
                <a:solidFill>
                  <a:srgbClr val="2D3B45"/>
                </a:solidFill>
                <a:latin typeface="Comic Sans MS"/>
                <a:ea typeface="Comic Sans MS"/>
                <a:cs typeface="Comic Sans MS"/>
                <a:sym typeface="Comic Sans MS"/>
              </a:rPr>
              <a:t>and is updated </a:t>
            </a:r>
            <a:r>
              <a:rPr lang="en">
                <a:solidFill>
                  <a:srgbClr val="FF0000"/>
                </a:solidFill>
                <a:latin typeface="Comic Sans MS"/>
                <a:ea typeface="Comic Sans MS"/>
                <a:cs typeface="Comic Sans MS"/>
                <a:sym typeface="Comic Sans MS"/>
              </a:rPr>
              <a:t>weekly</a:t>
            </a:r>
            <a:r>
              <a:rPr lang="en">
                <a:solidFill>
                  <a:srgbClr val="2D3B45"/>
                </a:solidFill>
                <a:latin typeface="Comic Sans MS"/>
                <a:ea typeface="Comic Sans MS"/>
                <a:cs typeface="Comic Sans MS"/>
                <a:sym typeface="Comic Sans MS"/>
              </a:rPr>
              <a:t>.</a:t>
            </a:r>
            <a:endParaRPr>
              <a:latin typeface="Comic Sans MS"/>
              <a:ea typeface="Comic Sans MS"/>
              <a:cs typeface="Comic Sans MS"/>
              <a:sym typeface="Comic Sans MS"/>
            </a:endParaRPr>
          </a:p>
        </p:txBody>
      </p:sp>
      <p:pic>
        <p:nvPicPr>
          <p:cNvPr id="75" name="Google Shape;75;p15"/>
          <p:cNvPicPr preferRelativeResize="0"/>
          <p:nvPr/>
        </p:nvPicPr>
        <p:blipFill>
          <a:blip r:embed="rId3">
            <a:alphaModFix/>
          </a:blip>
          <a:stretch>
            <a:fillRect/>
          </a:stretch>
        </p:blipFill>
        <p:spPr>
          <a:xfrm>
            <a:off x="4623950" y="1300801"/>
            <a:ext cx="4038275" cy="1290100"/>
          </a:xfrm>
          <a:prstGeom prst="rect">
            <a:avLst/>
          </a:prstGeom>
          <a:noFill/>
          <a:ln>
            <a:noFill/>
          </a:ln>
        </p:spPr>
      </p:pic>
      <p:sp>
        <p:nvSpPr>
          <p:cNvPr id="76" name="Google Shape;76;p15"/>
          <p:cNvSpPr txBox="1"/>
          <p:nvPr/>
        </p:nvSpPr>
        <p:spPr>
          <a:xfrm>
            <a:off x="5824800" y="2526775"/>
            <a:ext cx="1817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latin typeface="Proxima Nova"/>
                <a:ea typeface="Proxima Nova"/>
                <a:cs typeface="Proxima Nova"/>
                <a:sym typeface="Proxima Nova"/>
              </a:rPr>
              <a:t>First 5 rows of Climate data</a:t>
            </a:r>
            <a:endParaRPr sz="900" u="sng">
              <a:latin typeface="Proxima Nova"/>
              <a:ea typeface="Proxima Nova"/>
              <a:cs typeface="Proxima Nova"/>
              <a:sym typeface="Proxima Nova"/>
            </a:endParaRPr>
          </a:p>
        </p:txBody>
      </p:sp>
      <p:pic>
        <p:nvPicPr>
          <p:cNvPr id="77" name="Google Shape;77;p15"/>
          <p:cNvPicPr preferRelativeResize="0"/>
          <p:nvPr/>
        </p:nvPicPr>
        <p:blipFill>
          <a:blip r:embed="rId4">
            <a:alphaModFix/>
          </a:blip>
          <a:stretch>
            <a:fillRect/>
          </a:stretch>
        </p:blipFill>
        <p:spPr>
          <a:xfrm>
            <a:off x="4357100" y="3097499"/>
            <a:ext cx="4572002" cy="1413351"/>
          </a:xfrm>
          <a:prstGeom prst="rect">
            <a:avLst/>
          </a:prstGeom>
          <a:noFill/>
          <a:ln>
            <a:noFill/>
          </a:ln>
        </p:spPr>
      </p:pic>
      <p:sp>
        <p:nvSpPr>
          <p:cNvPr id="78" name="Google Shape;78;p15"/>
          <p:cNvSpPr txBox="1"/>
          <p:nvPr/>
        </p:nvSpPr>
        <p:spPr>
          <a:xfrm>
            <a:off x="5734550" y="4510850"/>
            <a:ext cx="1817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u="sng">
                <a:latin typeface="Proxima Nova"/>
                <a:ea typeface="Proxima Nova"/>
                <a:cs typeface="Proxima Nova"/>
                <a:sym typeface="Proxima Nova"/>
              </a:rPr>
              <a:t>First 5 rows of Disease data</a:t>
            </a:r>
            <a:endParaRPr sz="900" u="sng">
              <a:latin typeface="Proxima Nova"/>
              <a:ea typeface="Proxima Nova"/>
              <a:cs typeface="Proxima Nova"/>
              <a:sym typeface="Proxima Nova"/>
            </a:endParaRPr>
          </a:p>
        </p:txBody>
      </p:sp>
      <p:pic>
        <p:nvPicPr>
          <p:cNvPr id="79" name="Google Shape;79;p15"/>
          <p:cNvPicPr preferRelativeResize="0"/>
          <p:nvPr/>
        </p:nvPicPr>
        <p:blipFill>
          <a:blip r:embed="rId5">
            <a:alphaModFix/>
          </a:blip>
          <a:stretch>
            <a:fillRect/>
          </a:stretch>
        </p:blipFill>
        <p:spPr>
          <a:xfrm>
            <a:off x="0" y="0"/>
            <a:ext cx="1200850" cy="1200850"/>
          </a:xfrm>
          <a:prstGeom prst="rect">
            <a:avLst/>
          </a:prstGeom>
          <a:noFill/>
          <a:ln>
            <a:noFill/>
          </a:ln>
        </p:spPr>
      </p:pic>
      <p:pic>
        <p:nvPicPr>
          <p:cNvPr id="80" name="Google Shape;80;p15"/>
          <p:cNvPicPr preferRelativeResize="0"/>
          <p:nvPr/>
        </p:nvPicPr>
        <p:blipFill>
          <a:blip r:embed="rId6">
            <a:alphaModFix/>
          </a:blip>
          <a:stretch>
            <a:fillRect/>
          </a:stretch>
        </p:blipFill>
        <p:spPr>
          <a:xfrm>
            <a:off x="72925" y="3326400"/>
            <a:ext cx="1817098" cy="1817098"/>
          </a:xfrm>
          <a:prstGeom prst="rect">
            <a:avLst/>
          </a:prstGeom>
          <a:noFill/>
          <a:ln>
            <a:noFill/>
          </a:ln>
        </p:spPr>
      </p:pic>
      <p:pic>
        <p:nvPicPr>
          <p:cNvPr id="81" name="Google Shape;81;p15"/>
          <p:cNvPicPr preferRelativeResize="0"/>
          <p:nvPr/>
        </p:nvPicPr>
        <p:blipFill>
          <a:blip r:embed="rId7">
            <a:alphaModFix/>
          </a:blip>
          <a:stretch>
            <a:fillRect/>
          </a:stretch>
        </p:blipFill>
        <p:spPr>
          <a:xfrm>
            <a:off x="2034075" y="3589900"/>
            <a:ext cx="1708321" cy="129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Data Sources</a:t>
            </a:r>
            <a:endParaRPr sz="3300">
              <a:latin typeface="Alfa Slab One"/>
              <a:ea typeface="Alfa Slab One"/>
              <a:cs typeface="Alfa Slab One"/>
              <a:sym typeface="Alfa Slab One"/>
            </a:endParaRPr>
          </a:p>
        </p:txBody>
      </p:sp>
      <p:pic>
        <p:nvPicPr>
          <p:cNvPr id="87" name="Google Shape;87;p16"/>
          <p:cNvPicPr preferRelativeResize="0"/>
          <p:nvPr/>
        </p:nvPicPr>
        <p:blipFill>
          <a:blip r:embed="rId3">
            <a:alphaModFix/>
          </a:blip>
          <a:stretch>
            <a:fillRect/>
          </a:stretch>
        </p:blipFill>
        <p:spPr>
          <a:xfrm>
            <a:off x="0" y="0"/>
            <a:ext cx="1200850" cy="1200850"/>
          </a:xfrm>
          <a:prstGeom prst="rect">
            <a:avLst/>
          </a:prstGeom>
          <a:noFill/>
          <a:ln>
            <a:noFill/>
          </a:ln>
        </p:spPr>
      </p:pic>
      <p:sp>
        <p:nvSpPr>
          <p:cNvPr id="88" name="Google Shape;88;p16"/>
          <p:cNvSpPr txBox="1"/>
          <p:nvPr/>
        </p:nvSpPr>
        <p:spPr>
          <a:xfrm>
            <a:off x="8075" y="1211175"/>
            <a:ext cx="9135900" cy="290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330200" lvl="0" marL="457200" rtl="0" algn="l">
              <a:lnSpc>
                <a:spcPct val="200000"/>
              </a:lnSpc>
              <a:spcBef>
                <a:spcPts val="1200"/>
              </a:spcBef>
              <a:spcAft>
                <a:spcPts val="0"/>
              </a:spcAft>
              <a:buSzPts val="1600"/>
              <a:buFont typeface="Proxima Nova Semibold"/>
              <a:buChar char="●"/>
            </a:pPr>
            <a:r>
              <a:rPr lang="en" sz="1600">
                <a:latin typeface="Proxima Nova Semibold"/>
                <a:ea typeface="Proxima Nova Semibold"/>
                <a:cs typeface="Proxima Nova Semibold"/>
                <a:sym typeface="Proxima Nova Semibold"/>
              </a:rPr>
              <a:t>(Climate data from NOAA) https://www.ncdc.noaa.gov/cdo-web/datasets</a:t>
            </a:r>
            <a:endParaRPr sz="1600">
              <a:latin typeface="Proxima Nova Semibold"/>
              <a:ea typeface="Proxima Nova Semibold"/>
              <a:cs typeface="Proxima Nova Semibold"/>
              <a:sym typeface="Proxima Nova Semibold"/>
            </a:endParaRPr>
          </a:p>
          <a:p>
            <a:pPr indent="-330200" lvl="0" marL="457200" rtl="0" algn="l">
              <a:lnSpc>
                <a:spcPct val="200000"/>
              </a:lnSpc>
              <a:spcBef>
                <a:spcPts val="0"/>
              </a:spcBef>
              <a:spcAft>
                <a:spcPts val="0"/>
              </a:spcAft>
              <a:buSzPts val="1600"/>
              <a:buFont typeface="Proxima Nova Semibold"/>
              <a:buChar char="●"/>
            </a:pPr>
            <a:r>
              <a:rPr lang="en" sz="1600">
                <a:latin typeface="Proxima Nova Semibold"/>
                <a:ea typeface="Proxima Nova Semibold"/>
                <a:cs typeface="Proxima Nova Semibold"/>
                <a:sym typeface="Proxima Nova Semibold"/>
              </a:rPr>
              <a:t>(Notified diseases by CDC) https://data.cdc.gov/NNDSS/NNDSS-Weekly-Data/ x9gk-5huc</a:t>
            </a:r>
            <a:endParaRPr sz="1600">
              <a:latin typeface="Proxima Nova Semibold"/>
              <a:ea typeface="Proxima Nova Semibold"/>
              <a:cs typeface="Proxima Nova Semibold"/>
              <a:sym typeface="Proxima Nova Semibold"/>
            </a:endParaRPr>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Related Work</a:t>
            </a:r>
            <a:endParaRPr sz="3300">
              <a:latin typeface="Alfa Slab One"/>
              <a:ea typeface="Alfa Slab One"/>
              <a:cs typeface="Alfa Slab One"/>
              <a:sym typeface="Alfa Slab One"/>
            </a:endParaRPr>
          </a:p>
        </p:txBody>
      </p:sp>
      <p:pic>
        <p:nvPicPr>
          <p:cNvPr id="94" name="Google Shape;94;p17"/>
          <p:cNvPicPr preferRelativeResize="0"/>
          <p:nvPr/>
        </p:nvPicPr>
        <p:blipFill>
          <a:blip r:embed="rId3">
            <a:alphaModFix/>
          </a:blip>
          <a:stretch>
            <a:fillRect/>
          </a:stretch>
        </p:blipFill>
        <p:spPr>
          <a:xfrm>
            <a:off x="0" y="0"/>
            <a:ext cx="1200850" cy="1200850"/>
          </a:xfrm>
          <a:prstGeom prst="rect">
            <a:avLst/>
          </a:prstGeom>
          <a:noFill/>
          <a:ln>
            <a:noFill/>
          </a:ln>
        </p:spPr>
      </p:pic>
      <p:sp>
        <p:nvSpPr>
          <p:cNvPr id="95" name="Google Shape;95;p17"/>
          <p:cNvSpPr txBox="1"/>
          <p:nvPr/>
        </p:nvSpPr>
        <p:spPr>
          <a:xfrm>
            <a:off x="7400" y="1204575"/>
            <a:ext cx="9144000" cy="40329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Patz, Jonathan A., David Engelberg, and John Last. “The Effects of Changing Weather on Public Health.” Annual Review of Public Health 21, no. 1 (2000): 271–307. doi:10.1146/ANNUREV.PUBLHEALTH.21.1.271.</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Sheehan MC. 2021 Climate and Health Review – Uncharted Territory: Extreme Weather Events and Morbidity. International Journal of Health Services. 2022;52(2):189-200. doi:10.1177/00207314221082452</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Garth Heutel, Nolan H. Miller, David Molitor; Adaptation and the Mortality Effects of Temperature across U.S. Climate Regions. The Review of Economics and Statistics 2021; 103 (4): 740–753. doi: https://doi.org/10.1162/rest_a_00936</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C.H. &amp; Fellingham, and S.A. Wyndham. Climate and Disease | South African Medical Journal. https://journals.co.za/doi/abs/10.10520/AJA20785135_18566. </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Rohr, Jason R., et al. “Frontiers in Climate Change–Disease Research.” Trends in Ecology &amp; Evolution, Elsevier Current Trends, 12 Apr. 2011, https://www.sciencedirect.com/science/article/pii/S0169534711000711?casa_token=L4qWKNJwZ6EAAAAA%3Ake0ZOrca4OO5ESBFpe1yTx16VNuqsUHSqnE2-ueGJIvr-qsjHp50tqNDcFmtdEfihdrOSBMmDHI.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Colwell RR, Patz JA. Climate, Infectious Disease and Health: An Interdisciplinary Perspective: A colloquium was convened by the American Academy of Microbiology to discuss research issues relating to the effects of climate on the incidence and distribution of infectious disease. The colloquium was held in Montego Bay, Jamaica, June 20–22, 1997. Washington (DC): American Society for Microbiology; 1998. Available from: https://www.ncbi.nlm.nih.gov/books/NBK559442/ doi: 10.1128/AAMCol.20Jun.1997</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Prillaman, McKenzie. “Climate Change Is Making Hundreds of Diseases Much Worse.” Nature News. Nature Publishing Group, August 12, 2022. https://www.nature.com/articles/d41586-022-02167-z#:~:text=Increases%20in%20temperature%20and%20rainfall,waterborne%20illnesses%2C%20such%20as%20gastroenteritis.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Related Work</a:t>
            </a:r>
            <a:endParaRPr sz="3300">
              <a:latin typeface="Alfa Slab One"/>
              <a:ea typeface="Alfa Slab One"/>
              <a:cs typeface="Alfa Slab One"/>
              <a:sym typeface="Alfa Slab One"/>
            </a:endParaRPr>
          </a:p>
        </p:txBody>
      </p:sp>
      <p:sp>
        <p:nvSpPr>
          <p:cNvPr id="101" name="Google Shape;101;p18"/>
          <p:cNvSpPr txBox="1"/>
          <p:nvPr/>
        </p:nvSpPr>
        <p:spPr>
          <a:xfrm>
            <a:off x="0" y="1200850"/>
            <a:ext cx="9186000" cy="2420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2D3B45"/>
                </a:solidFill>
                <a:highlight>
                  <a:srgbClr val="FFFFFF"/>
                </a:highlight>
                <a:latin typeface="Impact"/>
                <a:ea typeface="Impact"/>
                <a:cs typeface="Impact"/>
                <a:sym typeface="Impact"/>
              </a:rPr>
              <a:t>Prior Contributions</a:t>
            </a:r>
            <a:endParaRPr b="1" sz="1600">
              <a:latin typeface="Impact"/>
              <a:ea typeface="Impact"/>
              <a:cs typeface="Impact"/>
              <a:sym typeface="Impact"/>
            </a:endParaRPr>
          </a:p>
          <a:p>
            <a:pPr indent="0" lvl="0" marL="0" rtl="0" algn="ctr">
              <a:spcBef>
                <a:spcPts val="0"/>
              </a:spcBef>
              <a:spcAft>
                <a:spcPts val="0"/>
              </a:spcAft>
              <a:buNone/>
            </a:pPr>
            <a:r>
              <a:t/>
            </a:r>
            <a:endParaRPr b="1" sz="1449">
              <a:latin typeface="Proxima Nova"/>
              <a:ea typeface="Proxima Nova"/>
              <a:cs typeface="Proxima Nova"/>
              <a:sym typeface="Proxima Nova"/>
            </a:endParaRPr>
          </a:p>
          <a:p>
            <a:pPr indent="-314295" lvl="0" marL="457200" rtl="0" algn="l">
              <a:spcBef>
                <a:spcPts val="0"/>
              </a:spcBef>
              <a:spcAft>
                <a:spcPts val="0"/>
              </a:spcAft>
              <a:buSzPts val="1350"/>
              <a:buChar char="●"/>
            </a:pPr>
            <a:r>
              <a:rPr lang="en" sz="1349">
                <a:latin typeface="Proxima Nova Semibold"/>
                <a:ea typeface="Proxima Nova Semibold"/>
                <a:cs typeface="Proxima Nova Semibold"/>
                <a:sym typeface="Proxima Nova Semibold"/>
              </a:rPr>
              <a:t>In the recent years, with the rise of climate change, there has been many scientific studies on the relationship between climate and health. Due to this, we understand weather changes and climate have an effect on disease rates. There has also been studies to identify the relationship between weather seasons and mortality. These studies provided background information on how to work with similar datasets. </a:t>
            </a:r>
            <a:endParaRPr sz="1349">
              <a:latin typeface="Proxima Nova"/>
              <a:ea typeface="Proxima Nova"/>
              <a:cs typeface="Proxima Nova"/>
              <a:sym typeface="Proxima Nova"/>
            </a:endParaRPr>
          </a:p>
        </p:txBody>
      </p:sp>
      <p:sp>
        <p:nvSpPr>
          <p:cNvPr id="102" name="Google Shape;102;p18"/>
          <p:cNvSpPr txBox="1"/>
          <p:nvPr/>
        </p:nvSpPr>
        <p:spPr>
          <a:xfrm>
            <a:off x="0" y="3541425"/>
            <a:ext cx="9144000" cy="16023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ctr">
              <a:lnSpc>
                <a:spcPct val="115000"/>
              </a:lnSpc>
              <a:spcBef>
                <a:spcPts val="0"/>
              </a:spcBef>
              <a:spcAft>
                <a:spcPts val="0"/>
              </a:spcAft>
              <a:buNone/>
            </a:pPr>
            <a:r>
              <a:rPr lang="en" sz="2400">
                <a:solidFill>
                  <a:srgbClr val="2D3B45"/>
                </a:solidFill>
                <a:highlight>
                  <a:srgbClr val="FFFFFF"/>
                </a:highlight>
                <a:latin typeface="Impact"/>
                <a:ea typeface="Impact"/>
                <a:cs typeface="Impact"/>
                <a:sym typeface="Impact"/>
              </a:rPr>
              <a:t>How is this project different from prior work?</a:t>
            </a:r>
            <a:endParaRPr sz="2400">
              <a:solidFill>
                <a:srgbClr val="2D3B45"/>
              </a:solidFill>
              <a:highlight>
                <a:srgbClr val="FFFFFF"/>
              </a:highlight>
              <a:latin typeface="Impact"/>
              <a:ea typeface="Impact"/>
              <a:cs typeface="Impact"/>
              <a:sym typeface="Impact"/>
            </a:endParaRPr>
          </a:p>
          <a:p>
            <a:pPr indent="0" lvl="0" marL="0" rtl="0" algn="l">
              <a:spcBef>
                <a:spcPts val="1000"/>
              </a:spcBef>
              <a:spcAft>
                <a:spcPts val="0"/>
              </a:spcAft>
              <a:buNone/>
            </a:pPr>
            <a:r>
              <a:t/>
            </a:r>
            <a:endParaRPr>
              <a:latin typeface="Proxima Nova Semibold"/>
              <a:ea typeface="Proxima Nova Semibold"/>
              <a:cs typeface="Proxima Nova Semibold"/>
              <a:sym typeface="Proxima Nova Semibold"/>
            </a:endParaRPr>
          </a:p>
          <a:p>
            <a:pPr indent="-320039" lvl="0" marL="457200" rtl="0" algn="l">
              <a:spcBef>
                <a:spcPts val="0"/>
              </a:spcBef>
              <a:spcAft>
                <a:spcPts val="0"/>
              </a:spcAft>
              <a:buSzPct val="100000"/>
              <a:buFont typeface="Proxima Nova Semibold"/>
              <a:buChar char="●"/>
            </a:pPr>
            <a:r>
              <a:rPr lang="en" sz="2057">
                <a:latin typeface="Proxima Nova Semibold"/>
                <a:ea typeface="Proxima Nova Semibold"/>
                <a:cs typeface="Proxima Nova Semibold"/>
                <a:sym typeface="Proxima Nova Semibold"/>
              </a:rPr>
              <a:t>Most of the works were based on modeling weather data on specific diseases. We were focusing more on a general correlation between weather and casualties due to diseases. We draw conclusions based on statistical modelling and do not try to draw conclusions from preconceived notions due to science.</a:t>
            </a:r>
            <a:endParaRPr sz="2057">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03" name="Google Shape;103;p18"/>
          <p:cNvPicPr preferRelativeResize="0"/>
          <p:nvPr/>
        </p:nvPicPr>
        <p:blipFill>
          <a:blip r:embed="rId3">
            <a:alphaModFix/>
          </a:blip>
          <a:stretch>
            <a:fillRect/>
          </a:stretch>
        </p:blipFill>
        <p:spPr>
          <a:xfrm>
            <a:off x="0" y="0"/>
            <a:ext cx="1200850" cy="120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Exploratory Data Analysis</a:t>
            </a:r>
            <a:endParaRPr sz="3300">
              <a:latin typeface="Alfa Slab One"/>
              <a:ea typeface="Alfa Slab One"/>
              <a:cs typeface="Alfa Slab One"/>
              <a:sym typeface="Alfa Slab One"/>
            </a:endParaRPr>
          </a:p>
        </p:txBody>
      </p:sp>
      <p:pic>
        <p:nvPicPr>
          <p:cNvPr id="109" name="Google Shape;109;p19"/>
          <p:cNvPicPr preferRelativeResize="0"/>
          <p:nvPr/>
        </p:nvPicPr>
        <p:blipFill>
          <a:blip r:embed="rId3">
            <a:alphaModFix/>
          </a:blip>
          <a:stretch>
            <a:fillRect/>
          </a:stretch>
        </p:blipFill>
        <p:spPr>
          <a:xfrm>
            <a:off x="0" y="0"/>
            <a:ext cx="1200850" cy="1200850"/>
          </a:xfrm>
          <a:prstGeom prst="rect">
            <a:avLst/>
          </a:prstGeom>
          <a:noFill/>
          <a:ln>
            <a:noFill/>
          </a:ln>
        </p:spPr>
      </p:pic>
      <p:pic>
        <p:nvPicPr>
          <p:cNvPr id="110" name="Google Shape;110;p19"/>
          <p:cNvPicPr preferRelativeResize="0"/>
          <p:nvPr/>
        </p:nvPicPr>
        <p:blipFill>
          <a:blip r:embed="rId4">
            <a:alphaModFix/>
          </a:blip>
          <a:stretch>
            <a:fillRect/>
          </a:stretch>
        </p:blipFill>
        <p:spPr>
          <a:xfrm>
            <a:off x="200400" y="1360325"/>
            <a:ext cx="3901405" cy="3223499"/>
          </a:xfrm>
          <a:prstGeom prst="rect">
            <a:avLst/>
          </a:prstGeom>
          <a:noFill/>
          <a:ln>
            <a:noFill/>
          </a:ln>
        </p:spPr>
      </p:pic>
      <p:pic>
        <p:nvPicPr>
          <p:cNvPr id="111" name="Google Shape;111;p19"/>
          <p:cNvPicPr preferRelativeResize="0"/>
          <p:nvPr/>
        </p:nvPicPr>
        <p:blipFill>
          <a:blip r:embed="rId5">
            <a:alphaModFix/>
          </a:blip>
          <a:stretch>
            <a:fillRect/>
          </a:stretch>
        </p:blipFill>
        <p:spPr>
          <a:xfrm>
            <a:off x="4685325" y="1264638"/>
            <a:ext cx="3845399" cy="3356074"/>
          </a:xfrm>
          <a:prstGeom prst="rect">
            <a:avLst/>
          </a:prstGeom>
          <a:noFill/>
          <a:ln>
            <a:noFill/>
          </a:ln>
        </p:spPr>
      </p:pic>
      <p:sp>
        <p:nvSpPr>
          <p:cNvPr id="112" name="Google Shape;112;p19"/>
          <p:cNvSpPr txBox="1"/>
          <p:nvPr/>
        </p:nvSpPr>
        <p:spPr>
          <a:xfrm>
            <a:off x="3133400" y="4743300"/>
            <a:ext cx="273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Correlation b/w variables</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Exploratory Data Analysis</a:t>
            </a:r>
            <a:endParaRPr sz="3300">
              <a:latin typeface="Alfa Slab One"/>
              <a:ea typeface="Alfa Slab One"/>
              <a:cs typeface="Alfa Slab One"/>
              <a:sym typeface="Alfa Slab One"/>
            </a:endParaRPr>
          </a:p>
        </p:txBody>
      </p:sp>
      <p:pic>
        <p:nvPicPr>
          <p:cNvPr id="118" name="Google Shape;118;p20"/>
          <p:cNvPicPr preferRelativeResize="0"/>
          <p:nvPr/>
        </p:nvPicPr>
        <p:blipFill>
          <a:blip r:embed="rId3">
            <a:alphaModFix/>
          </a:blip>
          <a:stretch>
            <a:fillRect/>
          </a:stretch>
        </p:blipFill>
        <p:spPr>
          <a:xfrm>
            <a:off x="0" y="0"/>
            <a:ext cx="1200850" cy="1200850"/>
          </a:xfrm>
          <a:prstGeom prst="rect">
            <a:avLst/>
          </a:prstGeom>
          <a:noFill/>
          <a:ln>
            <a:noFill/>
          </a:ln>
        </p:spPr>
      </p:pic>
      <p:sp>
        <p:nvSpPr>
          <p:cNvPr id="119" name="Google Shape;119;p20"/>
          <p:cNvSpPr txBox="1"/>
          <p:nvPr/>
        </p:nvSpPr>
        <p:spPr>
          <a:xfrm>
            <a:off x="706888" y="4221825"/>
            <a:ext cx="273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Histogram of average temperature</a:t>
            </a:r>
            <a:endParaRPr sz="1300">
              <a:latin typeface="Proxima Nova"/>
              <a:ea typeface="Proxima Nova"/>
              <a:cs typeface="Proxima Nova"/>
              <a:sym typeface="Proxima Nova"/>
            </a:endParaRPr>
          </a:p>
        </p:txBody>
      </p:sp>
      <p:pic>
        <p:nvPicPr>
          <p:cNvPr id="120" name="Google Shape;120;p20"/>
          <p:cNvPicPr preferRelativeResize="0"/>
          <p:nvPr/>
        </p:nvPicPr>
        <p:blipFill>
          <a:blip r:embed="rId4">
            <a:alphaModFix/>
          </a:blip>
          <a:stretch>
            <a:fillRect/>
          </a:stretch>
        </p:blipFill>
        <p:spPr>
          <a:xfrm>
            <a:off x="303875" y="1722325"/>
            <a:ext cx="3540226" cy="2499501"/>
          </a:xfrm>
          <a:prstGeom prst="rect">
            <a:avLst/>
          </a:prstGeom>
          <a:noFill/>
          <a:ln>
            <a:noFill/>
          </a:ln>
        </p:spPr>
      </p:pic>
      <p:pic>
        <p:nvPicPr>
          <p:cNvPr id="121" name="Google Shape;121;p20"/>
          <p:cNvPicPr preferRelativeResize="0"/>
          <p:nvPr/>
        </p:nvPicPr>
        <p:blipFill>
          <a:blip r:embed="rId5">
            <a:alphaModFix/>
          </a:blip>
          <a:stretch>
            <a:fillRect/>
          </a:stretch>
        </p:blipFill>
        <p:spPr>
          <a:xfrm>
            <a:off x="4831300" y="1722325"/>
            <a:ext cx="3835124" cy="2499500"/>
          </a:xfrm>
          <a:prstGeom prst="rect">
            <a:avLst/>
          </a:prstGeom>
          <a:noFill/>
          <a:ln>
            <a:noFill/>
          </a:ln>
        </p:spPr>
      </p:pic>
      <p:sp>
        <p:nvSpPr>
          <p:cNvPr id="122" name="Google Shape;122;p20"/>
          <p:cNvSpPr txBox="1"/>
          <p:nvPr/>
        </p:nvSpPr>
        <p:spPr>
          <a:xfrm>
            <a:off x="5455913" y="4221825"/>
            <a:ext cx="273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Average Temp vs Death by all causes</a:t>
            </a:r>
            <a:endParaRPr sz="1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nvSpPr>
        <p:spPr>
          <a:xfrm>
            <a:off x="-5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Alfa Slab One"/>
                <a:ea typeface="Alfa Slab One"/>
                <a:cs typeface="Alfa Slab One"/>
                <a:sym typeface="Alfa Slab One"/>
              </a:rPr>
              <a:t>Exploratory Data Analysis</a:t>
            </a:r>
            <a:endParaRPr sz="3300">
              <a:latin typeface="Alfa Slab One"/>
              <a:ea typeface="Alfa Slab One"/>
              <a:cs typeface="Alfa Slab One"/>
              <a:sym typeface="Alfa Slab One"/>
            </a:endParaRPr>
          </a:p>
        </p:txBody>
      </p:sp>
      <p:pic>
        <p:nvPicPr>
          <p:cNvPr id="128" name="Google Shape;128;p21"/>
          <p:cNvPicPr preferRelativeResize="0"/>
          <p:nvPr/>
        </p:nvPicPr>
        <p:blipFill>
          <a:blip r:embed="rId3">
            <a:alphaModFix/>
          </a:blip>
          <a:stretch>
            <a:fillRect/>
          </a:stretch>
        </p:blipFill>
        <p:spPr>
          <a:xfrm>
            <a:off x="0" y="0"/>
            <a:ext cx="1200850" cy="1200850"/>
          </a:xfrm>
          <a:prstGeom prst="rect">
            <a:avLst/>
          </a:prstGeom>
          <a:noFill/>
          <a:ln>
            <a:noFill/>
          </a:ln>
        </p:spPr>
      </p:pic>
      <p:sp>
        <p:nvSpPr>
          <p:cNvPr id="129" name="Google Shape;129;p21"/>
          <p:cNvSpPr txBox="1"/>
          <p:nvPr/>
        </p:nvSpPr>
        <p:spPr>
          <a:xfrm>
            <a:off x="706888" y="4221825"/>
            <a:ext cx="273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Boxplot</a:t>
            </a:r>
            <a:r>
              <a:rPr lang="en" sz="1300">
                <a:latin typeface="Proxima Nova"/>
                <a:ea typeface="Proxima Nova"/>
                <a:cs typeface="Proxima Nova"/>
                <a:sym typeface="Proxima Nova"/>
              </a:rPr>
              <a:t> of average temperature</a:t>
            </a:r>
            <a:endParaRPr sz="1300">
              <a:latin typeface="Proxima Nova"/>
              <a:ea typeface="Proxima Nova"/>
              <a:cs typeface="Proxima Nova"/>
              <a:sym typeface="Proxima Nova"/>
            </a:endParaRPr>
          </a:p>
        </p:txBody>
      </p:sp>
      <p:sp>
        <p:nvSpPr>
          <p:cNvPr id="130" name="Google Shape;130;p21"/>
          <p:cNvSpPr txBox="1"/>
          <p:nvPr/>
        </p:nvSpPr>
        <p:spPr>
          <a:xfrm>
            <a:off x="5455913" y="4221825"/>
            <a:ext cx="273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Boxplot of deaths due to all causes</a:t>
            </a:r>
            <a:endParaRPr sz="1200">
              <a:latin typeface="Proxima Nova"/>
              <a:ea typeface="Proxima Nova"/>
              <a:cs typeface="Proxima Nova"/>
              <a:sym typeface="Proxima Nova"/>
            </a:endParaRPr>
          </a:p>
        </p:txBody>
      </p:sp>
      <p:pic>
        <p:nvPicPr>
          <p:cNvPr id="131" name="Google Shape;131;p21"/>
          <p:cNvPicPr preferRelativeResize="0"/>
          <p:nvPr/>
        </p:nvPicPr>
        <p:blipFill>
          <a:blip r:embed="rId4">
            <a:alphaModFix/>
          </a:blip>
          <a:stretch>
            <a:fillRect/>
          </a:stretch>
        </p:blipFill>
        <p:spPr>
          <a:xfrm>
            <a:off x="0" y="1581500"/>
            <a:ext cx="3738900" cy="2502725"/>
          </a:xfrm>
          <a:prstGeom prst="rect">
            <a:avLst/>
          </a:prstGeom>
          <a:noFill/>
          <a:ln>
            <a:noFill/>
          </a:ln>
        </p:spPr>
      </p:pic>
      <p:pic>
        <p:nvPicPr>
          <p:cNvPr id="132" name="Google Shape;132;p21"/>
          <p:cNvPicPr preferRelativeResize="0"/>
          <p:nvPr/>
        </p:nvPicPr>
        <p:blipFill>
          <a:blip r:embed="rId5">
            <a:alphaModFix/>
          </a:blip>
          <a:stretch>
            <a:fillRect/>
          </a:stretch>
        </p:blipFill>
        <p:spPr>
          <a:xfrm>
            <a:off x="4692700" y="1581500"/>
            <a:ext cx="3699999" cy="2412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