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38"/>
  </p:notesMasterIdLst>
  <p:sldIdLst>
    <p:sldId id="258" r:id="rId3"/>
    <p:sldId id="346" r:id="rId4"/>
    <p:sldId id="1973" r:id="rId5"/>
    <p:sldId id="1995" r:id="rId6"/>
    <p:sldId id="2029" r:id="rId7"/>
    <p:sldId id="1997" r:id="rId8"/>
    <p:sldId id="2037" r:id="rId9"/>
    <p:sldId id="2038" r:id="rId10"/>
    <p:sldId id="2039" r:id="rId11"/>
    <p:sldId id="2040" r:id="rId12"/>
    <p:sldId id="2041" r:id="rId13"/>
    <p:sldId id="1998" r:id="rId14"/>
    <p:sldId id="1999" r:id="rId15"/>
    <p:sldId id="2000" r:id="rId16"/>
    <p:sldId id="2001" r:id="rId17"/>
    <p:sldId id="2028" r:id="rId18"/>
    <p:sldId id="2003" r:id="rId19"/>
    <p:sldId id="2002" r:id="rId20"/>
    <p:sldId id="2004" r:id="rId21"/>
    <p:sldId id="2005" r:id="rId22"/>
    <p:sldId id="2042" r:id="rId23"/>
    <p:sldId id="2043" r:id="rId24"/>
    <p:sldId id="2044" r:id="rId25"/>
    <p:sldId id="2045" r:id="rId26"/>
    <p:sldId id="1919" r:id="rId27"/>
    <p:sldId id="2023" r:id="rId28"/>
    <p:sldId id="2024" r:id="rId29"/>
    <p:sldId id="2006" r:id="rId30"/>
    <p:sldId id="2025" r:id="rId31"/>
    <p:sldId id="2007" r:id="rId32"/>
    <p:sldId id="1989" r:id="rId33"/>
    <p:sldId id="2008" r:id="rId34"/>
    <p:sldId id="2009" r:id="rId35"/>
    <p:sldId id="2010" r:id="rId36"/>
    <p:sldId id="1916"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阮 睿" initials="阮" lastIdx="1" clrIdx="0">
    <p:extLst>
      <p:ext uri="{19B8F6BF-5375-455C-9EA6-DF929625EA0E}">
        <p15:presenceInfo xmlns:p15="http://schemas.microsoft.com/office/powerpoint/2012/main" userId="33a1923f2d8427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12" autoAdjust="0"/>
    <p:restoredTop sz="94755" autoAdjust="0"/>
  </p:normalViewPr>
  <p:slideViewPr>
    <p:cSldViewPr snapToGrid="0">
      <p:cViewPr>
        <p:scale>
          <a:sx n="75" d="100"/>
          <a:sy n="75" d="100"/>
        </p:scale>
        <p:origin x="1428"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4BC933-DEFC-42AE-962C-562BF775A094}" type="datetimeFigureOut">
              <a:rPr lang="zh-CN" altLang="en-US" smtClean="0"/>
              <a:t>2022/10/2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C915F-C291-4CB8-B18E-FE226C621A1E}" type="slidenum">
              <a:rPr lang="zh-CN" altLang="en-US" smtClean="0"/>
              <a:t>‹#›</a:t>
            </a:fld>
            <a:endParaRPr lang="zh-CN" altLang="en-US"/>
          </a:p>
        </p:txBody>
      </p:sp>
    </p:spTree>
    <p:extLst>
      <p:ext uri="{BB962C8B-B14F-4D97-AF65-F5344CB8AC3E}">
        <p14:creationId xmlns:p14="http://schemas.microsoft.com/office/powerpoint/2010/main" val="130860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取得收入：纳税人产生分配关系；安排支出：与相关预算单位发生分配关系；上下级政府间：通过支出上解、转移支付发生分配关系。</a:t>
            </a:r>
          </a:p>
        </p:txBody>
      </p:sp>
      <p:sp>
        <p:nvSpPr>
          <p:cNvPr id="4" name="灯片编号占位符 3"/>
          <p:cNvSpPr>
            <a:spLocks noGrp="1"/>
          </p:cNvSpPr>
          <p:nvPr>
            <p:ph type="sldNum" sz="quarter" idx="5"/>
          </p:nvPr>
        </p:nvSpPr>
        <p:spPr/>
        <p:txBody>
          <a:bodyPr/>
          <a:lstStyle/>
          <a:p>
            <a:fld id="{2A7C915F-C291-4CB8-B18E-FE226C621A1E}" type="slidenum">
              <a:rPr lang="zh-CN" altLang="en-US" smtClean="0"/>
              <a:t>4</a:t>
            </a:fld>
            <a:endParaRPr lang="zh-CN" altLang="en-US"/>
          </a:p>
        </p:txBody>
      </p:sp>
    </p:spTree>
    <p:extLst>
      <p:ext uri="{BB962C8B-B14F-4D97-AF65-F5344CB8AC3E}">
        <p14:creationId xmlns:p14="http://schemas.microsoft.com/office/powerpoint/2010/main" val="3394709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C915F-C291-4CB8-B18E-FE226C621A1E}" type="slidenum">
              <a:rPr lang="zh-CN" altLang="en-US" smtClean="0"/>
              <a:t>13</a:t>
            </a:fld>
            <a:endParaRPr lang="zh-CN" altLang="en-US"/>
          </a:p>
        </p:txBody>
      </p:sp>
    </p:spTree>
    <p:extLst>
      <p:ext uri="{BB962C8B-B14F-4D97-AF65-F5344CB8AC3E}">
        <p14:creationId xmlns:p14="http://schemas.microsoft.com/office/powerpoint/2010/main" val="4257295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C915F-C291-4CB8-B18E-FE226C621A1E}" type="slidenum">
              <a:rPr lang="zh-CN" altLang="en-US" smtClean="0"/>
              <a:t>14</a:t>
            </a:fld>
            <a:endParaRPr lang="zh-CN" altLang="en-US"/>
          </a:p>
        </p:txBody>
      </p:sp>
    </p:spTree>
    <p:extLst>
      <p:ext uri="{BB962C8B-B14F-4D97-AF65-F5344CB8AC3E}">
        <p14:creationId xmlns:p14="http://schemas.microsoft.com/office/powerpoint/2010/main" val="3138486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C915F-C291-4CB8-B18E-FE226C621A1E}" type="slidenum">
              <a:rPr lang="zh-CN" altLang="en-US" smtClean="0"/>
              <a:t>15</a:t>
            </a:fld>
            <a:endParaRPr lang="zh-CN" altLang="en-US"/>
          </a:p>
        </p:txBody>
      </p:sp>
    </p:spTree>
    <p:extLst>
      <p:ext uri="{BB962C8B-B14F-4D97-AF65-F5344CB8AC3E}">
        <p14:creationId xmlns:p14="http://schemas.microsoft.com/office/powerpoint/2010/main" val="900709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C915F-C291-4CB8-B18E-FE226C621A1E}" type="slidenum">
              <a:rPr lang="zh-CN" altLang="en-US" smtClean="0"/>
              <a:t>16</a:t>
            </a:fld>
            <a:endParaRPr lang="zh-CN" altLang="en-US"/>
          </a:p>
        </p:txBody>
      </p:sp>
    </p:spTree>
    <p:extLst>
      <p:ext uri="{BB962C8B-B14F-4D97-AF65-F5344CB8AC3E}">
        <p14:creationId xmlns:p14="http://schemas.microsoft.com/office/powerpoint/2010/main" val="878144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C915F-C291-4CB8-B18E-FE226C621A1E}" type="slidenum">
              <a:rPr lang="zh-CN" altLang="en-US" smtClean="0"/>
              <a:t>17</a:t>
            </a:fld>
            <a:endParaRPr lang="zh-CN" altLang="en-US"/>
          </a:p>
        </p:txBody>
      </p:sp>
    </p:spTree>
    <p:extLst>
      <p:ext uri="{BB962C8B-B14F-4D97-AF65-F5344CB8AC3E}">
        <p14:creationId xmlns:p14="http://schemas.microsoft.com/office/powerpoint/2010/main" val="2489302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C915F-C291-4CB8-B18E-FE226C621A1E}" type="slidenum">
              <a:rPr lang="zh-CN" altLang="en-US" smtClean="0"/>
              <a:t>18</a:t>
            </a:fld>
            <a:endParaRPr lang="zh-CN" altLang="en-US"/>
          </a:p>
        </p:txBody>
      </p:sp>
    </p:spTree>
    <p:extLst>
      <p:ext uri="{BB962C8B-B14F-4D97-AF65-F5344CB8AC3E}">
        <p14:creationId xmlns:p14="http://schemas.microsoft.com/office/powerpoint/2010/main" val="2438935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C915F-C291-4CB8-B18E-FE226C621A1E}" type="slidenum">
              <a:rPr lang="zh-CN" altLang="en-US" smtClean="0"/>
              <a:t>19</a:t>
            </a:fld>
            <a:endParaRPr lang="zh-CN" altLang="en-US"/>
          </a:p>
        </p:txBody>
      </p:sp>
    </p:spTree>
    <p:extLst>
      <p:ext uri="{BB962C8B-B14F-4D97-AF65-F5344CB8AC3E}">
        <p14:creationId xmlns:p14="http://schemas.microsoft.com/office/powerpoint/2010/main" val="603922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C915F-C291-4CB8-B18E-FE226C621A1E}" type="slidenum">
              <a:rPr lang="zh-CN" altLang="en-US" smtClean="0"/>
              <a:t>20</a:t>
            </a:fld>
            <a:endParaRPr lang="zh-CN" altLang="en-US"/>
          </a:p>
        </p:txBody>
      </p:sp>
    </p:spTree>
    <p:extLst>
      <p:ext uri="{BB962C8B-B14F-4D97-AF65-F5344CB8AC3E}">
        <p14:creationId xmlns:p14="http://schemas.microsoft.com/office/powerpoint/2010/main" val="104682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SimSun" panose="02010600030101010101" pitchFamily="2" charset="-122"/>
                <a:ea typeface="SimSun" panose="02010600030101010101" pitchFamily="2" charset="-122"/>
              </a:rPr>
              <a:t>一是规定了预算公开的内容，既包括预算，也包括预算调整和决算；既包括本级政府预算，也包括部门预算</a:t>
            </a:r>
            <a:r>
              <a:rPr lang="en-US" altLang="zh-CN" sz="1200" dirty="0">
                <a:latin typeface="SimSun" panose="02010600030101010101" pitchFamily="2" charset="-122"/>
                <a:ea typeface="SimSun" panose="02010600030101010101" pitchFamily="2" charset="-122"/>
              </a:rPr>
              <a:t>;</a:t>
            </a:r>
            <a:r>
              <a:rPr lang="zh-CN" altLang="en-US" sz="1200" dirty="0">
                <a:latin typeface="SimSun" panose="02010600030101010101" pitchFamily="2" charset="-122"/>
                <a:ea typeface="SimSun" panose="02010600030101010101" pitchFamily="2" charset="-122"/>
              </a:rPr>
              <a:t>同时，新预算法特别强调了对政府采 购的公开，对社会广泛关注的政府举借债务情 况 、“ 三 公 ”经 费 情 况 要 作 出 解 释 说 明 。二 是规定了预算公开的时限，要求本级政府和部门的预 算、决算分别在批准或批复后</a:t>
            </a:r>
            <a:r>
              <a:rPr lang="en-US" altLang="zh-CN" sz="1200" dirty="0">
                <a:latin typeface="SimSun" panose="02010600030101010101" pitchFamily="2" charset="-122"/>
                <a:ea typeface="SimSun" panose="02010600030101010101" pitchFamily="2" charset="-122"/>
              </a:rPr>
              <a:t>20 </a:t>
            </a:r>
            <a:r>
              <a:rPr lang="zh-CN" altLang="en-US" sz="1200" dirty="0">
                <a:latin typeface="SimSun" panose="02010600030101010101" pitchFamily="2" charset="-122"/>
                <a:ea typeface="SimSun" panose="02010600030101010101" pitchFamily="2" charset="-122"/>
              </a:rPr>
              <a:t>天内公开。三是规定了预算公开的主体，其中本级政府预算由财政部门公开，部门预算由各自部门公开。 </a:t>
            </a:r>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B0CE7A1C-90AE-6A4F-92AA-2A1437596A65}" type="slidenum">
              <a:rPr kumimoji="1" lang="zh-CN" altLang="en-US" smtClean="0"/>
              <a:t>24</a:t>
            </a:fld>
            <a:endParaRPr kumimoji="1" lang="zh-CN" altLang="en-US"/>
          </a:p>
        </p:txBody>
      </p:sp>
    </p:spTree>
    <p:extLst>
      <p:ext uri="{BB962C8B-B14F-4D97-AF65-F5344CB8AC3E}">
        <p14:creationId xmlns:p14="http://schemas.microsoft.com/office/powerpoint/2010/main" val="556416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资料来源</a:t>
            </a:r>
            <a:r>
              <a:rPr lang="en-US" altLang="zh-CN" dirty="0"/>
              <a:t>:Associated Press</a:t>
            </a:r>
            <a:r>
              <a:rPr lang="zh-CN" altLang="en-US" dirty="0"/>
              <a:t>，“</a:t>
            </a:r>
            <a:r>
              <a:rPr lang="en-US" altLang="zh-CN" dirty="0"/>
              <a:t>Voters Approve Amendment Limiting Governor’s Budget </a:t>
            </a:r>
            <a:r>
              <a:rPr lang="en-US" altLang="zh-CN" dirty="0" err="1"/>
              <a:t>Powers,”No</a:t>
            </a:r>
            <a:r>
              <a:rPr lang="en-US" altLang="zh-CN" dirty="0"/>
              <a:t> </a:t>
            </a:r>
            <a:r>
              <a:rPr lang="en-US" altLang="zh-CN" dirty="0" err="1"/>
              <a:t>vember</a:t>
            </a:r>
            <a:r>
              <a:rPr lang="en-US" altLang="zh-CN" dirty="0"/>
              <a:t> 4</a:t>
            </a:r>
            <a:r>
              <a:rPr lang="zh-CN" altLang="en-US" dirty="0"/>
              <a:t>，</a:t>
            </a:r>
            <a:r>
              <a:rPr lang="en-US" altLang="zh-CN" dirty="0"/>
              <a:t>2014</a:t>
            </a:r>
            <a:r>
              <a:rPr lang="zh-CN" altLang="en-US" dirty="0"/>
              <a:t>，</a:t>
            </a:r>
            <a:r>
              <a:rPr lang="en-US" altLang="zh-CN" dirty="0"/>
              <a:t>http://www.abc17news.com/news/voters-approve-amendment-limiting-governors budget-powers/29540868;Marshall </a:t>
            </a:r>
            <a:r>
              <a:rPr lang="en-US" altLang="zh-CN" dirty="0" err="1"/>
              <a:t>Griffin,“Schweich</a:t>
            </a:r>
            <a:r>
              <a:rPr lang="en-US" altLang="zh-CN" dirty="0"/>
              <a:t> Releases Audit Critical of Nixon’s Withholding of Money from the </a:t>
            </a:r>
            <a:r>
              <a:rPr lang="en-US" altLang="zh-CN" dirty="0" err="1"/>
              <a:t>Budget,”SL</a:t>
            </a:r>
            <a:r>
              <a:rPr lang="en-US" altLang="zh-CN" dirty="0"/>
              <a:t> Louis </a:t>
            </a:r>
            <a:r>
              <a:rPr lang="en-US" altLang="zh-CN" dirty="0" err="1"/>
              <a:t>Publie</a:t>
            </a:r>
            <a:r>
              <a:rPr lang="en-US" altLang="zh-CN" dirty="0"/>
              <a:t> </a:t>
            </a:r>
            <a:r>
              <a:rPr lang="en-US" altLang="zh-CN" dirty="0" err="1"/>
              <a:t>Radio,September</a:t>
            </a:r>
            <a:r>
              <a:rPr lang="en-US" altLang="zh-CN" dirty="0"/>
              <a:t> 8</a:t>
            </a:r>
            <a:r>
              <a:rPr lang="zh-CN" altLang="en-US" dirty="0"/>
              <a:t>，</a:t>
            </a:r>
            <a:r>
              <a:rPr lang="en-US" altLang="zh-CN" dirty="0"/>
              <a:t>2014http://news.stlpublicradio. org post/schweich-releases-audit-critical-nixons-withholding-money-budget. See also Jay </a:t>
            </a:r>
            <a:r>
              <a:rPr lang="en-US" altLang="zh-CN" dirty="0" err="1"/>
              <a:t>Nixon,Office</a:t>
            </a:r>
            <a:r>
              <a:rPr lang="en-US" altLang="zh-CN" dirty="0"/>
              <a:t> of the </a:t>
            </a:r>
            <a:r>
              <a:rPr lang="en-US" altLang="zh-CN" dirty="0" err="1"/>
              <a:t>Govemor</a:t>
            </a:r>
            <a:r>
              <a:rPr lang="en-US" altLang="zh-CN" dirty="0"/>
              <a:t>,“</a:t>
            </a:r>
            <a:r>
              <a:rPr lang="en-US" altLang="zh-CN" dirty="0" err="1"/>
              <a:t>Govenor</a:t>
            </a:r>
            <a:r>
              <a:rPr lang="en-US" altLang="zh-CN" dirty="0"/>
              <a:t> Nixon Restricts $400Million From Fiscal Year 2014 </a:t>
            </a:r>
            <a:r>
              <a:rPr lang="en-US" altLang="zh-CN" dirty="0" err="1"/>
              <a:t>BudgetCiting</a:t>
            </a:r>
            <a:r>
              <a:rPr lang="en-US" altLang="zh-CN" dirty="0"/>
              <a:t> Costs of House Bill 253June 282013”online athttps://governor.mo.gov/news/archive/gov-nixon-restricts400-million-fiscal-year-2014-budget-citing-costs-house-bill-253</a:t>
            </a:r>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a:t>
            </a:fld>
            <a:endParaRPr lang="zh-CN" altLang="en-US"/>
          </a:p>
        </p:txBody>
      </p:sp>
    </p:spTree>
    <p:extLst>
      <p:ext uri="{BB962C8B-B14F-4D97-AF65-F5344CB8AC3E}">
        <p14:creationId xmlns:p14="http://schemas.microsoft.com/office/powerpoint/2010/main" val="3851797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C915F-C291-4CB8-B18E-FE226C621A1E}" type="slidenum">
              <a:rPr lang="zh-CN" altLang="en-US" smtClean="0"/>
              <a:t>6</a:t>
            </a:fld>
            <a:endParaRPr lang="zh-CN" altLang="en-US"/>
          </a:p>
        </p:txBody>
      </p:sp>
    </p:spTree>
    <p:extLst>
      <p:ext uri="{BB962C8B-B14F-4D97-AF65-F5344CB8AC3E}">
        <p14:creationId xmlns:p14="http://schemas.microsoft.com/office/powerpoint/2010/main" val="1495232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C915F-C291-4CB8-B18E-FE226C621A1E}" type="slidenum">
              <a:rPr lang="zh-CN" altLang="en-US" smtClean="0"/>
              <a:t>7</a:t>
            </a:fld>
            <a:endParaRPr lang="zh-CN" altLang="en-US"/>
          </a:p>
        </p:txBody>
      </p:sp>
    </p:spTree>
    <p:extLst>
      <p:ext uri="{BB962C8B-B14F-4D97-AF65-F5344CB8AC3E}">
        <p14:creationId xmlns:p14="http://schemas.microsoft.com/office/powerpoint/2010/main" val="3667015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C915F-C291-4CB8-B18E-FE226C621A1E}" type="slidenum">
              <a:rPr lang="zh-CN" altLang="en-US" smtClean="0"/>
              <a:t>8</a:t>
            </a:fld>
            <a:endParaRPr lang="zh-CN" altLang="en-US"/>
          </a:p>
        </p:txBody>
      </p:sp>
    </p:spTree>
    <p:extLst>
      <p:ext uri="{BB962C8B-B14F-4D97-AF65-F5344CB8AC3E}">
        <p14:creationId xmlns:p14="http://schemas.microsoft.com/office/powerpoint/2010/main" val="2052907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C915F-C291-4CB8-B18E-FE226C621A1E}" type="slidenum">
              <a:rPr lang="zh-CN" altLang="en-US" smtClean="0"/>
              <a:t>9</a:t>
            </a:fld>
            <a:endParaRPr lang="zh-CN" altLang="en-US"/>
          </a:p>
        </p:txBody>
      </p:sp>
    </p:spTree>
    <p:extLst>
      <p:ext uri="{BB962C8B-B14F-4D97-AF65-F5344CB8AC3E}">
        <p14:creationId xmlns:p14="http://schemas.microsoft.com/office/powerpoint/2010/main" val="4213745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C915F-C291-4CB8-B18E-FE226C621A1E}" type="slidenum">
              <a:rPr lang="zh-CN" altLang="en-US" smtClean="0"/>
              <a:t>10</a:t>
            </a:fld>
            <a:endParaRPr lang="zh-CN" altLang="en-US"/>
          </a:p>
        </p:txBody>
      </p:sp>
    </p:spTree>
    <p:extLst>
      <p:ext uri="{BB962C8B-B14F-4D97-AF65-F5344CB8AC3E}">
        <p14:creationId xmlns:p14="http://schemas.microsoft.com/office/powerpoint/2010/main" val="918394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C915F-C291-4CB8-B18E-FE226C621A1E}" type="slidenum">
              <a:rPr lang="zh-CN" altLang="en-US" smtClean="0"/>
              <a:t>11</a:t>
            </a:fld>
            <a:endParaRPr lang="zh-CN" altLang="en-US"/>
          </a:p>
        </p:txBody>
      </p:sp>
    </p:spTree>
    <p:extLst>
      <p:ext uri="{BB962C8B-B14F-4D97-AF65-F5344CB8AC3E}">
        <p14:creationId xmlns:p14="http://schemas.microsoft.com/office/powerpoint/2010/main" val="1213395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7C915F-C291-4CB8-B18E-FE226C621A1E}" type="slidenum">
              <a:rPr lang="zh-CN" altLang="en-US" smtClean="0"/>
              <a:t>12</a:t>
            </a:fld>
            <a:endParaRPr lang="zh-CN" altLang="en-US"/>
          </a:p>
        </p:txBody>
      </p:sp>
    </p:spTree>
    <p:extLst>
      <p:ext uri="{BB962C8B-B14F-4D97-AF65-F5344CB8AC3E}">
        <p14:creationId xmlns:p14="http://schemas.microsoft.com/office/powerpoint/2010/main" val="3891785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CCB42CFB-1E77-4808-8072-F9FE86A1704F}"/>
              </a:ext>
            </a:extLst>
          </p:cNvPr>
          <p:cNvSpPr/>
          <p:nvPr userDrawn="1"/>
        </p:nvSpPr>
        <p:spPr>
          <a:xfrm>
            <a:off x="0" y="-1"/>
            <a:ext cx="12192000" cy="636493"/>
          </a:xfrm>
          <a:prstGeom prst="rect">
            <a:avLst/>
          </a:prstGeom>
          <a:solidFill>
            <a:srgbClr val="AE0B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 name="标题 1">
            <a:extLst>
              <a:ext uri="{FF2B5EF4-FFF2-40B4-BE49-F238E27FC236}">
                <a16:creationId xmlns:a16="http://schemas.microsoft.com/office/drawing/2014/main" xmlns="" id="{C226FF6D-9861-44C1-8166-23C71DE3A64C}"/>
              </a:ext>
            </a:extLst>
          </p:cNvPr>
          <p:cNvSpPr>
            <a:spLocks noGrp="1"/>
          </p:cNvSpPr>
          <p:nvPr>
            <p:ph type="title"/>
          </p:nvPr>
        </p:nvSpPr>
        <p:spPr>
          <a:xfrm>
            <a:off x="0" y="0"/>
            <a:ext cx="12191999" cy="636493"/>
          </a:xfrm>
        </p:spPr>
        <p:txBody>
          <a:bodyPr/>
          <a:lstStyle>
            <a:lvl1pPr>
              <a:defRPr sz="2800">
                <a:solidFill>
                  <a:schemeClr val="bg1"/>
                </a:solidFill>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xmlns="" id="{28242E45-6878-4D13-A872-9BD990AE81B9}"/>
              </a:ext>
            </a:extLst>
          </p:cNvPr>
          <p:cNvSpPr>
            <a:spLocks noGrp="1"/>
          </p:cNvSpPr>
          <p:nvPr>
            <p:ph idx="1"/>
          </p:nvPr>
        </p:nvSpPr>
        <p:spPr>
          <a:xfrm>
            <a:off x="266329" y="788894"/>
            <a:ext cx="11656381" cy="5699216"/>
          </a:xfrm>
        </p:spPr>
        <p:txBody>
          <a:bodyPr>
            <a:normAutofit/>
          </a:bodyPr>
          <a:lstStyle>
            <a:lvl1pPr>
              <a:defRPr sz="2400">
                <a:latin typeface="Century" panose="02040604050505020304" pitchFamily="18" charset="0"/>
                <a:ea typeface="华文中宋" panose="02010600040101010101" pitchFamily="2" charset="-122"/>
              </a:defRPr>
            </a:lvl1pPr>
            <a:lvl2pPr>
              <a:defRPr sz="2000">
                <a:latin typeface="Century" panose="02040604050505020304" pitchFamily="18" charset="0"/>
                <a:ea typeface="华文中宋" panose="02010600040101010101" pitchFamily="2" charset="-122"/>
              </a:defRPr>
            </a:lvl2pPr>
            <a:lvl3pPr>
              <a:defRPr sz="1800">
                <a:latin typeface="Century" panose="02040604050505020304" pitchFamily="18" charset="0"/>
                <a:ea typeface="华文中宋" panose="02010600040101010101" pitchFamily="2" charset="-122"/>
              </a:defRPr>
            </a:lvl3pPr>
            <a:lvl4pPr>
              <a:defRPr sz="1600">
                <a:latin typeface="Century" panose="02040604050505020304" pitchFamily="18" charset="0"/>
                <a:ea typeface="华文中宋" panose="02010600040101010101" pitchFamily="2" charset="-122"/>
              </a:defRPr>
            </a:lvl4pPr>
            <a:lvl5pPr>
              <a:defRPr sz="1600">
                <a:latin typeface="Century" panose="02040604050505020304" pitchFamily="18" charset="0"/>
                <a:ea typeface="华文中宋" panose="02010600040101010101" pitchFamily="2"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xmlns="" id="{84F568D2-56F5-41B2-A530-991248A1202B}"/>
              </a:ext>
            </a:extLst>
          </p:cNvPr>
          <p:cNvSpPr>
            <a:spLocks noGrp="1"/>
          </p:cNvSpPr>
          <p:nvPr>
            <p:ph type="dt" sz="half" idx="10"/>
          </p:nvPr>
        </p:nvSpPr>
        <p:spPr>
          <a:xfrm>
            <a:off x="266329" y="6492875"/>
            <a:ext cx="2743200" cy="365125"/>
          </a:xfrm>
        </p:spPr>
        <p:txBody>
          <a:bodyPr/>
          <a:lstStyle>
            <a:lvl1pPr>
              <a:defRPr>
                <a:latin typeface="Century" panose="02040604050505020304" pitchFamily="18" charset="0"/>
              </a:defRPr>
            </a:lvl1pPr>
          </a:lstStyle>
          <a:p>
            <a:pPr>
              <a:defRPr/>
            </a:pPr>
            <a:fld id="{4AE995B0-54BD-40D3-91C4-3169B43A85CC}" type="datetime1">
              <a:rPr lang="zh-CN" altLang="en-US" smtClean="0"/>
              <a:pPr>
                <a:defRPr/>
              </a:pPr>
              <a:t>2022/10/2</a:t>
            </a:fld>
            <a:endParaRPr lang="zh-CN" altLang="en-US" dirty="0"/>
          </a:p>
        </p:txBody>
      </p:sp>
      <p:sp>
        <p:nvSpPr>
          <p:cNvPr id="5" name="页脚占位符 4">
            <a:extLst>
              <a:ext uri="{FF2B5EF4-FFF2-40B4-BE49-F238E27FC236}">
                <a16:creationId xmlns:a16="http://schemas.microsoft.com/office/drawing/2014/main" xmlns="" id="{A8362390-F2A4-4BBE-81D3-3296DAAD4AE7}"/>
              </a:ext>
            </a:extLst>
          </p:cNvPr>
          <p:cNvSpPr>
            <a:spLocks noGrp="1"/>
          </p:cNvSpPr>
          <p:nvPr>
            <p:ph type="ftr" sz="quarter" idx="11"/>
          </p:nvPr>
        </p:nvSpPr>
        <p:spPr>
          <a:xfrm>
            <a:off x="4037119" y="6492875"/>
            <a:ext cx="4114800" cy="365125"/>
          </a:xfrm>
        </p:spPr>
        <p:txBody>
          <a:bodyPr/>
          <a:lstStyle>
            <a:lvl1pPr>
              <a:defRPr dirty="0">
                <a:latin typeface="华文中宋" panose="02010600040101010101" pitchFamily="2" charset="-122"/>
                <a:ea typeface="华文中宋" panose="02010600040101010101" pitchFamily="2" charset="-122"/>
              </a:defRPr>
            </a:lvl1pPr>
          </a:lstStyle>
          <a:p>
            <a:pPr>
              <a:defRPr/>
            </a:pPr>
            <a:endParaRPr lang="zh-CN" altLang="en-US"/>
          </a:p>
        </p:txBody>
      </p:sp>
      <p:sp>
        <p:nvSpPr>
          <p:cNvPr id="6" name="灯片编号占位符 5">
            <a:extLst>
              <a:ext uri="{FF2B5EF4-FFF2-40B4-BE49-F238E27FC236}">
                <a16:creationId xmlns:a16="http://schemas.microsoft.com/office/drawing/2014/main" xmlns="" id="{E9C0370D-6313-4A78-8162-143EFFDE7FF1}"/>
              </a:ext>
            </a:extLst>
          </p:cNvPr>
          <p:cNvSpPr>
            <a:spLocks noGrp="1"/>
          </p:cNvSpPr>
          <p:nvPr>
            <p:ph type="sldNum" sz="quarter" idx="12"/>
          </p:nvPr>
        </p:nvSpPr>
        <p:spPr>
          <a:xfrm>
            <a:off x="9179510" y="6488111"/>
            <a:ext cx="2743200" cy="365125"/>
          </a:xfrm>
        </p:spPr>
        <p:txBody>
          <a:bodyPr/>
          <a:lstStyle>
            <a:lvl1pPr>
              <a:defRPr sz="1600" smtClean="0">
                <a:latin typeface="Times New Roman" panose="02020603050405020304" pitchFamily="18" charset="0"/>
                <a:cs typeface="Times New Roman" panose="02020603050405020304" pitchFamily="18" charset="0"/>
              </a:defRPr>
            </a:lvl1pPr>
          </a:lstStyle>
          <a:p>
            <a:pPr>
              <a:defRPr/>
            </a:pPr>
            <a:fld id="{F30A951E-8A2C-46A1-9399-67FD3C04C76A}" type="slidenum">
              <a:rPr lang="zh-CN" altLang="en-US"/>
              <a:pPr>
                <a:defRPr/>
              </a:pPr>
              <a:t>‹#›</a:t>
            </a:fld>
            <a:endParaRPr lang="zh-CN" altLang="en-US" dirty="0"/>
          </a:p>
        </p:txBody>
      </p:sp>
    </p:spTree>
    <p:extLst>
      <p:ext uri="{BB962C8B-B14F-4D97-AF65-F5344CB8AC3E}">
        <p14:creationId xmlns:p14="http://schemas.microsoft.com/office/powerpoint/2010/main" val="1088409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7E0006D-85E0-4549-9922-FD4F76E8AD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81DA9DC6-7971-45F5-B865-240FF7A539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CF5D6D17-7A64-4BE0-AFDD-AA8949542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9F13CF75-84B5-45BF-92B2-B1DACEC8756B}"/>
              </a:ext>
            </a:extLst>
          </p:cNvPr>
          <p:cNvSpPr>
            <a:spLocks noGrp="1"/>
          </p:cNvSpPr>
          <p:nvPr>
            <p:ph type="dt" sz="half" idx="10"/>
          </p:nvPr>
        </p:nvSpPr>
        <p:spPr/>
        <p:txBody>
          <a:bodyPr/>
          <a:lstStyle/>
          <a:p>
            <a:fld id="{CCF9D757-989D-4882-96B7-03989A77A7B5}" type="datetimeFigureOut">
              <a:rPr lang="zh-CN" altLang="en-US" smtClean="0"/>
              <a:t>2022/10/2</a:t>
            </a:fld>
            <a:endParaRPr lang="zh-CN" altLang="en-US"/>
          </a:p>
        </p:txBody>
      </p:sp>
      <p:sp>
        <p:nvSpPr>
          <p:cNvPr id="6" name="页脚占位符 5">
            <a:extLst>
              <a:ext uri="{FF2B5EF4-FFF2-40B4-BE49-F238E27FC236}">
                <a16:creationId xmlns:a16="http://schemas.microsoft.com/office/drawing/2014/main" xmlns="" id="{F876C019-661E-46BC-8AC2-90C174E5D3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250AD24-CC2E-4411-A013-8F6935270397}"/>
              </a:ext>
            </a:extLst>
          </p:cNvPr>
          <p:cNvSpPr>
            <a:spLocks noGrp="1"/>
          </p:cNvSpPr>
          <p:nvPr>
            <p:ph type="sldNum" sz="quarter" idx="12"/>
          </p:nvPr>
        </p:nvSpPr>
        <p:spPr/>
        <p:txBody>
          <a:bodyPr/>
          <a:lstStyle/>
          <a:p>
            <a:fld id="{436477E1-868B-4A3E-978B-D63DA82B6292}" type="slidenum">
              <a:rPr lang="zh-CN" altLang="en-US" smtClean="0"/>
              <a:t>‹#›</a:t>
            </a:fld>
            <a:endParaRPr lang="zh-CN" altLang="en-US"/>
          </a:p>
        </p:txBody>
      </p:sp>
    </p:spTree>
    <p:extLst>
      <p:ext uri="{BB962C8B-B14F-4D97-AF65-F5344CB8AC3E}">
        <p14:creationId xmlns:p14="http://schemas.microsoft.com/office/powerpoint/2010/main" val="2584867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59D999F-5B33-4AC7-BD3F-A92AA4A052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C9EFA13C-0BBB-4B48-B35F-C14205AE1E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6FB1E94F-4A96-4CFC-AF27-D1E46C626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8F962033-6840-40A8-B6DF-CA33CC35C338}"/>
              </a:ext>
            </a:extLst>
          </p:cNvPr>
          <p:cNvSpPr>
            <a:spLocks noGrp="1"/>
          </p:cNvSpPr>
          <p:nvPr>
            <p:ph type="dt" sz="half" idx="10"/>
          </p:nvPr>
        </p:nvSpPr>
        <p:spPr/>
        <p:txBody>
          <a:bodyPr/>
          <a:lstStyle/>
          <a:p>
            <a:fld id="{CCF9D757-989D-4882-96B7-03989A77A7B5}" type="datetimeFigureOut">
              <a:rPr lang="zh-CN" altLang="en-US" smtClean="0"/>
              <a:t>2022/10/2</a:t>
            </a:fld>
            <a:endParaRPr lang="zh-CN" altLang="en-US"/>
          </a:p>
        </p:txBody>
      </p:sp>
      <p:sp>
        <p:nvSpPr>
          <p:cNvPr id="6" name="页脚占位符 5">
            <a:extLst>
              <a:ext uri="{FF2B5EF4-FFF2-40B4-BE49-F238E27FC236}">
                <a16:creationId xmlns:a16="http://schemas.microsoft.com/office/drawing/2014/main" xmlns="" id="{97ED6910-979E-4703-A521-D5536B393F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7C8656B-1091-4F55-B9EB-E18DFD093EB3}"/>
              </a:ext>
            </a:extLst>
          </p:cNvPr>
          <p:cNvSpPr>
            <a:spLocks noGrp="1"/>
          </p:cNvSpPr>
          <p:nvPr>
            <p:ph type="sldNum" sz="quarter" idx="12"/>
          </p:nvPr>
        </p:nvSpPr>
        <p:spPr/>
        <p:txBody>
          <a:bodyPr/>
          <a:lstStyle/>
          <a:p>
            <a:fld id="{436477E1-868B-4A3E-978B-D63DA82B6292}" type="slidenum">
              <a:rPr lang="zh-CN" altLang="en-US" smtClean="0"/>
              <a:t>‹#›</a:t>
            </a:fld>
            <a:endParaRPr lang="zh-CN" altLang="en-US"/>
          </a:p>
        </p:txBody>
      </p:sp>
    </p:spTree>
    <p:extLst>
      <p:ext uri="{BB962C8B-B14F-4D97-AF65-F5344CB8AC3E}">
        <p14:creationId xmlns:p14="http://schemas.microsoft.com/office/powerpoint/2010/main" val="3235993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470DA9E-7E06-4AFA-9D32-07C2CFA067E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32F1E4B3-8A1D-43E1-96E1-8E9922B8E83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11152593-67FD-4953-973C-3A409C4870BF}"/>
              </a:ext>
            </a:extLst>
          </p:cNvPr>
          <p:cNvSpPr>
            <a:spLocks noGrp="1"/>
          </p:cNvSpPr>
          <p:nvPr>
            <p:ph type="dt" sz="half" idx="10"/>
          </p:nvPr>
        </p:nvSpPr>
        <p:spPr/>
        <p:txBody>
          <a:bodyPr/>
          <a:lstStyle/>
          <a:p>
            <a:fld id="{CCF9D757-989D-4882-96B7-03989A77A7B5}" type="datetimeFigureOut">
              <a:rPr lang="zh-CN" altLang="en-US" smtClean="0"/>
              <a:t>2022/10/2</a:t>
            </a:fld>
            <a:endParaRPr lang="zh-CN" altLang="en-US"/>
          </a:p>
        </p:txBody>
      </p:sp>
      <p:sp>
        <p:nvSpPr>
          <p:cNvPr id="5" name="页脚占位符 4">
            <a:extLst>
              <a:ext uri="{FF2B5EF4-FFF2-40B4-BE49-F238E27FC236}">
                <a16:creationId xmlns:a16="http://schemas.microsoft.com/office/drawing/2014/main" xmlns="" id="{B3C83A4B-FF24-4E2D-96D2-98746CA453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EBBBFF1-2AD4-4F9F-BC95-B5D73DB831C9}"/>
              </a:ext>
            </a:extLst>
          </p:cNvPr>
          <p:cNvSpPr>
            <a:spLocks noGrp="1"/>
          </p:cNvSpPr>
          <p:nvPr>
            <p:ph type="sldNum" sz="quarter" idx="12"/>
          </p:nvPr>
        </p:nvSpPr>
        <p:spPr/>
        <p:txBody>
          <a:bodyPr/>
          <a:lstStyle/>
          <a:p>
            <a:fld id="{436477E1-868B-4A3E-978B-D63DA82B6292}" type="slidenum">
              <a:rPr lang="zh-CN" altLang="en-US" smtClean="0"/>
              <a:t>‹#›</a:t>
            </a:fld>
            <a:endParaRPr lang="zh-CN" altLang="en-US"/>
          </a:p>
        </p:txBody>
      </p:sp>
    </p:spTree>
    <p:extLst>
      <p:ext uri="{BB962C8B-B14F-4D97-AF65-F5344CB8AC3E}">
        <p14:creationId xmlns:p14="http://schemas.microsoft.com/office/powerpoint/2010/main" val="167990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E212FE1E-892F-4B7B-9CE5-3892710D398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9316303F-57AC-4987-AC85-D9E16D80D43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B6B913C-C9A6-4BC2-A438-F3EE0F1C21E5}"/>
              </a:ext>
            </a:extLst>
          </p:cNvPr>
          <p:cNvSpPr>
            <a:spLocks noGrp="1"/>
          </p:cNvSpPr>
          <p:nvPr>
            <p:ph type="dt" sz="half" idx="10"/>
          </p:nvPr>
        </p:nvSpPr>
        <p:spPr/>
        <p:txBody>
          <a:bodyPr/>
          <a:lstStyle/>
          <a:p>
            <a:fld id="{CCF9D757-989D-4882-96B7-03989A77A7B5}" type="datetimeFigureOut">
              <a:rPr lang="zh-CN" altLang="en-US" smtClean="0"/>
              <a:t>2022/10/2</a:t>
            </a:fld>
            <a:endParaRPr lang="zh-CN" altLang="en-US"/>
          </a:p>
        </p:txBody>
      </p:sp>
      <p:sp>
        <p:nvSpPr>
          <p:cNvPr id="5" name="页脚占位符 4">
            <a:extLst>
              <a:ext uri="{FF2B5EF4-FFF2-40B4-BE49-F238E27FC236}">
                <a16:creationId xmlns:a16="http://schemas.microsoft.com/office/drawing/2014/main" xmlns="" id="{BED9815D-6E76-41C3-9D5D-1303CA4430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419957A-7AC0-440F-86B9-F323532DA1FC}"/>
              </a:ext>
            </a:extLst>
          </p:cNvPr>
          <p:cNvSpPr>
            <a:spLocks noGrp="1"/>
          </p:cNvSpPr>
          <p:nvPr>
            <p:ph type="sldNum" sz="quarter" idx="12"/>
          </p:nvPr>
        </p:nvSpPr>
        <p:spPr/>
        <p:txBody>
          <a:bodyPr/>
          <a:lstStyle/>
          <a:p>
            <a:fld id="{436477E1-868B-4A3E-978B-D63DA82B6292}" type="slidenum">
              <a:rPr lang="zh-CN" altLang="en-US" smtClean="0"/>
              <a:t>‹#›</a:t>
            </a:fld>
            <a:endParaRPr lang="zh-CN" altLang="en-US"/>
          </a:p>
        </p:txBody>
      </p:sp>
    </p:spTree>
    <p:extLst>
      <p:ext uri="{BB962C8B-B14F-4D97-AF65-F5344CB8AC3E}">
        <p14:creationId xmlns:p14="http://schemas.microsoft.com/office/powerpoint/2010/main" val="1723869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413426" y="2742080"/>
            <a:ext cx="5795572" cy="609196"/>
          </a:xfrm>
        </p:spPr>
        <p:txBody>
          <a:bodyPr anchor="ctr"/>
          <a:lstStyle>
            <a:lvl1pPr marL="0" indent="0">
              <a:buFont typeface="Wingdings" panose="05000000000000000000" pitchFamily="2" charset="2"/>
              <a:buNone/>
              <a:defRPr sz="2000" b="1"/>
            </a:lvl1pPr>
          </a:lstStyle>
          <a:p>
            <a:r>
              <a:rPr lang="zh-CN" altLang="en-US" dirty="0"/>
              <a:t>单击此处编辑母版副标题样式</a:t>
            </a:r>
          </a:p>
        </p:txBody>
      </p:sp>
      <p:sp>
        <p:nvSpPr>
          <p:cNvPr id="6" name="Rectangle 9"/>
          <p:cNvSpPr>
            <a:spLocks noGrp="1" noChangeArrowheads="1"/>
          </p:cNvSpPr>
          <p:nvPr>
            <p:ph type="sldNum" sz="quarter" idx="10"/>
          </p:nvPr>
        </p:nvSpPr>
        <p:spPr/>
        <p:txBody>
          <a:bodyPr/>
          <a:lstStyle>
            <a:lvl1pPr>
              <a:defRPr/>
            </a:lvl1pPr>
          </a:lstStyle>
          <a:p>
            <a:pPr>
              <a:defRPr/>
            </a:pPr>
            <a:fld id="{7C4386F9-41B6-477C-AE9D-66D8B838727E}" type="slidenum">
              <a:rPr lang="en-US" altLang="zh-CN">
                <a:solidFill>
                  <a:srgbClr val="000000"/>
                </a:solidFill>
              </a:rPr>
              <a:pPr>
                <a:defRPr/>
              </a:pPr>
              <a:t>‹#›</a:t>
            </a:fld>
            <a:endParaRPr lang="en-US" altLang="zh-CN">
              <a:solidFill>
                <a:srgbClr val="000000"/>
              </a:solidFill>
            </a:endParaRPr>
          </a:p>
        </p:txBody>
      </p:sp>
      <p:sp>
        <p:nvSpPr>
          <p:cNvPr id="8" name="Date Placeholder 3"/>
          <p:cNvSpPr>
            <a:spLocks noGrp="1"/>
          </p:cNvSpPr>
          <p:nvPr>
            <p:ph type="dt" sz="half" idx="2"/>
          </p:nvPr>
        </p:nvSpPr>
        <p:spPr>
          <a:xfrm>
            <a:off x="5644846" y="366474"/>
            <a:ext cx="6067558" cy="177949"/>
          </a:xfrm>
          <a:prstGeom prst="rect">
            <a:avLst/>
          </a:prstGeom>
        </p:spPr>
        <p:txBody>
          <a:bodyPr vert="horz" wrap="none" lIns="45720" tIns="0" rIns="45720" bIns="27432" rtlCol="0" anchor="b" anchorCtr="0"/>
          <a:lstStyle>
            <a:lvl1pPr algn="r" defTabSz="-635">
              <a:defRPr sz="800" b="1" i="0" cap="all" spc="200" baseline="0">
                <a:solidFill>
                  <a:srgbClr val="002060"/>
                </a:solidFill>
                <a:latin typeface="Palatino Linotype" panose="02040502050505030304" pitchFamily="18" charset="0"/>
                <a:ea typeface="楷体" panose="02010609060101010101" pitchFamily="49" charset="-122"/>
              </a:defRPr>
            </a:lvl1pPr>
          </a:lstStyle>
          <a:p>
            <a:r>
              <a:rPr lang="zh-CN" altLang="en-US"/>
              <a:t>目录</a:t>
            </a:r>
            <a:endParaRPr lang="en-US" dirty="0"/>
          </a:p>
        </p:txBody>
      </p:sp>
      <p:sp>
        <p:nvSpPr>
          <p:cNvPr id="9" name="Footer Placeholder 4"/>
          <p:cNvSpPr>
            <a:spLocks noGrp="1"/>
          </p:cNvSpPr>
          <p:nvPr>
            <p:ph type="ftr" sz="quarter" idx="3"/>
          </p:nvPr>
        </p:nvSpPr>
        <p:spPr>
          <a:xfrm>
            <a:off x="458739" y="367105"/>
            <a:ext cx="6401762" cy="177949"/>
          </a:xfrm>
          <a:prstGeom prst="rect">
            <a:avLst/>
          </a:prstGeom>
        </p:spPr>
        <p:txBody>
          <a:bodyPr vert="horz" lIns="0" tIns="0" rIns="3291840" bIns="27432" rtlCol="0" anchor="b" anchorCtr="0"/>
          <a:lstStyle>
            <a:lvl1pPr algn="l">
              <a:defRPr sz="800" b="1" i="0" cap="all" spc="200" baseline="0">
                <a:solidFill>
                  <a:srgbClr val="8F8F8F"/>
                </a:solidFill>
                <a:latin typeface="Palatino Linotype" panose="02040502050505030304" pitchFamily="18" charset="0"/>
                <a:ea typeface="楷体" panose="02010609060101010101" pitchFamily="49" charset="-122"/>
              </a:defRPr>
            </a:lvl1pPr>
          </a:lstStyle>
          <a:p>
            <a:r>
              <a:rPr lang="en-US" dirty="0"/>
              <a:t>Confidential</a:t>
            </a:r>
          </a:p>
        </p:txBody>
      </p:sp>
    </p:spTree>
    <p:extLst>
      <p:ext uri="{BB962C8B-B14F-4D97-AF65-F5344CB8AC3E}">
        <p14:creationId xmlns:p14="http://schemas.microsoft.com/office/powerpoint/2010/main" val="2153019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1" y="1122363"/>
            <a:ext cx="9144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524001"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p:cNvSpPr>
            <a:spLocks noGrp="1"/>
          </p:cNvSpPr>
          <p:nvPr>
            <p:ph type="dt" sz="half" idx="10"/>
          </p:nvPr>
        </p:nvSpPr>
        <p:spPr/>
        <p:txBody>
          <a:bodyPr/>
          <a:lstStyle>
            <a:lvl1pPr>
              <a:defRPr/>
            </a:lvl1pPr>
          </a:lstStyle>
          <a:p>
            <a:r>
              <a:rPr lang="zh-CN" altLang="en-US">
                <a:solidFill>
                  <a:prstClr val="black">
                    <a:tint val="75000"/>
                  </a:prstClr>
                </a:solidFill>
              </a:rPr>
              <a:t>目录</a:t>
            </a:r>
          </a:p>
        </p:txBody>
      </p:sp>
      <p:sp>
        <p:nvSpPr>
          <p:cNvPr id="5" name="页脚占位符 4"/>
          <p:cNvSpPr>
            <a:spLocks noGrp="1"/>
          </p:cNvSpPr>
          <p:nvPr>
            <p:ph type="ftr" sz="quarter" idx="11"/>
          </p:nvPr>
        </p:nvSpPr>
        <p:spPr/>
        <p:txBody>
          <a:bodyPr/>
          <a:lstStyle>
            <a:lvl1pPr>
              <a:defRPr/>
            </a:lvl1pPr>
          </a:lstStyle>
          <a:p>
            <a:r>
              <a:rPr lang="en-US" altLang="zh-CN">
                <a:solidFill>
                  <a:prstClr val="black">
                    <a:tint val="75000"/>
                  </a:prstClr>
                </a:solidFill>
              </a:rPr>
              <a:t>Confidential</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188814D-C866-4B60-BE53-CD45F3A62997}" type="slidenum">
              <a:rPr lang="zh-CN" altLang="en-US"/>
              <a:pPr/>
              <a:t>‹#›</a:t>
            </a:fld>
            <a:endParaRPr lang="zh-CN" altLang="en-US"/>
          </a:p>
        </p:txBody>
      </p:sp>
    </p:spTree>
    <p:extLst>
      <p:ext uri="{BB962C8B-B14F-4D97-AF65-F5344CB8AC3E}">
        <p14:creationId xmlns:p14="http://schemas.microsoft.com/office/powerpoint/2010/main" val="2010214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r>
              <a:rPr lang="zh-CN" altLang="en-US">
                <a:solidFill>
                  <a:prstClr val="black">
                    <a:tint val="75000"/>
                  </a:prstClr>
                </a:solidFill>
              </a:rPr>
              <a:t>目录</a:t>
            </a:r>
          </a:p>
        </p:txBody>
      </p:sp>
      <p:sp>
        <p:nvSpPr>
          <p:cNvPr id="5" name="页脚占位符 4"/>
          <p:cNvSpPr>
            <a:spLocks noGrp="1"/>
          </p:cNvSpPr>
          <p:nvPr>
            <p:ph type="ftr" sz="quarter" idx="11"/>
          </p:nvPr>
        </p:nvSpPr>
        <p:spPr/>
        <p:txBody>
          <a:bodyPr/>
          <a:lstStyle>
            <a:lvl1pPr>
              <a:defRPr/>
            </a:lvl1pPr>
          </a:lstStyle>
          <a:p>
            <a:r>
              <a:rPr lang="en-US" altLang="zh-CN">
                <a:solidFill>
                  <a:prstClr val="black">
                    <a:tint val="75000"/>
                  </a:prstClr>
                </a:solidFill>
              </a:rPr>
              <a:t>Confidential</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1597AA2-7B27-4F76-BD15-891D543470F0}" type="slidenum">
              <a:rPr lang="zh-CN" altLang="en-US"/>
              <a:pPr/>
              <a:t>‹#›</a:t>
            </a:fld>
            <a:endParaRPr lang="zh-CN" altLang="en-US"/>
          </a:p>
        </p:txBody>
      </p:sp>
    </p:spTree>
    <p:extLst>
      <p:ext uri="{BB962C8B-B14F-4D97-AF65-F5344CB8AC3E}">
        <p14:creationId xmlns:p14="http://schemas.microsoft.com/office/powerpoint/2010/main" val="3278266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4" y="1709739"/>
            <a:ext cx="105156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831854" y="458946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lvl1pPr>
              <a:defRPr/>
            </a:lvl1pPr>
          </a:lstStyle>
          <a:p>
            <a:r>
              <a:rPr lang="zh-CN" altLang="en-US">
                <a:solidFill>
                  <a:prstClr val="black">
                    <a:tint val="75000"/>
                  </a:prstClr>
                </a:solidFill>
              </a:rPr>
              <a:t>目录</a:t>
            </a:r>
          </a:p>
        </p:txBody>
      </p:sp>
      <p:sp>
        <p:nvSpPr>
          <p:cNvPr id="5" name="页脚占位符 4"/>
          <p:cNvSpPr>
            <a:spLocks noGrp="1"/>
          </p:cNvSpPr>
          <p:nvPr>
            <p:ph type="ftr" sz="quarter" idx="11"/>
          </p:nvPr>
        </p:nvSpPr>
        <p:spPr/>
        <p:txBody>
          <a:bodyPr/>
          <a:lstStyle>
            <a:lvl1pPr>
              <a:defRPr/>
            </a:lvl1pPr>
          </a:lstStyle>
          <a:p>
            <a:r>
              <a:rPr lang="en-US" altLang="zh-CN">
                <a:solidFill>
                  <a:prstClr val="black">
                    <a:tint val="75000"/>
                  </a:prstClr>
                </a:solidFill>
              </a:rPr>
              <a:t>Confidential</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96541A3C-DC52-46D7-92FE-A1962AFF70BA}" type="slidenum">
              <a:rPr lang="zh-CN" altLang="en-US"/>
              <a:pPr/>
              <a:t>‹#›</a:t>
            </a:fld>
            <a:endParaRPr lang="zh-CN" altLang="en-US"/>
          </a:p>
        </p:txBody>
      </p:sp>
    </p:spTree>
    <p:extLst>
      <p:ext uri="{BB962C8B-B14F-4D97-AF65-F5344CB8AC3E}">
        <p14:creationId xmlns:p14="http://schemas.microsoft.com/office/powerpoint/2010/main" val="18996895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38204"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r>
              <a:rPr lang="zh-CN" altLang="en-US">
                <a:solidFill>
                  <a:prstClr val="black">
                    <a:tint val="75000"/>
                  </a:prstClr>
                </a:solidFill>
              </a:rPr>
              <a:t>目录</a:t>
            </a:r>
          </a:p>
        </p:txBody>
      </p:sp>
      <p:sp>
        <p:nvSpPr>
          <p:cNvPr id="6" name="页脚占位符 4"/>
          <p:cNvSpPr>
            <a:spLocks noGrp="1"/>
          </p:cNvSpPr>
          <p:nvPr>
            <p:ph type="ftr" sz="quarter" idx="11"/>
          </p:nvPr>
        </p:nvSpPr>
        <p:spPr/>
        <p:txBody>
          <a:bodyPr/>
          <a:lstStyle>
            <a:lvl1pPr>
              <a:defRPr/>
            </a:lvl1pPr>
          </a:lstStyle>
          <a:p>
            <a:r>
              <a:rPr lang="en-US" altLang="zh-CN">
                <a:solidFill>
                  <a:prstClr val="black">
                    <a:tint val="75000"/>
                  </a:prstClr>
                </a:solidFill>
              </a:rPr>
              <a:t>Confidential</a:t>
            </a: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7373E518-FA63-419B-AEEA-260461DED33D}" type="slidenum">
              <a:rPr lang="zh-CN" altLang="en-US"/>
              <a:pPr/>
              <a:t>‹#›</a:t>
            </a:fld>
            <a:endParaRPr lang="zh-CN" altLang="en-US"/>
          </a:p>
        </p:txBody>
      </p:sp>
    </p:spTree>
    <p:extLst>
      <p:ext uri="{BB962C8B-B14F-4D97-AF65-F5344CB8AC3E}">
        <p14:creationId xmlns:p14="http://schemas.microsoft.com/office/powerpoint/2010/main" val="3970234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92" y="365127"/>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1186779" y="1778438"/>
            <a:ext cx="4873575"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a:t>单击此处编辑母版文本样式</a:t>
            </a:r>
          </a:p>
        </p:txBody>
      </p:sp>
      <p:sp>
        <p:nvSpPr>
          <p:cNvPr id="4" name="内容占位符 3"/>
          <p:cNvSpPr>
            <a:spLocks noGrp="1"/>
          </p:cNvSpPr>
          <p:nvPr>
            <p:ph sz="half" idx="2"/>
          </p:nvPr>
        </p:nvSpPr>
        <p:spPr>
          <a:xfrm>
            <a:off x="1186779" y="2665379"/>
            <a:ext cx="4873575"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10"/>
          </p:nvPr>
        </p:nvSpPr>
        <p:spPr/>
        <p:txBody>
          <a:bodyPr/>
          <a:lstStyle>
            <a:lvl1pPr>
              <a:defRPr/>
            </a:lvl1pPr>
          </a:lstStyle>
          <a:p>
            <a:r>
              <a:rPr lang="zh-CN" altLang="en-US">
                <a:solidFill>
                  <a:prstClr val="black">
                    <a:tint val="75000"/>
                  </a:prstClr>
                </a:solidFill>
              </a:rPr>
              <a:t>目录</a:t>
            </a:r>
          </a:p>
        </p:txBody>
      </p:sp>
      <p:sp>
        <p:nvSpPr>
          <p:cNvPr id="8" name="页脚占位符 4"/>
          <p:cNvSpPr>
            <a:spLocks noGrp="1"/>
          </p:cNvSpPr>
          <p:nvPr>
            <p:ph type="ftr" sz="quarter" idx="11"/>
          </p:nvPr>
        </p:nvSpPr>
        <p:spPr/>
        <p:txBody>
          <a:bodyPr/>
          <a:lstStyle>
            <a:lvl1pPr>
              <a:defRPr/>
            </a:lvl1pPr>
          </a:lstStyle>
          <a:p>
            <a:r>
              <a:rPr lang="en-US" altLang="zh-CN">
                <a:solidFill>
                  <a:prstClr val="black">
                    <a:tint val="75000"/>
                  </a:prstClr>
                </a:solidFill>
              </a:rPr>
              <a:t>Confidential</a:t>
            </a: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B1A229F5-CBAB-4A3F-80BE-77C77EE0BB1C}" type="slidenum">
              <a:rPr lang="zh-CN" altLang="en-US"/>
              <a:pPr/>
              <a:t>‹#›</a:t>
            </a:fld>
            <a:endParaRPr lang="zh-CN" altLang="en-US"/>
          </a:p>
        </p:txBody>
      </p:sp>
    </p:spTree>
    <p:extLst>
      <p:ext uri="{BB962C8B-B14F-4D97-AF65-F5344CB8AC3E}">
        <p14:creationId xmlns:p14="http://schemas.microsoft.com/office/powerpoint/2010/main" val="3425668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CCB42CFB-1E77-4808-8072-F9FE86A1704F}"/>
              </a:ext>
            </a:extLst>
          </p:cNvPr>
          <p:cNvSpPr/>
          <p:nvPr userDrawn="1"/>
        </p:nvSpPr>
        <p:spPr>
          <a:xfrm>
            <a:off x="0" y="-1"/>
            <a:ext cx="12192000" cy="636493"/>
          </a:xfrm>
          <a:prstGeom prst="rect">
            <a:avLst/>
          </a:prstGeom>
          <a:solidFill>
            <a:srgbClr val="AE0B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 name="标题 1">
            <a:extLst>
              <a:ext uri="{FF2B5EF4-FFF2-40B4-BE49-F238E27FC236}">
                <a16:creationId xmlns:a16="http://schemas.microsoft.com/office/drawing/2014/main" xmlns="" id="{C226FF6D-9861-44C1-8166-23C71DE3A64C}"/>
              </a:ext>
            </a:extLst>
          </p:cNvPr>
          <p:cNvSpPr>
            <a:spLocks noGrp="1"/>
          </p:cNvSpPr>
          <p:nvPr>
            <p:ph type="title"/>
          </p:nvPr>
        </p:nvSpPr>
        <p:spPr>
          <a:xfrm>
            <a:off x="0" y="0"/>
            <a:ext cx="12191999" cy="636493"/>
          </a:xfrm>
        </p:spPr>
        <p:txBody>
          <a:bodyPr/>
          <a:lstStyle>
            <a:lvl1pPr>
              <a:defRPr sz="2800">
                <a:solidFill>
                  <a:schemeClr val="bg1"/>
                </a:solidFill>
                <a:latin typeface="华文中宋" panose="02010600040101010101" pitchFamily="2" charset="-122"/>
                <a:ea typeface="华文中宋" panose="02010600040101010101" pitchFamily="2" charset="-122"/>
              </a:defRPr>
            </a:lvl1pPr>
          </a:lstStyle>
          <a:p>
            <a:endParaRPr lang="zh-CN" altLang="en-US" dirty="0"/>
          </a:p>
        </p:txBody>
      </p:sp>
      <p:sp>
        <p:nvSpPr>
          <p:cNvPr id="3" name="内容占位符 2">
            <a:extLst>
              <a:ext uri="{FF2B5EF4-FFF2-40B4-BE49-F238E27FC236}">
                <a16:creationId xmlns:a16="http://schemas.microsoft.com/office/drawing/2014/main" xmlns="" id="{28242E45-6878-4D13-A872-9BD990AE81B9}"/>
              </a:ext>
            </a:extLst>
          </p:cNvPr>
          <p:cNvSpPr>
            <a:spLocks noGrp="1"/>
          </p:cNvSpPr>
          <p:nvPr>
            <p:ph idx="1"/>
          </p:nvPr>
        </p:nvSpPr>
        <p:spPr>
          <a:xfrm>
            <a:off x="266328" y="2828192"/>
            <a:ext cx="11656381" cy="1201615"/>
          </a:xfrm>
        </p:spPr>
        <p:txBody>
          <a:bodyPr>
            <a:normAutofit/>
          </a:bodyPr>
          <a:lstStyle>
            <a:lvl1pPr marL="0" indent="0" algn="ctr">
              <a:buNone/>
              <a:defRPr sz="4000">
                <a:latin typeface="Century" panose="02040604050505020304" pitchFamily="18" charset="0"/>
                <a:ea typeface="华文中宋" panose="02010600040101010101" pitchFamily="2" charset="-122"/>
              </a:defRPr>
            </a:lvl1pPr>
            <a:lvl2pPr>
              <a:defRPr sz="2000">
                <a:latin typeface="Century" panose="02040604050505020304" pitchFamily="18" charset="0"/>
                <a:ea typeface="华文中宋" panose="02010600040101010101" pitchFamily="2" charset="-122"/>
              </a:defRPr>
            </a:lvl2pPr>
            <a:lvl3pPr>
              <a:defRPr sz="1800">
                <a:latin typeface="Century" panose="02040604050505020304" pitchFamily="18" charset="0"/>
                <a:ea typeface="华文中宋" panose="02010600040101010101" pitchFamily="2" charset="-122"/>
              </a:defRPr>
            </a:lvl3pPr>
            <a:lvl4pPr>
              <a:defRPr sz="1600">
                <a:latin typeface="Century" panose="02040604050505020304" pitchFamily="18" charset="0"/>
                <a:ea typeface="华文中宋" panose="02010600040101010101" pitchFamily="2" charset="-122"/>
              </a:defRPr>
            </a:lvl4pPr>
            <a:lvl5pPr>
              <a:defRPr sz="1600">
                <a:latin typeface="Century" panose="02040604050505020304" pitchFamily="18" charset="0"/>
                <a:ea typeface="华文中宋" panose="02010600040101010101" pitchFamily="2" charset="-122"/>
              </a:defRPr>
            </a:lvl5pPr>
          </a:lstStyle>
          <a:p>
            <a:pPr lvl="0"/>
            <a:r>
              <a:rPr lang="zh-CN" altLang="en-US" dirty="0"/>
              <a:t>单击此处编辑母版文本样式</a:t>
            </a:r>
          </a:p>
        </p:txBody>
      </p:sp>
      <p:sp>
        <p:nvSpPr>
          <p:cNvPr id="4" name="日期占位符 3">
            <a:extLst>
              <a:ext uri="{FF2B5EF4-FFF2-40B4-BE49-F238E27FC236}">
                <a16:creationId xmlns:a16="http://schemas.microsoft.com/office/drawing/2014/main" xmlns="" id="{84F568D2-56F5-41B2-A530-991248A1202B}"/>
              </a:ext>
            </a:extLst>
          </p:cNvPr>
          <p:cNvSpPr>
            <a:spLocks noGrp="1"/>
          </p:cNvSpPr>
          <p:nvPr>
            <p:ph type="dt" sz="half" idx="10"/>
          </p:nvPr>
        </p:nvSpPr>
        <p:spPr>
          <a:xfrm>
            <a:off x="266329" y="6492875"/>
            <a:ext cx="2743200" cy="365125"/>
          </a:xfrm>
        </p:spPr>
        <p:txBody>
          <a:bodyPr/>
          <a:lstStyle>
            <a:lvl1pPr>
              <a:defRPr>
                <a:latin typeface="Century" panose="02040604050505020304" pitchFamily="18" charset="0"/>
              </a:defRPr>
            </a:lvl1pPr>
          </a:lstStyle>
          <a:p>
            <a:pPr>
              <a:defRPr/>
            </a:pPr>
            <a:fld id="{4AE995B0-54BD-40D3-91C4-3169B43A85CC}" type="datetime1">
              <a:rPr lang="zh-CN" altLang="en-US" smtClean="0"/>
              <a:pPr>
                <a:defRPr/>
              </a:pPr>
              <a:t>2022/10/2</a:t>
            </a:fld>
            <a:endParaRPr lang="zh-CN" altLang="en-US" dirty="0"/>
          </a:p>
        </p:txBody>
      </p:sp>
      <p:sp>
        <p:nvSpPr>
          <p:cNvPr id="5" name="页脚占位符 4">
            <a:extLst>
              <a:ext uri="{FF2B5EF4-FFF2-40B4-BE49-F238E27FC236}">
                <a16:creationId xmlns:a16="http://schemas.microsoft.com/office/drawing/2014/main" xmlns="" id="{A8362390-F2A4-4BBE-81D3-3296DAAD4AE7}"/>
              </a:ext>
            </a:extLst>
          </p:cNvPr>
          <p:cNvSpPr>
            <a:spLocks noGrp="1"/>
          </p:cNvSpPr>
          <p:nvPr>
            <p:ph type="ftr" sz="quarter" idx="11"/>
          </p:nvPr>
        </p:nvSpPr>
        <p:spPr>
          <a:xfrm>
            <a:off x="4037119" y="6492875"/>
            <a:ext cx="4114800" cy="365125"/>
          </a:xfrm>
        </p:spPr>
        <p:txBody>
          <a:bodyPr/>
          <a:lstStyle>
            <a:lvl1pPr>
              <a:defRPr dirty="0">
                <a:latin typeface="华文中宋" panose="02010600040101010101" pitchFamily="2" charset="-122"/>
                <a:ea typeface="华文中宋" panose="02010600040101010101" pitchFamily="2" charset="-122"/>
              </a:defRPr>
            </a:lvl1pPr>
          </a:lstStyle>
          <a:p>
            <a:pPr>
              <a:defRPr/>
            </a:pPr>
            <a:endParaRPr lang="zh-CN" altLang="en-US"/>
          </a:p>
        </p:txBody>
      </p:sp>
      <p:sp>
        <p:nvSpPr>
          <p:cNvPr id="6" name="灯片编号占位符 5">
            <a:extLst>
              <a:ext uri="{FF2B5EF4-FFF2-40B4-BE49-F238E27FC236}">
                <a16:creationId xmlns:a16="http://schemas.microsoft.com/office/drawing/2014/main" xmlns="" id="{E9C0370D-6313-4A78-8162-143EFFDE7FF1}"/>
              </a:ext>
            </a:extLst>
          </p:cNvPr>
          <p:cNvSpPr>
            <a:spLocks noGrp="1"/>
          </p:cNvSpPr>
          <p:nvPr>
            <p:ph type="sldNum" sz="quarter" idx="12"/>
          </p:nvPr>
        </p:nvSpPr>
        <p:spPr>
          <a:xfrm>
            <a:off x="9179510" y="6488111"/>
            <a:ext cx="2743200" cy="365125"/>
          </a:xfrm>
        </p:spPr>
        <p:txBody>
          <a:bodyPr/>
          <a:lstStyle>
            <a:lvl1pPr>
              <a:defRPr sz="1600" smtClean="0">
                <a:latin typeface="Times New Roman" panose="02020603050405020304" pitchFamily="18" charset="0"/>
                <a:cs typeface="Times New Roman" panose="02020603050405020304" pitchFamily="18" charset="0"/>
              </a:defRPr>
            </a:lvl1pPr>
          </a:lstStyle>
          <a:p>
            <a:pPr>
              <a:defRPr/>
            </a:pPr>
            <a:fld id="{F30A951E-8A2C-46A1-9399-67FD3C04C76A}" type="slidenum">
              <a:rPr lang="zh-CN" altLang="en-US"/>
              <a:pPr>
                <a:defRPr/>
              </a:pPr>
              <a:t>‹#›</a:t>
            </a:fld>
            <a:endParaRPr lang="zh-CN" altLang="en-US" dirty="0"/>
          </a:p>
        </p:txBody>
      </p:sp>
      <p:pic>
        <p:nvPicPr>
          <p:cNvPr id="11" name="图片 3">
            <a:extLst>
              <a:ext uri="{FF2B5EF4-FFF2-40B4-BE49-F238E27FC236}">
                <a16:creationId xmlns:a16="http://schemas.microsoft.com/office/drawing/2014/main" xmlns="" id="{2A8C45A4-CE9A-4523-A3A1-C251974D8DA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13601" y="-10469"/>
            <a:ext cx="3178399" cy="65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7773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r>
              <a:rPr lang="zh-CN" altLang="en-US">
                <a:solidFill>
                  <a:prstClr val="black">
                    <a:tint val="75000"/>
                  </a:prstClr>
                </a:solidFill>
              </a:rPr>
              <a:t>目录</a:t>
            </a:r>
          </a:p>
        </p:txBody>
      </p:sp>
      <p:sp>
        <p:nvSpPr>
          <p:cNvPr id="4" name="页脚占位符 4"/>
          <p:cNvSpPr>
            <a:spLocks noGrp="1"/>
          </p:cNvSpPr>
          <p:nvPr>
            <p:ph type="ftr" sz="quarter" idx="11"/>
          </p:nvPr>
        </p:nvSpPr>
        <p:spPr/>
        <p:txBody>
          <a:bodyPr/>
          <a:lstStyle>
            <a:lvl1pPr>
              <a:defRPr/>
            </a:lvl1pPr>
          </a:lstStyle>
          <a:p>
            <a:r>
              <a:rPr lang="en-US" altLang="zh-CN">
                <a:solidFill>
                  <a:prstClr val="black">
                    <a:tint val="75000"/>
                  </a:prstClr>
                </a:solidFill>
              </a:rPr>
              <a:t>Confidential</a:t>
            </a: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AC5A65DD-E1A2-46B4-883D-A77FB7E469ED}" type="slidenum">
              <a:rPr lang="zh-CN" altLang="en-US"/>
              <a:pPr/>
              <a:t>‹#›</a:t>
            </a:fld>
            <a:endParaRPr lang="zh-CN" altLang="en-US"/>
          </a:p>
        </p:txBody>
      </p:sp>
    </p:spTree>
    <p:extLst>
      <p:ext uri="{BB962C8B-B14F-4D97-AF65-F5344CB8AC3E}">
        <p14:creationId xmlns:p14="http://schemas.microsoft.com/office/powerpoint/2010/main" val="4180356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r>
              <a:rPr lang="zh-CN" altLang="en-US">
                <a:solidFill>
                  <a:prstClr val="black">
                    <a:tint val="75000"/>
                  </a:prstClr>
                </a:solidFill>
              </a:rPr>
              <a:t>目录</a:t>
            </a:r>
          </a:p>
        </p:txBody>
      </p:sp>
      <p:sp>
        <p:nvSpPr>
          <p:cNvPr id="3" name="页脚占位符 4"/>
          <p:cNvSpPr>
            <a:spLocks noGrp="1"/>
          </p:cNvSpPr>
          <p:nvPr>
            <p:ph type="ftr" sz="quarter" idx="11"/>
          </p:nvPr>
        </p:nvSpPr>
        <p:spPr/>
        <p:txBody>
          <a:bodyPr/>
          <a:lstStyle>
            <a:lvl1pPr>
              <a:defRPr/>
            </a:lvl1pPr>
          </a:lstStyle>
          <a:p>
            <a:r>
              <a:rPr lang="en-US" altLang="zh-CN">
                <a:solidFill>
                  <a:prstClr val="black">
                    <a:tint val="75000"/>
                  </a:prstClr>
                </a:solidFill>
              </a:rPr>
              <a:t>Confidential</a:t>
            </a: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0AD7D453-2E47-4C25-8DF0-048BBEE740C9}" type="slidenum">
              <a:rPr lang="zh-CN" altLang="en-US"/>
              <a:pPr/>
              <a:t>‹#›</a:t>
            </a:fld>
            <a:endParaRPr lang="zh-CN" altLang="en-US"/>
          </a:p>
        </p:txBody>
      </p:sp>
    </p:spTree>
    <p:extLst>
      <p:ext uri="{BB962C8B-B14F-4D97-AF65-F5344CB8AC3E}">
        <p14:creationId xmlns:p14="http://schemas.microsoft.com/office/powerpoint/2010/main" val="41400476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5183192" y="457201"/>
            <a:ext cx="6172199"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noProof="1"/>
              <a:t>单击图标添加图片</a:t>
            </a:r>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r>
              <a:rPr lang="zh-CN" altLang="en-US">
                <a:solidFill>
                  <a:prstClr val="black">
                    <a:tint val="75000"/>
                  </a:prstClr>
                </a:solidFill>
              </a:rPr>
              <a:t>目录</a:t>
            </a:r>
          </a:p>
        </p:txBody>
      </p:sp>
      <p:sp>
        <p:nvSpPr>
          <p:cNvPr id="6" name="页脚占位符 4"/>
          <p:cNvSpPr>
            <a:spLocks noGrp="1"/>
          </p:cNvSpPr>
          <p:nvPr>
            <p:ph type="ftr" sz="quarter" idx="11"/>
          </p:nvPr>
        </p:nvSpPr>
        <p:spPr/>
        <p:txBody>
          <a:bodyPr/>
          <a:lstStyle>
            <a:lvl1pPr>
              <a:defRPr/>
            </a:lvl1pPr>
          </a:lstStyle>
          <a:p>
            <a:r>
              <a:rPr lang="en-US" altLang="zh-CN">
                <a:solidFill>
                  <a:prstClr val="black">
                    <a:tint val="75000"/>
                  </a:prstClr>
                </a:solidFill>
              </a:rPr>
              <a:t>Confidential</a:t>
            </a: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88325976-A1FB-431A-9806-02785EB7807A}" type="slidenum">
              <a:rPr lang="zh-CN" altLang="en-US"/>
              <a:pPr/>
              <a:t>‹#›</a:t>
            </a:fld>
            <a:endParaRPr lang="zh-CN" altLang="en-US"/>
          </a:p>
        </p:txBody>
      </p:sp>
    </p:spTree>
    <p:extLst>
      <p:ext uri="{BB962C8B-B14F-4D97-AF65-F5344CB8AC3E}">
        <p14:creationId xmlns:p14="http://schemas.microsoft.com/office/powerpoint/2010/main" val="17331765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5" y="365125"/>
            <a:ext cx="2628900"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r>
              <a:rPr lang="zh-CN" altLang="en-US">
                <a:solidFill>
                  <a:prstClr val="black">
                    <a:tint val="75000"/>
                  </a:prstClr>
                </a:solidFill>
              </a:rPr>
              <a:t>目录</a:t>
            </a:r>
          </a:p>
        </p:txBody>
      </p:sp>
      <p:sp>
        <p:nvSpPr>
          <p:cNvPr id="5" name="页脚占位符 4"/>
          <p:cNvSpPr>
            <a:spLocks noGrp="1"/>
          </p:cNvSpPr>
          <p:nvPr>
            <p:ph type="ftr" sz="quarter" idx="11"/>
          </p:nvPr>
        </p:nvSpPr>
        <p:spPr/>
        <p:txBody>
          <a:bodyPr/>
          <a:lstStyle>
            <a:lvl1pPr>
              <a:defRPr/>
            </a:lvl1pPr>
          </a:lstStyle>
          <a:p>
            <a:r>
              <a:rPr lang="en-US" altLang="zh-CN">
                <a:solidFill>
                  <a:prstClr val="black">
                    <a:tint val="75000"/>
                  </a:prstClr>
                </a:solidFill>
              </a:rPr>
              <a:t>Confidential</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8EA41EF-40D5-4E00-AAA8-E1535FB4019B}" type="slidenum">
              <a:rPr lang="zh-CN" altLang="en-US"/>
              <a:pPr/>
              <a:t>‹#›</a:t>
            </a:fld>
            <a:endParaRPr lang="zh-CN" altLang="en-US"/>
          </a:p>
        </p:txBody>
      </p:sp>
    </p:spTree>
    <p:extLst>
      <p:ext uri="{BB962C8B-B14F-4D97-AF65-F5344CB8AC3E}">
        <p14:creationId xmlns:p14="http://schemas.microsoft.com/office/powerpoint/2010/main" val="32004265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1" y="365125"/>
            <a:ext cx="10515600" cy="58118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p:cNvSpPr>
            <a:spLocks noGrp="1"/>
          </p:cNvSpPr>
          <p:nvPr>
            <p:ph type="dt" sz="half" idx="10"/>
          </p:nvPr>
        </p:nvSpPr>
        <p:spPr/>
        <p:txBody>
          <a:bodyPr/>
          <a:lstStyle>
            <a:lvl1pPr>
              <a:defRPr/>
            </a:lvl1pPr>
          </a:lstStyle>
          <a:p>
            <a:r>
              <a:rPr lang="zh-CN" altLang="en-US">
                <a:solidFill>
                  <a:prstClr val="black">
                    <a:tint val="75000"/>
                  </a:prstClr>
                </a:solidFill>
              </a:rPr>
              <a:t>目录</a:t>
            </a:r>
          </a:p>
        </p:txBody>
      </p:sp>
      <p:sp>
        <p:nvSpPr>
          <p:cNvPr id="4" name="页脚占位符 4"/>
          <p:cNvSpPr>
            <a:spLocks noGrp="1"/>
          </p:cNvSpPr>
          <p:nvPr>
            <p:ph type="ftr" sz="quarter" idx="11"/>
          </p:nvPr>
        </p:nvSpPr>
        <p:spPr/>
        <p:txBody>
          <a:bodyPr/>
          <a:lstStyle>
            <a:lvl1pPr>
              <a:defRPr/>
            </a:lvl1pPr>
          </a:lstStyle>
          <a:p>
            <a:r>
              <a:rPr lang="en-US" altLang="zh-CN">
                <a:solidFill>
                  <a:prstClr val="black">
                    <a:tint val="75000"/>
                  </a:prstClr>
                </a:solidFill>
              </a:rPr>
              <a:t>Confidential</a:t>
            </a: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B54332D2-876D-4AA9-A71B-428773361E37}" type="slidenum">
              <a:rPr lang="zh-CN" altLang="en-US"/>
              <a:pPr/>
              <a:t>‹#›</a:t>
            </a:fld>
            <a:endParaRPr lang="zh-CN" altLang="en-US"/>
          </a:p>
        </p:txBody>
      </p:sp>
    </p:spTree>
    <p:extLst>
      <p:ext uri="{BB962C8B-B14F-4D97-AF65-F5344CB8AC3E}">
        <p14:creationId xmlns:p14="http://schemas.microsoft.com/office/powerpoint/2010/main" val="89450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A42254A-4763-4A9A-8521-6F791B9E6B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95D1A3BD-8E01-4C59-BF6A-71ACB97284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4A43314A-601C-4A03-8328-4AE766CF0B8C}"/>
              </a:ext>
            </a:extLst>
          </p:cNvPr>
          <p:cNvSpPr>
            <a:spLocks noGrp="1"/>
          </p:cNvSpPr>
          <p:nvPr>
            <p:ph type="dt" sz="half" idx="10"/>
          </p:nvPr>
        </p:nvSpPr>
        <p:spPr/>
        <p:txBody>
          <a:bodyPr/>
          <a:lstStyle/>
          <a:p>
            <a:fld id="{CCF9D757-989D-4882-96B7-03989A77A7B5}" type="datetimeFigureOut">
              <a:rPr lang="zh-CN" altLang="en-US" smtClean="0"/>
              <a:t>2022/10/2</a:t>
            </a:fld>
            <a:endParaRPr lang="zh-CN" altLang="en-US"/>
          </a:p>
        </p:txBody>
      </p:sp>
      <p:sp>
        <p:nvSpPr>
          <p:cNvPr id="5" name="页脚占位符 4">
            <a:extLst>
              <a:ext uri="{FF2B5EF4-FFF2-40B4-BE49-F238E27FC236}">
                <a16:creationId xmlns:a16="http://schemas.microsoft.com/office/drawing/2014/main" xmlns="" id="{F96CA0F0-7677-4AA6-98FE-4BD255E4F1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8CA3427-F2BC-4C6C-88F1-9FA8B247C933}"/>
              </a:ext>
            </a:extLst>
          </p:cNvPr>
          <p:cNvSpPr>
            <a:spLocks noGrp="1"/>
          </p:cNvSpPr>
          <p:nvPr>
            <p:ph type="sldNum" sz="quarter" idx="12"/>
          </p:nvPr>
        </p:nvSpPr>
        <p:spPr/>
        <p:txBody>
          <a:bodyPr/>
          <a:lstStyle/>
          <a:p>
            <a:fld id="{436477E1-868B-4A3E-978B-D63DA82B6292}" type="slidenum">
              <a:rPr lang="zh-CN" altLang="en-US" smtClean="0"/>
              <a:t>‹#›</a:t>
            </a:fld>
            <a:endParaRPr lang="zh-CN" altLang="en-US"/>
          </a:p>
        </p:txBody>
      </p:sp>
    </p:spTree>
    <p:extLst>
      <p:ext uri="{BB962C8B-B14F-4D97-AF65-F5344CB8AC3E}">
        <p14:creationId xmlns:p14="http://schemas.microsoft.com/office/powerpoint/2010/main" val="4207432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23EA7E-16CA-462F-8AE1-9F6900D54E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3B2403B8-90D7-4D00-9029-D61FF42FA05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157D39B1-37EC-47E8-88D4-1A0DE6061D0E}"/>
              </a:ext>
            </a:extLst>
          </p:cNvPr>
          <p:cNvSpPr>
            <a:spLocks noGrp="1"/>
          </p:cNvSpPr>
          <p:nvPr>
            <p:ph type="dt" sz="half" idx="10"/>
          </p:nvPr>
        </p:nvSpPr>
        <p:spPr/>
        <p:txBody>
          <a:bodyPr/>
          <a:lstStyle/>
          <a:p>
            <a:fld id="{CCF9D757-989D-4882-96B7-03989A77A7B5}" type="datetimeFigureOut">
              <a:rPr lang="zh-CN" altLang="en-US" smtClean="0"/>
              <a:t>2022/10/2</a:t>
            </a:fld>
            <a:endParaRPr lang="zh-CN" altLang="en-US"/>
          </a:p>
        </p:txBody>
      </p:sp>
      <p:sp>
        <p:nvSpPr>
          <p:cNvPr id="5" name="页脚占位符 4">
            <a:extLst>
              <a:ext uri="{FF2B5EF4-FFF2-40B4-BE49-F238E27FC236}">
                <a16:creationId xmlns:a16="http://schemas.microsoft.com/office/drawing/2014/main" xmlns="" id="{4304D219-140A-4423-AE5D-5418D7C989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5EA7060-1B0E-447B-BFA7-ECB482E13765}"/>
              </a:ext>
            </a:extLst>
          </p:cNvPr>
          <p:cNvSpPr>
            <a:spLocks noGrp="1"/>
          </p:cNvSpPr>
          <p:nvPr>
            <p:ph type="sldNum" sz="quarter" idx="12"/>
          </p:nvPr>
        </p:nvSpPr>
        <p:spPr/>
        <p:txBody>
          <a:bodyPr/>
          <a:lstStyle/>
          <a:p>
            <a:fld id="{436477E1-868B-4A3E-978B-D63DA82B6292}" type="slidenum">
              <a:rPr lang="zh-CN" altLang="en-US" smtClean="0"/>
              <a:t>‹#›</a:t>
            </a:fld>
            <a:endParaRPr lang="zh-CN" altLang="en-US"/>
          </a:p>
        </p:txBody>
      </p:sp>
    </p:spTree>
    <p:extLst>
      <p:ext uri="{BB962C8B-B14F-4D97-AF65-F5344CB8AC3E}">
        <p14:creationId xmlns:p14="http://schemas.microsoft.com/office/powerpoint/2010/main" val="231051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19A3EF4-87B3-4F70-B081-9BB9D09168C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00F8C73F-647E-4929-AFA6-F52B06AEA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78631D1A-18D9-46D6-A9E4-99F0CEF1D4A5}"/>
              </a:ext>
            </a:extLst>
          </p:cNvPr>
          <p:cNvSpPr>
            <a:spLocks noGrp="1"/>
          </p:cNvSpPr>
          <p:nvPr>
            <p:ph type="dt" sz="half" idx="10"/>
          </p:nvPr>
        </p:nvSpPr>
        <p:spPr/>
        <p:txBody>
          <a:bodyPr/>
          <a:lstStyle/>
          <a:p>
            <a:fld id="{CCF9D757-989D-4882-96B7-03989A77A7B5}" type="datetimeFigureOut">
              <a:rPr lang="zh-CN" altLang="en-US" smtClean="0"/>
              <a:t>2022/10/2</a:t>
            </a:fld>
            <a:endParaRPr lang="zh-CN" altLang="en-US"/>
          </a:p>
        </p:txBody>
      </p:sp>
      <p:sp>
        <p:nvSpPr>
          <p:cNvPr id="5" name="页脚占位符 4">
            <a:extLst>
              <a:ext uri="{FF2B5EF4-FFF2-40B4-BE49-F238E27FC236}">
                <a16:creationId xmlns:a16="http://schemas.microsoft.com/office/drawing/2014/main" xmlns="" id="{C1AC0174-EC08-4A12-B0FD-6F6E9E8495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445A052-A6A2-492C-AA89-ECA6AFB85289}"/>
              </a:ext>
            </a:extLst>
          </p:cNvPr>
          <p:cNvSpPr>
            <a:spLocks noGrp="1"/>
          </p:cNvSpPr>
          <p:nvPr>
            <p:ph type="sldNum" sz="quarter" idx="12"/>
          </p:nvPr>
        </p:nvSpPr>
        <p:spPr/>
        <p:txBody>
          <a:bodyPr/>
          <a:lstStyle/>
          <a:p>
            <a:fld id="{436477E1-868B-4A3E-978B-D63DA82B6292}" type="slidenum">
              <a:rPr lang="zh-CN" altLang="en-US" smtClean="0"/>
              <a:t>‹#›</a:t>
            </a:fld>
            <a:endParaRPr lang="zh-CN" altLang="en-US"/>
          </a:p>
        </p:txBody>
      </p:sp>
    </p:spTree>
    <p:extLst>
      <p:ext uri="{BB962C8B-B14F-4D97-AF65-F5344CB8AC3E}">
        <p14:creationId xmlns:p14="http://schemas.microsoft.com/office/powerpoint/2010/main" val="3856542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9BF47EA-54AA-49E0-8858-9477F9D9880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28F1C807-44E2-434C-AB6B-581A5033171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137A6848-F441-435E-8340-10D65A23BDE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F1EB342E-8D69-4FA6-83C4-FDEA84BDFA65}"/>
              </a:ext>
            </a:extLst>
          </p:cNvPr>
          <p:cNvSpPr>
            <a:spLocks noGrp="1"/>
          </p:cNvSpPr>
          <p:nvPr>
            <p:ph type="dt" sz="half" idx="10"/>
          </p:nvPr>
        </p:nvSpPr>
        <p:spPr/>
        <p:txBody>
          <a:bodyPr/>
          <a:lstStyle/>
          <a:p>
            <a:fld id="{CCF9D757-989D-4882-96B7-03989A77A7B5}" type="datetimeFigureOut">
              <a:rPr lang="zh-CN" altLang="en-US" smtClean="0"/>
              <a:t>2022/10/2</a:t>
            </a:fld>
            <a:endParaRPr lang="zh-CN" altLang="en-US"/>
          </a:p>
        </p:txBody>
      </p:sp>
      <p:sp>
        <p:nvSpPr>
          <p:cNvPr id="6" name="页脚占位符 5">
            <a:extLst>
              <a:ext uri="{FF2B5EF4-FFF2-40B4-BE49-F238E27FC236}">
                <a16:creationId xmlns:a16="http://schemas.microsoft.com/office/drawing/2014/main" xmlns="" id="{FAD4EB6B-F7B6-47E7-8551-7F58E2A190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017ADE7-E5D4-4E4B-ACE4-9F38D2965D0B}"/>
              </a:ext>
            </a:extLst>
          </p:cNvPr>
          <p:cNvSpPr>
            <a:spLocks noGrp="1"/>
          </p:cNvSpPr>
          <p:nvPr>
            <p:ph type="sldNum" sz="quarter" idx="12"/>
          </p:nvPr>
        </p:nvSpPr>
        <p:spPr/>
        <p:txBody>
          <a:bodyPr/>
          <a:lstStyle/>
          <a:p>
            <a:fld id="{436477E1-868B-4A3E-978B-D63DA82B6292}" type="slidenum">
              <a:rPr lang="zh-CN" altLang="en-US" smtClean="0"/>
              <a:t>‹#›</a:t>
            </a:fld>
            <a:endParaRPr lang="zh-CN" altLang="en-US"/>
          </a:p>
        </p:txBody>
      </p:sp>
    </p:spTree>
    <p:extLst>
      <p:ext uri="{BB962C8B-B14F-4D97-AF65-F5344CB8AC3E}">
        <p14:creationId xmlns:p14="http://schemas.microsoft.com/office/powerpoint/2010/main" val="742168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FB2372A-DFDA-411B-BFCB-23572D24805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77EEE0C4-E5F9-48B2-84BE-9231A355E1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1C07F622-06F6-429D-97A3-7B572169CE1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C177F49F-E41C-46EA-B629-08DDA24CA8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92CE6025-82D5-4AF2-8D76-84C2F92F202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2C482532-E448-4718-8943-DFD4E0FB31A6}"/>
              </a:ext>
            </a:extLst>
          </p:cNvPr>
          <p:cNvSpPr>
            <a:spLocks noGrp="1"/>
          </p:cNvSpPr>
          <p:nvPr>
            <p:ph type="dt" sz="half" idx="10"/>
          </p:nvPr>
        </p:nvSpPr>
        <p:spPr/>
        <p:txBody>
          <a:bodyPr/>
          <a:lstStyle/>
          <a:p>
            <a:fld id="{CCF9D757-989D-4882-96B7-03989A77A7B5}" type="datetimeFigureOut">
              <a:rPr lang="zh-CN" altLang="en-US" smtClean="0"/>
              <a:t>2022/10/2</a:t>
            </a:fld>
            <a:endParaRPr lang="zh-CN" altLang="en-US"/>
          </a:p>
        </p:txBody>
      </p:sp>
      <p:sp>
        <p:nvSpPr>
          <p:cNvPr id="8" name="页脚占位符 7">
            <a:extLst>
              <a:ext uri="{FF2B5EF4-FFF2-40B4-BE49-F238E27FC236}">
                <a16:creationId xmlns:a16="http://schemas.microsoft.com/office/drawing/2014/main" xmlns="" id="{23841675-1E90-4D6A-BCC7-8D0D818FC2C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6DEF664A-68BD-4ACD-8B5F-FC5FDB4CED4E}"/>
              </a:ext>
            </a:extLst>
          </p:cNvPr>
          <p:cNvSpPr>
            <a:spLocks noGrp="1"/>
          </p:cNvSpPr>
          <p:nvPr>
            <p:ph type="sldNum" sz="quarter" idx="12"/>
          </p:nvPr>
        </p:nvSpPr>
        <p:spPr/>
        <p:txBody>
          <a:bodyPr/>
          <a:lstStyle/>
          <a:p>
            <a:fld id="{436477E1-868B-4A3E-978B-D63DA82B6292}" type="slidenum">
              <a:rPr lang="zh-CN" altLang="en-US" smtClean="0"/>
              <a:t>‹#›</a:t>
            </a:fld>
            <a:endParaRPr lang="zh-CN" altLang="en-US"/>
          </a:p>
        </p:txBody>
      </p:sp>
    </p:spTree>
    <p:extLst>
      <p:ext uri="{BB962C8B-B14F-4D97-AF65-F5344CB8AC3E}">
        <p14:creationId xmlns:p14="http://schemas.microsoft.com/office/powerpoint/2010/main" val="371145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E4D2048-6207-46EA-9E3F-7EBDE997C2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3E379C2E-4260-4279-BF07-78B45342745A}"/>
              </a:ext>
            </a:extLst>
          </p:cNvPr>
          <p:cNvSpPr>
            <a:spLocks noGrp="1"/>
          </p:cNvSpPr>
          <p:nvPr>
            <p:ph type="dt" sz="half" idx="10"/>
          </p:nvPr>
        </p:nvSpPr>
        <p:spPr/>
        <p:txBody>
          <a:bodyPr/>
          <a:lstStyle/>
          <a:p>
            <a:fld id="{CCF9D757-989D-4882-96B7-03989A77A7B5}" type="datetimeFigureOut">
              <a:rPr lang="zh-CN" altLang="en-US" smtClean="0"/>
              <a:t>2022/10/2</a:t>
            </a:fld>
            <a:endParaRPr lang="zh-CN" altLang="en-US"/>
          </a:p>
        </p:txBody>
      </p:sp>
      <p:sp>
        <p:nvSpPr>
          <p:cNvPr id="4" name="页脚占位符 3">
            <a:extLst>
              <a:ext uri="{FF2B5EF4-FFF2-40B4-BE49-F238E27FC236}">
                <a16:creationId xmlns:a16="http://schemas.microsoft.com/office/drawing/2014/main" xmlns="" id="{E12153B8-2D02-460C-875A-DCB69835F8E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6D4D1BF4-A8AD-4FFF-99BB-1C925A778BE8}"/>
              </a:ext>
            </a:extLst>
          </p:cNvPr>
          <p:cNvSpPr>
            <a:spLocks noGrp="1"/>
          </p:cNvSpPr>
          <p:nvPr>
            <p:ph type="sldNum" sz="quarter" idx="12"/>
          </p:nvPr>
        </p:nvSpPr>
        <p:spPr/>
        <p:txBody>
          <a:bodyPr/>
          <a:lstStyle/>
          <a:p>
            <a:fld id="{436477E1-868B-4A3E-978B-D63DA82B6292}" type="slidenum">
              <a:rPr lang="zh-CN" altLang="en-US" smtClean="0"/>
              <a:t>‹#›</a:t>
            </a:fld>
            <a:endParaRPr lang="zh-CN" altLang="en-US"/>
          </a:p>
        </p:txBody>
      </p:sp>
    </p:spTree>
    <p:extLst>
      <p:ext uri="{BB962C8B-B14F-4D97-AF65-F5344CB8AC3E}">
        <p14:creationId xmlns:p14="http://schemas.microsoft.com/office/powerpoint/2010/main" val="407522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EB32F703-ACB9-4208-8F20-81DB439175D4}"/>
              </a:ext>
            </a:extLst>
          </p:cNvPr>
          <p:cNvSpPr>
            <a:spLocks noGrp="1"/>
          </p:cNvSpPr>
          <p:nvPr>
            <p:ph type="dt" sz="half" idx="10"/>
          </p:nvPr>
        </p:nvSpPr>
        <p:spPr/>
        <p:txBody>
          <a:bodyPr/>
          <a:lstStyle/>
          <a:p>
            <a:fld id="{CCF9D757-989D-4882-96B7-03989A77A7B5}" type="datetimeFigureOut">
              <a:rPr lang="zh-CN" altLang="en-US" smtClean="0"/>
              <a:t>2022/10/2</a:t>
            </a:fld>
            <a:endParaRPr lang="zh-CN" altLang="en-US"/>
          </a:p>
        </p:txBody>
      </p:sp>
      <p:sp>
        <p:nvSpPr>
          <p:cNvPr id="3" name="页脚占位符 2">
            <a:extLst>
              <a:ext uri="{FF2B5EF4-FFF2-40B4-BE49-F238E27FC236}">
                <a16:creationId xmlns:a16="http://schemas.microsoft.com/office/drawing/2014/main" xmlns="" id="{54532556-32C1-4FB7-A9B9-D927191BA8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94F84FEB-57F0-4535-9745-80C65128DFBD}"/>
              </a:ext>
            </a:extLst>
          </p:cNvPr>
          <p:cNvSpPr>
            <a:spLocks noGrp="1"/>
          </p:cNvSpPr>
          <p:nvPr>
            <p:ph type="sldNum" sz="quarter" idx="12"/>
          </p:nvPr>
        </p:nvSpPr>
        <p:spPr/>
        <p:txBody>
          <a:bodyPr/>
          <a:lstStyle/>
          <a:p>
            <a:fld id="{436477E1-868B-4A3E-978B-D63DA82B6292}" type="slidenum">
              <a:rPr lang="zh-CN" altLang="en-US" smtClean="0"/>
              <a:t>‹#›</a:t>
            </a:fld>
            <a:endParaRPr lang="zh-CN" altLang="en-US"/>
          </a:p>
        </p:txBody>
      </p:sp>
    </p:spTree>
    <p:extLst>
      <p:ext uri="{BB962C8B-B14F-4D97-AF65-F5344CB8AC3E}">
        <p14:creationId xmlns:p14="http://schemas.microsoft.com/office/powerpoint/2010/main" val="3007557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17997DCA-6AC4-43F7-ACAB-FD8118BAFE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19416C28-A07F-4AE9-B9CF-CCC4DB9156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09A3E964-0373-49C3-83C6-3BF9D05C04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9D757-989D-4882-96B7-03989A77A7B5}" type="datetimeFigureOut">
              <a:rPr lang="zh-CN" altLang="en-US" smtClean="0"/>
              <a:t>2022/10/2</a:t>
            </a:fld>
            <a:endParaRPr lang="zh-CN" altLang="en-US"/>
          </a:p>
        </p:txBody>
      </p:sp>
      <p:sp>
        <p:nvSpPr>
          <p:cNvPr id="5" name="页脚占位符 4">
            <a:extLst>
              <a:ext uri="{FF2B5EF4-FFF2-40B4-BE49-F238E27FC236}">
                <a16:creationId xmlns:a16="http://schemas.microsoft.com/office/drawing/2014/main" xmlns="" id="{B5F7E446-A846-414D-9C5F-7A2449427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DDBB9844-3780-4613-BB01-3954A7AB02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477E1-868B-4A3E-978B-D63DA82B6292}" type="slidenum">
              <a:rPr lang="zh-CN" altLang="en-US" smtClean="0"/>
              <a:t>‹#›</a:t>
            </a:fld>
            <a:endParaRPr lang="zh-CN" altLang="en-US"/>
          </a:p>
        </p:txBody>
      </p:sp>
    </p:spTree>
    <p:extLst>
      <p:ext uri="{BB962C8B-B14F-4D97-AF65-F5344CB8AC3E}">
        <p14:creationId xmlns:p14="http://schemas.microsoft.com/office/powerpoint/2010/main" val="426679859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1" y="365127"/>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1"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pPr eaLnBrk="1" hangingPunct="1">
              <a:buFont typeface="Arial" panose="020B0604020202020204" pitchFamily="34" charset="0"/>
              <a:buNone/>
            </a:pPr>
            <a:r>
              <a:rPr lang="zh-CN" altLang="en-US">
                <a:solidFill>
                  <a:prstClr val="black">
                    <a:tint val="75000"/>
                  </a:prstClr>
                </a:solidFill>
              </a:rPr>
              <a:t>目录</a:t>
            </a:r>
          </a:p>
        </p:txBody>
      </p:sp>
      <p:sp>
        <p:nvSpPr>
          <p:cNvPr id="5" name="页脚占位符 4"/>
          <p:cNvSpPr>
            <a:spLocks noGrp="1"/>
          </p:cNvSpPr>
          <p:nvPr>
            <p:ph type="ftr" sz="quarter" idx="3"/>
          </p:nvPr>
        </p:nvSpPr>
        <p:spPr>
          <a:xfrm>
            <a:off x="4038601" y="6356356"/>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pPr eaLnBrk="1" hangingPunct="1">
              <a:buFont typeface="Arial" panose="020B0604020202020204" pitchFamily="34" charset="0"/>
              <a:buNone/>
            </a:pPr>
            <a:r>
              <a:rPr lang="en-US" altLang="zh-CN">
                <a:solidFill>
                  <a:prstClr val="black">
                    <a:tint val="75000"/>
                  </a:prstClr>
                </a:solidFill>
                <a:latin typeface="Calibri" panose="020F0502020204030204" pitchFamily="34" charset="0"/>
                <a:ea typeface="宋体" panose="02010600030101010101" pitchFamily="2" charset="-122"/>
              </a:rPr>
              <a:t>Confidential</a:t>
            </a:r>
            <a:endParaRPr lang="zh-CN" altLang="en-US">
              <a:solidFill>
                <a:prstClr val="black">
                  <a:tint val="75000"/>
                </a:prstClr>
              </a:solidFill>
              <a:latin typeface="Calibri" panose="020F0502020204030204" pitchFamily="34" charset="0"/>
              <a:ea typeface="宋体" panose="02010600030101010101" pitchFamily="2" charset="-122"/>
            </a:endParaRPr>
          </a:p>
        </p:txBody>
      </p:sp>
      <p:sp>
        <p:nvSpPr>
          <p:cNvPr id="6" name="灯片编号占位符 5"/>
          <p:cNvSpPr>
            <a:spLocks noGrp="1"/>
          </p:cNvSpPr>
          <p:nvPr>
            <p:ph type="sldNum" sz="quarter" idx="4"/>
          </p:nvPr>
        </p:nvSpPr>
        <p:spPr>
          <a:xfrm>
            <a:off x="8610600" y="6356356"/>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eaLnBrk="1" hangingPunct="1">
              <a:buFont typeface="Arial" panose="020B0604020202020204" pitchFamily="34" charset="0"/>
              <a:buNone/>
            </a:pPr>
            <a:fld id="{79D31E71-3D95-4A79-959E-0E750B59078F}" type="slidenum">
              <a:rPr lang="zh-CN" altLang="en-US">
                <a:latin typeface="Calibri" panose="020F0502020204030204" pitchFamily="34" charset="0"/>
                <a:ea typeface="宋体" panose="02010600030101010101" pitchFamily="2" charset="-122"/>
              </a:rPr>
              <a:pPr eaLnBrk="1" hangingPunct="1">
                <a:buFont typeface="Arial" panose="020B0604020202020204" pitchFamily="34" charset="0"/>
                <a:buNone/>
              </a:pPr>
              <a:t>‹#›</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8688258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hf sldNum="0" hdr="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xmlns="" id="{5B489D09-6419-40BE-864B-FB6D6432A642}"/>
              </a:ext>
            </a:extLst>
          </p:cNvPr>
          <p:cNvSpPr>
            <a:spLocks noGrp="1"/>
          </p:cNvSpPr>
          <p:nvPr>
            <p:ph idx="1"/>
          </p:nvPr>
        </p:nvSpPr>
        <p:spPr>
          <a:xfrm>
            <a:off x="266329" y="2143496"/>
            <a:ext cx="11656381" cy="4344614"/>
          </a:xfrm>
        </p:spPr>
        <p:txBody>
          <a:bodyPr/>
          <a:lstStyle/>
          <a:p>
            <a:pPr marL="0" indent="0" algn="ctr">
              <a:buNone/>
            </a:pPr>
            <a:r>
              <a:rPr lang="zh-CN" altLang="en-US" sz="4000" dirty="0" smtClean="0"/>
              <a:t>第五讲  </a:t>
            </a:r>
            <a:r>
              <a:rPr lang="zh-CN" altLang="en-US" sz="4000" dirty="0"/>
              <a:t>	政府预算制度</a:t>
            </a:r>
            <a:endParaRPr lang="en-US" altLang="zh-CN" sz="4000" dirty="0"/>
          </a:p>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r>
              <a:rPr lang="en-US" altLang="zh-CN" dirty="0"/>
              <a:t>2022</a:t>
            </a:r>
            <a:r>
              <a:rPr lang="zh-CN" altLang="en-US" dirty="0" smtClean="0"/>
              <a:t>年</a:t>
            </a:r>
            <a:r>
              <a:rPr lang="en-US" altLang="zh-CN" dirty="0" smtClean="0"/>
              <a:t>10</a:t>
            </a:r>
            <a:r>
              <a:rPr lang="zh-CN" altLang="en-US" dirty="0" smtClean="0"/>
              <a:t>月</a:t>
            </a:r>
            <a:r>
              <a:rPr lang="en-US" altLang="zh-CN" dirty="0" smtClean="0"/>
              <a:t>4</a:t>
            </a:r>
            <a:r>
              <a:rPr lang="zh-CN" altLang="en-US" dirty="0" smtClean="0"/>
              <a:t>日</a:t>
            </a:r>
            <a:endParaRPr lang="zh-CN" altLang="en-US" dirty="0"/>
          </a:p>
        </p:txBody>
      </p:sp>
    </p:spTree>
    <p:extLst>
      <p:ext uri="{BB962C8B-B14F-4D97-AF65-F5344CB8AC3E}">
        <p14:creationId xmlns:p14="http://schemas.microsoft.com/office/powerpoint/2010/main" val="2372784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C4386F9-41B6-477C-AE9D-66D8B838727E}" type="slidenum">
              <a:rPr lang="en-US" altLang="zh-CN" smtClean="0">
                <a:solidFill>
                  <a:srgbClr val="000000"/>
                </a:solidFill>
              </a:rPr>
              <a:pPr>
                <a:defRPr/>
              </a:pPr>
              <a:t>10</a:t>
            </a:fld>
            <a:endParaRPr lang="en-US" altLang="zh-CN" dirty="0">
              <a:solidFill>
                <a:srgbClr val="000000"/>
              </a:solidFill>
            </a:endParaRPr>
          </a:p>
        </p:txBody>
      </p:sp>
      <p:sp>
        <p:nvSpPr>
          <p:cNvPr id="19" name="TextBox 62">
            <a:extLst>
              <a:ext uri="{FF2B5EF4-FFF2-40B4-BE49-F238E27FC236}">
                <a16:creationId xmlns:a16="http://schemas.microsoft.com/office/drawing/2014/main" xmlns="" id="{290C86F2-EABB-4272-9022-B7E551F4FBA6}"/>
              </a:ext>
            </a:extLst>
          </p:cNvPr>
          <p:cNvSpPr txBox="1"/>
          <p:nvPr/>
        </p:nvSpPr>
        <p:spPr>
          <a:xfrm>
            <a:off x="1877381" y="652600"/>
            <a:ext cx="8846956" cy="455253"/>
          </a:xfrm>
          <a:prstGeom prst="rect">
            <a:avLst/>
          </a:prstGeom>
          <a:noFill/>
        </p:spPr>
        <p:txBody>
          <a:bodyPr wrap="square" rtlCol="0">
            <a:spAutoFit/>
          </a:bodyPr>
          <a:lstStyle/>
          <a:p>
            <a:pPr>
              <a:lnSpc>
                <a:spcPct val="150000"/>
              </a:lnSpc>
            </a:pP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一、</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政府预算的概论</a:t>
            </a:r>
            <a:endPar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14" name="直接连接符 13">
            <a:extLst>
              <a:ext uri="{FF2B5EF4-FFF2-40B4-BE49-F238E27FC236}">
                <a16:creationId xmlns:a16="http://schemas.microsoft.com/office/drawing/2014/main" xmlns="" id="{B6DB6115-8F9C-49BF-94C6-FDB5F0556B50}"/>
              </a:ext>
            </a:extLst>
          </p:cNvPr>
          <p:cNvCxnSpPr/>
          <p:nvPr/>
        </p:nvCxnSpPr>
        <p:spPr>
          <a:xfrm>
            <a:off x="1877381" y="5750260"/>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794350" y="1438843"/>
            <a:ext cx="8464354" cy="3539430"/>
          </a:xfrm>
          <a:prstGeom prst="rect">
            <a:avLst/>
          </a:prstGeom>
          <a:noFill/>
        </p:spPr>
        <p:txBody>
          <a:bodyPr wrap="square" rtlCol="0">
            <a:spAutoFit/>
          </a:bodyPr>
          <a:lstStyle/>
          <a:p>
            <a:pPr algn="just"/>
            <a:r>
              <a:rPr lang="zh-CN" altLang="en-US" sz="1400" b="1" kern="100" dirty="0" smtClean="0">
                <a:latin typeface="Times New Roman" panose="02020603050405020304" pitchFamily="18" charset="0"/>
                <a:ea typeface="楷体" panose="02010609060101010101" pitchFamily="49" charset="-122"/>
                <a:cs typeface="Times New Roman" panose="02020603050405020304" pitchFamily="18" charset="0"/>
              </a:rPr>
              <a:t>（四）按预算作用的时限划分，政府预算可分为年度预算和多年预算。</a:t>
            </a:r>
            <a:endParaRPr lang="en-US" altLang="zh-CN" sz="1400" b="1" kern="100" dirty="0" smtClean="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400" kern="100" dirty="0" smtClean="0">
                <a:latin typeface="仿宋" panose="02010609060101010101" pitchFamily="49" charset="-122"/>
                <a:ea typeface="仿宋" panose="02010609060101010101" pitchFamily="49" charset="-122"/>
                <a:cs typeface="Times New Roman" panose="02020603050405020304" pitchFamily="18" charset="0"/>
              </a:rPr>
              <a:t>    </a:t>
            </a: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1.</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年度预算。年度预算是指预算收支计划执行期为一年的预算。传统意义上的政府预算，主要是指年度预算。预算的时间跨度称为预算年度或财政年度。由于各国的政治体制和历史文化传统不同，预算年度可以和日历年度一致，也可以不一致，即有历年制和跨年制。</a:t>
            </a:r>
          </a:p>
          <a:p>
            <a:pPr algn="just">
              <a:lnSpc>
                <a:spcPct val="150000"/>
              </a:lnSpc>
            </a:pP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    2.</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多年预算。多年预算是指对预算收支安排时间在</a:t>
            </a: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2</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年期以上的预算。这种预算实际上是一种对年度预算具有指导功能的财政发展规划。从预算收支的特点分析，有些支出项目需要连续跨年度拨款才能完成，如大型公共设施建设、重大科技攻关项目等。而税收等预算收入的增长在经济运行周期内具有一定稳定性，因而预算安排在各年度之间需要保持连续性、稳定性，仅通过编制年度预算则难以达到这一要求。利用编制跨年度的滚动预算并与年度预算相衔接，使预算收支安排既满足当年执行的需要，便于立法机关审查、批准和监督，又具有前瞻性、连续性，能提高预算编制的质量与科学性、合理性，为经济和社会发展提供优质公共服务。从各国编制多年预算的实践看，主要形式为 </a:t>
            </a: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3~5</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年的中期财政规划或中期</a:t>
            </a:r>
            <a:r>
              <a:rPr lang="zh-CN" altLang="en-US" sz="1400" kern="100" dirty="0" smtClean="0">
                <a:latin typeface="仿宋" panose="02010609060101010101" pitchFamily="49" charset="-122"/>
                <a:ea typeface="仿宋" panose="02010609060101010101" pitchFamily="49" charset="-122"/>
                <a:cs typeface="Times New Roman" panose="02020603050405020304" pitchFamily="18" charset="0"/>
              </a:rPr>
              <a:t>预算</a:t>
            </a: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a:t>
            </a:r>
            <a:endParaRPr lang="zh-CN" altLang="en-US" sz="1400" kern="100" dirty="0">
              <a:latin typeface="仿宋" panose="02010609060101010101" pitchFamily="49" charset="-122"/>
              <a:ea typeface="仿宋" panose="02010609060101010101" pitchFamily="49" charset="-122"/>
              <a:cs typeface="Times New Roman" panose="02020603050405020304" pitchFamily="18" charset="0"/>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877381" y="1225683"/>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84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C4386F9-41B6-477C-AE9D-66D8B838727E}" type="slidenum">
              <a:rPr lang="en-US" altLang="zh-CN" smtClean="0">
                <a:solidFill>
                  <a:srgbClr val="000000"/>
                </a:solidFill>
              </a:rPr>
              <a:pPr>
                <a:defRPr/>
              </a:pPr>
              <a:t>11</a:t>
            </a:fld>
            <a:endParaRPr lang="en-US" altLang="zh-CN" dirty="0">
              <a:solidFill>
                <a:srgbClr val="000000"/>
              </a:solidFill>
            </a:endParaRPr>
          </a:p>
        </p:txBody>
      </p:sp>
      <p:sp>
        <p:nvSpPr>
          <p:cNvPr id="19" name="TextBox 62">
            <a:extLst>
              <a:ext uri="{FF2B5EF4-FFF2-40B4-BE49-F238E27FC236}">
                <a16:creationId xmlns:a16="http://schemas.microsoft.com/office/drawing/2014/main" xmlns="" id="{290C86F2-EABB-4272-9022-B7E551F4FBA6}"/>
              </a:ext>
            </a:extLst>
          </p:cNvPr>
          <p:cNvSpPr txBox="1"/>
          <p:nvPr/>
        </p:nvSpPr>
        <p:spPr>
          <a:xfrm>
            <a:off x="1877381" y="652600"/>
            <a:ext cx="8846956" cy="455253"/>
          </a:xfrm>
          <a:prstGeom prst="rect">
            <a:avLst/>
          </a:prstGeom>
          <a:noFill/>
        </p:spPr>
        <p:txBody>
          <a:bodyPr wrap="square" rtlCol="0">
            <a:spAutoFit/>
          </a:bodyPr>
          <a:lstStyle/>
          <a:p>
            <a:pPr>
              <a:lnSpc>
                <a:spcPct val="150000"/>
              </a:lnSpc>
            </a:pP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一、</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政府预算的概论</a:t>
            </a:r>
            <a:endPar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14" name="直接连接符 13">
            <a:extLst>
              <a:ext uri="{FF2B5EF4-FFF2-40B4-BE49-F238E27FC236}">
                <a16:creationId xmlns:a16="http://schemas.microsoft.com/office/drawing/2014/main" xmlns="" id="{B6DB6115-8F9C-49BF-94C6-FDB5F0556B50}"/>
              </a:ext>
            </a:extLst>
          </p:cNvPr>
          <p:cNvCxnSpPr/>
          <p:nvPr/>
        </p:nvCxnSpPr>
        <p:spPr>
          <a:xfrm>
            <a:off x="1877381" y="5208394"/>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794350" y="1438843"/>
            <a:ext cx="8464354" cy="3323987"/>
          </a:xfrm>
          <a:prstGeom prst="rect">
            <a:avLst/>
          </a:prstGeom>
          <a:noFill/>
        </p:spPr>
        <p:txBody>
          <a:bodyPr wrap="square" rtlCol="0">
            <a:spAutoFit/>
          </a:bodyPr>
          <a:lstStyle/>
          <a:p>
            <a:pPr algn="just">
              <a:lnSpc>
                <a:spcPct val="150000"/>
              </a:lnSpc>
            </a:pPr>
            <a:r>
              <a:rPr lang="zh-CN" altLang="en-US" sz="1400" b="1" kern="100" dirty="0" smtClean="0">
                <a:latin typeface="Times New Roman" panose="02020603050405020304" pitchFamily="18" charset="0"/>
                <a:ea typeface="楷体" panose="02010609060101010101" pitchFamily="49" charset="-122"/>
                <a:cs typeface="Times New Roman" panose="02020603050405020304" pitchFamily="18" charset="0"/>
              </a:rPr>
              <a:t>（五）按预算收支平衡状况划分，政府预算可分为平衡预算与差额预算。</a:t>
            </a:r>
            <a:endParaRPr lang="en-US" altLang="zh-CN" sz="1400" b="1" kern="100" dirty="0" smtClean="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sz="1400" kern="100" dirty="0" smtClean="0">
                <a:latin typeface="仿宋" panose="02010609060101010101" pitchFamily="49" charset="-122"/>
                <a:ea typeface="仿宋" panose="02010609060101010101" pitchFamily="49" charset="-122"/>
                <a:cs typeface="Times New Roman" panose="02020603050405020304" pitchFamily="18" charset="0"/>
              </a:rPr>
              <a:t>    </a:t>
            </a: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1.</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平衡预算。平衡预算是指在预算编制、执行过程中保持收人与支出基本相等。仅从账面上来说，不论何种形式的预算都是要平衡的。这里的平衡预算通常是指政府支出以来源于正常税收收入为基本保障，而非借债满足支出需要。</a:t>
            </a:r>
          </a:p>
          <a:p>
            <a:pPr algn="just">
              <a:lnSpc>
                <a:spcPct val="150000"/>
              </a:lnSpc>
            </a:pP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政府预算收支平衡，减少财政赤字和公债发行，固然对加强财政管理、防范财政风险等有益，但从根本上讲，还要看预算平衡是否有利于宏观经济的稳定与增长，是否有利于各项社会事业的发展。因此，随着经济社会发展、预算管理理念及管理模式的变化，从平衡方法来看，平衡预算由简单的基于税收与支出比较的年度平衡发展到加人债务因素的平衡，直至发展到基于一个周期的预算平衡。</a:t>
            </a:r>
          </a:p>
          <a:p>
            <a:pPr algn="just">
              <a:lnSpc>
                <a:spcPct val="150000"/>
              </a:lnSpc>
            </a:pP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    2.</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差额预算。差额预算是指在预算编制过程中，为了实现一定的政策目标，使预算支出大于收入而有赤字，或者收人大于支出而有结余。赤字预算是差额预算的典型形式，一般以政府债务来弥补。</a:t>
            </a:r>
            <a:endParaRPr lang="zh-CN" altLang="en-US" sz="1400" kern="100" dirty="0">
              <a:latin typeface="仿宋" panose="02010609060101010101" pitchFamily="49" charset="-122"/>
              <a:ea typeface="仿宋" panose="02010609060101010101" pitchFamily="49" charset="-122"/>
              <a:cs typeface="Times New Roman" panose="02020603050405020304" pitchFamily="18" charset="0"/>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877381" y="1225683"/>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63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C4386F9-41B6-477C-AE9D-66D8B838727E}" type="slidenum">
              <a:rPr lang="en-US" altLang="zh-CN" smtClean="0">
                <a:solidFill>
                  <a:srgbClr val="000000"/>
                </a:solidFill>
              </a:rPr>
              <a:pPr>
                <a:defRPr/>
              </a:pPr>
              <a:t>12</a:t>
            </a:fld>
            <a:endParaRPr lang="en-US" altLang="zh-CN" dirty="0">
              <a:solidFill>
                <a:srgbClr val="000000"/>
              </a:solidFill>
            </a:endParaRPr>
          </a:p>
        </p:txBody>
      </p:sp>
      <p:sp>
        <p:nvSpPr>
          <p:cNvPr id="19" name="TextBox 62">
            <a:extLst>
              <a:ext uri="{FF2B5EF4-FFF2-40B4-BE49-F238E27FC236}">
                <a16:creationId xmlns:a16="http://schemas.microsoft.com/office/drawing/2014/main" xmlns="" id="{290C86F2-EABB-4272-9022-B7E551F4FBA6}"/>
              </a:ext>
            </a:extLst>
          </p:cNvPr>
          <p:cNvSpPr txBox="1"/>
          <p:nvPr/>
        </p:nvSpPr>
        <p:spPr>
          <a:xfrm>
            <a:off x="1794350" y="741498"/>
            <a:ext cx="8846956" cy="507831"/>
          </a:xfrm>
          <a:prstGeom prst="rect">
            <a:avLst/>
          </a:prstGeom>
          <a:noFill/>
        </p:spPr>
        <p:txBody>
          <a:bodyPr wrap="square" rtlCol="0">
            <a:spAutoFit/>
          </a:bodyPr>
          <a:lstStyle/>
          <a:p>
            <a:pPr>
              <a:lnSpc>
                <a:spcPct val="150000"/>
              </a:lnSpc>
            </a:pPr>
            <a:r>
              <a:rPr lang="zh-CN" altLang="en-US" b="1"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二、</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政府预算的管理基础</a:t>
            </a:r>
            <a:endPar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14" name="直接连接符 13">
            <a:extLst>
              <a:ext uri="{FF2B5EF4-FFF2-40B4-BE49-F238E27FC236}">
                <a16:creationId xmlns:a16="http://schemas.microsoft.com/office/drawing/2014/main" xmlns="" id="{B6DB6115-8F9C-49BF-94C6-FDB5F0556B50}"/>
              </a:ext>
            </a:extLst>
          </p:cNvPr>
          <p:cNvCxnSpPr/>
          <p:nvPr/>
        </p:nvCxnSpPr>
        <p:spPr>
          <a:xfrm>
            <a:off x="1877381" y="5750260"/>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794350" y="1196751"/>
            <a:ext cx="8464354" cy="3647152"/>
          </a:xfrm>
          <a:prstGeom prst="rect">
            <a:avLst/>
          </a:prstGeom>
          <a:noFill/>
        </p:spPr>
        <p:txBody>
          <a:bodyPr wrap="square" rtlCol="0">
            <a:spAutoFit/>
          </a:bodyPr>
          <a:lstStyle/>
          <a:p>
            <a:pPr>
              <a:lnSpc>
                <a:spcPct val="150000"/>
              </a:lnSpc>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政府预算管理：</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1400" dirty="0">
                <a:latin typeface="仿宋" panose="02010609060101010101" pitchFamily="49" charset="-122"/>
                <a:ea typeface="仿宋" panose="02010609060101010101" pitchFamily="49" charset="-122"/>
                <a:cs typeface="Times New Roman" panose="02020603050405020304" pitchFamily="18" charset="0"/>
              </a:rPr>
              <a:t>   </a:t>
            </a:r>
            <a:r>
              <a:rPr lang="zh-CN" altLang="en-US" sz="1400" dirty="0" smtClean="0">
                <a:latin typeface="仿宋" panose="02010609060101010101" pitchFamily="49" charset="-122"/>
                <a:ea typeface="仿宋" panose="02010609060101010101" pitchFamily="49" charset="-122"/>
                <a:cs typeface="Times New Roman" panose="02020603050405020304" pitchFamily="18" charset="0"/>
              </a:rPr>
              <a:t> 政府</a:t>
            </a:r>
            <a:r>
              <a:rPr lang="zh-CN" altLang="en-US" sz="1400" dirty="0">
                <a:latin typeface="仿宋" panose="02010609060101010101" pitchFamily="49" charset="-122"/>
                <a:ea typeface="仿宋" panose="02010609060101010101" pitchFamily="49" charset="-122"/>
                <a:cs typeface="Times New Roman" panose="02020603050405020304" pitchFamily="18" charset="0"/>
              </a:rPr>
              <a:t>预算管理是政府依据法律法规对预算资金的筹集、分配、使用及绩效进行的组织、协调和监督等活动，是财政管理的核心组成部分，也是政府对经济实施宏观调控的重要手段。预算管理的手段包括计划、组织、协调、控制、评价、监督等，预算管理的目标是使预算过程规范、预算资金有序高效运行。</a:t>
            </a:r>
            <a:endParaRPr lang="en-US" altLang="zh-CN" sz="1400" dirty="0">
              <a:latin typeface="仿宋" panose="02010609060101010101" pitchFamily="49" charset="-122"/>
              <a:ea typeface="仿宋" panose="02010609060101010101" pitchFamily="49" charset="-122"/>
              <a:cs typeface="Times New Roman" panose="02020603050405020304" pitchFamily="18" charset="0"/>
            </a:endParaRPr>
          </a:p>
          <a:p>
            <a:pPr>
              <a:lnSpc>
                <a:spcPct val="150000"/>
              </a:lnSpc>
            </a:pP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政府预算管理要素：</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marL="622300" indent="-2667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预算管理的主体：立法主体、决策主体、执行主体</a:t>
            </a:r>
          </a:p>
          <a:p>
            <a:pPr marL="622300" indent="-2667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预算管理的客体：覆盖政府宏观调控与微观主体活动的全过程</a:t>
            </a:r>
          </a:p>
          <a:p>
            <a:pPr marL="622300" indent="-2667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预算管理的范围：预算收入和预算支出</a:t>
            </a:r>
            <a:endParaRPr lang="en-US" altLang="zh-CN" sz="1400" dirty="0">
              <a:solidFill>
                <a:srgbClr val="000000"/>
              </a:solidFill>
              <a:latin typeface="仿宋" panose="02010609060101010101" pitchFamily="49" charset="-122"/>
              <a:ea typeface="仿宋" panose="02010609060101010101" pitchFamily="49" charset="-122"/>
            </a:endParaRPr>
          </a:p>
          <a:p>
            <a:pPr marL="622300" indent="-2667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预算管理的目标：与财政职能相对应，确保财政资金运行规范、透明、严格、高效</a:t>
            </a:r>
            <a:endParaRPr lang="en-US" altLang="zh-CN" sz="1400" dirty="0">
              <a:solidFill>
                <a:srgbClr val="000000"/>
              </a:solidFill>
              <a:latin typeface="仿宋" panose="02010609060101010101" pitchFamily="49" charset="-122"/>
              <a:ea typeface="仿宋" panose="02010609060101010101" pitchFamily="49" charset="-122"/>
            </a:endParaRPr>
          </a:p>
          <a:p>
            <a:pPr marL="622300" indent="-2667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预算管理的手段：法律手段、经济手段、行政手段、技术手段</a:t>
            </a:r>
            <a:endParaRPr lang="en-US" altLang="zh-CN" sz="1400" dirty="0">
              <a:solidFill>
                <a:srgbClr val="000000"/>
              </a:solidFill>
              <a:latin typeface="仿宋" panose="02010609060101010101" pitchFamily="49" charset="-122"/>
              <a:ea typeface="仿宋" panose="02010609060101010101" pitchFamily="49" charset="-122"/>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877381" y="1225683"/>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001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C4386F9-41B6-477C-AE9D-66D8B838727E}" type="slidenum">
              <a:rPr lang="en-US" altLang="zh-CN" smtClean="0">
                <a:solidFill>
                  <a:srgbClr val="000000"/>
                </a:solidFill>
              </a:rPr>
              <a:pPr>
                <a:defRPr/>
              </a:pPr>
              <a:t>13</a:t>
            </a:fld>
            <a:endParaRPr lang="en-US" altLang="zh-CN" dirty="0">
              <a:solidFill>
                <a:srgbClr val="000000"/>
              </a:solidFill>
            </a:endParaRPr>
          </a:p>
        </p:txBody>
      </p:sp>
      <p:sp>
        <p:nvSpPr>
          <p:cNvPr id="19" name="TextBox 62">
            <a:extLst>
              <a:ext uri="{FF2B5EF4-FFF2-40B4-BE49-F238E27FC236}">
                <a16:creationId xmlns:a16="http://schemas.microsoft.com/office/drawing/2014/main" xmlns="" id="{290C86F2-EABB-4272-9022-B7E551F4FBA6}"/>
              </a:ext>
            </a:extLst>
          </p:cNvPr>
          <p:cNvSpPr txBox="1"/>
          <p:nvPr/>
        </p:nvSpPr>
        <p:spPr>
          <a:xfrm>
            <a:off x="1794350" y="741498"/>
            <a:ext cx="8846956" cy="507831"/>
          </a:xfrm>
          <a:prstGeom prst="rect">
            <a:avLst/>
          </a:prstGeom>
          <a:noFill/>
        </p:spPr>
        <p:txBody>
          <a:bodyPr wrap="square" rtlCol="0">
            <a:spAutoFit/>
          </a:bodyPr>
          <a:lstStyle/>
          <a:p>
            <a:pPr>
              <a:lnSpc>
                <a:spcPct val="150000"/>
              </a:lnSpc>
            </a:pP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二、</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政府预算的管理基础</a:t>
            </a:r>
            <a:endPar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14" name="直接连接符 13">
            <a:extLst>
              <a:ext uri="{FF2B5EF4-FFF2-40B4-BE49-F238E27FC236}">
                <a16:creationId xmlns:a16="http://schemas.microsoft.com/office/drawing/2014/main" xmlns="" id="{B6DB6115-8F9C-49BF-94C6-FDB5F0556B50}"/>
              </a:ext>
            </a:extLst>
          </p:cNvPr>
          <p:cNvCxnSpPr/>
          <p:nvPr/>
        </p:nvCxnSpPr>
        <p:spPr>
          <a:xfrm>
            <a:off x="1877381" y="5750260"/>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780863" y="1395520"/>
            <a:ext cx="4301650" cy="4293483"/>
          </a:xfrm>
          <a:prstGeom prst="rect">
            <a:avLst/>
          </a:prstGeom>
          <a:noFill/>
        </p:spPr>
        <p:txBody>
          <a:bodyPr wrap="square" rtlCol="0">
            <a:spAutoFit/>
          </a:bodyPr>
          <a:lstStyle/>
          <a:p>
            <a:pPr>
              <a:lnSpc>
                <a:spcPct val="150000"/>
              </a:lnSpc>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预算管理流程：</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marL="355600" algn="just">
              <a:lnSpc>
                <a:spcPct val="150000"/>
              </a:lnSpc>
            </a:pPr>
            <a:r>
              <a:rPr lang="zh-CN" altLang="en-US" sz="1400" dirty="0">
                <a:solidFill>
                  <a:srgbClr val="000000"/>
                </a:solidFill>
                <a:latin typeface="仿宋_GB2312" panose="02010609030101010101" pitchFamily="49" charset="-122"/>
                <a:ea typeface="仿宋_GB2312" panose="02010609030101010101" pitchFamily="49" charset="-122"/>
              </a:rPr>
              <a:t>    </a:t>
            </a:r>
            <a:r>
              <a:rPr lang="zh-CN" altLang="en-US" sz="1400" dirty="0">
                <a:solidFill>
                  <a:srgbClr val="000000"/>
                </a:solidFill>
                <a:latin typeface="仿宋" panose="02010609060101010101" pitchFamily="49" charset="-122"/>
                <a:ea typeface="仿宋" panose="02010609060101010101" pitchFamily="49" charset="-122"/>
              </a:rPr>
              <a:t>预算管理流程是指一个相对完整的预算管理运行过程，按照各个运行阶段的管理内容主要分为</a:t>
            </a:r>
            <a:r>
              <a:rPr lang="en-US" altLang="zh-CN" sz="1400" dirty="0">
                <a:solidFill>
                  <a:srgbClr val="000000"/>
                </a:solidFill>
                <a:latin typeface="仿宋" panose="02010609060101010101" pitchFamily="49" charset="-122"/>
                <a:ea typeface="仿宋" panose="02010609060101010101" pitchFamily="49" charset="-122"/>
              </a:rPr>
              <a:t>:</a:t>
            </a:r>
            <a:r>
              <a:rPr lang="zh-CN" altLang="en-US" sz="1400" dirty="0">
                <a:solidFill>
                  <a:srgbClr val="000000"/>
                </a:solidFill>
                <a:latin typeface="仿宋" panose="02010609060101010101" pitchFamily="49" charset="-122"/>
                <a:ea typeface="仿宋" panose="02010609060101010101" pitchFamily="49" charset="-122"/>
              </a:rPr>
              <a:t>预算规划与编制、预算审查与批准、预算执行与调整、政府决算与审计、预算绩效与监督等阶段。政府施政行为的开展必须有相应的预算资金作为保障，因此，控制了政府预算的资金流，也就对政府的行政权力形成了有效的监督和制约。上述预算活动完整过程的核心内容是预算的编制、审批、执行、调整与决算。在我国建设现代预算制度的条件下，这一过程更需要强化绩效管理的全过程嵌人以及预算全过程的监督</a:t>
            </a:r>
            <a:r>
              <a:rPr lang="en-US" altLang="zh-CN" sz="1400" dirty="0">
                <a:solidFill>
                  <a:srgbClr val="000000"/>
                </a:solidFill>
                <a:latin typeface="仿宋" panose="02010609060101010101" pitchFamily="49" charset="-122"/>
                <a:ea typeface="仿宋" panose="02010609060101010101" pitchFamily="49" charset="-122"/>
              </a:rPr>
              <a:t>(</a:t>
            </a:r>
            <a:r>
              <a:rPr lang="zh-CN" altLang="en-US" sz="1400" dirty="0">
                <a:solidFill>
                  <a:srgbClr val="000000"/>
                </a:solidFill>
                <a:latin typeface="仿宋" panose="02010609060101010101" pitchFamily="49" charset="-122"/>
                <a:ea typeface="仿宋" panose="02010609060101010101" pitchFamily="49" charset="-122"/>
              </a:rPr>
              <a:t>如图</a:t>
            </a:r>
            <a:r>
              <a:rPr lang="en-US" altLang="zh-CN" sz="1400" dirty="0">
                <a:solidFill>
                  <a:srgbClr val="000000"/>
                </a:solidFill>
                <a:latin typeface="仿宋" panose="02010609060101010101" pitchFamily="49" charset="-122"/>
                <a:ea typeface="仿宋" panose="02010609060101010101" pitchFamily="49" charset="-122"/>
              </a:rPr>
              <a:t>1-1</a:t>
            </a:r>
            <a:r>
              <a:rPr lang="zh-CN" altLang="en-US" sz="1400" dirty="0">
                <a:solidFill>
                  <a:srgbClr val="000000"/>
                </a:solidFill>
                <a:latin typeface="仿宋" panose="02010609060101010101" pitchFamily="49" charset="-122"/>
                <a:ea typeface="仿宋" panose="02010609060101010101" pitchFamily="49" charset="-122"/>
              </a:rPr>
              <a:t>所示</a:t>
            </a:r>
            <a:r>
              <a:rPr lang="en-US" altLang="zh-CN" sz="1400" dirty="0">
                <a:solidFill>
                  <a:srgbClr val="000000"/>
                </a:solidFill>
                <a:latin typeface="仿宋" panose="02010609060101010101" pitchFamily="49" charset="-122"/>
                <a:ea typeface="仿宋" panose="02010609060101010101" pitchFamily="49" charset="-122"/>
              </a:rPr>
              <a:t>)</a:t>
            </a:r>
            <a:r>
              <a:rPr lang="zh-CN" altLang="en-US" sz="1400" dirty="0">
                <a:solidFill>
                  <a:srgbClr val="000000"/>
                </a:solidFill>
                <a:latin typeface="仿宋" panose="02010609060101010101" pitchFamily="49" charset="-122"/>
                <a:ea typeface="仿宋" panose="02010609060101010101" pitchFamily="49" charset="-122"/>
              </a:rPr>
              <a:t>。</a:t>
            </a:r>
            <a:endParaRPr lang="en-US" altLang="zh-CN" sz="1400" dirty="0">
              <a:solidFill>
                <a:srgbClr val="000000"/>
              </a:solidFill>
              <a:latin typeface="仿宋" panose="02010609060101010101" pitchFamily="49" charset="-122"/>
              <a:ea typeface="仿宋" panose="02010609060101010101" pitchFamily="49" charset="-122"/>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877381" y="1225683"/>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xmlns="" id="{4E4662E1-48C4-41FC-BFDE-14D0EFE55A9C}"/>
              </a:ext>
            </a:extLst>
          </p:cNvPr>
          <p:cNvPicPr>
            <a:picLocks noChangeAspect="1"/>
          </p:cNvPicPr>
          <p:nvPr/>
        </p:nvPicPr>
        <p:blipFill>
          <a:blip r:embed="rId3"/>
          <a:stretch>
            <a:fillRect/>
          </a:stretch>
        </p:blipFill>
        <p:spPr>
          <a:xfrm>
            <a:off x="6174224" y="1737849"/>
            <a:ext cx="4167512" cy="3235198"/>
          </a:xfrm>
          <a:prstGeom prst="rect">
            <a:avLst/>
          </a:prstGeom>
        </p:spPr>
      </p:pic>
    </p:spTree>
    <p:extLst>
      <p:ext uri="{BB962C8B-B14F-4D97-AF65-F5344CB8AC3E}">
        <p14:creationId xmlns:p14="http://schemas.microsoft.com/office/powerpoint/2010/main" val="2859395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C4386F9-41B6-477C-AE9D-66D8B838727E}" type="slidenum">
              <a:rPr lang="en-US" altLang="zh-CN" smtClean="0">
                <a:solidFill>
                  <a:srgbClr val="000000"/>
                </a:solidFill>
              </a:rPr>
              <a:pPr>
                <a:defRPr/>
              </a:pPr>
              <a:t>14</a:t>
            </a:fld>
            <a:endParaRPr lang="en-US" altLang="zh-CN" dirty="0">
              <a:solidFill>
                <a:srgbClr val="000000"/>
              </a:solidFill>
            </a:endParaRPr>
          </a:p>
        </p:txBody>
      </p:sp>
      <p:sp>
        <p:nvSpPr>
          <p:cNvPr id="19" name="TextBox 62">
            <a:extLst>
              <a:ext uri="{FF2B5EF4-FFF2-40B4-BE49-F238E27FC236}">
                <a16:creationId xmlns:a16="http://schemas.microsoft.com/office/drawing/2014/main" xmlns="" id="{290C86F2-EABB-4272-9022-B7E551F4FBA6}"/>
              </a:ext>
            </a:extLst>
          </p:cNvPr>
          <p:cNvSpPr txBox="1"/>
          <p:nvPr/>
        </p:nvSpPr>
        <p:spPr>
          <a:xfrm>
            <a:off x="1794350" y="741498"/>
            <a:ext cx="8846956" cy="507831"/>
          </a:xfrm>
          <a:prstGeom prst="rect">
            <a:avLst/>
          </a:prstGeom>
          <a:noFill/>
        </p:spPr>
        <p:txBody>
          <a:bodyPr wrap="square" rtlCol="0">
            <a:spAutoFit/>
          </a:bodyPr>
          <a:lstStyle/>
          <a:p>
            <a:pPr>
              <a:lnSpc>
                <a:spcPct val="150000"/>
              </a:lnSpc>
            </a:pP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二、</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政府预算的管理基础</a:t>
            </a:r>
            <a:endPar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14" name="直接连接符 13">
            <a:extLst>
              <a:ext uri="{FF2B5EF4-FFF2-40B4-BE49-F238E27FC236}">
                <a16:creationId xmlns:a16="http://schemas.microsoft.com/office/drawing/2014/main" xmlns="" id="{B6DB6115-8F9C-49BF-94C6-FDB5F0556B50}"/>
              </a:ext>
            </a:extLst>
          </p:cNvPr>
          <p:cNvCxnSpPr/>
          <p:nvPr/>
        </p:nvCxnSpPr>
        <p:spPr>
          <a:xfrm>
            <a:off x="1877381" y="5750260"/>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780863" y="1395520"/>
            <a:ext cx="8560872" cy="4293483"/>
          </a:xfrm>
          <a:prstGeom prst="rect">
            <a:avLst/>
          </a:prstGeom>
          <a:noFill/>
        </p:spPr>
        <p:txBody>
          <a:bodyPr wrap="square" rtlCol="0">
            <a:spAutoFit/>
          </a:bodyPr>
          <a:lstStyle/>
          <a:p>
            <a:pPr>
              <a:lnSpc>
                <a:spcPct val="150000"/>
              </a:lnSpc>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预算期限与年度：</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marL="698500" indent="-3429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预算年度：也称为财政年度，是指编制和执行预算所应依据的法定时限，也就是预算收支起止的有效期限。</a:t>
            </a:r>
            <a:endParaRPr lang="en-US" altLang="zh-CN" sz="1400" dirty="0">
              <a:solidFill>
                <a:srgbClr val="000000"/>
              </a:solidFill>
              <a:latin typeface="仿宋" panose="02010609060101010101" pitchFamily="49" charset="-122"/>
              <a:ea typeface="仿宋" panose="02010609060101010101" pitchFamily="49" charset="-122"/>
            </a:endParaRPr>
          </a:p>
          <a:p>
            <a:pPr marL="698500" indent="-3429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预算年度类型：历年制指从每年的</a:t>
            </a:r>
            <a:r>
              <a:rPr lang="en-US" altLang="zh-CN" sz="1400" dirty="0">
                <a:solidFill>
                  <a:srgbClr val="000000"/>
                </a:solidFill>
                <a:latin typeface="仿宋" panose="02010609060101010101" pitchFamily="49" charset="-122"/>
                <a:ea typeface="仿宋" panose="02010609060101010101" pitchFamily="49" charset="-122"/>
              </a:rPr>
              <a:t>1</a:t>
            </a:r>
            <a:r>
              <a:rPr lang="zh-CN" altLang="en-US" sz="1400" dirty="0">
                <a:solidFill>
                  <a:srgbClr val="000000"/>
                </a:solidFill>
                <a:latin typeface="仿宋" panose="02010609060101010101" pitchFamily="49" charset="-122"/>
                <a:ea typeface="仿宋" panose="02010609060101010101" pitchFamily="49" charset="-122"/>
              </a:rPr>
              <a:t>月</a:t>
            </a:r>
            <a:r>
              <a:rPr lang="en-US" altLang="zh-CN" sz="1400" dirty="0">
                <a:solidFill>
                  <a:srgbClr val="000000"/>
                </a:solidFill>
                <a:latin typeface="仿宋" panose="02010609060101010101" pitchFamily="49" charset="-122"/>
                <a:ea typeface="仿宋" panose="02010609060101010101" pitchFamily="49" charset="-122"/>
              </a:rPr>
              <a:t>1</a:t>
            </a:r>
            <a:r>
              <a:rPr lang="zh-CN" altLang="en-US" sz="1400" dirty="0">
                <a:solidFill>
                  <a:srgbClr val="000000"/>
                </a:solidFill>
                <a:latin typeface="仿宋" panose="02010609060101010101" pitchFamily="49" charset="-122"/>
                <a:ea typeface="仿宋" panose="02010609060101010101" pitchFamily="49" charset="-122"/>
              </a:rPr>
              <a:t>日起至同年</a:t>
            </a:r>
            <a:r>
              <a:rPr lang="en-US" altLang="zh-CN" sz="1400" dirty="0">
                <a:solidFill>
                  <a:srgbClr val="000000"/>
                </a:solidFill>
                <a:latin typeface="仿宋" panose="02010609060101010101" pitchFamily="49" charset="-122"/>
                <a:ea typeface="仿宋" panose="02010609060101010101" pitchFamily="49" charset="-122"/>
              </a:rPr>
              <a:t>12</a:t>
            </a:r>
            <a:r>
              <a:rPr lang="zh-CN" altLang="en-US" sz="1400" dirty="0">
                <a:solidFill>
                  <a:srgbClr val="000000"/>
                </a:solidFill>
                <a:latin typeface="仿宋" panose="02010609060101010101" pitchFamily="49" charset="-122"/>
                <a:ea typeface="仿宋" panose="02010609060101010101" pitchFamily="49" charset="-122"/>
              </a:rPr>
              <a:t>月</a:t>
            </a:r>
            <a:r>
              <a:rPr lang="en-US" altLang="zh-CN" sz="1400" dirty="0">
                <a:solidFill>
                  <a:srgbClr val="000000"/>
                </a:solidFill>
                <a:latin typeface="仿宋" panose="02010609060101010101" pitchFamily="49" charset="-122"/>
                <a:ea typeface="仿宋" panose="02010609060101010101" pitchFamily="49" charset="-122"/>
              </a:rPr>
              <a:t>31</a:t>
            </a:r>
            <a:r>
              <a:rPr lang="zh-CN" altLang="en-US" sz="1400" dirty="0">
                <a:solidFill>
                  <a:srgbClr val="000000"/>
                </a:solidFill>
                <a:latin typeface="仿宋" panose="02010609060101010101" pitchFamily="49" charset="-122"/>
                <a:ea typeface="仿宋" panose="02010609060101010101" pitchFamily="49" charset="-122"/>
              </a:rPr>
              <a:t>日止，包括中国、法国、德国、比利时、奥地利、丹麦、芬兰、西班牙、葡萄牙、挪威、瑞士等。 跨年制指一个预算年度跨越两个日历年度，具体起讫时间：四月制</a:t>
            </a:r>
            <a:r>
              <a:rPr lang="en-US" altLang="zh-CN" sz="1400" dirty="0">
                <a:solidFill>
                  <a:srgbClr val="000000"/>
                </a:solidFill>
                <a:latin typeface="仿宋" panose="02010609060101010101" pitchFamily="49" charset="-122"/>
                <a:ea typeface="仿宋" panose="02010609060101010101" pitchFamily="49" charset="-122"/>
              </a:rPr>
              <a:t>——</a:t>
            </a:r>
            <a:r>
              <a:rPr lang="zh-CN" altLang="en-US" sz="1400" dirty="0">
                <a:solidFill>
                  <a:srgbClr val="000000"/>
                </a:solidFill>
                <a:latin typeface="仿宋" panose="02010609060101010101" pitchFamily="49" charset="-122"/>
                <a:ea typeface="仿宋" panose="02010609060101010101" pitchFamily="49" charset="-122"/>
              </a:rPr>
              <a:t>从</a:t>
            </a:r>
            <a:r>
              <a:rPr lang="en-US" altLang="zh-CN" sz="1400" dirty="0">
                <a:solidFill>
                  <a:srgbClr val="000000"/>
                </a:solidFill>
                <a:latin typeface="仿宋" panose="02010609060101010101" pitchFamily="49" charset="-122"/>
                <a:ea typeface="仿宋" panose="02010609060101010101" pitchFamily="49" charset="-122"/>
              </a:rPr>
              <a:t>4</a:t>
            </a:r>
            <a:r>
              <a:rPr lang="zh-CN" altLang="en-US" sz="1400" dirty="0">
                <a:solidFill>
                  <a:srgbClr val="000000"/>
                </a:solidFill>
                <a:latin typeface="仿宋" panose="02010609060101010101" pitchFamily="49" charset="-122"/>
                <a:ea typeface="仿宋" panose="02010609060101010101" pitchFamily="49" charset="-122"/>
              </a:rPr>
              <a:t>月</a:t>
            </a:r>
            <a:r>
              <a:rPr lang="en-US" altLang="zh-CN" sz="1400" dirty="0">
                <a:solidFill>
                  <a:srgbClr val="000000"/>
                </a:solidFill>
                <a:latin typeface="仿宋" panose="02010609060101010101" pitchFamily="49" charset="-122"/>
                <a:ea typeface="仿宋" panose="02010609060101010101" pitchFamily="49" charset="-122"/>
              </a:rPr>
              <a:t>1</a:t>
            </a:r>
            <a:r>
              <a:rPr lang="zh-CN" altLang="en-US" sz="1400" dirty="0">
                <a:solidFill>
                  <a:srgbClr val="000000"/>
                </a:solidFill>
                <a:latin typeface="仿宋" panose="02010609060101010101" pitchFamily="49" charset="-122"/>
                <a:ea typeface="仿宋" panose="02010609060101010101" pitchFamily="49" charset="-122"/>
              </a:rPr>
              <a:t>日至次年的</a:t>
            </a:r>
            <a:r>
              <a:rPr lang="en-US" altLang="zh-CN" sz="1400" dirty="0">
                <a:solidFill>
                  <a:srgbClr val="000000"/>
                </a:solidFill>
                <a:latin typeface="仿宋" panose="02010609060101010101" pitchFamily="49" charset="-122"/>
                <a:ea typeface="仿宋" panose="02010609060101010101" pitchFamily="49" charset="-122"/>
              </a:rPr>
              <a:t>3</a:t>
            </a:r>
            <a:r>
              <a:rPr lang="zh-CN" altLang="en-US" sz="1400" dirty="0">
                <a:solidFill>
                  <a:srgbClr val="000000"/>
                </a:solidFill>
                <a:latin typeface="仿宋" panose="02010609060101010101" pitchFamily="49" charset="-122"/>
                <a:ea typeface="仿宋" panose="02010609060101010101" pitchFamily="49" charset="-122"/>
              </a:rPr>
              <a:t>月</a:t>
            </a:r>
            <a:r>
              <a:rPr lang="en-US" altLang="zh-CN" sz="1400" dirty="0">
                <a:solidFill>
                  <a:srgbClr val="000000"/>
                </a:solidFill>
                <a:latin typeface="仿宋" panose="02010609060101010101" pitchFamily="49" charset="-122"/>
                <a:ea typeface="仿宋" panose="02010609060101010101" pitchFamily="49" charset="-122"/>
              </a:rPr>
              <a:t>31</a:t>
            </a:r>
            <a:r>
              <a:rPr lang="zh-CN" altLang="en-US" sz="1400" dirty="0">
                <a:solidFill>
                  <a:srgbClr val="000000"/>
                </a:solidFill>
                <a:latin typeface="仿宋" panose="02010609060101010101" pitchFamily="49" charset="-122"/>
                <a:ea typeface="仿宋" panose="02010609060101010101" pitchFamily="49" charset="-122"/>
              </a:rPr>
              <a:t>日止，如英国、日本、加拿大、新加坡、印度等；七月制</a:t>
            </a:r>
            <a:r>
              <a:rPr lang="en-US" altLang="zh-CN" sz="1400" dirty="0">
                <a:solidFill>
                  <a:srgbClr val="000000"/>
                </a:solidFill>
                <a:latin typeface="仿宋" panose="02010609060101010101" pitchFamily="49" charset="-122"/>
                <a:ea typeface="仿宋" panose="02010609060101010101" pitchFamily="49" charset="-122"/>
              </a:rPr>
              <a:t>——</a:t>
            </a:r>
            <a:r>
              <a:rPr lang="zh-CN" altLang="en-US" sz="1400" dirty="0">
                <a:solidFill>
                  <a:srgbClr val="000000"/>
                </a:solidFill>
                <a:latin typeface="仿宋" panose="02010609060101010101" pitchFamily="49" charset="-122"/>
                <a:ea typeface="仿宋" panose="02010609060101010101" pitchFamily="49" charset="-122"/>
              </a:rPr>
              <a:t>从</a:t>
            </a:r>
            <a:r>
              <a:rPr lang="en-US" altLang="zh-CN" sz="1400" dirty="0">
                <a:solidFill>
                  <a:srgbClr val="000000"/>
                </a:solidFill>
                <a:latin typeface="仿宋" panose="02010609060101010101" pitchFamily="49" charset="-122"/>
                <a:ea typeface="仿宋" panose="02010609060101010101" pitchFamily="49" charset="-122"/>
              </a:rPr>
              <a:t>7</a:t>
            </a:r>
            <a:r>
              <a:rPr lang="zh-CN" altLang="en-US" sz="1400" dirty="0">
                <a:solidFill>
                  <a:srgbClr val="000000"/>
                </a:solidFill>
                <a:latin typeface="仿宋" panose="02010609060101010101" pitchFamily="49" charset="-122"/>
                <a:ea typeface="仿宋" panose="02010609060101010101" pitchFamily="49" charset="-122"/>
              </a:rPr>
              <a:t>月</a:t>
            </a:r>
            <a:r>
              <a:rPr lang="en-US" altLang="zh-CN" sz="1400" dirty="0">
                <a:solidFill>
                  <a:srgbClr val="000000"/>
                </a:solidFill>
                <a:latin typeface="仿宋" panose="02010609060101010101" pitchFamily="49" charset="-122"/>
                <a:ea typeface="仿宋" panose="02010609060101010101" pitchFamily="49" charset="-122"/>
              </a:rPr>
              <a:t>1</a:t>
            </a:r>
            <a:r>
              <a:rPr lang="zh-CN" altLang="en-US" sz="1400" dirty="0">
                <a:solidFill>
                  <a:srgbClr val="000000"/>
                </a:solidFill>
                <a:latin typeface="仿宋" panose="02010609060101010101" pitchFamily="49" charset="-122"/>
                <a:ea typeface="仿宋" panose="02010609060101010101" pitchFamily="49" charset="-122"/>
              </a:rPr>
              <a:t>日至次年的</a:t>
            </a:r>
            <a:r>
              <a:rPr lang="en-US" altLang="zh-CN" sz="1400" dirty="0">
                <a:solidFill>
                  <a:srgbClr val="000000"/>
                </a:solidFill>
                <a:latin typeface="仿宋" panose="02010609060101010101" pitchFamily="49" charset="-122"/>
                <a:ea typeface="仿宋" panose="02010609060101010101" pitchFamily="49" charset="-122"/>
              </a:rPr>
              <a:t>6</a:t>
            </a:r>
            <a:r>
              <a:rPr lang="zh-CN" altLang="en-US" sz="1400" dirty="0">
                <a:solidFill>
                  <a:srgbClr val="000000"/>
                </a:solidFill>
                <a:latin typeface="仿宋" panose="02010609060101010101" pitchFamily="49" charset="-122"/>
                <a:ea typeface="仿宋" panose="02010609060101010101" pitchFamily="49" charset="-122"/>
              </a:rPr>
              <a:t>月</a:t>
            </a:r>
            <a:r>
              <a:rPr lang="en-US" altLang="zh-CN" sz="1400" dirty="0">
                <a:solidFill>
                  <a:srgbClr val="000000"/>
                </a:solidFill>
                <a:latin typeface="仿宋" panose="02010609060101010101" pitchFamily="49" charset="-122"/>
                <a:ea typeface="仿宋" panose="02010609060101010101" pitchFamily="49" charset="-122"/>
              </a:rPr>
              <a:t>30</a:t>
            </a:r>
            <a:r>
              <a:rPr lang="zh-CN" altLang="en-US" sz="1400" dirty="0">
                <a:solidFill>
                  <a:srgbClr val="000000"/>
                </a:solidFill>
                <a:latin typeface="仿宋" panose="02010609060101010101" pitchFamily="49" charset="-122"/>
                <a:ea typeface="仿宋" panose="02010609060101010101" pitchFamily="49" charset="-122"/>
              </a:rPr>
              <a:t>日止，主要有：瑞典、澳大利亚、孟加拉国、巴基斯坦、埃及等；十月制</a:t>
            </a:r>
            <a:r>
              <a:rPr lang="en-US" altLang="zh-CN" sz="1400" dirty="0">
                <a:solidFill>
                  <a:srgbClr val="000000"/>
                </a:solidFill>
                <a:latin typeface="仿宋" panose="02010609060101010101" pitchFamily="49" charset="-122"/>
                <a:ea typeface="仿宋" panose="02010609060101010101" pitchFamily="49" charset="-122"/>
              </a:rPr>
              <a:t>——</a:t>
            </a:r>
            <a:r>
              <a:rPr lang="zh-CN" altLang="en-US" sz="1400" dirty="0">
                <a:solidFill>
                  <a:srgbClr val="000000"/>
                </a:solidFill>
                <a:latin typeface="仿宋" panose="02010609060101010101" pitchFamily="49" charset="-122"/>
                <a:ea typeface="仿宋" panose="02010609060101010101" pitchFamily="49" charset="-122"/>
              </a:rPr>
              <a:t>从</a:t>
            </a:r>
            <a:r>
              <a:rPr lang="en-US" altLang="zh-CN" sz="1400" dirty="0">
                <a:solidFill>
                  <a:srgbClr val="000000"/>
                </a:solidFill>
                <a:latin typeface="仿宋" panose="02010609060101010101" pitchFamily="49" charset="-122"/>
                <a:ea typeface="仿宋" panose="02010609060101010101" pitchFamily="49" charset="-122"/>
              </a:rPr>
              <a:t>10</a:t>
            </a:r>
            <a:r>
              <a:rPr lang="zh-CN" altLang="en-US" sz="1400" dirty="0">
                <a:solidFill>
                  <a:srgbClr val="000000"/>
                </a:solidFill>
                <a:latin typeface="仿宋" panose="02010609060101010101" pitchFamily="49" charset="-122"/>
                <a:ea typeface="仿宋" panose="02010609060101010101" pitchFamily="49" charset="-122"/>
              </a:rPr>
              <a:t>月</a:t>
            </a:r>
            <a:r>
              <a:rPr lang="en-US" altLang="zh-CN" sz="1400" dirty="0">
                <a:solidFill>
                  <a:srgbClr val="000000"/>
                </a:solidFill>
                <a:latin typeface="仿宋" panose="02010609060101010101" pitchFamily="49" charset="-122"/>
                <a:ea typeface="仿宋" panose="02010609060101010101" pitchFamily="49" charset="-122"/>
              </a:rPr>
              <a:t>1</a:t>
            </a:r>
            <a:r>
              <a:rPr lang="zh-CN" altLang="en-US" sz="1400" dirty="0">
                <a:solidFill>
                  <a:srgbClr val="000000"/>
                </a:solidFill>
                <a:latin typeface="仿宋" panose="02010609060101010101" pitchFamily="49" charset="-122"/>
                <a:ea typeface="仿宋" panose="02010609060101010101" pitchFamily="49" charset="-122"/>
              </a:rPr>
              <a:t>日起至次年</a:t>
            </a:r>
            <a:r>
              <a:rPr lang="en-US" altLang="zh-CN" sz="1400" dirty="0">
                <a:solidFill>
                  <a:srgbClr val="000000"/>
                </a:solidFill>
                <a:latin typeface="仿宋" panose="02010609060101010101" pitchFamily="49" charset="-122"/>
                <a:ea typeface="仿宋" panose="02010609060101010101" pitchFamily="49" charset="-122"/>
              </a:rPr>
              <a:t>9</a:t>
            </a:r>
            <a:r>
              <a:rPr lang="zh-CN" altLang="en-US" sz="1400" dirty="0">
                <a:solidFill>
                  <a:srgbClr val="000000"/>
                </a:solidFill>
                <a:latin typeface="仿宋" panose="02010609060101010101" pitchFamily="49" charset="-122"/>
                <a:ea typeface="仿宋" panose="02010609060101010101" pitchFamily="49" charset="-122"/>
              </a:rPr>
              <a:t>月</a:t>
            </a:r>
            <a:r>
              <a:rPr lang="en-US" altLang="zh-CN" sz="1400" dirty="0">
                <a:solidFill>
                  <a:srgbClr val="000000"/>
                </a:solidFill>
                <a:latin typeface="仿宋" panose="02010609060101010101" pitchFamily="49" charset="-122"/>
                <a:ea typeface="仿宋" panose="02010609060101010101" pitchFamily="49" charset="-122"/>
              </a:rPr>
              <a:t>30</a:t>
            </a:r>
            <a:r>
              <a:rPr lang="zh-CN" altLang="en-US" sz="1400" dirty="0">
                <a:solidFill>
                  <a:srgbClr val="000000"/>
                </a:solidFill>
                <a:latin typeface="仿宋" panose="02010609060101010101" pitchFamily="49" charset="-122"/>
                <a:ea typeface="仿宋" panose="02010609060101010101" pitchFamily="49" charset="-122"/>
              </a:rPr>
              <a:t>日止。主要有美国、泰国等。</a:t>
            </a:r>
            <a:endParaRPr lang="en-US" altLang="zh-CN" sz="1400" dirty="0">
              <a:solidFill>
                <a:srgbClr val="000000"/>
              </a:solidFill>
              <a:latin typeface="仿宋" panose="02010609060101010101" pitchFamily="49" charset="-122"/>
              <a:ea typeface="仿宋" panose="02010609060101010101" pitchFamily="49" charset="-122"/>
            </a:endParaRPr>
          </a:p>
          <a:p>
            <a:pPr marL="698500" indent="-3429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标准预算周期：预算周期是指从预算编制、审议批准、执行，再到决算的完整过程。 所谓“标准预算周期”，是将每一个预算周期从时间序列上划分为三个标准阶段，即“预算编制和审批”、“预算执行”、“决算与绩效评价”。</a:t>
            </a:r>
            <a:endParaRPr lang="en-US" altLang="zh-CN" sz="1400" dirty="0">
              <a:solidFill>
                <a:srgbClr val="000000"/>
              </a:solidFill>
              <a:latin typeface="仿宋" panose="02010609060101010101" pitchFamily="49" charset="-122"/>
              <a:ea typeface="仿宋" panose="02010609060101010101" pitchFamily="49" charset="-122"/>
            </a:endParaRPr>
          </a:p>
          <a:p>
            <a:pPr marL="355600" indent="-285750">
              <a:lnSpc>
                <a:spcPct val="150000"/>
              </a:lnSpc>
              <a:buFont typeface="Wingdings" panose="05000000000000000000" pitchFamily="2" charset="2"/>
              <a:buChar char="Ø"/>
            </a:pPr>
            <a:r>
              <a:rPr lang="zh-CN" altLang="en-US" sz="1400" b="1" dirty="0">
                <a:solidFill>
                  <a:srgbClr val="000000"/>
                </a:solidFill>
                <a:latin typeface="楷体" panose="02010609060101010101" pitchFamily="49" charset="-122"/>
                <a:ea typeface="楷体" panose="02010609060101010101" pitchFamily="49" charset="-122"/>
              </a:rPr>
              <a:t>标准预算周期与预算年度的区别？</a:t>
            </a:r>
            <a:endParaRPr lang="en-US" altLang="zh-CN" sz="1400" b="1" dirty="0">
              <a:solidFill>
                <a:srgbClr val="000000"/>
              </a:solidFill>
              <a:latin typeface="楷体" panose="02010609060101010101" pitchFamily="49" charset="-122"/>
              <a:ea typeface="楷体" panose="02010609060101010101" pitchFamily="49" charset="-122"/>
            </a:endParaRPr>
          </a:p>
          <a:p>
            <a:pPr marL="698500" indent="-342900">
              <a:lnSpc>
                <a:spcPct val="150000"/>
              </a:lnSpc>
              <a:buFont typeface="+mj-ea"/>
              <a:buAutoNum type="circleNumDbPlain"/>
            </a:pPr>
            <a:endParaRPr lang="en-US" altLang="zh-CN" sz="1400" dirty="0">
              <a:solidFill>
                <a:srgbClr val="000000"/>
              </a:solidFill>
              <a:latin typeface="仿宋_GB2312" panose="02010609030101010101" pitchFamily="49" charset="-122"/>
              <a:ea typeface="仿宋_GB2312" panose="02010609030101010101" pitchFamily="49" charset="-122"/>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877381" y="1225683"/>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048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C4386F9-41B6-477C-AE9D-66D8B838727E}" type="slidenum">
              <a:rPr lang="en-US" altLang="zh-CN" smtClean="0">
                <a:solidFill>
                  <a:srgbClr val="000000"/>
                </a:solidFill>
              </a:rPr>
              <a:pPr>
                <a:defRPr/>
              </a:pPr>
              <a:t>15</a:t>
            </a:fld>
            <a:endParaRPr lang="en-US" altLang="zh-CN" dirty="0">
              <a:solidFill>
                <a:srgbClr val="000000"/>
              </a:solidFill>
            </a:endParaRPr>
          </a:p>
        </p:txBody>
      </p:sp>
      <p:sp>
        <p:nvSpPr>
          <p:cNvPr id="19" name="TextBox 62">
            <a:extLst>
              <a:ext uri="{FF2B5EF4-FFF2-40B4-BE49-F238E27FC236}">
                <a16:creationId xmlns:a16="http://schemas.microsoft.com/office/drawing/2014/main" xmlns="" id="{290C86F2-EABB-4272-9022-B7E551F4FBA6}"/>
              </a:ext>
            </a:extLst>
          </p:cNvPr>
          <p:cNvSpPr txBox="1"/>
          <p:nvPr/>
        </p:nvSpPr>
        <p:spPr>
          <a:xfrm>
            <a:off x="1794350" y="741498"/>
            <a:ext cx="8846956" cy="507831"/>
          </a:xfrm>
          <a:prstGeom prst="rect">
            <a:avLst/>
          </a:prstGeom>
          <a:noFill/>
        </p:spPr>
        <p:txBody>
          <a:bodyPr wrap="square" rtlCol="0">
            <a:spAutoFit/>
          </a:bodyPr>
          <a:lstStyle/>
          <a:p>
            <a:pPr>
              <a:lnSpc>
                <a:spcPct val="150000"/>
              </a:lnSpc>
            </a:pP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二、</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政府预算的管理基础</a:t>
            </a:r>
            <a:endPar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14" name="直接连接符 13">
            <a:extLst>
              <a:ext uri="{FF2B5EF4-FFF2-40B4-BE49-F238E27FC236}">
                <a16:creationId xmlns:a16="http://schemas.microsoft.com/office/drawing/2014/main" xmlns="" id="{B6DB6115-8F9C-49BF-94C6-FDB5F0556B50}"/>
              </a:ext>
            </a:extLst>
          </p:cNvPr>
          <p:cNvCxnSpPr/>
          <p:nvPr/>
        </p:nvCxnSpPr>
        <p:spPr>
          <a:xfrm>
            <a:off x="1877381" y="5750260"/>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780863" y="1395520"/>
            <a:ext cx="8560872" cy="3970318"/>
          </a:xfrm>
          <a:prstGeom prst="rect">
            <a:avLst/>
          </a:prstGeom>
          <a:noFill/>
        </p:spPr>
        <p:txBody>
          <a:bodyPr wrap="square" rtlCol="0">
            <a:spAutoFit/>
          </a:bodyPr>
          <a:lstStyle/>
          <a:p>
            <a:pPr>
              <a:lnSpc>
                <a:spcPct val="150000"/>
              </a:lnSpc>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美国联邦政府标准预算</a:t>
            </a:r>
            <a:r>
              <a:rPr lang="zh-CN" altLang="en-US" sz="1400" b="1" dirty="0" smtClean="0">
                <a:latin typeface="Times New Roman" panose="02020603050405020304" pitchFamily="18" charset="0"/>
                <a:ea typeface="楷体" panose="02010609060101010101" pitchFamily="49" charset="-122"/>
                <a:cs typeface="Times New Roman" panose="02020603050405020304" pitchFamily="18" charset="0"/>
              </a:rPr>
              <a:t>周期</a:t>
            </a:r>
            <a:endParaRPr lang="zh-CN" altLang="en-US" sz="14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dirty="0" smtClean="0">
                <a:latin typeface="仿宋" panose="02010609060101010101" pitchFamily="49" charset="-122"/>
                <a:ea typeface="仿宋" panose="02010609060101010101" pitchFamily="49" charset="-122"/>
                <a:cs typeface="Times New Roman" panose="02020603050405020304" pitchFamily="18" charset="0"/>
              </a:rPr>
              <a:t>美国联邦政府</a:t>
            </a:r>
            <a:r>
              <a:rPr lang="zh-CN" altLang="en-US" sz="1400" dirty="0">
                <a:latin typeface="仿宋" panose="02010609060101010101" pitchFamily="49" charset="-122"/>
                <a:ea typeface="仿宋" panose="02010609060101010101" pitchFamily="49" charset="-122"/>
                <a:cs typeface="Times New Roman" panose="02020603050405020304" pitchFamily="18" charset="0"/>
              </a:rPr>
              <a:t>的预算年度是从每年的</a:t>
            </a:r>
            <a:r>
              <a:rPr lang="en-US" altLang="zh-CN" sz="1400" dirty="0">
                <a:latin typeface="仿宋" panose="02010609060101010101" pitchFamily="49" charset="-122"/>
                <a:ea typeface="仿宋" panose="02010609060101010101" pitchFamily="49" charset="-122"/>
                <a:cs typeface="Times New Roman" panose="02020603050405020304" pitchFamily="18" charset="0"/>
              </a:rPr>
              <a:t>10</a:t>
            </a:r>
            <a:r>
              <a:rPr lang="zh-CN" altLang="en-US" sz="1400" dirty="0">
                <a:latin typeface="仿宋" panose="02010609060101010101" pitchFamily="49" charset="-122"/>
                <a:ea typeface="仿宋" panose="02010609060101010101" pitchFamily="49" charset="-122"/>
                <a:cs typeface="Times New Roman" panose="02020603050405020304" pitchFamily="18" charset="0"/>
              </a:rPr>
              <a:t>月</a:t>
            </a:r>
            <a:r>
              <a:rPr lang="en-US" altLang="zh-CN" sz="1400" dirty="0">
                <a:latin typeface="仿宋" panose="02010609060101010101" pitchFamily="49" charset="-122"/>
                <a:ea typeface="仿宋" panose="02010609060101010101" pitchFamily="49" charset="-122"/>
                <a:cs typeface="Times New Roman" panose="02020603050405020304" pitchFamily="18" charset="0"/>
              </a:rPr>
              <a:t>1</a:t>
            </a:r>
            <a:r>
              <a:rPr lang="zh-CN" altLang="en-US" sz="1400" dirty="0">
                <a:latin typeface="仿宋" panose="02010609060101010101" pitchFamily="49" charset="-122"/>
                <a:ea typeface="仿宋" panose="02010609060101010101" pitchFamily="49" charset="-122"/>
                <a:cs typeface="Times New Roman" panose="02020603050405020304" pitchFamily="18" charset="0"/>
              </a:rPr>
              <a:t>日到次年的</a:t>
            </a:r>
            <a:r>
              <a:rPr lang="en-US" altLang="zh-CN" sz="1400" dirty="0">
                <a:latin typeface="仿宋" panose="02010609060101010101" pitchFamily="49" charset="-122"/>
                <a:ea typeface="仿宋" panose="02010609060101010101" pitchFamily="49" charset="-122"/>
                <a:cs typeface="Times New Roman" panose="02020603050405020304" pitchFamily="18" charset="0"/>
              </a:rPr>
              <a:t>9</a:t>
            </a:r>
            <a:r>
              <a:rPr lang="zh-CN" altLang="en-US" sz="1400" dirty="0">
                <a:latin typeface="仿宋" panose="02010609060101010101" pitchFamily="49" charset="-122"/>
                <a:ea typeface="仿宋" panose="02010609060101010101" pitchFamily="49" charset="-122"/>
                <a:cs typeface="Times New Roman" panose="02020603050405020304" pitchFamily="18" charset="0"/>
              </a:rPr>
              <a:t>月</a:t>
            </a:r>
            <a:r>
              <a:rPr lang="en-US" altLang="zh-CN" sz="1400" dirty="0">
                <a:latin typeface="仿宋" panose="02010609060101010101" pitchFamily="49" charset="-122"/>
                <a:ea typeface="仿宋" panose="02010609060101010101" pitchFamily="49" charset="-122"/>
                <a:cs typeface="Times New Roman" panose="02020603050405020304" pitchFamily="18" charset="0"/>
              </a:rPr>
              <a:t>30</a:t>
            </a:r>
            <a:r>
              <a:rPr lang="zh-CN" altLang="en-US" sz="1400" dirty="0">
                <a:latin typeface="仿宋" panose="02010609060101010101" pitchFamily="49" charset="-122"/>
                <a:ea typeface="仿宋" panose="02010609060101010101" pitchFamily="49" charset="-122"/>
                <a:cs typeface="Times New Roman" panose="02020603050405020304" pitchFamily="18" charset="0"/>
              </a:rPr>
              <a:t>日。从联邦政府各机构编制预算开始</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到联邦预算执行后的审计</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每个预算周期长达</a:t>
            </a:r>
            <a:r>
              <a:rPr lang="en-US" altLang="zh-CN" sz="1400" dirty="0">
                <a:latin typeface="仿宋" panose="02010609060101010101" pitchFamily="49" charset="-122"/>
                <a:ea typeface="仿宋" panose="02010609060101010101" pitchFamily="49" charset="-122"/>
                <a:cs typeface="Times New Roman" panose="02020603050405020304" pitchFamily="18" charset="0"/>
              </a:rPr>
              <a:t>33</a:t>
            </a:r>
            <a:r>
              <a:rPr lang="zh-CN" altLang="en-US" sz="1400" dirty="0">
                <a:latin typeface="仿宋" panose="02010609060101010101" pitchFamily="49" charset="-122"/>
                <a:ea typeface="仿宋" panose="02010609060101010101" pitchFamily="49" charset="-122"/>
                <a:cs typeface="Times New Roman" panose="02020603050405020304" pitchFamily="18" charset="0"/>
              </a:rPr>
              <a:t>个月。在一个预算年度内</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联邦政府要在执行本年度预算的同时</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审核上一预算年度的预算</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并编制下一预算年度的预算</a:t>
            </a:r>
            <a:r>
              <a:rPr lang="zh-CN" altLang="en-US" sz="1400" dirty="0" smtClean="0">
                <a:latin typeface="仿宋" panose="02010609060101010101" pitchFamily="49" charset="-122"/>
                <a:ea typeface="仿宋" panose="02010609060101010101" pitchFamily="49" charset="-122"/>
                <a:cs typeface="Times New Roman" panose="02020603050405020304" pitchFamily="18" charset="0"/>
              </a:rPr>
              <a:t>。</a:t>
            </a:r>
            <a:endParaRPr lang="en-US" altLang="zh-CN" sz="1400" dirty="0" smtClean="0">
              <a:latin typeface="仿宋" panose="02010609060101010101" pitchFamily="49" charset="-122"/>
              <a:ea typeface="仿宋" panose="02010609060101010101" pitchFamily="49" charset="-122"/>
              <a:cs typeface="Times New Roman" panose="02020603050405020304" pitchFamily="18" charset="0"/>
            </a:endParaRPr>
          </a:p>
          <a:p>
            <a:pPr>
              <a:lnSpc>
                <a:spcPct val="150000"/>
              </a:lnSpc>
            </a:pPr>
            <a:r>
              <a:rPr lang="zh-CN" altLang="en-US" sz="1400" b="1" dirty="0" smtClean="0">
                <a:latin typeface="Times New Roman" panose="02020603050405020304" pitchFamily="18" charset="0"/>
                <a:ea typeface="楷体" panose="02010609060101010101" pitchFamily="49" charset="-122"/>
                <a:cs typeface="Times New Roman" panose="02020603050405020304" pitchFamily="18" charset="0"/>
              </a:rPr>
              <a:t>我国</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政府预算周期的构成：</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marL="698500" indent="-3429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预算编制准备（每年年中）：国务院下达预算编制的指示</a:t>
            </a:r>
            <a:r>
              <a:rPr lang="en-US" altLang="zh-CN" sz="1400" dirty="0">
                <a:solidFill>
                  <a:srgbClr val="000000"/>
                </a:solidFill>
                <a:latin typeface="仿宋" panose="02010609060101010101" pitchFamily="49" charset="-122"/>
                <a:ea typeface="仿宋" panose="02010609060101010101" pitchFamily="49" charset="-122"/>
              </a:rPr>
              <a:t>——</a:t>
            </a:r>
            <a:r>
              <a:rPr lang="zh-CN" altLang="en-US" sz="1400" dirty="0">
                <a:solidFill>
                  <a:srgbClr val="000000"/>
                </a:solidFill>
                <a:latin typeface="仿宋" panose="02010609060101010101" pitchFamily="49" charset="-122"/>
                <a:ea typeface="仿宋" panose="02010609060101010101" pitchFamily="49" charset="-122"/>
              </a:rPr>
              <a:t>财政部门测算预算收支指标</a:t>
            </a:r>
            <a:r>
              <a:rPr lang="en-US" altLang="zh-CN" sz="1400" dirty="0">
                <a:solidFill>
                  <a:srgbClr val="000000"/>
                </a:solidFill>
                <a:latin typeface="仿宋" panose="02010609060101010101" pitchFamily="49" charset="-122"/>
                <a:ea typeface="仿宋" panose="02010609060101010101" pitchFamily="49" charset="-122"/>
              </a:rPr>
              <a:t>——</a:t>
            </a:r>
            <a:r>
              <a:rPr lang="zh-CN" altLang="en-US" sz="1400" dirty="0">
                <a:solidFill>
                  <a:srgbClr val="000000"/>
                </a:solidFill>
                <a:latin typeface="仿宋" panose="02010609060101010101" pitchFamily="49" charset="-122"/>
                <a:ea typeface="仿宋" panose="02010609060101010101" pitchFamily="49" charset="-122"/>
              </a:rPr>
              <a:t>财政部制定并颁发政府预算科目和表格，具体组织部署预算编制事项</a:t>
            </a:r>
          </a:p>
          <a:p>
            <a:pPr marL="698500" indent="-3429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编制预算草案（每年</a:t>
            </a:r>
            <a:r>
              <a:rPr lang="en-US" altLang="zh-CN" sz="1400" dirty="0">
                <a:solidFill>
                  <a:srgbClr val="000000"/>
                </a:solidFill>
                <a:latin typeface="仿宋" panose="02010609060101010101" pitchFamily="49" charset="-122"/>
                <a:ea typeface="仿宋" panose="02010609060101010101" pitchFamily="49" charset="-122"/>
              </a:rPr>
              <a:t>6</a:t>
            </a:r>
            <a:r>
              <a:rPr lang="zh-CN" altLang="en-US" sz="1400" dirty="0">
                <a:solidFill>
                  <a:srgbClr val="000000"/>
                </a:solidFill>
                <a:latin typeface="仿宋" panose="02010609060101010101" pitchFamily="49" charset="-122"/>
                <a:ea typeface="仿宋" panose="02010609060101010101" pitchFamily="49" charset="-122"/>
              </a:rPr>
              <a:t>月左右至</a:t>
            </a:r>
            <a:r>
              <a:rPr lang="en-US" altLang="zh-CN" sz="1400" dirty="0">
                <a:solidFill>
                  <a:srgbClr val="000000"/>
                </a:solidFill>
                <a:latin typeface="仿宋" panose="02010609060101010101" pitchFamily="49" charset="-122"/>
                <a:ea typeface="仿宋" panose="02010609060101010101" pitchFamily="49" charset="-122"/>
              </a:rPr>
              <a:t>12</a:t>
            </a:r>
            <a:r>
              <a:rPr lang="zh-CN" altLang="en-US" sz="1400" dirty="0">
                <a:solidFill>
                  <a:srgbClr val="000000"/>
                </a:solidFill>
                <a:latin typeface="仿宋" panose="02010609060101010101" pitchFamily="49" charset="-122"/>
                <a:ea typeface="仿宋" panose="02010609060101010101" pitchFamily="49" charset="-122"/>
              </a:rPr>
              <a:t>月底）</a:t>
            </a:r>
            <a:endParaRPr lang="en-US" altLang="zh-CN" sz="1400" dirty="0">
              <a:solidFill>
                <a:srgbClr val="000000"/>
              </a:solidFill>
              <a:latin typeface="仿宋" panose="02010609060101010101" pitchFamily="49" charset="-122"/>
              <a:ea typeface="仿宋" panose="02010609060101010101" pitchFamily="49" charset="-122"/>
            </a:endParaRPr>
          </a:p>
          <a:p>
            <a:pPr marL="698500" indent="-3429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审查批准及批复预算（每年</a:t>
            </a:r>
            <a:r>
              <a:rPr lang="en-US" altLang="zh-CN" sz="1400" dirty="0">
                <a:solidFill>
                  <a:srgbClr val="000000"/>
                </a:solidFill>
                <a:latin typeface="仿宋" panose="02010609060101010101" pitchFamily="49" charset="-122"/>
                <a:ea typeface="仿宋" panose="02010609060101010101" pitchFamily="49" charset="-122"/>
              </a:rPr>
              <a:t>1</a:t>
            </a:r>
            <a:r>
              <a:rPr lang="zh-CN" altLang="en-US" sz="1400" dirty="0">
                <a:solidFill>
                  <a:srgbClr val="000000"/>
                </a:solidFill>
                <a:latin typeface="仿宋" panose="02010609060101010101" pitchFamily="49" charset="-122"/>
                <a:ea typeface="仿宋" panose="02010609060101010101" pitchFamily="49" charset="-122"/>
              </a:rPr>
              <a:t>月至</a:t>
            </a:r>
            <a:r>
              <a:rPr lang="en-US" altLang="zh-CN" sz="1400" dirty="0">
                <a:solidFill>
                  <a:srgbClr val="000000"/>
                </a:solidFill>
                <a:latin typeface="仿宋" panose="02010609060101010101" pitchFamily="49" charset="-122"/>
                <a:ea typeface="仿宋" panose="02010609060101010101" pitchFamily="49" charset="-122"/>
              </a:rPr>
              <a:t>5</a:t>
            </a:r>
            <a:r>
              <a:rPr lang="zh-CN" altLang="en-US" sz="1400" dirty="0">
                <a:solidFill>
                  <a:srgbClr val="000000"/>
                </a:solidFill>
                <a:latin typeface="仿宋" panose="02010609060101010101" pitchFamily="49" charset="-122"/>
                <a:ea typeface="仿宋" panose="02010609060101010101" pitchFamily="49" charset="-122"/>
              </a:rPr>
              <a:t>月底）</a:t>
            </a:r>
          </a:p>
          <a:p>
            <a:pPr marL="698500" indent="-3429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执行收支预算（每年</a:t>
            </a:r>
            <a:r>
              <a:rPr lang="en-US" altLang="zh-CN" sz="1400" dirty="0">
                <a:solidFill>
                  <a:srgbClr val="000000"/>
                </a:solidFill>
                <a:latin typeface="仿宋" panose="02010609060101010101" pitchFamily="49" charset="-122"/>
                <a:ea typeface="仿宋" panose="02010609060101010101" pitchFamily="49" charset="-122"/>
              </a:rPr>
              <a:t>1</a:t>
            </a:r>
            <a:r>
              <a:rPr lang="zh-CN" altLang="en-US" sz="1400" dirty="0">
                <a:solidFill>
                  <a:srgbClr val="000000"/>
                </a:solidFill>
                <a:latin typeface="仿宋" panose="02010609060101010101" pitchFamily="49" charset="-122"/>
                <a:ea typeface="仿宋" panose="02010609060101010101" pitchFamily="49" charset="-122"/>
              </a:rPr>
              <a:t>月</a:t>
            </a:r>
            <a:r>
              <a:rPr lang="en-US" altLang="zh-CN" sz="1400" dirty="0">
                <a:solidFill>
                  <a:srgbClr val="000000"/>
                </a:solidFill>
                <a:latin typeface="仿宋" panose="02010609060101010101" pitchFamily="49" charset="-122"/>
                <a:ea typeface="仿宋" panose="02010609060101010101" pitchFamily="49" charset="-122"/>
              </a:rPr>
              <a:t>1</a:t>
            </a:r>
            <a:r>
              <a:rPr lang="zh-CN" altLang="en-US" sz="1400" dirty="0">
                <a:solidFill>
                  <a:srgbClr val="000000"/>
                </a:solidFill>
                <a:latin typeface="仿宋" panose="02010609060101010101" pitchFamily="49" charset="-122"/>
                <a:ea typeface="仿宋" panose="02010609060101010101" pitchFamily="49" charset="-122"/>
              </a:rPr>
              <a:t>日至</a:t>
            </a:r>
            <a:r>
              <a:rPr lang="en-US" altLang="zh-CN" sz="1400" dirty="0">
                <a:solidFill>
                  <a:srgbClr val="000000"/>
                </a:solidFill>
                <a:latin typeface="仿宋" panose="02010609060101010101" pitchFamily="49" charset="-122"/>
                <a:ea typeface="仿宋" panose="02010609060101010101" pitchFamily="49" charset="-122"/>
              </a:rPr>
              <a:t>12</a:t>
            </a:r>
            <a:r>
              <a:rPr lang="zh-CN" altLang="en-US" sz="1400" dirty="0">
                <a:solidFill>
                  <a:srgbClr val="000000"/>
                </a:solidFill>
                <a:latin typeface="仿宋" panose="02010609060101010101" pitchFamily="49" charset="-122"/>
                <a:ea typeface="仿宋" panose="02010609060101010101" pitchFamily="49" charset="-122"/>
              </a:rPr>
              <a:t>月</a:t>
            </a:r>
            <a:r>
              <a:rPr lang="en-US" altLang="zh-CN" sz="1400" dirty="0">
                <a:solidFill>
                  <a:srgbClr val="000000"/>
                </a:solidFill>
                <a:latin typeface="仿宋" panose="02010609060101010101" pitchFamily="49" charset="-122"/>
                <a:ea typeface="仿宋" panose="02010609060101010101" pitchFamily="49" charset="-122"/>
              </a:rPr>
              <a:t>31</a:t>
            </a:r>
            <a:r>
              <a:rPr lang="zh-CN" altLang="en-US" sz="1400" dirty="0">
                <a:solidFill>
                  <a:srgbClr val="000000"/>
                </a:solidFill>
                <a:latin typeface="仿宋" panose="02010609060101010101" pitchFamily="49" charset="-122"/>
                <a:ea typeface="仿宋" panose="02010609060101010101" pitchFamily="49" charset="-122"/>
              </a:rPr>
              <a:t>日）</a:t>
            </a:r>
            <a:endParaRPr lang="en-US" altLang="zh-CN" sz="1400" dirty="0">
              <a:solidFill>
                <a:srgbClr val="000000"/>
              </a:solidFill>
              <a:latin typeface="仿宋" panose="02010609060101010101" pitchFamily="49" charset="-122"/>
              <a:ea typeface="仿宋" panose="02010609060101010101" pitchFamily="49" charset="-122"/>
            </a:endParaRPr>
          </a:p>
          <a:p>
            <a:pPr marL="698500" indent="-3429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决算与审计（每年</a:t>
            </a:r>
            <a:r>
              <a:rPr lang="en-US" altLang="zh-CN" sz="1400" dirty="0">
                <a:solidFill>
                  <a:srgbClr val="000000"/>
                </a:solidFill>
                <a:latin typeface="仿宋" panose="02010609060101010101" pitchFamily="49" charset="-122"/>
                <a:ea typeface="仿宋" panose="02010609060101010101" pitchFamily="49" charset="-122"/>
              </a:rPr>
              <a:t>1</a:t>
            </a:r>
            <a:r>
              <a:rPr lang="zh-CN" altLang="en-US" sz="1400" dirty="0">
                <a:solidFill>
                  <a:srgbClr val="000000"/>
                </a:solidFill>
                <a:latin typeface="仿宋" panose="02010609060101010101" pitchFamily="49" charset="-122"/>
                <a:ea typeface="仿宋" panose="02010609060101010101" pitchFamily="49" charset="-122"/>
              </a:rPr>
              <a:t>月</a:t>
            </a:r>
            <a:r>
              <a:rPr lang="en-US" altLang="zh-CN" sz="1400" dirty="0">
                <a:solidFill>
                  <a:srgbClr val="000000"/>
                </a:solidFill>
                <a:latin typeface="仿宋" panose="02010609060101010101" pitchFamily="49" charset="-122"/>
                <a:ea typeface="仿宋" panose="02010609060101010101" pitchFamily="49" charset="-122"/>
              </a:rPr>
              <a:t>1</a:t>
            </a:r>
            <a:r>
              <a:rPr lang="zh-CN" altLang="en-US" sz="1400" dirty="0">
                <a:solidFill>
                  <a:srgbClr val="000000"/>
                </a:solidFill>
                <a:latin typeface="仿宋" panose="02010609060101010101" pitchFamily="49" charset="-122"/>
                <a:ea typeface="仿宋" panose="02010609060101010101" pitchFamily="49" charset="-122"/>
              </a:rPr>
              <a:t>日至</a:t>
            </a:r>
            <a:r>
              <a:rPr lang="en-US" altLang="zh-CN" sz="1400" dirty="0">
                <a:solidFill>
                  <a:srgbClr val="000000"/>
                </a:solidFill>
                <a:latin typeface="仿宋" panose="02010609060101010101" pitchFamily="49" charset="-122"/>
                <a:ea typeface="仿宋" panose="02010609060101010101" pitchFamily="49" charset="-122"/>
              </a:rPr>
              <a:t>8</a:t>
            </a:r>
            <a:r>
              <a:rPr lang="zh-CN" altLang="en-US" sz="1400" dirty="0">
                <a:solidFill>
                  <a:srgbClr val="000000"/>
                </a:solidFill>
                <a:latin typeface="仿宋" panose="02010609060101010101" pitchFamily="49" charset="-122"/>
                <a:ea typeface="仿宋" panose="02010609060101010101" pitchFamily="49" charset="-122"/>
              </a:rPr>
              <a:t>月）</a:t>
            </a:r>
            <a:endParaRPr lang="en-US" altLang="zh-CN" sz="1400" dirty="0">
              <a:solidFill>
                <a:srgbClr val="000000"/>
              </a:solidFill>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Ø"/>
            </a:pPr>
            <a:r>
              <a:rPr lang="zh-CN" altLang="en-US" sz="1400" b="1" dirty="0">
                <a:solidFill>
                  <a:srgbClr val="000000"/>
                </a:solidFill>
                <a:latin typeface="楷体" panose="02010609060101010101" pitchFamily="49" charset="-122"/>
                <a:ea typeface="楷体" panose="02010609060101010101" pitchFamily="49" charset="-122"/>
              </a:rPr>
              <a:t>完成一个完整的预算周期，耗时将近</a:t>
            </a:r>
            <a:r>
              <a:rPr lang="en-US" altLang="zh-CN" sz="1400" b="1" dirty="0">
                <a:solidFill>
                  <a:srgbClr val="000000"/>
                </a:solidFill>
                <a:latin typeface="楷体" panose="02010609060101010101" pitchFamily="49" charset="-122"/>
                <a:ea typeface="楷体" panose="02010609060101010101" pitchFamily="49" charset="-122"/>
              </a:rPr>
              <a:t>30</a:t>
            </a:r>
            <a:r>
              <a:rPr lang="zh-CN" altLang="en-US" sz="1400" b="1" dirty="0">
                <a:solidFill>
                  <a:srgbClr val="000000"/>
                </a:solidFill>
                <a:latin typeface="楷体" panose="02010609060101010101" pitchFamily="49" charset="-122"/>
                <a:ea typeface="楷体" panose="02010609060101010101" pitchFamily="49" charset="-122"/>
              </a:rPr>
              <a:t>个月</a:t>
            </a:r>
            <a:endParaRPr lang="en-US" altLang="zh-CN" sz="1400" b="1" dirty="0">
              <a:solidFill>
                <a:srgbClr val="000000"/>
              </a:solidFill>
              <a:latin typeface="楷体" panose="02010609060101010101" pitchFamily="49" charset="-122"/>
              <a:ea typeface="楷体" panose="02010609060101010101" pitchFamily="49" charset="-122"/>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877381" y="1225683"/>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324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C4386F9-41B6-477C-AE9D-66D8B838727E}" type="slidenum">
              <a:rPr lang="en-US" altLang="zh-CN" smtClean="0">
                <a:solidFill>
                  <a:srgbClr val="000000"/>
                </a:solidFill>
              </a:rPr>
              <a:pPr>
                <a:defRPr/>
              </a:pPr>
              <a:t>16</a:t>
            </a:fld>
            <a:endParaRPr lang="en-US" altLang="zh-CN" dirty="0">
              <a:solidFill>
                <a:srgbClr val="000000"/>
              </a:solidFill>
            </a:endParaRPr>
          </a:p>
        </p:txBody>
      </p:sp>
      <p:sp>
        <p:nvSpPr>
          <p:cNvPr id="19" name="TextBox 62">
            <a:extLst>
              <a:ext uri="{FF2B5EF4-FFF2-40B4-BE49-F238E27FC236}">
                <a16:creationId xmlns:a16="http://schemas.microsoft.com/office/drawing/2014/main" xmlns="" id="{290C86F2-EABB-4272-9022-B7E551F4FBA6}"/>
              </a:ext>
            </a:extLst>
          </p:cNvPr>
          <p:cNvSpPr txBox="1"/>
          <p:nvPr/>
        </p:nvSpPr>
        <p:spPr>
          <a:xfrm>
            <a:off x="1794350" y="741498"/>
            <a:ext cx="8846956" cy="507831"/>
          </a:xfrm>
          <a:prstGeom prst="rect">
            <a:avLst/>
          </a:prstGeom>
          <a:noFill/>
        </p:spPr>
        <p:txBody>
          <a:bodyPr wrap="square" rtlCol="0">
            <a:spAutoFit/>
          </a:bodyPr>
          <a:lstStyle/>
          <a:p>
            <a:pPr>
              <a:lnSpc>
                <a:spcPct val="150000"/>
              </a:lnSpc>
            </a:pP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二、</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政府预算的管理基础</a:t>
            </a:r>
            <a:endPar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14" name="直接连接符 13">
            <a:extLst>
              <a:ext uri="{FF2B5EF4-FFF2-40B4-BE49-F238E27FC236}">
                <a16:creationId xmlns:a16="http://schemas.microsoft.com/office/drawing/2014/main" xmlns="" id="{B6DB6115-8F9C-49BF-94C6-FDB5F0556B50}"/>
              </a:ext>
            </a:extLst>
          </p:cNvPr>
          <p:cNvCxnSpPr/>
          <p:nvPr/>
        </p:nvCxnSpPr>
        <p:spPr>
          <a:xfrm>
            <a:off x="1877381" y="5750260"/>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877381" y="1225683"/>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7381" y="1254616"/>
            <a:ext cx="8545277" cy="4090116"/>
          </a:xfrm>
          <a:prstGeom prst="rect">
            <a:avLst/>
          </a:prstGeom>
        </p:spPr>
      </p:pic>
    </p:spTree>
    <p:extLst>
      <p:ext uri="{BB962C8B-B14F-4D97-AF65-F5344CB8AC3E}">
        <p14:creationId xmlns:p14="http://schemas.microsoft.com/office/powerpoint/2010/main" val="3332246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C4386F9-41B6-477C-AE9D-66D8B838727E}" type="slidenum">
              <a:rPr lang="en-US" altLang="zh-CN" smtClean="0">
                <a:solidFill>
                  <a:srgbClr val="000000"/>
                </a:solidFill>
              </a:rPr>
              <a:pPr>
                <a:defRPr/>
              </a:pPr>
              <a:t>17</a:t>
            </a:fld>
            <a:endParaRPr lang="en-US" altLang="zh-CN" dirty="0">
              <a:solidFill>
                <a:srgbClr val="000000"/>
              </a:solidFill>
            </a:endParaRPr>
          </a:p>
        </p:txBody>
      </p:sp>
      <p:sp>
        <p:nvSpPr>
          <p:cNvPr id="19" name="TextBox 62">
            <a:extLst>
              <a:ext uri="{FF2B5EF4-FFF2-40B4-BE49-F238E27FC236}">
                <a16:creationId xmlns:a16="http://schemas.microsoft.com/office/drawing/2014/main" xmlns="" id="{290C86F2-EABB-4272-9022-B7E551F4FBA6}"/>
              </a:ext>
            </a:extLst>
          </p:cNvPr>
          <p:cNvSpPr txBox="1"/>
          <p:nvPr/>
        </p:nvSpPr>
        <p:spPr>
          <a:xfrm>
            <a:off x="1794350" y="741498"/>
            <a:ext cx="8846956" cy="507831"/>
          </a:xfrm>
          <a:prstGeom prst="rect">
            <a:avLst/>
          </a:prstGeom>
          <a:noFill/>
        </p:spPr>
        <p:txBody>
          <a:bodyPr wrap="square" rtlCol="0">
            <a:spAutoFit/>
          </a:bodyPr>
          <a:lstStyle/>
          <a:p>
            <a:pPr>
              <a:lnSpc>
                <a:spcPct val="150000"/>
              </a:lnSpc>
            </a:pP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二、</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政府预算的管理基础</a:t>
            </a:r>
            <a:endPar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14" name="直接连接符 13">
            <a:extLst>
              <a:ext uri="{FF2B5EF4-FFF2-40B4-BE49-F238E27FC236}">
                <a16:creationId xmlns:a16="http://schemas.microsoft.com/office/drawing/2014/main" xmlns="" id="{B6DB6115-8F9C-49BF-94C6-FDB5F0556B50}"/>
              </a:ext>
            </a:extLst>
          </p:cNvPr>
          <p:cNvCxnSpPr/>
          <p:nvPr/>
        </p:nvCxnSpPr>
        <p:spPr>
          <a:xfrm>
            <a:off x="1863823" y="5458947"/>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772885" y="1332346"/>
            <a:ext cx="8560872" cy="3970318"/>
          </a:xfrm>
          <a:prstGeom prst="rect">
            <a:avLst/>
          </a:prstGeom>
          <a:noFill/>
        </p:spPr>
        <p:txBody>
          <a:bodyPr wrap="square" rtlCol="0">
            <a:spAutoFit/>
          </a:bodyPr>
          <a:lstStyle/>
          <a:p>
            <a:pPr>
              <a:lnSpc>
                <a:spcPct val="150000"/>
              </a:lnSpc>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政府预算管理的组织体系</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en-US" sz="1400" b="1" dirty="0">
                <a:latin typeface="仿宋" panose="02010609060101010101" pitchFamily="49" charset="-122"/>
                <a:ea typeface="仿宋" panose="02010609060101010101" pitchFamily="49" charset="-122"/>
                <a:cs typeface="Times New Roman" panose="02020603050405020304" pitchFamily="18" charset="0"/>
              </a:rPr>
              <a:t>    </a:t>
            </a:r>
            <a:r>
              <a:rPr lang="zh-CN" altLang="en-US" sz="1400" dirty="0" smtClean="0">
                <a:latin typeface="仿宋" panose="02010609060101010101" pitchFamily="49" charset="-122"/>
                <a:ea typeface="仿宋" panose="02010609060101010101" pitchFamily="49" charset="-122"/>
                <a:cs typeface="Times New Roman" panose="02020603050405020304" pitchFamily="18" charset="0"/>
              </a:rPr>
              <a:t>政府</a:t>
            </a:r>
            <a:r>
              <a:rPr lang="zh-CN" altLang="en-US" sz="1400" dirty="0">
                <a:latin typeface="仿宋" panose="02010609060101010101" pitchFamily="49" charset="-122"/>
                <a:ea typeface="仿宋" panose="02010609060101010101" pitchFamily="49" charset="-122"/>
                <a:cs typeface="Times New Roman" panose="02020603050405020304" pitchFamily="18" charset="0"/>
              </a:rPr>
              <a:t>预算管理的组织体系是指为政府预算服务的各种组织、机构、程序、活动等构成要素的总称，它们共同构成一个完整的体系，以保证政府预算的实现</a:t>
            </a:r>
            <a:r>
              <a:rPr lang="zh-CN" altLang="en-US" sz="1400" dirty="0">
                <a:latin typeface="仿宋_GB2312" panose="02010609030101010101" pitchFamily="49" charset="-122"/>
                <a:ea typeface="仿宋_GB2312" panose="02010609030101010101" pitchFamily="49" charset="-122"/>
                <a:cs typeface="Times New Roman" panose="02020603050405020304" pitchFamily="18" charset="0"/>
              </a:rPr>
              <a:t>。</a:t>
            </a:r>
            <a:endParaRPr lang="en-US" altLang="zh-CN" sz="1400" dirty="0">
              <a:latin typeface="仿宋_GB2312" panose="02010609030101010101" pitchFamily="49" charset="-122"/>
              <a:ea typeface="仿宋_GB2312" panose="02010609030101010101" pitchFamily="49" charset="-122"/>
              <a:cs typeface="Times New Roman" panose="02020603050405020304" pitchFamily="18" charset="0"/>
            </a:endParaRPr>
          </a:p>
          <a:p>
            <a:pPr marL="622300" indent="-266700">
              <a:lnSpc>
                <a:spcPct val="150000"/>
              </a:lnSpc>
              <a:buFont typeface="+mj-ea"/>
              <a:buAutoNum type="circleNumDbPlain"/>
            </a:pPr>
            <a:r>
              <a:rPr lang="zh-CN" altLang="en-US" sz="1400" dirty="0">
                <a:latin typeface="仿宋" panose="02010609060101010101" pitchFamily="49" charset="-122"/>
                <a:ea typeface="仿宋" panose="02010609060101010101" pitchFamily="49" charset="-122"/>
                <a:cs typeface="Times New Roman" panose="02020603050405020304" pitchFamily="18" charset="0"/>
              </a:rPr>
              <a:t>政府预算的监督管理机构及职权：按照我国</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预算法</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的规定，我国</a:t>
            </a:r>
            <a:r>
              <a:rPr lang="zh-CN" altLang="en-US" sz="1400" dirty="0">
                <a:solidFill>
                  <a:srgbClr val="FF0000"/>
                </a:solidFill>
                <a:latin typeface="仿宋" panose="02010609060101010101" pitchFamily="49" charset="-122"/>
                <a:ea typeface="仿宋" panose="02010609060101010101" pitchFamily="49" charset="-122"/>
                <a:cs typeface="Times New Roman" panose="02020603050405020304" pitchFamily="18" charset="0"/>
              </a:rPr>
              <a:t>立法机关</a:t>
            </a:r>
            <a:r>
              <a:rPr lang="zh-CN" altLang="en-US" sz="1400" dirty="0">
                <a:latin typeface="仿宋" panose="02010609060101010101" pitchFamily="49" charset="-122"/>
                <a:ea typeface="仿宋" panose="02010609060101010101" pitchFamily="49" charset="-122"/>
                <a:cs typeface="Times New Roman" panose="02020603050405020304" pitchFamily="18" charset="0"/>
              </a:rPr>
              <a:t>具有审查预算草案、预算执行情况报告，批准预算执行情况报告，改变或者撤销关于预算、决算的不适当的决议，监督预算的执行，审查和批准预算的调整方案，审查和批准决算等权限。</a:t>
            </a:r>
            <a:endParaRPr lang="en-US" altLang="zh-CN" sz="1400" dirty="0">
              <a:latin typeface="仿宋" panose="02010609060101010101" pitchFamily="49" charset="-122"/>
              <a:ea typeface="仿宋" panose="02010609060101010101" pitchFamily="49" charset="-122"/>
              <a:cs typeface="Times New Roman" panose="02020603050405020304" pitchFamily="18" charset="0"/>
            </a:endParaRPr>
          </a:p>
          <a:p>
            <a:pPr marL="622300" indent="-266700">
              <a:lnSpc>
                <a:spcPct val="150000"/>
              </a:lnSpc>
              <a:buFont typeface="+mj-ea"/>
              <a:buAutoNum type="circleNumDbPlain"/>
            </a:pPr>
            <a:r>
              <a:rPr lang="zh-CN" altLang="en-US" sz="1400" dirty="0">
                <a:latin typeface="仿宋" panose="02010609060101010101" pitchFamily="49" charset="-122"/>
                <a:ea typeface="仿宋" panose="02010609060101010101" pitchFamily="49" charset="-122"/>
                <a:cs typeface="Times New Roman" panose="02020603050405020304" pitchFamily="18" charset="0"/>
              </a:rPr>
              <a:t>政府预算的组织领导机构：按照我国</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预算法</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的规定，各级预算由</a:t>
            </a:r>
            <a:r>
              <a:rPr lang="zh-CN" altLang="en-US" sz="1400" dirty="0">
                <a:solidFill>
                  <a:srgbClr val="FF0000"/>
                </a:solidFill>
                <a:latin typeface="仿宋" panose="02010609060101010101" pitchFamily="49" charset="-122"/>
                <a:ea typeface="仿宋" panose="02010609060101010101" pitchFamily="49" charset="-122"/>
                <a:cs typeface="Times New Roman" panose="02020603050405020304" pitchFamily="18" charset="0"/>
              </a:rPr>
              <a:t>本级政府</a:t>
            </a:r>
            <a:r>
              <a:rPr lang="zh-CN" altLang="en-US" sz="1400" dirty="0">
                <a:latin typeface="仿宋" panose="02010609060101010101" pitchFamily="49" charset="-122"/>
                <a:ea typeface="仿宋" panose="02010609060101010101" pitchFamily="49" charset="-122"/>
                <a:cs typeface="Times New Roman" panose="02020603050405020304" pitchFamily="18" charset="0"/>
              </a:rPr>
              <a:t>组织编制、执行和决算，即负责政府预算管理的组织领机关是国务院及地方各级人民政府。各级政府是本级预算的行政管理机关，其主要职权有</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预算编制权，即国家行政机构对预算编制的指导思想、收支范围、收支安排进行统筹决策的权利</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组织执行权，即国家行政机构将预算通过一定的方式付诸实施的权利</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提请审批、报告权</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改变或撤销权</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等等。</a:t>
            </a:r>
            <a:endParaRPr lang="en-US" altLang="zh-CN" sz="1400" dirty="0">
              <a:latin typeface="仿宋" panose="02010609060101010101" pitchFamily="49" charset="-122"/>
              <a:ea typeface="仿宋" panose="02010609060101010101" pitchFamily="49" charset="-122"/>
              <a:cs typeface="Times New Roman" panose="02020603050405020304" pitchFamily="18" charset="0"/>
            </a:endParaRPr>
          </a:p>
          <a:p>
            <a:pPr>
              <a:lnSpc>
                <a:spcPct val="150000"/>
              </a:lnSpc>
            </a:pPr>
            <a:endParaRPr lang="en-US" altLang="zh-CN" sz="1400" b="1" dirty="0">
              <a:solidFill>
                <a:srgbClr val="000000"/>
              </a:solidFill>
              <a:latin typeface="楷体_GB2312" panose="02010609030101010101" pitchFamily="49" charset="-122"/>
              <a:ea typeface="楷体_GB2312" panose="02010609030101010101" pitchFamily="49" charset="-122"/>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877381" y="1225683"/>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755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C4386F9-41B6-477C-AE9D-66D8B838727E}" type="slidenum">
              <a:rPr lang="en-US" altLang="zh-CN" smtClean="0">
                <a:solidFill>
                  <a:srgbClr val="000000"/>
                </a:solidFill>
              </a:rPr>
              <a:pPr>
                <a:defRPr/>
              </a:pPr>
              <a:t>18</a:t>
            </a:fld>
            <a:endParaRPr lang="en-US" altLang="zh-CN" dirty="0">
              <a:solidFill>
                <a:srgbClr val="000000"/>
              </a:solidFill>
            </a:endParaRPr>
          </a:p>
        </p:txBody>
      </p:sp>
      <p:sp>
        <p:nvSpPr>
          <p:cNvPr id="19" name="TextBox 62">
            <a:extLst>
              <a:ext uri="{FF2B5EF4-FFF2-40B4-BE49-F238E27FC236}">
                <a16:creationId xmlns:a16="http://schemas.microsoft.com/office/drawing/2014/main" xmlns="" id="{290C86F2-EABB-4272-9022-B7E551F4FBA6}"/>
              </a:ext>
            </a:extLst>
          </p:cNvPr>
          <p:cNvSpPr txBox="1"/>
          <p:nvPr/>
        </p:nvSpPr>
        <p:spPr>
          <a:xfrm>
            <a:off x="1794350" y="741498"/>
            <a:ext cx="8846956" cy="507831"/>
          </a:xfrm>
          <a:prstGeom prst="rect">
            <a:avLst/>
          </a:prstGeom>
          <a:noFill/>
        </p:spPr>
        <p:txBody>
          <a:bodyPr wrap="square" rtlCol="0">
            <a:spAutoFit/>
          </a:bodyPr>
          <a:lstStyle/>
          <a:p>
            <a:pPr>
              <a:lnSpc>
                <a:spcPct val="150000"/>
              </a:lnSpc>
            </a:pP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二、</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政府预算的管理基础</a:t>
            </a:r>
            <a:endPar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14" name="直接连接符 13">
            <a:extLst>
              <a:ext uri="{FF2B5EF4-FFF2-40B4-BE49-F238E27FC236}">
                <a16:creationId xmlns:a16="http://schemas.microsoft.com/office/drawing/2014/main" xmlns="" id="{B6DB6115-8F9C-49BF-94C6-FDB5F0556B50}"/>
              </a:ext>
            </a:extLst>
          </p:cNvPr>
          <p:cNvCxnSpPr/>
          <p:nvPr/>
        </p:nvCxnSpPr>
        <p:spPr>
          <a:xfrm>
            <a:off x="1877381" y="5750260"/>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753747" y="1227150"/>
            <a:ext cx="8560872" cy="4939814"/>
          </a:xfrm>
          <a:prstGeom prst="rect">
            <a:avLst/>
          </a:prstGeom>
          <a:noFill/>
        </p:spPr>
        <p:txBody>
          <a:bodyPr wrap="square" rtlCol="0">
            <a:spAutoFit/>
          </a:bodyPr>
          <a:lstStyle/>
          <a:p>
            <a:pPr>
              <a:lnSpc>
                <a:spcPct val="150000"/>
              </a:lnSpc>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政府预算管理的组织体系</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marL="720725" indent="-365125" algn="just">
              <a:lnSpc>
                <a:spcPct val="150000"/>
              </a:lnSpc>
              <a:buAutoNum type="circleNumDbPlain" startAt="3"/>
            </a:pPr>
            <a:r>
              <a:rPr lang="zh-CN" altLang="en-US" sz="1400" dirty="0">
                <a:latin typeface="仿宋" panose="02010609060101010101" pitchFamily="49" charset="-122"/>
                <a:ea typeface="仿宋" panose="02010609060101010101" pitchFamily="49" charset="-122"/>
                <a:cs typeface="Times New Roman" panose="02020603050405020304" pitchFamily="18" charset="0"/>
              </a:rPr>
              <a:t>政府预算的主管职能部门：根据我国</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预算法</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的规定，政府预算的具体编制、执行和决算机构是本级政府</a:t>
            </a:r>
            <a:r>
              <a:rPr lang="zh-CN" altLang="en-US" sz="1400" dirty="0">
                <a:solidFill>
                  <a:srgbClr val="FF0000"/>
                </a:solidFill>
                <a:latin typeface="仿宋" panose="02010609060101010101" pitchFamily="49" charset="-122"/>
                <a:ea typeface="仿宋" panose="02010609060101010101" pitchFamily="49" charset="-122"/>
                <a:cs typeface="Times New Roman" panose="02020603050405020304" pitchFamily="18" charset="0"/>
              </a:rPr>
              <a:t>财政部门</a:t>
            </a:r>
            <a:r>
              <a:rPr lang="zh-CN" altLang="en-US" sz="1400" dirty="0">
                <a:latin typeface="仿宋" panose="02010609060101010101" pitchFamily="49" charset="-122"/>
                <a:ea typeface="仿宋" panose="02010609060101010101" pitchFamily="49" charset="-122"/>
                <a:cs typeface="Times New Roman" panose="02020603050405020304" pitchFamily="18" charset="0"/>
              </a:rPr>
              <a:t>。即各级政府财政部门是对预算进行具体负责和管理的职能机构，是预算收支管理的主管机构。各级政府财政部门具体负责预算编制、执行和决算的各项业务工作。财政部对国务院负责，在国务院的领导下，具体编制中央预算、决算草案</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具体组织中央和地方预算的执行</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提出中央预算预备费动用方案</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具体编制中央预算的调整方案</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定期向国务院报告中央和地方预算的执行情况。地方各级财政部门对地方各级政府负责，并在其领导下，具体编制本级预算、决算草案</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具体组织本级总预算的执行</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提出本级预算预备费动用方案</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具体编制本级预算的调整方案</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定期向本级政府和上一级政府财政部门报告本级总预算的执行情况</a:t>
            </a:r>
            <a:endParaRPr lang="en-US" altLang="zh-CN" sz="1400" dirty="0">
              <a:latin typeface="仿宋" panose="02010609060101010101" pitchFamily="49" charset="-122"/>
              <a:ea typeface="仿宋" panose="02010609060101010101" pitchFamily="49" charset="-122"/>
              <a:cs typeface="Times New Roman" panose="02020603050405020304" pitchFamily="18" charset="0"/>
            </a:endParaRPr>
          </a:p>
          <a:p>
            <a:pPr marL="720725" indent="-365125" algn="just">
              <a:lnSpc>
                <a:spcPct val="150000"/>
              </a:lnSpc>
              <a:buAutoNum type="circleNumDbPlain" startAt="3"/>
            </a:pPr>
            <a:r>
              <a:rPr lang="zh-CN" altLang="en-US" sz="1400" dirty="0">
                <a:latin typeface="仿宋" panose="02010609060101010101" pitchFamily="49" charset="-122"/>
                <a:ea typeface="仿宋" panose="02010609060101010101" pitchFamily="49" charset="-122"/>
                <a:cs typeface="Times New Roman" panose="02020603050405020304" pitchFamily="18" charset="0"/>
              </a:rPr>
              <a:t>政府预算收支的具体管理机构：政府预算收支的具体管理工作，由财政部门统一负责组织，并按各项预算收支的性质和不同的管理办法，分别由</a:t>
            </a:r>
            <a:r>
              <a:rPr lang="zh-CN" altLang="en-US" sz="1400" dirty="0">
                <a:solidFill>
                  <a:srgbClr val="FF0000"/>
                </a:solidFill>
                <a:latin typeface="仿宋" panose="02010609060101010101" pitchFamily="49" charset="-122"/>
                <a:ea typeface="仿宋" panose="02010609060101010101" pitchFamily="49" charset="-122"/>
                <a:cs typeface="Times New Roman" panose="02020603050405020304" pitchFamily="18" charset="0"/>
              </a:rPr>
              <a:t>财政部门</a:t>
            </a:r>
            <a:r>
              <a:rPr lang="zh-CN" altLang="en-US" sz="1400" dirty="0">
                <a:latin typeface="仿宋" panose="02010609060101010101" pitchFamily="49" charset="-122"/>
                <a:ea typeface="仿宋" panose="02010609060101010101" pitchFamily="49" charset="-122"/>
                <a:cs typeface="Times New Roman" panose="02020603050405020304" pitchFamily="18" charset="0"/>
              </a:rPr>
              <a:t>和</a:t>
            </a:r>
            <a:r>
              <a:rPr lang="zh-CN" altLang="en-US" sz="1400" dirty="0">
                <a:solidFill>
                  <a:srgbClr val="FF0000"/>
                </a:solidFill>
                <a:latin typeface="仿宋" panose="02010609060101010101" pitchFamily="49" charset="-122"/>
                <a:ea typeface="仿宋" panose="02010609060101010101" pitchFamily="49" charset="-122"/>
                <a:cs typeface="Times New Roman" panose="02020603050405020304" pitchFamily="18" charset="0"/>
              </a:rPr>
              <a:t>各主管收支的专职机构</a:t>
            </a:r>
            <a:r>
              <a:rPr lang="zh-CN" altLang="en-US" sz="1400" dirty="0">
                <a:latin typeface="仿宋" panose="02010609060101010101" pitchFamily="49" charset="-122"/>
                <a:ea typeface="仿宋" panose="02010609060101010101" pitchFamily="49" charset="-122"/>
                <a:cs typeface="Times New Roman" panose="02020603050405020304" pitchFamily="18" charset="0"/>
              </a:rPr>
              <a:t>负责组织管理。即除财政部门外，国家还根据预算收支的不同性质和不同的管理办法，设立或指定了专门的管理机构，负责参与组织政府预算的有关管理工作。</a:t>
            </a:r>
            <a:endParaRPr lang="en-US" altLang="zh-CN" sz="1400" dirty="0">
              <a:latin typeface="仿宋" panose="02010609060101010101" pitchFamily="49" charset="-122"/>
              <a:ea typeface="仿宋" panose="02010609060101010101" pitchFamily="49" charset="-122"/>
              <a:cs typeface="Times New Roman" panose="02020603050405020304" pitchFamily="18" charset="0"/>
            </a:endParaRPr>
          </a:p>
          <a:p>
            <a:pPr marL="720725" indent="-365125">
              <a:lnSpc>
                <a:spcPct val="150000"/>
              </a:lnSpc>
              <a:buAutoNum type="circleNumDbPlain" startAt="3"/>
            </a:pPr>
            <a:endParaRPr lang="en-US" altLang="zh-CN" sz="1400" dirty="0">
              <a:latin typeface="仿宋_GB2312" panose="02010609030101010101" pitchFamily="49" charset="-122"/>
              <a:ea typeface="仿宋_GB2312" panose="02010609030101010101" pitchFamily="49" charset="-122"/>
              <a:cs typeface="Times New Roman" panose="02020603050405020304" pitchFamily="18" charset="0"/>
            </a:endParaRPr>
          </a:p>
          <a:p>
            <a:pPr>
              <a:lnSpc>
                <a:spcPct val="150000"/>
              </a:lnSpc>
            </a:pPr>
            <a:endParaRPr lang="en-US" altLang="zh-CN" sz="1400" b="1" dirty="0">
              <a:solidFill>
                <a:srgbClr val="000000"/>
              </a:solidFill>
              <a:latin typeface="楷体_GB2312" panose="02010609030101010101" pitchFamily="49" charset="-122"/>
              <a:ea typeface="楷体_GB2312" panose="02010609030101010101" pitchFamily="49" charset="-122"/>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877381" y="1225683"/>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591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C4386F9-41B6-477C-AE9D-66D8B838727E}" type="slidenum">
              <a:rPr lang="en-US" altLang="zh-CN" smtClean="0">
                <a:solidFill>
                  <a:srgbClr val="000000"/>
                </a:solidFill>
              </a:rPr>
              <a:pPr>
                <a:defRPr/>
              </a:pPr>
              <a:t>19</a:t>
            </a:fld>
            <a:endParaRPr lang="en-US" altLang="zh-CN" dirty="0">
              <a:solidFill>
                <a:srgbClr val="000000"/>
              </a:solidFill>
            </a:endParaRPr>
          </a:p>
        </p:txBody>
      </p:sp>
      <p:sp>
        <p:nvSpPr>
          <p:cNvPr id="19" name="TextBox 62">
            <a:extLst>
              <a:ext uri="{FF2B5EF4-FFF2-40B4-BE49-F238E27FC236}">
                <a16:creationId xmlns:a16="http://schemas.microsoft.com/office/drawing/2014/main" xmlns="" id="{290C86F2-EABB-4272-9022-B7E551F4FBA6}"/>
              </a:ext>
            </a:extLst>
          </p:cNvPr>
          <p:cNvSpPr txBox="1"/>
          <p:nvPr/>
        </p:nvSpPr>
        <p:spPr>
          <a:xfrm>
            <a:off x="1794350" y="741498"/>
            <a:ext cx="8846956" cy="507831"/>
          </a:xfrm>
          <a:prstGeom prst="rect">
            <a:avLst/>
          </a:prstGeom>
          <a:noFill/>
        </p:spPr>
        <p:txBody>
          <a:bodyPr wrap="square" rtlCol="0">
            <a:spAutoFit/>
          </a:bodyPr>
          <a:lstStyle/>
          <a:p>
            <a:pPr>
              <a:lnSpc>
                <a:spcPct val="150000"/>
              </a:lnSpc>
            </a:pP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二</a:t>
            </a:r>
            <a:r>
              <a:rPr lang="zh-CN" altLang="en-US" b="1"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政府预算的管理基础</a:t>
            </a:r>
            <a:endPar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14" name="直接连接符 13">
            <a:extLst>
              <a:ext uri="{FF2B5EF4-FFF2-40B4-BE49-F238E27FC236}">
                <a16:creationId xmlns:a16="http://schemas.microsoft.com/office/drawing/2014/main" xmlns="" id="{B6DB6115-8F9C-49BF-94C6-FDB5F0556B50}"/>
              </a:ext>
            </a:extLst>
          </p:cNvPr>
          <p:cNvCxnSpPr/>
          <p:nvPr/>
        </p:nvCxnSpPr>
        <p:spPr>
          <a:xfrm>
            <a:off x="1877381" y="5750260"/>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753747" y="1227150"/>
            <a:ext cx="8560872" cy="4293483"/>
          </a:xfrm>
          <a:prstGeom prst="rect">
            <a:avLst/>
          </a:prstGeom>
          <a:noFill/>
        </p:spPr>
        <p:txBody>
          <a:bodyPr wrap="square" rtlCol="0">
            <a:spAutoFit/>
          </a:bodyPr>
          <a:lstStyle/>
          <a:p>
            <a:pPr>
              <a:lnSpc>
                <a:spcPct val="150000"/>
              </a:lnSpc>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按预算编制主体划分</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gn="just">
              <a:lnSpc>
                <a:spcPct val="150000"/>
              </a:lnSpc>
              <a:buFont typeface="+mj-ea"/>
              <a:buAutoNum type="circleNumDbPlain"/>
            </a:pPr>
            <a:r>
              <a:rPr lang="zh-CN" altLang="en-US" sz="1400" dirty="0">
                <a:latin typeface="仿宋" panose="02010609060101010101" pitchFamily="49" charset="-122"/>
                <a:ea typeface="仿宋" panose="02010609060101010101" pitchFamily="49" charset="-122"/>
                <a:cs typeface="Times New Roman" panose="02020603050405020304" pitchFamily="18" charset="0"/>
              </a:rPr>
              <a:t>总预算：总预算是各级政府的基本财政计划，由各级财政部门编制。我国</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预算法</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第三条规定</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全国预算由中央预算和地方预算组成。地方预算由各省、自治区、直辖市总预算组成。地方各级总预算由本级预算和汇总的下一级总预算组成</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下一级只有本级预算的，下一级总预算即指下一级的本级预算。没有下一级预算的总预算即指本级预算。”</a:t>
            </a:r>
            <a:endParaRPr lang="en-US" altLang="zh-CN" sz="1400" dirty="0">
              <a:latin typeface="仿宋" panose="02010609060101010101" pitchFamily="49" charset="-122"/>
              <a:ea typeface="仿宋" panose="02010609060101010101" pitchFamily="49" charset="-122"/>
              <a:cs typeface="Times New Roman" panose="02020603050405020304" pitchFamily="18" charset="0"/>
            </a:endParaRPr>
          </a:p>
          <a:p>
            <a:pPr marL="342900" indent="-342900" algn="just">
              <a:lnSpc>
                <a:spcPct val="150000"/>
              </a:lnSpc>
              <a:buFont typeface="+mj-ea"/>
              <a:buAutoNum type="circleNumDbPlain"/>
            </a:pPr>
            <a:r>
              <a:rPr lang="zh-CN" altLang="en-US" sz="1400" dirty="0">
                <a:latin typeface="仿宋" panose="02010609060101010101" pitchFamily="49" charset="-122"/>
                <a:ea typeface="仿宋" panose="02010609060101010101" pitchFamily="49" charset="-122"/>
                <a:cs typeface="Times New Roman" panose="02020603050405020304" pitchFamily="18" charset="0"/>
              </a:rPr>
              <a:t>本级预算：本级预算指经法定程序批准的本级政府的财政收支计划，它由本级各部门</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含直属单位</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的预算组成，同时包括下级政府向上级政府上解的收入和上级政府对下级政府的返还或补助。</a:t>
            </a:r>
            <a:endParaRPr lang="en-US" altLang="zh-CN" sz="1400" dirty="0">
              <a:latin typeface="仿宋" panose="02010609060101010101" pitchFamily="49" charset="-122"/>
              <a:ea typeface="仿宋" panose="02010609060101010101" pitchFamily="49" charset="-122"/>
              <a:cs typeface="Times New Roman" panose="02020603050405020304" pitchFamily="18" charset="0"/>
            </a:endParaRPr>
          </a:p>
          <a:p>
            <a:pPr marL="342900" indent="-342900" algn="just">
              <a:lnSpc>
                <a:spcPct val="150000"/>
              </a:lnSpc>
              <a:buFont typeface="+mj-ea"/>
              <a:buAutoNum type="circleNumDbPlain"/>
            </a:pPr>
            <a:r>
              <a:rPr lang="zh-CN" altLang="en-US" sz="1400" dirty="0">
                <a:latin typeface="仿宋" panose="02010609060101010101" pitchFamily="49" charset="-122"/>
                <a:ea typeface="仿宋" panose="02010609060101010101" pitchFamily="49" charset="-122"/>
                <a:cs typeface="Times New Roman" panose="02020603050405020304" pitchFamily="18" charset="0"/>
              </a:rPr>
              <a:t>部门预算：部门预算是反映本级各部门</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含直属单位</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所属所有单位全部收支的预算，由部门机关及所属各单位预算组成。本级各部门是指与本级政府财政部门直接发生预算缴款、拨款关系的国家机关、政党组织和社会团体</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中央部门含军队</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，直属单位是指与本级政府财政部门直接发生缴款、拨款关系的企业和事业单位。</a:t>
            </a:r>
            <a:endParaRPr lang="en-US" altLang="zh-CN" sz="1400" dirty="0">
              <a:latin typeface="仿宋" panose="02010609060101010101" pitchFamily="49" charset="-122"/>
              <a:ea typeface="仿宋" panose="02010609060101010101" pitchFamily="49" charset="-122"/>
              <a:cs typeface="Times New Roman" panose="02020603050405020304" pitchFamily="18" charset="0"/>
            </a:endParaRPr>
          </a:p>
          <a:p>
            <a:pPr marL="342900" indent="-342900" algn="just">
              <a:lnSpc>
                <a:spcPct val="150000"/>
              </a:lnSpc>
              <a:buFont typeface="+mj-ea"/>
              <a:buAutoNum type="circleNumDbPlain"/>
            </a:pPr>
            <a:r>
              <a:rPr lang="zh-CN" altLang="en-US" sz="1400" dirty="0">
                <a:latin typeface="仿宋" panose="02010609060101010101" pitchFamily="49" charset="-122"/>
                <a:ea typeface="仿宋" panose="02010609060101010101" pitchFamily="49" charset="-122"/>
                <a:cs typeface="Times New Roman" panose="02020603050405020304" pitchFamily="18" charset="0"/>
              </a:rPr>
              <a:t>单位预算：单位预算是指列入部门预算的国家机关、社会团体和其他单位的收支计划。</a:t>
            </a:r>
            <a:endParaRPr lang="en-US" altLang="zh-CN" sz="1400" dirty="0">
              <a:latin typeface="仿宋" panose="02010609060101010101" pitchFamily="49" charset="-122"/>
              <a:ea typeface="仿宋" panose="02010609060101010101" pitchFamily="49" charset="-122"/>
              <a:cs typeface="Times New Roman" panose="02020603050405020304" pitchFamily="18" charset="0"/>
            </a:endParaRPr>
          </a:p>
          <a:p>
            <a:pPr>
              <a:lnSpc>
                <a:spcPct val="150000"/>
              </a:lnSpc>
            </a:pPr>
            <a:endParaRPr lang="en-US" altLang="zh-CN" sz="1400" b="1" dirty="0">
              <a:solidFill>
                <a:srgbClr val="000000"/>
              </a:solidFill>
              <a:latin typeface="楷体_GB2312" panose="02010609030101010101" pitchFamily="49" charset="-122"/>
              <a:ea typeface="楷体_GB2312" panose="02010609030101010101" pitchFamily="49" charset="-122"/>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877381" y="1225683"/>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60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xmlns="" id="{5B489D09-6419-40BE-864B-FB6D6432A642}"/>
              </a:ext>
            </a:extLst>
          </p:cNvPr>
          <p:cNvSpPr>
            <a:spLocks noGrp="1"/>
          </p:cNvSpPr>
          <p:nvPr>
            <p:ph idx="1"/>
          </p:nvPr>
        </p:nvSpPr>
        <p:spPr>
          <a:xfrm>
            <a:off x="2931459" y="1256693"/>
            <a:ext cx="5605502" cy="4344614"/>
          </a:xfrm>
        </p:spPr>
        <p:txBody>
          <a:bodyPr/>
          <a:lstStyle/>
          <a:p>
            <a:pPr marL="0" indent="0">
              <a:buNone/>
            </a:pPr>
            <a:r>
              <a:rPr lang="zh-CN" altLang="en-US" dirty="0"/>
              <a:t>主要内容：</a:t>
            </a:r>
            <a:endParaRPr lang="en-US" altLang="zh-CN" dirty="0"/>
          </a:p>
          <a:p>
            <a:pPr marL="0" indent="0">
              <a:buNone/>
            </a:pPr>
            <a:endParaRPr lang="en-US" altLang="zh-CN" dirty="0"/>
          </a:p>
          <a:p>
            <a:pPr marL="0" indent="0">
              <a:buNone/>
            </a:pPr>
            <a:r>
              <a:rPr lang="zh-CN" altLang="en-US" dirty="0">
                <a:latin typeface="楷体" panose="02010609060101010101" pitchFamily="49" charset="-122"/>
                <a:ea typeface="楷体" panose="02010609060101010101" pitchFamily="49" charset="-122"/>
              </a:rPr>
              <a:t>  一、政府预算的概论</a:t>
            </a:r>
            <a:endParaRPr lang="en-US" altLang="zh-CN" dirty="0">
              <a:latin typeface="楷体" panose="02010609060101010101" pitchFamily="49" charset="-122"/>
              <a:ea typeface="楷体" panose="02010609060101010101" pitchFamily="49" charset="-122"/>
            </a:endParaRPr>
          </a:p>
          <a:p>
            <a:pPr marL="0" indent="0">
              <a:buNone/>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二、预算制度的历史沿革</a:t>
            </a:r>
            <a:endParaRPr lang="en-US" altLang="zh-CN" dirty="0">
              <a:latin typeface="楷体" panose="02010609060101010101" pitchFamily="49" charset="-122"/>
              <a:ea typeface="楷体" panose="02010609060101010101" pitchFamily="49" charset="-122"/>
            </a:endParaRPr>
          </a:p>
          <a:p>
            <a:pPr marL="0" indent="0">
              <a:buNone/>
            </a:pPr>
            <a:r>
              <a:rPr lang="zh-CN" altLang="en-US" dirty="0">
                <a:latin typeface="楷体" panose="02010609060101010101" pitchFamily="49" charset="-122"/>
                <a:ea typeface="楷体" panose="02010609060101010101" pitchFamily="49" charset="-122"/>
              </a:rPr>
              <a:t>  三、政府预算的管理基础</a:t>
            </a:r>
            <a:endParaRPr lang="en-US" altLang="zh-CN" dirty="0">
              <a:latin typeface="楷体" panose="02010609060101010101" pitchFamily="49" charset="-122"/>
              <a:ea typeface="楷体" panose="02010609060101010101" pitchFamily="49" charset="-122"/>
            </a:endParaRPr>
          </a:p>
          <a:p>
            <a:pPr marL="0" indent="0">
              <a:buNone/>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四、政府预算过程</a:t>
            </a:r>
            <a:endParaRPr lang="en-US" altLang="zh-CN" dirty="0">
              <a:latin typeface="楷体" panose="02010609060101010101" pitchFamily="49" charset="-122"/>
              <a:ea typeface="楷体" panose="02010609060101010101" pitchFamily="49" charset="-122"/>
            </a:endParaRPr>
          </a:p>
          <a:p>
            <a:pPr marL="0" indent="0" algn="ctr">
              <a:buNone/>
            </a:pPr>
            <a:endParaRPr lang="en-US" altLang="zh-CN" dirty="0"/>
          </a:p>
        </p:txBody>
      </p:sp>
    </p:spTree>
    <p:extLst>
      <p:ext uri="{BB962C8B-B14F-4D97-AF65-F5344CB8AC3E}">
        <p14:creationId xmlns:p14="http://schemas.microsoft.com/office/powerpoint/2010/main" val="2821884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C4386F9-41B6-477C-AE9D-66D8B838727E}" type="slidenum">
              <a:rPr lang="en-US" altLang="zh-CN" smtClean="0">
                <a:solidFill>
                  <a:srgbClr val="000000"/>
                </a:solidFill>
              </a:rPr>
              <a:pPr>
                <a:defRPr/>
              </a:pPr>
              <a:t>20</a:t>
            </a:fld>
            <a:endParaRPr lang="en-US" altLang="zh-CN" dirty="0">
              <a:solidFill>
                <a:srgbClr val="000000"/>
              </a:solidFill>
            </a:endParaRPr>
          </a:p>
        </p:txBody>
      </p:sp>
      <p:sp>
        <p:nvSpPr>
          <p:cNvPr id="19" name="TextBox 62">
            <a:extLst>
              <a:ext uri="{FF2B5EF4-FFF2-40B4-BE49-F238E27FC236}">
                <a16:creationId xmlns:a16="http://schemas.microsoft.com/office/drawing/2014/main" xmlns="" id="{290C86F2-EABB-4272-9022-B7E551F4FBA6}"/>
              </a:ext>
            </a:extLst>
          </p:cNvPr>
          <p:cNvSpPr txBox="1"/>
          <p:nvPr/>
        </p:nvSpPr>
        <p:spPr>
          <a:xfrm>
            <a:off x="1794350" y="741498"/>
            <a:ext cx="8846956" cy="507831"/>
          </a:xfrm>
          <a:prstGeom prst="rect">
            <a:avLst/>
          </a:prstGeom>
          <a:noFill/>
        </p:spPr>
        <p:txBody>
          <a:bodyPr wrap="square" rtlCol="0">
            <a:spAutoFit/>
          </a:bodyPr>
          <a:lstStyle/>
          <a:p>
            <a:pPr>
              <a:lnSpc>
                <a:spcPct val="150000"/>
              </a:lnSpc>
            </a:pP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二、</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政府预算的管理基础</a:t>
            </a:r>
            <a:endPar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14" name="直接连接符 13">
            <a:extLst>
              <a:ext uri="{FF2B5EF4-FFF2-40B4-BE49-F238E27FC236}">
                <a16:creationId xmlns:a16="http://schemas.microsoft.com/office/drawing/2014/main" xmlns="" id="{B6DB6115-8F9C-49BF-94C6-FDB5F0556B50}"/>
              </a:ext>
            </a:extLst>
          </p:cNvPr>
          <p:cNvCxnSpPr/>
          <p:nvPr/>
        </p:nvCxnSpPr>
        <p:spPr>
          <a:xfrm>
            <a:off x="1877381" y="5750260"/>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753747" y="1227150"/>
            <a:ext cx="8560872" cy="2354491"/>
          </a:xfrm>
          <a:prstGeom prst="rect">
            <a:avLst/>
          </a:prstGeom>
          <a:noFill/>
        </p:spPr>
        <p:txBody>
          <a:bodyPr wrap="square" rtlCol="0">
            <a:spAutoFit/>
          </a:bodyPr>
          <a:lstStyle/>
          <a:p>
            <a:pPr>
              <a:lnSpc>
                <a:spcPct val="150000"/>
              </a:lnSpc>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按照行政隶属关系和经费领拨关系划分</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marL="622300" indent="-365125" algn="just">
              <a:lnSpc>
                <a:spcPct val="150000"/>
              </a:lnSpc>
              <a:buFont typeface="+mj-ea"/>
              <a:buAutoNum type="circleNumDbPlain"/>
            </a:pPr>
            <a:r>
              <a:rPr lang="zh-CN" altLang="en-US" sz="1400" dirty="0">
                <a:latin typeface="仿宋" panose="02010609060101010101" pitchFamily="49" charset="-122"/>
                <a:ea typeface="仿宋" panose="02010609060101010101" pitchFamily="49" charset="-122"/>
                <a:cs typeface="Times New Roman" panose="02020603050405020304" pitchFamily="18" charset="0"/>
              </a:rPr>
              <a:t>一级预算单位。一级预算单位是指与同级政府财政部门发生预算领拨关系的单位，如果一级预算单位还有下级单位，则该单位又称主管预算单位。</a:t>
            </a:r>
            <a:endParaRPr lang="en-US" altLang="zh-CN" sz="1400" dirty="0">
              <a:latin typeface="仿宋" panose="02010609060101010101" pitchFamily="49" charset="-122"/>
              <a:ea typeface="仿宋" panose="02010609060101010101" pitchFamily="49" charset="-122"/>
              <a:cs typeface="Times New Roman" panose="02020603050405020304" pitchFamily="18" charset="0"/>
            </a:endParaRPr>
          </a:p>
          <a:p>
            <a:pPr marL="622300" indent="-365125" algn="just">
              <a:lnSpc>
                <a:spcPct val="150000"/>
              </a:lnSpc>
              <a:buFont typeface="+mj-ea"/>
              <a:buAutoNum type="circleNumDbPlain"/>
            </a:pPr>
            <a:r>
              <a:rPr lang="zh-CN" altLang="en-US" sz="1400" dirty="0">
                <a:latin typeface="仿宋" panose="02010609060101010101" pitchFamily="49" charset="-122"/>
                <a:ea typeface="仿宋" panose="02010609060101010101" pitchFamily="49" charset="-122"/>
                <a:cs typeface="Times New Roman" panose="02020603050405020304" pitchFamily="18" charset="0"/>
              </a:rPr>
              <a:t>二级预算单位。二级预算单位是指与一级预算单位发生经费领拨关系，下面还有所属预算单位的单位。</a:t>
            </a:r>
            <a:endParaRPr lang="en-US" altLang="zh-CN" sz="1400" dirty="0">
              <a:latin typeface="仿宋" panose="02010609060101010101" pitchFamily="49" charset="-122"/>
              <a:ea typeface="仿宋" panose="02010609060101010101" pitchFamily="49" charset="-122"/>
              <a:cs typeface="Times New Roman" panose="02020603050405020304" pitchFamily="18" charset="0"/>
            </a:endParaRPr>
          </a:p>
          <a:p>
            <a:pPr marL="622300" indent="-365125" algn="just">
              <a:lnSpc>
                <a:spcPct val="150000"/>
              </a:lnSpc>
              <a:buFont typeface="+mj-ea"/>
              <a:buAutoNum type="circleNumDbPlain"/>
            </a:pPr>
            <a:r>
              <a:rPr lang="zh-CN" altLang="en-US" sz="1400" dirty="0">
                <a:latin typeface="仿宋" panose="02010609060101010101" pitchFamily="49" charset="-122"/>
                <a:ea typeface="仿宋" panose="02010609060101010101" pitchFamily="49" charset="-122"/>
                <a:cs typeface="Times New Roman" panose="02020603050405020304" pitchFamily="18" charset="0"/>
              </a:rPr>
              <a:t>基层预算单位。基层预算单位是指与二级或一级预算单位发生经费领拨关系，下面没有所属预算单位的单位。</a:t>
            </a:r>
            <a:endParaRPr lang="en-US" altLang="zh-CN" sz="1400" dirty="0">
              <a:solidFill>
                <a:srgbClr val="000000"/>
              </a:solidFill>
              <a:latin typeface="仿宋" panose="02010609060101010101" pitchFamily="49" charset="-122"/>
              <a:ea typeface="仿宋" panose="02010609060101010101" pitchFamily="49" charset="-122"/>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877381" y="1225683"/>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877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C4386F9-41B6-477C-AE9D-66D8B838727E}" type="slidenum">
              <a:rPr lang="en-US" altLang="zh-CN" smtClean="0">
                <a:solidFill>
                  <a:srgbClr val="000000"/>
                </a:solidFill>
              </a:rPr>
              <a:pPr>
                <a:defRPr/>
              </a:pPr>
              <a:t>21</a:t>
            </a:fld>
            <a:endParaRPr lang="en-US" altLang="zh-CN" dirty="0">
              <a:solidFill>
                <a:srgbClr val="000000"/>
              </a:solidFill>
            </a:endParaRPr>
          </a:p>
        </p:txBody>
      </p:sp>
      <p:sp>
        <p:nvSpPr>
          <p:cNvPr id="19" name="TextBox 62">
            <a:extLst>
              <a:ext uri="{FF2B5EF4-FFF2-40B4-BE49-F238E27FC236}">
                <a16:creationId xmlns:a16="http://schemas.microsoft.com/office/drawing/2014/main" xmlns="" id="{290C86F2-EABB-4272-9022-B7E551F4FBA6}"/>
              </a:ext>
            </a:extLst>
          </p:cNvPr>
          <p:cNvSpPr txBox="1"/>
          <p:nvPr/>
        </p:nvSpPr>
        <p:spPr>
          <a:xfrm>
            <a:off x="1775520" y="701149"/>
            <a:ext cx="8846956" cy="507831"/>
          </a:xfrm>
          <a:prstGeom prst="rect">
            <a:avLst/>
          </a:prstGeom>
          <a:noFill/>
        </p:spPr>
        <p:txBody>
          <a:bodyPr wrap="square" rtlCol="0">
            <a:spAutoFit/>
          </a:bodyPr>
          <a:lstStyle/>
          <a:p>
            <a:pPr>
              <a:lnSpc>
                <a:spcPct val="150000"/>
              </a:lnSpc>
            </a:pP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三</a:t>
            </a:r>
            <a:r>
              <a:rPr lang="zh-CN" altLang="en-US" b="1"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、我国政府</a:t>
            </a: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预算制度的历史沿革</a:t>
            </a:r>
            <a:r>
              <a:rPr lang="en-US" altLang="zh-CN" b="1" kern="0" baseline="30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b="1" kern="0" baseline="30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14" name="直接连接符 13">
            <a:extLst>
              <a:ext uri="{FF2B5EF4-FFF2-40B4-BE49-F238E27FC236}">
                <a16:creationId xmlns:a16="http://schemas.microsoft.com/office/drawing/2014/main" xmlns="" id="{B6DB6115-8F9C-49BF-94C6-FDB5F0556B50}"/>
              </a:ext>
            </a:extLst>
          </p:cNvPr>
          <p:cNvCxnSpPr>
            <a:cxnSpLocks/>
          </p:cNvCxnSpPr>
          <p:nvPr/>
        </p:nvCxnSpPr>
        <p:spPr>
          <a:xfrm>
            <a:off x="1877382" y="5661248"/>
            <a:ext cx="4938699"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B6DB6115-8F9C-49BF-94C6-FDB5F0556B50}"/>
              </a:ext>
            </a:extLst>
          </p:cNvPr>
          <p:cNvCxnSpPr>
            <a:cxnSpLocks/>
          </p:cNvCxnSpPr>
          <p:nvPr/>
        </p:nvCxnSpPr>
        <p:spPr>
          <a:xfrm>
            <a:off x="1877382" y="1323749"/>
            <a:ext cx="5245417"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xmlns="" id="{648FE0E0-CED1-412E-87ED-582DA125B0C1}"/>
              </a:ext>
            </a:extLst>
          </p:cNvPr>
          <p:cNvSpPr txBox="1"/>
          <p:nvPr/>
        </p:nvSpPr>
        <p:spPr>
          <a:xfrm>
            <a:off x="7550724" y="1133210"/>
            <a:ext cx="2709505" cy="492443"/>
          </a:xfrm>
          <a:prstGeom prst="rect">
            <a:avLst/>
          </a:prstGeom>
          <a:solidFill>
            <a:schemeClr val="tx2">
              <a:lumMod val="20000"/>
              <a:lumOff val="80000"/>
            </a:schemeClr>
          </a:solidFill>
          <a:ln>
            <a:solidFill>
              <a:schemeClr val="tx1"/>
            </a:solidFill>
          </a:ln>
        </p:spPr>
        <p:txBody>
          <a:bodyPr wrap="square" rtlCol="0">
            <a:spAutoFit/>
          </a:bodyPr>
          <a:lstStyle/>
          <a:p>
            <a:pPr algn="ctr"/>
            <a:r>
              <a:rPr lang="zh-CN" altLang="zh-CN" sz="1400" kern="100" dirty="0">
                <a:latin typeface="Times" pitchFamily="2" charset="0"/>
                <a:ea typeface="KaiTi" panose="02010609060101010101" pitchFamily="49" charset="-122"/>
                <a:cs typeface="Times New Roman" panose="02020603050405020304" pitchFamily="18" charset="0"/>
              </a:rPr>
              <a:t>《预算决算暂行条例》</a:t>
            </a:r>
            <a:endParaRPr lang="en-US" altLang="zh-CN" sz="1400" kern="100" dirty="0">
              <a:latin typeface="Times" pitchFamily="2" charset="0"/>
              <a:ea typeface="KaiTi" panose="02010609060101010101" pitchFamily="49" charset="-122"/>
              <a:cs typeface="Times New Roman" panose="02020603050405020304" pitchFamily="18" charset="0"/>
            </a:endParaRPr>
          </a:p>
          <a:p>
            <a:pPr algn="ctr"/>
            <a:r>
              <a:rPr lang="en-US" altLang="zh-CN" sz="1200" kern="100" dirty="0">
                <a:latin typeface="Times" pitchFamily="2" charset="0"/>
                <a:ea typeface="KaiTi" panose="02010609060101010101" pitchFamily="49" charset="-122"/>
                <a:cs typeface="Times New Roman" panose="02020603050405020304" pitchFamily="18" charset="0"/>
              </a:rPr>
              <a:t>1951~1991</a:t>
            </a:r>
            <a:endParaRPr lang="zh-CN" altLang="zh-CN" sz="1200" kern="100" dirty="0">
              <a:latin typeface="Times" pitchFamily="2" charset="0"/>
              <a:ea typeface="KaiTi" panose="02010609060101010101" pitchFamily="49" charset="-122"/>
              <a:cs typeface="Times New Roman" panose="02020603050405020304" pitchFamily="18" charset="0"/>
            </a:endParaRPr>
          </a:p>
        </p:txBody>
      </p:sp>
      <p:sp>
        <p:nvSpPr>
          <p:cNvPr id="17" name="文本框 16">
            <a:extLst>
              <a:ext uri="{FF2B5EF4-FFF2-40B4-BE49-F238E27FC236}">
                <a16:creationId xmlns:a16="http://schemas.microsoft.com/office/drawing/2014/main" xmlns="" id="{94D05626-F7AA-454E-8C6A-281FA7DE5EA6}"/>
              </a:ext>
            </a:extLst>
          </p:cNvPr>
          <p:cNvSpPr txBox="1"/>
          <p:nvPr/>
        </p:nvSpPr>
        <p:spPr>
          <a:xfrm>
            <a:off x="7574418" y="2110082"/>
            <a:ext cx="2709505" cy="492443"/>
          </a:xfrm>
          <a:prstGeom prst="rect">
            <a:avLst/>
          </a:prstGeom>
          <a:solidFill>
            <a:schemeClr val="accent6">
              <a:lumMod val="20000"/>
              <a:lumOff val="80000"/>
            </a:schemeClr>
          </a:solidFill>
          <a:ln>
            <a:solidFill>
              <a:schemeClr val="tx1"/>
            </a:solidFill>
          </a:ln>
        </p:spPr>
        <p:txBody>
          <a:bodyPr wrap="square" rtlCol="0">
            <a:spAutoFit/>
          </a:bodyPr>
          <a:lstStyle/>
          <a:p>
            <a:pPr algn="ctr"/>
            <a:r>
              <a:rPr lang="zh-CN" altLang="zh-CN" sz="1400" kern="100" dirty="0">
                <a:latin typeface="Times" pitchFamily="2" charset="0"/>
                <a:ea typeface="KaiTi" panose="02010609060101010101" pitchFamily="49" charset="-122"/>
                <a:cs typeface="Times New Roman" panose="02020603050405020304" pitchFamily="18" charset="0"/>
              </a:rPr>
              <a:t>《</a:t>
            </a:r>
            <a:r>
              <a:rPr lang="zh-CN" altLang="en-US" sz="1400" kern="100" dirty="0">
                <a:latin typeface="Times" pitchFamily="2" charset="0"/>
                <a:ea typeface="KaiTi" panose="02010609060101010101" pitchFamily="49" charset="-122"/>
                <a:cs typeface="Times New Roman" panose="02020603050405020304" pitchFamily="18" charset="0"/>
              </a:rPr>
              <a:t>国家预算管理条例</a:t>
            </a:r>
            <a:r>
              <a:rPr lang="zh-CN" altLang="zh-CN" sz="1400" kern="100" dirty="0">
                <a:latin typeface="Times" pitchFamily="2" charset="0"/>
                <a:ea typeface="KaiTi" panose="02010609060101010101" pitchFamily="49" charset="-122"/>
                <a:cs typeface="Times New Roman" panose="02020603050405020304" pitchFamily="18" charset="0"/>
              </a:rPr>
              <a:t>》</a:t>
            </a:r>
            <a:endParaRPr lang="en-US" altLang="zh-CN" sz="1400" kern="100" dirty="0">
              <a:latin typeface="Times" pitchFamily="2" charset="0"/>
              <a:ea typeface="KaiTi" panose="02010609060101010101" pitchFamily="49" charset="-122"/>
              <a:cs typeface="Times New Roman" panose="02020603050405020304" pitchFamily="18" charset="0"/>
            </a:endParaRPr>
          </a:p>
          <a:p>
            <a:pPr algn="ctr"/>
            <a:r>
              <a:rPr lang="en-US" altLang="zh-CN" sz="1200" kern="100" dirty="0">
                <a:latin typeface="Times" pitchFamily="2" charset="0"/>
                <a:ea typeface="KaiTi" panose="02010609060101010101" pitchFamily="49" charset="-122"/>
                <a:cs typeface="Times New Roman" panose="02020603050405020304" pitchFamily="18" charset="0"/>
              </a:rPr>
              <a:t>1992~1994</a:t>
            </a:r>
            <a:endParaRPr lang="zh-CN" altLang="zh-CN" sz="1200" kern="100" dirty="0">
              <a:latin typeface="Times" pitchFamily="2" charset="0"/>
              <a:ea typeface="KaiTi" panose="02010609060101010101" pitchFamily="49" charset="-122"/>
              <a:cs typeface="Times New Roman" panose="02020603050405020304" pitchFamily="18" charset="0"/>
            </a:endParaRPr>
          </a:p>
        </p:txBody>
      </p:sp>
      <p:sp>
        <p:nvSpPr>
          <p:cNvPr id="18" name="文本框 17">
            <a:extLst>
              <a:ext uri="{FF2B5EF4-FFF2-40B4-BE49-F238E27FC236}">
                <a16:creationId xmlns:a16="http://schemas.microsoft.com/office/drawing/2014/main" xmlns="" id="{B43A6C44-7B92-4301-B03D-508C5A670595}"/>
              </a:ext>
            </a:extLst>
          </p:cNvPr>
          <p:cNvSpPr txBox="1"/>
          <p:nvPr/>
        </p:nvSpPr>
        <p:spPr>
          <a:xfrm>
            <a:off x="7574418" y="3101306"/>
            <a:ext cx="2709505" cy="492443"/>
          </a:xfrm>
          <a:prstGeom prst="rect">
            <a:avLst/>
          </a:prstGeom>
          <a:solidFill>
            <a:schemeClr val="accent6">
              <a:lumMod val="20000"/>
              <a:lumOff val="80000"/>
            </a:schemeClr>
          </a:solidFill>
          <a:ln>
            <a:solidFill>
              <a:schemeClr val="tx1"/>
            </a:solidFill>
          </a:ln>
        </p:spPr>
        <p:txBody>
          <a:bodyPr wrap="square" rtlCol="0">
            <a:spAutoFit/>
          </a:bodyPr>
          <a:lstStyle/>
          <a:p>
            <a:pPr algn="ctr"/>
            <a:r>
              <a:rPr lang="zh-CN" altLang="zh-CN" sz="1400" kern="100" dirty="0">
                <a:latin typeface="Times" pitchFamily="2" charset="0"/>
                <a:ea typeface="KaiTi" panose="02010609060101010101" pitchFamily="49" charset="-122"/>
                <a:cs typeface="Times New Roman" panose="02020603050405020304" pitchFamily="18" charset="0"/>
              </a:rPr>
              <a:t>《</a:t>
            </a:r>
            <a:r>
              <a:rPr lang="zh-CN" altLang="en-US" sz="1400" kern="100" dirty="0">
                <a:latin typeface="Times" pitchFamily="2" charset="0"/>
                <a:ea typeface="KaiTi" panose="02010609060101010101" pitchFamily="49" charset="-122"/>
                <a:cs typeface="Times New Roman" panose="02020603050405020304" pitchFamily="18" charset="0"/>
              </a:rPr>
              <a:t>中华人民共和国预算法</a:t>
            </a:r>
            <a:r>
              <a:rPr lang="zh-CN" altLang="zh-CN" sz="1400" kern="100" dirty="0">
                <a:latin typeface="Times" pitchFamily="2" charset="0"/>
                <a:ea typeface="KaiTi" panose="02010609060101010101" pitchFamily="49" charset="-122"/>
                <a:cs typeface="Times New Roman" panose="02020603050405020304" pitchFamily="18" charset="0"/>
              </a:rPr>
              <a:t>》</a:t>
            </a:r>
            <a:endParaRPr lang="en-US" altLang="zh-CN" sz="1400" kern="100" dirty="0">
              <a:latin typeface="Times" pitchFamily="2" charset="0"/>
              <a:ea typeface="KaiTi" panose="02010609060101010101" pitchFamily="49" charset="-122"/>
              <a:cs typeface="Times New Roman" panose="02020603050405020304" pitchFamily="18" charset="0"/>
            </a:endParaRPr>
          </a:p>
          <a:p>
            <a:pPr algn="ctr"/>
            <a:r>
              <a:rPr lang="en-US" altLang="zh-CN" sz="1200" kern="100" dirty="0">
                <a:latin typeface="Times" pitchFamily="2" charset="0"/>
                <a:ea typeface="KaiTi" panose="02010609060101010101" pitchFamily="49" charset="-122"/>
                <a:cs typeface="Times New Roman" panose="02020603050405020304" pitchFamily="18" charset="0"/>
              </a:rPr>
              <a:t>1995</a:t>
            </a:r>
            <a:r>
              <a:rPr lang="zh-CN" altLang="en-US" sz="1200" kern="100" dirty="0">
                <a:latin typeface="Times" pitchFamily="2" charset="0"/>
                <a:ea typeface="KaiTi" panose="02010609060101010101" pitchFamily="49" charset="-122"/>
                <a:cs typeface="Times New Roman" panose="02020603050405020304" pitchFamily="18" charset="0"/>
              </a:rPr>
              <a:t>年</a:t>
            </a:r>
            <a:r>
              <a:rPr lang="en-US" altLang="zh-CN" sz="1200" kern="100" dirty="0">
                <a:latin typeface="Times" pitchFamily="2" charset="0"/>
                <a:ea typeface="KaiTi" panose="02010609060101010101" pitchFamily="49" charset="-122"/>
                <a:cs typeface="Times New Roman" panose="02020603050405020304" pitchFamily="18" charset="0"/>
              </a:rPr>
              <a:t>1</a:t>
            </a:r>
            <a:r>
              <a:rPr lang="zh-CN" altLang="en-US" sz="1200" kern="100" dirty="0">
                <a:latin typeface="Times" pitchFamily="2" charset="0"/>
                <a:ea typeface="KaiTi" panose="02010609060101010101" pitchFamily="49" charset="-122"/>
                <a:cs typeface="Times New Roman" panose="02020603050405020304" pitchFamily="18" charset="0"/>
              </a:rPr>
              <a:t>月</a:t>
            </a:r>
            <a:r>
              <a:rPr lang="en-US" altLang="zh-CN" sz="1200" kern="100" dirty="0">
                <a:latin typeface="Times" pitchFamily="2" charset="0"/>
                <a:ea typeface="KaiTi" panose="02010609060101010101" pitchFamily="49" charset="-122"/>
                <a:cs typeface="Times New Roman" panose="02020603050405020304" pitchFamily="18" charset="0"/>
              </a:rPr>
              <a:t>1</a:t>
            </a:r>
            <a:r>
              <a:rPr lang="zh-CN" altLang="en-US" sz="1200" kern="100" dirty="0">
                <a:latin typeface="Times" pitchFamily="2" charset="0"/>
                <a:ea typeface="KaiTi" panose="02010609060101010101" pitchFamily="49" charset="-122"/>
                <a:cs typeface="Times New Roman" panose="02020603050405020304" pitchFamily="18" charset="0"/>
              </a:rPr>
              <a:t>日开始实施</a:t>
            </a:r>
            <a:endParaRPr lang="zh-CN" altLang="zh-CN" sz="1200" kern="100" dirty="0">
              <a:latin typeface="Times" pitchFamily="2" charset="0"/>
              <a:ea typeface="KaiTi" panose="02010609060101010101" pitchFamily="49" charset="-122"/>
              <a:cs typeface="Times New Roman" panose="02020603050405020304" pitchFamily="18" charset="0"/>
            </a:endParaRPr>
          </a:p>
        </p:txBody>
      </p:sp>
      <p:sp>
        <p:nvSpPr>
          <p:cNvPr id="20" name="文本框 19">
            <a:extLst>
              <a:ext uri="{FF2B5EF4-FFF2-40B4-BE49-F238E27FC236}">
                <a16:creationId xmlns:a16="http://schemas.microsoft.com/office/drawing/2014/main" xmlns="" id="{5DE651A5-A958-49EE-8ACE-B45C067E56A7}"/>
              </a:ext>
            </a:extLst>
          </p:cNvPr>
          <p:cNvSpPr txBox="1"/>
          <p:nvPr/>
        </p:nvSpPr>
        <p:spPr>
          <a:xfrm>
            <a:off x="7320764" y="4064396"/>
            <a:ext cx="3169423" cy="492443"/>
          </a:xfrm>
          <a:prstGeom prst="rect">
            <a:avLst/>
          </a:prstGeom>
          <a:noFill/>
          <a:ln>
            <a:solidFill>
              <a:schemeClr val="tx1"/>
            </a:solidFill>
          </a:ln>
        </p:spPr>
        <p:txBody>
          <a:bodyPr wrap="square" rtlCol="0">
            <a:spAutoFit/>
          </a:bodyPr>
          <a:lstStyle/>
          <a:p>
            <a:pPr algn="ctr"/>
            <a:r>
              <a:rPr lang="zh-CN" altLang="zh-CN" sz="1400" kern="100" dirty="0">
                <a:latin typeface="Times" pitchFamily="2" charset="0"/>
                <a:ea typeface="KaiTi" panose="02010609060101010101" pitchFamily="49" charset="-122"/>
                <a:cs typeface="Times New Roman" panose="02020603050405020304" pitchFamily="18" charset="0"/>
              </a:rPr>
              <a:t>《</a:t>
            </a:r>
            <a:r>
              <a:rPr lang="zh-CN" altLang="en-US" sz="1400" kern="100" dirty="0">
                <a:latin typeface="Times" pitchFamily="2" charset="0"/>
                <a:ea typeface="KaiTi" panose="02010609060101010101" pitchFamily="49" charset="-122"/>
                <a:cs typeface="Times New Roman" panose="02020603050405020304" pitchFamily="18" charset="0"/>
              </a:rPr>
              <a:t>中华人民共和国预算法</a:t>
            </a:r>
            <a:r>
              <a:rPr lang="zh-CN" altLang="zh-CN" sz="1400" kern="100" dirty="0">
                <a:latin typeface="Times" pitchFamily="2" charset="0"/>
                <a:ea typeface="KaiTi" panose="02010609060101010101" pitchFamily="49" charset="-122"/>
                <a:cs typeface="Times New Roman" panose="02020603050405020304" pitchFamily="18" charset="0"/>
              </a:rPr>
              <a:t>》</a:t>
            </a:r>
            <a:r>
              <a:rPr lang="en-US" altLang="zh-CN" sz="1400" kern="100" dirty="0">
                <a:latin typeface="Times" pitchFamily="2" charset="0"/>
                <a:ea typeface="KaiTi" panose="02010609060101010101" pitchFamily="49" charset="-122"/>
                <a:cs typeface="Times New Roman" panose="02020603050405020304" pitchFamily="18" charset="0"/>
              </a:rPr>
              <a:t>(2014</a:t>
            </a:r>
            <a:r>
              <a:rPr lang="zh-CN" altLang="en-US" sz="1400" kern="100" dirty="0">
                <a:latin typeface="Times" pitchFamily="2" charset="0"/>
                <a:ea typeface="KaiTi" panose="02010609060101010101" pitchFamily="49" charset="-122"/>
                <a:cs typeface="Times New Roman" panose="02020603050405020304" pitchFamily="18" charset="0"/>
              </a:rPr>
              <a:t>修正</a:t>
            </a:r>
            <a:r>
              <a:rPr lang="en-US" altLang="zh-CN" sz="1400" kern="100" dirty="0">
                <a:latin typeface="Times" pitchFamily="2" charset="0"/>
                <a:ea typeface="KaiTi" panose="02010609060101010101" pitchFamily="49" charset="-122"/>
                <a:cs typeface="Times New Roman" panose="02020603050405020304" pitchFamily="18" charset="0"/>
              </a:rPr>
              <a:t>)</a:t>
            </a:r>
          </a:p>
          <a:p>
            <a:pPr algn="ctr"/>
            <a:r>
              <a:rPr lang="en-US" altLang="zh-CN" sz="1200" kern="100" dirty="0">
                <a:latin typeface="Times" pitchFamily="2" charset="0"/>
                <a:ea typeface="KaiTi" panose="02010609060101010101" pitchFamily="49" charset="-122"/>
                <a:cs typeface="Times New Roman" panose="02020603050405020304" pitchFamily="18" charset="0"/>
              </a:rPr>
              <a:t>2015</a:t>
            </a:r>
            <a:r>
              <a:rPr lang="zh-CN" altLang="en-US" sz="1200" kern="100" dirty="0">
                <a:latin typeface="Times" pitchFamily="2" charset="0"/>
                <a:ea typeface="KaiTi" panose="02010609060101010101" pitchFamily="49" charset="-122"/>
                <a:cs typeface="Times New Roman" panose="02020603050405020304" pitchFamily="18" charset="0"/>
              </a:rPr>
              <a:t>年</a:t>
            </a:r>
            <a:r>
              <a:rPr lang="en-US" altLang="zh-CN" sz="1200" kern="100" dirty="0">
                <a:latin typeface="Times" pitchFamily="2" charset="0"/>
                <a:ea typeface="KaiTi" panose="02010609060101010101" pitchFamily="49" charset="-122"/>
                <a:cs typeface="Times New Roman" panose="02020603050405020304" pitchFamily="18" charset="0"/>
              </a:rPr>
              <a:t>1</a:t>
            </a:r>
            <a:r>
              <a:rPr lang="zh-CN" altLang="en-US" sz="1200" kern="100" dirty="0">
                <a:latin typeface="Times" pitchFamily="2" charset="0"/>
                <a:ea typeface="KaiTi" panose="02010609060101010101" pitchFamily="49" charset="-122"/>
                <a:cs typeface="Times New Roman" panose="02020603050405020304" pitchFamily="18" charset="0"/>
              </a:rPr>
              <a:t>月</a:t>
            </a:r>
            <a:r>
              <a:rPr lang="en-US" altLang="zh-CN" sz="1200" kern="100" dirty="0">
                <a:latin typeface="Times" pitchFamily="2" charset="0"/>
                <a:ea typeface="KaiTi" panose="02010609060101010101" pitchFamily="49" charset="-122"/>
                <a:cs typeface="Times New Roman" panose="02020603050405020304" pitchFamily="18" charset="0"/>
              </a:rPr>
              <a:t>1</a:t>
            </a:r>
            <a:r>
              <a:rPr lang="zh-CN" altLang="en-US" sz="1200" kern="100" dirty="0">
                <a:latin typeface="Times" pitchFamily="2" charset="0"/>
                <a:ea typeface="KaiTi" panose="02010609060101010101" pitchFamily="49" charset="-122"/>
                <a:cs typeface="Times New Roman" panose="02020603050405020304" pitchFamily="18" charset="0"/>
              </a:rPr>
              <a:t>日开始实施</a:t>
            </a:r>
            <a:endParaRPr lang="zh-CN" altLang="zh-CN" sz="1200" kern="100" dirty="0">
              <a:latin typeface="Times" pitchFamily="2" charset="0"/>
              <a:ea typeface="KaiTi" panose="02010609060101010101" pitchFamily="49" charset="-122"/>
              <a:cs typeface="Times New Roman" panose="02020603050405020304" pitchFamily="18" charset="0"/>
            </a:endParaRPr>
          </a:p>
        </p:txBody>
      </p:sp>
      <p:sp>
        <p:nvSpPr>
          <p:cNvPr id="21" name="文本框 20">
            <a:extLst>
              <a:ext uri="{FF2B5EF4-FFF2-40B4-BE49-F238E27FC236}">
                <a16:creationId xmlns:a16="http://schemas.microsoft.com/office/drawing/2014/main" xmlns="" id="{2188C3FF-7AA2-49B7-97F6-427FEC0AB068}"/>
              </a:ext>
            </a:extLst>
          </p:cNvPr>
          <p:cNvSpPr txBox="1"/>
          <p:nvPr/>
        </p:nvSpPr>
        <p:spPr>
          <a:xfrm>
            <a:off x="7225126" y="5058021"/>
            <a:ext cx="3257679" cy="492443"/>
          </a:xfrm>
          <a:prstGeom prst="rect">
            <a:avLst/>
          </a:prstGeom>
          <a:noFill/>
          <a:ln>
            <a:solidFill>
              <a:schemeClr val="tx1"/>
            </a:solidFill>
          </a:ln>
        </p:spPr>
        <p:txBody>
          <a:bodyPr wrap="square" rtlCol="0">
            <a:spAutoFit/>
          </a:bodyPr>
          <a:lstStyle/>
          <a:p>
            <a:pPr algn="ctr"/>
            <a:r>
              <a:rPr lang="en-US" altLang="zh-CN" sz="1400" kern="100" dirty="0">
                <a:latin typeface="Times" pitchFamily="2" charset="0"/>
                <a:ea typeface="KaiTi" panose="02010609060101010101" pitchFamily="49" charset="-122"/>
                <a:cs typeface="Times New Roman" panose="02020603050405020304" pitchFamily="18" charset="0"/>
              </a:rPr>
              <a:t>《</a:t>
            </a:r>
            <a:r>
              <a:rPr lang="zh-CN" altLang="en-US" sz="1400" kern="100" dirty="0">
                <a:latin typeface="Times" pitchFamily="2" charset="0"/>
                <a:ea typeface="KaiTi" panose="02010609060101010101" pitchFamily="49" charset="-122"/>
                <a:cs typeface="Times New Roman" panose="02020603050405020304" pitchFamily="18" charset="0"/>
              </a:rPr>
              <a:t>中华人民共和国预算法</a:t>
            </a:r>
            <a:r>
              <a:rPr lang="en-US" altLang="zh-CN" sz="1400" kern="100" dirty="0">
                <a:latin typeface="Times" pitchFamily="2" charset="0"/>
                <a:ea typeface="KaiTi" panose="02010609060101010101" pitchFamily="49" charset="-122"/>
                <a:cs typeface="Times New Roman" panose="02020603050405020304" pitchFamily="18" charset="0"/>
              </a:rPr>
              <a:t>》(2018</a:t>
            </a:r>
            <a:r>
              <a:rPr lang="zh-CN" altLang="en-US" sz="1400" kern="100" dirty="0">
                <a:latin typeface="Times" pitchFamily="2" charset="0"/>
                <a:ea typeface="KaiTi" panose="02010609060101010101" pitchFamily="49" charset="-122"/>
                <a:cs typeface="Times New Roman" panose="02020603050405020304" pitchFamily="18" charset="0"/>
              </a:rPr>
              <a:t>修正</a:t>
            </a:r>
            <a:r>
              <a:rPr lang="en-US" altLang="zh-CN" sz="1400" kern="100" dirty="0">
                <a:latin typeface="Times" pitchFamily="2" charset="0"/>
                <a:ea typeface="KaiTi" panose="02010609060101010101" pitchFamily="49" charset="-122"/>
                <a:cs typeface="Times New Roman" panose="02020603050405020304" pitchFamily="18" charset="0"/>
              </a:rPr>
              <a:t>)</a:t>
            </a:r>
          </a:p>
          <a:p>
            <a:pPr algn="ctr"/>
            <a:r>
              <a:rPr lang="en-US" altLang="zh-CN" sz="1200" kern="100" dirty="0">
                <a:latin typeface="Times" pitchFamily="2" charset="0"/>
                <a:ea typeface="KaiTi" panose="02010609060101010101" pitchFamily="49" charset="-122"/>
                <a:cs typeface="Times New Roman" panose="02020603050405020304" pitchFamily="18" charset="0"/>
              </a:rPr>
              <a:t>2018</a:t>
            </a:r>
            <a:r>
              <a:rPr lang="zh-CN" altLang="en-US" sz="1200" kern="100" dirty="0">
                <a:latin typeface="Times" pitchFamily="2" charset="0"/>
                <a:ea typeface="KaiTi" panose="02010609060101010101" pitchFamily="49" charset="-122"/>
                <a:cs typeface="Times New Roman" panose="02020603050405020304" pitchFamily="18" charset="0"/>
              </a:rPr>
              <a:t>年</a:t>
            </a:r>
            <a:r>
              <a:rPr lang="en-US" altLang="zh-CN" sz="1200" kern="100" dirty="0">
                <a:latin typeface="Times" pitchFamily="2" charset="0"/>
                <a:ea typeface="KaiTi" panose="02010609060101010101" pitchFamily="49" charset="-122"/>
                <a:cs typeface="Times New Roman" panose="02020603050405020304" pitchFamily="18" charset="0"/>
              </a:rPr>
              <a:t>12</a:t>
            </a:r>
            <a:r>
              <a:rPr lang="zh-CN" altLang="en-US" sz="1200" kern="100" dirty="0">
                <a:latin typeface="Times" pitchFamily="2" charset="0"/>
                <a:ea typeface="KaiTi" panose="02010609060101010101" pitchFamily="49" charset="-122"/>
                <a:cs typeface="Times New Roman" panose="02020603050405020304" pitchFamily="18" charset="0"/>
              </a:rPr>
              <a:t>月</a:t>
            </a:r>
            <a:r>
              <a:rPr lang="en-US" altLang="zh-CN" sz="1200" kern="100" dirty="0">
                <a:latin typeface="Times" pitchFamily="2" charset="0"/>
                <a:ea typeface="KaiTi" panose="02010609060101010101" pitchFamily="49" charset="-122"/>
                <a:cs typeface="Times New Roman" panose="02020603050405020304" pitchFamily="18" charset="0"/>
              </a:rPr>
              <a:t>29</a:t>
            </a:r>
            <a:r>
              <a:rPr lang="zh-CN" altLang="en-US" sz="1200" kern="100" dirty="0">
                <a:latin typeface="Times" pitchFamily="2" charset="0"/>
                <a:ea typeface="KaiTi" panose="02010609060101010101" pitchFamily="49" charset="-122"/>
                <a:cs typeface="Times New Roman" panose="02020603050405020304" pitchFamily="18" charset="0"/>
              </a:rPr>
              <a:t>日开始实施</a:t>
            </a:r>
            <a:endParaRPr lang="zh-CN" altLang="zh-CN" sz="1200" kern="100" dirty="0">
              <a:latin typeface="Times" pitchFamily="2" charset="0"/>
              <a:ea typeface="KaiTi" panose="02010609060101010101" pitchFamily="49" charset="-122"/>
              <a:cs typeface="Times New Roman" panose="02020603050405020304" pitchFamily="18" charset="0"/>
            </a:endParaRPr>
          </a:p>
        </p:txBody>
      </p:sp>
      <p:sp>
        <p:nvSpPr>
          <p:cNvPr id="22" name="箭头: 下 21">
            <a:extLst>
              <a:ext uri="{FF2B5EF4-FFF2-40B4-BE49-F238E27FC236}">
                <a16:creationId xmlns:a16="http://schemas.microsoft.com/office/drawing/2014/main" xmlns="" id="{57456C82-1D37-48EB-888C-C9BD04749E5B}"/>
              </a:ext>
            </a:extLst>
          </p:cNvPr>
          <p:cNvSpPr/>
          <p:nvPr/>
        </p:nvSpPr>
        <p:spPr>
          <a:xfrm>
            <a:off x="8800503" y="1731510"/>
            <a:ext cx="209942" cy="3541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a typeface="KaiTi" panose="02010609060101010101" pitchFamily="49" charset="-122"/>
            </a:endParaRPr>
          </a:p>
        </p:txBody>
      </p:sp>
      <p:sp>
        <p:nvSpPr>
          <p:cNvPr id="23" name="箭头: 下 22">
            <a:extLst>
              <a:ext uri="{FF2B5EF4-FFF2-40B4-BE49-F238E27FC236}">
                <a16:creationId xmlns:a16="http://schemas.microsoft.com/office/drawing/2014/main" xmlns="" id="{1C18421D-020C-401E-AEAF-D1506D00842C}"/>
              </a:ext>
            </a:extLst>
          </p:cNvPr>
          <p:cNvSpPr/>
          <p:nvPr/>
        </p:nvSpPr>
        <p:spPr>
          <a:xfrm>
            <a:off x="8800503" y="2658528"/>
            <a:ext cx="209942" cy="3541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a typeface="KaiTi" panose="02010609060101010101" pitchFamily="49" charset="-122"/>
            </a:endParaRPr>
          </a:p>
        </p:txBody>
      </p:sp>
      <p:sp>
        <p:nvSpPr>
          <p:cNvPr id="24" name="箭头: 下 23">
            <a:extLst>
              <a:ext uri="{FF2B5EF4-FFF2-40B4-BE49-F238E27FC236}">
                <a16:creationId xmlns:a16="http://schemas.microsoft.com/office/drawing/2014/main" xmlns="" id="{E5752B97-7C48-4997-9785-95D70C27A35C}"/>
              </a:ext>
            </a:extLst>
          </p:cNvPr>
          <p:cNvSpPr/>
          <p:nvPr/>
        </p:nvSpPr>
        <p:spPr>
          <a:xfrm>
            <a:off x="8800503" y="3646503"/>
            <a:ext cx="209942" cy="3541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a typeface="KaiTi" panose="02010609060101010101" pitchFamily="49" charset="-122"/>
            </a:endParaRPr>
          </a:p>
        </p:txBody>
      </p:sp>
      <p:sp>
        <p:nvSpPr>
          <p:cNvPr id="25" name="箭头: 下 24">
            <a:extLst>
              <a:ext uri="{FF2B5EF4-FFF2-40B4-BE49-F238E27FC236}">
                <a16:creationId xmlns:a16="http://schemas.microsoft.com/office/drawing/2014/main" xmlns="" id="{04570510-18D1-457D-9A43-7E426C94DA84}"/>
              </a:ext>
            </a:extLst>
          </p:cNvPr>
          <p:cNvSpPr/>
          <p:nvPr/>
        </p:nvSpPr>
        <p:spPr>
          <a:xfrm>
            <a:off x="8800503" y="4639504"/>
            <a:ext cx="209942" cy="3541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a typeface="KaiTi" panose="02010609060101010101" pitchFamily="49" charset="-122"/>
            </a:endParaRPr>
          </a:p>
        </p:txBody>
      </p:sp>
      <p:sp>
        <p:nvSpPr>
          <p:cNvPr id="9" name="文本框 8">
            <a:extLst>
              <a:ext uri="{FF2B5EF4-FFF2-40B4-BE49-F238E27FC236}">
                <a16:creationId xmlns:a16="http://schemas.microsoft.com/office/drawing/2014/main" xmlns="" id="{4C5320A7-03B8-4AD9-A626-2C4EC868EF79}"/>
              </a:ext>
            </a:extLst>
          </p:cNvPr>
          <p:cNvSpPr txBox="1"/>
          <p:nvPr/>
        </p:nvSpPr>
        <p:spPr>
          <a:xfrm>
            <a:off x="1869710" y="1675533"/>
            <a:ext cx="5090387" cy="326051"/>
          </a:xfrm>
          <a:prstGeom prst="rect">
            <a:avLst/>
          </a:prstGeom>
          <a:solidFill>
            <a:schemeClr val="tx2">
              <a:lumMod val="20000"/>
              <a:lumOff val="80000"/>
            </a:schemeClr>
          </a:solidFill>
        </p:spPr>
        <p:txBody>
          <a:bodyPr wrap="square" rtlCol="0">
            <a:spAutoFit/>
          </a:bodyPr>
          <a:lstStyle/>
          <a:p>
            <a:pPr marL="285750" indent="-285750">
              <a:lnSpc>
                <a:spcPct val="150000"/>
              </a:lnSpc>
              <a:buFont typeface="Wingdings" panose="05000000000000000000" pitchFamily="2" charset="2"/>
              <a:buChar char="l"/>
            </a:pPr>
            <a:r>
              <a:rPr lang="zh-CN" altLang="en-US" sz="1200" b="1" dirty="0">
                <a:latin typeface="楷体_GB2312" panose="02010609030101010101" pitchFamily="49" charset="-122"/>
                <a:ea typeface="楷体_GB2312" panose="02010609030101010101" pitchFamily="49" charset="-122"/>
              </a:rPr>
              <a:t>预算制度稳定阶段（</a:t>
            </a:r>
            <a:r>
              <a:rPr lang="en-US" altLang="zh-CN" sz="1200" b="1" dirty="0">
                <a:latin typeface="楷体_GB2312" panose="02010609030101010101" pitchFamily="49" charset="-122"/>
                <a:ea typeface="楷体_GB2312" panose="02010609030101010101" pitchFamily="49" charset="-122"/>
              </a:rPr>
              <a:t>1953-1992</a:t>
            </a:r>
            <a:r>
              <a:rPr lang="zh-CN" altLang="en-US" sz="1200" b="1" dirty="0">
                <a:latin typeface="楷体_GB2312" panose="02010609030101010101" pitchFamily="49" charset="-122"/>
                <a:ea typeface="楷体_GB2312" panose="02010609030101010101" pitchFamily="49" charset="-122"/>
              </a:rPr>
              <a:t>）</a:t>
            </a:r>
            <a:endParaRPr lang="en-US" altLang="zh-CN" sz="1200" b="1" dirty="0">
              <a:latin typeface="楷体_GB2312" panose="02010609030101010101" pitchFamily="49" charset="-122"/>
              <a:ea typeface="楷体_GB2312" panose="02010609030101010101" pitchFamily="49" charset="-122"/>
            </a:endParaRPr>
          </a:p>
        </p:txBody>
      </p:sp>
      <p:sp>
        <p:nvSpPr>
          <p:cNvPr id="26" name="文本框 25">
            <a:extLst>
              <a:ext uri="{FF2B5EF4-FFF2-40B4-BE49-F238E27FC236}">
                <a16:creationId xmlns:a16="http://schemas.microsoft.com/office/drawing/2014/main" xmlns="" id="{F3117AD1-78BC-41F9-B612-7667C80144D4}"/>
              </a:ext>
            </a:extLst>
          </p:cNvPr>
          <p:cNvSpPr txBox="1"/>
          <p:nvPr/>
        </p:nvSpPr>
        <p:spPr>
          <a:xfrm>
            <a:off x="1886368" y="3242252"/>
            <a:ext cx="5073728" cy="326051"/>
          </a:xfrm>
          <a:prstGeom prst="rect">
            <a:avLst/>
          </a:prstGeom>
          <a:solidFill>
            <a:schemeClr val="accent6">
              <a:lumMod val="20000"/>
              <a:lumOff val="80000"/>
            </a:schemeClr>
          </a:solidFill>
        </p:spPr>
        <p:txBody>
          <a:bodyPr wrap="square" rtlCol="0">
            <a:spAutoFit/>
          </a:bodyPr>
          <a:lstStyle/>
          <a:p>
            <a:pPr marL="285750" indent="-285750">
              <a:lnSpc>
                <a:spcPct val="150000"/>
              </a:lnSpc>
              <a:buFont typeface="Wingdings" panose="05000000000000000000" pitchFamily="2" charset="2"/>
              <a:buChar char="l"/>
            </a:pPr>
            <a:r>
              <a:rPr lang="zh-CN" altLang="en-US" sz="1200" b="1" dirty="0">
                <a:latin typeface="楷体_GB2312" panose="02010609030101010101" pitchFamily="49" charset="-122"/>
                <a:ea typeface="楷体_GB2312" panose="02010609030101010101" pitchFamily="49" charset="-122"/>
              </a:rPr>
              <a:t>预算制度变革阶段（</a:t>
            </a:r>
            <a:r>
              <a:rPr lang="en-US" altLang="zh-CN" sz="1200" b="1" dirty="0">
                <a:latin typeface="楷体_GB2312" panose="02010609030101010101" pitchFamily="49" charset="-122"/>
                <a:ea typeface="楷体_GB2312" panose="02010609030101010101" pitchFamily="49" charset="-122"/>
              </a:rPr>
              <a:t>1992-1998</a:t>
            </a:r>
            <a:r>
              <a:rPr lang="zh-CN" altLang="en-US" sz="1200" b="1" dirty="0">
                <a:latin typeface="楷体_GB2312" panose="02010609030101010101" pitchFamily="49" charset="-122"/>
                <a:ea typeface="楷体_GB2312" panose="02010609030101010101" pitchFamily="49" charset="-122"/>
              </a:rPr>
              <a:t>）</a:t>
            </a:r>
            <a:endParaRPr lang="en-US" altLang="zh-CN" sz="1200" b="1" dirty="0">
              <a:latin typeface="楷体_GB2312" panose="02010609030101010101" pitchFamily="49" charset="-122"/>
              <a:ea typeface="楷体_GB2312" panose="02010609030101010101" pitchFamily="49" charset="-122"/>
            </a:endParaRPr>
          </a:p>
        </p:txBody>
      </p:sp>
      <p:sp>
        <p:nvSpPr>
          <p:cNvPr id="34" name="文本框 33">
            <a:extLst>
              <a:ext uri="{FF2B5EF4-FFF2-40B4-BE49-F238E27FC236}">
                <a16:creationId xmlns:a16="http://schemas.microsoft.com/office/drawing/2014/main" xmlns="" id="{6AB93310-F81E-432F-A31C-8C9DFA729F14}"/>
              </a:ext>
            </a:extLst>
          </p:cNvPr>
          <p:cNvSpPr txBox="1"/>
          <p:nvPr/>
        </p:nvSpPr>
        <p:spPr>
          <a:xfrm>
            <a:off x="2063906" y="2021923"/>
            <a:ext cx="4392488" cy="1200329"/>
          </a:xfrm>
          <a:prstGeom prst="rect">
            <a:avLst/>
          </a:prstGeom>
          <a:noFill/>
        </p:spPr>
        <p:txBody>
          <a:bodyPr wrap="square" rtlCol="0">
            <a:spAutoFit/>
          </a:bodyPr>
          <a:lstStyle/>
          <a:p>
            <a:pPr marL="171450" indent="-171450">
              <a:lnSpc>
                <a:spcPct val="150000"/>
              </a:lnSpc>
              <a:buFont typeface="Wingdings" panose="05000000000000000000" pitchFamily="2" charset="2"/>
              <a:buChar char="ü"/>
            </a:pPr>
            <a:r>
              <a:rPr lang="zh-CN" altLang="en-US" sz="1200" dirty="0">
                <a:latin typeface="仿宋" panose="02010609060101010101" pitchFamily="49" charset="-122"/>
                <a:ea typeface="仿宋" panose="02010609060101010101" pitchFamily="49" charset="-122"/>
              </a:rPr>
              <a:t>预算主要定位于服务于国家总体的经济管理布局，实行单式</a:t>
            </a:r>
            <a:r>
              <a:rPr lang="zh-CN" altLang="en-US" sz="1200" dirty="0" smtClean="0">
                <a:latin typeface="仿宋" panose="02010609060101010101" pitchFamily="49" charset="-122"/>
                <a:ea typeface="仿宋" panose="02010609060101010101" pitchFamily="49" charset="-122"/>
              </a:rPr>
              <a:t>预算，采用基础法编制预算</a:t>
            </a:r>
            <a:endParaRPr lang="zh-CN" altLang="en-US" sz="1200" dirty="0">
              <a:latin typeface="仿宋" panose="02010609060101010101" pitchFamily="49" charset="-122"/>
              <a:ea typeface="仿宋" panose="02010609060101010101" pitchFamily="49" charset="-122"/>
            </a:endParaRPr>
          </a:p>
          <a:p>
            <a:pPr marL="171450" indent="-171450">
              <a:lnSpc>
                <a:spcPct val="150000"/>
              </a:lnSpc>
              <a:buFont typeface="Wingdings" panose="05000000000000000000" pitchFamily="2" charset="2"/>
              <a:buChar char="ü"/>
            </a:pPr>
            <a:r>
              <a:rPr lang="zh-CN" altLang="en-US" sz="1200" dirty="0">
                <a:latin typeface="仿宋" panose="02010609060101010101" pitchFamily="49" charset="-122"/>
                <a:ea typeface="仿宋" panose="02010609060101010101" pitchFamily="49" charset="-122"/>
              </a:rPr>
              <a:t>预算编制原则上贯彻国民经济综合平衡原则</a:t>
            </a:r>
          </a:p>
          <a:p>
            <a:pPr marL="171450" indent="-171450">
              <a:lnSpc>
                <a:spcPct val="150000"/>
              </a:lnSpc>
              <a:buFont typeface="Wingdings" panose="05000000000000000000" pitchFamily="2" charset="2"/>
              <a:buChar char="ü"/>
            </a:pPr>
            <a:r>
              <a:rPr lang="zh-CN" altLang="en-US" sz="1200" dirty="0">
                <a:latin typeface="仿宋" panose="02010609060101010101" pitchFamily="49" charset="-122"/>
                <a:ea typeface="仿宋" panose="02010609060101010101" pitchFamily="49" charset="-122"/>
              </a:rPr>
              <a:t>思想上遵循“以收定支、略有节余”的财政平衡观</a:t>
            </a:r>
          </a:p>
        </p:txBody>
      </p:sp>
      <p:sp>
        <p:nvSpPr>
          <p:cNvPr id="35" name="文本框 34">
            <a:extLst>
              <a:ext uri="{FF2B5EF4-FFF2-40B4-BE49-F238E27FC236}">
                <a16:creationId xmlns:a16="http://schemas.microsoft.com/office/drawing/2014/main" xmlns="" id="{8D3D5C9B-4731-4118-B2BC-156B6C0D79A3}"/>
              </a:ext>
            </a:extLst>
          </p:cNvPr>
          <p:cNvSpPr txBox="1"/>
          <p:nvPr/>
        </p:nvSpPr>
        <p:spPr>
          <a:xfrm>
            <a:off x="2065236" y="3693128"/>
            <a:ext cx="4715993" cy="1915909"/>
          </a:xfrm>
          <a:prstGeom prst="rect">
            <a:avLst/>
          </a:prstGeom>
          <a:noFill/>
        </p:spPr>
        <p:txBody>
          <a:bodyPr wrap="square" rtlCol="0">
            <a:spAutoFit/>
          </a:bodyPr>
          <a:lstStyle/>
          <a:p>
            <a:pPr marL="171450" indent="-171450">
              <a:lnSpc>
                <a:spcPct val="150000"/>
              </a:lnSpc>
              <a:buFont typeface="Wingdings" panose="05000000000000000000" pitchFamily="2" charset="2"/>
              <a:buChar char="ü"/>
            </a:pPr>
            <a:r>
              <a:rPr lang="zh-CN" altLang="en-US" sz="1200" dirty="0">
                <a:latin typeface="仿宋" panose="02010609060101010101" pitchFamily="49" charset="-122"/>
                <a:ea typeface="仿宋" panose="02010609060101010101" pitchFamily="49" charset="-122"/>
              </a:rPr>
              <a:t>试行编制复式预算：</a:t>
            </a:r>
            <a:r>
              <a:rPr lang="en-US" altLang="zh-CN" sz="1200" dirty="0">
                <a:latin typeface="仿宋" panose="02010609060101010101" pitchFamily="49" charset="-122"/>
                <a:ea typeface="仿宋" panose="02010609060101010101" pitchFamily="49" charset="-122"/>
              </a:rPr>
              <a:t>1992</a:t>
            </a:r>
            <a:r>
              <a:rPr lang="zh-CN" altLang="en-US" sz="1200" dirty="0">
                <a:latin typeface="仿宋" panose="02010609060101010101" pitchFamily="49" charset="-122"/>
                <a:ea typeface="仿宋" panose="02010609060101010101" pitchFamily="49" charset="-122"/>
              </a:rPr>
              <a:t>年实施</a:t>
            </a:r>
            <a:r>
              <a:rPr lang="en-US" altLang="zh-CN" sz="1200" dirty="0">
                <a:latin typeface="仿宋" panose="02010609060101010101" pitchFamily="49" charset="-122"/>
                <a:ea typeface="仿宋" panose="02010609060101010101" pitchFamily="49" charset="-122"/>
              </a:rPr>
              <a:t>《</a:t>
            </a:r>
            <a:r>
              <a:rPr lang="zh-CN" altLang="en-US" sz="1200" dirty="0">
                <a:latin typeface="仿宋" panose="02010609060101010101" pitchFamily="49" charset="-122"/>
                <a:ea typeface="仿宋" panose="02010609060101010101" pitchFamily="49" charset="-122"/>
              </a:rPr>
              <a:t>国家预算管理条例</a:t>
            </a:r>
            <a:r>
              <a:rPr lang="en-US" altLang="zh-CN" sz="1200" dirty="0">
                <a:latin typeface="仿宋" panose="02010609060101010101" pitchFamily="49" charset="-122"/>
                <a:ea typeface="仿宋" panose="02010609060101010101" pitchFamily="49" charset="-122"/>
              </a:rPr>
              <a:t>》</a:t>
            </a:r>
          </a:p>
          <a:p>
            <a:pPr marL="171450" indent="-171450">
              <a:lnSpc>
                <a:spcPct val="150000"/>
              </a:lnSpc>
              <a:buFont typeface="Wingdings" panose="05000000000000000000" pitchFamily="2" charset="2"/>
              <a:buChar char="ü"/>
            </a:pPr>
            <a:r>
              <a:rPr lang="zh-CN" altLang="en-US" sz="1200" dirty="0">
                <a:latin typeface="仿宋" panose="02010609060101010101" pitchFamily="49" charset="-122"/>
                <a:ea typeface="仿宋" panose="02010609060101010101" pitchFamily="49" charset="-122"/>
              </a:rPr>
              <a:t>预算管理走上法制化道路：</a:t>
            </a:r>
            <a:r>
              <a:rPr lang="en-US" altLang="zh-CN" sz="1200" dirty="0">
                <a:latin typeface="仿宋" panose="02010609060101010101" pitchFamily="49" charset="-122"/>
                <a:ea typeface="仿宋" panose="02010609060101010101" pitchFamily="49" charset="-122"/>
              </a:rPr>
              <a:t>1995</a:t>
            </a:r>
            <a:r>
              <a:rPr lang="zh-CN" altLang="en-US" sz="1200" dirty="0">
                <a:latin typeface="仿宋" panose="02010609060101010101" pitchFamily="49" charset="-122"/>
                <a:ea typeface="仿宋" panose="02010609060101010101" pitchFamily="49" charset="-122"/>
              </a:rPr>
              <a:t>年实施</a:t>
            </a:r>
            <a:r>
              <a:rPr lang="en-US" altLang="zh-CN" sz="1200" dirty="0">
                <a:latin typeface="仿宋" panose="02010609060101010101" pitchFamily="49" charset="-122"/>
                <a:ea typeface="仿宋" panose="02010609060101010101" pitchFamily="49" charset="-122"/>
              </a:rPr>
              <a:t>《</a:t>
            </a:r>
            <a:r>
              <a:rPr lang="zh-CN" altLang="en-US" sz="1200" dirty="0">
                <a:latin typeface="仿宋" panose="02010609060101010101" pitchFamily="49" charset="-122"/>
                <a:ea typeface="仿宋" panose="02010609060101010101" pitchFamily="49" charset="-122"/>
              </a:rPr>
              <a:t>预算法</a:t>
            </a:r>
            <a:r>
              <a:rPr lang="en-US" altLang="zh-CN" sz="1200" dirty="0">
                <a:latin typeface="仿宋" panose="02010609060101010101" pitchFamily="49" charset="-122"/>
                <a:ea typeface="仿宋" panose="02010609060101010101" pitchFamily="49" charset="-122"/>
              </a:rPr>
              <a:t>》</a:t>
            </a:r>
          </a:p>
          <a:p>
            <a:pPr marL="171450" indent="-171450">
              <a:lnSpc>
                <a:spcPct val="150000"/>
              </a:lnSpc>
              <a:buFont typeface="Wingdings" panose="05000000000000000000" pitchFamily="2" charset="2"/>
              <a:buChar char="ü"/>
            </a:pPr>
            <a:r>
              <a:rPr lang="zh-CN" altLang="en-US" sz="1200" dirty="0">
                <a:latin typeface="仿宋" panose="02010609060101010101" pitchFamily="49" charset="-122"/>
                <a:ea typeface="仿宋" panose="02010609060101010101" pitchFamily="49" charset="-122"/>
              </a:rPr>
              <a:t>改革政府财务核算体系：</a:t>
            </a:r>
            <a:r>
              <a:rPr lang="en-US" altLang="zh-CN" sz="1200" dirty="0">
                <a:latin typeface="仿宋" panose="02010609060101010101" pitchFamily="49" charset="-122"/>
                <a:ea typeface="仿宋" panose="02010609060101010101" pitchFamily="49" charset="-122"/>
              </a:rPr>
              <a:t>1997</a:t>
            </a:r>
            <a:r>
              <a:rPr lang="zh-CN" altLang="en-US" sz="1200" dirty="0">
                <a:latin typeface="仿宋" panose="02010609060101010101" pitchFamily="49" charset="-122"/>
                <a:ea typeface="仿宋" panose="02010609060101010101" pitchFamily="49" charset="-122"/>
              </a:rPr>
              <a:t>年实施新的预算会计制度（</a:t>
            </a:r>
            <a:r>
              <a:rPr lang="en-US" altLang="zh-CN" sz="1200" dirty="0">
                <a:latin typeface="仿宋" panose="02010609060101010101" pitchFamily="49" charset="-122"/>
                <a:ea typeface="仿宋" panose="02010609060101010101" pitchFamily="49" charset="-122"/>
              </a:rPr>
              <a:t>《</a:t>
            </a:r>
            <a:r>
              <a:rPr lang="zh-CN" altLang="en-US" sz="1200" dirty="0">
                <a:latin typeface="仿宋" panose="02010609060101010101" pitchFamily="49" charset="-122"/>
                <a:ea typeface="仿宋" panose="02010609060101010101" pitchFamily="49" charset="-122"/>
              </a:rPr>
              <a:t>财政总预算会计制度</a:t>
            </a:r>
            <a:r>
              <a:rPr lang="en-US" altLang="zh-CN" sz="1200" dirty="0">
                <a:latin typeface="仿宋" panose="02010609060101010101" pitchFamily="49" charset="-122"/>
                <a:ea typeface="仿宋" panose="02010609060101010101" pitchFamily="49" charset="-122"/>
              </a:rPr>
              <a:t>》《</a:t>
            </a:r>
            <a:r>
              <a:rPr lang="zh-CN" altLang="en-US" sz="1200" dirty="0">
                <a:latin typeface="仿宋" panose="02010609060101010101" pitchFamily="49" charset="-122"/>
                <a:ea typeface="仿宋" panose="02010609060101010101" pitchFamily="49" charset="-122"/>
              </a:rPr>
              <a:t>行政单位会计制度</a:t>
            </a:r>
            <a:r>
              <a:rPr lang="en-US" altLang="zh-CN" sz="1200" dirty="0">
                <a:latin typeface="仿宋" panose="02010609060101010101" pitchFamily="49" charset="-122"/>
                <a:ea typeface="仿宋" panose="02010609060101010101" pitchFamily="49" charset="-122"/>
              </a:rPr>
              <a:t>》《</a:t>
            </a:r>
            <a:r>
              <a:rPr lang="zh-CN" altLang="en-US" sz="1200" dirty="0">
                <a:latin typeface="仿宋" panose="02010609060101010101" pitchFamily="49" charset="-122"/>
                <a:ea typeface="仿宋" panose="02010609060101010101" pitchFamily="49" charset="-122"/>
              </a:rPr>
              <a:t>事业单位会计制度</a:t>
            </a:r>
            <a:r>
              <a:rPr lang="en-US" altLang="zh-CN" sz="1200" dirty="0">
                <a:latin typeface="仿宋" panose="02010609060101010101" pitchFamily="49" charset="-122"/>
                <a:ea typeface="仿宋" panose="02010609060101010101" pitchFamily="49" charset="-122"/>
              </a:rPr>
              <a:t>》</a:t>
            </a:r>
            <a:r>
              <a:rPr lang="zh-CN" altLang="en-US" sz="1200" dirty="0">
                <a:latin typeface="仿宋" panose="02010609060101010101" pitchFamily="49" charset="-122"/>
                <a:ea typeface="仿宋" panose="02010609060101010101" pitchFamily="49" charset="-122"/>
              </a:rPr>
              <a:t>）</a:t>
            </a:r>
            <a:endParaRPr lang="en-US" altLang="zh-CN" sz="1200" dirty="0">
              <a:latin typeface="仿宋" panose="02010609060101010101" pitchFamily="49" charset="-122"/>
              <a:ea typeface="仿宋" panose="02010609060101010101" pitchFamily="49" charset="-122"/>
            </a:endParaRPr>
          </a:p>
          <a:p>
            <a:pPr marL="171450" indent="-171450">
              <a:lnSpc>
                <a:spcPct val="150000"/>
              </a:lnSpc>
              <a:buFont typeface="Wingdings" panose="05000000000000000000" pitchFamily="2" charset="2"/>
              <a:buChar char="ü"/>
            </a:pPr>
            <a:r>
              <a:rPr lang="zh-CN" altLang="en-US" sz="1200" dirty="0">
                <a:latin typeface="仿宋" panose="02010609060101010101" pitchFamily="49" charset="-122"/>
                <a:ea typeface="仿宋" panose="02010609060101010101" pitchFamily="49" charset="-122"/>
              </a:rPr>
              <a:t>完善预算外资金管理：</a:t>
            </a:r>
            <a:r>
              <a:rPr lang="en-US" altLang="zh-CN" sz="1200" dirty="0">
                <a:latin typeface="仿宋" panose="02010609060101010101" pitchFamily="49" charset="-122"/>
                <a:ea typeface="仿宋" panose="02010609060101010101" pitchFamily="49" charset="-122"/>
              </a:rPr>
              <a:t>1996</a:t>
            </a:r>
            <a:r>
              <a:rPr lang="zh-CN" altLang="en-US" sz="1200" dirty="0">
                <a:latin typeface="仿宋" panose="02010609060101010101" pitchFamily="49" charset="-122"/>
                <a:ea typeface="仿宋" panose="02010609060101010101" pitchFamily="49" charset="-122"/>
              </a:rPr>
              <a:t>年</a:t>
            </a:r>
            <a:r>
              <a:rPr lang="en-US" altLang="zh-CN" sz="1200" dirty="0">
                <a:latin typeface="仿宋" panose="02010609060101010101" pitchFamily="49" charset="-122"/>
                <a:ea typeface="仿宋" panose="02010609060101010101" pitchFamily="49" charset="-122"/>
              </a:rPr>
              <a:t>7</a:t>
            </a:r>
            <a:r>
              <a:rPr lang="zh-CN" altLang="en-US" sz="1200" dirty="0">
                <a:latin typeface="仿宋" panose="02010609060101010101" pitchFamily="49" charset="-122"/>
                <a:ea typeface="仿宋" panose="02010609060101010101" pitchFamily="49" charset="-122"/>
              </a:rPr>
              <a:t>月发布</a:t>
            </a:r>
            <a:r>
              <a:rPr lang="en-US" altLang="zh-CN" sz="1200" dirty="0">
                <a:latin typeface="仿宋" panose="02010609060101010101" pitchFamily="49" charset="-122"/>
                <a:ea typeface="仿宋" panose="02010609060101010101" pitchFamily="49" charset="-122"/>
              </a:rPr>
              <a:t>《</a:t>
            </a:r>
            <a:r>
              <a:rPr lang="zh-CN" altLang="en-US" sz="1200" dirty="0">
                <a:latin typeface="仿宋" panose="02010609060101010101" pitchFamily="49" charset="-122"/>
                <a:ea typeface="仿宋" panose="02010609060101010101" pitchFamily="49" charset="-122"/>
              </a:rPr>
              <a:t>关于加强预算外资金管理的决定</a:t>
            </a:r>
            <a:r>
              <a:rPr lang="en-US" altLang="zh-CN" sz="1200" dirty="0">
                <a:latin typeface="仿宋" panose="02010609060101010101" pitchFamily="49" charset="-122"/>
                <a:ea typeface="仿宋" panose="02010609060101010101" pitchFamily="49" charset="-122"/>
              </a:rPr>
              <a:t>》</a:t>
            </a:r>
            <a:endParaRPr lang="zh-CN" altLang="en-US" sz="1200" dirty="0">
              <a:latin typeface="仿宋" panose="02010609060101010101" pitchFamily="49" charset="-122"/>
              <a:ea typeface="仿宋" panose="02010609060101010101" pitchFamily="49" charset="-122"/>
            </a:endParaRPr>
          </a:p>
          <a:p>
            <a:endParaRPr lang="zh-CN" altLang="en-US" sz="1050" dirty="0"/>
          </a:p>
        </p:txBody>
      </p:sp>
      <p:sp>
        <p:nvSpPr>
          <p:cNvPr id="36" name="文本框 35">
            <a:extLst>
              <a:ext uri="{FF2B5EF4-FFF2-40B4-BE49-F238E27FC236}">
                <a16:creationId xmlns:a16="http://schemas.microsoft.com/office/drawing/2014/main" xmlns="" id="{D32FCA1A-40A7-4898-96AC-EF8A85C5D2C8}"/>
              </a:ext>
            </a:extLst>
          </p:cNvPr>
          <p:cNvSpPr txBox="1"/>
          <p:nvPr/>
        </p:nvSpPr>
        <p:spPr>
          <a:xfrm>
            <a:off x="1886368" y="5707189"/>
            <a:ext cx="7233968" cy="246221"/>
          </a:xfrm>
          <a:prstGeom prst="rect">
            <a:avLst/>
          </a:prstGeom>
          <a:noFill/>
        </p:spPr>
        <p:txBody>
          <a:bodyPr wrap="square" rtlCol="0">
            <a:spAutoFit/>
          </a:bodyPr>
          <a:lstStyle/>
          <a:p>
            <a:r>
              <a:rPr lang="en-US" altLang="zh-CN" sz="1000" dirty="0">
                <a:latin typeface="Times" pitchFamily="2" charset="0"/>
                <a:ea typeface="KaiTi" panose="02010609060101010101" pitchFamily="49" charset="-122"/>
              </a:rPr>
              <a:t>1.</a:t>
            </a:r>
            <a:r>
              <a:rPr lang="zh-CN" altLang="en-US" sz="1000" dirty="0">
                <a:latin typeface="Times" pitchFamily="2" charset="0"/>
                <a:ea typeface="KaiTi" panose="02010609060101010101" pitchFamily="49" charset="-122"/>
              </a:rPr>
              <a:t>部分内容参考文献：肖鹏</a:t>
            </a:r>
            <a:r>
              <a:rPr lang="en-US" altLang="zh-CN" sz="1000" dirty="0">
                <a:latin typeface="Times" pitchFamily="2" charset="0"/>
                <a:ea typeface="KaiTi" panose="02010609060101010101" pitchFamily="49" charset="-122"/>
              </a:rPr>
              <a:t>.</a:t>
            </a:r>
            <a:r>
              <a:rPr lang="zh-CN" altLang="en-US" sz="1000" dirty="0">
                <a:latin typeface="Times" pitchFamily="2" charset="0"/>
                <a:ea typeface="KaiTi" panose="02010609060101010101" pitchFamily="49" charset="-122"/>
              </a:rPr>
              <a:t>新中国成立</a:t>
            </a:r>
            <a:r>
              <a:rPr lang="en-US" altLang="zh-CN" sz="1000" dirty="0">
                <a:latin typeface="Times" pitchFamily="2" charset="0"/>
                <a:ea typeface="KaiTi" panose="02010609060101010101" pitchFamily="49" charset="-122"/>
              </a:rPr>
              <a:t>70</a:t>
            </a:r>
            <a:r>
              <a:rPr lang="zh-CN" altLang="en-US" sz="1000" dirty="0">
                <a:latin typeface="Times" pitchFamily="2" charset="0"/>
                <a:ea typeface="KaiTi" panose="02010609060101010101" pitchFamily="49" charset="-122"/>
              </a:rPr>
              <a:t>周年政府预算理论演变、制度改革与展望</a:t>
            </a:r>
            <a:r>
              <a:rPr lang="en-US" altLang="zh-CN" sz="1000" dirty="0">
                <a:latin typeface="Times" pitchFamily="2" charset="0"/>
                <a:ea typeface="KaiTi" panose="02010609060101010101" pitchFamily="49" charset="-122"/>
              </a:rPr>
              <a:t>[J].</a:t>
            </a:r>
            <a:r>
              <a:rPr lang="zh-CN" altLang="en-US" sz="1000" dirty="0">
                <a:latin typeface="Times" pitchFamily="2" charset="0"/>
                <a:ea typeface="KaiTi" panose="02010609060101010101" pitchFamily="49" charset="-122"/>
              </a:rPr>
              <a:t>财政监督</a:t>
            </a:r>
            <a:r>
              <a:rPr lang="en-US" altLang="zh-CN" sz="1000" dirty="0">
                <a:latin typeface="Times" pitchFamily="2" charset="0"/>
                <a:ea typeface="KaiTi" panose="02010609060101010101" pitchFamily="49" charset="-122"/>
              </a:rPr>
              <a:t>,2019(19):5-11.</a:t>
            </a:r>
            <a:endParaRPr lang="zh-CN" altLang="en-US" sz="1000" dirty="0">
              <a:latin typeface="Times" pitchFamily="2" charset="0"/>
              <a:ea typeface="KaiTi" panose="02010609060101010101" pitchFamily="49" charset="-122"/>
            </a:endParaRPr>
          </a:p>
        </p:txBody>
      </p:sp>
    </p:spTree>
    <p:extLst>
      <p:ext uri="{BB962C8B-B14F-4D97-AF65-F5344CB8AC3E}">
        <p14:creationId xmlns:p14="http://schemas.microsoft.com/office/powerpoint/2010/main" val="179986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C4386F9-41B6-477C-AE9D-66D8B838727E}" type="slidenum">
              <a:rPr lang="en-US" altLang="zh-CN" smtClean="0">
                <a:solidFill>
                  <a:srgbClr val="000000"/>
                </a:solidFill>
              </a:rPr>
              <a:pPr>
                <a:defRPr/>
              </a:pPr>
              <a:t>22</a:t>
            </a:fld>
            <a:endParaRPr lang="en-US" altLang="zh-CN" dirty="0">
              <a:solidFill>
                <a:srgbClr val="000000"/>
              </a:solidFill>
            </a:endParaRPr>
          </a:p>
        </p:txBody>
      </p:sp>
      <p:sp>
        <p:nvSpPr>
          <p:cNvPr id="19" name="TextBox 62">
            <a:extLst>
              <a:ext uri="{FF2B5EF4-FFF2-40B4-BE49-F238E27FC236}">
                <a16:creationId xmlns:a16="http://schemas.microsoft.com/office/drawing/2014/main" xmlns="" id="{290C86F2-EABB-4272-9022-B7E551F4FBA6}"/>
              </a:ext>
            </a:extLst>
          </p:cNvPr>
          <p:cNvSpPr txBox="1"/>
          <p:nvPr/>
        </p:nvSpPr>
        <p:spPr>
          <a:xfrm>
            <a:off x="1775520" y="733969"/>
            <a:ext cx="8846956" cy="507831"/>
          </a:xfrm>
          <a:prstGeom prst="rect">
            <a:avLst/>
          </a:prstGeom>
          <a:noFill/>
        </p:spPr>
        <p:txBody>
          <a:bodyPr wrap="square" rtlCol="0">
            <a:spAutoFit/>
          </a:bodyPr>
          <a:lstStyle/>
          <a:p>
            <a:pPr>
              <a:lnSpc>
                <a:spcPct val="150000"/>
              </a:lnSpc>
            </a:pP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三</a:t>
            </a:r>
            <a:r>
              <a:rPr lang="zh-CN" altLang="en-US" b="1"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我国政府</a:t>
            </a: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预算制度的历史沿革</a:t>
            </a: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14" name="直接连接符 13">
            <a:extLst>
              <a:ext uri="{FF2B5EF4-FFF2-40B4-BE49-F238E27FC236}">
                <a16:creationId xmlns:a16="http://schemas.microsoft.com/office/drawing/2014/main" xmlns="" id="{B6DB6115-8F9C-49BF-94C6-FDB5F0556B50}"/>
              </a:ext>
            </a:extLst>
          </p:cNvPr>
          <p:cNvCxnSpPr>
            <a:cxnSpLocks/>
          </p:cNvCxnSpPr>
          <p:nvPr/>
        </p:nvCxnSpPr>
        <p:spPr>
          <a:xfrm>
            <a:off x="1875690" y="5879266"/>
            <a:ext cx="4938699"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B6DB6115-8F9C-49BF-94C6-FDB5F0556B50}"/>
              </a:ext>
            </a:extLst>
          </p:cNvPr>
          <p:cNvCxnSpPr>
            <a:cxnSpLocks/>
          </p:cNvCxnSpPr>
          <p:nvPr/>
        </p:nvCxnSpPr>
        <p:spPr>
          <a:xfrm>
            <a:off x="1877382" y="1323749"/>
            <a:ext cx="5245417"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xmlns="" id="{23420834-176B-4D94-8953-1ABA06D84A27}"/>
              </a:ext>
            </a:extLst>
          </p:cNvPr>
          <p:cNvSpPr txBox="1"/>
          <p:nvPr/>
        </p:nvSpPr>
        <p:spPr>
          <a:xfrm>
            <a:off x="1875690" y="1566062"/>
            <a:ext cx="4650667" cy="326051"/>
          </a:xfrm>
          <a:prstGeom prst="rect">
            <a:avLst/>
          </a:prstGeom>
          <a:solidFill>
            <a:schemeClr val="accent2">
              <a:lumMod val="20000"/>
              <a:lumOff val="80000"/>
            </a:schemeClr>
          </a:solidFill>
        </p:spPr>
        <p:txBody>
          <a:bodyPr wrap="square" rtlCol="0">
            <a:spAutoFit/>
          </a:bodyPr>
          <a:lstStyle/>
          <a:p>
            <a:pPr marL="285750" indent="-285750">
              <a:lnSpc>
                <a:spcPct val="150000"/>
              </a:lnSpc>
              <a:buFont typeface="Wingdings" panose="05000000000000000000" pitchFamily="2" charset="2"/>
              <a:buChar char="l"/>
            </a:pPr>
            <a:r>
              <a:rPr lang="zh-CN" altLang="en-US" sz="1200" b="1" dirty="0">
                <a:latin typeface="楷体_GB2312" panose="02010609030101010101" pitchFamily="49" charset="-122"/>
                <a:ea typeface="楷体_GB2312" panose="02010609030101010101" pitchFamily="49" charset="-122"/>
              </a:rPr>
              <a:t>公共财政目标下预算制度变革深化阶段（</a:t>
            </a:r>
            <a:r>
              <a:rPr lang="en-US" altLang="zh-CN" sz="1200" b="1" dirty="0">
                <a:latin typeface="楷体_GB2312" panose="02010609030101010101" pitchFamily="49" charset="-122"/>
                <a:ea typeface="楷体_GB2312" panose="02010609030101010101" pitchFamily="49" charset="-122"/>
              </a:rPr>
              <a:t>1998</a:t>
            </a:r>
            <a:r>
              <a:rPr lang="zh-CN" altLang="en-US" sz="1200" b="1" dirty="0">
                <a:latin typeface="楷体_GB2312" panose="02010609030101010101" pitchFamily="49" charset="-122"/>
                <a:ea typeface="楷体_GB2312" panose="02010609030101010101" pitchFamily="49" charset="-122"/>
              </a:rPr>
              <a:t>－</a:t>
            </a:r>
            <a:r>
              <a:rPr lang="en-US" altLang="zh-CN" sz="1200" b="1" dirty="0">
                <a:latin typeface="楷体_GB2312" panose="02010609030101010101" pitchFamily="49" charset="-122"/>
                <a:ea typeface="楷体_GB2312" panose="02010609030101010101" pitchFamily="49" charset="-122"/>
              </a:rPr>
              <a:t>2014</a:t>
            </a:r>
            <a:r>
              <a:rPr lang="zh-CN" altLang="en-US" sz="1200" b="1" dirty="0">
                <a:latin typeface="楷体_GB2312" panose="02010609030101010101" pitchFamily="49" charset="-122"/>
                <a:ea typeface="楷体_GB2312" panose="02010609030101010101" pitchFamily="49" charset="-122"/>
              </a:rPr>
              <a:t>）</a:t>
            </a:r>
            <a:endParaRPr lang="en-US" altLang="zh-CN" sz="1200" b="1" dirty="0">
              <a:latin typeface="楷体_GB2312" panose="02010609030101010101" pitchFamily="49" charset="-122"/>
              <a:ea typeface="楷体_GB2312" panose="02010609030101010101" pitchFamily="49" charset="-122"/>
            </a:endParaRPr>
          </a:p>
        </p:txBody>
      </p:sp>
      <p:sp>
        <p:nvSpPr>
          <p:cNvPr id="32" name="文本框 31">
            <a:extLst>
              <a:ext uri="{FF2B5EF4-FFF2-40B4-BE49-F238E27FC236}">
                <a16:creationId xmlns:a16="http://schemas.microsoft.com/office/drawing/2014/main" xmlns="" id="{5203EEE3-FAB0-43B8-A799-3AB5CFDC4C33}"/>
              </a:ext>
            </a:extLst>
          </p:cNvPr>
          <p:cNvSpPr txBox="1"/>
          <p:nvPr/>
        </p:nvSpPr>
        <p:spPr>
          <a:xfrm>
            <a:off x="1875690" y="1976941"/>
            <a:ext cx="4787804" cy="3693319"/>
          </a:xfrm>
          <a:prstGeom prst="rect">
            <a:avLst/>
          </a:prstGeom>
          <a:noFill/>
        </p:spPr>
        <p:txBody>
          <a:bodyPr wrap="square" rtlCol="0">
            <a:spAutoFit/>
          </a:bodyPr>
          <a:lstStyle/>
          <a:p>
            <a:pPr marL="171450" indent="-171450">
              <a:lnSpc>
                <a:spcPct val="150000"/>
              </a:lnSpc>
              <a:buFont typeface="Wingdings" panose="05000000000000000000" pitchFamily="2" charset="2"/>
              <a:buChar char="ü"/>
            </a:pPr>
            <a:r>
              <a:rPr lang="en-US" altLang="zh-CN" sz="1200" dirty="0">
                <a:latin typeface="仿宋" panose="02010609060101010101" pitchFamily="49" charset="-122"/>
                <a:ea typeface="仿宋" panose="02010609060101010101" pitchFamily="49" charset="-122"/>
              </a:rPr>
              <a:t>1998</a:t>
            </a:r>
            <a:r>
              <a:rPr lang="zh-CN" altLang="en-US" sz="1200" dirty="0">
                <a:latin typeface="仿宋" panose="02010609060101010101" pitchFamily="49" charset="-122"/>
                <a:ea typeface="仿宋" panose="02010609060101010101" pitchFamily="49" charset="-122"/>
              </a:rPr>
              <a:t>年全国财政工作会议提出 “构建公共财政管理框架”，预算成为政府实施宏观调控的重要财政政策工具。</a:t>
            </a:r>
            <a:endParaRPr lang="en-US" altLang="zh-CN" sz="1200" dirty="0">
              <a:latin typeface="仿宋" panose="02010609060101010101" pitchFamily="49" charset="-122"/>
              <a:ea typeface="仿宋" panose="02010609060101010101" pitchFamily="49" charset="-122"/>
            </a:endParaRPr>
          </a:p>
          <a:p>
            <a:pPr marL="171450" indent="-171450">
              <a:lnSpc>
                <a:spcPct val="150000"/>
              </a:lnSpc>
              <a:buFont typeface="Wingdings" panose="05000000000000000000" pitchFamily="2" charset="2"/>
              <a:buChar char="ü"/>
            </a:pPr>
            <a:r>
              <a:rPr lang="zh-CN" altLang="en-US" sz="1200" b="1" dirty="0" smtClean="0">
                <a:latin typeface="仿宋" panose="02010609060101010101" pitchFamily="49" charset="-122"/>
                <a:ea typeface="仿宋" panose="02010609060101010101" pitchFamily="49" charset="-122"/>
              </a:rPr>
              <a:t>部门</a:t>
            </a:r>
            <a:r>
              <a:rPr lang="zh-CN" altLang="en-US" sz="1200" b="1" dirty="0">
                <a:latin typeface="仿宋" panose="02010609060101010101" pitchFamily="49" charset="-122"/>
                <a:ea typeface="仿宋" panose="02010609060101010101" pitchFamily="49" charset="-122"/>
              </a:rPr>
              <a:t>预算改革。</a:t>
            </a:r>
            <a:r>
              <a:rPr lang="en-US" altLang="zh-CN" sz="1200" dirty="0">
                <a:latin typeface="仿宋" panose="02010609060101010101" pitchFamily="49" charset="-122"/>
                <a:ea typeface="仿宋" panose="02010609060101010101" pitchFamily="49" charset="-122"/>
              </a:rPr>
              <a:t>2000</a:t>
            </a:r>
            <a:r>
              <a:rPr lang="zh-CN" altLang="en-US" sz="1200" dirty="0">
                <a:latin typeface="仿宋" panose="02010609060101010101" pitchFamily="49" charset="-122"/>
                <a:ea typeface="仿宋" panose="02010609060101010101" pitchFamily="49" charset="-122"/>
              </a:rPr>
              <a:t>年，中国开始在中央部门实施部门预算改革，建立与市场经济体制相适应的部门</a:t>
            </a:r>
            <a:r>
              <a:rPr lang="zh-CN" altLang="en-US" sz="1200" dirty="0" smtClean="0">
                <a:latin typeface="仿宋" panose="02010609060101010101" pitchFamily="49" charset="-122"/>
                <a:ea typeface="仿宋" panose="02010609060101010101" pitchFamily="49" charset="-122"/>
              </a:rPr>
              <a:t>预算</a:t>
            </a:r>
            <a:r>
              <a:rPr lang="en-US" altLang="zh-CN" sz="1200" dirty="0" smtClean="0">
                <a:latin typeface="仿宋" panose="02010609060101010101" pitchFamily="49" charset="-122"/>
                <a:ea typeface="仿宋" panose="02010609060101010101" pitchFamily="49" charset="-122"/>
              </a:rPr>
              <a:t>.</a:t>
            </a:r>
            <a:endParaRPr lang="en-US" altLang="zh-CN" sz="1200" dirty="0">
              <a:latin typeface="仿宋" panose="02010609060101010101" pitchFamily="49" charset="-122"/>
              <a:ea typeface="仿宋" panose="02010609060101010101" pitchFamily="49" charset="-122"/>
            </a:endParaRPr>
          </a:p>
          <a:p>
            <a:pPr marL="171450" indent="-171450">
              <a:lnSpc>
                <a:spcPct val="150000"/>
              </a:lnSpc>
              <a:buFont typeface="Wingdings" panose="05000000000000000000" pitchFamily="2" charset="2"/>
              <a:buChar char="ü"/>
            </a:pPr>
            <a:r>
              <a:rPr lang="zh-CN" altLang="en-US" sz="1200" b="1" dirty="0">
                <a:latin typeface="仿宋" panose="02010609060101010101" pitchFamily="49" charset="-122"/>
                <a:ea typeface="仿宋" panose="02010609060101010101" pitchFamily="49" charset="-122"/>
              </a:rPr>
              <a:t>进一步深化“收支两条线”管理。</a:t>
            </a:r>
            <a:r>
              <a:rPr lang="en-US" altLang="zh-CN" sz="1200" dirty="0">
                <a:latin typeface="仿宋" panose="02010609060101010101" pitchFamily="49" charset="-122"/>
                <a:ea typeface="仿宋" panose="02010609060101010101" pitchFamily="49" charset="-122"/>
              </a:rPr>
              <a:t>2001</a:t>
            </a:r>
            <a:r>
              <a:rPr lang="zh-CN" altLang="en-US" sz="1200" dirty="0">
                <a:latin typeface="仿宋" panose="02010609060101010101" pitchFamily="49" charset="-122"/>
                <a:ea typeface="仿宋" panose="02010609060101010101" pitchFamily="49" charset="-122"/>
              </a:rPr>
              <a:t>年，国务院办公厅转发</a:t>
            </a:r>
            <a:r>
              <a:rPr lang="en-US" altLang="zh-CN" sz="1200" dirty="0">
                <a:latin typeface="仿宋" panose="02010609060101010101" pitchFamily="49" charset="-122"/>
                <a:ea typeface="仿宋" panose="02010609060101010101" pitchFamily="49" charset="-122"/>
              </a:rPr>
              <a:t>《</a:t>
            </a:r>
            <a:r>
              <a:rPr lang="zh-CN" altLang="en-US" sz="1200" dirty="0">
                <a:latin typeface="仿宋" panose="02010609060101010101" pitchFamily="49" charset="-122"/>
                <a:ea typeface="仿宋" panose="02010609060101010101" pitchFamily="49" charset="-122"/>
              </a:rPr>
              <a:t>财政部关于深化收支两条线改革，进一步加强财政管理意见的通知</a:t>
            </a:r>
            <a:r>
              <a:rPr lang="en-US" altLang="zh-CN" sz="1200" dirty="0">
                <a:latin typeface="仿宋" panose="02010609060101010101" pitchFamily="49" charset="-122"/>
                <a:ea typeface="仿宋" panose="02010609060101010101" pitchFamily="49" charset="-122"/>
              </a:rPr>
              <a:t>》</a:t>
            </a:r>
            <a:r>
              <a:rPr lang="zh-CN" altLang="en-US" sz="1200" dirty="0">
                <a:latin typeface="仿宋" panose="02010609060101010101" pitchFamily="49" charset="-122"/>
                <a:ea typeface="仿宋" panose="02010609060101010101" pitchFamily="49" charset="-122"/>
              </a:rPr>
              <a:t>。</a:t>
            </a:r>
          </a:p>
          <a:p>
            <a:pPr marL="171450" indent="-171450">
              <a:lnSpc>
                <a:spcPct val="150000"/>
              </a:lnSpc>
              <a:buFont typeface="Wingdings" panose="05000000000000000000" pitchFamily="2" charset="2"/>
              <a:buChar char="ü"/>
            </a:pPr>
            <a:r>
              <a:rPr lang="zh-CN" altLang="en-US" sz="1200" b="1" dirty="0">
                <a:latin typeface="仿宋" panose="02010609060101010101" pitchFamily="49" charset="-122"/>
                <a:ea typeface="仿宋" panose="02010609060101010101" pitchFamily="49" charset="-122"/>
              </a:rPr>
              <a:t>推进国库集中收付制度改革。</a:t>
            </a:r>
            <a:r>
              <a:rPr lang="en-US" altLang="zh-CN" sz="1200" dirty="0">
                <a:latin typeface="仿宋" panose="02010609060101010101" pitchFamily="49" charset="-122"/>
                <a:ea typeface="仿宋" panose="02010609060101010101" pitchFamily="49" charset="-122"/>
              </a:rPr>
              <a:t>2001</a:t>
            </a:r>
            <a:r>
              <a:rPr lang="zh-CN" altLang="en-US" sz="1200" dirty="0">
                <a:latin typeface="仿宋" panose="02010609060101010101" pitchFamily="49" charset="-122"/>
                <a:ea typeface="仿宋" panose="02010609060101010101" pitchFamily="49" charset="-122"/>
              </a:rPr>
              <a:t>年</a:t>
            </a:r>
            <a:r>
              <a:rPr lang="en-US" altLang="zh-CN" sz="1200" dirty="0">
                <a:latin typeface="仿宋" panose="02010609060101010101" pitchFamily="49" charset="-122"/>
                <a:ea typeface="仿宋" panose="02010609060101010101" pitchFamily="49" charset="-122"/>
              </a:rPr>
              <a:t>2</a:t>
            </a:r>
            <a:r>
              <a:rPr lang="zh-CN" altLang="en-US" sz="1200" dirty="0">
                <a:latin typeface="仿宋" panose="02010609060101010101" pitchFamily="49" charset="-122"/>
                <a:ea typeface="仿宋" panose="02010609060101010101" pitchFamily="49" charset="-122"/>
              </a:rPr>
              <a:t>月</a:t>
            </a:r>
            <a:r>
              <a:rPr lang="en-US" altLang="zh-CN" sz="1200" dirty="0">
                <a:latin typeface="仿宋" panose="02010609060101010101" pitchFamily="49" charset="-122"/>
                <a:ea typeface="仿宋" panose="02010609060101010101" pitchFamily="49" charset="-122"/>
              </a:rPr>
              <a:t>28</a:t>
            </a:r>
            <a:r>
              <a:rPr lang="zh-CN" altLang="en-US" sz="1200" dirty="0">
                <a:latin typeface="仿宋" panose="02010609060101010101" pitchFamily="49" charset="-122"/>
                <a:ea typeface="仿宋" panose="02010609060101010101" pitchFamily="49" charset="-122"/>
              </a:rPr>
              <a:t>日，国务院同意</a:t>
            </a:r>
            <a:r>
              <a:rPr lang="en-US" altLang="zh-CN" sz="1200" dirty="0">
                <a:latin typeface="仿宋" panose="02010609060101010101" pitchFamily="49" charset="-122"/>
                <a:ea typeface="仿宋" panose="02010609060101010101" pitchFamily="49" charset="-122"/>
              </a:rPr>
              <a:t>《</a:t>
            </a:r>
            <a:r>
              <a:rPr lang="zh-CN" altLang="en-US" sz="1200" dirty="0">
                <a:latin typeface="仿宋" panose="02010609060101010101" pitchFamily="49" charset="-122"/>
                <a:ea typeface="仿宋" panose="02010609060101010101" pitchFamily="49" charset="-122"/>
              </a:rPr>
              <a:t>财政国库管理制度改革方案</a:t>
            </a:r>
            <a:r>
              <a:rPr lang="en-US" altLang="zh-CN" sz="1200" dirty="0" smtClean="0">
                <a:latin typeface="仿宋" panose="02010609060101010101" pitchFamily="49" charset="-122"/>
                <a:ea typeface="仿宋" panose="02010609060101010101" pitchFamily="49" charset="-122"/>
              </a:rPr>
              <a:t>》</a:t>
            </a:r>
            <a:r>
              <a:rPr lang="zh-CN" altLang="en-US" sz="1200" dirty="0" smtClean="0">
                <a:latin typeface="仿宋" panose="02010609060101010101" pitchFamily="49" charset="-122"/>
                <a:ea typeface="仿宋" panose="02010609060101010101" pitchFamily="49" charset="-122"/>
              </a:rPr>
              <a:t>。</a:t>
            </a:r>
            <a:endParaRPr lang="en-US" altLang="zh-CN" sz="1200" dirty="0" smtClean="0">
              <a:latin typeface="仿宋" panose="02010609060101010101" pitchFamily="49" charset="-122"/>
              <a:ea typeface="仿宋" panose="02010609060101010101" pitchFamily="49" charset="-122"/>
            </a:endParaRPr>
          </a:p>
          <a:p>
            <a:pPr marL="171450" indent="-171450">
              <a:lnSpc>
                <a:spcPct val="150000"/>
              </a:lnSpc>
              <a:buFont typeface="Wingdings" panose="05000000000000000000" pitchFamily="2" charset="2"/>
              <a:buChar char="ü"/>
            </a:pPr>
            <a:r>
              <a:rPr lang="zh-CN" altLang="en-US" sz="1200" b="1" dirty="0">
                <a:latin typeface="仿宋" panose="02010609060101010101" pitchFamily="49" charset="-122"/>
                <a:ea typeface="仿宋" panose="02010609060101010101" pitchFamily="49" charset="-122"/>
              </a:rPr>
              <a:t>实施政府采购制度改革。</a:t>
            </a:r>
            <a:r>
              <a:rPr lang="en-US" altLang="zh-CN" sz="1200" dirty="0">
                <a:latin typeface="仿宋" panose="02010609060101010101" pitchFamily="49" charset="-122"/>
                <a:ea typeface="仿宋" panose="02010609060101010101" pitchFamily="49" charset="-122"/>
              </a:rPr>
              <a:t>1996</a:t>
            </a:r>
            <a:r>
              <a:rPr lang="zh-CN" altLang="en-US" sz="1200" dirty="0" smtClean="0">
                <a:latin typeface="仿宋" panose="02010609060101010101" pitchFamily="49" charset="-122"/>
                <a:ea typeface="仿宋" panose="02010609060101010101" pitchFamily="49" charset="-122"/>
              </a:rPr>
              <a:t>年开始试点，</a:t>
            </a:r>
            <a:r>
              <a:rPr lang="en-US" altLang="zh-CN" sz="1200" dirty="0" smtClean="0">
                <a:latin typeface="仿宋" panose="02010609060101010101" pitchFamily="49" charset="-122"/>
                <a:ea typeface="仿宋" panose="02010609060101010101" pitchFamily="49" charset="-122"/>
              </a:rPr>
              <a:t>1998</a:t>
            </a:r>
            <a:r>
              <a:rPr lang="zh-CN" altLang="en-US" sz="1200" dirty="0">
                <a:latin typeface="仿宋" panose="02010609060101010101" pitchFamily="49" charset="-122"/>
                <a:ea typeface="仿宋" panose="02010609060101010101" pitchFamily="49" charset="-122"/>
              </a:rPr>
              <a:t>年试点规模迅速</a:t>
            </a:r>
            <a:r>
              <a:rPr lang="zh-CN" altLang="en-US" sz="1200" dirty="0" smtClean="0">
                <a:latin typeface="仿宋" panose="02010609060101010101" pitchFamily="49" charset="-122"/>
                <a:ea typeface="仿宋" panose="02010609060101010101" pitchFamily="49" charset="-122"/>
              </a:rPr>
              <a:t>扩大，</a:t>
            </a:r>
            <a:r>
              <a:rPr lang="en-US" altLang="zh-CN" sz="1200" dirty="0" smtClean="0">
                <a:latin typeface="仿宋" panose="02010609060101010101" pitchFamily="49" charset="-122"/>
                <a:ea typeface="仿宋" panose="02010609060101010101" pitchFamily="49" charset="-122"/>
              </a:rPr>
              <a:t>1999</a:t>
            </a:r>
            <a:r>
              <a:rPr lang="zh-CN" altLang="en-US" sz="1200" dirty="0" smtClean="0">
                <a:latin typeface="仿宋" panose="02010609060101010101" pitchFamily="49" charset="-122"/>
                <a:ea typeface="仿宋" panose="02010609060101010101" pitchFamily="49" charset="-122"/>
              </a:rPr>
              <a:t>年颁布</a:t>
            </a:r>
            <a:r>
              <a:rPr lang="en-US" altLang="zh-CN" sz="1200" dirty="0" smtClean="0">
                <a:latin typeface="仿宋" panose="02010609060101010101" pitchFamily="49" charset="-122"/>
                <a:ea typeface="仿宋" panose="02010609060101010101" pitchFamily="49" charset="-122"/>
              </a:rPr>
              <a:t>《</a:t>
            </a:r>
            <a:r>
              <a:rPr lang="zh-CN" altLang="en-US" sz="1200" dirty="0" smtClean="0">
                <a:latin typeface="仿宋" panose="02010609060101010101" pitchFamily="49" charset="-122"/>
                <a:ea typeface="仿宋" panose="02010609060101010101" pitchFamily="49" charset="-122"/>
              </a:rPr>
              <a:t>政府采购管理暂行办法</a:t>
            </a:r>
            <a:r>
              <a:rPr lang="en-US" altLang="zh-CN" sz="1200" dirty="0" smtClean="0">
                <a:latin typeface="仿宋" panose="02010609060101010101" pitchFamily="49" charset="-122"/>
                <a:ea typeface="仿宋" panose="02010609060101010101" pitchFamily="49" charset="-122"/>
              </a:rPr>
              <a:t>》</a:t>
            </a:r>
            <a:r>
              <a:rPr lang="zh-CN" altLang="en-US" sz="1200" dirty="0" smtClean="0">
                <a:latin typeface="仿宋" panose="02010609060101010101" pitchFamily="49" charset="-122"/>
                <a:ea typeface="仿宋" panose="02010609060101010101" pitchFamily="49" charset="-122"/>
              </a:rPr>
              <a:t>，</a:t>
            </a:r>
            <a:r>
              <a:rPr lang="en-US" altLang="zh-CN" sz="1200" dirty="0" smtClean="0">
                <a:latin typeface="仿宋" panose="02010609060101010101" pitchFamily="49" charset="-122"/>
                <a:ea typeface="仿宋" panose="02010609060101010101" pitchFamily="49" charset="-122"/>
              </a:rPr>
              <a:t>2003</a:t>
            </a:r>
            <a:r>
              <a:rPr lang="zh-CN" altLang="en-US" sz="1200" dirty="0" smtClean="0">
                <a:latin typeface="仿宋" panose="02010609060101010101" pitchFamily="49" charset="-122"/>
                <a:ea typeface="仿宋" panose="02010609060101010101" pitchFamily="49" charset="-122"/>
              </a:rPr>
              <a:t>年实施</a:t>
            </a:r>
            <a:r>
              <a:rPr lang="en-US" altLang="zh-CN" sz="1200" dirty="0" smtClean="0">
                <a:latin typeface="仿宋" panose="02010609060101010101" pitchFamily="49" charset="-122"/>
                <a:ea typeface="仿宋" panose="02010609060101010101" pitchFamily="49" charset="-122"/>
              </a:rPr>
              <a:t>《</a:t>
            </a:r>
            <a:r>
              <a:rPr lang="zh-CN" altLang="en-US" sz="1200" dirty="0" smtClean="0">
                <a:latin typeface="仿宋" panose="02010609060101010101" pitchFamily="49" charset="-122"/>
                <a:ea typeface="仿宋" panose="02010609060101010101" pitchFamily="49" charset="-122"/>
              </a:rPr>
              <a:t>中华人民共和国政府采购法</a:t>
            </a:r>
            <a:r>
              <a:rPr lang="en-US" altLang="zh-CN" sz="1200" dirty="0" smtClean="0">
                <a:latin typeface="仿宋" panose="02010609060101010101" pitchFamily="49" charset="-122"/>
                <a:ea typeface="仿宋" panose="02010609060101010101" pitchFamily="49" charset="-122"/>
              </a:rPr>
              <a:t>》</a:t>
            </a:r>
            <a:r>
              <a:rPr lang="zh-CN" altLang="en-US" sz="1200" dirty="0" smtClean="0">
                <a:latin typeface="仿宋" panose="02010609060101010101" pitchFamily="49" charset="-122"/>
                <a:ea typeface="仿宋" panose="02010609060101010101" pitchFamily="49" charset="-122"/>
              </a:rPr>
              <a:t>。</a:t>
            </a:r>
            <a:endParaRPr lang="en-US" altLang="zh-CN" sz="1200" dirty="0">
              <a:latin typeface="仿宋" panose="02010609060101010101" pitchFamily="49" charset="-122"/>
              <a:ea typeface="仿宋" panose="02010609060101010101" pitchFamily="49" charset="-122"/>
            </a:endParaRPr>
          </a:p>
          <a:p>
            <a:pPr marL="171450" indent="-171450">
              <a:lnSpc>
                <a:spcPct val="150000"/>
              </a:lnSpc>
              <a:buFont typeface="Wingdings" panose="05000000000000000000" pitchFamily="2" charset="2"/>
              <a:buChar char="ü"/>
            </a:pPr>
            <a:r>
              <a:rPr lang="zh-CN" altLang="en-US" sz="1200" b="1" dirty="0">
                <a:latin typeface="仿宋" panose="02010609060101010101" pitchFamily="49" charset="-122"/>
                <a:ea typeface="仿宋" panose="02010609060101010101" pitchFamily="49" charset="-122"/>
              </a:rPr>
              <a:t>政府收支分类改革。</a:t>
            </a:r>
            <a:r>
              <a:rPr lang="zh-CN" altLang="en-US" sz="1200" dirty="0">
                <a:latin typeface="仿宋" panose="02010609060101010101" pitchFamily="49" charset="-122"/>
                <a:ea typeface="仿宋" panose="02010609060101010101" pitchFamily="49" charset="-122"/>
              </a:rPr>
              <a:t>地方政府于</a:t>
            </a:r>
            <a:r>
              <a:rPr lang="en-US" altLang="zh-CN" sz="1200" dirty="0">
                <a:latin typeface="仿宋" panose="02010609060101010101" pitchFamily="49" charset="-122"/>
                <a:ea typeface="仿宋" panose="02010609060101010101" pitchFamily="49" charset="-122"/>
              </a:rPr>
              <a:t>2007</a:t>
            </a:r>
            <a:r>
              <a:rPr lang="zh-CN" altLang="en-US" sz="1200" dirty="0">
                <a:latin typeface="仿宋" panose="02010609060101010101" pitchFamily="49" charset="-122"/>
                <a:ea typeface="仿宋" panose="02010609060101010101" pitchFamily="49" charset="-122"/>
              </a:rPr>
              <a:t>年初开始执行新发布的</a:t>
            </a:r>
            <a:r>
              <a:rPr lang="en-US" altLang="zh-CN" sz="1200" dirty="0">
                <a:latin typeface="仿宋" panose="02010609060101010101" pitchFamily="49" charset="-122"/>
                <a:ea typeface="仿宋" panose="02010609060101010101" pitchFamily="49" charset="-122"/>
              </a:rPr>
              <a:t>《</a:t>
            </a:r>
            <a:r>
              <a:rPr lang="zh-CN" altLang="en-US" sz="1200" dirty="0">
                <a:latin typeface="仿宋" panose="02010609060101010101" pitchFamily="49" charset="-122"/>
                <a:ea typeface="仿宋" panose="02010609060101010101" pitchFamily="49" charset="-122"/>
              </a:rPr>
              <a:t>政府收支分类改革方案</a:t>
            </a:r>
            <a:r>
              <a:rPr lang="en-US" altLang="zh-CN" sz="1200" dirty="0">
                <a:latin typeface="仿宋" panose="02010609060101010101" pitchFamily="49" charset="-122"/>
                <a:ea typeface="仿宋" panose="02010609060101010101" pitchFamily="49" charset="-122"/>
              </a:rPr>
              <a:t>》</a:t>
            </a:r>
          </a:p>
        </p:txBody>
      </p:sp>
      <p:sp>
        <p:nvSpPr>
          <p:cNvPr id="27" name="文本框 26">
            <a:extLst>
              <a:ext uri="{FF2B5EF4-FFF2-40B4-BE49-F238E27FC236}">
                <a16:creationId xmlns:a16="http://schemas.microsoft.com/office/drawing/2014/main" xmlns="" id="{95F3FE7F-AF2C-BD48-BF47-B4B8A898ADFF}"/>
              </a:ext>
            </a:extLst>
          </p:cNvPr>
          <p:cNvSpPr txBox="1"/>
          <p:nvPr/>
        </p:nvSpPr>
        <p:spPr>
          <a:xfrm>
            <a:off x="7550724" y="1133210"/>
            <a:ext cx="2709505" cy="492443"/>
          </a:xfrm>
          <a:prstGeom prst="rect">
            <a:avLst/>
          </a:prstGeom>
          <a:noFill/>
          <a:ln>
            <a:solidFill>
              <a:schemeClr val="tx1"/>
            </a:solidFill>
          </a:ln>
        </p:spPr>
        <p:txBody>
          <a:bodyPr wrap="square" rtlCol="0">
            <a:spAutoFit/>
          </a:bodyPr>
          <a:lstStyle/>
          <a:p>
            <a:pPr algn="ctr"/>
            <a:r>
              <a:rPr lang="zh-CN" altLang="zh-CN" sz="1400" kern="100" dirty="0">
                <a:latin typeface="Times" pitchFamily="2" charset="0"/>
                <a:ea typeface="KaiTi" panose="02010609060101010101" pitchFamily="49" charset="-122"/>
                <a:cs typeface="Times New Roman" panose="02020603050405020304" pitchFamily="18" charset="0"/>
              </a:rPr>
              <a:t>《预算决算暂行条例》</a:t>
            </a:r>
            <a:endParaRPr lang="en-US" altLang="zh-CN" sz="1400" kern="100" dirty="0">
              <a:latin typeface="Times" pitchFamily="2" charset="0"/>
              <a:ea typeface="KaiTi" panose="02010609060101010101" pitchFamily="49" charset="-122"/>
              <a:cs typeface="Times New Roman" panose="02020603050405020304" pitchFamily="18" charset="0"/>
            </a:endParaRPr>
          </a:p>
          <a:p>
            <a:pPr algn="ctr"/>
            <a:r>
              <a:rPr lang="en-US" altLang="zh-CN" sz="1200" kern="100" dirty="0">
                <a:latin typeface="Times" pitchFamily="2" charset="0"/>
                <a:ea typeface="KaiTi" panose="02010609060101010101" pitchFamily="49" charset="-122"/>
                <a:cs typeface="Times New Roman" panose="02020603050405020304" pitchFamily="18" charset="0"/>
              </a:rPr>
              <a:t>1951~1991</a:t>
            </a:r>
            <a:endParaRPr lang="zh-CN" altLang="zh-CN" sz="1200" kern="100" dirty="0">
              <a:latin typeface="Times" pitchFamily="2" charset="0"/>
              <a:ea typeface="KaiTi" panose="02010609060101010101" pitchFamily="49" charset="-122"/>
              <a:cs typeface="Times New Roman" panose="02020603050405020304" pitchFamily="18" charset="0"/>
            </a:endParaRPr>
          </a:p>
        </p:txBody>
      </p:sp>
      <p:sp>
        <p:nvSpPr>
          <p:cNvPr id="29" name="文本框 28">
            <a:extLst>
              <a:ext uri="{FF2B5EF4-FFF2-40B4-BE49-F238E27FC236}">
                <a16:creationId xmlns:a16="http://schemas.microsoft.com/office/drawing/2014/main" xmlns="" id="{BAABB6EA-F7E4-8145-A8FF-8E3F740281B6}"/>
              </a:ext>
            </a:extLst>
          </p:cNvPr>
          <p:cNvSpPr txBox="1"/>
          <p:nvPr/>
        </p:nvSpPr>
        <p:spPr>
          <a:xfrm>
            <a:off x="7574418" y="2110082"/>
            <a:ext cx="2709505" cy="492443"/>
          </a:xfrm>
          <a:prstGeom prst="rect">
            <a:avLst/>
          </a:prstGeom>
          <a:noFill/>
          <a:ln>
            <a:solidFill>
              <a:schemeClr val="tx1"/>
            </a:solidFill>
          </a:ln>
        </p:spPr>
        <p:txBody>
          <a:bodyPr wrap="square" rtlCol="0">
            <a:spAutoFit/>
          </a:bodyPr>
          <a:lstStyle/>
          <a:p>
            <a:pPr algn="ctr"/>
            <a:r>
              <a:rPr lang="zh-CN" altLang="zh-CN" sz="1400" kern="100" dirty="0">
                <a:latin typeface="Times" pitchFamily="2" charset="0"/>
                <a:ea typeface="KaiTi" panose="02010609060101010101" pitchFamily="49" charset="-122"/>
                <a:cs typeface="Times New Roman" panose="02020603050405020304" pitchFamily="18" charset="0"/>
              </a:rPr>
              <a:t>《</a:t>
            </a:r>
            <a:r>
              <a:rPr lang="zh-CN" altLang="en-US" sz="1400" kern="100" dirty="0">
                <a:latin typeface="Times" pitchFamily="2" charset="0"/>
                <a:ea typeface="KaiTi" panose="02010609060101010101" pitchFamily="49" charset="-122"/>
                <a:cs typeface="Times New Roman" panose="02020603050405020304" pitchFamily="18" charset="0"/>
              </a:rPr>
              <a:t>国家预算管理条例</a:t>
            </a:r>
            <a:r>
              <a:rPr lang="zh-CN" altLang="zh-CN" sz="1400" kern="100" dirty="0">
                <a:latin typeface="Times" pitchFamily="2" charset="0"/>
                <a:ea typeface="KaiTi" panose="02010609060101010101" pitchFamily="49" charset="-122"/>
                <a:cs typeface="Times New Roman" panose="02020603050405020304" pitchFamily="18" charset="0"/>
              </a:rPr>
              <a:t>》</a:t>
            </a:r>
            <a:endParaRPr lang="en-US" altLang="zh-CN" sz="1400" kern="100" dirty="0">
              <a:latin typeface="Times" pitchFamily="2" charset="0"/>
              <a:ea typeface="KaiTi" panose="02010609060101010101" pitchFamily="49" charset="-122"/>
              <a:cs typeface="Times New Roman" panose="02020603050405020304" pitchFamily="18" charset="0"/>
            </a:endParaRPr>
          </a:p>
          <a:p>
            <a:pPr algn="ctr"/>
            <a:r>
              <a:rPr lang="en-US" altLang="zh-CN" sz="1200" kern="100" dirty="0">
                <a:latin typeface="Times" pitchFamily="2" charset="0"/>
                <a:ea typeface="KaiTi" panose="02010609060101010101" pitchFamily="49" charset="-122"/>
                <a:cs typeface="Times New Roman" panose="02020603050405020304" pitchFamily="18" charset="0"/>
              </a:rPr>
              <a:t>1992~1994</a:t>
            </a:r>
            <a:endParaRPr lang="zh-CN" altLang="zh-CN" sz="1200" kern="100" dirty="0">
              <a:latin typeface="Times" pitchFamily="2" charset="0"/>
              <a:ea typeface="KaiTi" panose="02010609060101010101" pitchFamily="49" charset="-122"/>
              <a:cs typeface="Times New Roman" panose="02020603050405020304" pitchFamily="18" charset="0"/>
            </a:endParaRPr>
          </a:p>
        </p:txBody>
      </p:sp>
      <p:sp>
        <p:nvSpPr>
          <p:cNvPr id="30" name="文本框 29">
            <a:extLst>
              <a:ext uri="{FF2B5EF4-FFF2-40B4-BE49-F238E27FC236}">
                <a16:creationId xmlns:a16="http://schemas.microsoft.com/office/drawing/2014/main" xmlns="" id="{1F5CAD30-6DCB-8747-9363-453739505484}"/>
              </a:ext>
            </a:extLst>
          </p:cNvPr>
          <p:cNvSpPr txBox="1"/>
          <p:nvPr/>
        </p:nvSpPr>
        <p:spPr>
          <a:xfrm>
            <a:off x="7574418" y="3101306"/>
            <a:ext cx="2709505" cy="492443"/>
          </a:xfrm>
          <a:prstGeom prst="rect">
            <a:avLst/>
          </a:prstGeom>
          <a:noFill/>
          <a:ln>
            <a:solidFill>
              <a:schemeClr val="tx1"/>
            </a:solidFill>
          </a:ln>
        </p:spPr>
        <p:txBody>
          <a:bodyPr wrap="square" rtlCol="0">
            <a:spAutoFit/>
          </a:bodyPr>
          <a:lstStyle/>
          <a:p>
            <a:pPr algn="ctr"/>
            <a:r>
              <a:rPr lang="zh-CN" altLang="zh-CN" sz="1400" kern="100" dirty="0">
                <a:latin typeface="Times" pitchFamily="2" charset="0"/>
                <a:ea typeface="KaiTi" panose="02010609060101010101" pitchFamily="49" charset="-122"/>
                <a:cs typeface="Times New Roman" panose="02020603050405020304" pitchFamily="18" charset="0"/>
              </a:rPr>
              <a:t>《</a:t>
            </a:r>
            <a:r>
              <a:rPr lang="zh-CN" altLang="en-US" sz="1400" kern="100" dirty="0">
                <a:latin typeface="Times" pitchFamily="2" charset="0"/>
                <a:ea typeface="KaiTi" panose="02010609060101010101" pitchFamily="49" charset="-122"/>
                <a:cs typeface="Times New Roman" panose="02020603050405020304" pitchFamily="18" charset="0"/>
              </a:rPr>
              <a:t>中华人民共和国预算法</a:t>
            </a:r>
            <a:r>
              <a:rPr lang="zh-CN" altLang="zh-CN" sz="1400" kern="100" dirty="0">
                <a:latin typeface="Times" pitchFamily="2" charset="0"/>
                <a:ea typeface="KaiTi" panose="02010609060101010101" pitchFamily="49" charset="-122"/>
                <a:cs typeface="Times New Roman" panose="02020603050405020304" pitchFamily="18" charset="0"/>
              </a:rPr>
              <a:t>》</a:t>
            </a:r>
            <a:endParaRPr lang="en-US" altLang="zh-CN" sz="1400" kern="100" dirty="0">
              <a:latin typeface="Times" pitchFamily="2" charset="0"/>
              <a:ea typeface="KaiTi" panose="02010609060101010101" pitchFamily="49" charset="-122"/>
              <a:cs typeface="Times New Roman" panose="02020603050405020304" pitchFamily="18" charset="0"/>
            </a:endParaRPr>
          </a:p>
          <a:p>
            <a:pPr algn="ctr"/>
            <a:r>
              <a:rPr lang="en-US" altLang="zh-CN" sz="1200" kern="100" dirty="0">
                <a:latin typeface="Times" pitchFamily="2" charset="0"/>
                <a:ea typeface="KaiTi" panose="02010609060101010101" pitchFamily="49" charset="-122"/>
                <a:cs typeface="Times New Roman" panose="02020603050405020304" pitchFamily="18" charset="0"/>
              </a:rPr>
              <a:t>1995</a:t>
            </a:r>
            <a:r>
              <a:rPr lang="zh-CN" altLang="en-US" sz="1200" kern="100" dirty="0">
                <a:latin typeface="Times" pitchFamily="2" charset="0"/>
                <a:ea typeface="KaiTi" panose="02010609060101010101" pitchFamily="49" charset="-122"/>
                <a:cs typeface="Times New Roman" panose="02020603050405020304" pitchFamily="18" charset="0"/>
              </a:rPr>
              <a:t>年</a:t>
            </a:r>
            <a:r>
              <a:rPr lang="en-US" altLang="zh-CN" sz="1200" kern="100" dirty="0">
                <a:latin typeface="Times" pitchFamily="2" charset="0"/>
                <a:ea typeface="KaiTi" panose="02010609060101010101" pitchFamily="49" charset="-122"/>
                <a:cs typeface="Times New Roman" panose="02020603050405020304" pitchFamily="18" charset="0"/>
              </a:rPr>
              <a:t>1</a:t>
            </a:r>
            <a:r>
              <a:rPr lang="zh-CN" altLang="en-US" sz="1200" kern="100" dirty="0">
                <a:latin typeface="Times" pitchFamily="2" charset="0"/>
                <a:ea typeface="KaiTi" panose="02010609060101010101" pitchFamily="49" charset="-122"/>
                <a:cs typeface="Times New Roman" panose="02020603050405020304" pitchFamily="18" charset="0"/>
              </a:rPr>
              <a:t>月</a:t>
            </a:r>
            <a:r>
              <a:rPr lang="en-US" altLang="zh-CN" sz="1200" kern="100" dirty="0">
                <a:latin typeface="Times" pitchFamily="2" charset="0"/>
                <a:ea typeface="KaiTi" panose="02010609060101010101" pitchFamily="49" charset="-122"/>
                <a:cs typeface="Times New Roman" panose="02020603050405020304" pitchFamily="18" charset="0"/>
              </a:rPr>
              <a:t>1</a:t>
            </a:r>
            <a:r>
              <a:rPr lang="zh-CN" altLang="en-US" sz="1200" kern="100" dirty="0">
                <a:latin typeface="Times" pitchFamily="2" charset="0"/>
                <a:ea typeface="KaiTi" panose="02010609060101010101" pitchFamily="49" charset="-122"/>
                <a:cs typeface="Times New Roman" panose="02020603050405020304" pitchFamily="18" charset="0"/>
              </a:rPr>
              <a:t>日开始实施</a:t>
            </a:r>
            <a:endParaRPr lang="zh-CN" altLang="zh-CN" sz="1200" kern="100" dirty="0">
              <a:latin typeface="Times" pitchFamily="2" charset="0"/>
              <a:ea typeface="KaiTi" panose="02010609060101010101" pitchFamily="49" charset="-122"/>
              <a:cs typeface="Times New Roman" panose="02020603050405020304" pitchFamily="18" charset="0"/>
            </a:endParaRPr>
          </a:p>
        </p:txBody>
      </p:sp>
      <p:sp>
        <p:nvSpPr>
          <p:cNvPr id="31" name="文本框 30">
            <a:extLst>
              <a:ext uri="{FF2B5EF4-FFF2-40B4-BE49-F238E27FC236}">
                <a16:creationId xmlns:a16="http://schemas.microsoft.com/office/drawing/2014/main" xmlns="" id="{15FD68B2-7171-9742-8D21-0DD682FC4E00}"/>
              </a:ext>
            </a:extLst>
          </p:cNvPr>
          <p:cNvSpPr txBox="1"/>
          <p:nvPr/>
        </p:nvSpPr>
        <p:spPr>
          <a:xfrm>
            <a:off x="7320764" y="4064396"/>
            <a:ext cx="3169423" cy="492443"/>
          </a:xfrm>
          <a:prstGeom prst="rect">
            <a:avLst/>
          </a:prstGeom>
          <a:noFill/>
          <a:ln>
            <a:solidFill>
              <a:schemeClr val="tx1"/>
            </a:solidFill>
          </a:ln>
        </p:spPr>
        <p:txBody>
          <a:bodyPr wrap="square" rtlCol="0">
            <a:spAutoFit/>
          </a:bodyPr>
          <a:lstStyle/>
          <a:p>
            <a:pPr algn="ctr"/>
            <a:r>
              <a:rPr lang="zh-CN" altLang="zh-CN" sz="1400" kern="100" dirty="0">
                <a:latin typeface="Times" pitchFamily="2" charset="0"/>
                <a:ea typeface="KaiTi" panose="02010609060101010101" pitchFamily="49" charset="-122"/>
                <a:cs typeface="Times New Roman" panose="02020603050405020304" pitchFamily="18" charset="0"/>
              </a:rPr>
              <a:t>《</a:t>
            </a:r>
            <a:r>
              <a:rPr lang="zh-CN" altLang="en-US" sz="1400" kern="100" dirty="0">
                <a:latin typeface="Times" pitchFamily="2" charset="0"/>
                <a:ea typeface="KaiTi" panose="02010609060101010101" pitchFamily="49" charset="-122"/>
                <a:cs typeface="Times New Roman" panose="02020603050405020304" pitchFamily="18" charset="0"/>
              </a:rPr>
              <a:t>中华人民共和国预算法</a:t>
            </a:r>
            <a:r>
              <a:rPr lang="zh-CN" altLang="zh-CN" sz="1400" kern="100" dirty="0">
                <a:latin typeface="Times" pitchFamily="2" charset="0"/>
                <a:ea typeface="KaiTi" panose="02010609060101010101" pitchFamily="49" charset="-122"/>
                <a:cs typeface="Times New Roman" panose="02020603050405020304" pitchFamily="18" charset="0"/>
              </a:rPr>
              <a:t>》</a:t>
            </a:r>
            <a:r>
              <a:rPr lang="en-US" altLang="zh-CN" sz="1400" kern="100" dirty="0">
                <a:latin typeface="Times" pitchFamily="2" charset="0"/>
                <a:ea typeface="KaiTi" panose="02010609060101010101" pitchFamily="49" charset="-122"/>
                <a:cs typeface="Times New Roman" panose="02020603050405020304" pitchFamily="18" charset="0"/>
              </a:rPr>
              <a:t>(2014</a:t>
            </a:r>
            <a:r>
              <a:rPr lang="zh-CN" altLang="en-US" sz="1400" kern="100" dirty="0">
                <a:latin typeface="Times" pitchFamily="2" charset="0"/>
                <a:ea typeface="KaiTi" panose="02010609060101010101" pitchFamily="49" charset="-122"/>
                <a:cs typeface="Times New Roman" panose="02020603050405020304" pitchFamily="18" charset="0"/>
              </a:rPr>
              <a:t>修正</a:t>
            </a:r>
            <a:r>
              <a:rPr lang="en-US" altLang="zh-CN" sz="1400" kern="100" dirty="0">
                <a:latin typeface="Times" pitchFamily="2" charset="0"/>
                <a:ea typeface="KaiTi" panose="02010609060101010101" pitchFamily="49" charset="-122"/>
                <a:cs typeface="Times New Roman" panose="02020603050405020304" pitchFamily="18" charset="0"/>
              </a:rPr>
              <a:t>)</a:t>
            </a:r>
          </a:p>
          <a:p>
            <a:pPr algn="ctr"/>
            <a:r>
              <a:rPr lang="en-US" altLang="zh-CN" sz="1200" kern="100" dirty="0">
                <a:latin typeface="Times" pitchFamily="2" charset="0"/>
                <a:ea typeface="KaiTi" panose="02010609060101010101" pitchFamily="49" charset="-122"/>
                <a:cs typeface="Times New Roman" panose="02020603050405020304" pitchFamily="18" charset="0"/>
              </a:rPr>
              <a:t>2015</a:t>
            </a:r>
            <a:r>
              <a:rPr lang="zh-CN" altLang="en-US" sz="1200" kern="100" dirty="0">
                <a:latin typeface="Times" pitchFamily="2" charset="0"/>
                <a:ea typeface="KaiTi" panose="02010609060101010101" pitchFamily="49" charset="-122"/>
                <a:cs typeface="Times New Roman" panose="02020603050405020304" pitchFamily="18" charset="0"/>
              </a:rPr>
              <a:t>年</a:t>
            </a:r>
            <a:r>
              <a:rPr lang="en-US" altLang="zh-CN" sz="1200" kern="100" dirty="0">
                <a:latin typeface="Times" pitchFamily="2" charset="0"/>
                <a:ea typeface="KaiTi" panose="02010609060101010101" pitchFamily="49" charset="-122"/>
                <a:cs typeface="Times New Roman" panose="02020603050405020304" pitchFamily="18" charset="0"/>
              </a:rPr>
              <a:t>1</a:t>
            </a:r>
            <a:r>
              <a:rPr lang="zh-CN" altLang="en-US" sz="1200" kern="100" dirty="0">
                <a:latin typeface="Times" pitchFamily="2" charset="0"/>
                <a:ea typeface="KaiTi" panose="02010609060101010101" pitchFamily="49" charset="-122"/>
                <a:cs typeface="Times New Roman" panose="02020603050405020304" pitchFamily="18" charset="0"/>
              </a:rPr>
              <a:t>月</a:t>
            </a:r>
            <a:r>
              <a:rPr lang="en-US" altLang="zh-CN" sz="1200" kern="100" dirty="0">
                <a:latin typeface="Times" pitchFamily="2" charset="0"/>
                <a:ea typeface="KaiTi" panose="02010609060101010101" pitchFamily="49" charset="-122"/>
                <a:cs typeface="Times New Roman" panose="02020603050405020304" pitchFamily="18" charset="0"/>
              </a:rPr>
              <a:t>1</a:t>
            </a:r>
            <a:r>
              <a:rPr lang="zh-CN" altLang="en-US" sz="1200" kern="100" dirty="0">
                <a:latin typeface="Times" pitchFamily="2" charset="0"/>
                <a:ea typeface="KaiTi" panose="02010609060101010101" pitchFamily="49" charset="-122"/>
                <a:cs typeface="Times New Roman" panose="02020603050405020304" pitchFamily="18" charset="0"/>
              </a:rPr>
              <a:t>日开始实施</a:t>
            </a:r>
            <a:endParaRPr lang="zh-CN" altLang="zh-CN" sz="1200" kern="100" dirty="0">
              <a:latin typeface="Times" pitchFamily="2" charset="0"/>
              <a:ea typeface="KaiTi" panose="02010609060101010101" pitchFamily="49" charset="-122"/>
              <a:cs typeface="Times New Roman" panose="02020603050405020304" pitchFamily="18" charset="0"/>
            </a:endParaRPr>
          </a:p>
        </p:txBody>
      </p:sp>
      <p:sp>
        <p:nvSpPr>
          <p:cNvPr id="33" name="文本框 32">
            <a:extLst>
              <a:ext uri="{FF2B5EF4-FFF2-40B4-BE49-F238E27FC236}">
                <a16:creationId xmlns:a16="http://schemas.microsoft.com/office/drawing/2014/main" xmlns="" id="{2E789D8E-4C0F-034E-81A8-35B4728C3122}"/>
              </a:ext>
            </a:extLst>
          </p:cNvPr>
          <p:cNvSpPr txBox="1"/>
          <p:nvPr/>
        </p:nvSpPr>
        <p:spPr>
          <a:xfrm>
            <a:off x="7225126" y="5058021"/>
            <a:ext cx="3257679" cy="492443"/>
          </a:xfrm>
          <a:prstGeom prst="rect">
            <a:avLst/>
          </a:prstGeom>
          <a:noFill/>
          <a:ln>
            <a:solidFill>
              <a:schemeClr val="tx1"/>
            </a:solidFill>
          </a:ln>
        </p:spPr>
        <p:txBody>
          <a:bodyPr wrap="square" rtlCol="0">
            <a:spAutoFit/>
          </a:bodyPr>
          <a:lstStyle/>
          <a:p>
            <a:pPr algn="ctr"/>
            <a:r>
              <a:rPr lang="en-US" altLang="zh-CN" sz="1400" kern="100" dirty="0">
                <a:latin typeface="Times" pitchFamily="2" charset="0"/>
                <a:ea typeface="KaiTi" panose="02010609060101010101" pitchFamily="49" charset="-122"/>
                <a:cs typeface="Times New Roman" panose="02020603050405020304" pitchFamily="18" charset="0"/>
              </a:rPr>
              <a:t>《</a:t>
            </a:r>
            <a:r>
              <a:rPr lang="zh-CN" altLang="en-US" sz="1400" kern="100" dirty="0">
                <a:latin typeface="Times" pitchFamily="2" charset="0"/>
                <a:ea typeface="KaiTi" panose="02010609060101010101" pitchFamily="49" charset="-122"/>
                <a:cs typeface="Times New Roman" panose="02020603050405020304" pitchFamily="18" charset="0"/>
              </a:rPr>
              <a:t>中华人民共和国预算法</a:t>
            </a:r>
            <a:r>
              <a:rPr lang="en-US" altLang="zh-CN" sz="1400" kern="100" dirty="0">
                <a:latin typeface="Times" pitchFamily="2" charset="0"/>
                <a:ea typeface="KaiTi" panose="02010609060101010101" pitchFamily="49" charset="-122"/>
                <a:cs typeface="Times New Roman" panose="02020603050405020304" pitchFamily="18" charset="0"/>
              </a:rPr>
              <a:t>》(2018</a:t>
            </a:r>
            <a:r>
              <a:rPr lang="zh-CN" altLang="en-US" sz="1400" kern="100" dirty="0">
                <a:latin typeface="Times" pitchFamily="2" charset="0"/>
                <a:ea typeface="KaiTi" panose="02010609060101010101" pitchFamily="49" charset="-122"/>
                <a:cs typeface="Times New Roman" panose="02020603050405020304" pitchFamily="18" charset="0"/>
              </a:rPr>
              <a:t>修正</a:t>
            </a:r>
            <a:r>
              <a:rPr lang="en-US" altLang="zh-CN" sz="1400" kern="100" dirty="0">
                <a:latin typeface="Times" pitchFamily="2" charset="0"/>
                <a:ea typeface="KaiTi" panose="02010609060101010101" pitchFamily="49" charset="-122"/>
                <a:cs typeface="Times New Roman" panose="02020603050405020304" pitchFamily="18" charset="0"/>
              </a:rPr>
              <a:t>)</a:t>
            </a:r>
          </a:p>
          <a:p>
            <a:pPr algn="ctr"/>
            <a:r>
              <a:rPr lang="en-US" altLang="zh-CN" sz="1200" kern="100" dirty="0">
                <a:latin typeface="Times" pitchFamily="2" charset="0"/>
                <a:ea typeface="KaiTi" panose="02010609060101010101" pitchFamily="49" charset="-122"/>
                <a:cs typeface="Times New Roman" panose="02020603050405020304" pitchFamily="18" charset="0"/>
              </a:rPr>
              <a:t>2018</a:t>
            </a:r>
            <a:r>
              <a:rPr lang="zh-CN" altLang="en-US" sz="1200" kern="100" dirty="0">
                <a:latin typeface="Times" pitchFamily="2" charset="0"/>
                <a:ea typeface="KaiTi" panose="02010609060101010101" pitchFamily="49" charset="-122"/>
                <a:cs typeface="Times New Roman" panose="02020603050405020304" pitchFamily="18" charset="0"/>
              </a:rPr>
              <a:t>年</a:t>
            </a:r>
            <a:r>
              <a:rPr lang="en-US" altLang="zh-CN" sz="1200" kern="100" dirty="0">
                <a:latin typeface="Times" pitchFamily="2" charset="0"/>
                <a:ea typeface="KaiTi" panose="02010609060101010101" pitchFamily="49" charset="-122"/>
                <a:cs typeface="Times New Roman" panose="02020603050405020304" pitchFamily="18" charset="0"/>
              </a:rPr>
              <a:t>12</a:t>
            </a:r>
            <a:r>
              <a:rPr lang="zh-CN" altLang="en-US" sz="1200" kern="100" dirty="0">
                <a:latin typeface="Times" pitchFamily="2" charset="0"/>
                <a:ea typeface="KaiTi" panose="02010609060101010101" pitchFamily="49" charset="-122"/>
                <a:cs typeface="Times New Roman" panose="02020603050405020304" pitchFamily="18" charset="0"/>
              </a:rPr>
              <a:t>月</a:t>
            </a:r>
            <a:r>
              <a:rPr lang="en-US" altLang="zh-CN" sz="1200" kern="100" dirty="0">
                <a:latin typeface="Times" pitchFamily="2" charset="0"/>
                <a:ea typeface="KaiTi" panose="02010609060101010101" pitchFamily="49" charset="-122"/>
                <a:cs typeface="Times New Roman" panose="02020603050405020304" pitchFamily="18" charset="0"/>
              </a:rPr>
              <a:t>29</a:t>
            </a:r>
            <a:r>
              <a:rPr lang="zh-CN" altLang="en-US" sz="1200" kern="100" dirty="0">
                <a:latin typeface="Times" pitchFamily="2" charset="0"/>
                <a:ea typeface="KaiTi" panose="02010609060101010101" pitchFamily="49" charset="-122"/>
                <a:cs typeface="Times New Roman" panose="02020603050405020304" pitchFamily="18" charset="0"/>
              </a:rPr>
              <a:t>日开始实施</a:t>
            </a:r>
            <a:endParaRPr lang="zh-CN" altLang="zh-CN" sz="1200" kern="100" dirty="0">
              <a:latin typeface="Times" pitchFamily="2" charset="0"/>
              <a:ea typeface="KaiTi" panose="02010609060101010101" pitchFamily="49" charset="-122"/>
              <a:cs typeface="Times New Roman" panose="02020603050405020304" pitchFamily="18" charset="0"/>
            </a:endParaRPr>
          </a:p>
        </p:txBody>
      </p:sp>
      <p:sp>
        <p:nvSpPr>
          <p:cNvPr id="34" name="箭头: 下 21">
            <a:extLst>
              <a:ext uri="{FF2B5EF4-FFF2-40B4-BE49-F238E27FC236}">
                <a16:creationId xmlns:a16="http://schemas.microsoft.com/office/drawing/2014/main" xmlns="" id="{0EECF47B-9B00-0C4E-B439-14090EDCD721}"/>
              </a:ext>
            </a:extLst>
          </p:cNvPr>
          <p:cNvSpPr/>
          <p:nvPr/>
        </p:nvSpPr>
        <p:spPr>
          <a:xfrm>
            <a:off x="8800503" y="1731510"/>
            <a:ext cx="209942" cy="3541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a typeface="KaiTi" panose="02010609060101010101" pitchFamily="49" charset="-122"/>
            </a:endParaRPr>
          </a:p>
        </p:txBody>
      </p:sp>
      <p:sp>
        <p:nvSpPr>
          <p:cNvPr id="35" name="箭头: 下 22">
            <a:extLst>
              <a:ext uri="{FF2B5EF4-FFF2-40B4-BE49-F238E27FC236}">
                <a16:creationId xmlns:a16="http://schemas.microsoft.com/office/drawing/2014/main" xmlns="" id="{2D168C62-73AB-6140-9237-FE830F6B8E9B}"/>
              </a:ext>
            </a:extLst>
          </p:cNvPr>
          <p:cNvSpPr/>
          <p:nvPr/>
        </p:nvSpPr>
        <p:spPr>
          <a:xfrm>
            <a:off x="8800503" y="2658528"/>
            <a:ext cx="209942" cy="3541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a typeface="KaiTi" panose="02010609060101010101" pitchFamily="49" charset="-122"/>
            </a:endParaRPr>
          </a:p>
        </p:txBody>
      </p:sp>
      <p:sp>
        <p:nvSpPr>
          <p:cNvPr id="36" name="箭头: 下 23">
            <a:extLst>
              <a:ext uri="{FF2B5EF4-FFF2-40B4-BE49-F238E27FC236}">
                <a16:creationId xmlns:a16="http://schemas.microsoft.com/office/drawing/2014/main" xmlns="" id="{C7414753-32BB-F44B-8EBD-0CCF5AE48928}"/>
              </a:ext>
            </a:extLst>
          </p:cNvPr>
          <p:cNvSpPr/>
          <p:nvPr/>
        </p:nvSpPr>
        <p:spPr>
          <a:xfrm>
            <a:off x="8800503" y="3646503"/>
            <a:ext cx="209942" cy="354196"/>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a typeface="KaiTi" panose="02010609060101010101" pitchFamily="49" charset="-122"/>
            </a:endParaRPr>
          </a:p>
        </p:txBody>
      </p:sp>
      <p:sp>
        <p:nvSpPr>
          <p:cNvPr id="38" name="箭头: 下 24">
            <a:extLst>
              <a:ext uri="{FF2B5EF4-FFF2-40B4-BE49-F238E27FC236}">
                <a16:creationId xmlns:a16="http://schemas.microsoft.com/office/drawing/2014/main" xmlns="" id="{ABAE97C8-617F-0A4C-9EEA-B422964CDB0B}"/>
              </a:ext>
            </a:extLst>
          </p:cNvPr>
          <p:cNvSpPr/>
          <p:nvPr/>
        </p:nvSpPr>
        <p:spPr>
          <a:xfrm>
            <a:off x="8800503" y="4639504"/>
            <a:ext cx="209942" cy="3541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a typeface="KaiTi" panose="02010609060101010101" pitchFamily="49" charset="-122"/>
            </a:endParaRPr>
          </a:p>
        </p:txBody>
      </p:sp>
    </p:spTree>
    <p:extLst>
      <p:ext uri="{BB962C8B-B14F-4D97-AF65-F5344CB8AC3E}">
        <p14:creationId xmlns:p14="http://schemas.microsoft.com/office/powerpoint/2010/main" val="238514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C4386F9-41B6-477C-AE9D-66D8B838727E}" type="slidenum">
              <a:rPr lang="en-US" altLang="zh-CN" smtClean="0">
                <a:solidFill>
                  <a:srgbClr val="000000"/>
                </a:solidFill>
              </a:rPr>
              <a:pPr>
                <a:defRPr/>
              </a:pPr>
              <a:t>23</a:t>
            </a:fld>
            <a:endParaRPr lang="en-US" altLang="zh-CN" dirty="0">
              <a:solidFill>
                <a:srgbClr val="000000"/>
              </a:solidFill>
            </a:endParaRPr>
          </a:p>
        </p:txBody>
      </p:sp>
      <p:sp>
        <p:nvSpPr>
          <p:cNvPr id="19" name="TextBox 62">
            <a:extLst>
              <a:ext uri="{FF2B5EF4-FFF2-40B4-BE49-F238E27FC236}">
                <a16:creationId xmlns:a16="http://schemas.microsoft.com/office/drawing/2014/main" xmlns="" id="{290C86F2-EABB-4272-9022-B7E551F4FBA6}"/>
              </a:ext>
            </a:extLst>
          </p:cNvPr>
          <p:cNvSpPr txBox="1"/>
          <p:nvPr/>
        </p:nvSpPr>
        <p:spPr>
          <a:xfrm>
            <a:off x="1775520" y="733969"/>
            <a:ext cx="8846956" cy="507831"/>
          </a:xfrm>
          <a:prstGeom prst="rect">
            <a:avLst/>
          </a:prstGeom>
          <a:noFill/>
        </p:spPr>
        <p:txBody>
          <a:bodyPr wrap="square" rtlCol="0">
            <a:spAutoFit/>
          </a:bodyPr>
          <a:lstStyle/>
          <a:p>
            <a:pPr>
              <a:lnSpc>
                <a:spcPct val="150000"/>
              </a:lnSpc>
            </a:pP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三</a:t>
            </a:r>
            <a:r>
              <a:rPr lang="zh-CN" altLang="en-US" b="1"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我国</a:t>
            </a:r>
            <a:r>
              <a:rPr lang="zh-CN" altLang="en-US" b="1"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我国</a:t>
            </a: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政府</a:t>
            </a: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预算制度的历史沿革</a:t>
            </a: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14" name="直接连接符 13">
            <a:extLst>
              <a:ext uri="{FF2B5EF4-FFF2-40B4-BE49-F238E27FC236}">
                <a16:creationId xmlns:a16="http://schemas.microsoft.com/office/drawing/2014/main" xmlns="" id="{B6DB6115-8F9C-49BF-94C6-FDB5F0556B50}"/>
              </a:ext>
            </a:extLst>
          </p:cNvPr>
          <p:cNvCxnSpPr>
            <a:cxnSpLocks/>
          </p:cNvCxnSpPr>
          <p:nvPr/>
        </p:nvCxnSpPr>
        <p:spPr>
          <a:xfrm>
            <a:off x="1877382" y="5661248"/>
            <a:ext cx="4938699"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B6DB6115-8F9C-49BF-94C6-FDB5F0556B50}"/>
              </a:ext>
            </a:extLst>
          </p:cNvPr>
          <p:cNvCxnSpPr>
            <a:cxnSpLocks/>
          </p:cNvCxnSpPr>
          <p:nvPr/>
        </p:nvCxnSpPr>
        <p:spPr>
          <a:xfrm>
            <a:off x="1877382" y="1323749"/>
            <a:ext cx="5245417"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xmlns="" id="{23420834-176B-4D94-8953-1ABA06D84A27}"/>
              </a:ext>
            </a:extLst>
          </p:cNvPr>
          <p:cNvSpPr txBox="1"/>
          <p:nvPr/>
        </p:nvSpPr>
        <p:spPr>
          <a:xfrm>
            <a:off x="2012247" y="2345104"/>
            <a:ext cx="4650667" cy="326051"/>
          </a:xfrm>
          <a:prstGeom prst="rect">
            <a:avLst/>
          </a:prstGeom>
          <a:solidFill>
            <a:schemeClr val="accent1">
              <a:lumMod val="40000"/>
              <a:lumOff val="60000"/>
            </a:schemeClr>
          </a:solidFill>
        </p:spPr>
        <p:txBody>
          <a:bodyPr wrap="square" rtlCol="0">
            <a:spAutoFit/>
          </a:bodyPr>
          <a:lstStyle/>
          <a:p>
            <a:pPr marL="285750" indent="-285750">
              <a:lnSpc>
                <a:spcPct val="150000"/>
              </a:lnSpc>
              <a:buFont typeface="Wingdings" panose="05000000000000000000" pitchFamily="2" charset="2"/>
              <a:buChar char="l"/>
            </a:pPr>
            <a:r>
              <a:rPr lang="zh-CN" altLang="en-US" sz="1200" b="1" dirty="0">
                <a:latin typeface="楷体_GB2312" panose="02010609030101010101" pitchFamily="49" charset="-122"/>
                <a:ea typeface="楷体_GB2312" panose="02010609030101010101" pitchFamily="49" charset="-122"/>
              </a:rPr>
              <a:t>全面深化改革背景下的现代预算制度构建（</a:t>
            </a:r>
            <a:r>
              <a:rPr lang="en-US" altLang="zh-CN" sz="1200" b="1" dirty="0">
                <a:latin typeface="楷体_GB2312" panose="02010609030101010101" pitchFamily="49" charset="-122"/>
                <a:ea typeface="楷体_GB2312" panose="02010609030101010101" pitchFamily="49" charset="-122"/>
              </a:rPr>
              <a:t>2014</a:t>
            </a:r>
            <a:r>
              <a:rPr lang="zh-CN" altLang="en-US" sz="1200" b="1" dirty="0">
                <a:latin typeface="楷体_GB2312" panose="02010609030101010101" pitchFamily="49" charset="-122"/>
                <a:ea typeface="楷体_GB2312" panose="02010609030101010101" pitchFamily="49" charset="-122"/>
              </a:rPr>
              <a:t>年至今）</a:t>
            </a:r>
            <a:endParaRPr lang="en-US" altLang="zh-CN" sz="1200" b="1" dirty="0">
              <a:latin typeface="楷体_GB2312" panose="02010609030101010101" pitchFamily="49" charset="-122"/>
              <a:ea typeface="楷体_GB2312" panose="02010609030101010101" pitchFamily="49" charset="-122"/>
            </a:endParaRPr>
          </a:p>
        </p:txBody>
      </p:sp>
      <p:sp>
        <p:nvSpPr>
          <p:cNvPr id="26" name="文本框 25">
            <a:extLst>
              <a:ext uri="{FF2B5EF4-FFF2-40B4-BE49-F238E27FC236}">
                <a16:creationId xmlns:a16="http://schemas.microsoft.com/office/drawing/2014/main" xmlns="" id="{03D9358F-971D-4243-9CC0-EEB34BDBC0B6}"/>
              </a:ext>
            </a:extLst>
          </p:cNvPr>
          <p:cNvSpPr txBox="1"/>
          <p:nvPr/>
        </p:nvSpPr>
        <p:spPr>
          <a:xfrm>
            <a:off x="2012247" y="2759241"/>
            <a:ext cx="4650668" cy="2516073"/>
          </a:xfrm>
          <a:prstGeom prst="rect">
            <a:avLst/>
          </a:prstGeom>
          <a:noFill/>
        </p:spPr>
        <p:txBody>
          <a:bodyPr wrap="square" rtlCol="0">
            <a:spAutoFit/>
          </a:bodyPr>
          <a:lstStyle/>
          <a:p>
            <a:pPr marL="171450" indent="-171450">
              <a:lnSpc>
                <a:spcPct val="150000"/>
              </a:lnSpc>
              <a:buFont typeface="Wingdings" panose="05000000000000000000" pitchFamily="2" charset="2"/>
              <a:buChar char="ü"/>
            </a:pPr>
            <a:r>
              <a:rPr lang="zh-CN" altLang="en-US" sz="1200" dirty="0">
                <a:latin typeface="仿宋" panose="02010609060101010101" pitchFamily="49" charset="-122"/>
                <a:ea typeface="仿宋" panose="02010609060101010101" pitchFamily="49" charset="-122"/>
              </a:rPr>
              <a:t>突出预算的全面完整性原则，构建四本预算的复式预算</a:t>
            </a:r>
            <a:r>
              <a:rPr lang="zh-CN" altLang="en-US" sz="1200" dirty="0" smtClean="0">
                <a:latin typeface="仿宋" panose="02010609060101010101" pitchFamily="49" charset="-122"/>
                <a:ea typeface="仿宋" panose="02010609060101010101" pitchFamily="49" charset="-122"/>
              </a:rPr>
              <a:t>体系。</a:t>
            </a:r>
            <a:endParaRPr lang="en-US" altLang="zh-CN" sz="1200" dirty="0">
              <a:latin typeface="仿宋" panose="02010609060101010101" pitchFamily="49" charset="-122"/>
              <a:ea typeface="仿宋" panose="02010609060101010101" pitchFamily="49" charset="-122"/>
            </a:endParaRPr>
          </a:p>
          <a:p>
            <a:pPr marL="171450" indent="-171450">
              <a:lnSpc>
                <a:spcPct val="150000"/>
              </a:lnSpc>
              <a:buFont typeface="Wingdings" panose="05000000000000000000" pitchFamily="2" charset="2"/>
              <a:buChar char="ü"/>
            </a:pPr>
            <a:r>
              <a:rPr lang="zh-CN" altLang="en-US" sz="1200" dirty="0">
                <a:latin typeface="仿宋" panose="02010609060101010101" pitchFamily="49" charset="-122"/>
                <a:ea typeface="仿宋" panose="02010609060101010101" pitchFamily="49" charset="-122"/>
              </a:rPr>
              <a:t>强化预算的公开透明原则，循序渐进推进预算</a:t>
            </a:r>
            <a:r>
              <a:rPr lang="zh-CN" altLang="en-US" sz="1200" dirty="0" smtClean="0">
                <a:latin typeface="仿宋" panose="02010609060101010101" pitchFamily="49" charset="-122"/>
                <a:ea typeface="仿宋" panose="02010609060101010101" pitchFamily="49" charset="-122"/>
              </a:rPr>
              <a:t>公开。</a:t>
            </a:r>
            <a:endParaRPr lang="en-US" altLang="zh-CN" sz="1200" dirty="0">
              <a:latin typeface="仿宋" panose="02010609060101010101" pitchFamily="49" charset="-122"/>
              <a:ea typeface="仿宋" panose="02010609060101010101" pitchFamily="49" charset="-122"/>
            </a:endParaRPr>
          </a:p>
          <a:p>
            <a:pPr marL="171450" indent="-171450">
              <a:lnSpc>
                <a:spcPct val="150000"/>
              </a:lnSpc>
              <a:buFont typeface="Wingdings" panose="05000000000000000000" pitchFamily="2" charset="2"/>
              <a:buChar char="ü"/>
            </a:pPr>
            <a:r>
              <a:rPr lang="zh-CN" altLang="en-US" sz="1200" dirty="0">
                <a:latin typeface="仿宋" panose="02010609060101010101" pitchFamily="49" charset="-122"/>
                <a:ea typeface="仿宋" panose="02010609060101010101" pitchFamily="49" charset="-122"/>
              </a:rPr>
              <a:t>拓展预算的年度性原则，建立跨年度预算平衡</a:t>
            </a:r>
            <a:r>
              <a:rPr lang="zh-CN" altLang="en-US" sz="1200" dirty="0" smtClean="0">
                <a:latin typeface="仿宋" panose="02010609060101010101" pitchFamily="49" charset="-122"/>
                <a:ea typeface="仿宋" panose="02010609060101010101" pitchFamily="49" charset="-122"/>
              </a:rPr>
              <a:t>机制。</a:t>
            </a:r>
            <a:endParaRPr lang="en-US" altLang="zh-CN" sz="1200" dirty="0">
              <a:latin typeface="仿宋" panose="02010609060101010101" pitchFamily="49" charset="-122"/>
              <a:ea typeface="仿宋" panose="02010609060101010101" pitchFamily="49" charset="-122"/>
            </a:endParaRPr>
          </a:p>
          <a:p>
            <a:pPr marL="171450" indent="-171450">
              <a:lnSpc>
                <a:spcPct val="150000"/>
              </a:lnSpc>
              <a:buFont typeface="Wingdings" panose="05000000000000000000" pitchFamily="2" charset="2"/>
              <a:buChar char="ü"/>
            </a:pPr>
            <a:r>
              <a:rPr lang="zh-CN" altLang="en-US" sz="1200" dirty="0">
                <a:latin typeface="仿宋" panose="02010609060101010101" pitchFamily="49" charset="-122"/>
                <a:ea typeface="仿宋" panose="02010609060101010101" pitchFamily="49" charset="-122"/>
              </a:rPr>
              <a:t>强化预算的绩效性原则，倡导“用钱必问效、无效必问责”的</a:t>
            </a:r>
            <a:r>
              <a:rPr lang="zh-CN" altLang="en-US" sz="1200" dirty="0" smtClean="0">
                <a:latin typeface="仿宋" panose="02010609060101010101" pitchFamily="49" charset="-122"/>
                <a:ea typeface="仿宋" panose="02010609060101010101" pitchFamily="49" charset="-122"/>
              </a:rPr>
              <a:t>理念。</a:t>
            </a:r>
            <a:endParaRPr lang="en-US" altLang="zh-CN" sz="1200" dirty="0">
              <a:latin typeface="仿宋" panose="02010609060101010101" pitchFamily="49" charset="-122"/>
              <a:ea typeface="仿宋" panose="02010609060101010101" pitchFamily="49" charset="-122"/>
            </a:endParaRPr>
          </a:p>
          <a:p>
            <a:pPr marL="171450" indent="-171450">
              <a:lnSpc>
                <a:spcPct val="150000"/>
              </a:lnSpc>
              <a:buFont typeface="Wingdings" panose="05000000000000000000" pitchFamily="2" charset="2"/>
              <a:buChar char="ü"/>
            </a:pPr>
            <a:r>
              <a:rPr lang="zh-CN" altLang="en-US" sz="1200" dirty="0">
                <a:latin typeface="仿宋" panose="02010609060101010101" pitchFamily="49" charset="-122"/>
                <a:ea typeface="仿宋" panose="02010609060101010101" pitchFamily="49" charset="-122"/>
              </a:rPr>
              <a:t>加强地方政府债务管理，明确地方政府债务管理的职责权限</a:t>
            </a:r>
            <a:r>
              <a:rPr lang="zh-CN" altLang="en-US" sz="1200" dirty="0" smtClean="0">
                <a:latin typeface="仿宋" panose="02010609060101010101" pitchFamily="49" charset="-122"/>
                <a:ea typeface="仿宋" panose="02010609060101010101" pitchFamily="49" charset="-122"/>
              </a:rPr>
              <a:t>划分。</a:t>
            </a:r>
            <a:endParaRPr lang="en-US" altLang="zh-CN" sz="1200" dirty="0">
              <a:latin typeface="仿宋" panose="02010609060101010101" pitchFamily="49" charset="-122"/>
              <a:ea typeface="仿宋" panose="02010609060101010101" pitchFamily="49" charset="-122"/>
            </a:endParaRPr>
          </a:p>
          <a:p>
            <a:pPr marL="171450" indent="-171450">
              <a:lnSpc>
                <a:spcPct val="150000"/>
              </a:lnSpc>
              <a:buFont typeface="Wingdings" panose="05000000000000000000" pitchFamily="2" charset="2"/>
              <a:buChar char="ü"/>
            </a:pPr>
            <a:r>
              <a:rPr lang="zh-CN" altLang="en-US" sz="1200" dirty="0">
                <a:latin typeface="仿宋" panose="02010609060101010101" pitchFamily="49" charset="-122"/>
                <a:ea typeface="仿宋" panose="02010609060101010101" pitchFamily="49" charset="-122"/>
              </a:rPr>
              <a:t>加强预算超收收入管理，设立预算稳定调节</a:t>
            </a:r>
            <a:r>
              <a:rPr lang="zh-CN" altLang="en-US" sz="1200" dirty="0" smtClean="0">
                <a:latin typeface="仿宋" panose="02010609060101010101" pitchFamily="49" charset="-122"/>
                <a:ea typeface="仿宋" panose="02010609060101010101" pitchFamily="49" charset="-122"/>
              </a:rPr>
              <a:t>基金。</a:t>
            </a:r>
            <a:endParaRPr lang="en-US" altLang="zh-CN" sz="1200" dirty="0">
              <a:latin typeface="仿宋" panose="02010609060101010101" pitchFamily="49" charset="-122"/>
              <a:ea typeface="仿宋" panose="02010609060101010101" pitchFamily="49" charset="-122"/>
            </a:endParaRPr>
          </a:p>
          <a:p>
            <a:pPr indent="457200">
              <a:lnSpc>
                <a:spcPct val="150000"/>
              </a:lnSpc>
            </a:pPr>
            <a:endParaRPr lang="en-US" altLang="zh-CN" sz="1050" dirty="0">
              <a:latin typeface="+mj-ea"/>
              <a:ea typeface="+mj-ea"/>
            </a:endParaRPr>
          </a:p>
          <a:p>
            <a:pPr indent="457200">
              <a:lnSpc>
                <a:spcPct val="150000"/>
              </a:lnSpc>
            </a:pPr>
            <a:endParaRPr lang="en-US" altLang="zh-CN" sz="1050" dirty="0">
              <a:latin typeface="+mj-ea"/>
              <a:ea typeface="+mj-ea"/>
            </a:endParaRPr>
          </a:p>
        </p:txBody>
      </p:sp>
      <p:sp>
        <p:nvSpPr>
          <p:cNvPr id="29" name="文本框 28">
            <a:extLst>
              <a:ext uri="{FF2B5EF4-FFF2-40B4-BE49-F238E27FC236}">
                <a16:creationId xmlns:a16="http://schemas.microsoft.com/office/drawing/2014/main" xmlns="" id="{A7BD739E-C337-8244-B73E-51296FC67E3F}"/>
              </a:ext>
            </a:extLst>
          </p:cNvPr>
          <p:cNvSpPr txBox="1"/>
          <p:nvPr/>
        </p:nvSpPr>
        <p:spPr>
          <a:xfrm>
            <a:off x="7550724" y="1133210"/>
            <a:ext cx="2709505" cy="492443"/>
          </a:xfrm>
          <a:prstGeom prst="rect">
            <a:avLst/>
          </a:prstGeom>
          <a:noFill/>
          <a:ln>
            <a:solidFill>
              <a:schemeClr val="tx1"/>
            </a:solidFill>
          </a:ln>
        </p:spPr>
        <p:txBody>
          <a:bodyPr wrap="square" rtlCol="0">
            <a:spAutoFit/>
          </a:bodyPr>
          <a:lstStyle/>
          <a:p>
            <a:pPr algn="ctr"/>
            <a:r>
              <a:rPr lang="zh-CN" altLang="zh-CN" sz="1400" kern="100" dirty="0">
                <a:latin typeface="Times" pitchFamily="2" charset="0"/>
                <a:ea typeface="KaiTi" panose="02010609060101010101" pitchFamily="49" charset="-122"/>
                <a:cs typeface="Times New Roman" panose="02020603050405020304" pitchFamily="18" charset="0"/>
              </a:rPr>
              <a:t>《预算决算暂行条例》</a:t>
            </a:r>
            <a:endParaRPr lang="en-US" altLang="zh-CN" sz="1400" kern="100" dirty="0">
              <a:latin typeface="Times" pitchFamily="2" charset="0"/>
              <a:ea typeface="KaiTi" panose="02010609060101010101" pitchFamily="49" charset="-122"/>
              <a:cs typeface="Times New Roman" panose="02020603050405020304" pitchFamily="18" charset="0"/>
            </a:endParaRPr>
          </a:p>
          <a:p>
            <a:pPr algn="ctr"/>
            <a:r>
              <a:rPr lang="en-US" altLang="zh-CN" sz="1200" kern="100" dirty="0">
                <a:latin typeface="Times" pitchFamily="2" charset="0"/>
                <a:ea typeface="KaiTi" panose="02010609060101010101" pitchFamily="49" charset="-122"/>
                <a:cs typeface="Times New Roman" panose="02020603050405020304" pitchFamily="18" charset="0"/>
              </a:rPr>
              <a:t>1951~1991</a:t>
            </a:r>
            <a:endParaRPr lang="zh-CN" altLang="zh-CN" sz="1200" kern="100" dirty="0">
              <a:latin typeface="Times" pitchFamily="2" charset="0"/>
              <a:ea typeface="KaiTi" panose="02010609060101010101" pitchFamily="49" charset="-122"/>
              <a:cs typeface="Times New Roman" panose="02020603050405020304" pitchFamily="18" charset="0"/>
            </a:endParaRPr>
          </a:p>
        </p:txBody>
      </p:sp>
      <p:sp>
        <p:nvSpPr>
          <p:cNvPr id="30" name="文本框 29">
            <a:extLst>
              <a:ext uri="{FF2B5EF4-FFF2-40B4-BE49-F238E27FC236}">
                <a16:creationId xmlns:a16="http://schemas.microsoft.com/office/drawing/2014/main" xmlns="" id="{FA653260-562E-CD40-9DD3-2E46695BE0CB}"/>
              </a:ext>
            </a:extLst>
          </p:cNvPr>
          <p:cNvSpPr txBox="1"/>
          <p:nvPr/>
        </p:nvSpPr>
        <p:spPr>
          <a:xfrm>
            <a:off x="7574418" y="2110082"/>
            <a:ext cx="2709505" cy="492443"/>
          </a:xfrm>
          <a:prstGeom prst="rect">
            <a:avLst/>
          </a:prstGeom>
          <a:noFill/>
          <a:ln>
            <a:solidFill>
              <a:schemeClr val="tx1"/>
            </a:solidFill>
          </a:ln>
        </p:spPr>
        <p:txBody>
          <a:bodyPr wrap="square" rtlCol="0">
            <a:spAutoFit/>
          </a:bodyPr>
          <a:lstStyle/>
          <a:p>
            <a:pPr algn="ctr"/>
            <a:r>
              <a:rPr lang="zh-CN" altLang="zh-CN" sz="1400" kern="100" dirty="0">
                <a:latin typeface="Times" pitchFamily="2" charset="0"/>
                <a:ea typeface="KaiTi" panose="02010609060101010101" pitchFamily="49" charset="-122"/>
                <a:cs typeface="Times New Roman" panose="02020603050405020304" pitchFamily="18" charset="0"/>
              </a:rPr>
              <a:t>《</a:t>
            </a:r>
            <a:r>
              <a:rPr lang="zh-CN" altLang="en-US" sz="1400" kern="100" dirty="0">
                <a:latin typeface="Times" pitchFamily="2" charset="0"/>
                <a:ea typeface="KaiTi" panose="02010609060101010101" pitchFamily="49" charset="-122"/>
                <a:cs typeface="Times New Roman" panose="02020603050405020304" pitchFamily="18" charset="0"/>
              </a:rPr>
              <a:t>国家预算管理条例</a:t>
            </a:r>
            <a:r>
              <a:rPr lang="zh-CN" altLang="zh-CN" sz="1400" kern="100" dirty="0">
                <a:latin typeface="Times" pitchFamily="2" charset="0"/>
                <a:ea typeface="KaiTi" panose="02010609060101010101" pitchFamily="49" charset="-122"/>
                <a:cs typeface="Times New Roman" panose="02020603050405020304" pitchFamily="18" charset="0"/>
              </a:rPr>
              <a:t>》</a:t>
            </a:r>
            <a:endParaRPr lang="en-US" altLang="zh-CN" sz="1400" kern="100" dirty="0">
              <a:latin typeface="Times" pitchFamily="2" charset="0"/>
              <a:ea typeface="KaiTi" panose="02010609060101010101" pitchFamily="49" charset="-122"/>
              <a:cs typeface="Times New Roman" panose="02020603050405020304" pitchFamily="18" charset="0"/>
            </a:endParaRPr>
          </a:p>
          <a:p>
            <a:pPr algn="ctr"/>
            <a:r>
              <a:rPr lang="en-US" altLang="zh-CN" sz="1200" kern="100" dirty="0">
                <a:latin typeface="Times" pitchFamily="2" charset="0"/>
                <a:ea typeface="KaiTi" panose="02010609060101010101" pitchFamily="49" charset="-122"/>
                <a:cs typeface="Times New Roman" panose="02020603050405020304" pitchFamily="18" charset="0"/>
              </a:rPr>
              <a:t>1992~1994</a:t>
            </a:r>
            <a:endParaRPr lang="zh-CN" altLang="zh-CN" sz="1200" kern="100" dirty="0">
              <a:latin typeface="Times" pitchFamily="2" charset="0"/>
              <a:ea typeface="KaiTi" panose="02010609060101010101" pitchFamily="49" charset="-122"/>
              <a:cs typeface="Times New Roman" panose="02020603050405020304" pitchFamily="18" charset="0"/>
            </a:endParaRPr>
          </a:p>
        </p:txBody>
      </p:sp>
      <p:sp>
        <p:nvSpPr>
          <p:cNvPr id="31" name="文本框 30">
            <a:extLst>
              <a:ext uri="{FF2B5EF4-FFF2-40B4-BE49-F238E27FC236}">
                <a16:creationId xmlns:a16="http://schemas.microsoft.com/office/drawing/2014/main" xmlns="" id="{900CD187-1F30-454B-804E-0D04087F823C}"/>
              </a:ext>
            </a:extLst>
          </p:cNvPr>
          <p:cNvSpPr txBox="1"/>
          <p:nvPr/>
        </p:nvSpPr>
        <p:spPr>
          <a:xfrm>
            <a:off x="7574418" y="3101306"/>
            <a:ext cx="2709505" cy="492443"/>
          </a:xfrm>
          <a:prstGeom prst="rect">
            <a:avLst/>
          </a:prstGeom>
          <a:noFill/>
          <a:ln>
            <a:solidFill>
              <a:schemeClr val="tx1"/>
            </a:solidFill>
          </a:ln>
        </p:spPr>
        <p:txBody>
          <a:bodyPr wrap="square" rtlCol="0">
            <a:spAutoFit/>
          </a:bodyPr>
          <a:lstStyle/>
          <a:p>
            <a:pPr algn="ctr"/>
            <a:r>
              <a:rPr lang="zh-CN" altLang="zh-CN" sz="1400" kern="100" dirty="0">
                <a:latin typeface="Times" pitchFamily="2" charset="0"/>
                <a:ea typeface="KaiTi" panose="02010609060101010101" pitchFamily="49" charset="-122"/>
                <a:cs typeface="Times New Roman" panose="02020603050405020304" pitchFamily="18" charset="0"/>
              </a:rPr>
              <a:t>《</a:t>
            </a:r>
            <a:r>
              <a:rPr lang="zh-CN" altLang="en-US" sz="1400" kern="100" dirty="0">
                <a:latin typeface="Times" pitchFamily="2" charset="0"/>
                <a:ea typeface="KaiTi" panose="02010609060101010101" pitchFamily="49" charset="-122"/>
                <a:cs typeface="Times New Roman" panose="02020603050405020304" pitchFamily="18" charset="0"/>
              </a:rPr>
              <a:t>中华人民共和国预算法</a:t>
            </a:r>
            <a:r>
              <a:rPr lang="zh-CN" altLang="zh-CN" sz="1400" kern="100" dirty="0">
                <a:latin typeface="Times" pitchFamily="2" charset="0"/>
                <a:ea typeface="KaiTi" panose="02010609060101010101" pitchFamily="49" charset="-122"/>
                <a:cs typeface="Times New Roman" panose="02020603050405020304" pitchFamily="18" charset="0"/>
              </a:rPr>
              <a:t>》</a:t>
            </a:r>
            <a:endParaRPr lang="en-US" altLang="zh-CN" sz="1400" kern="100" dirty="0">
              <a:latin typeface="Times" pitchFamily="2" charset="0"/>
              <a:ea typeface="KaiTi" panose="02010609060101010101" pitchFamily="49" charset="-122"/>
              <a:cs typeface="Times New Roman" panose="02020603050405020304" pitchFamily="18" charset="0"/>
            </a:endParaRPr>
          </a:p>
          <a:p>
            <a:pPr algn="ctr"/>
            <a:r>
              <a:rPr lang="en-US" altLang="zh-CN" sz="1200" kern="100" dirty="0">
                <a:latin typeface="Times" pitchFamily="2" charset="0"/>
                <a:ea typeface="KaiTi" panose="02010609060101010101" pitchFamily="49" charset="-122"/>
                <a:cs typeface="Times New Roman" panose="02020603050405020304" pitchFamily="18" charset="0"/>
              </a:rPr>
              <a:t>1995</a:t>
            </a:r>
            <a:r>
              <a:rPr lang="zh-CN" altLang="en-US" sz="1200" kern="100" dirty="0">
                <a:latin typeface="Times" pitchFamily="2" charset="0"/>
                <a:ea typeface="KaiTi" panose="02010609060101010101" pitchFamily="49" charset="-122"/>
                <a:cs typeface="Times New Roman" panose="02020603050405020304" pitchFamily="18" charset="0"/>
              </a:rPr>
              <a:t>年</a:t>
            </a:r>
            <a:r>
              <a:rPr lang="en-US" altLang="zh-CN" sz="1200" kern="100" dirty="0">
                <a:latin typeface="Times" pitchFamily="2" charset="0"/>
                <a:ea typeface="KaiTi" panose="02010609060101010101" pitchFamily="49" charset="-122"/>
                <a:cs typeface="Times New Roman" panose="02020603050405020304" pitchFamily="18" charset="0"/>
              </a:rPr>
              <a:t>1</a:t>
            </a:r>
            <a:r>
              <a:rPr lang="zh-CN" altLang="en-US" sz="1200" kern="100" dirty="0">
                <a:latin typeface="Times" pitchFamily="2" charset="0"/>
                <a:ea typeface="KaiTi" panose="02010609060101010101" pitchFamily="49" charset="-122"/>
                <a:cs typeface="Times New Roman" panose="02020603050405020304" pitchFamily="18" charset="0"/>
              </a:rPr>
              <a:t>月</a:t>
            </a:r>
            <a:r>
              <a:rPr lang="en-US" altLang="zh-CN" sz="1200" kern="100" dirty="0">
                <a:latin typeface="Times" pitchFamily="2" charset="0"/>
                <a:ea typeface="KaiTi" panose="02010609060101010101" pitchFamily="49" charset="-122"/>
                <a:cs typeface="Times New Roman" panose="02020603050405020304" pitchFamily="18" charset="0"/>
              </a:rPr>
              <a:t>1</a:t>
            </a:r>
            <a:r>
              <a:rPr lang="zh-CN" altLang="en-US" sz="1200" kern="100" dirty="0">
                <a:latin typeface="Times" pitchFamily="2" charset="0"/>
                <a:ea typeface="KaiTi" panose="02010609060101010101" pitchFamily="49" charset="-122"/>
                <a:cs typeface="Times New Roman" panose="02020603050405020304" pitchFamily="18" charset="0"/>
              </a:rPr>
              <a:t>日开始实施</a:t>
            </a:r>
            <a:endParaRPr lang="zh-CN" altLang="zh-CN" sz="1200" kern="100" dirty="0">
              <a:latin typeface="Times" pitchFamily="2" charset="0"/>
              <a:ea typeface="KaiTi" panose="02010609060101010101" pitchFamily="49" charset="-122"/>
              <a:cs typeface="Times New Roman" panose="02020603050405020304" pitchFamily="18" charset="0"/>
            </a:endParaRPr>
          </a:p>
        </p:txBody>
      </p:sp>
      <p:sp>
        <p:nvSpPr>
          <p:cNvPr id="32" name="文本框 31">
            <a:extLst>
              <a:ext uri="{FF2B5EF4-FFF2-40B4-BE49-F238E27FC236}">
                <a16:creationId xmlns:a16="http://schemas.microsoft.com/office/drawing/2014/main" xmlns="" id="{35648BFF-6015-AF45-9653-228D2AEE2BD8}"/>
              </a:ext>
            </a:extLst>
          </p:cNvPr>
          <p:cNvSpPr txBox="1"/>
          <p:nvPr/>
        </p:nvSpPr>
        <p:spPr>
          <a:xfrm>
            <a:off x="7320764" y="4064396"/>
            <a:ext cx="3169423" cy="492443"/>
          </a:xfrm>
          <a:prstGeom prst="rect">
            <a:avLst/>
          </a:prstGeom>
          <a:solidFill>
            <a:schemeClr val="accent1">
              <a:lumMod val="40000"/>
              <a:lumOff val="60000"/>
            </a:schemeClr>
          </a:solidFill>
          <a:ln>
            <a:solidFill>
              <a:schemeClr val="tx1"/>
            </a:solidFill>
          </a:ln>
        </p:spPr>
        <p:txBody>
          <a:bodyPr wrap="square" rtlCol="0">
            <a:spAutoFit/>
          </a:bodyPr>
          <a:lstStyle/>
          <a:p>
            <a:pPr algn="ctr"/>
            <a:r>
              <a:rPr lang="zh-CN" altLang="zh-CN" sz="1400" kern="100" dirty="0">
                <a:latin typeface="Times" pitchFamily="2" charset="0"/>
                <a:ea typeface="KaiTi" panose="02010609060101010101" pitchFamily="49" charset="-122"/>
                <a:cs typeface="Times New Roman" panose="02020603050405020304" pitchFamily="18" charset="0"/>
              </a:rPr>
              <a:t>《</a:t>
            </a:r>
            <a:r>
              <a:rPr lang="zh-CN" altLang="en-US" sz="1400" kern="100" dirty="0">
                <a:latin typeface="Times" pitchFamily="2" charset="0"/>
                <a:ea typeface="KaiTi" panose="02010609060101010101" pitchFamily="49" charset="-122"/>
                <a:cs typeface="Times New Roman" panose="02020603050405020304" pitchFamily="18" charset="0"/>
              </a:rPr>
              <a:t>中华人民共和国预算法</a:t>
            </a:r>
            <a:r>
              <a:rPr lang="zh-CN" altLang="zh-CN" sz="1400" kern="100" dirty="0">
                <a:latin typeface="Times" pitchFamily="2" charset="0"/>
                <a:ea typeface="KaiTi" panose="02010609060101010101" pitchFamily="49" charset="-122"/>
                <a:cs typeface="Times New Roman" panose="02020603050405020304" pitchFamily="18" charset="0"/>
              </a:rPr>
              <a:t>》</a:t>
            </a:r>
            <a:r>
              <a:rPr lang="en-US" altLang="zh-CN" sz="1400" kern="100" dirty="0">
                <a:latin typeface="Times" pitchFamily="2" charset="0"/>
                <a:ea typeface="KaiTi" panose="02010609060101010101" pitchFamily="49" charset="-122"/>
                <a:cs typeface="Times New Roman" panose="02020603050405020304" pitchFamily="18" charset="0"/>
              </a:rPr>
              <a:t>(2014</a:t>
            </a:r>
            <a:r>
              <a:rPr lang="zh-CN" altLang="en-US" sz="1400" kern="100" dirty="0">
                <a:latin typeface="Times" pitchFamily="2" charset="0"/>
                <a:ea typeface="KaiTi" panose="02010609060101010101" pitchFamily="49" charset="-122"/>
                <a:cs typeface="Times New Roman" panose="02020603050405020304" pitchFamily="18" charset="0"/>
              </a:rPr>
              <a:t>修正</a:t>
            </a:r>
            <a:r>
              <a:rPr lang="en-US" altLang="zh-CN" sz="1400" kern="100" dirty="0">
                <a:latin typeface="Times" pitchFamily="2" charset="0"/>
                <a:ea typeface="KaiTi" panose="02010609060101010101" pitchFamily="49" charset="-122"/>
                <a:cs typeface="Times New Roman" panose="02020603050405020304" pitchFamily="18" charset="0"/>
              </a:rPr>
              <a:t>)</a:t>
            </a:r>
          </a:p>
          <a:p>
            <a:pPr algn="ctr"/>
            <a:r>
              <a:rPr lang="en-US" altLang="zh-CN" sz="1200" kern="100" dirty="0">
                <a:latin typeface="Times" pitchFamily="2" charset="0"/>
                <a:ea typeface="KaiTi" panose="02010609060101010101" pitchFamily="49" charset="-122"/>
                <a:cs typeface="Times New Roman" panose="02020603050405020304" pitchFamily="18" charset="0"/>
              </a:rPr>
              <a:t>2015</a:t>
            </a:r>
            <a:r>
              <a:rPr lang="zh-CN" altLang="en-US" sz="1200" kern="100" dirty="0">
                <a:latin typeface="Times" pitchFamily="2" charset="0"/>
                <a:ea typeface="KaiTi" panose="02010609060101010101" pitchFamily="49" charset="-122"/>
                <a:cs typeface="Times New Roman" panose="02020603050405020304" pitchFamily="18" charset="0"/>
              </a:rPr>
              <a:t>年</a:t>
            </a:r>
            <a:r>
              <a:rPr lang="en-US" altLang="zh-CN" sz="1200" kern="100" dirty="0">
                <a:latin typeface="Times" pitchFamily="2" charset="0"/>
                <a:ea typeface="KaiTi" panose="02010609060101010101" pitchFamily="49" charset="-122"/>
                <a:cs typeface="Times New Roman" panose="02020603050405020304" pitchFamily="18" charset="0"/>
              </a:rPr>
              <a:t>1</a:t>
            </a:r>
            <a:r>
              <a:rPr lang="zh-CN" altLang="en-US" sz="1200" kern="100" dirty="0">
                <a:latin typeface="Times" pitchFamily="2" charset="0"/>
                <a:ea typeface="KaiTi" panose="02010609060101010101" pitchFamily="49" charset="-122"/>
                <a:cs typeface="Times New Roman" panose="02020603050405020304" pitchFamily="18" charset="0"/>
              </a:rPr>
              <a:t>月</a:t>
            </a:r>
            <a:r>
              <a:rPr lang="en-US" altLang="zh-CN" sz="1200" kern="100" dirty="0">
                <a:latin typeface="Times" pitchFamily="2" charset="0"/>
                <a:ea typeface="KaiTi" panose="02010609060101010101" pitchFamily="49" charset="-122"/>
                <a:cs typeface="Times New Roman" panose="02020603050405020304" pitchFamily="18" charset="0"/>
              </a:rPr>
              <a:t>1</a:t>
            </a:r>
            <a:r>
              <a:rPr lang="zh-CN" altLang="en-US" sz="1200" kern="100" dirty="0">
                <a:latin typeface="Times" pitchFamily="2" charset="0"/>
                <a:ea typeface="KaiTi" panose="02010609060101010101" pitchFamily="49" charset="-122"/>
                <a:cs typeface="Times New Roman" panose="02020603050405020304" pitchFamily="18" charset="0"/>
              </a:rPr>
              <a:t>日开始实施</a:t>
            </a:r>
            <a:endParaRPr lang="zh-CN" altLang="zh-CN" sz="1200" kern="100" dirty="0">
              <a:latin typeface="Times" pitchFamily="2" charset="0"/>
              <a:ea typeface="KaiTi" panose="02010609060101010101" pitchFamily="49" charset="-122"/>
              <a:cs typeface="Times New Roman" panose="02020603050405020304" pitchFamily="18" charset="0"/>
            </a:endParaRPr>
          </a:p>
        </p:txBody>
      </p:sp>
      <p:sp>
        <p:nvSpPr>
          <p:cNvPr id="33" name="文本框 32">
            <a:extLst>
              <a:ext uri="{FF2B5EF4-FFF2-40B4-BE49-F238E27FC236}">
                <a16:creationId xmlns:a16="http://schemas.microsoft.com/office/drawing/2014/main" xmlns="" id="{C4FC49E0-EB05-F340-AE41-988AA7AFCB3F}"/>
              </a:ext>
            </a:extLst>
          </p:cNvPr>
          <p:cNvSpPr txBox="1"/>
          <p:nvPr/>
        </p:nvSpPr>
        <p:spPr>
          <a:xfrm>
            <a:off x="7225126" y="5058021"/>
            <a:ext cx="3257679" cy="492443"/>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US" altLang="zh-CN" sz="1400" kern="100" dirty="0">
                <a:latin typeface="Times" pitchFamily="2" charset="0"/>
                <a:ea typeface="KaiTi" panose="02010609060101010101" pitchFamily="49" charset="-122"/>
                <a:cs typeface="Times New Roman" panose="02020603050405020304" pitchFamily="18" charset="0"/>
              </a:rPr>
              <a:t>《</a:t>
            </a:r>
            <a:r>
              <a:rPr lang="zh-CN" altLang="en-US" sz="1400" kern="100" dirty="0">
                <a:latin typeface="Times" pitchFamily="2" charset="0"/>
                <a:ea typeface="KaiTi" panose="02010609060101010101" pitchFamily="49" charset="-122"/>
                <a:cs typeface="Times New Roman" panose="02020603050405020304" pitchFamily="18" charset="0"/>
              </a:rPr>
              <a:t>中华人民共和国预算法</a:t>
            </a:r>
            <a:r>
              <a:rPr lang="en-US" altLang="zh-CN" sz="1400" kern="100" dirty="0">
                <a:latin typeface="Times" pitchFamily="2" charset="0"/>
                <a:ea typeface="KaiTi" panose="02010609060101010101" pitchFamily="49" charset="-122"/>
                <a:cs typeface="Times New Roman" panose="02020603050405020304" pitchFamily="18" charset="0"/>
              </a:rPr>
              <a:t>》(2018</a:t>
            </a:r>
            <a:r>
              <a:rPr lang="zh-CN" altLang="en-US" sz="1400" kern="100" dirty="0">
                <a:latin typeface="Times" pitchFamily="2" charset="0"/>
                <a:ea typeface="KaiTi" panose="02010609060101010101" pitchFamily="49" charset="-122"/>
                <a:cs typeface="Times New Roman" panose="02020603050405020304" pitchFamily="18" charset="0"/>
              </a:rPr>
              <a:t>修正</a:t>
            </a:r>
            <a:r>
              <a:rPr lang="en-US" altLang="zh-CN" sz="1400" kern="100" dirty="0">
                <a:latin typeface="Times" pitchFamily="2" charset="0"/>
                <a:ea typeface="KaiTi" panose="02010609060101010101" pitchFamily="49" charset="-122"/>
                <a:cs typeface="Times New Roman" panose="02020603050405020304" pitchFamily="18" charset="0"/>
              </a:rPr>
              <a:t>)</a:t>
            </a:r>
          </a:p>
          <a:p>
            <a:pPr algn="ctr"/>
            <a:r>
              <a:rPr lang="en-US" altLang="zh-CN" sz="1200" kern="100" dirty="0">
                <a:latin typeface="Times" pitchFamily="2" charset="0"/>
                <a:ea typeface="KaiTi" panose="02010609060101010101" pitchFamily="49" charset="-122"/>
                <a:cs typeface="Times New Roman" panose="02020603050405020304" pitchFamily="18" charset="0"/>
              </a:rPr>
              <a:t>2018</a:t>
            </a:r>
            <a:r>
              <a:rPr lang="zh-CN" altLang="en-US" sz="1200" kern="100" dirty="0">
                <a:latin typeface="Times" pitchFamily="2" charset="0"/>
                <a:ea typeface="KaiTi" panose="02010609060101010101" pitchFamily="49" charset="-122"/>
                <a:cs typeface="Times New Roman" panose="02020603050405020304" pitchFamily="18" charset="0"/>
              </a:rPr>
              <a:t>年</a:t>
            </a:r>
            <a:r>
              <a:rPr lang="en-US" altLang="zh-CN" sz="1200" kern="100" dirty="0">
                <a:latin typeface="Times" pitchFamily="2" charset="0"/>
                <a:ea typeface="KaiTi" panose="02010609060101010101" pitchFamily="49" charset="-122"/>
                <a:cs typeface="Times New Roman" panose="02020603050405020304" pitchFamily="18" charset="0"/>
              </a:rPr>
              <a:t>12</a:t>
            </a:r>
            <a:r>
              <a:rPr lang="zh-CN" altLang="en-US" sz="1200" kern="100" dirty="0">
                <a:latin typeface="Times" pitchFamily="2" charset="0"/>
                <a:ea typeface="KaiTi" panose="02010609060101010101" pitchFamily="49" charset="-122"/>
                <a:cs typeface="Times New Roman" panose="02020603050405020304" pitchFamily="18" charset="0"/>
              </a:rPr>
              <a:t>月</a:t>
            </a:r>
            <a:r>
              <a:rPr lang="en-US" altLang="zh-CN" sz="1200" kern="100" dirty="0">
                <a:latin typeface="Times" pitchFamily="2" charset="0"/>
                <a:ea typeface="KaiTi" panose="02010609060101010101" pitchFamily="49" charset="-122"/>
                <a:cs typeface="Times New Roman" panose="02020603050405020304" pitchFamily="18" charset="0"/>
              </a:rPr>
              <a:t>29</a:t>
            </a:r>
            <a:r>
              <a:rPr lang="zh-CN" altLang="en-US" sz="1200" kern="100" dirty="0">
                <a:latin typeface="Times" pitchFamily="2" charset="0"/>
                <a:ea typeface="KaiTi" panose="02010609060101010101" pitchFamily="49" charset="-122"/>
                <a:cs typeface="Times New Roman" panose="02020603050405020304" pitchFamily="18" charset="0"/>
              </a:rPr>
              <a:t>日开始实施</a:t>
            </a:r>
            <a:endParaRPr lang="zh-CN" altLang="zh-CN" sz="1200" kern="100" dirty="0">
              <a:latin typeface="Times" pitchFamily="2" charset="0"/>
              <a:ea typeface="KaiTi" panose="02010609060101010101" pitchFamily="49" charset="-122"/>
              <a:cs typeface="Times New Roman" panose="02020603050405020304" pitchFamily="18" charset="0"/>
            </a:endParaRPr>
          </a:p>
        </p:txBody>
      </p:sp>
      <p:sp>
        <p:nvSpPr>
          <p:cNvPr id="34" name="箭头: 下 21">
            <a:extLst>
              <a:ext uri="{FF2B5EF4-FFF2-40B4-BE49-F238E27FC236}">
                <a16:creationId xmlns:a16="http://schemas.microsoft.com/office/drawing/2014/main" xmlns="" id="{685512E9-C1F5-0440-8BB2-6EE512D10BFA}"/>
              </a:ext>
            </a:extLst>
          </p:cNvPr>
          <p:cNvSpPr/>
          <p:nvPr/>
        </p:nvSpPr>
        <p:spPr>
          <a:xfrm>
            <a:off x="8800503" y="1731510"/>
            <a:ext cx="209942" cy="3541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a typeface="KaiTi" panose="02010609060101010101" pitchFamily="49" charset="-122"/>
            </a:endParaRPr>
          </a:p>
        </p:txBody>
      </p:sp>
      <p:sp>
        <p:nvSpPr>
          <p:cNvPr id="35" name="箭头: 下 22">
            <a:extLst>
              <a:ext uri="{FF2B5EF4-FFF2-40B4-BE49-F238E27FC236}">
                <a16:creationId xmlns:a16="http://schemas.microsoft.com/office/drawing/2014/main" xmlns="" id="{59BDA866-EF9A-D54A-BEE8-BC2C6581DEF9}"/>
              </a:ext>
            </a:extLst>
          </p:cNvPr>
          <p:cNvSpPr/>
          <p:nvPr/>
        </p:nvSpPr>
        <p:spPr>
          <a:xfrm>
            <a:off x="8800503" y="2658528"/>
            <a:ext cx="209942" cy="3541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a typeface="KaiTi" panose="02010609060101010101" pitchFamily="49" charset="-122"/>
            </a:endParaRPr>
          </a:p>
        </p:txBody>
      </p:sp>
      <p:sp>
        <p:nvSpPr>
          <p:cNvPr id="36" name="箭头: 下 23">
            <a:extLst>
              <a:ext uri="{FF2B5EF4-FFF2-40B4-BE49-F238E27FC236}">
                <a16:creationId xmlns:a16="http://schemas.microsoft.com/office/drawing/2014/main" xmlns="" id="{14CF13D8-21E0-0D4C-96E8-94C8F990810D}"/>
              </a:ext>
            </a:extLst>
          </p:cNvPr>
          <p:cNvSpPr/>
          <p:nvPr/>
        </p:nvSpPr>
        <p:spPr>
          <a:xfrm>
            <a:off x="8800503" y="3646503"/>
            <a:ext cx="209942" cy="3541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a typeface="KaiTi" panose="02010609060101010101" pitchFamily="49" charset="-122"/>
            </a:endParaRPr>
          </a:p>
        </p:txBody>
      </p:sp>
      <p:sp>
        <p:nvSpPr>
          <p:cNvPr id="38" name="箭头: 下 24">
            <a:extLst>
              <a:ext uri="{FF2B5EF4-FFF2-40B4-BE49-F238E27FC236}">
                <a16:creationId xmlns:a16="http://schemas.microsoft.com/office/drawing/2014/main" xmlns="" id="{BD74DDFF-001A-3342-B83D-962C6F244ED7}"/>
              </a:ext>
            </a:extLst>
          </p:cNvPr>
          <p:cNvSpPr/>
          <p:nvPr/>
        </p:nvSpPr>
        <p:spPr>
          <a:xfrm>
            <a:off x="8800503" y="4639504"/>
            <a:ext cx="209942" cy="3541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a typeface="KaiTi" panose="02010609060101010101" pitchFamily="49" charset="-122"/>
            </a:endParaRPr>
          </a:p>
        </p:txBody>
      </p:sp>
    </p:spTree>
    <p:extLst>
      <p:ext uri="{BB962C8B-B14F-4D97-AF65-F5344CB8AC3E}">
        <p14:creationId xmlns:p14="http://schemas.microsoft.com/office/powerpoint/2010/main" val="3049956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C4386F9-41B6-477C-AE9D-66D8B838727E}" type="slidenum">
              <a:rPr lang="en-US" altLang="zh-CN" smtClean="0">
                <a:solidFill>
                  <a:srgbClr val="000000"/>
                </a:solidFill>
              </a:rPr>
              <a:pPr>
                <a:defRPr/>
              </a:pPr>
              <a:t>24</a:t>
            </a:fld>
            <a:endParaRPr lang="en-US" altLang="zh-CN" dirty="0">
              <a:solidFill>
                <a:srgbClr val="000000"/>
              </a:solidFill>
            </a:endParaRPr>
          </a:p>
        </p:txBody>
      </p:sp>
      <p:sp>
        <p:nvSpPr>
          <p:cNvPr id="19" name="TextBox 62">
            <a:extLst>
              <a:ext uri="{FF2B5EF4-FFF2-40B4-BE49-F238E27FC236}">
                <a16:creationId xmlns:a16="http://schemas.microsoft.com/office/drawing/2014/main" xmlns="" id="{290C86F2-EABB-4272-9022-B7E551F4FBA6}"/>
              </a:ext>
            </a:extLst>
          </p:cNvPr>
          <p:cNvSpPr txBox="1"/>
          <p:nvPr/>
        </p:nvSpPr>
        <p:spPr>
          <a:xfrm>
            <a:off x="2316368" y="1071547"/>
            <a:ext cx="6666320" cy="414922"/>
          </a:xfrm>
          <a:prstGeom prst="rect">
            <a:avLst/>
          </a:prstGeom>
          <a:noFill/>
        </p:spPr>
        <p:txBody>
          <a:bodyPr wrap="square" rtlCol="0">
            <a:spAutoFit/>
          </a:bodyPr>
          <a:lstStyle/>
          <a:p>
            <a:pPr>
              <a:lnSpc>
                <a:spcPct val="150000"/>
              </a:lnSpc>
            </a:pPr>
            <a:r>
              <a:rPr lang="zh-CN" altLang="en-US" sz="1600"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十年修订与改革</a:t>
            </a:r>
            <a:r>
              <a:rPr lang="en-US" altLang="zh-CN" sz="1600"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预算法具体条例的变化</a:t>
            </a: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2731934" y="5609441"/>
            <a:ext cx="1178564" cy="379814"/>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68901" tIns="34451" rIns="68901" bIns="34451" numCol="1" rtlCol="0" anchor="ctr" anchorCtr="0" compatLnSpc="1"/>
          <a:lstStyle/>
          <a:p>
            <a:pPr algn="ctr" defTabSz="767948">
              <a:spcBef>
                <a:spcPct val="50000"/>
              </a:spcBef>
            </a:pPr>
            <a:endParaRPr lang="zh-CN" altLang="en-US" sz="1055">
              <a:ln>
                <a:solidFill>
                  <a:schemeClr val="bg1"/>
                </a:solidFill>
              </a:ln>
              <a:solidFill>
                <a:schemeClr val="bg1"/>
              </a:solidFill>
            </a:endParaRPr>
          </a:p>
        </p:txBody>
      </p:sp>
      <p:cxnSp>
        <p:nvCxnSpPr>
          <p:cNvPr id="14" name="直接连接符 13">
            <a:extLst>
              <a:ext uri="{FF2B5EF4-FFF2-40B4-BE49-F238E27FC236}">
                <a16:creationId xmlns:a16="http://schemas.microsoft.com/office/drawing/2014/main" xmlns="" id="{B6DB6115-8F9C-49BF-94C6-FDB5F0556B50}"/>
              </a:ext>
            </a:extLst>
          </p:cNvPr>
          <p:cNvCxnSpPr>
            <a:cxnSpLocks/>
          </p:cNvCxnSpPr>
          <p:nvPr/>
        </p:nvCxnSpPr>
        <p:spPr>
          <a:xfrm>
            <a:off x="2460516" y="5836875"/>
            <a:ext cx="6491163"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B6DB6115-8F9C-49BF-94C6-FDB5F0556B50}"/>
              </a:ext>
            </a:extLst>
          </p:cNvPr>
          <p:cNvCxnSpPr>
            <a:cxnSpLocks/>
          </p:cNvCxnSpPr>
          <p:nvPr/>
        </p:nvCxnSpPr>
        <p:spPr>
          <a:xfrm>
            <a:off x="2460516" y="1586075"/>
            <a:ext cx="6491163"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xmlns="" id="{E8F2A4BB-5BE0-D24C-8582-6C222FFD125B}"/>
              </a:ext>
            </a:extLst>
          </p:cNvPr>
          <p:cNvSpPr/>
          <p:nvPr/>
        </p:nvSpPr>
        <p:spPr>
          <a:xfrm>
            <a:off x="2448710" y="2467579"/>
            <a:ext cx="3031913" cy="1434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altLang="zh-CN" sz="1000" dirty="0">
              <a:latin typeface="仿宋_GB2312" panose="02010609030101010101" pitchFamily="49" charset="-122"/>
              <a:ea typeface="仿宋_GB2312" panose="02010609030101010101" pitchFamily="49" charset="-122"/>
            </a:endParaRPr>
          </a:p>
          <a:p>
            <a:pPr algn="just"/>
            <a:r>
              <a:rPr lang="zh-CN" altLang="en-US" sz="1000" dirty="0">
                <a:latin typeface="仿宋" panose="02010609060101010101" pitchFamily="49" charset="-122"/>
                <a:ea typeface="仿宋" panose="02010609060101010101" pitchFamily="49" charset="-122"/>
              </a:rPr>
              <a:t>新预算法</a:t>
            </a:r>
            <a:r>
              <a:rPr lang="zh-CN" altLang="en-US" sz="1000" b="1" u="sng" dirty="0">
                <a:latin typeface="仿宋" panose="02010609060101010101" pitchFamily="49" charset="-122"/>
                <a:ea typeface="仿宋" panose="02010609060101010101" pitchFamily="49" charset="-122"/>
              </a:rPr>
              <a:t>删除了预算外资金的相关内容</a:t>
            </a:r>
            <a:r>
              <a:rPr lang="zh-CN" altLang="en-US" sz="1000" dirty="0">
                <a:latin typeface="仿宋" panose="02010609060101010101" pitchFamily="49" charset="-122"/>
                <a:ea typeface="仿宋" panose="02010609060101010101" pitchFamily="49" charset="-122"/>
              </a:rPr>
              <a:t>，代之以全口径预算，明确要求</a:t>
            </a:r>
            <a:r>
              <a:rPr lang="zh-CN" altLang="en-US" sz="1000" b="1" dirty="0">
                <a:latin typeface="仿宋" panose="02010609060101010101" pitchFamily="49" charset="-122"/>
                <a:ea typeface="仿宋" panose="02010609060101010101" pitchFamily="49" charset="-122"/>
              </a:rPr>
              <a:t>政府的全部收入和支出都应当纳入预算</a:t>
            </a:r>
            <a:r>
              <a:rPr lang="en-US" altLang="zh-CN" sz="1000" b="1" dirty="0">
                <a:latin typeface="仿宋" panose="02010609060101010101" pitchFamily="49" charset="-122"/>
                <a:ea typeface="仿宋" panose="02010609060101010101" pitchFamily="49" charset="-122"/>
              </a:rPr>
              <a:t>(</a:t>
            </a:r>
            <a:r>
              <a:rPr lang="zh-CN" altLang="en-US" sz="1000" b="1" dirty="0">
                <a:latin typeface="仿宋" panose="02010609060101010101" pitchFamily="49" charset="-122"/>
                <a:ea typeface="仿宋" panose="02010609060101010101" pitchFamily="49" charset="-122"/>
              </a:rPr>
              <a:t>第 </a:t>
            </a:r>
            <a:r>
              <a:rPr lang="en-US" altLang="zh-CN" sz="1000" b="1" dirty="0">
                <a:latin typeface="仿宋" panose="02010609060101010101" pitchFamily="49" charset="-122"/>
                <a:ea typeface="仿宋" panose="02010609060101010101" pitchFamily="49" charset="-122"/>
              </a:rPr>
              <a:t>4 </a:t>
            </a:r>
            <a:r>
              <a:rPr lang="zh-CN" altLang="en-US" sz="1000" b="1" dirty="0">
                <a:latin typeface="仿宋" panose="02010609060101010101" pitchFamily="49" charset="-122"/>
                <a:ea typeface="仿宋" panose="02010609060101010101" pitchFamily="49" charset="-122"/>
              </a:rPr>
              <a:t>条</a:t>
            </a:r>
            <a:r>
              <a:rPr lang="en-US" altLang="zh-CN" sz="1000" b="1" dirty="0">
                <a:latin typeface="仿宋" panose="02010609060101010101" pitchFamily="49" charset="-122"/>
                <a:ea typeface="仿宋" panose="02010609060101010101" pitchFamily="49" charset="-122"/>
              </a:rPr>
              <a:t>)</a:t>
            </a:r>
            <a:r>
              <a:rPr lang="zh-CN" altLang="en-US" sz="1000" dirty="0">
                <a:latin typeface="仿宋" panose="02010609060101010101" pitchFamily="49" charset="-122"/>
                <a:ea typeface="仿宋" panose="02010609060101010101" pitchFamily="49" charset="-122"/>
              </a:rPr>
              <a:t>，各级政府、各部门、各单位的</a:t>
            </a:r>
            <a:r>
              <a:rPr lang="zh-CN" altLang="en-US" sz="1000" b="1" dirty="0">
                <a:latin typeface="仿宋" panose="02010609060101010101" pitchFamily="49" charset="-122"/>
                <a:ea typeface="仿宋" panose="02010609060101010101" pitchFamily="49" charset="-122"/>
              </a:rPr>
              <a:t>支出必须以经批准的预算为依据，未列入预算的不得支出</a:t>
            </a:r>
            <a:r>
              <a:rPr lang="en-US" altLang="zh-CN" sz="1000" b="1" dirty="0">
                <a:latin typeface="仿宋" panose="02010609060101010101" pitchFamily="49" charset="-122"/>
                <a:ea typeface="仿宋" panose="02010609060101010101" pitchFamily="49" charset="-122"/>
              </a:rPr>
              <a:t>(</a:t>
            </a:r>
            <a:r>
              <a:rPr lang="zh-CN" altLang="en-US" sz="1000" b="1" dirty="0">
                <a:latin typeface="仿宋" panose="02010609060101010101" pitchFamily="49" charset="-122"/>
                <a:ea typeface="仿宋" panose="02010609060101010101" pitchFamily="49" charset="-122"/>
              </a:rPr>
              <a:t>第 </a:t>
            </a:r>
            <a:r>
              <a:rPr lang="en-US" altLang="zh-CN" sz="1000" b="1" dirty="0">
                <a:latin typeface="仿宋" panose="02010609060101010101" pitchFamily="49" charset="-122"/>
                <a:ea typeface="仿宋" panose="02010609060101010101" pitchFamily="49" charset="-122"/>
              </a:rPr>
              <a:t>13 </a:t>
            </a:r>
            <a:r>
              <a:rPr lang="zh-CN" altLang="en-US" sz="1000" b="1" dirty="0">
                <a:latin typeface="仿宋" panose="02010609060101010101" pitchFamily="49" charset="-122"/>
                <a:ea typeface="仿宋" panose="02010609060101010101" pitchFamily="49" charset="-122"/>
              </a:rPr>
              <a:t>条</a:t>
            </a:r>
            <a:r>
              <a:rPr lang="en-US" altLang="zh-CN" sz="1000" b="1" dirty="0">
                <a:latin typeface="仿宋" panose="02010609060101010101" pitchFamily="49" charset="-122"/>
                <a:ea typeface="仿宋" panose="02010609060101010101" pitchFamily="49" charset="-122"/>
              </a:rPr>
              <a:t>)</a:t>
            </a:r>
            <a:r>
              <a:rPr lang="zh-CN" altLang="en-US" sz="1000" dirty="0">
                <a:latin typeface="仿宋" panose="02010609060101010101" pitchFamily="49" charset="-122"/>
                <a:ea typeface="仿宋" panose="02010609060101010101" pitchFamily="49" charset="-122"/>
              </a:rPr>
              <a:t>， 从而在法律层面上确立了全口径预算体系。 </a:t>
            </a:r>
          </a:p>
        </p:txBody>
      </p:sp>
      <p:sp>
        <p:nvSpPr>
          <p:cNvPr id="21" name="矩形 20">
            <a:extLst>
              <a:ext uri="{FF2B5EF4-FFF2-40B4-BE49-F238E27FC236}">
                <a16:creationId xmlns:a16="http://schemas.microsoft.com/office/drawing/2014/main" xmlns="" id="{96D36F46-F530-C844-9F91-0BF8EF0D36F7}"/>
              </a:ext>
            </a:extLst>
          </p:cNvPr>
          <p:cNvSpPr/>
          <p:nvPr/>
        </p:nvSpPr>
        <p:spPr>
          <a:xfrm>
            <a:off x="5563410" y="2467579"/>
            <a:ext cx="3376463" cy="1434112"/>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altLang="zh-CN" sz="1000" dirty="0">
              <a:latin typeface="SimSun" panose="02010600030101010101" pitchFamily="2" charset="-122"/>
              <a:ea typeface="SimSun" panose="02010600030101010101" pitchFamily="2" charset="-122"/>
            </a:endParaRPr>
          </a:p>
          <a:p>
            <a:pPr algn="just"/>
            <a:r>
              <a:rPr lang="zh-CN" altLang="en-US" sz="1000" b="1" dirty="0">
                <a:latin typeface="仿宋" panose="02010609060101010101" pitchFamily="49" charset="-122"/>
                <a:ea typeface="仿宋" panose="02010609060101010101" pitchFamily="49" charset="-122"/>
              </a:rPr>
              <a:t>财政管理体制是规范各级政府支出责任和财力分配关系的制度。</a:t>
            </a:r>
            <a:r>
              <a:rPr lang="zh-CN" altLang="en-US" sz="1000" dirty="0">
                <a:latin typeface="仿宋" panose="02010609060101010101" pitchFamily="49" charset="-122"/>
                <a:ea typeface="仿宋" panose="02010609060101010101" pitchFamily="49" charset="-122"/>
              </a:rPr>
              <a:t>原预算法只对分税制财政管理体制作了一条原则性规定。 </a:t>
            </a:r>
            <a:r>
              <a:rPr lang="zh-CN" altLang="en-US" sz="1000" b="1" dirty="0">
                <a:latin typeface="仿宋" panose="02010609060101010101" pitchFamily="49" charset="-122"/>
                <a:ea typeface="仿宋" panose="02010609060101010101" pitchFamily="49" charset="-122"/>
              </a:rPr>
              <a:t>新预算法从三个方面规范了财政转移支付制度。</a:t>
            </a:r>
            <a:r>
              <a:rPr lang="zh-CN" altLang="en-US" sz="1000" dirty="0">
                <a:latin typeface="仿宋" panose="02010609060101010101" pitchFamily="49" charset="-122"/>
                <a:ea typeface="仿宋" panose="02010609060101010101" pitchFamily="49" charset="-122"/>
              </a:rPr>
              <a:t>一是明确了转移支付以推进地区间基本公共服务均等化为目标，以一般性转移支付为主体。二是规范了专项转移支付设立要有法律依据等。三是规范了转移支付的预算要求编制要符合规定，下达时间要符合时限等。</a:t>
            </a:r>
          </a:p>
        </p:txBody>
      </p:sp>
      <p:sp>
        <p:nvSpPr>
          <p:cNvPr id="22" name="矩形 21">
            <a:extLst>
              <a:ext uri="{FF2B5EF4-FFF2-40B4-BE49-F238E27FC236}">
                <a16:creationId xmlns:a16="http://schemas.microsoft.com/office/drawing/2014/main" xmlns="" id="{FF762A9A-ED2A-4F48-AB05-5FDECF21E2C2}"/>
              </a:ext>
            </a:extLst>
          </p:cNvPr>
          <p:cNvSpPr/>
          <p:nvPr/>
        </p:nvSpPr>
        <p:spPr>
          <a:xfrm>
            <a:off x="2448709" y="4009511"/>
            <a:ext cx="3031913" cy="1596651"/>
          </a:xfrm>
          <a:prstGeom prst="rect">
            <a:avLst/>
          </a:prstGeom>
          <a:ln>
            <a:solidFill>
              <a:schemeClr val="accent4">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altLang="zh-CN" sz="1000" dirty="0">
              <a:latin typeface="SimSun" panose="02010600030101010101" pitchFamily="2" charset="-122"/>
              <a:ea typeface="SimSun" panose="02010600030101010101" pitchFamily="2" charset="-122"/>
            </a:endParaRPr>
          </a:p>
          <a:p>
            <a:endParaRPr lang="en-US" altLang="zh-CN" sz="1000" dirty="0">
              <a:latin typeface="SimSun" panose="02010600030101010101" pitchFamily="2" charset="-122"/>
              <a:ea typeface="SimSun" panose="02010600030101010101" pitchFamily="2" charset="-122"/>
            </a:endParaRPr>
          </a:p>
          <a:p>
            <a:pPr algn="just"/>
            <a:r>
              <a:rPr lang="zh-CN" altLang="en-US" sz="1000" dirty="0">
                <a:latin typeface="仿宋" panose="02010609060101010101" pitchFamily="49" charset="-122"/>
                <a:ea typeface="仿宋" panose="02010609060101010101" pitchFamily="49" charset="-122"/>
              </a:rPr>
              <a:t>在很长一段时间内，财政预决算等政府财务资料都属于保密内容，直到 </a:t>
            </a:r>
            <a:r>
              <a:rPr lang="en-US" altLang="zh-CN" sz="1000" dirty="0">
                <a:latin typeface="仿宋" panose="02010609060101010101" pitchFamily="49" charset="-122"/>
                <a:ea typeface="仿宋" panose="02010609060101010101" pitchFamily="49" charset="-122"/>
              </a:rPr>
              <a:t>2005 </a:t>
            </a:r>
            <a:r>
              <a:rPr lang="zh-CN" altLang="en-US" sz="1000" dirty="0">
                <a:latin typeface="仿宋" panose="02010609060101010101" pitchFamily="49" charset="-122"/>
                <a:ea typeface="仿宋" panose="02010609060101010101" pitchFamily="49" charset="-122"/>
              </a:rPr>
              <a:t>年之前，全国人大 开会期间，代表们审议的预算草案都要求严格保密并在会后收回。</a:t>
            </a:r>
            <a:r>
              <a:rPr lang="zh-CN" altLang="en-US" sz="1000" b="1" dirty="0">
                <a:latin typeface="仿宋" panose="02010609060101010101" pitchFamily="49" charset="-122"/>
                <a:ea typeface="仿宋" panose="02010609060101010101" pitchFamily="49" charset="-122"/>
              </a:rPr>
              <a:t>新预算法</a:t>
            </a:r>
            <a:r>
              <a:rPr lang="zh-CN" altLang="en-US" sz="1000" dirty="0">
                <a:latin typeface="仿宋" panose="02010609060101010101" pitchFamily="49" charset="-122"/>
                <a:ea typeface="仿宋" panose="02010609060101010101" pitchFamily="49" charset="-122"/>
              </a:rPr>
              <a:t>从预算公开的内容、时间、解释说明以及法律责任等对预算公开的规定进行了全面的细化规定。一是</a:t>
            </a:r>
            <a:r>
              <a:rPr lang="zh-CN" altLang="en-US" sz="1000" b="1" dirty="0">
                <a:latin typeface="仿宋" panose="02010609060101010101" pitchFamily="49" charset="-122"/>
                <a:ea typeface="仿宋" panose="02010609060101010101" pitchFamily="49" charset="-122"/>
              </a:rPr>
              <a:t>规定了预算公开的内容</a:t>
            </a:r>
            <a:r>
              <a:rPr lang="zh-CN" altLang="en-US" sz="1000" dirty="0">
                <a:latin typeface="仿宋" panose="02010609060101010101" pitchFamily="49" charset="-122"/>
                <a:ea typeface="仿宋" panose="02010609060101010101" pitchFamily="49" charset="-122"/>
              </a:rPr>
              <a:t>。二 是</a:t>
            </a:r>
            <a:r>
              <a:rPr lang="zh-CN" altLang="en-US" sz="1000" b="1" dirty="0">
                <a:latin typeface="仿宋" panose="02010609060101010101" pitchFamily="49" charset="-122"/>
                <a:ea typeface="仿宋" panose="02010609060101010101" pitchFamily="49" charset="-122"/>
              </a:rPr>
              <a:t>规定了预算公开的时限</a:t>
            </a:r>
            <a:r>
              <a:rPr lang="zh-CN" altLang="en-US" sz="1000" dirty="0">
                <a:latin typeface="仿宋" panose="02010609060101010101" pitchFamily="49" charset="-122"/>
                <a:ea typeface="仿宋" panose="02010609060101010101" pitchFamily="49" charset="-122"/>
              </a:rPr>
              <a:t>。三是</a:t>
            </a:r>
            <a:r>
              <a:rPr lang="zh-CN" altLang="en-US" sz="1000" b="1" dirty="0">
                <a:latin typeface="仿宋" panose="02010609060101010101" pitchFamily="49" charset="-122"/>
                <a:ea typeface="仿宋" panose="02010609060101010101" pitchFamily="49" charset="-122"/>
              </a:rPr>
              <a:t>规定了预算公开的主体。 </a:t>
            </a:r>
          </a:p>
        </p:txBody>
      </p:sp>
      <p:sp>
        <p:nvSpPr>
          <p:cNvPr id="26" name="矩形 25">
            <a:extLst>
              <a:ext uri="{FF2B5EF4-FFF2-40B4-BE49-F238E27FC236}">
                <a16:creationId xmlns:a16="http://schemas.microsoft.com/office/drawing/2014/main" xmlns="" id="{7908E7A6-331C-0644-B128-2DC178C2CF23}"/>
              </a:ext>
            </a:extLst>
          </p:cNvPr>
          <p:cNvSpPr/>
          <p:nvPr/>
        </p:nvSpPr>
        <p:spPr>
          <a:xfrm>
            <a:off x="5563409" y="4006031"/>
            <a:ext cx="3376463" cy="159661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altLang="zh-CN" sz="1000" dirty="0">
              <a:latin typeface="SimSun" panose="02010600030101010101" pitchFamily="2" charset="-122"/>
              <a:ea typeface="SimSun" panose="02010600030101010101" pitchFamily="2" charset="-122"/>
            </a:endParaRPr>
          </a:p>
          <a:p>
            <a:endParaRPr lang="en-US" altLang="zh-CN" sz="1000" dirty="0">
              <a:latin typeface="SimSun" panose="02010600030101010101" pitchFamily="2" charset="-122"/>
              <a:ea typeface="SimSun" panose="02010600030101010101" pitchFamily="2" charset="-122"/>
            </a:endParaRPr>
          </a:p>
          <a:p>
            <a:pPr algn="just"/>
            <a:r>
              <a:rPr lang="en-US" altLang="zh-CN" sz="1000" dirty="0">
                <a:latin typeface="仿宋" panose="02010609060101010101" pitchFamily="49" charset="-122"/>
                <a:ea typeface="仿宋" panose="02010609060101010101" pitchFamily="49" charset="-122"/>
              </a:rPr>
              <a:t>1994</a:t>
            </a:r>
            <a:r>
              <a:rPr lang="zh-CN" altLang="en-US" sz="1000" dirty="0">
                <a:latin typeface="仿宋" panose="02010609060101010101" pitchFamily="49" charset="-122"/>
                <a:ea typeface="仿宋" panose="02010609060101010101" pitchFamily="49" charset="-122"/>
              </a:rPr>
              <a:t>年制定预算法时明确规定，“除法律和国务院另有规定外，地方政府不得发行地方政府债券”</a:t>
            </a:r>
            <a:r>
              <a:rPr lang="en-US" altLang="zh-CN" sz="1000" dirty="0">
                <a:latin typeface="仿宋" panose="02010609060101010101" pitchFamily="49" charset="-122"/>
                <a:ea typeface="仿宋" panose="02010609060101010101" pitchFamily="49" charset="-122"/>
              </a:rPr>
              <a:t>(</a:t>
            </a:r>
            <a:r>
              <a:rPr lang="zh-CN" altLang="en-US" sz="1000" dirty="0">
                <a:latin typeface="仿宋" panose="02010609060101010101" pitchFamily="49" charset="-122"/>
                <a:ea typeface="仿宋" panose="02010609060101010101" pitchFamily="49" charset="-122"/>
              </a:rPr>
              <a:t>第 </a:t>
            </a:r>
            <a:r>
              <a:rPr lang="en-US" altLang="zh-CN" sz="1000" dirty="0">
                <a:latin typeface="仿宋" panose="02010609060101010101" pitchFamily="49" charset="-122"/>
                <a:ea typeface="仿宋" panose="02010609060101010101" pitchFamily="49" charset="-122"/>
              </a:rPr>
              <a:t>28 </a:t>
            </a:r>
            <a:r>
              <a:rPr lang="zh-CN" altLang="en-US" sz="1000" dirty="0">
                <a:latin typeface="仿宋" panose="02010609060101010101" pitchFamily="49" charset="-122"/>
                <a:ea typeface="仿宋" panose="02010609060101010101" pitchFamily="49" charset="-122"/>
              </a:rPr>
              <a:t>条</a:t>
            </a:r>
            <a:r>
              <a:rPr lang="en-US" altLang="zh-CN" sz="1000" dirty="0">
                <a:latin typeface="仿宋" panose="02010609060101010101" pitchFamily="49" charset="-122"/>
                <a:ea typeface="仿宋" panose="02010609060101010101" pitchFamily="49" charset="-122"/>
              </a:rPr>
              <a:t>)</a:t>
            </a:r>
            <a:r>
              <a:rPr lang="zh-CN" altLang="en-US" sz="1000" dirty="0">
                <a:latin typeface="仿宋" panose="02010609060101010101" pitchFamily="49" charset="-122"/>
                <a:ea typeface="仿宋" panose="02010609060101010101" pitchFamily="49" charset="-122"/>
              </a:rPr>
              <a:t>， 堵上了地方政府发债的道路。但不少地方政府在发展中面临资金缺口，在土地出让金等收入之外，也开始寻求各种形式的债务性融资。</a:t>
            </a:r>
            <a:r>
              <a:rPr lang="zh-CN" altLang="en-US" sz="1000" b="1" dirty="0">
                <a:latin typeface="仿宋" panose="02010609060101010101" pitchFamily="49" charset="-122"/>
                <a:ea typeface="仿宋" panose="02010609060101010101" pitchFamily="49" charset="-122"/>
              </a:rPr>
              <a:t>新预算法确立了堵疏结合的原则，即在为地方政府举债“开正门 ”的同时，也设置了若干安全阀来“堵偏门”。 </a:t>
            </a:r>
          </a:p>
          <a:p>
            <a:endParaRPr lang="zh-CN" altLang="en-US" sz="1000" dirty="0">
              <a:latin typeface="SimSun" panose="02010600030101010101" pitchFamily="2" charset="-122"/>
              <a:ea typeface="SimSun" panose="02010600030101010101" pitchFamily="2" charset="-122"/>
            </a:endParaRPr>
          </a:p>
        </p:txBody>
      </p:sp>
      <p:sp>
        <p:nvSpPr>
          <p:cNvPr id="4" name="矩形 3">
            <a:extLst>
              <a:ext uri="{FF2B5EF4-FFF2-40B4-BE49-F238E27FC236}">
                <a16:creationId xmlns:a16="http://schemas.microsoft.com/office/drawing/2014/main" xmlns="" id="{B1ACF2B9-792E-3340-92F9-EC0201AAE78C}"/>
              </a:ext>
            </a:extLst>
          </p:cNvPr>
          <p:cNvSpPr/>
          <p:nvPr/>
        </p:nvSpPr>
        <p:spPr>
          <a:xfrm>
            <a:off x="2448709" y="2489729"/>
            <a:ext cx="1273105" cy="277897"/>
          </a:xfrm>
          <a:prstGeom prst="rect">
            <a:avLst/>
          </a:prstGeom>
        </p:spPr>
        <p:txBody>
          <a:bodyPr wrap="none">
            <a:spAutoFit/>
          </a:bodyPr>
          <a:lstStyle/>
          <a:p>
            <a:pPr algn="ctr"/>
            <a:r>
              <a:rPr lang="zh-CN" altLang="en-US" sz="1206" b="1" dirty="0">
                <a:solidFill>
                  <a:srgbClr val="FF0000"/>
                </a:solidFill>
                <a:latin typeface="楷体" panose="02010609060101010101" pitchFamily="49" charset="-122"/>
                <a:ea typeface="楷体" panose="02010609060101010101" pitchFamily="49" charset="-122"/>
              </a:rPr>
              <a:t>全口径预算体系</a:t>
            </a:r>
            <a:endParaRPr kumimoji="1" lang="zh-CN" altLang="en-US" sz="1206" dirty="0">
              <a:solidFill>
                <a:srgbClr val="FF0000"/>
              </a:solidFill>
            </a:endParaRPr>
          </a:p>
        </p:txBody>
      </p:sp>
      <p:sp>
        <p:nvSpPr>
          <p:cNvPr id="15" name="矩形 14">
            <a:extLst>
              <a:ext uri="{FF2B5EF4-FFF2-40B4-BE49-F238E27FC236}">
                <a16:creationId xmlns:a16="http://schemas.microsoft.com/office/drawing/2014/main" xmlns="" id="{CF297695-5959-5146-86EB-58985D2F152E}"/>
              </a:ext>
            </a:extLst>
          </p:cNvPr>
          <p:cNvSpPr/>
          <p:nvPr/>
        </p:nvSpPr>
        <p:spPr>
          <a:xfrm>
            <a:off x="5541630" y="2477192"/>
            <a:ext cx="1117615" cy="277897"/>
          </a:xfrm>
          <a:prstGeom prst="rect">
            <a:avLst/>
          </a:prstGeom>
        </p:spPr>
        <p:txBody>
          <a:bodyPr wrap="none">
            <a:spAutoFit/>
          </a:bodyPr>
          <a:lstStyle/>
          <a:p>
            <a:pPr algn="ctr"/>
            <a:r>
              <a:rPr lang="zh-CN" altLang="en-US" sz="1206" b="1" dirty="0">
                <a:solidFill>
                  <a:srgbClr val="FF0000"/>
                </a:solidFill>
                <a:latin typeface="楷体" panose="02010609060101010101" pitchFamily="49" charset="-122"/>
                <a:ea typeface="楷体" panose="02010609060101010101" pitchFamily="49" charset="-122"/>
              </a:rPr>
              <a:t>财政管理体制</a:t>
            </a:r>
            <a:endParaRPr kumimoji="1" lang="zh-CN" altLang="en-US" sz="1206" dirty="0">
              <a:solidFill>
                <a:srgbClr val="FF0000"/>
              </a:solidFill>
            </a:endParaRPr>
          </a:p>
        </p:txBody>
      </p:sp>
      <p:sp>
        <p:nvSpPr>
          <p:cNvPr id="17" name="矩形 16">
            <a:extLst>
              <a:ext uri="{FF2B5EF4-FFF2-40B4-BE49-F238E27FC236}">
                <a16:creationId xmlns:a16="http://schemas.microsoft.com/office/drawing/2014/main" xmlns="" id="{FCC1608B-8031-CE4B-9D7B-D854E47D459E}"/>
              </a:ext>
            </a:extLst>
          </p:cNvPr>
          <p:cNvSpPr/>
          <p:nvPr/>
        </p:nvSpPr>
        <p:spPr>
          <a:xfrm>
            <a:off x="2463579" y="4047682"/>
            <a:ext cx="806631" cy="277897"/>
          </a:xfrm>
          <a:prstGeom prst="rect">
            <a:avLst/>
          </a:prstGeom>
        </p:spPr>
        <p:txBody>
          <a:bodyPr wrap="none">
            <a:spAutoFit/>
          </a:bodyPr>
          <a:lstStyle/>
          <a:p>
            <a:pPr algn="ctr"/>
            <a:r>
              <a:rPr lang="zh-CN" altLang="en-US" sz="1206" b="1" dirty="0">
                <a:solidFill>
                  <a:srgbClr val="FF0000"/>
                </a:solidFill>
                <a:latin typeface="楷体" panose="02010609060101010101" pitchFamily="49" charset="-122"/>
                <a:ea typeface="楷体" panose="02010609060101010101" pitchFamily="49" charset="-122"/>
              </a:rPr>
              <a:t>预算公开</a:t>
            </a:r>
            <a:endParaRPr kumimoji="1" lang="zh-CN" altLang="en-US" sz="1206" dirty="0">
              <a:solidFill>
                <a:srgbClr val="FF0000"/>
              </a:solidFill>
            </a:endParaRPr>
          </a:p>
        </p:txBody>
      </p:sp>
      <p:sp>
        <p:nvSpPr>
          <p:cNvPr id="18" name="矩形 17">
            <a:extLst>
              <a:ext uri="{FF2B5EF4-FFF2-40B4-BE49-F238E27FC236}">
                <a16:creationId xmlns:a16="http://schemas.microsoft.com/office/drawing/2014/main" xmlns="" id="{47F50E85-EA50-CE48-9021-77FB1490AA13}"/>
              </a:ext>
            </a:extLst>
          </p:cNvPr>
          <p:cNvSpPr/>
          <p:nvPr/>
        </p:nvSpPr>
        <p:spPr>
          <a:xfrm>
            <a:off x="5563409" y="4028545"/>
            <a:ext cx="1273105" cy="277897"/>
          </a:xfrm>
          <a:prstGeom prst="rect">
            <a:avLst/>
          </a:prstGeom>
        </p:spPr>
        <p:txBody>
          <a:bodyPr wrap="none">
            <a:spAutoFit/>
          </a:bodyPr>
          <a:lstStyle/>
          <a:p>
            <a:pPr algn="ctr"/>
            <a:r>
              <a:rPr lang="zh-CN" altLang="en-US" sz="1206" b="1" dirty="0">
                <a:solidFill>
                  <a:srgbClr val="FF0000"/>
                </a:solidFill>
                <a:latin typeface="楷体" panose="02010609060101010101" pitchFamily="49" charset="-122"/>
                <a:ea typeface="楷体" panose="02010609060101010101" pitchFamily="49" charset="-122"/>
              </a:rPr>
              <a:t>地方性政府债务</a:t>
            </a:r>
            <a:endParaRPr kumimoji="1" lang="zh-CN" altLang="en-US" sz="1206" dirty="0">
              <a:solidFill>
                <a:srgbClr val="FF0000"/>
              </a:solidFill>
            </a:endParaRPr>
          </a:p>
        </p:txBody>
      </p:sp>
      <p:sp>
        <p:nvSpPr>
          <p:cNvPr id="5" name="矩形 4"/>
          <p:cNvSpPr/>
          <p:nvPr/>
        </p:nvSpPr>
        <p:spPr>
          <a:xfrm>
            <a:off x="2403946" y="1562909"/>
            <a:ext cx="6491163" cy="880049"/>
          </a:xfrm>
          <a:prstGeom prst="rect">
            <a:avLst/>
          </a:prstGeom>
        </p:spPr>
        <p:txBody>
          <a:bodyPr wrap="square">
            <a:spAutoFit/>
          </a:bodyPr>
          <a:lstStyle/>
          <a:p>
            <a:pPr algn="just">
              <a:lnSpc>
                <a:spcPct val="150000"/>
              </a:lnSpc>
            </a:pPr>
            <a:r>
              <a:rPr lang="zh-CN" altLang="en-US" sz="1200" dirty="0" smtClean="0">
                <a:solidFill>
                  <a:srgbClr val="000000"/>
                </a:solidFill>
                <a:latin typeface="仿宋" panose="02010609060101010101" pitchFamily="49" charset="-122"/>
                <a:ea typeface="仿宋" panose="02010609060101010101" pitchFamily="49" charset="-122"/>
              </a:rPr>
              <a:t>预算法</a:t>
            </a:r>
            <a:r>
              <a:rPr lang="zh-CN" altLang="en-US" sz="1200" dirty="0">
                <a:solidFill>
                  <a:srgbClr val="000000"/>
                </a:solidFill>
                <a:latin typeface="仿宋" panose="02010609060101010101" pitchFamily="49" charset="-122"/>
                <a:ea typeface="仿宋" panose="02010609060101010101" pitchFamily="49" charset="-122"/>
              </a:rPr>
              <a:t>修改过程，从酝酿起草到最后通过， 历经三届人大、两次组织起草、四次进行审议， 前后超过</a:t>
            </a:r>
            <a:r>
              <a:rPr lang="en-US" altLang="zh-CN" sz="1200" dirty="0">
                <a:solidFill>
                  <a:srgbClr val="000000"/>
                </a:solidFill>
                <a:latin typeface="仿宋" panose="02010609060101010101" pitchFamily="49" charset="-122"/>
                <a:ea typeface="仿宋" panose="02010609060101010101" pitchFamily="49" charset="-122"/>
              </a:rPr>
              <a:t>10</a:t>
            </a:r>
            <a:r>
              <a:rPr lang="zh-CN" altLang="en-US" sz="1200" dirty="0">
                <a:solidFill>
                  <a:srgbClr val="000000"/>
                </a:solidFill>
                <a:latin typeface="仿宋" panose="02010609060101010101" pitchFamily="49" charset="-122"/>
                <a:ea typeface="仿宋" panose="02010609060101010101" pitchFamily="49" charset="-122"/>
              </a:rPr>
              <a:t>年时间</a:t>
            </a:r>
            <a:r>
              <a:rPr lang="zh-CN" altLang="en-US" sz="1200" dirty="0" smtClean="0">
                <a:solidFill>
                  <a:srgbClr val="000000"/>
                </a:solidFill>
                <a:latin typeface="仿宋" panose="02010609060101010101" pitchFamily="49" charset="-122"/>
                <a:ea typeface="仿宋" panose="02010609060101010101" pitchFamily="49" charset="-122"/>
              </a:rPr>
              <a:t>。预算法</a:t>
            </a:r>
            <a:r>
              <a:rPr lang="zh-CN" altLang="en-US" sz="1200" dirty="0">
                <a:solidFill>
                  <a:srgbClr val="000000"/>
                </a:solidFill>
                <a:latin typeface="仿宋" panose="02010609060101010101" pitchFamily="49" charset="-122"/>
                <a:ea typeface="仿宋" panose="02010609060101010101" pitchFamily="49" charset="-122"/>
              </a:rPr>
              <a:t>是财政预算领域的基础性法律。新修订的预算法对</a:t>
            </a:r>
            <a:r>
              <a:rPr lang="zh-CN" altLang="en-US" sz="1200" b="1" dirty="0">
                <a:solidFill>
                  <a:srgbClr val="FF0000"/>
                </a:solidFill>
                <a:latin typeface="仿宋" panose="02010609060101010101" pitchFamily="49" charset="-122"/>
                <a:ea typeface="仿宋" panose="02010609060101010101" pitchFamily="49" charset="-122"/>
              </a:rPr>
              <a:t>全口径预算体系、财政管理体制、预算公开、地方政府性债务</a:t>
            </a:r>
            <a:r>
              <a:rPr lang="zh-CN" altLang="en-US" sz="1200" dirty="0">
                <a:solidFill>
                  <a:srgbClr val="000000"/>
                </a:solidFill>
                <a:latin typeface="仿宋" panose="02010609060101010101" pitchFamily="49" charset="-122"/>
                <a:ea typeface="仿宋" panose="02010609060101010101" pitchFamily="49" charset="-122"/>
              </a:rPr>
              <a:t>方面作出了重大修改。</a:t>
            </a:r>
            <a:endParaRPr lang="zh-CN" altLang="en-US" sz="1200" dirty="0">
              <a:solidFill>
                <a:srgbClr val="00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669441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subTitle" idx="1"/>
          </p:nvPr>
        </p:nvSpPr>
        <p:spPr>
          <a:xfrm>
            <a:off x="2207568" y="2742080"/>
            <a:ext cx="7445748" cy="609196"/>
          </a:xfrm>
        </p:spPr>
        <p:txBody>
          <a:bodyPr/>
          <a:lstStyle/>
          <a:p>
            <a:pPr>
              <a:defRP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四、政府预算过程</a:t>
            </a:r>
          </a:p>
        </p:txBody>
      </p:sp>
      <p:sp>
        <p:nvSpPr>
          <p:cNvPr id="2" name="灯片编号占位符 1"/>
          <p:cNvSpPr>
            <a:spLocks noGrp="1"/>
          </p:cNvSpPr>
          <p:nvPr>
            <p:ph type="sldNum" sz="quarter" idx="10"/>
          </p:nvPr>
        </p:nvSpPr>
        <p:spPr/>
        <p:txBody>
          <a:bodyPr/>
          <a:lstStyle/>
          <a:p>
            <a:pPr>
              <a:defRPr/>
            </a:pPr>
            <a:fld id="{7C4386F9-41B6-477C-AE9D-66D8B838727E}" type="slidenum">
              <a:rPr lang="en-US" altLang="zh-CN" smtClean="0">
                <a:solidFill>
                  <a:srgbClr val="000000"/>
                </a:solidFill>
              </a:rPr>
              <a:pPr>
                <a:defRPr/>
              </a:pPr>
              <a:t>25</a:t>
            </a:fld>
            <a:endParaRPr lang="en-US" altLang="zh-CN">
              <a:solidFill>
                <a:srgbClr val="000000"/>
              </a:solidFill>
            </a:endParaRPr>
          </a:p>
        </p:txBody>
      </p:sp>
      <p:sp>
        <p:nvSpPr>
          <p:cNvPr id="3" name="矩形 2">
            <a:extLst>
              <a:ext uri="{FF2B5EF4-FFF2-40B4-BE49-F238E27FC236}">
                <a16:creationId xmlns:a16="http://schemas.microsoft.com/office/drawing/2014/main" xmlns="" id="{7D2A8C87-1D95-4A49-B7AD-E5075E38CE4A}"/>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spTree>
    <p:extLst>
      <p:ext uri="{BB962C8B-B14F-4D97-AF65-F5344CB8AC3E}">
        <p14:creationId xmlns:p14="http://schemas.microsoft.com/office/powerpoint/2010/main" val="2812738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62">
            <a:extLst>
              <a:ext uri="{FF2B5EF4-FFF2-40B4-BE49-F238E27FC236}">
                <a16:creationId xmlns:a16="http://schemas.microsoft.com/office/drawing/2014/main" xmlns="" id="{290C86F2-EABB-4272-9022-B7E551F4FBA6}"/>
              </a:ext>
            </a:extLst>
          </p:cNvPr>
          <p:cNvSpPr txBox="1"/>
          <p:nvPr/>
        </p:nvSpPr>
        <p:spPr>
          <a:xfrm>
            <a:off x="1631505" y="721945"/>
            <a:ext cx="8846956" cy="455253"/>
          </a:xfrm>
          <a:prstGeom prst="rect">
            <a:avLst/>
          </a:prstGeom>
          <a:noFill/>
        </p:spPr>
        <p:txBody>
          <a:bodyPr wrap="square" rtlCol="0">
            <a:spAutoFit/>
          </a:bodyPr>
          <a:lstStyle/>
          <a:p>
            <a:pPr>
              <a:lnSpc>
                <a:spcPct val="150000"/>
              </a:lnSpc>
            </a:pPr>
            <a:r>
              <a:rPr lang="zh-CN" altLang="zh-CN" b="1" kern="100" dirty="0">
                <a:latin typeface="楷体" panose="02010609060101010101" pitchFamily="49" charset="-122"/>
                <a:ea typeface="楷体" panose="02010609060101010101" pitchFamily="49" charset="-122"/>
                <a:cs typeface="Times New Roman" panose="02020603050405020304" pitchFamily="18" charset="0"/>
              </a:rPr>
              <a:t>中央政府预算过程</a:t>
            </a:r>
            <a:endParaRPr lang="zh-CN" altLang="en-US" b="1" kern="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747909" y="1292852"/>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xmlns="" id="{FD2B5675-9AA1-154E-8E7C-8CA60BD8E656}"/>
              </a:ext>
            </a:extLst>
          </p:cNvPr>
          <p:cNvSpPr txBox="1"/>
          <p:nvPr/>
        </p:nvSpPr>
        <p:spPr>
          <a:xfrm>
            <a:off x="1847105" y="1465757"/>
            <a:ext cx="6824379" cy="369332"/>
          </a:xfrm>
          <a:prstGeom prst="rect">
            <a:avLst/>
          </a:prstGeom>
          <a:noFill/>
        </p:spPr>
        <p:txBody>
          <a:bodyPr wrap="square" rtlCol="0">
            <a:spAutoFit/>
          </a:bodyPr>
          <a:lstStyle/>
          <a:p>
            <a:r>
              <a:rPr lang="en-US" altLang="zh-CN"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1.</a:t>
            </a:r>
            <a:r>
              <a:rPr lang="zh-CN" altLang="en-US"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中央政府预算编制内容</a:t>
            </a:r>
            <a:r>
              <a:rPr lang="en-US" altLang="zh-CN"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收入</a:t>
            </a:r>
            <a:endParaRPr lang="zh-CN" altLang="en-US" sz="1400" dirty="0">
              <a:solidFill>
                <a:srgbClr val="000000"/>
              </a:solidFill>
              <a:latin typeface="楷体" panose="02010609060101010101" pitchFamily="49" charset="-122"/>
              <a:ea typeface="楷体" panose="02010609060101010101" pitchFamily="49" charset="-122"/>
            </a:endParaRPr>
          </a:p>
        </p:txBody>
      </p:sp>
      <p:graphicFrame>
        <p:nvGraphicFramePr>
          <p:cNvPr id="26" name="表格 26">
            <a:extLst>
              <a:ext uri="{FF2B5EF4-FFF2-40B4-BE49-F238E27FC236}">
                <a16:creationId xmlns:a16="http://schemas.microsoft.com/office/drawing/2014/main" xmlns="" id="{556D407A-2005-4D62-A53E-E20A4143C4F9}"/>
              </a:ext>
            </a:extLst>
          </p:cNvPr>
          <p:cNvGraphicFramePr>
            <a:graphicFrameLocks noGrp="1"/>
          </p:cNvGraphicFramePr>
          <p:nvPr>
            <p:extLst>
              <p:ext uri="{D42A27DB-BD31-4B8C-83A1-F6EECF244321}">
                <p14:modId xmlns:p14="http://schemas.microsoft.com/office/powerpoint/2010/main" val="2603363141"/>
              </p:ext>
            </p:extLst>
          </p:nvPr>
        </p:nvGraphicFramePr>
        <p:xfrm>
          <a:off x="2121391" y="2145054"/>
          <a:ext cx="7328970" cy="2567891"/>
        </p:xfrm>
        <a:graphic>
          <a:graphicData uri="http://schemas.openxmlformats.org/drawingml/2006/table">
            <a:tbl>
              <a:tblPr firstRow="1" bandRow="1">
                <a:tableStyleId>{F5AB1C69-6EDB-4FF4-983F-18BD219EF322}</a:tableStyleId>
              </a:tblPr>
              <a:tblGrid>
                <a:gridCol w="2664296">
                  <a:extLst>
                    <a:ext uri="{9D8B030D-6E8A-4147-A177-3AD203B41FA5}">
                      <a16:colId xmlns:a16="http://schemas.microsoft.com/office/drawing/2014/main" xmlns="" val="2921509375"/>
                    </a:ext>
                  </a:extLst>
                </a:gridCol>
                <a:gridCol w="4664674">
                  <a:extLst>
                    <a:ext uri="{9D8B030D-6E8A-4147-A177-3AD203B41FA5}">
                      <a16:colId xmlns:a16="http://schemas.microsoft.com/office/drawing/2014/main" xmlns="" val="3843097489"/>
                    </a:ext>
                  </a:extLst>
                </a:gridCol>
              </a:tblGrid>
              <a:tr h="817327">
                <a:tc>
                  <a:txBody>
                    <a:bodyPr/>
                    <a:lstStyle/>
                    <a:p>
                      <a:pPr algn="ctr"/>
                      <a:r>
                        <a:rPr lang="en-US" altLang="zh-CN" sz="1600" b="0" u="none" dirty="0">
                          <a:solidFill>
                            <a:schemeClr val="tx1"/>
                          </a:solidFill>
                          <a:effectLst/>
                          <a:latin typeface="仿宋" panose="02010609060101010101" pitchFamily="49" charset="-122"/>
                          <a:ea typeface="仿宋" panose="02010609060101010101" pitchFamily="49" charset="-122"/>
                        </a:rPr>
                        <a:t>中央一般公共预算收入</a:t>
                      </a:r>
                      <a:endParaRPr lang="zh-CN" altLang="en-US" sz="1600" b="0" u="none" dirty="0">
                        <a:solidFill>
                          <a:schemeClr val="tx1"/>
                        </a:solidFill>
                        <a:latin typeface="仿宋" panose="02010609060101010101" pitchFamily="49" charset="-122"/>
                        <a:ea typeface="仿宋" panose="02010609060101010101"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600" b="0" u="none" dirty="0" err="1">
                          <a:solidFill>
                            <a:schemeClr val="tx1"/>
                          </a:solidFill>
                          <a:effectLst/>
                          <a:latin typeface="仿宋" panose="02010609060101010101" pitchFamily="49" charset="-122"/>
                          <a:ea typeface="仿宋" panose="02010609060101010101" pitchFamily="49" charset="-122"/>
                        </a:rPr>
                        <a:t>本级一般公共预算收入、从国有资本经营预算调入资金、地方上解收入、从预算稳定调节基金调入资金、其他调入资金</a:t>
                      </a:r>
                      <a:r>
                        <a:rPr lang="zh-CN" altLang="en-US" sz="1600" b="0" u="none" dirty="0">
                          <a:solidFill>
                            <a:schemeClr val="tx1"/>
                          </a:solidFill>
                          <a:effectLst/>
                          <a:latin typeface="仿宋" panose="02010609060101010101" pitchFamily="49" charset="-122"/>
                          <a:ea typeface="仿宋" panose="02010609060101010101" pitchFamily="49" charset="-122"/>
                        </a:rPr>
                        <a:t>。</a:t>
                      </a:r>
                      <a:endParaRPr lang="zh-CN" altLang="en-US" sz="1600" b="0" u="none" dirty="0">
                        <a:solidFill>
                          <a:schemeClr val="tx1"/>
                        </a:solidFill>
                        <a:latin typeface="仿宋" panose="02010609060101010101" pitchFamily="49" charset="-122"/>
                        <a:ea typeface="仿宋"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851406565"/>
                  </a:ext>
                </a:extLst>
              </a:tr>
              <a:tr h="575156">
                <a:tc>
                  <a:txBody>
                    <a:bodyPr/>
                    <a:lstStyle/>
                    <a:p>
                      <a:pPr algn="ctr"/>
                      <a:r>
                        <a:rPr lang="en-US" altLang="zh-CN" sz="1600" u="none" dirty="0" err="1">
                          <a:solidFill>
                            <a:schemeClr val="tx1"/>
                          </a:solidFill>
                          <a:effectLst/>
                          <a:latin typeface="仿宋" panose="02010609060101010101" pitchFamily="49" charset="-122"/>
                          <a:ea typeface="仿宋" panose="02010609060101010101" pitchFamily="49" charset="-122"/>
                        </a:rPr>
                        <a:t>中央政府性基金预算收入</a:t>
                      </a:r>
                      <a:endParaRPr lang="zh-CN" altLang="en-US" sz="1600" u="none" dirty="0">
                        <a:solidFill>
                          <a:schemeClr val="tx1"/>
                        </a:solidFill>
                        <a:latin typeface="仿宋" panose="02010609060101010101" pitchFamily="49" charset="-122"/>
                        <a:ea typeface="仿宋" panose="02010609060101010101"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600" u="none" dirty="0" err="1">
                          <a:solidFill>
                            <a:schemeClr val="tx1"/>
                          </a:solidFill>
                          <a:effectLst/>
                          <a:latin typeface="仿宋" panose="02010609060101010101" pitchFamily="49" charset="-122"/>
                          <a:ea typeface="仿宋" panose="02010609060101010101" pitchFamily="49" charset="-122"/>
                        </a:rPr>
                        <a:t>本级政府性基金各项目收入、上一年度结余、地方上解收入</a:t>
                      </a:r>
                      <a:r>
                        <a:rPr lang="en-US" altLang="zh-CN" sz="1600" u="none" dirty="0">
                          <a:solidFill>
                            <a:schemeClr val="tx1"/>
                          </a:solidFill>
                          <a:effectLst/>
                          <a:latin typeface="仿宋" panose="02010609060101010101" pitchFamily="49" charset="-122"/>
                          <a:ea typeface="仿宋" panose="02010609060101010101" pitchFamily="49" charset="-122"/>
                        </a:rPr>
                        <a:t>。</a:t>
                      </a:r>
                      <a:endParaRPr lang="zh-CN" altLang="en-US" sz="1600" u="none" dirty="0">
                        <a:solidFill>
                          <a:schemeClr val="tx1"/>
                        </a:solidFill>
                        <a:latin typeface="仿宋" panose="02010609060101010101" pitchFamily="49" charset="-122"/>
                        <a:ea typeface="仿宋"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348033845"/>
                  </a:ext>
                </a:extLst>
              </a:tr>
              <a:tr h="332985">
                <a:tc>
                  <a:txBody>
                    <a:bodyPr/>
                    <a:lstStyle/>
                    <a:p>
                      <a:pPr algn="ctr"/>
                      <a:r>
                        <a:rPr lang="en-US" altLang="zh-CN" sz="1600" u="none" dirty="0" err="1">
                          <a:solidFill>
                            <a:schemeClr val="tx1"/>
                          </a:solidFill>
                          <a:effectLst/>
                          <a:latin typeface="仿宋" panose="02010609060101010101" pitchFamily="49" charset="-122"/>
                          <a:ea typeface="仿宋" panose="02010609060101010101" pitchFamily="49" charset="-122"/>
                        </a:rPr>
                        <a:t>中央国有资本经营预算收入</a:t>
                      </a:r>
                      <a:endParaRPr lang="zh-CN" altLang="en-US" sz="1600" u="none" dirty="0">
                        <a:solidFill>
                          <a:schemeClr val="tx1"/>
                        </a:solidFill>
                        <a:latin typeface="仿宋" panose="02010609060101010101" pitchFamily="49" charset="-122"/>
                        <a:ea typeface="仿宋" panose="02010609060101010101"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600" u="none" dirty="0" err="1">
                          <a:solidFill>
                            <a:schemeClr val="tx1"/>
                          </a:solidFill>
                          <a:effectLst/>
                          <a:latin typeface="仿宋" panose="02010609060101010101" pitchFamily="49" charset="-122"/>
                          <a:ea typeface="仿宋" panose="02010609060101010101" pitchFamily="49" charset="-122"/>
                        </a:rPr>
                        <a:t>本级收入、上一年度结余、地方上解收入</a:t>
                      </a:r>
                      <a:r>
                        <a:rPr lang="en-US" altLang="zh-CN" sz="1600" u="none" dirty="0">
                          <a:solidFill>
                            <a:schemeClr val="tx1"/>
                          </a:solidFill>
                          <a:effectLst/>
                          <a:latin typeface="仿宋" panose="02010609060101010101" pitchFamily="49" charset="-122"/>
                          <a:ea typeface="仿宋" panose="02010609060101010101" pitchFamily="49" charset="-122"/>
                        </a:rPr>
                        <a:t>。</a:t>
                      </a:r>
                      <a:endParaRPr lang="zh-CN" altLang="en-US" sz="1600" u="none" dirty="0">
                        <a:solidFill>
                          <a:schemeClr val="tx1"/>
                        </a:solidFill>
                        <a:latin typeface="仿宋" panose="02010609060101010101" pitchFamily="49" charset="-122"/>
                        <a:ea typeface="仿宋"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47125284"/>
                  </a:ext>
                </a:extLst>
              </a:tr>
              <a:tr h="830531">
                <a:tc>
                  <a:txBody>
                    <a:bodyPr/>
                    <a:lstStyle/>
                    <a:p>
                      <a:pPr algn="ctr"/>
                      <a:r>
                        <a:rPr lang="zh-CN" altLang="en-US" sz="1600" u="none" dirty="0">
                          <a:solidFill>
                            <a:schemeClr val="tx1"/>
                          </a:solidFill>
                          <a:effectLst/>
                          <a:latin typeface="仿宋" panose="02010609060101010101" pitchFamily="49" charset="-122"/>
                          <a:ea typeface="仿宋" panose="02010609060101010101" pitchFamily="49" charset="-122"/>
                        </a:rPr>
                        <a:t>中央</a:t>
                      </a:r>
                      <a:r>
                        <a:rPr lang="en-US" altLang="zh-CN" sz="1600" u="none" dirty="0" err="1">
                          <a:solidFill>
                            <a:schemeClr val="tx1"/>
                          </a:solidFill>
                          <a:effectLst/>
                          <a:latin typeface="仿宋" panose="02010609060101010101" pitchFamily="49" charset="-122"/>
                          <a:ea typeface="仿宋" panose="02010609060101010101" pitchFamily="49" charset="-122"/>
                        </a:rPr>
                        <a:t>社会保险基金预算收入</a:t>
                      </a:r>
                      <a:endParaRPr lang="zh-CN" altLang="en-US" sz="1600" u="none" dirty="0">
                        <a:solidFill>
                          <a:schemeClr val="tx1"/>
                        </a:solidFill>
                        <a:latin typeface="仿宋" panose="02010609060101010101" pitchFamily="49" charset="-122"/>
                        <a:ea typeface="仿宋" panose="02010609060101010101"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600" u="none" dirty="0" err="1">
                          <a:solidFill>
                            <a:schemeClr val="tx1"/>
                          </a:solidFill>
                          <a:effectLst/>
                          <a:latin typeface="仿宋" panose="02010609060101010101" pitchFamily="49" charset="-122"/>
                          <a:ea typeface="仿宋" panose="02010609060101010101" pitchFamily="49" charset="-122"/>
                        </a:rPr>
                        <a:t>各项社会保险费收入、利息收入、投资收益、一般公共预算补助收入、集体补助收入、转移收入、上级补助收入、下级上解收入和其他收入</a:t>
                      </a:r>
                      <a:r>
                        <a:rPr lang="en-US" altLang="zh-CN" sz="1600" u="none" dirty="0">
                          <a:solidFill>
                            <a:schemeClr val="tx1"/>
                          </a:solidFill>
                          <a:effectLst/>
                          <a:latin typeface="仿宋" panose="02010609060101010101" pitchFamily="49" charset="-122"/>
                          <a:ea typeface="仿宋" panose="02010609060101010101" pitchFamily="49" charset="-122"/>
                        </a:rPr>
                        <a:t>。</a:t>
                      </a:r>
                      <a:endParaRPr lang="zh-CN" altLang="en-US" sz="1600" u="none" dirty="0">
                        <a:solidFill>
                          <a:schemeClr val="tx1"/>
                        </a:solidFill>
                        <a:latin typeface="仿宋" panose="02010609060101010101" pitchFamily="49" charset="-122"/>
                        <a:ea typeface="仿宋"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44140246"/>
                  </a:ext>
                </a:extLst>
              </a:tr>
            </a:tbl>
          </a:graphicData>
        </a:graphic>
      </p:graphicFrame>
      <p:sp>
        <p:nvSpPr>
          <p:cNvPr id="30" name="文本框 29">
            <a:extLst>
              <a:ext uri="{FF2B5EF4-FFF2-40B4-BE49-F238E27FC236}">
                <a16:creationId xmlns:a16="http://schemas.microsoft.com/office/drawing/2014/main" xmlns="" id="{D01E0F5D-E8CE-4462-BFA9-D757F517225C}"/>
              </a:ext>
            </a:extLst>
          </p:cNvPr>
          <p:cNvSpPr txBox="1"/>
          <p:nvPr/>
        </p:nvSpPr>
        <p:spPr>
          <a:xfrm>
            <a:off x="1942543" y="5009467"/>
            <a:ext cx="5184576" cy="307777"/>
          </a:xfrm>
          <a:prstGeom prst="rect">
            <a:avLst/>
          </a:prstGeom>
          <a:noFill/>
        </p:spPr>
        <p:txBody>
          <a:bodyPr wrap="square">
            <a:spAutoFit/>
          </a:bodyPr>
          <a:lstStyle/>
          <a:p>
            <a:r>
              <a:rPr lang="zh-CN" altLang="en-US" sz="1400" dirty="0">
                <a:latin typeface="楷体" panose="02010609060101010101" pitchFamily="49" charset="-122"/>
                <a:ea typeface="楷体" panose="02010609060101010101" pitchFamily="49" charset="-122"/>
                <a:cs typeface="Times New Roman" panose="02020603050405020304" pitchFamily="18" charset="0"/>
              </a:rPr>
              <a:t>来源：</a:t>
            </a:r>
            <a:r>
              <a:rPr lang="en-US" altLang="zh-CN" sz="1400" dirty="0">
                <a:latin typeface="楷体" panose="02010609060101010101" pitchFamily="49" charset="-122"/>
                <a:ea typeface="楷体" panose="02010609060101010101" pitchFamily="49" charset="-122"/>
                <a:cs typeface="Times New Roman" panose="02020603050405020304" pitchFamily="18" charset="0"/>
              </a:rPr>
              <a:t>《</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中华人民共和国预算法实施条例</a:t>
            </a:r>
            <a:r>
              <a:rPr lang="en-US" altLang="zh-CN" sz="1400" dirty="0">
                <a:latin typeface="楷体" panose="02010609060101010101" pitchFamily="49" charset="-122"/>
                <a:ea typeface="楷体" panose="02010609060101010101" pitchFamily="49" charset="-122"/>
                <a:cs typeface="Times New Roman" panose="02020603050405020304" pitchFamily="18" charset="0"/>
              </a:rPr>
              <a:t>》</a:t>
            </a:r>
            <a:r>
              <a:rPr lang="zh-CN" altLang="en-US" sz="1400" dirty="0">
                <a:latin typeface="楷体" panose="02010609060101010101" pitchFamily="49" charset="-122"/>
                <a:ea typeface="楷体" panose="02010609060101010101" pitchFamily="49" charset="-122"/>
                <a:cs typeface="Times New Roman" panose="02020603050405020304" pitchFamily="18" charset="0"/>
              </a:rPr>
              <a:t>（</a:t>
            </a:r>
            <a:r>
              <a:rPr lang="en-US" altLang="zh-CN" sz="1400" dirty="0">
                <a:latin typeface="楷体" panose="02010609060101010101" pitchFamily="49" charset="-122"/>
                <a:ea typeface="楷体" panose="02010609060101010101" pitchFamily="49" charset="-122"/>
                <a:cs typeface="Times New Roman" panose="02020603050405020304" pitchFamily="18" charset="0"/>
              </a:rPr>
              <a:t>2020</a:t>
            </a:r>
            <a:r>
              <a:rPr lang="zh-CN" altLang="en-US" sz="1400" dirty="0">
                <a:latin typeface="楷体" panose="02010609060101010101" pitchFamily="49" charset="-122"/>
                <a:ea typeface="楷体" panose="02010609060101010101" pitchFamily="49" charset="-122"/>
                <a:cs typeface="Times New Roman" panose="02020603050405020304" pitchFamily="18" charset="0"/>
              </a:rPr>
              <a:t>年修订）</a:t>
            </a:r>
            <a:endParaRPr lang="zh-CN" altLang="en-US" sz="1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96801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62">
            <a:extLst>
              <a:ext uri="{FF2B5EF4-FFF2-40B4-BE49-F238E27FC236}">
                <a16:creationId xmlns:a16="http://schemas.microsoft.com/office/drawing/2014/main" xmlns="" id="{290C86F2-EABB-4272-9022-B7E551F4FBA6}"/>
              </a:ext>
            </a:extLst>
          </p:cNvPr>
          <p:cNvSpPr txBox="1"/>
          <p:nvPr/>
        </p:nvSpPr>
        <p:spPr>
          <a:xfrm>
            <a:off x="1686080" y="725567"/>
            <a:ext cx="8846956" cy="455253"/>
          </a:xfrm>
          <a:prstGeom prst="rect">
            <a:avLst/>
          </a:prstGeom>
          <a:noFill/>
        </p:spPr>
        <p:txBody>
          <a:bodyPr wrap="square" rtlCol="0">
            <a:spAutoFit/>
          </a:bodyPr>
          <a:lstStyle/>
          <a:p>
            <a:pPr>
              <a:lnSpc>
                <a:spcPct val="150000"/>
              </a:lnSpc>
            </a:pPr>
            <a:r>
              <a:rPr lang="zh-CN" altLang="zh-CN" b="1" kern="100" dirty="0">
                <a:latin typeface="楷体" panose="02010609060101010101" pitchFamily="49" charset="-122"/>
                <a:ea typeface="楷体" panose="02010609060101010101" pitchFamily="49" charset="-122"/>
                <a:cs typeface="Times New Roman" panose="02020603050405020304" pitchFamily="18" charset="0"/>
              </a:rPr>
              <a:t>中央政府</a:t>
            </a:r>
            <a:r>
              <a:rPr lang="zh-CN" altLang="zh-CN" b="1" kern="100" dirty="0" smtClean="0">
                <a:latin typeface="楷体" panose="02010609060101010101" pitchFamily="49" charset="-122"/>
                <a:ea typeface="楷体" panose="02010609060101010101" pitchFamily="49" charset="-122"/>
                <a:cs typeface="Times New Roman" panose="02020603050405020304" pitchFamily="18" charset="0"/>
              </a:rPr>
              <a:t>预算过程</a:t>
            </a:r>
            <a:endParaRPr lang="zh-CN" altLang="en-US" b="1" kern="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863823" y="1292851"/>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xmlns="" id="{32E3C4E2-6C52-4E00-94B9-888EACF05AD7}"/>
              </a:ext>
            </a:extLst>
          </p:cNvPr>
          <p:cNvSpPr txBox="1"/>
          <p:nvPr/>
        </p:nvSpPr>
        <p:spPr>
          <a:xfrm>
            <a:off x="1907568" y="1471635"/>
            <a:ext cx="6824379" cy="369332"/>
          </a:xfrm>
          <a:prstGeom prst="rect">
            <a:avLst/>
          </a:prstGeom>
          <a:noFill/>
        </p:spPr>
        <p:txBody>
          <a:bodyPr wrap="square" rtlCol="0">
            <a:spAutoFit/>
          </a:bodyPr>
          <a:lstStyle/>
          <a:p>
            <a:r>
              <a:rPr lang="en-US" altLang="zh-CN"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1.</a:t>
            </a:r>
            <a:r>
              <a:rPr lang="zh-CN" altLang="en-US"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中央政府预算编制内容</a:t>
            </a:r>
            <a:r>
              <a:rPr lang="en-US" altLang="zh-CN"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支出</a:t>
            </a:r>
            <a:endParaRPr lang="zh-CN" altLang="en-US" sz="1400" dirty="0">
              <a:solidFill>
                <a:srgbClr val="000000"/>
              </a:solidFill>
              <a:latin typeface="楷体" panose="02010609060101010101" pitchFamily="49" charset="-122"/>
              <a:ea typeface="楷体" panose="02010609060101010101" pitchFamily="49" charset="-122"/>
            </a:endParaRPr>
          </a:p>
        </p:txBody>
      </p:sp>
      <p:graphicFrame>
        <p:nvGraphicFramePr>
          <p:cNvPr id="14" name="表格 26">
            <a:extLst>
              <a:ext uri="{FF2B5EF4-FFF2-40B4-BE49-F238E27FC236}">
                <a16:creationId xmlns:a16="http://schemas.microsoft.com/office/drawing/2014/main" xmlns="" id="{3FB6969C-3F35-4C19-86E3-6E0870FD20E1}"/>
              </a:ext>
            </a:extLst>
          </p:cNvPr>
          <p:cNvGraphicFramePr>
            <a:graphicFrameLocks noGrp="1"/>
          </p:cNvGraphicFramePr>
          <p:nvPr>
            <p:extLst>
              <p:ext uri="{D42A27DB-BD31-4B8C-83A1-F6EECF244321}">
                <p14:modId xmlns:p14="http://schemas.microsoft.com/office/powerpoint/2010/main" val="1022735937"/>
              </p:ext>
            </p:extLst>
          </p:nvPr>
        </p:nvGraphicFramePr>
        <p:xfrm>
          <a:off x="2136730" y="2143675"/>
          <a:ext cx="7076968" cy="2316480"/>
        </p:xfrm>
        <a:graphic>
          <a:graphicData uri="http://schemas.openxmlformats.org/drawingml/2006/table">
            <a:tbl>
              <a:tblPr firstRow="1" bandRow="1">
                <a:tableStyleId>{F5AB1C69-6EDB-4FF4-983F-18BD219EF322}</a:tableStyleId>
              </a:tblPr>
              <a:tblGrid>
                <a:gridCol w="2664296">
                  <a:extLst>
                    <a:ext uri="{9D8B030D-6E8A-4147-A177-3AD203B41FA5}">
                      <a16:colId xmlns:a16="http://schemas.microsoft.com/office/drawing/2014/main" xmlns="" val="2921509375"/>
                    </a:ext>
                  </a:extLst>
                </a:gridCol>
                <a:gridCol w="4412672">
                  <a:extLst>
                    <a:ext uri="{9D8B030D-6E8A-4147-A177-3AD203B41FA5}">
                      <a16:colId xmlns:a16="http://schemas.microsoft.com/office/drawing/2014/main" xmlns="" val="3843097489"/>
                    </a:ext>
                  </a:extLst>
                </a:gridCol>
              </a:tblGrid>
              <a:tr h="493727">
                <a:tc>
                  <a:txBody>
                    <a:bodyPr/>
                    <a:lstStyle/>
                    <a:p>
                      <a:pPr algn="ctr"/>
                      <a:r>
                        <a:rPr lang="en-US" altLang="zh-CN" sz="1600" b="0" u="none" kern="1200" dirty="0" err="1">
                          <a:solidFill>
                            <a:schemeClr val="tx1"/>
                          </a:solidFill>
                          <a:effectLst/>
                          <a:latin typeface="仿宋" panose="02010609060101010101" pitchFamily="49" charset="-122"/>
                          <a:ea typeface="仿宋" panose="02010609060101010101" pitchFamily="49" charset="-122"/>
                          <a:cs typeface="+mn-cs"/>
                        </a:rPr>
                        <a:t>中央一般公共预算</a:t>
                      </a:r>
                      <a:r>
                        <a:rPr lang="zh-CN" altLang="en-US" sz="1600" b="0" u="none" kern="1200" dirty="0">
                          <a:solidFill>
                            <a:schemeClr val="tx1"/>
                          </a:solidFill>
                          <a:effectLst/>
                          <a:latin typeface="仿宋" panose="02010609060101010101" pitchFamily="49" charset="-122"/>
                          <a:ea typeface="仿宋" panose="02010609060101010101" pitchFamily="49" charset="-122"/>
                          <a:cs typeface="+mn-cs"/>
                        </a:rPr>
                        <a:t>支出</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600" b="0" u="none" kern="1200" dirty="0" err="1">
                          <a:solidFill>
                            <a:schemeClr val="tx1"/>
                          </a:solidFill>
                          <a:effectLst/>
                          <a:latin typeface="仿宋" panose="02010609060101010101" pitchFamily="49" charset="-122"/>
                          <a:ea typeface="仿宋" panose="02010609060101010101" pitchFamily="49" charset="-122"/>
                          <a:cs typeface="+mn-cs"/>
                        </a:rPr>
                        <a:t>本级一般公共预算支出、对地方的税收返还和转移支付、补充预算稳定调节基金</a:t>
                      </a:r>
                      <a:r>
                        <a:rPr lang="en-US" altLang="zh-CN" sz="1600" b="0" u="none" kern="1200" dirty="0">
                          <a:solidFill>
                            <a:schemeClr val="tx1"/>
                          </a:solidFill>
                          <a:effectLst/>
                          <a:latin typeface="仿宋" panose="02010609060101010101" pitchFamily="49" charset="-122"/>
                          <a:ea typeface="仿宋" panose="02010609060101010101" pitchFamily="49" charset="-122"/>
                          <a:cs typeface="+mn-cs"/>
                        </a:rPr>
                        <a:t>。</a:t>
                      </a:r>
                      <a:endParaRPr lang="zh-CN" altLang="en-US" sz="1600" b="0" u="none" kern="1200" dirty="0">
                        <a:solidFill>
                          <a:schemeClr val="tx1"/>
                        </a:solidFill>
                        <a:effectLst/>
                        <a:latin typeface="仿宋" panose="02010609060101010101" pitchFamily="49" charset="-122"/>
                        <a:ea typeface="仿宋"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851406565"/>
                  </a:ext>
                </a:extLst>
              </a:tr>
              <a:tr h="557609">
                <a:tc>
                  <a:txBody>
                    <a:bodyPr/>
                    <a:lstStyle/>
                    <a:p>
                      <a:pPr algn="ctr"/>
                      <a:r>
                        <a:rPr lang="en-US" altLang="zh-CN" sz="1600" b="0" u="none" kern="1200" dirty="0" err="1">
                          <a:solidFill>
                            <a:schemeClr val="tx1"/>
                          </a:solidFill>
                          <a:effectLst/>
                          <a:latin typeface="仿宋" panose="02010609060101010101" pitchFamily="49" charset="-122"/>
                          <a:ea typeface="仿宋" panose="02010609060101010101" pitchFamily="49" charset="-122"/>
                          <a:cs typeface="+mn-cs"/>
                        </a:rPr>
                        <a:t>中央政府性基金预算</a:t>
                      </a:r>
                      <a:r>
                        <a:rPr lang="zh-CN" altLang="en-US" sz="1600" b="0" u="none" kern="1200" dirty="0">
                          <a:solidFill>
                            <a:schemeClr val="tx1"/>
                          </a:solidFill>
                          <a:effectLst/>
                          <a:latin typeface="仿宋" panose="02010609060101010101" pitchFamily="49" charset="-122"/>
                          <a:ea typeface="仿宋" panose="02010609060101010101" pitchFamily="49" charset="-122"/>
                          <a:cs typeface="+mn-cs"/>
                        </a:rPr>
                        <a:t>支出</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600" b="0" u="none" kern="1200" dirty="0" err="1">
                          <a:solidFill>
                            <a:schemeClr val="tx1"/>
                          </a:solidFill>
                          <a:effectLst/>
                          <a:latin typeface="仿宋" panose="02010609060101010101" pitchFamily="49" charset="-122"/>
                          <a:ea typeface="仿宋" panose="02010609060101010101" pitchFamily="49" charset="-122"/>
                          <a:cs typeface="+mn-cs"/>
                        </a:rPr>
                        <a:t>本级政府性基金各项目支出、对地方的转移支付、调出资金</a:t>
                      </a:r>
                      <a:r>
                        <a:rPr lang="zh-CN" altLang="en-US" sz="1600" b="0" u="none" kern="1200" dirty="0">
                          <a:solidFill>
                            <a:schemeClr val="tx1"/>
                          </a:solidFill>
                          <a:effectLst/>
                          <a:latin typeface="仿宋" panose="02010609060101010101" pitchFamily="49" charset="-122"/>
                          <a:ea typeface="仿宋" panose="02010609060101010101" pitchFamily="49" charset="-122"/>
                          <a:cs typeface="+mn-cs"/>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348033845"/>
                  </a:ext>
                </a:extLst>
              </a:tr>
              <a:tr h="322826">
                <a:tc>
                  <a:txBody>
                    <a:bodyPr/>
                    <a:lstStyle/>
                    <a:p>
                      <a:pPr algn="ctr"/>
                      <a:r>
                        <a:rPr lang="en-US" altLang="zh-CN" sz="1600" b="0" u="none" kern="1200" dirty="0" err="1">
                          <a:solidFill>
                            <a:schemeClr val="tx1"/>
                          </a:solidFill>
                          <a:effectLst/>
                          <a:latin typeface="仿宋" panose="02010609060101010101" pitchFamily="49" charset="-122"/>
                          <a:ea typeface="仿宋" panose="02010609060101010101" pitchFamily="49" charset="-122"/>
                          <a:cs typeface="+mn-cs"/>
                        </a:rPr>
                        <a:t>中央国有资本经营预算</a:t>
                      </a:r>
                      <a:r>
                        <a:rPr lang="zh-CN" altLang="en-US" sz="1600" b="0" u="none" kern="1200" dirty="0">
                          <a:solidFill>
                            <a:schemeClr val="tx1"/>
                          </a:solidFill>
                          <a:effectLst/>
                          <a:latin typeface="仿宋" panose="02010609060101010101" pitchFamily="49" charset="-122"/>
                          <a:ea typeface="仿宋" panose="02010609060101010101" pitchFamily="49" charset="-122"/>
                          <a:cs typeface="+mn-cs"/>
                        </a:rPr>
                        <a:t>支出</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600" b="0" u="none" kern="1200" dirty="0" err="1">
                          <a:solidFill>
                            <a:schemeClr val="tx1"/>
                          </a:solidFill>
                          <a:effectLst/>
                          <a:latin typeface="仿宋" panose="02010609060101010101" pitchFamily="49" charset="-122"/>
                          <a:ea typeface="仿宋" panose="02010609060101010101" pitchFamily="49" charset="-122"/>
                          <a:cs typeface="+mn-cs"/>
                        </a:rPr>
                        <a:t>本级支出、向一般公共预算调出资金、对地方特定事项的转移支付</a:t>
                      </a:r>
                      <a:r>
                        <a:rPr lang="en-US" altLang="zh-CN" sz="1600" b="0" u="none" kern="1200" dirty="0">
                          <a:solidFill>
                            <a:schemeClr val="tx1"/>
                          </a:solidFill>
                          <a:effectLst/>
                          <a:latin typeface="仿宋" panose="02010609060101010101" pitchFamily="49" charset="-122"/>
                          <a:ea typeface="仿宋" panose="02010609060101010101" pitchFamily="49" charset="-122"/>
                          <a:cs typeface="+mn-cs"/>
                        </a:rPr>
                        <a:t>。</a:t>
                      </a:r>
                      <a:endParaRPr lang="zh-CN" altLang="en-US" sz="1600" b="0" u="none" kern="1200" dirty="0">
                        <a:solidFill>
                          <a:schemeClr val="tx1"/>
                        </a:solidFill>
                        <a:effectLst/>
                        <a:latin typeface="仿宋" panose="02010609060101010101" pitchFamily="49" charset="-122"/>
                        <a:ea typeface="仿宋"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47125284"/>
                  </a:ext>
                </a:extLst>
              </a:tr>
              <a:tr h="566896">
                <a:tc>
                  <a:txBody>
                    <a:bodyPr/>
                    <a:lstStyle/>
                    <a:p>
                      <a:pPr algn="ctr"/>
                      <a:r>
                        <a:rPr lang="zh-CN" altLang="en-US" sz="1600" b="0" u="none" kern="1200" dirty="0">
                          <a:solidFill>
                            <a:schemeClr val="tx1"/>
                          </a:solidFill>
                          <a:effectLst/>
                          <a:latin typeface="仿宋" panose="02010609060101010101" pitchFamily="49" charset="-122"/>
                          <a:ea typeface="仿宋" panose="02010609060101010101" pitchFamily="49" charset="-122"/>
                          <a:cs typeface="+mn-cs"/>
                        </a:rPr>
                        <a:t>中央</a:t>
                      </a:r>
                      <a:r>
                        <a:rPr lang="en-US" altLang="zh-CN" sz="1600" b="0" u="none" kern="1200" dirty="0" err="1">
                          <a:solidFill>
                            <a:schemeClr val="tx1"/>
                          </a:solidFill>
                          <a:effectLst/>
                          <a:latin typeface="仿宋" panose="02010609060101010101" pitchFamily="49" charset="-122"/>
                          <a:ea typeface="仿宋" panose="02010609060101010101" pitchFamily="49" charset="-122"/>
                          <a:cs typeface="+mn-cs"/>
                        </a:rPr>
                        <a:t>社会保险基金预算</a:t>
                      </a:r>
                      <a:r>
                        <a:rPr lang="zh-CN" altLang="en-US" sz="1600" b="0" u="none" kern="1200" dirty="0">
                          <a:solidFill>
                            <a:schemeClr val="tx1"/>
                          </a:solidFill>
                          <a:effectLst/>
                          <a:latin typeface="仿宋" panose="02010609060101010101" pitchFamily="49" charset="-122"/>
                          <a:ea typeface="仿宋" panose="02010609060101010101" pitchFamily="49" charset="-122"/>
                          <a:cs typeface="+mn-cs"/>
                        </a:rPr>
                        <a:t>支出</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600" b="0" u="none" kern="1200" dirty="0" err="1">
                          <a:solidFill>
                            <a:schemeClr val="tx1"/>
                          </a:solidFill>
                          <a:effectLst/>
                          <a:latin typeface="仿宋" panose="02010609060101010101" pitchFamily="49" charset="-122"/>
                          <a:ea typeface="仿宋" panose="02010609060101010101" pitchFamily="49" charset="-122"/>
                          <a:cs typeface="+mn-cs"/>
                        </a:rPr>
                        <a:t>各项社会保险待遇支出、转移支出、补助下级支出、上解上级支出和其他支出</a:t>
                      </a:r>
                      <a:r>
                        <a:rPr lang="en-US" altLang="zh-CN" sz="1600" b="0" u="none" kern="1200" dirty="0">
                          <a:solidFill>
                            <a:schemeClr val="tx1"/>
                          </a:solidFill>
                          <a:effectLst/>
                          <a:latin typeface="仿宋" panose="02010609060101010101" pitchFamily="49" charset="-122"/>
                          <a:ea typeface="仿宋" panose="02010609060101010101" pitchFamily="49" charset="-122"/>
                          <a:cs typeface="+mn-cs"/>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44140246"/>
                  </a:ext>
                </a:extLst>
              </a:tr>
            </a:tbl>
          </a:graphicData>
        </a:graphic>
      </p:graphicFrame>
      <p:sp>
        <p:nvSpPr>
          <p:cNvPr id="16" name="文本框 15">
            <a:extLst>
              <a:ext uri="{FF2B5EF4-FFF2-40B4-BE49-F238E27FC236}">
                <a16:creationId xmlns:a16="http://schemas.microsoft.com/office/drawing/2014/main" xmlns="" id="{CCB41DAC-BFF9-49F1-8A6C-12D2F3F98F1A}"/>
              </a:ext>
            </a:extLst>
          </p:cNvPr>
          <p:cNvSpPr txBox="1"/>
          <p:nvPr/>
        </p:nvSpPr>
        <p:spPr>
          <a:xfrm>
            <a:off x="2023463" y="4727357"/>
            <a:ext cx="5184576" cy="307777"/>
          </a:xfrm>
          <a:prstGeom prst="rect">
            <a:avLst/>
          </a:prstGeom>
          <a:noFill/>
        </p:spPr>
        <p:txBody>
          <a:bodyPr wrap="square">
            <a:spAutoFit/>
          </a:bodyPr>
          <a:lstStyle/>
          <a:p>
            <a:r>
              <a:rPr lang="zh-CN" altLang="en-US" sz="1400" dirty="0">
                <a:latin typeface="楷体" panose="02010609060101010101" pitchFamily="49" charset="-122"/>
                <a:ea typeface="楷体" panose="02010609060101010101" pitchFamily="49" charset="-122"/>
                <a:cs typeface="Times New Roman" panose="02020603050405020304" pitchFamily="18" charset="0"/>
              </a:rPr>
              <a:t>来源：</a:t>
            </a:r>
            <a:r>
              <a:rPr lang="en-US" altLang="zh-CN" sz="1400" dirty="0">
                <a:latin typeface="楷体" panose="02010609060101010101" pitchFamily="49" charset="-122"/>
                <a:ea typeface="楷体" panose="02010609060101010101" pitchFamily="49" charset="-122"/>
                <a:cs typeface="Times New Roman" panose="02020603050405020304" pitchFamily="18" charset="0"/>
              </a:rPr>
              <a:t>《</a:t>
            </a:r>
            <a:r>
              <a:rPr lang="en-US" altLang="zh-CN" sz="1400" dirty="0" err="1">
                <a:latin typeface="楷体" panose="02010609060101010101" pitchFamily="49" charset="-122"/>
                <a:ea typeface="楷体" panose="02010609060101010101" pitchFamily="49" charset="-122"/>
                <a:cs typeface="Times New Roman" panose="02020603050405020304" pitchFamily="18" charset="0"/>
              </a:rPr>
              <a:t>中华人民共和国预算法实施条例</a:t>
            </a:r>
            <a:r>
              <a:rPr lang="en-US" altLang="zh-CN" sz="1400" dirty="0">
                <a:latin typeface="楷体" panose="02010609060101010101" pitchFamily="49" charset="-122"/>
                <a:ea typeface="楷体" panose="02010609060101010101" pitchFamily="49" charset="-122"/>
                <a:cs typeface="Times New Roman" panose="02020603050405020304" pitchFamily="18" charset="0"/>
              </a:rPr>
              <a:t>》</a:t>
            </a:r>
            <a:r>
              <a:rPr lang="zh-CN" altLang="en-US" sz="1400" dirty="0">
                <a:latin typeface="楷体" panose="02010609060101010101" pitchFamily="49" charset="-122"/>
                <a:ea typeface="楷体" panose="02010609060101010101" pitchFamily="49" charset="-122"/>
                <a:cs typeface="Times New Roman" panose="02020603050405020304" pitchFamily="18" charset="0"/>
              </a:rPr>
              <a:t>（</a:t>
            </a:r>
            <a:r>
              <a:rPr lang="en-US" altLang="zh-CN" sz="1400" dirty="0">
                <a:latin typeface="楷体" panose="02010609060101010101" pitchFamily="49" charset="-122"/>
                <a:ea typeface="楷体" panose="02010609060101010101" pitchFamily="49" charset="-122"/>
                <a:cs typeface="Times New Roman" panose="02020603050405020304" pitchFamily="18" charset="0"/>
              </a:rPr>
              <a:t>2020</a:t>
            </a:r>
            <a:r>
              <a:rPr lang="zh-CN" altLang="en-US" sz="1400" dirty="0">
                <a:latin typeface="楷体" panose="02010609060101010101" pitchFamily="49" charset="-122"/>
                <a:ea typeface="楷体" panose="02010609060101010101" pitchFamily="49" charset="-122"/>
                <a:cs typeface="Times New Roman" panose="02020603050405020304" pitchFamily="18" charset="0"/>
              </a:rPr>
              <a:t>年修订）</a:t>
            </a:r>
            <a:endParaRPr lang="zh-CN" altLang="en-US" sz="1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07230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62">
            <a:extLst>
              <a:ext uri="{FF2B5EF4-FFF2-40B4-BE49-F238E27FC236}">
                <a16:creationId xmlns:a16="http://schemas.microsoft.com/office/drawing/2014/main" xmlns="" id="{290C86F2-EABB-4272-9022-B7E551F4FBA6}"/>
              </a:ext>
            </a:extLst>
          </p:cNvPr>
          <p:cNvSpPr txBox="1"/>
          <p:nvPr/>
        </p:nvSpPr>
        <p:spPr>
          <a:xfrm>
            <a:off x="1769648" y="686072"/>
            <a:ext cx="8846956" cy="442878"/>
          </a:xfrm>
          <a:prstGeom prst="rect">
            <a:avLst/>
          </a:prstGeom>
          <a:noFill/>
        </p:spPr>
        <p:txBody>
          <a:bodyPr wrap="square" rtlCol="0">
            <a:spAutoFit/>
          </a:bodyPr>
          <a:lstStyle/>
          <a:p>
            <a:pPr>
              <a:lnSpc>
                <a:spcPct val="150000"/>
              </a:lnSpc>
            </a:pPr>
            <a:r>
              <a:rPr lang="zh-CN" altLang="zh-CN" b="1" kern="100" dirty="0">
                <a:latin typeface="楷体" panose="02010609060101010101" pitchFamily="49" charset="-122"/>
                <a:ea typeface="楷体" panose="02010609060101010101" pitchFamily="49" charset="-122"/>
                <a:cs typeface="Times New Roman" panose="02020603050405020304" pitchFamily="18" charset="0"/>
              </a:rPr>
              <a:t>中央政府</a:t>
            </a:r>
            <a:r>
              <a:rPr lang="zh-CN" altLang="zh-CN" b="1" kern="100" dirty="0" smtClean="0">
                <a:latin typeface="楷体" panose="02010609060101010101" pitchFamily="49" charset="-122"/>
                <a:ea typeface="楷体" panose="02010609060101010101" pitchFamily="49" charset="-122"/>
                <a:cs typeface="Times New Roman" panose="02020603050405020304" pitchFamily="18" charset="0"/>
              </a:rPr>
              <a:t>预算过程</a:t>
            </a:r>
            <a:endParaRPr lang="zh-CN" altLang="en-US" b="1" kern="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769648" y="1276667"/>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xmlns="" id="{FD2B5675-9AA1-154E-8E7C-8CA60BD8E656}"/>
              </a:ext>
            </a:extLst>
          </p:cNvPr>
          <p:cNvSpPr txBox="1"/>
          <p:nvPr/>
        </p:nvSpPr>
        <p:spPr>
          <a:xfrm>
            <a:off x="2000854" y="1474176"/>
            <a:ext cx="6824379" cy="369332"/>
          </a:xfrm>
          <a:prstGeom prst="rect">
            <a:avLst/>
          </a:prstGeom>
          <a:noFill/>
        </p:spPr>
        <p:txBody>
          <a:bodyPr wrap="square" rtlCol="0">
            <a:spAutoFit/>
          </a:bodyPr>
          <a:lstStyle/>
          <a:p>
            <a:r>
              <a:rPr lang="en-US" altLang="zh-CN"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2.</a:t>
            </a:r>
            <a:r>
              <a:rPr lang="zh-CN" altLang="zh-CN"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 </a:t>
            </a:r>
            <a:r>
              <a:rPr lang="zh-CN" altLang="zh-CN"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“二上二下”</a:t>
            </a:r>
            <a:r>
              <a:rPr lang="zh-CN" altLang="en-US"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的部门</a:t>
            </a:r>
            <a:r>
              <a:rPr lang="zh-CN" altLang="zh-CN"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预算编制流程</a:t>
            </a:r>
            <a:endParaRPr lang="zh-CN" altLang="en-US" sz="1400" dirty="0">
              <a:solidFill>
                <a:srgbClr val="000000"/>
              </a:solidFill>
              <a:latin typeface="楷体" panose="02010609060101010101" pitchFamily="49" charset="-122"/>
              <a:ea typeface="楷体" panose="02010609060101010101" pitchFamily="49" charset="-122"/>
            </a:endParaRPr>
          </a:p>
        </p:txBody>
      </p:sp>
      <p:sp>
        <p:nvSpPr>
          <p:cNvPr id="5" name="文本框 4">
            <a:extLst>
              <a:ext uri="{FF2B5EF4-FFF2-40B4-BE49-F238E27FC236}">
                <a16:creationId xmlns:a16="http://schemas.microsoft.com/office/drawing/2014/main" xmlns="" id="{146E2338-2326-4868-97BC-21FFC141A99D}"/>
              </a:ext>
            </a:extLst>
          </p:cNvPr>
          <p:cNvSpPr txBox="1"/>
          <p:nvPr/>
        </p:nvSpPr>
        <p:spPr>
          <a:xfrm>
            <a:off x="4493344" y="4540465"/>
            <a:ext cx="2160240"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中央部门预算流程图</a:t>
            </a:r>
          </a:p>
        </p:txBody>
      </p:sp>
      <p:grpSp>
        <p:nvGrpSpPr>
          <p:cNvPr id="43" name="组合 42">
            <a:extLst>
              <a:ext uri="{FF2B5EF4-FFF2-40B4-BE49-F238E27FC236}">
                <a16:creationId xmlns:a16="http://schemas.microsoft.com/office/drawing/2014/main" xmlns="" id="{F6ECA2BA-E1D2-47DA-A139-EA8522850CAC}"/>
              </a:ext>
            </a:extLst>
          </p:cNvPr>
          <p:cNvGrpSpPr/>
          <p:nvPr/>
        </p:nvGrpSpPr>
        <p:grpSpPr>
          <a:xfrm>
            <a:off x="2189088" y="2161080"/>
            <a:ext cx="7056784" cy="1834913"/>
            <a:chOff x="1569095" y="2631125"/>
            <a:chExt cx="7056784" cy="1834913"/>
          </a:xfrm>
        </p:grpSpPr>
        <p:sp>
          <p:nvSpPr>
            <p:cNvPr id="12" name="文本框 11">
              <a:extLst>
                <a:ext uri="{FF2B5EF4-FFF2-40B4-BE49-F238E27FC236}">
                  <a16:creationId xmlns:a16="http://schemas.microsoft.com/office/drawing/2014/main" xmlns="" id="{18C59644-7951-40B7-B4F4-061551F0C36D}"/>
                </a:ext>
              </a:extLst>
            </p:cNvPr>
            <p:cNvSpPr txBox="1"/>
            <p:nvPr/>
          </p:nvSpPr>
          <p:spPr>
            <a:xfrm>
              <a:off x="1569095" y="2708920"/>
              <a:ext cx="1440160" cy="584775"/>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部门编报预算建议数</a:t>
              </a:r>
            </a:p>
          </p:txBody>
        </p:sp>
        <p:sp>
          <p:nvSpPr>
            <p:cNvPr id="25" name="文本框 24">
              <a:extLst>
                <a:ext uri="{FF2B5EF4-FFF2-40B4-BE49-F238E27FC236}">
                  <a16:creationId xmlns:a16="http://schemas.microsoft.com/office/drawing/2014/main" xmlns="" id="{A1E9F332-8906-4530-8CDC-F0E31793CE8D}"/>
                </a:ext>
              </a:extLst>
            </p:cNvPr>
            <p:cNvSpPr txBox="1"/>
            <p:nvPr/>
          </p:nvSpPr>
          <p:spPr>
            <a:xfrm>
              <a:off x="6753671" y="2705849"/>
              <a:ext cx="1872208" cy="584775"/>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经批准后向部门下达预算控制限额</a:t>
              </a:r>
            </a:p>
          </p:txBody>
        </p:sp>
        <p:sp>
          <p:nvSpPr>
            <p:cNvPr id="26" name="文本框 25">
              <a:extLst>
                <a:ext uri="{FF2B5EF4-FFF2-40B4-BE49-F238E27FC236}">
                  <a16:creationId xmlns:a16="http://schemas.microsoft.com/office/drawing/2014/main" xmlns="" id="{889A91BC-7E3D-4AE4-9261-E6D452F3EE31}"/>
                </a:ext>
              </a:extLst>
            </p:cNvPr>
            <p:cNvSpPr txBox="1"/>
            <p:nvPr/>
          </p:nvSpPr>
          <p:spPr>
            <a:xfrm>
              <a:off x="4161383" y="2712300"/>
              <a:ext cx="1440160" cy="584775"/>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财政部审核部门预算建议数</a:t>
              </a:r>
            </a:p>
          </p:txBody>
        </p:sp>
        <p:sp>
          <p:nvSpPr>
            <p:cNvPr id="31" name="文本框 30">
              <a:extLst>
                <a:ext uri="{FF2B5EF4-FFF2-40B4-BE49-F238E27FC236}">
                  <a16:creationId xmlns:a16="http://schemas.microsoft.com/office/drawing/2014/main" xmlns="" id="{48D10B2D-B626-4EAE-8743-23BF5337F548}"/>
                </a:ext>
              </a:extLst>
            </p:cNvPr>
            <p:cNvSpPr txBox="1"/>
            <p:nvPr/>
          </p:nvSpPr>
          <p:spPr>
            <a:xfrm>
              <a:off x="1572683" y="3881263"/>
              <a:ext cx="1440160" cy="584775"/>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部门编报</a:t>
              </a:r>
              <a:endParaRPr lang="en-US" altLang="zh-CN" sz="1600" dirty="0">
                <a:latin typeface="仿宋" panose="02010609060101010101" pitchFamily="49" charset="-122"/>
                <a:ea typeface="仿宋" panose="02010609060101010101" pitchFamily="49" charset="-122"/>
              </a:endParaRPr>
            </a:p>
            <a:p>
              <a:pPr algn="ctr"/>
              <a:r>
                <a:rPr lang="zh-CN" altLang="en-US" sz="1600" dirty="0">
                  <a:latin typeface="仿宋" panose="02010609060101010101" pitchFamily="49" charset="-122"/>
                  <a:ea typeface="仿宋" panose="02010609060101010101" pitchFamily="49" charset="-122"/>
                </a:rPr>
                <a:t>预算数</a:t>
              </a:r>
            </a:p>
          </p:txBody>
        </p:sp>
        <p:sp>
          <p:nvSpPr>
            <p:cNvPr id="33" name="文本框 32">
              <a:extLst>
                <a:ext uri="{FF2B5EF4-FFF2-40B4-BE49-F238E27FC236}">
                  <a16:creationId xmlns:a16="http://schemas.microsoft.com/office/drawing/2014/main" xmlns="" id="{40648761-513B-44A5-92D1-2EE0789E9D60}"/>
                </a:ext>
              </a:extLst>
            </p:cNvPr>
            <p:cNvSpPr txBox="1"/>
            <p:nvPr/>
          </p:nvSpPr>
          <p:spPr>
            <a:xfrm>
              <a:off x="4161383" y="3881263"/>
              <a:ext cx="1440160" cy="584775"/>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财政部审核部门预算数</a:t>
              </a:r>
            </a:p>
          </p:txBody>
        </p:sp>
        <p:sp>
          <p:nvSpPr>
            <p:cNvPr id="34" name="文本框 33">
              <a:extLst>
                <a:ext uri="{FF2B5EF4-FFF2-40B4-BE49-F238E27FC236}">
                  <a16:creationId xmlns:a16="http://schemas.microsoft.com/office/drawing/2014/main" xmlns="" id="{16876ECF-3FED-4B16-8394-B27DA7C40149}"/>
                </a:ext>
              </a:extLst>
            </p:cNvPr>
            <p:cNvSpPr txBox="1"/>
            <p:nvPr/>
          </p:nvSpPr>
          <p:spPr>
            <a:xfrm>
              <a:off x="6750083" y="3881262"/>
              <a:ext cx="1872208" cy="584775"/>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部门预算</a:t>
              </a:r>
              <a:endParaRPr lang="en-US" altLang="zh-CN" sz="1600" dirty="0">
                <a:latin typeface="仿宋" panose="02010609060101010101" pitchFamily="49" charset="-122"/>
                <a:ea typeface="仿宋" panose="02010609060101010101" pitchFamily="49" charset="-122"/>
              </a:endParaRPr>
            </a:p>
            <a:p>
              <a:pPr algn="ctr"/>
              <a:r>
                <a:rPr lang="zh-CN" altLang="en-US" sz="1600" dirty="0">
                  <a:latin typeface="仿宋" panose="02010609060101010101" pitchFamily="49" charset="-122"/>
                  <a:ea typeface="仿宋" panose="02010609060101010101" pitchFamily="49" charset="-122"/>
                </a:rPr>
                <a:t>执行</a:t>
              </a:r>
            </a:p>
          </p:txBody>
        </p:sp>
        <p:cxnSp>
          <p:nvCxnSpPr>
            <p:cNvPr id="14" name="直接箭头连接符 13">
              <a:extLst>
                <a:ext uri="{FF2B5EF4-FFF2-40B4-BE49-F238E27FC236}">
                  <a16:creationId xmlns:a16="http://schemas.microsoft.com/office/drawing/2014/main" xmlns="" id="{F1116CB0-C958-4ED1-A036-8DBE4A7F9A04}"/>
                </a:ext>
              </a:extLst>
            </p:cNvPr>
            <p:cNvCxnSpPr>
              <a:stCxn id="12" idx="3"/>
              <a:endCxn id="26" idx="1"/>
            </p:cNvCxnSpPr>
            <p:nvPr/>
          </p:nvCxnSpPr>
          <p:spPr>
            <a:xfrm>
              <a:off x="3009255" y="3001308"/>
              <a:ext cx="1152128" cy="3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xmlns="" id="{58C35C07-3940-40DF-AA95-16C448CA93CD}"/>
                </a:ext>
              </a:extLst>
            </p:cNvPr>
            <p:cNvCxnSpPr>
              <a:stCxn id="26" idx="3"/>
              <a:endCxn id="25" idx="1"/>
            </p:cNvCxnSpPr>
            <p:nvPr/>
          </p:nvCxnSpPr>
          <p:spPr>
            <a:xfrm flipV="1">
              <a:off x="5601543" y="2998237"/>
              <a:ext cx="1152128" cy="6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xmlns="" id="{A4701552-4219-42E1-9944-5787B4BB1C62}"/>
                </a:ext>
              </a:extLst>
            </p:cNvPr>
            <p:cNvCxnSpPr>
              <a:stCxn id="31" idx="3"/>
              <a:endCxn id="33" idx="1"/>
            </p:cNvCxnSpPr>
            <p:nvPr/>
          </p:nvCxnSpPr>
          <p:spPr>
            <a:xfrm>
              <a:off x="3012843" y="4173651"/>
              <a:ext cx="11485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xmlns="" id="{9DCCE3A4-5446-45BF-9FF0-19AAAC56AC10}"/>
                </a:ext>
              </a:extLst>
            </p:cNvPr>
            <p:cNvCxnSpPr>
              <a:cxnSpLocks/>
              <a:stCxn id="33" idx="3"/>
              <a:endCxn id="34" idx="1"/>
            </p:cNvCxnSpPr>
            <p:nvPr/>
          </p:nvCxnSpPr>
          <p:spPr>
            <a:xfrm flipV="1">
              <a:off x="5601543" y="4173650"/>
              <a:ext cx="114854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文本框 41">
              <a:extLst>
                <a:ext uri="{FF2B5EF4-FFF2-40B4-BE49-F238E27FC236}">
                  <a16:creationId xmlns:a16="http://schemas.microsoft.com/office/drawing/2014/main" xmlns="" id="{BDC26A9F-5BA2-4F81-B50F-1D1887BEA9EE}"/>
                </a:ext>
              </a:extLst>
            </p:cNvPr>
            <p:cNvSpPr txBox="1"/>
            <p:nvPr/>
          </p:nvSpPr>
          <p:spPr>
            <a:xfrm>
              <a:off x="3297287" y="2640130"/>
              <a:ext cx="576064"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一上</a:t>
              </a:r>
            </a:p>
          </p:txBody>
        </p:sp>
        <p:sp>
          <p:nvSpPr>
            <p:cNvPr id="44" name="文本框 43">
              <a:extLst>
                <a:ext uri="{FF2B5EF4-FFF2-40B4-BE49-F238E27FC236}">
                  <a16:creationId xmlns:a16="http://schemas.microsoft.com/office/drawing/2014/main" xmlns="" id="{731828DE-FDE2-4943-B82A-9B02500469AA}"/>
                </a:ext>
              </a:extLst>
            </p:cNvPr>
            <p:cNvSpPr txBox="1"/>
            <p:nvPr/>
          </p:nvSpPr>
          <p:spPr>
            <a:xfrm>
              <a:off x="3297287" y="3809093"/>
              <a:ext cx="576064"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二上</a:t>
              </a:r>
            </a:p>
          </p:txBody>
        </p:sp>
        <p:sp>
          <p:nvSpPr>
            <p:cNvPr id="45" name="文本框 44">
              <a:extLst>
                <a:ext uri="{FF2B5EF4-FFF2-40B4-BE49-F238E27FC236}">
                  <a16:creationId xmlns:a16="http://schemas.microsoft.com/office/drawing/2014/main" xmlns="" id="{653C9E74-83C1-4406-B4AF-D7B5C10FC0CE}"/>
                </a:ext>
              </a:extLst>
            </p:cNvPr>
            <p:cNvSpPr txBox="1"/>
            <p:nvPr/>
          </p:nvSpPr>
          <p:spPr>
            <a:xfrm>
              <a:off x="5887781" y="3809093"/>
              <a:ext cx="576064"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二下</a:t>
              </a:r>
            </a:p>
          </p:txBody>
        </p:sp>
        <p:sp>
          <p:nvSpPr>
            <p:cNvPr id="46" name="文本框 45">
              <a:extLst>
                <a:ext uri="{FF2B5EF4-FFF2-40B4-BE49-F238E27FC236}">
                  <a16:creationId xmlns:a16="http://schemas.microsoft.com/office/drawing/2014/main" xmlns="" id="{679FC22C-F87F-4532-94D8-CED15B3667AF}"/>
                </a:ext>
              </a:extLst>
            </p:cNvPr>
            <p:cNvSpPr txBox="1"/>
            <p:nvPr/>
          </p:nvSpPr>
          <p:spPr>
            <a:xfrm>
              <a:off x="5887781" y="2631125"/>
              <a:ext cx="576064"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一下</a:t>
              </a:r>
            </a:p>
          </p:txBody>
        </p:sp>
      </p:grpSp>
    </p:spTree>
    <p:extLst>
      <p:ext uri="{BB962C8B-B14F-4D97-AF65-F5344CB8AC3E}">
        <p14:creationId xmlns:p14="http://schemas.microsoft.com/office/powerpoint/2010/main" val="1885093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62">
            <a:extLst>
              <a:ext uri="{FF2B5EF4-FFF2-40B4-BE49-F238E27FC236}">
                <a16:creationId xmlns:a16="http://schemas.microsoft.com/office/drawing/2014/main" xmlns="" id="{290C86F2-EABB-4272-9022-B7E551F4FBA6}"/>
              </a:ext>
            </a:extLst>
          </p:cNvPr>
          <p:cNvSpPr txBox="1"/>
          <p:nvPr/>
        </p:nvSpPr>
        <p:spPr>
          <a:xfrm>
            <a:off x="1631505" y="655407"/>
            <a:ext cx="8846956" cy="442878"/>
          </a:xfrm>
          <a:prstGeom prst="rect">
            <a:avLst/>
          </a:prstGeom>
          <a:noFill/>
        </p:spPr>
        <p:txBody>
          <a:bodyPr wrap="square" rtlCol="0">
            <a:spAutoFit/>
          </a:bodyPr>
          <a:lstStyle/>
          <a:p>
            <a:pPr>
              <a:lnSpc>
                <a:spcPct val="150000"/>
              </a:lnSpc>
            </a:pPr>
            <a:r>
              <a:rPr lang="zh-CN" altLang="zh-CN" b="1" kern="100" dirty="0">
                <a:latin typeface="楷体" panose="02010609060101010101" pitchFamily="49" charset="-122"/>
                <a:ea typeface="楷体" panose="02010609060101010101" pitchFamily="49" charset="-122"/>
                <a:cs typeface="Times New Roman" panose="02020603050405020304" pitchFamily="18" charset="0"/>
              </a:rPr>
              <a:t>中央政府</a:t>
            </a:r>
            <a:r>
              <a:rPr lang="zh-CN" altLang="zh-CN" b="1" kern="100" dirty="0" smtClean="0">
                <a:latin typeface="楷体" panose="02010609060101010101" pitchFamily="49" charset="-122"/>
                <a:ea typeface="楷体" panose="02010609060101010101" pitchFamily="49" charset="-122"/>
                <a:cs typeface="Times New Roman" panose="02020603050405020304" pitchFamily="18" charset="0"/>
              </a:rPr>
              <a:t>预算过程</a:t>
            </a:r>
            <a:endParaRPr lang="zh-CN" altLang="en-US" b="1" kern="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666410" y="1211931"/>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xmlns="" id="{FD2B5675-9AA1-154E-8E7C-8CA60BD8E656}"/>
              </a:ext>
            </a:extLst>
          </p:cNvPr>
          <p:cNvSpPr txBox="1"/>
          <p:nvPr/>
        </p:nvSpPr>
        <p:spPr>
          <a:xfrm>
            <a:off x="2202577" y="1447494"/>
            <a:ext cx="6824379" cy="369332"/>
          </a:xfrm>
          <a:prstGeom prst="rect">
            <a:avLst/>
          </a:prstGeom>
          <a:noFill/>
        </p:spPr>
        <p:txBody>
          <a:bodyPr wrap="square" rtlCol="0">
            <a:spAutoFit/>
          </a:bodyPr>
          <a:lstStyle/>
          <a:p>
            <a:r>
              <a:rPr lang="en-US" altLang="zh-CN"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2.</a:t>
            </a:r>
            <a:r>
              <a:rPr lang="zh-CN" altLang="zh-CN"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 </a:t>
            </a:r>
            <a:r>
              <a:rPr lang="zh-CN" altLang="zh-CN"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“二上二下”</a:t>
            </a:r>
            <a:r>
              <a:rPr lang="zh-CN" altLang="en-US"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的部门</a:t>
            </a:r>
            <a:r>
              <a:rPr lang="zh-CN" altLang="zh-CN"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预算编制流程</a:t>
            </a:r>
            <a:endParaRPr lang="zh-CN" altLang="en-US" sz="1400" dirty="0">
              <a:solidFill>
                <a:srgbClr val="000000"/>
              </a:solidFill>
              <a:latin typeface="楷体" panose="02010609060101010101" pitchFamily="49" charset="-122"/>
              <a:ea typeface="楷体" panose="02010609060101010101" pitchFamily="49" charset="-122"/>
            </a:endParaRPr>
          </a:p>
        </p:txBody>
      </p:sp>
      <p:sp>
        <p:nvSpPr>
          <p:cNvPr id="27" name="文本框 26">
            <a:extLst>
              <a:ext uri="{FF2B5EF4-FFF2-40B4-BE49-F238E27FC236}">
                <a16:creationId xmlns:a16="http://schemas.microsoft.com/office/drawing/2014/main" xmlns="" id="{32DD1E78-CE52-453F-9771-8091208D8C96}"/>
              </a:ext>
            </a:extLst>
          </p:cNvPr>
          <p:cNvSpPr txBox="1"/>
          <p:nvPr/>
        </p:nvSpPr>
        <p:spPr>
          <a:xfrm>
            <a:off x="2580070" y="2052389"/>
            <a:ext cx="7121384" cy="3516347"/>
          </a:xfrm>
          <a:prstGeom prst="rect">
            <a:avLst/>
          </a:prstGeom>
          <a:noFill/>
        </p:spPr>
        <p:txBody>
          <a:bodyPr wrap="square">
            <a:spAutoFit/>
          </a:bodyPr>
          <a:lstStyle/>
          <a:p>
            <a:pPr algn="just"/>
            <a:r>
              <a:rPr lang="zh-CN" altLang="zh-CN" sz="1600"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“一上”</a:t>
            </a:r>
            <a:r>
              <a:rPr lang="zh-CN" altLang="en-US" sz="1600"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t>
            </a:r>
            <a:r>
              <a:rPr lang="zh-CN" altLang="zh-CN" sz="1600"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部门编报预算建议数</a:t>
            </a:r>
            <a:endParaRPr lang="en-US" altLang="zh-CN" sz="1600"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indent="457200" algn="just">
              <a:spcBef>
                <a:spcPts val="1300"/>
              </a:spcBef>
            </a:pPr>
            <a:r>
              <a:rPr lang="zh-CN" altLang="zh-CN" sz="1600"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部门</a:t>
            </a:r>
            <a:r>
              <a:rPr lang="zh-CN" altLang="zh-CN" sz="1600" kern="100" dirty="0">
                <a:latin typeface="仿宋" panose="02010609060101010101" pitchFamily="49" charset="-122"/>
                <a:ea typeface="仿宋" panose="02010609060101010101" pitchFamily="49" charset="-122"/>
                <a:cs typeface="Times New Roman" panose="02020603050405020304" pitchFamily="18" charset="0"/>
              </a:rPr>
              <a:t>编制预算从基层预算单位编起，主要是按照每年预算编制通知的精神和要求编制项目预算建议数，并提供与预算需求相关的基础数据和相关资料，主要是涉及基本支出核定的编制人数和实有人数，增人增支等文件；然后层层审核汇总，由一级预算单位审核汇编成部门预算建议数，上报财政部。</a:t>
            </a:r>
            <a:endParaRPr lang="en-US" altLang="zh-CN" sz="1600" kern="100" dirty="0">
              <a:latin typeface="仿宋" panose="02010609060101010101" pitchFamily="49" charset="-122"/>
              <a:ea typeface="仿宋" panose="02010609060101010101" pitchFamily="49" charset="-122"/>
              <a:cs typeface="Times New Roman" panose="02020603050405020304" pitchFamily="18" charset="0"/>
            </a:endParaRPr>
          </a:p>
          <a:p>
            <a:pPr indent="457200" algn="just">
              <a:spcBef>
                <a:spcPts val="1300"/>
              </a:spcBef>
            </a:pPr>
            <a:endParaRPr lang="en-US" altLang="zh-CN" sz="1400" kern="100" dirty="0">
              <a:latin typeface="仿宋" panose="02010609060101010101" pitchFamily="49" charset="-122"/>
              <a:ea typeface="仿宋" panose="02010609060101010101" pitchFamily="49" charset="-122"/>
              <a:cs typeface="Times New Roman" panose="02020603050405020304" pitchFamily="18" charset="0"/>
            </a:endParaRPr>
          </a:p>
          <a:p>
            <a:pPr algn="just"/>
            <a:r>
              <a:rPr lang="zh-CN" altLang="zh-CN" sz="1600"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“一下”：财政部下达预算控制数</a:t>
            </a:r>
            <a:endParaRPr lang="en-US" altLang="zh-CN" sz="1600"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indent="360000" algn="just">
              <a:spcBef>
                <a:spcPts val="1300"/>
              </a:spcBef>
            </a:pPr>
            <a:r>
              <a:rPr lang="zh-CN" altLang="zh-CN" sz="1600" kern="100" dirty="0">
                <a:latin typeface="仿宋" panose="02010609060101010101" pitchFamily="49" charset="-122"/>
                <a:ea typeface="仿宋" panose="02010609060101010101" pitchFamily="49" charset="-122"/>
                <a:cs typeface="Times New Roman" panose="02020603050405020304" pitchFamily="18" charset="0"/>
              </a:rPr>
              <a:t>对各部门上报的预算建议数，由财政部各业务主管机构进行初审，由预算司审核、平衡，在财政部内部按照规定的工作程序反复协商、沟通，最后由预算司汇总成中央本级预算初步方案报国务院，经批准后向各部门下达预算控制限额。涉及有预算分配权部门的指标确定，由财政部相关主体司对口联系，其分配方案并入“一下”预算控制数统一由财政部向中央部门下达。</a:t>
            </a:r>
          </a:p>
        </p:txBody>
      </p:sp>
      <p:sp>
        <p:nvSpPr>
          <p:cNvPr id="28" name="Oval 25">
            <a:extLst>
              <a:ext uri="{FF2B5EF4-FFF2-40B4-BE49-F238E27FC236}">
                <a16:creationId xmlns:a16="http://schemas.microsoft.com/office/drawing/2014/main" xmlns="" id="{70D92C53-3D25-4372-B721-155AEC8B3528}"/>
              </a:ext>
            </a:extLst>
          </p:cNvPr>
          <p:cNvSpPr/>
          <p:nvPr/>
        </p:nvSpPr>
        <p:spPr bwMode="auto">
          <a:xfrm>
            <a:off x="2284630" y="2136817"/>
            <a:ext cx="163455" cy="163465"/>
          </a:xfrm>
          <a:prstGeom prst="ellipse">
            <a:avLst/>
          </a:prstGeom>
          <a:solidFill>
            <a:srgbClr val="002D72"/>
          </a:solidFill>
          <a:ln w="9525" cap="flat" cmpd="sng" algn="ctr">
            <a:noFill/>
            <a:prstDash val="solid"/>
            <a:round/>
            <a:headEnd type="none" w="med" len="med"/>
            <a:tailEnd type="none" w="med" len="med"/>
          </a:ln>
          <a:effectLst/>
        </p:spPr>
        <p:txBody>
          <a:bodyPr vert="horz" wrap="none" lIns="60775" tIns="30388" rIns="60775" bIns="30388" numCol="1" rtlCol="0" anchor="ctr" anchorCtr="0" compatLnSpc="1"/>
          <a:lstStyle/>
          <a:p>
            <a:pPr algn="ctr" defTabSz="677039">
              <a:spcBef>
                <a:spcPct val="50000"/>
              </a:spcBef>
              <a:defRPr/>
            </a:pPr>
            <a:r>
              <a:rPr lang="en-US" sz="754" b="1" dirty="0">
                <a:solidFill>
                  <a:srgbClr val="FFFFFF"/>
                </a:solidFill>
                <a:latin typeface="Palatino Linotype" panose="02040502050505030304" pitchFamily="18" charset="0"/>
              </a:rPr>
              <a:t>1</a:t>
            </a:r>
          </a:p>
        </p:txBody>
      </p:sp>
      <p:sp>
        <p:nvSpPr>
          <p:cNvPr id="29" name="Oval 25">
            <a:extLst>
              <a:ext uri="{FF2B5EF4-FFF2-40B4-BE49-F238E27FC236}">
                <a16:creationId xmlns:a16="http://schemas.microsoft.com/office/drawing/2014/main" xmlns="" id="{FAB480BF-80A6-4423-96BB-4EA94895140B}"/>
              </a:ext>
            </a:extLst>
          </p:cNvPr>
          <p:cNvSpPr/>
          <p:nvPr/>
        </p:nvSpPr>
        <p:spPr bwMode="auto">
          <a:xfrm>
            <a:off x="2284630" y="3935935"/>
            <a:ext cx="163455" cy="163465"/>
          </a:xfrm>
          <a:prstGeom prst="ellipse">
            <a:avLst/>
          </a:prstGeom>
          <a:solidFill>
            <a:srgbClr val="002D72"/>
          </a:solidFill>
          <a:ln w="9525" cap="flat" cmpd="sng" algn="ctr">
            <a:noFill/>
            <a:prstDash val="solid"/>
            <a:round/>
            <a:headEnd type="none" w="med" len="med"/>
            <a:tailEnd type="none" w="med" len="med"/>
          </a:ln>
          <a:effectLst/>
        </p:spPr>
        <p:txBody>
          <a:bodyPr vert="horz" wrap="none" lIns="60775" tIns="30388" rIns="60775" bIns="30388" numCol="1" rtlCol="0" anchor="ctr" anchorCtr="0" compatLnSpc="1"/>
          <a:lstStyle/>
          <a:p>
            <a:pPr algn="ctr" defTabSz="676910">
              <a:spcBef>
                <a:spcPct val="50000"/>
              </a:spcBef>
              <a:defRPr/>
            </a:pPr>
            <a:r>
              <a:rPr lang="en-US" altLang="zh-CN" sz="755" b="1" dirty="0">
                <a:solidFill>
                  <a:srgbClr val="FFFFFF"/>
                </a:solidFill>
                <a:latin typeface="Palatino Linotype" panose="02040502050505030304" pitchFamily="18" charset="0"/>
              </a:rPr>
              <a:t>2</a:t>
            </a:r>
            <a:endParaRPr lang="en-US" sz="755" b="1" dirty="0">
              <a:solidFill>
                <a:srgbClr val="FFFFFF"/>
              </a:solidFill>
              <a:latin typeface="Palatino Linotype" panose="02040502050505030304" pitchFamily="18" charset="0"/>
            </a:endParaRPr>
          </a:p>
        </p:txBody>
      </p:sp>
    </p:spTree>
    <p:extLst>
      <p:ext uri="{BB962C8B-B14F-4D97-AF65-F5344CB8AC3E}">
        <p14:creationId xmlns:p14="http://schemas.microsoft.com/office/powerpoint/2010/main" val="816188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C4386F9-41B6-477C-AE9D-66D8B838727E}" type="slidenum">
              <a:rPr lang="en-US" altLang="zh-CN" smtClean="0">
                <a:solidFill>
                  <a:srgbClr val="000000"/>
                </a:solidFill>
              </a:rPr>
              <a:pPr>
                <a:defRPr/>
              </a:pPr>
              <a:t>3</a:t>
            </a:fld>
            <a:endParaRPr lang="en-US" altLang="zh-CN" dirty="0">
              <a:solidFill>
                <a:srgbClr val="000000"/>
              </a:solidFill>
            </a:endParaRPr>
          </a:p>
        </p:txBody>
      </p:sp>
      <p:sp>
        <p:nvSpPr>
          <p:cNvPr id="19" name="TextBox 62">
            <a:extLst>
              <a:ext uri="{FF2B5EF4-FFF2-40B4-BE49-F238E27FC236}">
                <a16:creationId xmlns:a16="http://schemas.microsoft.com/office/drawing/2014/main" xmlns="" id="{290C86F2-EABB-4272-9022-B7E551F4FBA6}"/>
              </a:ext>
            </a:extLst>
          </p:cNvPr>
          <p:cNvSpPr txBox="1"/>
          <p:nvPr/>
        </p:nvSpPr>
        <p:spPr>
          <a:xfrm>
            <a:off x="1794350" y="741498"/>
            <a:ext cx="8846956" cy="455253"/>
          </a:xfrm>
          <a:prstGeom prst="rect">
            <a:avLst/>
          </a:prstGeom>
          <a:noFill/>
        </p:spPr>
        <p:txBody>
          <a:bodyPr wrap="square" rtlCol="0">
            <a:spAutoFit/>
          </a:bodyPr>
          <a:lstStyle/>
          <a:p>
            <a:pPr>
              <a:lnSpc>
                <a:spcPct val="150000"/>
              </a:lnSpc>
            </a:pP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一、</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政府预算的概论</a:t>
            </a:r>
            <a:endPar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14" name="直接连接符 13">
            <a:extLst>
              <a:ext uri="{FF2B5EF4-FFF2-40B4-BE49-F238E27FC236}">
                <a16:creationId xmlns:a16="http://schemas.microsoft.com/office/drawing/2014/main" xmlns="" id="{B6DB6115-8F9C-49BF-94C6-FDB5F0556B50}"/>
              </a:ext>
            </a:extLst>
          </p:cNvPr>
          <p:cNvCxnSpPr/>
          <p:nvPr/>
        </p:nvCxnSpPr>
        <p:spPr>
          <a:xfrm>
            <a:off x="1877381" y="5661248"/>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877381" y="1429243"/>
            <a:ext cx="8464354" cy="4254819"/>
          </a:xfrm>
          <a:prstGeom prst="rect">
            <a:avLst/>
          </a:prstGeom>
          <a:noFill/>
        </p:spPr>
        <p:txBody>
          <a:bodyPr wrap="square" rtlCol="0">
            <a:spAutoFit/>
          </a:bodyPr>
          <a:lstStyle/>
          <a:p>
            <a:pPr latinLnBrk="0">
              <a:lnSpc>
                <a:spcPct val="150000"/>
              </a:lnSpc>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政府预算的基本概念：</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latinLnBrk="0">
              <a:lnSpc>
                <a:spcPct val="150000"/>
              </a:lnSpc>
            </a:pPr>
            <a:r>
              <a:rPr lang="zh-CN" altLang="en-US" sz="1400" dirty="0">
                <a:latin typeface="仿宋" panose="02010609060101010101" pitchFamily="49" charset="-122"/>
                <a:ea typeface="仿宋" panose="02010609060101010101" pitchFamily="49" charset="-122"/>
                <a:cs typeface="Times New Roman" panose="02020603050405020304" pitchFamily="18" charset="0"/>
              </a:rPr>
              <a:t>   </a:t>
            </a:r>
            <a:r>
              <a:rPr lang="zh-CN" altLang="en-US" sz="1400" dirty="0" smtClean="0">
                <a:latin typeface="仿宋" panose="02010609060101010101" pitchFamily="49" charset="-122"/>
                <a:ea typeface="仿宋" panose="02010609060101010101" pitchFamily="49" charset="-122"/>
                <a:cs typeface="Times New Roman" panose="02020603050405020304" pitchFamily="18" charset="0"/>
              </a:rPr>
              <a:t> 政府</a:t>
            </a:r>
            <a:r>
              <a:rPr lang="zh-CN" altLang="en-US" sz="1400" dirty="0">
                <a:latin typeface="仿宋" panose="02010609060101010101" pitchFamily="49" charset="-122"/>
                <a:ea typeface="仿宋" panose="02010609060101010101" pitchFamily="49" charset="-122"/>
                <a:cs typeface="Times New Roman" panose="02020603050405020304" pitchFamily="18" charset="0"/>
              </a:rPr>
              <a:t>预算是经法定程序审批的具有法律效力的财政收支计划，是政府筹集、分配和管理财政资金及宏观调控的重要工具。</a:t>
            </a:r>
            <a:endParaRPr lang="en-US" altLang="zh-CN" sz="1400" dirty="0">
              <a:latin typeface="仿宋" panose="02010609060101010101" pitchFamily="49" charset="-122"/>
              <a:ea typeface="仿宋" panose="02010609060101010101" pitchFamily="49" charset="-122"/>
              <a:cs typeface="Times New Roman" panose="02020603050405020304" pitchFamily="18" charset="0"/>
            </a:endParaRPr>
          </a:p>
          <a:p>
            <a:pPr algn="r">
              <a:lnSpc>
                <a:spcPct val="150000"/>
              </a:lnSpc>
            </a:pP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李燕</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政府预算与实务</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第四版</a:t>
            </a:r>
            <a:endParaRPr lang="en-US" altLang="zh-CN" sz="1400" dirty="0">
              <a:latin typeface="仿宋" panose="02010609060101010101" pitchFamily="49" charset="-122"/>
              <a:ea typeface="仿宋" panose="02010609060101010101" pitchFamily="49" charset="-122"/>
              <a:cs typeface="Times New Roman" panose="02020603050405020304" pitchFamily="18" charset="0"/>
            </a:endParaRPr>
          </a:p>
          <a:p>
            <a:pPr>
              <a:lnSpc>
                <a:spcPct val="150000"/>
              </a:lnSpc>
            </a:pPr>
            <a:r>
              <a:rPr lang="zh-CN" altLang="en-US" sz="1400" dirty="0">
                <a:latin typeface="仿宋" panose="02010609060101010101" pitchFamily="49" charset="-122"/>
                <a:ea typeface="仿宋" panose="02010609060101010101" pitchFamily="49" charset="-122"/>
                <a:cs typeface="Times New Roman" panose="02020603050405020304" pitchFamily="18" charset="0"/>
              </a:rPr>
              <a:t>   </a:t>
            </a:r>
            <a:r>
              <a:rPr lang="zh-CN" altLang="en-US" sz="1400" dirty="0" smtClean="0">
                <a:latin typeface="仿宋" panose="02010609060101010101" pitchFamily="49" charset="-122"/>
                <a:ea typeface="仿宋" panose="02010609060101010101" pitchFamily="49" charset="-122"/>
                <a:cs typeface="Times New Roman" panose="02020603050405020304" pitchFamily="18" charset="0"/>
              </a:rPr>
              <a:t> 政府</a:t>
            </a:r>
            <a:r>
              <a:rPr lang="zh-CN" altLang="en-US" sz="1400" dirty="0">
                <a:latin typeface="仿宋" panose="02010609060101010101" pitchFamily="49" charset="-122"/>
                <a:ea typeface="仿宋" panose="02010609060101010101" pitchFamily="49" charset="-122"/>
                <a:cs typeface="Times New Roman" panose="02020603050405020304" pitchFamily="18" charset="0"/>
              </a:rPr>
              <a:t>部门为履行社会职能和公共事业的需要，依照法定制度规制编制并批准，参与国民收入分配与再分配的所有收支计划方案。</a:t>
            </a:r>
            <a:endParaRPr lang="en-US" altLang="zh-CN" sz="1400" dirty="0">
              <a:latin typeface="仿宋" panose="02010609060101010101" pitchFamily="49" charset="-122"/>
              <a:ea typeface="仿宋" panose="02010609060101010101" pitchFamily="49" charset="-122"/>
              <a:cs typeface="Times New Roman" panose="02020603050405020304" pitchFamily="18" charset="0"/>
            </a:endParaRPr>
          </a:p>
          <a:p>
            <a:pPr algn="r">
              <a:lnSpc>
                <a:spcPct val="150000"/>
              </a:lnSpc>
            </a:pP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贾康</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财政学通论</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p>
          <a:p>
            <a:pPr>
              <a:lnSpc>
                <a:spcPct val="150000"/>
              </a:lnSpc>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与“国家预算”和“公共预算”的区别</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1400" b="1" dirty="0">
                <a:latin typeface="仿宋" panose="02010609060101010101" pitchFamily="49" charset="-122"/>
                <a:ea typeface="仿宋" panose="02010609060101010101" pitchFamily="49" charset="-122"/>
                <a:cs typeface="Times New Roman" panose="02020603050405020304" pitchFamily="18" charset="0"/>
              </a:rPr>
              <a:t>   </a:t>
            </a:r>
            <a:r>
              <a:rPr lang="zh-CN" altLang="en-US" sz="1400" b="1" dirty="0" smtClean="0">
                <a:latin typeface="仿宋" panose="02010609060101010101" pitchFamily="49" charset="-122"/>
                <a:ea typeface="仿宋" panose="02010609060101010101" pitchFamily="49" charset="-122"/>
                <a:cs typeface="Times New Roman" panose="02020603050405020304" pitchFamily="18" charset="0"/>
              </a:rPr>
              <a:t> </a:t>
            </a:r>
            <a:r>
              <a:rPr lang="zh-CN" altLang="en-US" sz="1400" dirty="0" smtClean="0">
                <a:latin typeface="仿宋" panose="02010609060101010101" pitchFamily="49" charset="-122"/>
                <a:ea typeface="仿宋" panose="02010609060101010101" pitchFamily="49" charset="-122"/>
                <a:cs typeface="Times New Roman" panose="02020603050405020304" pitchFamily="18" charset="0"/>
              </a:rPr>
              <a:t>国家预算</a:t>
            </a:r>
            <a:r>
              <a:rPr lang="zh-CN" altLang="en-US" sz="1400" dirty="0">
                <a:latin typeface="仿宋" panose="02010609060101010101" pitchFamily="49" charset="-122"/>
                <a:ea typeface="仿宋" panose="02010609060101010101" pitchFamily="49" charset="-122"/>
                <a:cs typeface="Times New Roman" panose="02020603050405020304" pitchFamily="18" charset="0"/>
              </a:rPr>
              <a:t>是具有法律效力的国家财政收支计划，是国家分配集中性财政资金的重要工具，是国家调节、控制、管理社会和经济的重要杠杆</a:t>
            </a:r>
            <a:r>
              <a:rPr lang="zh-CN" altLang="en-US" sz="1400" dirty="0" smtClean="0">
                <a:latin typeface="仿宋" panose="02010609060101010101" pitchFamily="49" charset="-122"/>
                <a:ea typeface="仿宋" panose="02010609060101010101" pitchFamily="49" charset="-122"/>
                <a:cs typeface="Times New Roman" panose="02020603050405020304" pitchFamily="18" charset="0"/>
              </a:rPr>
              <a:t>。                    </a:t>
            </a:r>
            <a:r>
              <a:rPr lang="en-US" altLang="zh-CN" sz="1400" dirty="0" smtClean="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全国人大常委会预算工作委员会办公室</a:t>
            </a:r>
            <a:endParaRPr lang="en-US" altLang="zh-CN" sz="1400" dirty="0">
              <a:latin typeface="仿宋" panose="02010609060101010101" pitchFamily="49" charset="-122"/>
              <a:ea typeface="仿宋" panose="02010609060101010101" pitchFamily="49" charset="-122"/>
              <a:cs typeface="Times New Roman" panose="02020603050405020304" pitchFamily="18" charset="0"/>
            </a:endParaRPr>
          </a:p>
          <a:p>
            <a:pPr algn="just">
              <a:lnSpc>
                <a:spcPct val="150000"/>
              </a:lnSpc>
            </a:pPr>
            <a:r>
              <a:rPr lang="en-US" altLang="zh-CN" sz="1400" dirty="0">
                <a:latin typeface="仿宋" panose="02010609060101010101" pitchFamily="49" charset="-122"/>
                <a:ea typeface="仿宋" panose="02010609060101010101" pitchFamily="49" charset="-122"/>
                <a:cs typeface="Times New Roman" panose="02020603050405020304" pitchFamily="18" charset="0"/>
              </a:rPr>
              <a:t>   </a:t>
            </a:r>
            <a:r>
              <a:rPr lang="en-US" altLang="zh-CN" sz="1400" dirty="0" smtClean="0">
                <a:latin typeface="仿宋" panose="02010609060101010101" pitchFamily="49" charset="-122"/>
                <a:ea typeface="仿宋" panose="02010609060101010101" pitchFamily="49" charset="-122"/>
                <a:cs typeface="Times New Roman" panose="02020603050405020304" pitchFamily="18" charset="0"/>
              </a:rPr>
              <a:t> </a:t>
            </a:r>
            <a:r>
              <a:rPr lang="zh-CN" altLang="en-US" sz="1400" dirty="0" smtClean="0">
                <a:latin typeface="仿宋" panose="02010609060101010101" pitchFamily="49" charset="-122"/>
                <a:ea typeface="仿宋" panose="02010609060101010101" pitchFamily="49" charset="-122"/>
                <a:cs typeface="Times New Roman" panose="02020603050405020304" pitchFamily="18" charset="0"/>
              </a:rPr>
              <a:t>公共</a:t>
            </a:r>
            <a:r>
              <a:rPr lang="zh-CN" altLang="en-US" sz="1400" dirty="0">
                <a:latin typeface="仿宋" panose="02010609060101010101" pitchFamily="49" charset="-122"/>
                <a:ea typeface="仿宋" panose="02010609060101010101" pitchFamily="49" charset="-122"/>
                <a:cs typeface="Times New Roman" panose="02020603050405020304" pitchFamily="18" charset="0"/>
              </a:rPr>
              <a:t>预算来源于西方公告经济学理论，更加强调预算的“公共性”这一特征。公共部门未必仅是政府机关，也有可能是社会团推或私人非营利组织</a:t>
            </a:r>
            <a:r>
              <a:rPr lang="zh-CN" altLang="en-US" sz="1400" dirty="0" smtClean="0">
                <a:latin typeface="仿宋" panose="02010609060101010101" pitchFamily="49" charset="-122"/>
                <a:ea typeface="仿宋" panose="02010609060101010101" pitchFamily="49" charset="-122"/>
                <a:cs typeface="Times New Roman" panose="02020603050405020304" pitchFamily="18" charset="0"/>
              </a:rPr>
              <a:t>。                           </a:t>
            </a:r>
            <a:r>
              <a:rPr lang="en-US" altLang="zh-CN" sz="1400" dirty="0" smtClean="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贾康</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dirty="0">
                <a:latin typeface="仿宋" panose="02010609060101010101" pitchFamily="49" charset="-122"/>
                <a:ea typeface="仿宋" panose="02010609060101010101" pitchFamily="49" charset="-122"/>
                <a:cs typeface="Times New Roman" panose="02020603050405020304" pitchFamily="18" charset="0"/>
              </a:rPr>
              <a:t>财政学通论</a:t>
            </a:r>
            <a:r>
              <a:rPr lang="en-US" altLang="zh-CN" sz="1400" dirty="0">
                <a:latin typeface="仿宋" panose="02010609060101010101" pitchFamily="49" charset="-122"/>
                <a:ea typeface="仿宋" panose="02010609060101010101" pitchFamily="49" charset="-122"/>
                <a:cs typeface="Times New Roman" panose="02020603050405020304" pitchFamily="18" charset="0"/>
              </a:rPr>
              <a:t>》</a:t>
            </a:r>
            <a:endParaRPr lang="zh-CN" altLang="en-US" sz="1400" dirty="0">
              <a:latin typeface="仿宋" panose="02010609060101010101" pitchFamily="49" charset="-122"/>
              <a:ea typeface="仿宋" panose="02010609060101010101" pitchFamily="49" charset="-122"/>
              <a:cs typeface="Times New Roman" panose="02020603050405020304" pitchFamily="18" charset="0"/>
            </a:endParaRPr>
          </a:p>
          <a:p>
            <a:pPr latinLnBrk="0">
              <a:lnSpc>
                <a:spcPct val="150000"/>
              </a:lnSpc>
            </a:pP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877381" y="1225683"/>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4508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62">
            <a:extLst>
              <a:ext uri="{FF2B5EF4-FFF2-40B4-BE49-F238E27FC236}">
                <a16:creationId xmlns:a16="http://schemas.microsoft.com/office/drawing/2014/main" xmlns="" id="{290C86F2-EABB-4272-9022-B7E551F4FBA6}"/>
              </a:ext>
            </a:extLst>
          </p:cNvPr>
          <p:cNvSpPr txBox="1"/>
          <p:nvPr/>
        </p:nvSpPr>
        <p:spPr>
          <a:xfrm>
            <a:off x="1631505" y="598763"/>
            <a:ext cx="8846956" cy="442878"/>
          </a:xfrm>
          <a:prstGeom prst="rect">
            <a:avLst/>
          </a:prstGeom>
          <a:noFill/>
        </p:spPr>
        <p:txBody>
          <a:bodyPr wrap="square" rtlCol="0">
            <a:spAutoFit/>
          </a:bodyPr>
          <a:lstStyle/>
          <a:p>
            <a:pPr>
              <a:lnSpc>
                <a:spcPct val="150000"/>
              </a:lnSpc>
            </a:pPr>
            <a:r>
              <a:rPr lang="zh-CN" altLang="zh-CN" b="1" kern="100" dirty="0">
                <a:latin typeface="楷体" panose="02010609060101010101" pitchFamily="49" charset="-122"/>
                <a:ea typeface="楷体" panose="02010609060101010101" pitchFamily="49" charset="-122"/>
                <a:cs typeface="Times New Roman" panose="02020603050405020304" pitchFamily="18" charset="0"/>
              </a:rPr>
              <a:t>中央政府</a:t>
            </a:r>
            <a:r>
              <a:rPr lang="zh-CN" altLang="zh-CN" b="1" kern="100" dirty="0" smtClean="0">
                <a:latin typeface="楷体" panose="02010609060101010101" pitchFamily="49" charset="-122"/>
                <a:ea typeface="楷体" panose="02010609060101010101" pitchFamily="49" charset="-122"/>
                <a:cs typeface="Times New Roman" panose="02020603050405020304" pitchFamily="18" charset="0"/>
              </a:rPr>
              <a:t>预算过程</a:t>
            </a:r>
            <a:endParaRPr lang="zh-CN" altLang="en-US" b="1" kern="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666410" y="1155287"/>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xmlns="" id="{FD2B5675-9AA1-154E-8E7C-8CA60BD8E656}"/>
              </a:ext>
            </a:extLst>
          </p:cNvPr>
          <p:cNvSpPr txBox="1"/>
          <p:nvPr/>
        </p:nvSpPr>
        <p:spPr>
          <a:xfrm>
            <a:off x="2202577" y="1390850"/>
            <a:ext cx="6824379" cy="369332"/>
          </a:xfrm>
          <a:prstGeom prst="rect">
            <a:avLst/>
          </a:prstGeom>
          <a:noFill/>
        </p:spPr>
        <p:txBody>
          <a:bodyPr wrap="square" rtlCol="0">
            <a:spAutoFit/>
          </a:bodyPr>
          <a:lstStyle/>
          <a:p>
            <a:r>
              <a:rPr lang="en-US" altLang="zh-CN"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2.</a:t>
            </a:r>
            <a:r>
              <a:rPr lang="zh-CN" altLang="zh-CN"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 </a:t>
            </a:r>
            <a:r>
              <a:rPr lang="zh-CN" altLang="zh-CN"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“二上二下”</a:t>
            </a:r>
            <a:r>
              <a:rPr lang="zh-CN" altLang="en-US"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的部门</a:t>
            </a:r>
            <a:r>
              <a:rPr lang="zh-CN" altLang="zh-CN"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预算编制流程</a:t>
            </a:r>
            <a:endParaRPr lang="zh-CN" altLang="en-US" sz="1400" dirty="0">
              <a:solidFill>
                <a:srgbClr val="000000"/>
              </a:solidFill>
              <a:latin typeface="楷体" panose="02010609060101010101" pitchFamily="49" charset="-122"/>
              <a:ea typeface="楷体" panose="02010609060101010101" pitchFamily="49" charset="-122"/>
            </a:endParaRPr>
          </a:p>
        </p:txBody>
      </p:sp>
      <p:sp>
        <p:nvSpPr>
          <p:cNvPr id="27" name="文本框 26">
            <a:extLst>
              <a:ext uri="{FF2B5EF4-FFF2-40B4-BE49-F238E27FC236}">
                <a16:creationId xmlns:a16="http://schemas.microsoft.com/office/drawing/2014/main" xmlns="" id="{32DD1E78-CE52-453F-9771-8091208D8C96}"/>
              </a:ext>
            </a:extLst>
          </p:cNvPr>
          <p:cNvSpPr txBox="1"/>
          <p:nvPr/>
        </p:nvSpPr>
        <p:spPr>
          <a:xfrm>
            <a:off x="2572661" y="2021716"/>
            <a:ext cx="7121384" cy="3547125"/>
          </a:xfrm>
          <a:prstGeom prst="rect">
            <a:avLst/>
          </a:prstGeom>
          <a:noFill/>
        </p:spPr>
        <p:txBody>
          <a:bodyPr wrap="square">
            <a:spAutoFit/>
          </a:bodyPr>
          <a:lstStyle/>
          <a:p>
            <a:pPr algn="just"/>
            <a:r>
              <a:rPr lang="zh-CN" altLang="zh-CN" sz="1600"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“二上”：部门上报预算</a:t>
            </a:r>
            <a:endParaRPr lang="en-US" altLang="zh-CN" sz="1600"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indent="360000" algn="just">
              <a:spcBef>
                <a:spcPts val="1300"/>
              </a:spcBef>
            </a:pPr>
            <a:r>
              <a:rPr lang="zh-CN" altLang="zh-CN" sz="1600"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部门根据财政部门下达的预算控制限额，编制部门预算草案上报财政部</a:t>
            </a:r>
            <a:r>
              <a:rPr lang="zh-CN" altLang="en-US" sz="1600"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，基本支出再“目”级科目由部门根据自身情况再现行相关财务制度规定内自主编制</a:t>
            </a:r>
            <a:r>
              <a:rPr lang="zh-CN" altLang="zh-CN" sz="1600"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endParaRPr lang="en-US" altLang="zh-CN" sz="1600"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endParaRPr>
          </a:p>
          <a:p>
            <a:pPr indent="360000" algn="just">
              <a:spcBef>
                <a:spcPts val="1300"/>
              </a:spcBef>
            </a:pPr>
            <a:endParaRPr lang="zh-CN" altLang="zh-CN" sz="1600"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algn="just"/>
            <a:r>
              <a:rPr lang="zh-CN" altLang="zh-CN" sz="1600"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“二下”：财政部批复预算</a:t>
            </a:r>
            <a:endParaRPr lang="en-US" altLang="zh-CN" sz="1600"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indent="360000" algn="just">
              <a:spcBef>
                <a:spcPts val="1300"/>
              </a:spcBef>
            </a:pPr>
            <a:r>
              <a:rPr lang="zh-CN" altLang="zh-CN" sz="1600"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财政部</a:t>
            </a:r>
            <a:r>
              <a:rPr lang="zh-CN" altLang="zh-CN" sz="1600"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根据全国人民代表大会批准的中央预算草案批复部门预算。财政部在对各部门上报的预算草案审核后，汇总成按功能编制的本级财政预算草案和部门预算，报国务院审批后，再报人大预工委和财经委审核，最后提交人代会审议，在人代会批准草案后一个月内，财政部预算司组织部内部门预算管理司统一向部门批复预算，各部门应在财政部批复本部门预算之日起</a:t>
            </a:r>
            <a:r>
              <a:rPr lang="en-US" altLang="zh-CN" sz="1600"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15</a:t>
            </a:r>
            <a:r>
              <a:rPr lang="zh-CN" altLang="zh-CN" sz="1600"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日内，批复所属各单位的预算，并负责具体执行。</a:t>
            </a:r>
            <a:endParaRPr lang="zh-CN" altLang="en-US" sz="1600"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endParaRPr>
          </a:p>
        </p:txBody>
      </p:sp>
      <p:sp>
        <p:nvSpPr>
          <p:cNvPr id="12" name="Oval 25">
            <a:extLst>
              <a:ext uri="{FF2B5EF4-FFF2-40B4-BE49-F238E27FC236}">
                <a16:creationId xmlns:a16="http://schemas.microsoft.com/office/drawing/2014/main" xmlns="" id="{E9D1B8BA-14B9-414B-877C-C2416316D2E4}"/>
              </a:ext>
            </a:extLst>
          </p:cNvPr>
          <p:cNvSpPr/>
          <p:nvPr/>
        </p:nvSpPr>
        <p:spPr bwMode="auto">
          <a:xfrm>
            <a:off x="2268895" y="2121112"/>
            <a:ext cx="163455" cy="163465"/>
          </a:xfrm>
          <a:prstGeom prst="ellipse">
            <a:avLst/>
          </a:prstGeom>
          <a:solidFill>
            <a:srgbClr val="002D72"/>
          </a:solidFill>
          <a:ln w="9525" cap="flat" cmpd="sng" algn="ctr">
            <a:noFill/>
            <a:prstDash val="solid"/>
            <a:round/>
            <a:headEnd type="none" w="med" len="med"/>
            <a:tailEnd type="none" w="med" len="med"/>
          </a:ln>
          <a:effectLst/>
        </p:spPr>
        <p:txBody>
          <a:bodyPr vert="horz" wrap="none" lIns="60775" tIns="30388" rIns="60775" bIns="30388" numCol="1" rtlCol="0" anchor="ctr" anchorCtr="0" compatLnSpc="1"/>
          <a:lstStyle/>
          <a:p>
            <a:pPr algn="ctr" defTabSz="677039">
              <a:spcBef>
                <a:spcPct val="50000"/>
              </a:spcBef>
              <a:defRPr/>
            </a:pPr>
            <a:r>
              <a:rPr lang="en-US" sz="754" b="1" dirty="0">
                <a:solidFill>
                  <a:srgbClr val="FFFFFF"/>
                </a:solidFill>
                <a:latin typeface="Palatino Linotype" panose="02040502050505030304" pitchFamily="18" charset="0"/>
              </a:rPr>
              <a:t>1</a:t>
            </a:r>
          </a:p>
        </p:txBody>
      </p:sp>
      <p:sp>
        <p:nvSpPr>
          <p:cNvPr id="13" name="Oval 25">
            <a:extLst>
              <a:ext uri="{FF2B5EF4-FFF2-40B4-BE49-F238E27FC236}">
                <a16:creationId xmlns:a16="http://schemas.microsoft.com/office/drawing/2014/main" xmlns="" id="{9B854184-2D63-4393-B5F5-D7BBB8983DF4}"/>
              </a:ext>
            </a:extLst>
          </p:cNvPr>
          <p:cNvSpPr/>
          <p:nvPr/>
        </p:nvSpPr>
        <p:spPr bwMode="auto">
          <a:xfrm>
            <a:off x="2268895" y="3631813"/>
            <a:ext cx="163455" cy="163465"/>
          </a:xfrm>
          <a:prstGeom prst="ellipse">
            <a:avLst/>
          </a:prstGeom>
          <a:solidFill>
            <a:srgbClr val="002D72"/>
          </a:solidFill>
          <a:ln w="9525" cap="flat" cmpd="sng" algn="ctr">
            <a:noFill/>
            <a:prstDash val="solid"/>
            <a:round/>
            <a:headEnd type="none" w="med" len="med"/>
            <a:tailEnd type="none" w="med" len="med"/>
          </a:ln>
          <a:effectLst/>
        </p:spPr>
        <p:txBody>
          <a:bodyPr vert="horz" wrap="none" lIns="60775" tIns="30388" rIns="60775" bIns="30388" numCol="1" rtlCol="0" anchor="ctr" anchorCtr="0" compatLnSpc="1"/>
          <a:lstStyle/>
          <a:p>
            <a:pPr algn="ctr" defTabSz="676910">
              <a:spcBef>
                <a:spcPct val="50000"/>
              </a:spcBef>
              <a:defRPr/>
            </a:pPr>
            <a:r>
              <a:rPr lang="en-US" altLang="zh-CN" sz="755" b="1" dirty="0">
                <a:solidFill>
                  <a:srgbClr val="FFFFFF"/>
                </a:solidFill>
                <a:latin typeface="Palatino Linotype" panose="02040502050505030304" pitchFamily="18" charset="0"/>
              </a:rPr>
              <a:t>2</a:t>
            </a:r>
            <a:endParaRPr lang="en-US" sz="755" b="1" dirty="0">
              <a:solidFill>
                <a:srgbClr val="FFFFFF"/>
              </a:solidFill>
              <a:latin typeface="Palatino Linotype" panose="02040502050505030304" pitchFamily="18" charset="0"/>
            </a:endParaRPr>
          </a:p>
        </p:txBody>
      </p:sp>
    </p:spTree>
    <p:extLst>
      <p:ext uri="{BB962C8B-B14F-4D97-AF65-F5344CB8AC3E}">
        <p14:creationId xmlns:p14="http://schemas.microsoft.com/office/powerpoint/2010/main" val="1401164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1848236" y="367105"/>
            <a:ext cx="4823828" cy="177949"/>
          </a:xfrm>
          <a:prstGeom prst="rect">
            <a:avLst/>
          </a:prstGeom>
        </p:spPr>
        <p:txBody>
          <a:bodyPr vert="horz" lIns="0" tIns="0" rIns="3291840" bIns="27432" rtlCol="0" anchor="b" anchorCtr="0"/>
          <a:lstStyle>
            <a:lvl1pPr algn="l">
              <a:defRPr sz="800" b="1" i="0" cap="all" spc="200" baseline="0">
                <a:solidFill>
                  <a:srgbClr val="8F8F8F"/>
                </a:solidFill>
                <a:latin typeface="Palatino Linotype" panose="02040502050505030304" pitchFamily="18" charset="0"/>
                <a:ea typeface="楷体" panose="02010609060101010101" pitchFamily="49" charset="-122"/>
              </a:defRPr>
            </a:lvl1pPr>
          </a:lstStyle>
          <a:p>
            <a:r>
              <a:rPr lang="en-US" dirty="0"/>
              <a:t>Confidential</a:t>
            </a:r>
          </a:p>
        </p:txBody>
      </p:sp>
      <p:sp>
        <p:nvSpPr>
          <p:cNvPr id="7" name="Date Placeholder 3"/>
          <p:cNvSpPr txBox="1"/>
          <p:nvPr/>
        </p:nvSpPr>
        <p:spPr>
          <a:xfrm>
            <a:off x="5756049" y="366475"/>
            <a:ext cx="4572000" cy="177949"/>
          </a:xfrm>
          <a:prstGeom prst="rect">
            <a:avLst/>
          </a:prstGeom>
        </p:spPr>
        <p:txBody>
          <a:bodyPr vert="horz" wrap="none" lIns="45720" tIns="0" rIns="45720" bIns="27432" rtlCol="0" anchor="b" anchorCtr="0"/>
          <a:lstStyle>
            <a:defPPr>
              <a:defRPr lang="zh-CN"/>
            </a:defPPr>
            <a:lvl1pPr algn="r" defTabSz="-635" rtl="0" eaLnBrk="0" fontAlgn="base" hangingPunct="0">
              <a:spcBef>
                <a:spcPct val="0"/>
              </a:spcBef>
              <a:spcAft>
                <a:spcPct val="0"/>
              </a:spcAft>
              <a:defRPr sz="800" b="1" i="0" kern="1200" cap="all" spc="200" baseline="0">
                <a:solidFill>
                  <a:srgbClr val="002060"/>
                </a:solidFill>
                <a:latin typeface="Palatino Linotype" panose="02040502050505030304" pitchFamily="18" charset="0"/>
                <a:ea typeface="楷体" panose="02010609060101010101" pitchFamily="49" charset="-122"/>
                <a:cs typeface="+mn-cs"/>
              </a:defRPr>
            </a:lvl1pPr>
            <a:lvl2pPr marL="411480" algn="l" rtl="0" eaLnBrk="0" fontAlgn="base" hangingPunct="0">
              <a:spcBef>
                <a:spcPct val="0"/>
              </a:spcBef>
              <a:spcAft>
                <a:spcPct val="0"/>
              </a:spcAft>
              <a:defRPr sz="1260" kern="1200">
                <a:solidFill>
                  <a:schemeClr val="tx1"/>
                </a:solidFill>
                <a:latin typeface="Arial" panose="020B0604020202020204" pitchFamily="34" charset="0"/>
                <a:ea typeface="楷体_GB2312" pitchFamily="49" charset="-122"/>
                <a:cs typeface="+mn-cs"/>
              </a:defRPr>
            </a:lvl2pPr>
            <a:lvl3pPr marL="822325" algn="l" rtl="0" eaLnBrk="0" fontAlgn="base" hangingPunct="0">
              <a:spcBef>
                <a:spcPct val="0"/>
              </a:spcBef>
              <a:spcAft>
                <a:spcPct val="0"/>
              </a:spcAft>
              <a:defRPr sz="1260" kern="1200">
                <a:solidFill>
                  <a:schemeClr val="tx1"/>
                </a:solidFill>
                <a:latin typeface="Arial" panose="020B0604020202020204" pitchFamily="34" charset="0"/>
                <a:ea typeface="楷体_GB2312" pitchFamily="49" charset="-122"/>
                <a:cs typeface="+mn-cs"/>
              </a:defRPr>
            </a:lvl3pPr>
            <a:lvl4pPr marL="1233805" algn="l" rtl="0" eaLnBrk="0" fontAlgn="base" hangingPunct="0">
              <a:spcBef>
                <a:spcPct val="0"/>
              </a:spcBef>
              <a:spcAft>
                <a:spcPct val="0"/>
              </a:spcAft>
              <a:defRPr sz="1260" kern="1200">
                <a:solidFill>
                  <a:schemeClr val="tx1"/>
                </a:solidFill>
                <a:latin typeface="Arial" panose="020B0604020202020204" pitchFamily="34" charset="0"/>
                <a:ea typeface="楷体_GB2312" pitchFamily="49" charset="-122"/>
                <a:cs typeface="+mn-cs"/>
              </a:defRPr>
            </a:lvl4pPr>
            <a:lvl5pPr marL="1645285" algn="l" rtl="0" eaLnBrk="0" fontAlgn="base" hangingPunct="0">
              <a:spcBef>
                <a:spcPct val="0"/>
              </a:spcBef>
              <a:spcAft>
                <a:spcPct val="0"/>
              </a:spcAft>
              <a:defRPr sz="1260" kern="1200">
                <a:solidFill>
                  <a:schemeClr val="tx1"/>
                </a:solidFill>
                <a:latin typeface="Arial" panose="020B0604020202020204" pitchFamily="34" charset="0"/>
                <a:ea typeface="楷体_GB2312" pitchFamily="49" charset="-122"/>
                <a:cs typeface="+mn-cs"/>
              </a:defRPr>
            </a:lvl5pPr>
            <a:lvl6pPr marL="2056765" algn="l" defTabSz="822325" rtl="0" eaLnBrk="1" latinLnBrk="0" hangingPunct="1">
              <a:defRPr sz="1260" kern="1200">
                <a:solidFill>
                  <a:schemeClr val="tx1"/>
                </a:solidFill>
                <a:latin typeface="Arial" panose="020B0604020202020204" pitchFamily="34" charset="0"/>
                <a:ea typeface="楷体_GB2312" pitchFamily="49" charset="-122"/>
                <a:cs typeface="+mn-cs"/>
              </a:defRPr>
            </a:lvl6pPr>
            <a:lvl7pPr marL="2467610" algn="l" defTabSz="822325" rtl="0" eaLnBrk="1" latinLnBrk="0" hangingPunct="1">
              <a:defRPr sz="1260" kern="1200">
                <a:solidFill>
                  <a:schemeClr val="tx1"/>
                </a:solidFill>
                <a:latin typeface="Arial" panose="020B0604020202020204" pitchFamily="34" charset="0"/>
                <a:ea typeface="楷体_GB2312" pitchFamily="49" charset="-122"/>
                <a:cs typeface="+mn-cs"/>
              </a:defRPr>
            </a:lvl7pPr>
            <a:lvl8pPr marL="2879090" algn="l" defTabSz="822325" rtl="0" eaLnBrk="1" latinLnBrk="0" hangingPunct="1">
              <a:defRPr sz="1260" kern="1200">
                <a:solidFill>
                  <a:schemeClr val="tx1"/>
                </a:solidFill>
                <a:latin typeface="Arial" panose="020B0604020202020204" pitchFamily="34" charset="0"/>
                <a:ea typeface="楷体_GB2312" pitchFamily="49" charset="-122"/>
                <a:cs typeface="+mn-cs"/>
              </a:defRPr>
            </a:lvl8pPr>
            <a:lvl9pPr marL="3290570" algn="l" defTabSz="822325" rtl="0" eaLnBrk="1" latinLnBrk="0" hangingPunct="1">
              <a:defRPr sz="1260" kern="1200">
                <a:solidFill>
                  <a:schemeClr val="tx1"/>
                </a:solidFill>
                <a:latin typeface="Arial" panose="020B0604020202020204" pitchFamily="34" charset="0"/>
                <a:ea typeface="楷体_GB2312" pitchFamily="49" charset="-122"/>
                <a:cs typeface="+mn-cs"/>
              </a:defRPr>
            </a:lvl9pPr>
          </a:lstStyle>
          <a:p>
            <a:pPr eaLnBrk="1" hangingPunct="1">
              <a:defRPr/>
            </a:pPr>
            <a:r>
              <a:rPr lang="zh-CN" altLang="en-US" sz="1000" dirty="0"/>
              <a:t>政府预算过程</a:t>
            </a:r>
          </a:p>
        </p:txBody>
      </p:sp>
      <p:sp>
        <p:nvSpPr>
          <p:cNvPr id="19" name="TextBox 62">
            <a:extLst>
              <a:ext uri="{FF2B5EF4-FFF2-40B4-BE49-F238E27FC236}">
                <a16:creationId xmlns:a16="http://schemas.microsoft.com/office/drawing/2014/main" xmlns="" id="{290C86F2-EABB-4272-9022-B7E551F4FBA6}"/>
              </a:ext>
            </a:extLst>
          </p:cNvPr>
          <p:cNvSpPr txBox="1"/>
          <p:nvPr/>
        </p:nvSpPr>
        <p:spPr>
          <a:xfrm>
            <a:off x="1842476" y="1124745"/>
            <a:ext cx="8846956" cy="442878"/>
          </a:xfrm>
          <a:prstGeom prst="rect">
            <a:avLst/>
          </a:prstGeom>
          <a:noFill/>
        </p:spPr>
        <p:txBody>
          <a:bodyPr wrap="square" rtlCol="0">
            <a:spAutoFit/>
          </a:bodyPr>
          <a:lstStyle/>
          <a:p>
            <a:pPr>
              <a:lnSpc>
                <a:spcPct val="150000"/>
              </a:lnSpc>
            </a:pPr>
            <a:r>
              <a:rPr lang="zh-CN" altLang="zh-CN" b="1" kern="100" dirty="0">
                <a:latin typeface="楷体" panose="02010609060101010101" pitchFamily="49" charset="-122"/>
                <a:ea typeface="楷体" panose="02010609060101010101" pitchFamily="49" charset="-122"/>
                <a:cs typeface="Times New Roman" panose="02020603050405020304" pitchFamily="18" charset="0"/>
              </a:rPr>
              <a:t>中央政府</a:t>
            </a:r>
            <a:r>
              <a:rPr lang="zh-CN" altLang="zh-CN" b="1" kern="100" dirty="0" smtClean="0">
                <a:latin typeface="楷体" panose="02010609060101010101" pitchFamily="49" charset="-122"/>
                <a:ea typeface="楷体" panose="02010609060101010101" pitchFamily="49" charset="-122"/>
                <a:cs typeface="Times New Roman" panose="02020603050405020304" pitchFamily="18" charset="0"/>
              </a:rPr>
              <a:t>预算过程</a:t>
            </a:r>
            <a:endParaRPr lang="zh-CN" altLang="en-US" b="1" kern="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877381" y="1681269"/>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xmlns="" id="{FD2B5675-9AA1-154E-8E7C-8CA60BD8E656}"/>
              </a:ext>
            </a:extLst>
          </p:cNvPr>
          <p:cNvSpPr txBox="1"/>
          <p:nvPr/>
        </p:nvSpPr>
        <p:spPr>
          <a:xfrm>
            <a:off x="2413548" y="1916832"/>
            <a:ext cx="6824379" cy="584775"/>
          </a:xfrm>
          <a:prstGeom prst="rect">
            <a:avLst/>
          </a:prstGeom>
          <a:noFill/>
        </p:spPr>
        <p:txBody>
          <a:bodyPr wrap="square" rtlCol="0">
            <a:spAutoFit/>
          </a:bodyPr>
          <a:lstStyle/>
          <a:p>
            <a:r>
              <a:rPr lang="en-US" altLang="zh-CN"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3.</a:t>
            </a:r>
            <a:r>
              <a:rPr lang="zh-CN" altLang="en-US" sz="18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部门预算编报的流程：</a:t>
            </a:r>
            <a:endParaRPr lang="en-US" altLang="zh-CN" sz="1800" b="1"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endParaRPr lang="zh-CN" altLang="en-US" sz="1400" dirty="0">
              <a:solidFill>
                <a:srgbClr val="000000"/>
              </a:solidFill>
              <a:latin typeface="楷体" panose="02010609060101010101" pitchFamily="49" charset="-122"/>
              <a:ea typeface="楷体" panose="02010609060101010101" pitchFamily="49" charset="-122"/>
            </a:endParaRPr>
          </a:p>
        </p:txBody>
      </p:sp>
      <p:sp>
        <p:nvSpPr>
          <p:cNvPr id="12" name="Rectangle 5">
            <a:extLst>
              <a:ext uri="{FF2B5EF4-FFF2-40B4-BE49-F238E27FC236}">
                <a16:creationId xmlns:a16="http://schemas.microsoft.com/office/drawing/2014/main" xmlns="" id="{E191CA30-C4E7-4B56-8539-001E0C8AEB9F}"/>
              </a:ext>
            </a:extLst>
          </p:cNvPr>
          <p:cNvSpPr>
            <a:spLocks noChangeArrowheads="1"/>
          </p:cNvSpPr>
          <p:nvPr/>
        </p:nvSpPr>
        <p:spPr bwMode="auto">
          <a:xfrm>
            <a:off x="1931831" y="2429847"/>
            <a:ext cx="84099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marL="457200">
              <a:defRPr>
                <a:solidFill>
                  <a:schemeClr val="tx1"/>
                </a:solidFill>
                <a:latin typeface="Arial" panose="020B0604020202020204" pitchFamily="34" charset="0"/>
              </a:defRPr>
            </a:lvl2pPr>
            <a:lvl3pPr marL="914400">
              <a:defRPr>
                <a:solidFill>
                  <a:schemeClr val="tx1"/>
                </a:solidFill>
                <a:latin typeface="Arial" panose="020B0604020202020204" pitchFamily="34" charset="0"/>
              </a:defRPr>
            </a:lvl3pPr>
            <a:lvl4pPr marL="1371600">
              <a:defRPr>
                <a:solidFill>
                  <a:schemeClr val="tx1"/>
                </a:solidFill>
                <a:latin typeface="Arial" panose="020B0604020202020204" pitchFamily="34" charset="0"/>
              </a:defRPr>
            </a:lvl4pPr>
            <a:lvl5pPr marL="182880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indent="0" eaLnBrk="0" fontAlgn="base" hangingPunct="0">
              <a:spcBef>
                <a:spcPct val="0"/>
              </a:spcBef>
              <a:spcAft>
                <a:spcPct val="0"/>
              </a:spcAft>
            </a:pPr>
            <a:r>
              <a:rPr lang="zh-CN" altLang="en-US" sz="1600" dirty="0" smtClean="0">
                <a:solidFill>
                  <a:srgbClr val="000000"/>
                </a:solidFill>
                <a:latin typeface="仿宋_GB2312" panose="02010609030101010101" pitchFamily="49" charset="-122"/>
                <a:ea typeface="仿宋_GB2312" panose="02010609030101010101" pitchFamily="49" charset="-122"/>
                <a:cs typeface="Times New Roman" panose="02020603050405020304" pitchFamily="18" charset="0"/>
              </a:rPr>
              <a:t>   </a:t>
            </a:r>
            <a:r>
              <a:rPr lang="zh-CN" altLang="en-US" sz="16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部门</a:t>
            </a:r>
            <a:r>
              <a:rPr lang="zh-CN" altLang="en-US" sz="16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或单位在编报预算的过程中，从基层预算单位开始，逐级上报、汇总，形成中央部门的整体预算计划，最后由财政部进行审核和反馈，形成最终部门预算。</a:t>
            </a:r>
            <a:endParaRPr lang="zh-CN" altLang="en-US" sz="800" dirty="0">
              <a:latin typeface="仿宋" panose="02010609060101010101" pitchFamily="49" charset="-122"/>
              <a:ea typeface="仿宋" panose="02010609060101010101" pitchFamily="49" charset="-122"/>
            </a:endParaRPr>
          </a:p>
        </p:txBody>
      </p:sp>
      <p:sp>
        <p:nvSpPr>
          <p:cNvPr id="13" name="Rectangle 6">
            <a:extLst>
              <a:ext uri="{FF2B5EF4-FFF2-40B4-BE49-F238E27FC236}">
                <a16:creationId xmlns:a16="http://schemas.microsoft.com/office/drawing/2014/main" xmlns="" id="{E7288865-9AC4-4AF0-A464-CF882A0151A2}"/>
              </a:ext>
            </a:extLst>
          </p:cNvPr>
          <p:cNvSpPr>
            <a:spLocks noChangeArrowheads="1"/>
          </p:cNvSpPr>
          <p:nvPr/>
        </p:nvSpPr>
        <p:spPr bwMode="auto">
          <a:xfrm>
            <a:off x="4974459" y="5364422"/>
            <a:ext cx="20313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zh-CN" altLang="en-US" sz="1600" dirty="0">
                <a:latin typeface="楷体" panose="02010609060101010101" pitchFamily="49" charset="-122"/>
                <a:ea typeface="楷体" panose="02010609060101010101" pitchFamily="49" charset="-122"/>
                <a:cs typeface="Times New Roman" panose="02020603050405020304" pitchFamily="18" charset="0"/>
              </a:rPr>
              <a:t>部门编报预算流程图</a:t>
            </a:r>
            <a:endParaRPr lang="zh-CN" altLang="en-US" sz="3600" dirty="0">
              <a:latin typeface="楷体" panose="02010609060101010101" pitchFamily="49" charset="-122"/>
              <a:ea typeface="楷体" panose="02010609060101010101" pitchFamily="49" charset="-122"/>
            </a:endParaRPr>
          </a:p>
        </p:txBody>
      </p:sp>
      <p:grpSp>
        <p:nvGrpSpPr>
          <p:cNvPr id="27" name="组合 26">
            <a:extLst>
              <a:ext uri="{FF2B5EF4-FFF2-40B4-BE49-F238E27FC236}">
                <a16:creationId xmlns:a16="http://schemas.microsoft.com/office/drawing/2014/main" xmlns="" id="{19C39B1E-13F5-40E4-8475-AA01C71CDE43}"/>
              </a:ext>
            </a:extLst>
          </p:cNvPr>
          <p:cNvGrpSpPr/>
          <p:nvPr/>
        </p:nvGrpSpPr>
        <p:grpSpPr>
          <a:xfrm>
            <a:off x="1719588" y="3955893"/>
            <a:ext cx="8779941" cy="895514"/>
            <a:chOff x="406922" y="3836316"/>
            <a:chExt cx="8779941" cy="895514"/>
          </a:xfrm>
        </p:grpSpPr>
        <p:sp>
          <p:nvSpPr>
            <p:cNvPr id="14" name="文本框 13">
              <a:extLst>
                <a:ext uri="{FF2B5EF4-FFF2-40B4-BE49-F238E27FC236}">
                  <a16:creationId xmlns:a16="http://schemas.microsoft.com/office/drawing/2014/main" xmlns="" id="{576762FA-D7FD-47CF-A15A-5AB41CFE7C9E}"/>
                </a:ext>
              </a:extLst>
            </p:cNvPr>
            <p:cNvSpPr txBox="1"/>
            <p:nvPr/>
          </p:nvSpPr>
          <p:spPr>
            <a:xfrm>
              <a:off x="406922" y="4147055"/>
              <a:ext cx="1008112" cy="584775"/>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基层单位编报预算</a:t>
              </a:r>
            </a:p>
          </p:txBody>
        </p:sp>
        <p:sp>
          <p:nvSpPr>
            <p:cNvPr id="22" name="文本框 21">
              <a:extLst>
                <a:ext uri="{FF2B5EF4-FFF2-40B4-BE49-F238E27FC236}">
                  <a16:creationId xmlns:a16="http://schemas.microsoft.com/office/drawing/2014/main" xmlns="" id="{F42D7EE6-33AD-4EC5-B64E-9C7E072DAAAA}"/>
                </a:ext>
              </a:extLst>
            </p:cNvPr>
            <p:cNvSpPr txBox="1"/>
            <p:nvPr/>
          </p:nvSpPr>
          <p:spPr>
            <a:xfrm>
              <a:off x="2433191" y="4147055"/>
              <a:ext cx="1656184" cy="584775"/>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二级单位编制、汇总单位预算</a:t>
              </a:r>
            </a:p>
          </p:txBody>
        </p:sp>
        <p:sp>
          <p:nvSpPr>
            <p:cNvPr id="23" name="文本框 22">
              <a:extLst>
                <a:ext uri="{FF2B5EF4-FFF2-40B4-BE49-F238E27FC236}">
                  <a16:creationId xmlns:a16="http://schemas.microsoft.com/office/drawing/2014/main" xmlns="" id="{BF8D70E4-2BCE-4D36-9C1F-45ABA2D6B78B}"/>
                </a:ext>
              </a:extLst>
            </p:cNvPr>
            <p:cNvSpPr txBox="1"/>
            <p:nvPr/>
          </p:nvSpPr>
          <p:spPr>
            <a:xfrm>
              <a:off x="5175029" y="4147055"/>
              <a:ext cx="1656184" cy="584775"/>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一级单位编制、汇总单位预算</a:t>
              </a:r>
            </a:p>
          </p:txBody>
        </p:sp>
        <p:sp>
          <p:nvSpPr>
            <p:cNvPr id="24" name="文本框 23">
              <a:extLst>
                <a:ext uri="{FF2B5EF4-FFF2-40B4-BE49-F238E27FC236}">
                  <a16:creationId xmlns:a16="http://schemas.microsoft.com/office/drawing/2014/main" xmlns="" id="{54F805AC-D326-4B18-8833-CE0A40999E6F}"/>
                </a:ext>
              </a:extLst>
            </p:cNvPr>
            <p:cNvSpPr txBox="1"/>
            <p:nvPr/>
          </p:nvSpPr>
          <p:spPr>
            <a:xfrm>
              <a:off x="7977807" y="4147054"/>
              <a:ext cx="1209056" cy="584775"/>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财政部审核部门预算数</a:t>
              </a:r>
            </a:p>
          </p:txBody>
        </p:sp>
        <p:cxnSp>
          <p:nvCxnSpPr>
            <p:cNvPr id="16" name="直接箭头连接符 15">
              <a:extLst>
                <a:ext uri="{FF2B5EF4-FFF2-40B4-BE49-F238E27FC236}">
                  <a16:creationId xmlns:a16="http://schemas.microsoft.com/office/drawing/2014/main" xmlns="" id="{E22752DB-735F-4B9F-B960-4E6CA2DADBFC}"/>
                </a:ext>
              </a:extLst>
            </p:cNvPr>
            <p:cNvCxnSpPr>
              <a:stCxn id="14" idx="3"/>
              <a:endCxn id="22" idx="1"/>
            </p:cNvCxnSpPr>
            <p:nvPr/>
          </p:nvCxnSpPr>
          <p:spPr>
            <a:xfrm>
              <a:off x="1415034" y="4439443"/>
              <a:ext cx="10181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xmlns="" id="{FF251934-9C95-4E1E-837D-5B6EC6822645}"/>
                </a:ext>
              </a:extLst>
            </p:cNvPr>
            <p:cNvCxnSpPr>
              <a:stCxn id="22" idx="3"/>
              <a:endCxn id="23" idx="1"/>
            </p:cNvCxnSpPr>
            <p:nvPr/>
          </p:nvCxnSpPr>
          <p:spPr>
            <a:xfrm>
              <a:off x="4089375" y="4439443"/>
              <a:ext cx="10856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xmlns="" id="{033977C5-4EAE-4D45-8C4C-7689A71E2855}"/>
                </a:ext>
              </a:extLst>
            </p:cNvPr>
            <p:cNvCxnSpPr>
              <a:stCxn id="23" idx="3"/>
              <a:endCxn id="24" idx="1"/>
            </p:cNvCxnSpPr>
            <p:nvPr/>
          </p:nvCxnSpPr>
          <p:spPr>
            <a:xfrm flipV="1">
              <a:off x="6831213" y="4439442"/>
              <a:ext cx="114659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xmlns="" id="{25F36E4C-F571-48C7-BEAA-DE7094DAFC28}"/>
                </a:ext>
              </a:extLst>
            </p:cNvPr>
            <p:cNvSpPr txBox="1"/>
            <p:nvPr/>
          </p:nvSpPr>
          <p:spPr>
            <a:xfrm>
              <a:off x="1628291" y="3836317"/>
              <a:ext cx="720080" cy="584775"/>
            </a:xfrm>
            <a:prstGeom prst="rect">
              <a:avLst/>
            </a:prstGeom>
            <a:noFill/>
          </p:spPr>
          <p:txBody>
            <a:bodyPr wrap="square" rtlCol="0">
              <a:spAutoFit/>
            </a:bodyPr>
            <a:lstStyle/>
            <a:p>
              <a:r>
                <a:rPr lang="zh-CN" altLang="en-US" sz="1600" dirty="0">
                  <a:latin typeface="仿宋" panose="02010609060101010101" pitchFamily="49" charset="-122"/>
                  <a:ea typeface="仿宋" panose="02010609060101010101" pitchFamily="49" charset="-122"/>
                </a:rPr>
                <a:t>上报预算</a:t>
              </a:r>
            </a:p>
          </p:txBody>
        </p:sp>
        <p:sp>
          <p:nvSpPr>
            <p:cNvPr id="31" name="文本框 30">
              <a:extLst>
                <a:ext uri="{FF2B5EF4-FFF2-40B4-BE49-F238E27FC236}">
                  <a16:creationId xmlns:a16="http://schemas.microsoft.com/office/drawing/2014/main" xmlns="" id="{3B62E5FC-9BD6-4414-852C-B716830D2E93}"/>
                </a:ext>
              </a:extLst>
            </p:cNvPr>
            <p:cNvSpPr txBox="1"/>
            <p:nvPr/>
          </p:nvSpPr>
          <p:spPr>
            <a:xfrm>
              <a:off x="4302632" y="3840387"/>
              <a:ext cx="720080" cy="584775"/>
            </a:xfrm>
            <a:prstGeom prst="rect">
              <a:avLst/>
            </a:prstGeom>
            <a:noFill/>
          </p:spPr>
          <p:txBody>
            <a:bodyPr wrap="square" rtlCol="0">
              <a:spAutoFit/>
            </a:bodyPr>
            <a:lstStyle/>
            <a:p>
              <a:r>
                <a:rPr lang="zh-CN" altLang="en-US" sz="1600" dirty="0">
                  <a:latin typeface="仿宋" panose="02010609060101010101" pitchFamily="49" charset="-122"/>
                  <a:ea typeface="仿宋" panose="02010609060101010101" pitchFamily="49" charset="-122"/>
                </a:rPr>
                <a:t>上报部门</a:t>
              </a:r>
            </a:p>
          </p:txBody>
        </p:sp>
        <p:sp>
          <p:nvSpPr>
            <p:cNvPr id="32" name="文本框 31">
              <a:extLst>
                <a:ext uri="{FF2B5EF4-FFF2-40B4-BE49-F238E27FC236}">
                  <a16:creationId xmlns:a16="http://schemas.microsoft.com/office/drawing/2014/main" xmlns="" id="{1740ED06-F534-4356-93FF-C3A80145DCCB}"/>
                </a:ext>
              </a:extLst>
            </p:cNvPr>
            <p:cNvSpPr txBox="1"/>
            <p:nvPr/>
          </p:nvSpPr>
          <p:spPr>
            <a:xfrm>
              <a:off x="7046511" y="3836316"/>
              <a:ext cx="870355" cy="584775"/>
            </a:xfrm>
            <a:prstGeom prst="rect">
              <a:avLst/>
            </a:prstGeom>
            <a:noFill/>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上报财政部</a:t>
              </a:r>
            </a:p>
          </p:txBody>
        </p:sp>
      </p:grpSp>
    </p:spTree>
    <p:extLst>
      <p:ext uri="{BB962C8B-B14F-4D97-AF65-F5344CB8AC3E}">
        <p14:creationId xmlns:p14="http://schemas.microsoft.com/office/powerpoint/2010/main" val="273290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62">
            <a:extLst>
              <a:ext uri="{FF2B5EF4-FFF2-40B4-BE49-F238E27FC236}">
                <a16:creationId xmlns:a16="http://schemas.microsoft.com/office/drawing/2014/main" xmlns="" id="{290C86F2-EABB-4272-9022-B7E551F4FBA6}"/>
              </a:ext>
            </a:extLst>
          </p:cNvPr>
          <p:cNvSpPr txBox="1"/>
          <p:nvPr/>
        </p:nvSpPr>
        <p:spPr>
          <a:xfrm>
            <a:off x="1672522" y="639223"/>
            <a:ext cx="8846956" cy="455253"/>
          </a:xfrm>
          <a:prstGeom prst="rect">
            <a:avLst/>
          </a:prstGeom>
          <a:noFill/>
        </p:spPr>
        <p:txBody>
          <a:bodyPr wrap="square" rtlCol="0">
            <a:spAutoFit/>
          </a:bodyPr>
          <a:lstStyle/>
          <a:p>
            <a:pPr>
              <a:lnSpc>
                <a:spcPct val="150000"/>
              </a:lnSpc>
            </a:pPr>
            <a:r>
              <a:rPr lang="zh-CN" altLang="zh-CN" b="1" kern="100" dirty="0">
                <a:latin typeface="楷体" panose="02010609060101010101" pitchFamily="49" charset="-122"/>
                <a:ea typeface="楷体" panose="02010609060101010101" pitchFamily="49" charset="-122"/>
                <a:cs typeface="Times New Roman" panose="02020603050405020304" pitchFamily="18" charset="0"/>
              </a:rPr>
              <a:t>中央政府</a:t>
            </a:r>
            <a:r>
              <a:rPr lang="zh-CN" altLang="zh-CN" b="1" kern="100" dirty="0" smtClean="0">
                <a:latin typeface="楷体" panose="02010609060101010101" pitchFamily="49" charset="-122"/>
                <a:ea typeface="楷体" panose="02010609060101010101" pitchFamily="49" charset="-122"/>
                <a:cs typeface="Times New Roman" panose="02020603050405020304" pitchFamily="18" charset="0"/>
              </a:rPr>
              <a:t>预算过程</a:t>
            </a:r>
            <a:endParaRPr lang="zh-CN" altLang="en-US" b="1" kern="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707427" y="1195747"/>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xmlns="" id="{59166E7B-1507-4A95-9124-ACE5B773BECA}"/>
              </a:ext>
            </a:extLst>
          </p:cNvPr>
          <p:cNvSpPr txBox="1"/>
          <p:nvPr/>
        </p:nvSpPr>
        <p:spPr>
          <a:xfrm>
            <a:off x="2243594" y="1431310"/>
            <a:ext cx="6824379" cy="369332"/>
          </a:xfrm>
          <a:prstGeom prst="rect">
            <a:avLst/>
          </a:prstGeom>
          <a:noFill/>
        </p:spPr>
        <p:txBody>
          <a:bodyPr wrap="square" rtlCol="0">
            <a:spAutoFit/>
          </a:bodyPr>
          <a:lstStyle/>
          <a:p>
            <a:r>
              <a:rPr lang="en-US" altLang="zh-CN"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4.</a:t>
            </a:r>
            <a:r>
              <a:rPr lang="zh-CN" altLang="zh-CN" sz="18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财政部审核和上报预算的流程</a:t>
            </a:r>
            <a:r>
              <a:rPr lang="zh-CN" altLang="en-US" sz="18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t>
            </a:r>
            <a:endParaRPr lang="zh-CN" altLang="en-US" sz="1400" dirty="0">
              <a:solidFill>
                <a:srgbClr val="000000"/>
              </a:solidFill>
              <a:latin typeface="楷体" panose="02010609060101010101" pitchFamily="49" charset="-122"/>
              <a:ea typeface="楷体" panose="02010609060101010101" pitchFamily="49" charset="-122"/>
            </a:endParaRPr>
          </a:p>
        </p:txBody>
      </p:sp>
      <p:sp>
        <p:nvSpPr>
          <p:cNvPr id="11" name="文本框 10">
            <a:extLst>
              <a:ext uri="{FF2B5EF4-FFF2-40B4-BE49-F238E27FC236}">
                <a16:creationId xmlns:a16="http://schemas.microsoft.com/office/drawing/2014/main" xmlns="" id="{AFB0876E-3A11-45E6-8B2A-5CD61D8A56C1}"/>
              </a:ext>
            </a:extLst>
          </p:cNvPr>
          <p:cNvSpPr txBox="1"/>
          <p:nvPr/>
        </p:nvSpPr>
        <p:spPr>
          <a:xfrm>
            <a:off x="4655840" y="5511320"/>
            <a:ext cx="2880320"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cs typeface="Times New Roman" panose="02020603050405020304" pitchFamily="18" charset="0"/>
              </a:rPr>
              <a:t>财政部审核与上报预算流程图</a:t>
            </a:r>
            <a:endParaRPr lang="zh-CN" altLang="en-US" sz="1400" dirty="0">
              <a:latin typeface="楷体" panose="02010609060101010101" pitchFamily="49" charset="-122"/>
              <a:ea typeface="楷体" panose="02010609060101010101" pitchFamily="49" charset="-122"/>
            </a:endParaRPr>
          </a:p>
        </p:txBody>
      </p:sp>
      <p:grpSp>
        <p:nvGrpSpPr>
          <p:cNvPr id="2054" name="组合 2053">
            <a:extLst>
              <a:ext uri="{FF2B5EF4-FFF2-40B4-BE49-F238E27FC236}">
                <a16:creationId xmlns:a16="http://schemas.microsoft.com/office/drawing/2014/main" xmlns="" id="{C4B273C7-ACA7-4070-8FFF-A6D7B4659D4E}"/>
              </a:ext>
            </a:extLst>
          </p:cNvPr>
          <p:cNvGrpSpPr/>
          <p:nvPr/>
        </p:nvGrpSpPr>
        <p:grpSpPr>
          <a:xfrm>
            <a:off x="1533558" y="2771075"/>
            <a:ext cx="8846956" cy="2378805"/>
            <a:chOff x="339907" y="3586503"/>
            <a:chExt cx="8846956" cy="2378805"/>
          </a:xfrm>
        </p:grpSpPr>
        <p:sp>
          <p:nvSpPr>
            <p:cNvPr id="13" name="文本框 12">
              <a:extLst>
                <a:ext uri="{FF2B5EF4-FFF2-40B4-BE49-F238E27FC236}">
                  <a16:creationId xmlns:a16="http://schemas.microsoft.com/office/drawing/2014/main" xmlns="" id="{98598041-3166-44C3-9610-7BE7A5671447}"/>
                </a:ext>
              </a:extLst>
            </p:cNvPr>
            <p:cNvSpPr txBox="1"/>
            <p:nvPr/>
          </p:nvSpPr>
          <p:spPr>
            <a:xfrm>
              <a:off x="339907" y="3956512"/>
              <a:ext cx="864096" cy="584775"/>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部门编报预算</a:t>
              </a:r>
            </a:p>
          </p:txBody>
        </p:sp>
        <p:sp>
          <p:nvSpPr>
            <p:cNvPr id="35" name="文本框 34">
              <a:extLst>
                <a:ext uri="{FF2B5EF4-FFF2-40B4-BE49-F238E27FC236}">
                  <a16:creationId xmlns:a16="http://schemas.microsoft.com/office/drawing/2014/main" xmlns="" id="{591206F3-685D-4983-A7D7-392B7EF16731}"/>
                </a:ext>
              </a:extLst>
            </p:cNvPr>
            <p:cNvSpPr txBox="1"/>
            <p:nvPr/>
          </p:nvSpPr>
          <p:spPr>
            <a:xfrm>
              <a:off x="2359426" y="3703093"/>
              <a:ext cx="1020218" cy="1077218"/>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财政部预算司汇总预算建议数</a:t>
              </a:r>
            </a:p>
          </p:txBody>
        </p:sp>
        <p:sp>
          <p:nvSpPr>
            <p:cNvPr id="36" name="文本框 35">
              <a:extLst>
                <a:ext uri="{FF2B5EF4-FFF2-40B4-BE49-F238E27FC236}">
                  <a16:creationId xmlns:a16="http://schemas.microsoft.com/office/drawing/2014/main" xmlns="" id="{43642CB3-F6E1-4D62-A354-945FD5E9391E}"/>
                </a:ext>
              </a:extLst>
            </p:cNvPr>
            <p:cNvSpPr txBox="1"/>
            <p:nvPr/>
          </p:nvSpPr>
          <p:spPr>
            <a:xfrm>
              <a:off x="4372327" y="3699572"/>
              <a:ext cx="1020218" cy="1077218"/>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各部门预算管理司审核部门预算数据</a:t>
              </a:r>
            </a:p>
          </p:txBody>
        </p:sp>
        <p:sp>
          <p:nvSpPr>
            <p:cNvPr id="39" name="文本框 38">
              <a:extLst>
                <a:ext uri="{FF2B5EF4-FFF2-40B4-BE49-F238E27FC236}">
                  <a16:creationId xmlns:a16="http://schemas.microsoft.com/office/drawing/2014/main" xmlns="" id="{AACCF4A9-8729-4716-BF79-49C2E3699461}"/>
                </a:ext>
              </a:extLst>
            </p:cNvPr>
            <p:cNvSpPr txBox="1"/>
            <p:nvPr/>
          </p:nvSpPr>
          <p:spPr>
            <a:xfrm>
              <a:off x="478930" y="5351287"/>
              <a:ext cx="1666229" cy="584775"/>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财政部预算司汇总审核预算数据</a:t>
              </a:r>
            </a:p>
          </p:txBody>
        </p:sp>
        <p:sp>
          <p:nvSpPr>
            <p:cNvPr id="40" name="文本框 39">
              <a:extLst>
                <a:ext uri="{FF2B5EF4-FFF2-40B4-BE49-F238E27FC236}">
                  <a16:creationId xmlns:a16="http://schemas.microsoft.com/office/drawing/2014/main" xmlns="" id="{2B14C384-347D-4C11-B811-4427E50DAF09}"/>
                </a:ext>
              </a:extLst>
            </p:cNvPr>
            <p:cNvSpPr txBox="1"/>
            <p:nvPr/>
          </p:nvSpPr>
          <p:spPr>
            <a:xfrm>
              <a:off x="3194024" y="5345781"/>
              <a:ext cx="1224136" cy="584775"/>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国务院审定中央预算数</a:t>
              </a:r>
            </a:p>
          </p:txBody>
        </p:sp>
        <p:sp>
          <p:nvSpPr>
            <p:cNvPr id="41" name="文本框 40">
              <a:extLst>
                <a:ext uri="{FF2B5EF4-FFF2-40B4-BE49-F238E27FC236}">
                  <a16:creationId xmlns:a16="http://schemas.microsoft.com/office/drawing/2014/main" xmlns="" id="{3068556A-0EA5-47F7-8493-17D1D16C5DE2}"/>
                </a:ext>
              </a:extLst>
            </p:cNvPr>
            <p:cNvSpPr txBox="1"/>
            <p:nvPr/>
          </p:nvSpPr>
          <p:spPr>
            <a:xfrm>
              <a:off x="5591476" y="5356225"/>
              <a:ext cx="1224137" cy="584775"/>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全国人大批准中央预算</a:t>
              </a:r>
            </a:p>
          </p:txBody>
        </p:sp>
        <p:sp>
          <p:nvSpPr>
            <p:cNvPr id="47" name="文本框 46">
              <a:extLst>
                <a:ext uri="{FF2B5EF4-FFF2-40B4-BE49-F238E27FC236}">
                  <a16:creationId xmlns:a16="http://schemas.microsoft.com/office/drawing/2014/main" xmlns="" id="{8F799F77-4232-4283-8BA0-8A1C66D86AAC}"/>
                </a:ext>
              </a:extLst>
            </p:cNvPr>
            <p:cNvSpPr txBox="1"/>
            <p:nvPr/>
          </p:nvSpPr>
          <p:spPr>
            <a:xfrm>
              <a:off x="8244260" y="5356226"/>
              <a:ext cx="793749" cy="584775"/>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部门预算执行</a:t>
              </a:r>
            </a:p>
          </p:txBody>
        </p:sp>
        <p:sp>
          <p:nvSpPr>
            <p:cNvPr id="15" name="文本框 14">
              <a:extLst>
                <a:ext uri="{FF2B5EF4-FFF2-40B4-BE49-F238E27FC236}">
                  <a16:creationId xmlns:a16="http://schemas.microsoft.com/office/drawing/2014/main" xmlns="" id="{045DF7A8-BCAF-430D-AEFC-828D4F7FE38D}"/>
                </a:ext>
              </a:extLst>
            </p:cNvPr>
            <p:cNvSpPr txBox="1"/>
            <p:nvPr/>
          </p:nvSpPr>
          <p:spPr>
            <a:xfrm>
              <a:off x="1157922" y="4306697"/>
              <a:ext cx="1265163"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报预算建议数</a:t>
              </a:r>
            </a:p>
          </p:txBody>
        </p:sp>
        <p:sp>
          <p:nvSpPr>
            <p:cNvPr id="48" name="文本框 47">
              <a:extLst>
                <a:ext uri="{FF2B5EF4-FFF2-40B4-BE49-F238E27FC236}">
                  <a16:creationId xmlns:a16="http://schemas.microsoft.com/office/drawing/2014/main" xmlns="" id="{1ABA4D18-75E3-44DA-A3F1-922311F438E6}"/>
                </a:ext>
              </a:extLst>
            </p:cNvPr>
            <p:cNvSpPr txBox="1"/>
            <p:nvPr/>
          </p:nvSpPr>
          <p:spPr>
            <a:xfrm>
              <a:off x="3338040" y="3936346"/>
              <a:ext cx="1080120"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拆分预算数</a:t>
              </a:r>
            </a:p>
          </p:txBody>
        </p:sp>
        <p:sp>
          <p:nvSpPr>
            <p:cNvPr id="49" name="文本框 48">
              <a:extLst>
                <a:ext uri="{FF2B5EF4-FFF2-40B4-BE49-F238E27FC236}">
                  <a16:creationId xmlns:a16="http://schemas.microsoft.com/office/drawing/2014/main" xmlns="" id="{7BB0A498-5B05-45E2-BAA9-21514427B63C}"/>
                </a:ext>
              </a:extLst>
            </p:cNvPr>
            <p:cNvSpPr txBox="1"/>
            <p:nvPr/>
          </p:nvSpPr>
          <p:spPr>
            <a:xfrm>
              <a:off x="7895989" y="4225873"/>
              <a:ext cx="1282331"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合并审核数据</a:t>
              </a:r>
            </a:p>
          </p:txBody>
        </p:sp>
        <p:sp>
          <p:nvSpPr>
            <p:cNvPr id="51" name="文本框 50">
              <a:extLst>
                <a:ext uri="{FF2B5EF4-FFF2-40B4-BE49-F238E27FC236}">
                  <a16:creationId xmlns:a16="http://schemas.microsoft.com/office/drawing/2014/main" xmlns="" id="{2B0DCFE1-7B71-45C3-969B-F83D9E6F1523}"/>
                </a:ext>
              </a:extLst>
            </p:cNvPr>
            <p:cNvSpPr txBox="1"/>
            <p:nvPr/>
          </p:nvSpPr>
          <p:spPr>
            <a:xfrm>
              <a:off x="8233630" y="3933484"/>
              <a:ext cx="607047"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二上</a:t>
              </a:r>
            </a:p>
          </p:txBody>
        </p:sp>
        <p:sp>
          <p:nvSpPr>
            <p:cNvPr id="52" name="文本框 51">
              <a:extLst>
                <a:ext uri="{FF2B5EF4-FFF2-40B4-BE49-F238E27FC236}">
                  <a16:creationId xmlns:a16="http://schemas.microsoft.com/office/drawing/2014/main" xmlns="" id="{66802F53-14AB-4537-9CA5-1541BA476558}"/>
                </a:ext>
              </a:extLst>
            </p:cNvPr>
            <p:cNvSpPr txBox="1"/>
            <p:nvPr/>
          </p:nvSpPr>
          <p:spPr>
            <a:xfrm>
              <a:off x="2134769" y="5628284"/>
              <a:ext cx="1080120"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上报国务院</a:t>
              </a:r>
            </a:p>
          </p:txBody>
        </p:sp>
        <p:sp>
          <p:nvSpPr>
            <p:cNvPr id="53" name="文本框 52">
              <a:extLst>
                <a:ext uri="{FF2B5EF4-FFF2-40B4-BE49-F238E27FC236}">
                  <a16:creationId xmlns:a16="http://schemas.microsoft.com/office/drawing/2014/main" xmlns="" id="{53B13716-21B7-4623-A87A-A742F2EFFD86}"/>
                </a:ext>
              </a:extLst>
            </p:cNvPr>
            <p:cNvSpPr txBox="1"/>
            <p:nvPr/>
          </p:nvSpPr>
          <p:spPr>
            <a:xfrm>
              <a:off x="6832933" y="5641458"/>
              <a:ext cx="1447802"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财政部批复预算</a:t>
              </a:r>
            </a:p>
          </p:txBody>
        </p:sp>
        <p:sp>
          <p:nvSpPr>
            <p:cNvPr id="54" name="文本框 53">
              <a:extLst>
                <a:ext uri="{FF2B5EF4-FFF2-40B4-BE49-F238E27FC236}">
                  <a16:creationId xmlns:a16="http://schemas.microsoft.com/office/drawing/2014/main" xmlns="" id="{77B66787-151B-41D7-B2AF-821F148FEB41}"/>
                </a:ext>
              </a:extLst>
            </p:cNvPr>
            <p:cNvSpPr txBox="1"/>
            <p:nvPr/>
          </p:nvSpPr>
          <p:spPr>
            <a:xfrm>
              <a:off x="7170574" y="5349069"/>
              <a:ext cx="607047"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二下</a:t>
              </a:r>
            </a:p>
          </p:txBody>
        </p:sp>
        <p:sp>
          <p:nvSpPr>
            <p:cNvPr id="55" name="文本框 54">
              <a:extLst>
                <a:ext uri="{FF2B5EF4-FFF2-40B4-BE49-F238E27FC236}">
                  <a16:creationId xmlns:a16="http://schemas.microsoft.com/office/drawing/2014/main" xmlns="" id="{F84B70D0-4B78-4396-9C4C-569B591099D4}"/>
                </a:ext>
              </a:extLst>
            </p:cNvPr>
            <p:cNvSpPr txBox="1"/>
            <p:nvPr/>
          </p:nvSpPr>
          <p:spPr>
            <a:xfrm>
              <a:off x="4418160" y="5657531"/>
              <a:ext cx="1299665"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上报全国人大</a:t>
              </a:r>
            </a:p>
          </p:txBody>
        </p:sp>
        <p:sp>
          <p:nvSpPr>
            <p:cNvPr id="56" name="文本框 55">
              <a:extLst>
                <a:ext uri="{FF2B5EF4-FFF2-40B4-BE49-F238E27FC236}">
                  <a16:creationId xmlns:a16="http://schemas.microsoft.com/office/drawing/2014/main" xmlns="" id="{BAB1B7A1-5A17-4D16-B829-AB836919DED4}"/>
                </a:ext>
              </a:extLst>
            </p:cNvPr>
            <p:cNvSpPr txBox="1"/>
            <p:nvPr/>
          </p:nvSpPr>
          <p:spPr>
            <a:xfrm>
              <a:off x="1509983" y="3938612"/>
              <a:ext cx="569143"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一上</a:t>
              </a:r>
            </a:p>
          </p:txBody>
        </p:sp>
        <p:sp>
          <p:nvSpPr>
            <p:cNvPr id="57" name="文本框 56">
              <a:extLst>
                <a:ext uri="{FF2B5EF4-FFF2-40B4-BE49-F238E27FC236}">
                  <a16:creationId xmlns:a16="http://schemas.microsoft.com/office/drawing/2014/main" xmlns="" id="{F86BFDE2-82B3-4D00-8B38-60529B924C9F}"/>
                </a:ext>
              </a:extLst>
            </p:cNvPr>
            <p:cNvSpPr txBox="1"/>
            <p:nvPr/>
          </p:nvSpPr>
          <p:spPr>
            <a:xfrm>
              <a:off x="6644250" y="3586503"/>
              <a:ext cx="1224137" cy="1323439"/>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各部门据此编制预算草案，上报各部门预算管理审核司</a:t>
              </a:r>
            </a:p>
          </p:txBody>
        </p:sp>
        <p:sp>
          <p:nvSpPr>
            <p:cNvPr id="58" name="文本框 57">
              <a:extLst>
                <a:ext uri="{FF2B5EF4-FFF2-40B4-BE49-F238E27FC236}">
                  <a16:creationId xmlns:a16="http://schemas.microsoft.com/office/drawing/2014/main" xmlns="" id="{7DB9D004-B411-4B3B-9744-E1F529133281}"/>
                </a:ext>
              </a:extLst>
            </p:cNvPr>
            <p:cNvSpPr txBox="1"/>
            <p:nvPr/>
          </p:nvSpPr>
          <p:spPr>
            <a:xfrm>
              <a:off x="5425168" y="4230844"/>
              <a:ext cx="1282331" cy="523220"/>
            </a:xfrm>
            <a:prstGeom prst="rect">
              <a:avLst/>
            </a:prstGeom>
            <a:noFill/>
          </p:spPr>
          <p:txBody>
            <a:bodyPr wrap="square" rtlCol="0">
              <a:spAutoFit/>
            </a:bodyPr>
            <a:lstStyle/>
            <a:p>
              <a:pPr algn="ctr"/>
              <a:r>
                <a:rPr lang="zh-CN" altLang="en-US" sz="1400" dirty="0">
                  <a:latin typeface="仿宋" panose="02010609060101010101" pitchFamily="49" charset="-122"/>
                  <a:ea typeface="仿宋" panose="02010609060101010101" pitchFamily="49" charset="-122"/>
                </a:rPr>
                <a:t>下达预算控制限额</a:t>
              </a:r>
            </a:p>
          </p:txBody>
        </p:sp>
        <p:sp>
          <p:nvSpPr>
            <p:cNvPr id="59" name="文本框 58">
              <a:extLst>
                <a:ext uri="{FF2B5EF4-FFF2-40B4-BE49-F238E27FC236}">
                  <a16:creationId xmlns:a16="http://schemas.microsoft.com/office/drawing/2014/main" xmlns="" id="{65EAF8C9-13A6-4CFF-8538-0B6AB6A53D4D}"/>
                </a:ext>
              </a:extLst>
            </p:cNvPr>
            <p:cNvSpPr txBox="1"/>
            <p:nvPr/>
          </p:nvSpPr>
          <p:spPr>
            <a:xfrm>
              <a:off x="5762809" y="3938455"/>
              <a:ext cx="607047"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一下</a:t>
              </a:r>
            </a:p>
          </p:txBody>
        </p:sp>
        <p:cxnSp>
          <p:nvCxnSpPr>
            <p:cNvPr id="18" name="直接箭头连接符 17">
              <a:extLst>
                <a:ext uri="{FF2B5EF4-FFF2-40B4-BE49-F238E27FC236}">
                  <a16:creationId xmlns:a16="http://schemas.microsoft.com/office/drawing/2014/main" xmlns="" id="{9BBD9E8D-7050-4816-AA2E-C059A9248361}"/>
                </a:ext>
              </a:extLst>
            </p:cNvPr>
            <p:cNvCxnSpPr>
              <a:stCxn id="13" idx="3"/>
              <a:endCxn id="35" idx="1"/>
            </p:cNvCxnSpPr>
            <p:nvPr/>
          </p:nvCxnSpPr>
          <p:spPr>
            <a:xfrm flipV="1">
              <a:off x="1204003" y="4241702"/>
              <a:ext cx="1155423" cy="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xmlns="" id="{3F1B7B9D-46D3-4CE9-9EBD-EF567D9C04E8}"/>
                </a:ext>
              </a:extLst>
            </p:cNvPr>
            <p:cNvCxnSpPr>
              <a:stCxn id="35" idx="3"/>
              <a:endCxn id="36" idx="1"/>
            </p:cNvCxnSpPr>
            <p:nvPr/>
          </p:nvCxnSpPr>
          <p:spPr>
            <a:xfrm flipV="1">
              <a:off x="3379644" y="4238181"/>
              <a:ext cx="992683" cy="35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xmlns="" id="{A9877449-523C-4E28-BE27-11B281546EAD}"/>
                </a:ext>
              </a:extLst>
            </p:cNvPr>
            <p:cNvCxnSpPr>
              <a:stCxn id="36" idx="3"/>
              <a:endCxn id="57" idx="1"/>
            </p:cNvCxnSpPr>
            <p:nvPr/>
          </p:nvCxnSpPr>
          <p:spPr>
            <a:xfrm>
              <a:off x="5392545" y="4238181"/>
              <a:ext cx="1251705" cy="10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xmlns="" id="{7E2138DB-58FD-441A-A040-76944F5279ED}"/>
                </a:ext>
              </a:extLst>
            </p:cNvPr>
            <p:cNvCxnSpPr>
              <a:cxnSpLocks/>
              <a:stCxn id="57" idx="3"/>
            </p:cNvCxnSpPr>
            <p:nvPr/>
          </p:nvCxnSpPr>
          <p:spPr>
            <a:xfrm>
              <a:off x="7868387" y="4248223"/>
              <a:ext cx="13184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a:extLst>
                <a:ext uri="{FF2B5EF4-FFF2-40B4-BE49-F238E27FC236}">
                  <a16:creationId xmlns:a16="http://schemas.microsoft.com/office/drawing/2014/main" xmlns="" id="{71ACE9C4-125A-4834-8DCF-E8090C8EA583}"/>
                </a:ext>
              </a:extLst>
            </p:cNvPr>
            <p:cNvCxnSpPr>
              <a:stCxn id="39" idx="3"/>
              <a:endCxn id="40" idx="1"/>
            </p:cNvCxnSpPr>
            <p:nvPr/>
          </p:nvCxnSpPr>
          <p:spPr>
            <a:xfrm flipV="1">
              <a:off x="2145159" y="5638169"/>
              <a:ext cx="1048865" cy="55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50" name="直接箭头连接符 2049">
              <a:extLst>
                <a:ext uri="{FF2B5EF4-FFF2-40B4-BE49-F238E27FC236}">
                  <a16:creationId xmlns:a16="http://schemas.microsoft.com/office/drawing/2014/main" xmlns="" id="{CE0B91A6-A72D-423A-B6DE-C775607CACB1}"/>
                </a:ext>
              </a:extLst>
            </p:cNvPr>
            <p:cNvCxnSpPr>
              <a:stCxn id="40" idx="3"/>
              <a:endCxn id="41" idx="1"/>
            </p:cNvCxnSpPr>
            <p:nvPr/>
          </p:nvCxnSpPr>
          <p:spPr>
            <a:xfrm>
              <a:off x="4418160" y="5638169"/>
              <a:ext cx="1173316" cy="10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52" name="直接箭头连接符 2051">
              <a:extLst>
                <a:ext uri="{FF2B5EF4-FFF2-40B4-BE49-F238E27FC236}">
                  <a16:creationId xmlns:a16="http://schemas.microsoft.com/office/drawing/2014/main" xmlns="" id="{C552D3FA-751D-41B7-8A70-08CEBE99A138}"/>
                </a:ext>
              </a:extLst>
            </p:cNvPr>
            <p:cNvCxnSpPr>
              <a:stCxn id="41" idx="3"/>
              <a:endCxn id="47" idx="1"/>
            </p:cNvCxnSpPr>
            <p:nvPr/>
          </p:nvCxnSpPr>
          <p:spPr>
            <a:xfrm>
              <a:off x="6815613" y="5648613"/>
              <a:ext cx="14286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24377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62">
            <a:extLst>
              <a:ext uri="{FF2B5EF4-FFF2-40B4-BE49-F238E27FC236}">
                <a16:creationId xmlns:a16="http://schemas.microsoft.com/office/drawing/2014/main" xmlns="" id="{290C86F2-EABB-4272-9022-B7E551F4FBA6}"/>
              </a:ext>
            </a:extLst>
          </p:cNvPr>
          <p:cNvSpPr txBox="1"/>
          <p:nvPr/>
        </p:nvSpPr>
        <p:spPr>
          <a:xfrm>
            <a:off x="1639276" y="642145"/>
            <a:ext cx="8846956" cy="455253"/>
          </a:xfrm>
          <a:prstGeom prst="rect">
            <a:avLst/>
          </a:prstGeom>
          <a:noFill/>
        </p:spPr>
        <p:txBody>
          <a:bodyPr wrap="square" rtlCol="0">
            <a:spAutoFit/>
          </a:bodyPr>
          <a:lstStyle/>
          <a:p>
            <a:pPr>
              <a:lnSpc>
                <a:spcPct val="150000"/>
              </a:lnSpc>
            </a:pPr>
            <a:r>
              <a:rPr lang="zh-CN" altLang="zh-CN" b="1" kern="100" dirty="0">
                <a:latin typeface="楷体" panose="02010609060101010101" pitchFamily="49" charset="-122"/>
                <a:ea typeface="楷体" panose="02010609060101010101" pitchFamily="49" charset="-122"/>
                <a:cs typeface="Times New Roman" panose="02020603050405020304" pitchFamily="18" charset="0"/>
              </a:rPr>
              <a:t>中央政府</a:t>
            </a:r>
            <a:r>
              <a:rPr lang="zh-CN" altLang="zh-CN" b="1" kern="100" dirty="0" smtClean="0">
                <a:latin typeface="楷体" panose="02010609060101010101" pitchFamily="49" charset="-122"/>
                <a:ea typeface="楷体" panose="02010609060101010101" pitchFamily="49" charset="-122"/>
                <a:cs typeface="Times New Roman" panose="02020603050405020304" pitchFamily="18" charset="0"/>
              </a:rPr>
              <a:t>预算过程</a:t>
            </a:r>
            <a:endParaRPr lang="zh-CN" altLang="en-US" b="1" kern="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428305" y="58400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674181" y="1198669"/>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xmlns="" id="{65CBC0D3-56B7-4F0C-8EAC-C6CC9404CBCC}"/>
              </a:ext>
            </a:extLst>
          </p:cNvPr>
          <p:cNvSpPr>
            <a:spLocks noChangeArrowheads="1"/>
          </p:cNvSpPr>
          <p:nvPr/>
        </p:nvSpPr>
        <p:spPr bwMode="auto">
          <a:xfrm>
            <a:off x="2384759" y="2125519"/>
            <a:ext cx="77048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marL="457200">
              <a:defRPr>
                <a:solidFill>
                  <a:schemeClr val="tx1"/>
                </a:solidFill>
                <a:latin typeface="Arial" panose="020B0604020202020204" pitchFamily="34" charset="0"/>
              </a:defRPr>
            </a:lvl2pPr>
            <a:lvl3pPr marL="914400">
              <a:defRPr>
                <a:solidFill>
                  <a:schemeClr val="tx1"/>
                </a:solidFill>
                <a:latin typeface="Arial" panose="020B0604020202020204" pitchFamily="34" charset="0"/>
              </a:defRPr>
            </a:lvl3pPr>
            <a:lvl4pPr marL="1371600">
              <a:defRPr>
                <a:solidFill>
                  <a:schemeClr val="tx1"/>
                </a:solidFill>
                <a:latin typeface="Arial" panose="020B0604020202020204" pitchFamily="34" charset="0"/>
              </a:defRPr>
            </a:lvl4pPr>
            <a:lvl5pPr marL="182880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indent="0" eaLnBrk="0" fontAlgn="base" hangingPunct="0">
              <a:spcBef>
                <a:spcPct val="0"/>
              </a:spcBef>
              <a:spcAft>
                <a:spcPct val="0"/>
              </a:spcAft>
            </a:pPr>
            <a:r>
              <a:rPr lang="zh-CN" altLang="en-US" sz="16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全国人大批准中央预算后，财政部在一个月之内将预算批复到各部门。</a:t>
            </a:r>
            <a:endParaRPr lang="en-US" altLang="zh-CN" sz="1600" dirty="0">
              <a:latin typeface="仿宋" panose="02010609060101010101" pitchFamily="49" charset="-122"/>
              <a:ea typeface="仿宋" panose="02010609060101010101" pitchFamily="49" charset="-122"/>
            </a:endParaRPr>
          </a:p>
        </p:txBody>
      </p:sp>
      <p:sp>
        <p:nvSpPr>
          <p:cNvPr id="30" name="文本框 29">
            <a:extLst>
              <a:ext uri="{FF2B5EF4-FFF2-40B4-BE49-F238E27FC236}">
                <a16:creationId xmlns:a16="http://schemas.microsoft.com/office/drawing/2014/main" xmlns="" id="{3F8F8F71-24CF-48DB-A9C4-6302E3B9E0ED}"/>
              </a:ext>
            </a:extLst>
          </p:cNvPr>
          <p:cNvSpPr txBox="1"/>
          <p:nvPr/>
        </p:nvSpPr>
        <p:spPr>
          <a:xfrm>
            <a:off x="2210348" y="1434232"/>
            <a:ext cx="6824379" cy="584775"/>
          </a:xfrm>
          <a:prstGeom prst="rect">
            <a:avLst/>
          </a:prstGeom>
          <a:noFill/>
        </p:spPr>
        <p:txBody>
          <a:bodyPr wrap="square" rtlCol="0">
            <a:spAutoFit/>
          </a:bodyPr>
          <a:lstStyle/>
          <a:p>
            <a:r>
              <a:rPr lang="en-US" altLang="zh-CN" b="1" kern="1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5.</a:t>
            </a:r>
            <a:r>
              <a:rPr lang="zh-CN" altLang="en-US" sz="18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财政部批复预算的流程</a:t>
            </a:r>
            <a:endParaRPr lang="zh-CN" altLang="en-US" sz="1800" dirty="0">
              <a:latin typeface="楷体" panose="02010609060101010101" pitchFamily="49" charset="-122"/>
              <a:ea typeface="楷体" panose="02010609060101010101" pitchFamily="49" charset="-122"/>
            </a:endParaRPr>
          </a:p>
          <a:p>
            <a:endParaRPr lang="zh-CN" altLang="en-US" sz="1400" dirty="0">
              <a:solidFill>
                <a:srgbClr val="000000"/>
              </a:solidFill>
              <a:latin typeface="楷体" panose="02010609060101010101" pitchFamily="49" charset="-122"/>
              <a:ea typeface="楷体" panose="02010609060101010101" pitchFamily="49" charset="-122"/>
            </a:endParaRPr>
          </a:p>
        </p:txBody>
      </p:sp>
      <p:sp>
        <p:nvSpPr>
          <p:cNvPr id="9" name="文本框 8">
            <a:extLst>
              <a:ext uri="{FF2B5EF4-FFF2-40B4-BE49-F238E27FC236}">
                <a16:creationId xmlns:a16="http://schemas.microsoft.com/office/drawing/2014/main" xmlns="" id="{523AF36E-51FE-402C-953F-B7B691E49925}"/>
              </a:ext>
            </a:extLst>
          </p:cNvPr>
          <p:cNvSpPr txBox="1"/>
          <p:nvPr/>
        </p:nvSpPr>
        <p:spPr>
          <a:xfrm>
            <a:off x="4790234" y="5535201"/>
            <a:ext cx="2232248"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cs typeface="Times New Roman" panose="02020603050405020304" pitchFamily="18" charset="0"/>
              </a:rPr>
              <a:t>财政部批复预算流程图</a:t>
            </a:r>
            <a:endParaRPr lang="zh-CN" altLang="en-US" sz="1400" dirty="0">
              <a:latin typeface="楷体" panose="02010609060101010101" pitchFamily="49" charset="-122"/>
              <a:ea typeface="楷体" panose="02010609060101010101" pitchFamily="49" charset="-122"/>
            </a:endParaRPr>
          </a:p>
        </p:txBody>
      </p:sp>
      <p:sp>
        <p:nvSpPr>
          <p:cNvPr id="10" name="文本框 9">
            <a:extLst>
              <a:ext uri="{FF2B5EF4-FFF2-40B4-BE49-F238E27FC236}">
                <a16:creationId xmlns:a16="http://schemas.microsoft.com/office/drawing/2014/main" xmlns="" id="{6BD85FBD-8A5F-438B-93A9-DD1615970EC0}"/>
              </a:ext>
            </a:extLst>
          </p:cNvPr>
          <p:cNvSpPr txBox="1"/>
          <p:nvPr/>
        </p:nvSpPr>
        <p:spPr>
          <a:xfrm>
            <a:off x="1768255" y="3251240"/>
            <a:ext cx="1224136" cy="584775"/>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全国人大批准中央预算</a:t>
            </a:r>
          </a:p>
        </p:txBody>
      </p:sp>
      <p:sp>
        <p:nvSpPr>
          <p:cNvPr id="35" name="文本框 34">
            <a:extLst>
              <a:ext uri="{FF2B5EF4-FFF2-40B4-BE49-F238E27FC236}">
                <a16:creationId xmlns:a16="http://schemas.microsoft.com/office/drawing/2014/main" xmlns="" id="{C8BFCB4C-DC6D-4054-9479-29987FE90902}"/>
              </a:ext>
            </a:extLst>
          </p:cNvPr>
          <p:cNvSpPr txBox="1"/>
          <p:nvPr/>
        </p:nvSpPr>
        <p:spPr>
          <a:xfrm>
            <a:off x="4596656" y="3251240"/>
            <a:ext cx="2016224" cy="584775"/>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财政部各部门预算管理司编写批复说明</a:t>
            </a:r>
          </a:p>
        </p:txBody>
      </p:sp>
      <p:sp>
        <p:nvSpPr>
          <p:cNvPr id="36" name="文本框 35">
            <a:extLst>
              <a:ext uri="{FF2B5EF4-FFF2-40B4-BE49-F238E27FC236}">
                <a16:creationId xmlns:a16="http://schemas.microsoft.com/office/drawing/2014/main" xmlns="" id="{1D3441B4-6697-4FF5-8810-B5DBDE9D7F20}"/>
              </a:ext>
            </a:extLst>
          </p:cNvPr>
          <p:cNvSpPr txBox="1"/>
          <p:nvPr/>
        </p:nvSpPr>
        <p:spPr>
          <a:xfrm>
            <a:off x="7981032" y="3250734"/>
            <a:ext cx="2448272" cy="584775"/>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预算司汇编批复说明，打印批复表，司领导签字</a:t>
            </a:r>
          </a:p>
        </p:txBody>
      </p:sp>
      <p:sp>
        <p:nvSpPr>
          <p:cNvPr id="39" name="文本框 38">
            <a:extLst>
              <a:ext uri="{FF2B5EF4-FFF2-40B4-BE49-F238E27FC236}">
                <a16:creationId xmlns:a16="http://schemas.microsoft.com/office/drawing/2014/main" xmlns="" id="{5CC619C3-FD34-4B76-B3CD-A32F632696A4}"/>
              </a:ext>
            </a:extLst>
          </p:cNvPr>
          <p:cNvSpPr txBox="1"/>
          <p:nvPr/>
        </p:nvSpPr>
        <p:spPr>
          <a:xfrm>
            <a:off x="3300512" y="4458569"/>
            <a:ext cx="1656184" cy="584775"/>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各部门预算管理司会签批复预算</a:t>
            </a:r>
          </a:p>
        </p:txBody>
      </p:sp>
      <p:sp>
        <p:nvSpPr>
          <p:cNvPr id="40" name="文本框 39">
            <a:extLst>
              <a:ext uri="{FF2B5EF4-FFF2-40B4-BE49-F238E27FC236}">
                <a16:creationId xmlns:a16="http://schemas.microsoft.com/office/drawing/2014/main" xmlns="" id="{FAA0FDD2-9164-4BA3-945F-42A811E8DB94}"/>
              </a:ext>
            </a:extLst>
          </p:cNvPr>
          <p:cNvSpPr txBox="1"/>
          <p:nvPr/>
        </p:nvSpPr>
        <p:spPr>
          <a:xfrm>
            <a:off x="7868829" y="4458569"/>
            <a:ext cx="1008113" cy="584775"/>
          </a:xfrm>
          <a:prstGeom prst="rect">
            <a:avLst/>
          </a:prstGeom>
          <a:noFill/>
          <a:ln>
            <a:solidFill>
              <a:schemeClr val="tx1"/>
            </a:solidFill>
          </a:ln>
        </p:spPr>
        <p:txBody>
          <a:bodyPr wrap="square" rtlCol="0">
            <a:spAutoFit/>
          </a:bodyPr>
          <a:lstStyle/>
          <a:p>
            <a:pPr algn="ctr"/>
            <a:r>
              <a:rPr lang="zh-CN" altLang="en-US" sz="1600" dirty="0">
                <a:latin typeface="仿宋" panose="02010609060101010101" pitchFamily="49" charset="-122"/>
                <a:ea typeface="仿宋" panose="02010609060101010101" pitchFamily="49" charset="-122"/>
              </a:rPr>
              <a:t>部门预算执行</a:t>
            </a:r>
          </a:p>
        </p:txBody>
      </p:sp>
      <p:cxnSp>
        <p:nvCxnSpPr>
          <p:cNvPr id="13" name="直接箭头连接符 12">
            <a:extLst>
              <a:ext uri="{FF2B5EF4-FFF2-40B4-BE49-F238E27FC236}">
                <a16:creationId xmlns:a16="http://schemas.microsoft.com/office/drawing/2014/main" xmlns="" id="{D0C6FDB2-9120-44BA-935D-80594C0CC7B1}"/>
              </a:ext>
            </a:extLst>
          </p:cNvPr>
          <p:cNvCxnSpPr>
            <a:stCxn id="10" idx="3"/>
            <a:endCxn id="35" idx="1"/>
          </p:cNvCxnSpPr>
          <p:nvPr/>
        </p:nvCxnSpPr>
        <p:spPr>
          <a:xfrm>
            <a:off x="2992392" y="3543627"/>
            <a:ext cx="16042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xmlns="" id="{871B5514-26D8-460C-B596-4B76D8180802}"/>
              </a:ext>
            </a:extLst>
          </p:cNvPr>
          <p:cNvCxnSpPr>
            <a:stCxn id="35" idx="3"/>
            <a:endCxn id="36" idx="1"/>
          </p:cNvCxnSpPr>
          <p:nvPr/>
        </p:nvCxnSpPr>
        <p:spPr>
          <a:xfrm flipV="1">
            <a:off x="6612880" y="3543121"/>
            <a:ext cx="1368152" cy="5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xmlns="" id="{E21DBB54-ADC9-497A-91D5-B50A99D1F5E8}"/>
              </a:ext>
            </a:extLst>
          </p:cNvPr>
          <p:cNvCxnSpPr>
            <a:stCxn id="39" idx="3"/>
            <a:endCxn id="40" idx="1"/>
          </p:cNvCxnSpPr>
          <p:nvPr/>
        </p:nvCxnSpPr>
        <p:spPr>
          <a:xfrm>
            <a:off x="4956696" y="4750956"/>
            <a:ext cx="29121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xmlns="" id="{CBE405DE-1BE3-45FB-B18F-4CC028AFD913}"/>
              </a:ext>
            </a:extLst>
          </p:cNvPr>
          <p:cNvCxnSpPr>
            <a:cxnSpLocks/>
            <a:endCxn id="39" idx="1"/>
          </p:cNvCxnSpPr>
          <p:nvPr/>
        </p:nvCxnSpPr>
        <p:spPr>
          <a:xfrm>
            <a:off x="1788344" y="4750956"/>
            <a:ext cx="15121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xmlns="" id="{97A16F12-3F3C-4C82-A9B2-7E4C46753608}"/>
              </a:ext>
            </a:extLst>
          </p:cNvPr>
          <p:cNvSpPr txBox="1"/>
          <p:nvPr/>
        </p:nvSpPr>
        <p:spPr>
          <a:xfrm>
            <a:off x="3147436" y="3256226"/>
            <a:ext cx="1364809" cy="564257"/>
          </a:xfrm>
          <a:prstGeom prst="rect">
            <a:avLst/>
          </a:prstGeom>
          <a:noFill/>
        </p:spPr>
        <p:txBody>
          <a:bodyPr wrap="square" rtlCol="0">
            <a:spAutoFit/>
          </a:bodyPr>
          <a:lstStyle/>
          <a:p>
            <a:pPr>
              <a:lnSpc>
                <a:spcPts val="2000"/>
              </a:lnSpc>
            </a:pPr>
            <a:r>
              <a:rPr lang="zh-CN" altLang="en-US" sz="1400" dirty="0">
                <a:latin typeface="仿宋" panose="02010609060101010101" pitchFamily="49" charset="-122"/>
                <a:ea typeface="仿宋" panose="02010609060101010101" pitchFamily="49" charset="-122"/>
              </a:rPr>
              <a:t>财政部预算司</a:t>
            </a:r>
            <a:endParaRPr lang="en-US" altLang="zh-CN" sz="1400" dirty="0">
              <a:latin typeface="仿宋" panose="02010609060101010101" pitchFamily="49" charset="-122"/>
              <a:ea typeface="仿宋" panose="02010609060101010101" pitchFamily="49" charset="-122"/>
            </a:endParaRPr>
          </a:p>
          <a:p>
            <a:r>
              <a:rPr lang="zh-CN" altLang="en-US" sz="1400" dirty="0">
                <a:latin typeface="仿宋" panose="02010609060101010101" pitchFamily="49" charset="-122"/>
                <a:ea typeface="仿宋" panose="02010609060101010101" pitchFamily="49" charset="-122"/>
              </a:rPr>
              <a:t>分解批复工作</a:t>
            </a:r>
          </a:p>
        </p:txBody>
      </p:sp>
      <p:sp>
        <p:nvSpPr>
          <p:cNvPr id="47" name="文本框 46">
            <a:extLst>
              <a:ext uri="{FF2B5EF4-FFF2-40B4-BE49-F238E27FC236}">
                <a16:creationId xmlns:a16="http://schemas.microsoft.com/office/drawing/2014/main" xmlns="" id="{1F8DCC66-F1CF-414A-9997-884C2A18CCA8}"/>
              </a:ext>
            </a:extLst>
          </p:cNvPr>
          <p:cNvSpPr txBox="1"/>
          <p:nvPr/>
        </p:nvSpPr>
        <p:spPr>
          <a:xfrm>
            <a:off x="6725084" y="3211886"/>
            <a:ext cx="1143744" cy="312230"/>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汇集预算司</a:t>
            </a:r>
            <a:endParaRPr lang="en-US" altLang="zh-CN" sz="1400" dirty="0">
              <a:latin typeface="仿宋" panose="02010609060101010101" pitchFamily="49" charset="-122"/>
              <a:ea typeface="仿宋" panose="02010609060101010101" pitchFamily="49" charset="-122"/>
            </a:endParaRPr>
          </a:p>
        </p:txBody>
      </p:sp>
      <p:sp>
        <p:nvSpPr>
          <p:cNvPr id="48" name="文本框 47">
            <a:extLst>
              <a:ext uri="{FF2B5EF4-FFF2-40B4-BE49-F238E27FC236}">
                <a16:creationId xmlns:a16="http://schemas.microsoft.com/office/drawing/2014/main" xmlns="" id="{8CEB0702-8F1B-4B0B-8418-63ADFCD66AAF}"/>
              </a:ext>
            </a:extLst>
          </p:cNvPr>
          <p:cNvSpPr txBox="1"/>
          <p:nvPr/>
        </p:nvSpPr>
        <p:spPr>
          <a:xfrm>
            <a:off x="1914365" y="4415479"/>
            <a:ext cx="1260129"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送有关业务司</a:t>
            </a:r>
            <a:endParaRPr lang="en-US" altLang="zh-CN" sz="1400" dirty="0">
              <a:latin typeface="仿宋" panose="02010609060101010101" pitchFamily="49" charset="-122"/>
              <a:ea typeface="仿宋" panose="02010609060101010101" pitchFamily="49" charset="-122"/>
            </a:endParaRPr>
          </a:p>
        </p:txBody>
      </p:sp>
      <p:sp>
        <p:nvSpPr>
          <p:cNvPr id="49" name="文本框 48">
            <a:extLst>
              <a:ext uri="{FF2B5EF4-FFF2-40B4-BE49-F238E27FC236}">
                <a16:creationId xmlns:a16="http://schemas.microsoft.com/office/drawing/2014/main" xmlns="" id="{636FDCF8-A2B4-4A1F-86A2-C63C19A984D8}"/>
              </a:ext>
            </a:extLst>
          </p:cNvPr>
          <p:cNvSpPr txBox="1"/>
          <p:nvPr/>
        </p:nvSpPr>
        <p:spPr>
          <a:xfrm>
            <a:off x="5069323" y="4409455"/>
            <a:ext cx="2686879" cy="307777"/>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报部领导签发，向部门批复预算</a:t>
            </a:r>
            <a:endParaRPr lang="en-US" altLang="zh-CN"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617199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62">
            <a:extLst>
              <a:ext uri="{FF2B5EF4-FFF2-40B4-BE49-F238E27FC236}">
                <a16:creationId xmlns:a16="http://schemas.microsoft.com/office/drawing/2014/main" xmlns="" id="{290C86F2-EABB-4272-9022-B7E551F4FBA6}"/>
              </a:ext>
            </a:extLst>
          </p:cNvPr>
          <p:cNvSpPr txBox="1"/>
          <p:nvPr/>
        </p:nvSpPr>
        <p:spPr>
          <a:xfrm>
            <a:off x="1590259" y="348549"/>
            <a:ext cx="8846956" cy="455253"/>
          </a:xfrm>
          <a:prstGeom prst="rect">
            <a:avLst/>
          </a:prstGeom>
          <a:noFill/>
        </p:spPr>
        <p:txBody>
          <a:bodyPr wrap="square" rtlCol="0">
            <a:spAutoFit/>
          </a:bodyPr>
          <a:lstStyle/>
          <a:p>
            <a:pPr>
              <a:lnSpc>
                <a:spcPct val="150000"/>
              </a:lnSpc>
            </a:pPr>
            <a:r>
              <a:rPr lang="zh-CN" altLang="en-US" b="1" kern="100" dirty="0">
                <a:latin typeface="楷体" panose="02010609060101010101" pitchFamily="49" charset="-122"/>
                <a:ea typeface="楷体" panose="02010609060101010101" pitchFamily="49" charset="-122"/>
                <a:cs typeface="Times New Roman" panose="02020603050405020304" pitchFamily="18" charset="0"/>
              </a:rPr>
              <a:t>地方</a:t>
            </a:r>
            <a:r>
              <a:rPr lang="zh-CN" altLang="zh-CN" b="1" kern="100" dirty="0">
                <a:latin typeface="楷体" panose="02010609060101010101" pitchFamily="49" charset="-122"/>
                <a:ea typeface="楷体" panose="02010609060101010101" pitchFamily="49" charset="-122"/>
                <a:cs typeface="Times New Roman" panose="02020603050405020304" pitchFamily="18" charset="0"/>
              </a:rPr>
              <a:t>政府</a:t>
            </a:r>
            <a:r>
              <a:rPr lang="zh-CN" altLang="zh-CN" b="1" kern="100" dirty="0" smtClean="0">
                <a:latin typeface="楷体" panose="02010609060101010101" pitchFamily="49" charset="-122"/>
                <a:ea typeface="楷体" panose="02010609060101010101" pitchFamily="49" charset="-122"/>
                <a:cs typeface="Times New Roman" panose="02020603050405020304" pitchFamily="18" charset="0"/>
              </a:rPr>
              <a:t>预算过程</a:t>
            </a:r>
            <a:endParaRPr lang="zh-CN" altLang="en-US" b="1" kern="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394438" y="6034824"/>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590259" y="803801"/>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xmlns="" id="{FBBA4800-9746-7C47-9DA5-36EEF85A3A26}"/>
              </a:ext>
            </a:extLst>
          </p:cNvPr>
          <p:cNvSpPr/>
          <p:nvPr/>
        </p:nvSpPr>
        <p:spPr>
          <a:xfrm>
            <a:off x="1538454" y="825340"/>
            <a:ext cx="6147599" cy="988732"/>
          </a:xfrm>
          <a:prstGeom prst="rect">
            <a:avLst/>
          </a:prstGeom>
        </p:spPr>
        <p:txBody>
          <a:bodyPr wrap="square">
            <a:spAutoFit/>
          </a:bodyPr>
          <a:lstStyle/>
          <a:p>
            <a:pPr>
              <a:lnSpc>
                <a:spcPct val="200000"/>
              </a:lnSpc>
            </a:pPr>
            <a:r>
              <a:rPr lang="zh-CN" altLang="en-US" sz="1600" kern="100" dirty="0">
                <a:solidFill>
                  <a:srgbClr val="000000"/>
                </a:solidFill>
                <a:latin typeface="KaiTi" panose="02010609060101010101" pitchFamily="49" charset="-122"/>
                <a:ea typeface="KaiTi" panose="02010609060101010101" pitchFamily="49" charset="-122"/>
                <a:cs typeface="Times New Roman" panose="02020603050405020304" pitchFamily="18" charset="0"/>
              </a:rPr>
              <a:t>基于</a:t>
            </a:r>
            <a:r>
              <a:rPr lang="zh-CN" altLang="zh-CN" sz="1600" kern="100" dirty="0">
                <a:solidFill>
                  <a:srgbClr val="000000"/>
                </a:solidFill>
                <a:latin typeface="KaiTi" panose="02010609060101010101" pitchFamily="49" charset="-122"/>
                <a:ea typeface="KaiTi" panose="02010609060101010101" pitchFamily="49" charset="-122"/>
                <a:cs typeface="Times New Roman" panose="02020603050405020304" pitchFamily="18" charset="0"/>
              </a:rPr>
              <a:t>“两上两下”原则</a:t>
            </a:r>
            <a:r>
              <a:rPr lang="zh-CN" altLang="en-US" sz="1600" kern="100" dirty="0">
                <a:solidFill>
                  <a:srgbClr val="000000"/>
                </a:solidFill>
                <a:latin typeface="KaiTi" panose="02010609060101010101" pitchFamily="49" charset="-122"/>
                <a:ea typeface="KaiTi" panose="02010609060101010101" pitchFamily="49" charset="-122"/>
                <a:cs typeface="Times New Roman" panose="02020603050405020304" pitchFamily="18" charset="0"/>
              </a:rPr>
              <a:t>：</a:t>
            </a:r>
            <a:endParaRPr lang="en-US" altLang="zh-CN" sz="1600" kern="100" dirty="0">
              <a:solidFill>
                <a:srgbClr val="000000"/>
              </a:solidFill>
              <a:latin typeface="KaiTi" panose="02010609060101010101" pitchFamily="49" charset="-122"/>
              <a:ea typeface="KaiTi" panose="02010609060101010101" pitchFamily="49" charset="-122"/>
              <a:cs typeface="Times New Roman" panose="02020603050405020304" pitchFamily="18" charset="0"/>
            </a:endParaRPr>
          </a:p>
          <a:p>
            <a:pPr>
              <a:lnSpc>
                <a:spcPct val="200000"/>
              </a:lnSpc>
            </a:pPr>
            <a:r>
              <a:rPr lang="en-US" altLang="zh-CN" sz="1600" kern="100" dirty="0">
                <a:solidFill>
                  <a:srgbClr val="000000"/>
                </a:solidFill>
                <a:latin typeface="KaiTi" panose="02010609060101010101" pitchFamily="49" charset="-122"/>
                <a:ea typeface="KaiTi" panose="02010609060101010101" pitchFamily="49" charset="-122"/>
                <a:cs typeface="Times New Roman" panose="02020603050405020304" pitchFamily="18" charset="0"/>
              </a:rPr>
              <a:t>1.</a:t>
            </a:r>
            <a:r>
              <a:rPr lang="zh-CN" altLang="en-US" sz="1600" kern="100" dirty="0">
                <a:solidFill>
                  <a:srgbClr val="000000"/>
                </a:solidFill>
                <a:latin typeface="KaiTi" panose="02010609060101010101" pitchFamily="49" charset="-122"/>
                <a:ea typeface="KaiTi" panose="02010609060101010101" pitchFamily="49" charset="-122"/>
                <a:cs typeface="Times New Roman" panose="02020603050405020304" pitchFamily="18" charset="0"/>
              </a:rPr>
              <a:t> 省级、市级政府</a:t>
            </a:r>
            <a:r>
              <a:rPr lang="en-US" altLang="zh-CN" sz="1600" kern="100" dirty="0">
                <a:solidFill>
                  <a:srgbClr val="000000"/>
                </a:solidFill>
                <a:latin typeface="KaiTi" panose="02010609060101010101" pitchFamily="49" charset="-122"/>
                <a:ea typeface="KaiTi" panose="02010609060101010101" pitchFamily="49" charset="-122"/>
                <a:cs typeface="Times New Roman" panose="02020603050405020304" pitchFamily="18" charset="0"/>
              </a:rPr>
              <a:t>—</a:t>
            </a:r>
            <a:r>
              <a:rPr lang="zh-CN" altLang="en-US" sz="1600" kern="100" dirty="0">
                <a:solidFill>
                  <a:srgbClr val="000000"/>
                </a:solidFill>
                <a:latin typeface="KaiTi" panose="02010609060101010101" pitchFamily="49" charset="-122"/>
                <a:ea typeface="KaiTi" panose="02010609060101010101" pitchFamily="49" charset="-122"/>
                <a:cs typeface="Times New Roman" panose="02020603050405020304" pitchFamily="18" charset="0"/>
              </a:rPr>
              <a:t>纵向管理层级中间部分</a:t>
            </a:r>
            <a:r>
              <a:rPr lang="en-US" altLang="zh-CN" sz="1600" kern="100" dirty="0">
                <a:solidFill>
                  <a:srgbClr val="000000"/>
                </a:solidFill>
                <a:latin typeface="KaiTi" panose="02010609060101010101" pitchFamily="49" charset="-122"/>
                <a:ea typeface="KaiTi" panose="02010609060101010101" pitchFamily="49" charset="-122"/>
                <a:cs typeface="Times New Roman" panose="02020603050405020304" pitchFamily="18" charset="0"/>
              </a:rPr>
              <a:t>—</a:t>
            </a:r>
            <a:r>
              <a:rPr lang="zh-CN" altLang="zh-CN" sz="1600" dirty="0">
                <a:solidFill>
                  <a:srgbClr val="FF0000"/>
                </a:solidFill>
                <a:latin typeface="KaiTi" panose="02010609060101010101" pitchFamily="49" charset="-122"/>
                <a:ea typeface="KaiTi" panose="02010609060101010101" pitchFamily="49" charset="-122"/>
              </a:rPr>
              <a:t>预算制定流程</a:t>
            </a:r>
            <a:r>
              <a:rPr lang="zh-CN" altLang="zh-CN" sz="1600" dirty="0">
                <a:latin typeface="KaiTi" panose="02010609060101010101" pitchFamily="49" charset="-122"/>
                <a:ea typeface="KaiTi" panose="02010609060101010101" pitchFamily="49" charset="-122"/>
              </a:rPr>
              <a:t> </a:t>
            </a:r>
            <a:endParaRPr lang="zh-CN" altLang="en-US" sz="1600" dirty="0">
              <a:latin typeface="KaiTi" panose="02010609060101010101" pitchFamily="49" charset="-122"/>
              <a:ea typeface="KaiTi" panose="02010609060101010101" pitchFamily="49" charset="-122"/>
            </a:endParaRPr>
          </a:p>
        </p:txBody>
      </p:sp>
      <p:pic>
        <p:nvPicPr>
          <p:cNvPr id="25" name="图片 24">
            <a:extLst>
              <a:ext uri="{FF2B5EF4-FFF2-40B4-BE49-F238E27FC236}">
                <a16:creationId xmlns:a16="http://schemas.microsoft.com/office/drawing/2014/main" xmlns="" id="{5F67AAFB-B03E-BC41-A85C-EBD45EF2A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0502" y="1825483"/>
            <a:ext cx="8105739" cy="4611567"/>
          </a:xfrm>
          <a:prstGeom prst="rect">
            <a:avLst/>
          </a:prstGeom>
        </p:spPr>
      </p:pic>
    </p:spTree>
    <p:extLst>
      <p:ext uri="{BB962C8B-B14F-4D97-AF65-F5344CB8AC3E}">
        <p14:creationId xmlns:p14="http://schemas.microsoft.com/office/powerpoint/2010/main" val="2497705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7D2A8C87-1D95-4A49-B7AD-E5075E38CE4A}"/>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sp>
        <p:nvSpPr>
          <p:cNvPr id="8" name="矩形 7">
            <a:extLst>
              <a:ext uri="{FF2B5EF4-FFF2-40B4-BE49-F238E27FC236}">
                <a16:creationId xmlns:a16="http://schemas.microsoft.com/office/drawing/2014/main" xmlns="" id="{8401EA26-92ED-7740-911C-F3EEBA6C32C5}"/>
              </a:ext>
            </a:extLst>
          </p:cNvPr>
          <p:cNvSpPr/>
          <p:nvPr/>
        </p:nvSpPr>
        <p:spPr>
          <a:xfrm>
            <a:off x="1900322" y="973880"/>
            <a:ext cx="5109091" cy="988732"/>
          </a:xfrm>
          <a:prstGeom prst="rect">
            <a:avLst/>
          </a:prstGeom>
        </p:spPr>
        <p:txBody>
          <a:bodyPr wrap="none">
            <a:spAutoFit/>
          </a:bodyPr>
          <a:lstStyle/>
          <a:p>
            <a:pPr>
              <a:lnSpc>
                <a:spcPct val="200000"/>
              </a:lnSpc>
            </a:pPr>
            <a:r>
              <a:rPr lang="zh-CN" altLang="en-US" sz="1600" kern="100" dirty="0">
                <a:solidFill>
                  <a:srgbClr val="000000"/>
                </a:solidFill>
                <a:latin typeface="KaiTi" panose="02010609060101010101" pitchFamily="49" charset="-122"/>
                <a:ea typeface="KaiTi" panose="02010609060101010101" pitchFamily="49" charset="-122"/>
                <a:cs typeface="Times New Roman" panose="02020603050405020304" pitchFamily="18" charset="0"/>
              </a:rPr>
              <a:t>基于</a:t>
            </a:r>
            <a:r>
              <a:rPr lang="zh-CN" altLang="zh-CN" sz="1600" kern="100" dirty="0">
                <a:solidFill>
                  <a:srgbClr val="000000"/>
                </a:solidFill>
                <a:latin typeface="KaiTi" panose="02010609060101010101" pitchFamily="49" charset="-122"/>
                <a:ea typeface="KaiTi" panose="02010609060101010101" pitchFamily="49" charset="-122"/>
                <a:cs typeface="Times New Roman" panose="02020603050405020304" pitchFamily="18" charset="0"/>
              </a:rPr>
              <a:t>“两上两下”原则</a:t>
            </a:r>
            <a:r>
              <a:rPr lang="zh-CN" altLang="en-US" sz="1600" kern="100" dirty="0">
                <a:solidFill>
                  <a:srgbClr val="000000"/>
                </a:solidFill>
                <a:latin typeface="KaiTi" panose="02010609060101010101" pitchFamily="49" charset="-122"/>
                <a:ea typeface="KaiTi" panose="02010609060101010101" pitchFamily="49" charset="-122"/>
                <a:cs typeface="Times New Roman" panose="02020603050405020304" pitchFamily="18" charset="0"/>
              </a:rPr>
              <a:t>：</a:t>
            </a:r>
            <a:endParaRPr lang="en-US" altLang="zh-CN" sz="1600" kern="100" dirty="0">
              <a:solidFill>
                <a:srgbClr val="000000"/>
              </a:solidFill>
              <a:latin typeface="KaiTi" panose="02010609060101010101" pitchFamily="49" charset="-122"/>
              <a:ea typeface="KaiTi" panose="02010609060101010101" pitchFamily="49" charset="-122"/>
              <a:cs typeface="Times New Roman" panose="02020603050405020304" pitchFamily="18" charset="0"/>
            </a:endParaRPr>
          </a:p>
          <a:p>
            <a:pPr>
              <a:lnSpc>
                <a:spcPct val="200000"/>
              </a:lnSpc>
            </a:pPr>
            <a:r>
              <a:rPr lang="en-US" altLang="zh-CN" sz="1600" kern="100" dirty="0">
                <a:solidFill>
                  <a:srgbClr val="000000"/>
                </a:solidFill>
                <a:latin typeface="KaiTi" panose="02010609060101010101" pitchFamily="49" charset="-122"/>
                <a:ea typeface="KaiTi" panose="02010609060101010101" pitchFamily="49" charset="-122"/>
                <a:cs typeface="Times New Roman" panose="02020603050405020304" pitchFamily="18" charset="0"/>
              </a:rPr>
              <a:t>2.</a:t>
            </a:r>
            <a:r>
              <a:rPr lang="zh-CN" altLang="en-US" sz="1600" kern="100" dirty="0">
                <a:solidFill>
                  <a:srgbClr val="000000"/>
                </a:solidFill>
                <a:latin typeface="KaiTi" panose="02010609060101010101" pitchFamily="49" charset="-122"/>
                <a:ea typeface="KaiTi" panose="02010609060101010101" pitchFamily="49" charset="-122"/>
                <a:cs typeface="Times New Roman" panose="02020603050405020304" pitchFamily="18" charset="0"/>
              </a:rPr>
              <a:t> 县、乡级政府</a:t>
            </a:r>
            <a:r>
              <a:rPr lang="en-US" altLang="zh-CN" sz="1600" kern="100" dirty="0">
                <a:solidFill>
                  <a:srgbClr val="000000"/>
                </a:solidFill>
                <a:latin typeface="KaiTi" panose="02010609060101010101" pitchFamily="49" charset="-122"/>
                <a:ea typeface="KaiTi" panose="02010609060101010101" pitchFamily="49" charset="-122"/>
                <a:cs typeface="Times New Roman" panose="02020603050405020304" pitchFamily="18" charset="0"/>
              </a:rPr>
              <a:t>—</a:t>
            </a:r>
            <a:r>
              <a:rPr lang="zh-CN" altLang="en-US" sz="1600" kern="100" dirty="0">
                <a:solidFill>
                  <a:srgbClr val="000000"/>
                </a:solidFill>
                <a:latin typeface="KaiTi" panose="02010609060101010101" pitchFamily="49" charset="-122"/>
                <a:ea typeface="KaiTi" panose="02010609060101010101" pitchFamily="49" charset="-122"/>
                <a:cs typeface="Times New Roman" panose="02020603050405020304" pitchFamily="18" charset="0"/>
              </a:rPr>
              <a:t>纵向管理基层政府</a:t>
            </a:r>
            <a:r>
              <a:rPr lang="en-US" altLang="zh-CN" sz="1600" kern="100" dirty="0">
                <a:solidFill>
                  <a:srgbClr val="000000"/>
                </a:solidFill>
                <a:latin typeface="KaiTi" panose="02010609060101010101" pitchFamily="49" charset="-122"/>
                <a:ea typeface="KaiTi" panose="02010609060101010101" pitchFamily="49" charset="-122"/>
                <a:cs typeface="Times New Roman" panose="02020603050405020304" pitchFamily="18" charset="0"/>
              </a:rPr>
              <a:t>—</a:t>
            </a:r>
            <a:r>
              <a:rPr lang="zh-CN" altLang="zh-CN" sz="1600" dirty="0">
                <a:solidFill>
                  <a:srgbClr val="FF0000"/>
                </a:solidFill>
                <a:latin typeface="KaiTi" panose="02010609060101010101" pitchFamily="49" charset="-122"/>
                <a:ea typeface="KaiTi" panose="02010609060101010101" pitchFamily="49" charset="-122"/>
              </a:rPr>
              <a:t>预算制定流程</a:t>
            </a:r>
            <a:r>
              <a:rPr lang="zh-CN" altLang="zh-CN" sz="1600" dirty="0">
                <a:latin typeface="KaiTi" panose="02010609060101010101" pitchFamily="49" charset="-122"/>
                <a:ea typeface="KaiTi" panose="02010609060101010101" pitchFamily="49" charset="-122"/>
              </a:rPr>
              <a:t> </a:t>
            </a:r>
            <a:endParaRPr lang="zh-CN" altLang="en-US" sz="1600" dirty="0">
              <a:latin typeface="KaiTi" panose="02010609060101010101" pitchFamily="49" charset="-122"/>
              <a:ea typeface="KaiTi" panose="02010609060101010101" pitchFamily="49" charset="-122"/>
            </a:endParaRPr>
          </a:p>
        </p:txBody>
      </p:sp>
      <p:pic>
        <p:nvPicPr>
          <p:cNvPr id="14" name="图片 13">
            <a:extLst>
              <a:ext uri="{FF2B5EF4-FFF2-40B4-BE49-F238E27FC236}">
                <a16:creationId xmlns:a16="http://schemas.microsoft.com/office/drawing/2014/main" xmlns="" id="{B8C60124-AA99-B44F-9F0D-040B5081C5B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631502" y="1844824"/>
            <a:ext cx="8928993" cy="4830238"/>
          </a:xfrm>
          <a:prstGeom prst="rect">
            <a:avLst/>
          </a:prstGeom>
          <a:noFill/>
        </p:spPr>
      </p:pic>
      <p:sp>
        <p:nvSpPr>
          <p:cNvPr id="9" name="TextBox 62">
            <a:extLst>
              <a:ext uri="{FF2B5EF4-FFF2-40B4-BE49-F238E27FC236}">
                <a16:creationId xmlns:a16="http://schemas.microsoft.com/office/drawing/2014/main" xmlns="" id="{03D27E66-6F50-3F4E-9C76-6088CE4FD069}"/>
              </a:ext>
            </a:extLst>
          </p:cNvPr>
          <p:cNvSpPr txBox="1"/>
          <p:nvPr/>
        </p:nvSpPr>
        <p:spPr>
          <a:xfrm>
            <a:off x="1827326" y="636415"/>
            <a:ext cx="8846956" cy="455253"/>
          </a:xfrm>
          <a:prstGeom prst="rect">
            <a:avLst/>
          </a:prstGeom>
          <a:noFill/>
        </p:spPr>
        <p:txBody>
          <a:bodyPr wrap="square" rtlCol="0">
            <a:spAutoFit/>
          </a:bodyPr>
          <a:lstStyle/>
          <a:p>
            <a:pPr>
              <a:lnSpc>
                <a:spcPct val="150000"/>
              </a:lnSpc>
            </a:pPr>
            <a:r>
              <a:rPr lang="zh-CN" altLang="en-US" b="1" kern="100" dirty="0">
                <a:latin typeface="楷体" panose="02010609060101010101" pitchFamily="49" charset="-122"/>
                <a:ea typeface="楷体" panose="02010609060101010101" pitchFamily="49" charset="-122"/>
                <a:cs typeface="Times New Roman" panose="02020603050405020304" pitchFamily="18" charset="0"/>
              </a:rPr>
              <a:t>地方</a:t>
            </a:r>
            <a:r>
              <a:rPr lang="zh-CN" altLang="zh-CN" b="1" kern="100" dirty="0">
                <a:latin typeface="楷体" panose="02010609060101010101" pitchFamily="49" charset="-122"/>
                <a:ea typeface="楷体" panose="02010609060101010101" pitchFamily="49" charset="-122"/>
                <a:cs typeface="Times New Roman" panose="02020603050405020304" pitchFamily="18" charset="0"/>
              </a:rPr>
              <a:t>政府</a:t>
            </a:r>
            <a:r>
              <a:rPr lang="zh-CN" altLang="zh-CN" b="1" kern="100" dirty="0" smtClean="0">
                <a:latin typeface="楷体" panose="02010609060101010101" pitchFamily="49" charset="-122"/>
                <a:ea typeface="楷体" panose="02010609060101010101" pitchFamily="49" charset="-122"/>
                <a:cs typeface="Times New Roman" panose="02020603050405020304" pitchFamily="18" charset="0"/>
              </a:rPr>
              <a:t>预算过程</a:t>
            </a:r>
            <a:endParaRPr lang="zh-CN" altLang="en-US" b="1" kern="0"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p:txBody>
      </p:sp>
      <p:cxnSp>
        <p:nvCxnSpPr>
          <p:cNvPr id="10" name="直接连接符 36">
            <a:extLst>
              <a:ext uri="{FF2B5EF4-FFF2-40B4-BE49-F238E27FC236}">
                <a16:creationId xmlns:a16="http://schemas.microsoft.com/office/drawing/2014/main" xmlns="" id="{AE6B9FC2-980F-2D44-B754-39F310DF0BF7}"/>
              </a:ext>
            </a:extLst>
          </p:cNvPr>
          <p:cNvCxnSpPr/>
          <p:nvPr/>
        </p:nvCxnSpPr>
        <p:spPr>
          <a:xfrm>
            <a:off x="1827326" y="1091667"/>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33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C4386F9-41B6-477C-AE9D-66D8B838727E}" type="slidenum">
              <a:rPr lang="en-US" altLang="zh-CN" smtClean="0">
                <a:solidFill>
                  <a:srgbClr val="000000"/>
                </a:solidFill>
              </a:rPr>
              <a:pPr>
                <a:defRPr/>
              </a:pPr>
              <a:t>4</a:t>
            </a:fld>
            <a:endParaRPr lang="en-US" altLang="zh-CN" dirty="0">
              <a:solidFill>
                <a:srgbClr val="000000"/>
              </a:solidFill>
            </a:endParaRPr>
          </a:p>
        </p:txBody>
      </p:sp>
      <p:sp>
        <p:nvSpPr>
          <p:cNvPr id="19" name="TextBox 62">
            <a:extLst>
              <a:ext uri="{FF2B5EF4-FFF2-40B4-BE49-F238E27FC236}">
                <a16:creationId xmlns:a16="http://schemas.microsoft.com/office/drawing/2014/main" xmlns="" id="{290C86F2-EABB-4272-9022-B7E551F4FBA6}"/>
              </a:ext>
            </a:extLst>
          </p:cNvPr>
          <p:cNvSpPr txBox="1"/>
          <p:nvPr/>
        </p:nvSpPr>
        <p:spPr>
          <a:xfrm>
            <a:off x="1794350" y="741498"/>
            <a:ext cx="8846956" cy="455253"/>
          </a:xfrm>
          <a:prstGeom prst="rect">
            <a:avLst/>
          </a:prstGeom>
          <a:noFill/>
        </p:spPr>
        <p:txBody>
          <a:bodyPr wrap="square" rtlCol="0">
            <a:spAutoFit/>
          </a:bodyPr>
          <a:lstStyle/>
          <a:p>
            <a:pPr>
              <a:lnSpc>
                <a:spcPct val="150000"/>
              </a:lnSpc>
            </a:pP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一、</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政府预算的概论</a:t>
            </a:r>
            <a:endPar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14" name="直接连接符 13">
            <a:extLst>
              <a:ext uri="{FF2B5EF4-FFF2-40B4-BE49-F238E27FC236}">
                <a16:creationId xmlns:a16="http://schemas.microsoft.com/office/drawing/2014/main" xmlns="" id="{B6DB6115-8F9C-49BF-94C6-FDB5F0556B50}"/>
              </a:ext>
            </a:extLst>
          </p:cNvPr>
          <p:cNvCxnSpPr/>
          <p:nvPr/>
        </p:nvCxnSpPr>
        <p:spPr>
          <a:xfrm>
            <a:off x="1877381" y="5661248"/>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508446" y="1514609"/>
            <a:ext cx="7556393" cy="3647152"/>
          </a:xfrm>
          <a:prstGeom prst="rect">
            <a:avLst/>
          </a:prstGeom>
          <a:noFill/>
        </p:spPr>
        <p:txBody>
          <a:bodyPr wrap="square" rtlCol="0">
            <a:spAutoFit/>
          </a:bodyPr>
          <a:lstStyle/>
          <a:p>
            <a:pPr latinLnBrk="0">
              <a:lnSpc>
                <a:spcPct val="150000"/>
              </a:lnSpc>
            </a:pPr>
            <a:r>
              <a:rPr lang="zh-CN" altLang="en-US" sz="1400" b="1" dirty="0" smtClean="0">
                <a:latin typeface="Times New Roman" panose="02020603050405020304" pitchFamily="18" charset="0"/>
                <a:ea typeface="楷体" panose="02010609060101010101" pitchFamily="49" charset="-122"/>
                <a:cs typeface="Times New Roman" panose="02020603050405020304" pitchFamily="18" charset="0"/>
              </a:rPr>
              <a:t>政府</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预算的内涵：</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marL="542925" indent="-187325">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 从形式上看：政府预算是一国政府施政的财政收支计划</a:t>
            </a:r>
            <a:endParaRPr lang="en-US" altLang="zh-CN" sz="1400" dirty="0">
              <a:solidFill>
                <a:srgbClr val="000000"/>
              </a:solidFill>
              <a:latin typeface="仿宋" panose="02010609060101010101" pitchFamily="49" charset="-122"/>
              <a:ea typeface="仿宋" panose="02010609060101010101" pitchFamily="49" charset="-122"/>
            </a:endParaRPr>
          </a:p>
          <a:p>
            <a:pPr marL="542925" indent="-187325">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 从程序上看：政府预算是通过政治程序决定的</a:t>
            </a:r>
            <a:endParaRPr lang="en-US" altLang="zh-CN" sz="1400" dirty="0">
              <a:solidFill>
                <a:srgbClr val="000000"/>
              </a:solidFill>
              <a:latin typeface="仿宋" panose="02010609060101010101" pitchFamily="49" charset="-122"/>
              <a:ea typeface="仿宋" panose="02010609060101010101" pitchFamily="49" charset="-122"/>
            </a:endParaRPr>
          </a:p>
          <a:p>
            <a:pPr marL="542925" indent="-187325">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 从性质上看：政府预算是具有法律效力的文件</a:t>
            </a:r>
            <a:endParaRPr lang="en-US" altLang="zh-CN" sz="1400" dirty="0">
              <a:solidFill>
                <a:srgbClr val="000000"/>
              </a:solidFill>
              <a:latin typeface="仿宋" panose="02010609060101010101" pitchFamily="49" charset="-122"/>
              <a:ea typeface="仿宋" panose="02010609060101010101" pitchFamily="49" charset="-122"/>
            </a:endParaRPr>
          </a:p>
          <a:p>
            <a:pPr marL="542925" indent="-187325">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 从决策过程看：政府预算是公共选择机制</a:t>
            </a:r>
            <a:endParaRPr lang="en-US" altLang="zh-CN" sz="1400" dirty="0">
              <a:solidFill>
                <a:srgbClr val="000000"/>
              </a:solidFill>
              <a:latin typeface="仿宋" panose="02010609060101010101" pitchFamily="49" charset="-122"/>
              <a:ea typeface="仿宋" panose="02010609060101010101" pitchFamily="49" charset="-122"/>
            </a:endParaRPr>
          </a:p>
          <a:p>
            <a:pPr marL="542925" indent="-187325">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 从内容上看：政府预算反映着政府分配活动的范围和</a:t>
            </a:r>
            <a:r>
              <a:rPr lang="zh-CN" altLang="en-US" sz="1400" dirty="0" smtClean="0">
                <a:solidFill>
                  <a:srgbClr val="000000"/>
                </a:solidFill>
                <a:latin typeface="仿宋" panose="02010609060101010101" pitchFamily="49" charset="-122"/>
                <a:ea typeface="仿宋" panose="02010609060101010101" pitchFamily="49" charset="-122"/>
              </a:rPr>
              <a:t>方向</a:t>
            </a:r>
            <a:endParaRPr lang="en-US" altLang="zh-CN" sz="1400" dirty="0" smtClean="0">
              <a:solidFill>
                <a:srgbClr val="000000"/>
              </a:solidFill>
              <a:latin typeface="仿宋" panose="02010609060101010101" pitchFamily="49" charset="-122"/>
              <a:ea typeface="仿宋" panose="02010609060101010101" pitchFamily="49" charset="-122"/>
            </a:endParaRPr>
          </a:p>
          <a:p>
            <a:pPr marL="542925" indent="-187325">
              <a:lnSpc>
                <a:spcPct val="150000"/>
              </a:lnSpc>
              <a:buFont typeface="+mj-ea"/>
              <a:buAutoNum type="circleNumDbPlain"/>
            </a:pPr>
            <a:endParaRPr lang="en-US" altLang="zh-CN" sz="1400" dirty="0" smtClean="0">
              <a:solidFill>
                <a:srgbClr val="000000"/>
              </a:solidFill>
              <a:latin typeface="仿宋" panose="02010609060101010101" pitchFamily="49" charset="-122"/>
              <a:ea typeface="仿宋" panose="02010609060101010101" pitchFamily="49" charset="-122"/>
            </a:endParaRPr>
          </a:p>
          <a:p>
            <a:pPr>
              <a:lnSpc>
                <a:spcPct val="150000"/>
              </a:lnSpc>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政府预算的主要内容：</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marL="542925" indent="-187325">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 收入和支出的种类、数量及性质。</a:t>
            </a:r>
            <a:endParaRPr lang="en-US" altLang="zh-CN" sz="1400" dirty="0">
              <a:solidFill>
                <a:srgbClr val="000000"/>
              </a:solidFill>
              <a:latin typeface="仿宋" panose="02010609060101010101" pitchFamily="49" charset="-122"/>
              <a:ea typeface="仿宋" panose="02010609060101010101" pitchFamily="49" charset="-122"/>
            </a:endParaRPr>
          </a:p>
          <a:p>
            <a:pPr marL="542925" indent="-187325">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 预算管理过程及法定要求。</a:t>
            </a:r>
            <a:endParaRPr lang="en-US" altLang="zh-CN" sz="1400" dirty="0">
              <a:solidFill>
                <a:srgbClr val="000000"/>
              </a:solidFill>
              <a:latin typeface="仿宋" panose="02010609060101010101" pitchFamily="49" charset="-122"/>
              <a:ea typeface="仿宋" panose="02010609060101010101" pitchFamily="49" charset="-122"/>
            </a:endParaRPr>
          </a:p>
          <a:p>
            <a:pPr marL="542925" indent="-187325">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 预算收支过程中的各种分配关系的处理</a:t>
            </a:r>
            <a:r>
              <a:rPr lang="zh-CN" altLang="en-US" sz="1400" dirty="0" smtClean="0">
                <a:solidFill>
                  <a:srgbClr val="000000"/>
                </a:solidFill>
                <a:latin typeface="仿宋" panose="02010609060101010101" pitchFamily="49" charset="-122"/>
                <a:ea typeface="仿宋" panose="02010609060101010101" pitchFamily="49" charset="-122"/>
              </a:rPr>
              <a:t>。</a:t>
            </a:r>
            <a:endParaRPr lang="en-US" altLang="zh-CN" sz="1400" b="1" dirty="0">
              <a:latin typeface="仿宋" panose="02010609060101010101" pitchFamily="49" charset="-122"/>
              <a:ea typeface="仿宋" panose="02010609060101010101" pitchFamily="49" charset="-122"/>
              <a:cs typeface="Times New Roman" panose="02020603050405020304" pitchFamily="18" charset="0"/>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877381" y="1225683"/>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00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2690842" y="15455"/>
            <a:ext cx="6810318" cy="529857"/>
          </a:xfrm>
          <a:prstGeom prst="rect">
            <a:avLst/>
          </a:prstGeom>
          <a:noFill/>
        </p:spPr>
        <p:txBody>
          <a:bodyPr wrap="square" lIns="91281" tIns="45641" rIns="91281" bIns="45641" rtlCol="0">
            <a:spAutoFit/>
          </a:bodyPr>
          <a:lstStyle/>
          <a:p>
            <a:pPr algn="ctr"/>
            <a:r>
              <a:rPr lang="zh-CN" altLang="en-US" sz="2844" spc="813" dirty="0">
                <a:solidFill>
                  <a:schemeClr val="bg1"/>
                </a:solidFill>
                <a:latin typeface="宋体" panose="02010600030101010101" pitchFamily="2" charset="-122"/>
                <a:ea typeface="宋体" panose="02010600030101010101" pitchFamily="2" charset="-122"/>
                <a:cs typeface="+mn-ea"/>
                <a:sym typeface="+mn-ea"/>
              </a:rPr>
              <a:t>（一）政府预算制度的一般内容</a:t>
            </a:r>
            <a:endParaRPr lang="zh-CN" altLang="en-US" sz="2844" spc="813" dirty="0">
              <a:solidFill>
                <a:schemeClr val="bg1"/>
              </a:solidFill>
              <a:latin typeface="宋体" panose="02010600030101010101" pitchFamily="2" charset="-122"/>
              <a:ea typeface="宋体" panose="02010600030101010101" pitchFamily="2" charset="-122"/>
              <a:cs typeface="+mn-ea"/>
              <a:sym typeface="+mn-lt"/>
            </a:endParaRPr>
          </a:p>
        </p:txBody>
      </p:sp>
      <p:sp>
        <p:nvSpPr>
          <p:cNvPr id="5" name="文本框 1"/>
          <p:cNvSpPr txBox="1"/>
          <p:nvPr/>
        </p:nvSpPr>
        <p:spPr>
          <a:xfrm>
            <a:off x="829129" y="512684"/>
            <a:ext cx="10436207" cy="5159614"/>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23855" tIns="61928" rIns="123855" bIns="61928" numCol="1" spcCol="0" rtlCol="0" fromWordArt="0" anchor="t" anchorCtr="0" forceAA="0" compatLnSpc="1">
            <a:prstTxWarp prst="textNoShape">
              <a:avLst/>
            </a:prstTxWarp>
            <a:noAutofit/>
          </a:bodyPr>
          <a:lstStyle/>
          <a:p>
            <a:pPr indent="1722795" algn="just">
              <a:lnSpc>
                <a:spcPct val="150000"/>
              </a:lnSpc>
            </a:pPr>
            <a:r>
              <a:rPr lang="en-US" altLang="zh-CN" sz="2438" b="1" kern="100" dirty="0">
                <a:latin typeface="楷体" panose="02010609060101010101" pitchFamily="49" charset="-122"/>
                <a:ea typeface="楷体" panose="02010609060101010101" pitchFamily="49" charset="-122"/>
                <a:cs typeface="Times New Roman" panose="02020603050405020304" pitchFamily="18" charset="0"/>
              </a:rPr>
              <a:t>     </a:t>
            </a:r>
            <a:r>
              <a:rPr lang="zh-CN" altLang="en-US" sz="2438" b="1" kern="100" dirty="0">
                <a:latin typeface="楷体" panose="02010609060101010101" pitchFamily="49" charset="-122"/>
                <a:ea typeface="楷体" panose="02010609060101010101" pitchFamily="49" charset="-122"/>
                <a:cs typeface="Times New Roman" panose="02020603050405020304" pitchFamily="18" charset="0"/>
              </a:rPr>
              <a:t>小案例</a:t>
            </a:r>
            <a:r>
              <a:rPr lang="en-US" sz="2438" b="1" kern="100" dirty="0">
                <a:latin typeface="楷体" panose="02010609060101010101" pitchFamily="49" charset="-122"/>
                <a:ea typeface="楷体" panose="02010609060101010101" pitchFamily="49" charset="-122"/>
                <a:cs typeface="Times New Roman" panose="02020603050405020304" pitchFamily="18" charset="0"/>
              </a:rPr>
              <a:t>:</a:t>
            </a:r>
            <a:r>
              <a:rPr lang="zh-CN" altLang="en-US" sz="2438" b="1" kern="100" dirty="0">
                <a:latin typeface="楷体" panose="02010609060101010101" pitchFamily="49" charset="-122"/>
                <a:ea typeface="楷体" panose="02010609060101010101" pitchFamily="49" charset="-122"/>
                <a:cs typeface="Times New Roman" panose="02020603050405020304" pitchFamily="18" charset="0"/>
              </a:rPr>
              <a:t>减少州长权力的密苏里宪法修正案</a:t>
            </a:r>
          </a:p>
          <a:p>
            <a:pPr indent="361245" algn="just">
              <a:lnSpc>
                <a:spcPct val="150000"/>
              </a:lnSpc>
            </a:pPr>
            <a:r>
              <a:rPr lang="en-US" sz="1761" kern="100" dirty="0">
                <a:latin typeface="Times New Roman" panose="02020603050405020304" pitchFamily="18" charset="0"/>
                <a:ea typeface="仿宋" panose="02010609060101010101" pitchFamily="49" charset="-122"/>
                <a:cs typeface="Times New Roman" panose="02020603050405020304" pitchFamily="18" charset="0"/>
              </a:rPr>
              <a:t>2014</a:t>
            </a:r>
            <a:r>
              <a:rPr lang="zh-CN" altLang="en-US" sz="1761" kern="100" dirty="0">
                <a:latin typeface="Times New Roman" panose="02020603050405020304" pitchFamily="18" charset="0"/>
                <a:ea typeface="仿宋" panose="02010609060101010101" pitchFamily="49" charset="-122"/>
                <a:cs typeface="Times New Roman" panose="02020603050405020304" pitchFamily="18" charset="0"/>
              </a:rPr>
              <a:t>年</a:t>
            </a:r>
            <a:r>
              <a:rPr lang="en-US" sz="1761" kern="100" dirty="0">
                <a:latin typeface="Times New Roman" panose="02020603050405020304" pitchFamily="18" charset="0"/>
                <a:ea typeface="仿宋" panose="02010609060101010101" pitchFamily="49" charset="-122"/>
                <a:cs typeface="Times New Roman" panose="02020603050405020304" pitchFamily="18" charset="0"/>
              </a:rPr>
              <a:t>11 </a:t>
            </a:r>
            <a:r>
              <a:rPr lang="zh-CN" altLang="en-US" sz="1761" kern="100" dirty="0">
                <a:latin typeface="Times New Roman" panose="02020603050405020304" pitchFamily="18" charset="0"/>
                <a:ea typeface="仿宋" panose="02010609060101010101" pitchFamily="49" charset="-122"/>
                <a:cs typeface="Times New Roman" panose="02020603050405020304" pitchFamily="18" charset="0"/>
              </a:rPr>
              <a:t>月，密苏里州的选民们以三分之二的多数意见通过了宪法修正案，允许议会推翻州长本年度扣留资金的决定。本修正案还能防止州长提交其收入尚未经议会批准的预算提案。</a:t>
            </a:r>
          </a:p>
          <a:p>
            <a:pPr indent="361245" algn="just">
              <a:lnSpc>
                <a:spcPct val="150000"/>
              </a:lnSpc>
            </a:pPr>
            <a:r>
              <a:rPr lang="zh-CN" altLang="en-US" sz="1761" kern="100" dirty="0">
                <a:latin typeface="Times New Roman" panose="02020603050405020304" pitchFamily="18" charset="0"/>
                <a:ea typeface="仿宋" panose="02010609060101010101" pitchFamily="49" charset="-122"/>
                <a:cs typeface="Times New Roman" panose="02020603050405020304" pitchFamily="18" charset="0"/>
              </a:rPr>
              <a:t>据一些观察家说，民主党州长杰伊</a:t>
            </a:r>
            <a:r>
              <a:rPr lang="en-US" sz="1761" kern="1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761" kern="100" dirty="0">
                <a:latin typeface="Times New Roman" panose="02020603050405020304" pitchFamily="18" charset="0"/>
                <a:ea typeface="仿宋" panose="02010609060101010101" pitchFamily="49" charset="-122"/>
                <a:cs typeface="Times New Roman" panose="02020603050405020304" pitchFamily="18" charset="0"/>
              </a:rPr>
              <a:t>尼克松利用预算扣留这一手段，防止议会通过额外的减税措施。州长希望议会通过全面税收抵免改革，批准使用联邦资金来改善和扩大医疗补助计划。对于他的预算要求之外的额外开支，他均予以否决或扣留。他反对议会增加的开支项目，认为很可能会导致未来几年花费激增。州长坚持认为，州财政不能靠可能被推翻的否决权进行管理，因而议会不能推翻他在本年度削减资金的决定。</a:t>
            </a:r>
          </a:p>
          <a:p>
            <a:pPr indent="361245" algn="just">
              <a:lnSpc>
                <a:spcPct val="150000"/>
              </a:lnSpc>
            </a:pPr>
            <a:r>
              <a:rPr lang="zh-CN" altLang="en-US" sz="1761" kern="100" dirty="0">
                <a:latin typeface="Times New Roman" panose="02020603050405020304" pitchFamily="18" charset="0"/>
                <a:ea typeface="仿宋" panose="02010609060101010101" pitchFamily="49" charset="-122"/>
                <a:cs typeface="Times New Roman" panose="02020603050405020304" pitchFamily="18" charset="0"/>
              </a:rPr>
              <a:t>尼克松州长在其任期内阻止了十亿多美元开支。仅</a:t>
            </a:r>
            <a:r>
              <a:rPr lang="en-US" sz="1761" kern="100" dirty="0">
                <a:latin typeface="Times New Roman" panose="02020603050405020304" pitchFamily="18" charset="0"/>
                <a:ea typeface="仿宋" panose="02010609060101010101" pitchFamily="49" charset="-122"/>
                <a:cs typeface="Times New Roman" panose="02020603050405020304" pitchFamily="18" charset="0"/>
              </a:rPr>
              <a:t>2011</a:t>
            </a:r>
            <a:r>
              <a:rPr lang="zh-CN" altLang="en-US" sz="1761" kern="100" dirty="0">
                <a:latin typeface="Times New Roman" panose="02020603050405020304" pitchFamily="18" charset="0"/>
                <a:ea typeface="仿宋" panose="02010609060101010101" pitchFamily="49" charset="-122"/>
                <a:cs typeface="Times New Roman" panose="02020603050405020304" pitchFamily="18" charset="0"/>
              </a:rPr>
              <a:t>年，他就削减了</a:t>
            </a:r>
            <a:r>
              <a:rPr lang="en-US" sz="1761" kern="100" dirty="0">
                <a:latin typeface="Times New Roman" panose="02020603050405020304" pitchFamily="18" charset="0"/>
                <a:ea typeface="仿宋" panose="02010609060101010101" pitchFamily="49" charset="-122"/>
                <a:cs typeface="Times New Roman" panose="02020603050405020304" pitchFamily="18" charset="0"/>
              </a:rPr>
              <a:t>45 </a:t>
            </a:r>
            <a:r>
              <a:rPr lang="zh-CN" altLang="en-US" sz="1761" kern="100" dirty="0">
                <a:latin typeface="Times New Roman" panose="02020603050405020304" pitchFamily="18" charset="0"/>
                <a:ea typeface="仿宋" panose="02010609060101010101" pitchFamily="49" charset="-122"/>
                <a:cs typeface="Times New Roman" panose="02020603050405020304" pitchFamily="18" charset="0"/>
              </a:rPr>
              <a:t>个项目的资金。他声称削减的大部分资金用于风暴救济，但后来审计显示当年扣留的</a:t>
            </a:r>
            <a:r>
              <a:rPr lang="en-US" sz="1761" kern="100" dirty="0">
                <a:latin typeface="Times New Roman" panose="02020603050405020304" pitchFamily="18" charset="0"/>
                <a:ea typeface="仿宋" panose="02010609060101010101" pitchFamily="49" charset="-122"/>
                <a:cs typeface="Times New Roman" panose="02020603050405020304" pitchFamily="18" charset="0"/>
              </a:rPr>
              <a:t>1.72</a:t>
            </a:r>
            <a:r>
              <a:rPr lang="zh-CN" altLang="en-US" sz="1761" kern="100" dirty="0">
                <a:latin typeface="Times New Roman" panose="02020603050405020304" pitchFamily="18" charset="0"/>
                <a:ea typeface="仿宋" panose="02010609060101010101" pitchFamily="49" charset="-122"/>
                <a:cs typeface="Times New Roman" panose="02020603050405020304" pitchFamily="18" charset="0"/>
              </a:rPr>
              <a:t>亿美元中，只有</a:t>
            </a:r>
            <a:r>
              <a:rPr lang="en-US" sz="1761" kern="100" dirty="0">
                <a:latin typeface="Times New Roman" panose="02020603050405020304" pitchFamily="18" charset="0"/>
                <a:ea typeface="仿宋" panose="02010609060101010101" pitchFamily="49" charset="-122"/>
                <a:cs typeface="Times New Roman" panose="02020603050405020304" pitchFamily="18" charset="0"/>
              </a:rPr>
              <a:t>780</a:t>
            </a:r>
            <a:r>
              <a:rPr lang="zh-CN" altLang="en-US" sz="1761" kern="100" dirty="0">
                <a:latin typeface="Times New Roman" panose="02020603050405020304" pitchFamily="18" charset="0"/>
                <a:ea typeface="仿宋" panose="02010609060101010101" pitchFamily="49" charset="-122"/>
                <a:cs typeface="Times New Roman" panose="02020603050405020304" pitchFamily="18" charset="0"/>
              </a:rPr>
              <a:t>万美元用于救灾，导致人们认为他是通过重做当年的部分预算来将其目标强加给议会。通过宪法修正案，共和党主导的议会捆住了民主党州长的手脚，并将相当大的预算执行权还给了议会。</a:t>
            </a:r>
          </a:p>
        </p:txBody>
      </p:sp>
    </p:spTree>
    <p:extLst>
      <p:ext uri="{BB962C8B-B14F-4D97-AF65-F5344CB8AC3E}">
        <p14:creationId xmlns:p14="http://schemas.microsoft.com/office/powerpoint/2010/main" val="3661510354"/>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C4386F9-41B6-477C-AE9D-66D8B838727E}" type="slidenum">
              <a:rPr lang="en-US" altLang="zh-CN" smtClean="0">
                <a:solidFill>
                  <a:srgbClr val="000000"/>
                </a:solidFill>
              </a:rPr>
              <a:pPr>
                <a:defRPr/>
              </a:pPr>
              <a:t>6</a:t>
            </a:fld>
            <a:endParaRPr lang="en-US" altLang="zh-CN" dirty="0">
              <a:solidFill>
                <a:srgbClr val="000000"/>
              </a:solidFill>
            </a:endParaRPr>
          </a:p>
        </p:txBody>
      </p:sp>
      <p:sp>
        <p:nvSpPr>
          <p:cNvPr id="19" name="TextBox 62">
            <a:extLst>
              <a:ext uri="{FF2B5EF4-FFF2-40B4-BE49-F238E27FC236}">
                <a16:creationId xmlns:a16="http://schemas.microsoft.com/office/drawing/2014/main" xmlns="" id="{290C86F2-EABB-4272-9022-B7E551F4FBA6}"/>
              </a:ext>
            </a:extLst>
          </p:cNvPr>
          <p:cNvSpPr txBox="1"/>
          <p:nvPr/>
        </p:nvSpPr>
        <p:spPr>
          <a:xfrm>
            <a:off x="1794350" y="741498"/>
            <a:ext cx="8846956" cy="455253"/>
          </a:xfrm>
          <a:prstGeom prst="rect">
            <a:avLst/>
          </a:prstGeom>
          <a:noFill/>
        </p:spPr>
        <p:txBody>
          <a:bodyPr wrap="square" rtlCol="0">
            <a:spAutoFit/>
          </a:bodyPr>
          <a:lstStyle/>
          <a:p>
            <a:pPr>
              <a:lnSpc>
                <a:spcPct val="150000"/>
              </a:lnSpc>
            </a:pP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一、</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政府预算的概论</a:t>
            </a:r>
            <a:endPar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14" name="直接连接符 13">
            <a:extLst>
              <a:ext uri="{FF2B5EF4-FFF2-40B4-BE49-F238E27FC236}">
                <a16:creationId xmlns:a16="http://schemas.microsoft.com/office/drawing/2014/main" xmlns="" id="{B6DB6115-8F9C-49BF-94C6-FDB5F0556B50}"/>
              </a:ext>
            </a:extLst>
          </p:cNvPr>
          <p:cNvCxnSpPr/>
          <p:nvPr/>
        </p:nvCxnSpPr>
        <p:spPr>
          <a:xfrm>
            <a:off x="1877381" y="5750260"/>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794350" y="1196751"/>
            <a:ext cx="8464354" cy="4616648"/>
          </a:xfrm>
          <a:prstGeom prst="rect">
            <a:avLst/>
          </a:prstGeom>
          <a:noFill/>
        </p:spPr>
        <p:txBody>
          <a:bodyPr wrap="square" rtlCol="0">
            <a:spAutoFit/>
          </a:bodyPr>
          <a:lstStyle/>
          <a:p>
            <a:pPr>
              <a:lnSpc>
                <a:spcPct val="150000"/>
              </a:lnSpc>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我国的政府预算原则：</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marL="622300" indent="-2667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全面完整原则。</a:t>
            </a:r>
            <a:endParaRPr lang="en-US" altLang="zh-CN" sz="1400" dirty="0">
              <a:solidFill>
                <a:srgbClr val="000000"/>
              </a:solidFill>
              <a:latin typeface="仿宋" panose="02010609060101010101" pitchFamily="49" charset="-122"/>
              <a:ea typeface="仿宋" panose="02010609060101010101" pitchFamily="49" charset="-122"/>
            </a:endParaRPr>
          </a:p>
          <a:p>
            <a:pPr marL="622300" indent="-2667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公开透明原则。</a:t>
            </a:r>
            <a:endParaRPr lang="en-US" altLang="zh-CN" sz="1400" dirty="0">
              <a:solidFill>
                <a:srgbClr val="000000"/>
              </a:solidFill>
              <a:latin typeface="仿宋" panose="02010609060101010101" pitchFamily="49" charset="-122"/>
              <a:ea typeface="仿宋" panose="02010609060101010101" pitchFamily="49" charset="-122"/>
            </a:endParaRPr>
          </a:p>
          <a:p>
            <a:pPr marL="622300" indent="-2667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规范执行原则。</a:t>
            </a:r>
            <a:endParaRPr lang="en-US" altLang="zh-CN" sz="1400" dirty="0">
              <a:solidFill>
                <a:srgbClr val="000000"/>
              </a:solidFill>
              <a:latin typeface="仿宋" panose="02010609060101010101" pitchFamily="49" charset="-122"/>
              <a:ea typeface="仿宋" panose="02010609060101010101" pitchFamily="49" charset="-122"/>
            </a:endParaRPr>
          </a:p>
          <a:p>
            <a:pPr marL="622300" indent="-2667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绩效管理原则。</a:t>
            </a:r>
            <a:endParaRPr lang="en-US" altLang="zh-CN" sz="1400" dirty="0">
              <a:solidFill>
                <a:srgbClr val="000000"/>
              </a:solidFill>
              <a:latin typeface="仿宋" panose="02010609060101010101" pitchFamily="49" charset="-122"/>
              <a:ea typeface="仿宋" panose="02010609060101010101" pitchFamily="49" charset="-122"/>
            </a:endParaRPr>
          </a:p>
          <a:p>
            <a:pPr marL="622300" indent="-2667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平衡稳健原则。</a:t>
            </a:r>
            <a:endParaRPr lang="en-US" altLang="zh-CN" sz="1400" dirty="0">
              <a:solidFill>
                <a:srgbClr val="000000"/>
              </a:solidFill>
              <a:latin typeface="仿宋" panose="02010609060101010101" pitchFamily="49" charset="-122"/>
              <a:ea typeface="仿宋" panose="02010609060101010101" pitchFamily="49" charset="-122"/>
            </a:endParaRPr>
          </a:p>
          <a:p>
            <a:pPr marL="622300" indent="-2667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监督问责原则。</a:t>
            </a:r>
            <a:endParaRPr lang="en-US" altLang="zh-CN" sz="1400" dirty="0">
              <a:solidFill>
                <a:srgbClr val="000000"/>
              </a:solidFill>
              <a:latin typeface="仿宋" panose="02010609060101010101" pitchFamily="49" charset="-122"/>
              <a:ea typeface="仿宋" panose="02010609060101010101" pitchFamily="49" charset="-122"/>
            </a:endParaRPr>
          </a:p>
          <a:p>
            <a:pPr>
              <a:lnSpc>
                <a:spcPct val="150000"/>
              </a:lnSpc>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政府预算模式：</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marL="622300" indent="-2667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按预算编制的结构划分：单式预算、复式预算</a:t>
            </a:r>
            <a:endParaRPr lang="en-US" altLang="zh-CN" sz="1400" dirty="0">
              <a:solidFill>
                <a:srgbClr val="000000"/>
              </a:solidFill>
              <a:latin typeface="仿宋" panose="02010609060101010101" pitchFamily="49" charset="-122"/>
              <a:ea typeface="仿宋" panose="02010609060101010101" pitchFamily="49" charset="-122"/>
            </a:endParaRPr>
          </a:p>
          <a:p>
            <a:pPr marL="622300" indent="-2667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按预算编制的方法划分：基数预算、零基预算</a:t>
            </a:r>
            <a:endParaRPr lang="en-US" altLang="zh-CN" sz="1400" dirty="0">
              <a:solidFill>
                <a:srgbClr val="000000"/>
              </a:solidFill>
              <a:latin typeface="仿宋" panose="02010609060101010101" pitchFamily="49" charset="-122"/>
              <a:ea typeface="仿宋" panose="02010609060101010101" pitchFamily="49" charset="-122"/>
            </a:endParaRPr>
          </a:p>
          <a:p>
            <a:pPr marL="622300" indent="-2667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按预算编制的导向划分：投入预算、绩效预算</a:t>
            </a:r>
            <a:endParaRPr lang="en-US" altLang="zh-CN" sz="1400" dirty="0">
              <a:solidFill>
                <a:srgbClr val="000000"/>
              </a:solidFill>
              <a:latin typeface="仿宋" panose="02010609060101010101" pitchFamily="49" charset="-122"/>
              <a:ea typeface="仿宋" panose="02010609060101010101" pitchFamily="49" charset="-122"/>
            </a:endParaRPr>
          </a:p>
          <a:p>
            <a:pPr marL="622300" indent="-2667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按预算作用的时限划分：年度预算、多年预算</a:t>
            </a:r>
            <a:endParaRPr lang="en-US" altLang="zh-CN" sz="1400" dirty="0">
              <a:solidFill>
                <a:srgbClr val="000000"/>
              </a:solidFill>
              <a:latin typeface="仿宋" panose="02010609060101010101" pitchFamily="49" charset="-122"/>
              <a:ea typeface="仿宋" panose="02010609060101010101" pitchFamily="49" charset="-122"/>
            </a:endParaRPr>
          </a:p>
          <a:p>
            <a:pPr marL="622300" indent="-266700">
              <a:lnSpc>
                <a:spcPct val="150000"/>
              </a:lnSpc>
              <a:buFont typeface="+mj-ea"/>
              <a:buAutoNum type="circleNumDbPlain"/>
            </a:pPr>
            <a:r>
              <a:rPr lang="zh-CN" altLang="en-US" sz="1400" dirty="0">
                <a:solidFill>
                  <a:srgbClr val="000000"/>
                </a:solidFill>
                <a:latin typeface="仿宋" panose="02010609060101010101" pitchFamily="49" charset="-122"/>
                <a:ea typeface="仿宋" panose="02010609060101010101" pitchFamily="49" charset="-122"/>
              </a:rPr>
              <a:t>按预算收支平衡状况划分：平衡预算、差额预算</a:t>
            </a:r>
            <a:endParaRPr lang="en-US" altLang="zh-CN" sz="1400" dirty="0">
              <a:solidFill>
                <a:srgbClr val="000000"/>
              </a:solidFill>
              <a:latin typeface="仿宋" panose="02010609060101010101" pitchFamily="49" charset="-122"/>
              <a:ea typeface="仿宋" panose="02010609060101010101" pitchFamily="49" charset="-122"/>
            </a:endParaRPr>
          </a:p>
          <a:p>
            <a:pPr marL="622300" indent="-266700">
              <a:lnSpc>
                <a:spcPct val="150000"/>
              </a:lnSpc>
              <a:buFont typeface="+mj-ea"/>
              <a:buAutoNum type="circleNumDbPlain"/>
            </a:pPr>
            <a:endParaRPr lang="en-US" altLang="zh-CN" sz="1400" dirty="0">
              <a:solidFill>
                <a:srgbClr val="000000"/>
              </a:solidFill>
              <a:latin typeface="楷体" panose="02010609060101010101" pitchFamily="49" charset="-122"/>
              <a:ea typeface="楷体" panose="02010609060101010101" pitchFamily="49" charset="-122"/>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877381" y="1225683"/>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940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C4386F9-41B6-477C-AE9D-66D8B838727E}" type="slidenum">
              <a:rPr lang="en-US" altLang="zh-CN" smtClean="0">
                <a:solidFill>
                  <a:srgbClr val="000000"/>
                </a:solidFill>
              </a:rPr>
              <a:pPr>
                <a:defRPr/>
              </a:pPr>
              <a:t>7</a:t>
            </a:fld>
            <a:endParaRPr lang="en-US" altLang="zh-CN" dirty="0">
              <a:solidFill>
                <a:srgbClr val="000000"/>
              </a:solidFill>
            </a:endParaRPr>
          </a:p>
        </p:txBody>
      </p:sp>
      <p:sp>
        <p:nvSpPr>
          <p:cNvPr id="19" name="TextBox 62">
            <a:extLst>
              <a:ext uri="{FF2B5EF4-FFF2-40B4-BE49-F238E27FC236}">
                <a16:creationId xmlns:a16="http://schemas.microsoft.com/office/drawing/2014/main" xmlns="" id="{290C86F2-EABB-4272-9022-B7E551F4FBA6}"/>
              </a:ext>
            </a:extLst>
          </p:cNvPr>
          <p:cNvSpPr txBox="1"/>
          <p:nvPr/>
        </p:nvSpPr>
        <p:spPr>
          <a:xfrm>
            <a:off x="1794350" y="741498"/>
            <a:ext cx="8846956" cy="455253"/>
          </a:xfrm>
          <a:prstGeom prst="rect">
            <a:avLst/>
          </a:prstGeom>
          <a:noFill/>
        </p:spPr>
        <p:txBody>
          <a:bodyPr wrap="square" rtlCol="0">
            <a:spAutoFit/>
          </a:bodyPr>
          <a:lstStyle/>
          <a:p>
            <a:pPr>
              <a:lnSpc>
                <a:spcPct val="150000"/>
              </a:lnSpc>
            </a:pP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一、</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政府预算的概论</a:t>
            </a:r>
            <a:endPar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14" name="直接连接符 13">
            <a:extLst>
              <a:ext uri="{FF2B5EF4-FFF2-40B4-BE49-F238E27FC236}">
                <a16:creationId xmlns:a16="http://schemas.microsoft.com/office/drawing/2014/main" xmlns="" id="{B6DB6115-8F9C-49BF-94C6-FDB5F0556B50}"/>
              </a:ext>
            </a:extLst>
          </p:cNvPr>
          <p:cNvCxnSpPr/>
          <p:nvPr/>
        </p:nvCxnSpPr>
        <p:spPr>
          <a:xfrm>
            <a:off x="1877381" y="5750260"/>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794350" y="1196751"/>
            <a:ext cx="8464354" cy="4781630"/>
          </a:xfrm>
          <a:prstGeom prst="rect">
            <a:avLst/>
          </a:prstGeom>
          <a:noFill/>
        </p:spPr>
        <p:txBody>
          <a:bodyPr wrap="square" rtlCol="0">
            <a:spAutoFit/>
          </a:bodyPr>
          <a:lstStyle/>
          <a:p>
            <a:pPr algn="just"/>
            <a:r>
              <a:rPr lang="zh-CN" altLang="en-US" sz="1400" b="1" kern="100" dirty="0">
                <a:latin typeface="楷体" panose="02010609060101010101" pitchFamily="49" charset="-122"/>
                <a:ea typeface="楷体" panose="02010609060101010101" pitchFamily="49" charset="-122"/>
                <a:cs typeface="Times New Roman" panose="02020603050405020304" pitchFamily="18" charset="0"/>
              </a:rPr>
              <a:t>（一）</a:t>
            </a:r>
            <a:r>
              <a:rPr lang="zh-CN" altLang="zh-CN" sz="1400" b="1" kern="100" dirty="0">
                <a:latin typeface="楷体" panose="02010609060101010101" pitchFamily="49" charset="-122"/>
                <a:ea typeface="楷体" panose="02010609060101010101" pitchFamily="49" charset="-122"/>
                <a:cs typeface="Times New Roman" panose="02020603050405020304" pitchFamily="18" charset="0"/>
              </a:rPr>
              <a:t>按预算编制结构，政府预算可分为单式预算与复式预算</a:t>
            </a:r>
            <a:r>
              <a:rPr lang="zh-CN" altLang="en-US" sz="1400" b="1" kern="1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400" b="1" kern="100" dirty="0">
              <a:latin typeface="楷体" panose="02010609060101010101" pitchFamily="49" charset="-122"/>
              <a:ea typeface="楷体" panose="02010609060101010101" pitchFamily="49" charset="-122"/>
              <a:cs typeface="Times New Roman" panose="02020603050405020304" pitchFamily="18" charset="0"/>
            </a:endParaRPr>
          </a:p>
          <a:p>
            <a:pPr algn="just">
              <a:lnSpc>
                <a:spcPct val="150000"/>
              </a:lnSpc>
            </a:pP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   </a:t>
            </a: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1.</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单式预算：指将所有财政收入和支出汇编在一个预算内，形成一个收支项目安排对照表，而不区分各项收支性质的预算组织形式。</a:t>
            </a:r>
            <a:endParaRPr lang="en-US" altLang="zh-CN" sz="1400" kern="100" dirty="0">
              <a:latin typeface="仿宋" panose="02010609060101010101" pitchFamily="49" charset="-122"/>
              <a:ea typeface="仿宋" panose="02010609060101010101" pitchFamily="49" charset="-122"/>
              <a:cs typeface="Times New Roman" panose="02020603050405020304" pitchFamily="18" charset="0"/>
            </a:endParaRPr>
          </a:p>
          <a:p>
            <a:pPr algn="just">
              <a:lnSpc>
                <a:spcPct val="150000"/>
              </a:lnSpc>
            </a:pP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    </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单式预算优点：有利于反映预算的整体性、统一性；可以明确体现政府财政收支规模和基本结构。单式预算便于立法机关审议和公众监督，可满足政府预算管理的需要。</a:t>
            </a:r>
            <a:endParaRPr lang="en-US" altLang="zh-CN" sz="1400" kern="100" dirty="0">
              <a:latin typeface="仿宋" panose="02010609060101010101" pitchFamily="49" charset="-122"/>
              <a:ea typeface="仿宋" panose="02010609060101010101" pitchFamily="49" charset="-122"/>
              <a:cs typeface="Times New Roman" panose="02020603050405020304" pitchFamily="18" charset="0"/>
            </a:endParaRPr>
          </a:p>
          <a:p>
            <a:pPr algn="just">
              <a:lnSpc>
                <a:spcPct val="150000"/>
              </a:lnSpc>
            </a:pP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    </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单式预算缺点：不能清晰反映各项预算收支的性质</a:t>
            </a: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如资本</a:t>
            </a: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投资</a:t>
            </a: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性支出与消耗性</a:t>
            </a: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经常性</a:t>
            </a: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支出的区别</a:t>
            </a: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，不利于分类进行预算管理和监督，也不利于体现政府在不同领域活动的性质与特点。</a:t>
            </a:r>
            <a:endParaRPr lang="en-US" altLang="zh-CN" sz="1400" kern="100" dirty="0">
              <a:latin typeface="仿宋" panose="02010609060101010101" pitchFamily="49" charset="-122"/>
              <a:ea typeface="仿宋" panose="02010609060101010101" pitchFamily="49" charset="-122"/>
              <a:cs typeface="Times New Roman" panose="02020603050405020304" pitchFamily="18" charset="0"/>
            </a:endParaRPr>
          </a:p>
          <a:p>
            <a:pPr algn="just">
              <a:lnSpc>
                <a:spcPct val="150000"/>
              </a:lnSpc>
            </a:pP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   2.</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复式预算。复式预算是根据政府预算收支的不同性质，将全部收支在两个或两个以上的预算中反映。常见的复式预算是将政府预算分为经常预算和资本预算。（</a:t>
            </a: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1</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）经常预算主要反映政府日常收支，收入以税收为主要来源；支出主要用于国防外交、行政管理、科教文工社会保障等。（</a:t>
            </a: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2</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）资本预算反映了政府在干预经济的过程中的投资等活动，这部分支出可形成一定量的资和资本，在较长时间内为社会提供公共服务。</a:t>
            </a:r>
            <a:endParaRPr lang="en-US" altLang="zh-CN" sz="1400" kern="100" dirty="0">
              <a:latin typeface="仿宋" panose="02010609060101010101" pitchFamily="49" charset="-122"/>
              <a:ea typeface="仿宋" panose="02010609060101010101" pitchFamily="49" charset="-122"/>
              <a:cs typeface="Times New Roman" panose="02020603050405020304" pitchFamily="18" charset="0"/>
            </a:endParaRPr>
          </a:p>
          <a:p>
            <a:pPr algn="just">
              <a:lnSpc>
                <a:spcPct val="150000"/>
              </a:lnSpc>
            </a:pP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    </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复式预算优点：体现了不同预算收支的性质和特点；有利于分类监督。</a:t>
            </a:r>
            <a:endParaRPr lang="en-US" altLang="zh-CN" sz="1400" kern="100" dirty="0">
              <a:latin typeface="仿宋" panose="02010609060101010101" pitchFamily="49" charset="-122"/>
              <a:ea typeface="仿宋" panose="02010609060101010101" pitchFamily="49" charset="-122"/>
              <a:cs typeface="Times New Roman" panose="02020603050405020304" pitchFamily="18" charset="0"/>
            </a:endParaRPr>
          </a:p>
          <a:p>
            <a:pPr algn="just">
              <a:lnSpc>
                <a:spcPct val="150000"/>
              </a:lnSpc>
            </a:pP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    复式预算缺点：由于全部政府收支分别在不同的预算中反映，因此在反映政府预算的整体性、统一性方面不如单式预算，为有效的管理和监督增加了一些难度。</a:t>
            </a:r>
            <a:endParaRPr lang="en-US" altLang="zh-CN" sz="1400" kern="100" dirty="0">
              <a:latin typeface="仿宋" panose="02010609060101010101" pitchFamily="49" charset="-122"/>
              <a:ea typeface="仿宋" panose="02010609060101010101" pitchFamily="49" charset="-122"/>
              <a:cs typeface="Times New Roman" panose="02020603050405020304" pitchFamily="18" charset="0"/>
            </a:endParaRPr>
          </a:p>
          <a:p>
            <a:pPr marL="622300" indent="-266700">
              <a:lnSpc>
                <a:spcPct val="150000"/>
              </a:lnSpc>
              <a:buFont typeface="+mj-ea"/>
              <a:buAutoNum type="circleNumDbPlain"/>
            </a:pPr>
            <a:endParaRPr lang="en-US" altLang="zh-CN" sz="1400" dirty="0">
              <a:solidFill>
                <a:srgbClr val="000000"/>
              </a:solidFill>
              <a:latin typeface="楷体" panose="02010609060101010101" pitchFamily="49" charset="-122"/>
              <a:ea typeface="楷体" panose="02010609060101010101" pitchFamily="49" charset="-122"/>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877381" y="1225683"/>
            <a:ext cx="84643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547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C4386F9-41B6-477C-AE9D-66D8B838727E}" type="slidenum">
              <a:rPr lang="en-US" altLang="zh-CN" smtClean="0">
                <a:solidFill>
                  <a:srgbClr val="000000"/>
                </a:solidFill>
              </a:rPr>
              <a:pPr>
                <a:defRPr/>
              </a:pPr>
              <a:t>8</a:t>
            </a:fld>
            <a:endParaRPr lang="en-US" altLang="zh-CN" dirty="0">
              <a:solidFill>
                <a:srgbClr val="000000"/>
              </a:solidFill>
            </a:endParaRPr>
          </a:p>
        </p:txBody>
      </p:sp>
      <p:sp>
        <p:nvSpPr>
          <p:cNvPr id="19" name="TextBox 62">
            <a:extLst>
              <a:ext uri="{FF2B5EF4-FFF2-40B4-BE49-F238E27FC236}">
                <a16:creationId xmlns:a16="http://schemas.microsoft.com/office/drawing/2014/main" xmlns="" id="{290C86F2-EABB-4272-9022-B7E551F4FBA6}"/>
              </a:ext>
            </a:extLst>
          </p:cNvPr>
          <p:cNvSpPr txBox="1"/>
          <p:nvPr/>
        </p:nvSpPr>
        <p:spPr>
          <a:xfrm>
            <a:off x="1514950" y="538298"/>
            <a:ext cx="8846956" cy="455253"/>
          </a:xfrm>
          <a:prstGeom prst="rect">
            <a:avLst/>
          </a:prstGeom>
          <a:noFill/>
        </p:spPr>
        <p:txBody>
          <a:bodyPr wrap="square" rtlCol="0">
            <a:spAutoFit/>
          </a:bodyPr>
          <a:lstStyle/>
          <a:p>
            <a:pPr>
              <a:lnSpc>
                <a:spcPct val="150000"/>
              </a:lnSpc>
            </a:pP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一、</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政府预算的概论</a:t>
            </a:r>
            <a:endPar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14" name="直接连接符 13">
            <a:extLst>
              <a:ext uri="{FF2B5EF4-FFF2-40B4-BE49-F238E27FC236}">
                <a16:creationId xmlns:a16="http://schemas.microsoft.com/office/drawing/2014/main" xmlns="" id="{B6DB6115-8F9C-49BF-94C6-FDB5F0556B50}"/>
              </a:ext>
            </a:extLst>
          </p:cNvPr>
          <p:cNvCxnSpPr/>
          <p:nvPr/>
        </p:nvCxnSpPr>
        <p:spPr>
          <a:xfrm>
            <a:off x="1514950" y="6046593"/>
            <a:ext cx="9423983"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514949" y="1022483"/>
            <a:ext cx="9423983" cy="5016758"/>
          </a:xfrm>
          <a:prstGeom prst="rect">
            <a:avLst/>
          </a:prstGeom>
          <a:noFill/>
        </p:spPr>
        <p:txBody>
          <a:bodyPr wrap="square" rtlCol="0">
            <a:spAutoFit/>
          </a:bodyPr>
          <a:lstStyle/>
          <a:p>
            <a:pPr algn="just">
              <a:lnSpc>
                <a:spcPts val="2438"/>
              </a:lnSpc>
            </a:pPr>
            <a:r>
              <a:rPr lang="zh-CN" altLang="zh-CN" sz="1400" b="1" kern="100" dirty="0">
                <a:latin typeface="楷体" panose="02010609060101010101" pitchFamily="49" charset="-122"/>
                <a:ea typeface="楷体" panose="02010609060101010101" pitchFamily="49" charset="-122"/>
                <a:cs typeface="Times New Roman" panose="02020603050405020304" pitchFamily="18" charset="0"/>
              </a:rPr>
              <a:t>（二）按预算编制方法划分</a:t>
            </a:r>
            <a:r>
              <a:rPr lang="zh-CN" altLang="en-US" sz="1400" b="1" kern="100" dirty="0">
                <a:latin typeface="楷体" panose="02010609060101010101" pitchFamily="49" charset="-122"/>
                <a:ea typeface="楷体" panose="02010609060101010101" pitchFamily="49" charset="-122"/>
                <a:cs typeface="Times New Roman" panose="02020603050405020304" pitchFamily="18" charset="0"/>
              </a:rPr>
              <a:t>，</a:t>
            </a:r>
            <a:r>
              <a:rPr lang="zh-CN" altLang="zh-CN" sz="1400" b="1" kern="100" dirty="0">
                <a:latin typeface="楷体" panose="02010609060101010101" pitchFamily="49" charset="-122"/>
                <a:ea typeface="楷体" panose="02010609060101010101" pitchFamily="49" charset="-122"/>
                <a:cs typeface="Times New Roman" panose="02020603050405020304" pitchFamily="18" charset="0"/>
              </a:rPr>
              <a:t>基数预算与零基预算</a:t>
            </a:r>
            <a:endParaRPr lang="en-US" altLang="zh-CN" sz="1400" b="1" kern="100" dirty="0">
              <a:latin typeface="楷体" panose="02010609060101010101" pitchFamily="49" charset="-122"/>
              <a:ea typeface="楷体" panose="02010609060101010101" pitchFamily="49" charset="-122"/>
              <a:cs typeface="Times New Roman" panose="02020603050405020304" pitchFamily="18" charset="0"/>
            </a:endParaRPr>
          </a:p>
          <a:p>
            <a:pPr algn="just">
              <a:lnSpc>
                <a:spcPts val="2438"/>
              </a:lnSpc>
            </a:pP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    1.</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基数预算。基数预算是指在安排预算年度收支时，以上年度或基期的收支为基数，综合考虑预算年度国家政策变化、财力增加额及支出实际需要量等因素，确定一个增减调整比例测算预算年度有关收支指标，并据以编制预算的方法。</a:t>
            </a:r>
            <a:endParaRPr lang="en-US" altLang="zh-CN" sz="1400" kern="100" dirty="0">
              <a:latin typeface="仿宋" panose="02010609060101010101" pitchFamily="49" charset="-122"/>
              <a:ea typeface="仿宋" panose="02010609060101010101" pitchFamily="49" charset="-122"/>
              <a:cs typeface="Times New Roman" panose="02020603050405020304" pitchFamily="18" charset="0"/>
            </a:endParaRPr>
          </a:p>
          <a:p>
            <a:pPr algn="just">
              <a:lnSpc>
                <a:spcPts val="2438"/>
              </a:lnSpc>
            </a:pP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    基数预算优点</a:t>
            </a: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简便易行，编制效率高。    </a:t>
            </a:r>
            <a:endParaRPr lang="en-US" altLang="zh-CN" sz="1400" kern="100" dirty="0">
              <a:latin typeface="仿宋" panose="02010609060101010101" pitchFamily="49" charset="-122"/>
              <a:ea typeface="仿宋" panose="02010609060101010101" pitchFamily="49" charset="-122"/>
              <a:cs typeface="Times New Roman" panose="02020603050405020304" pitchFamily="18" charset="0"/>
            </a:endParaRPr>
          </a:p>
          <a:p>
            <a:pPr algn="just">
              <a:lnSpc>
                <a:spcPts val="2438"/>
              </a:lnSpc>
            </a:pP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    基数预算缺点</a:t>
            </a: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一是收支基数的科学性、合理性难以界定。二是编法显得主观随意性较大，缺乏准确的科学依据。</a:t>
            </a:r>
            <a:endParaRPr lang="en-US" altLang="zh-CN" sz="1400" kern="100" dirty="0">
              <a:latin typeface="仿宋" panose="02010609060101010101" pitchFamily="49" charset="-122"/>
              <a:ea typeface="仿宋" panose="02010609060101010101" pitchFamily="49" charset="-122"/>
              <a:cs typeface="Times New Roman" panose="02020603050405020304" pitchFamily="18" charset="0"/>
            </a:endParaRPr>
          </a:p>
          <a:p>
            <a:pPr algn="just">
              <a:lnSpc>
                <a:spcPts val="2438"/>
              </a:lnSpc>
            </a:pP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   2.</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零基预算。零基预算</a:t>
            </a: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(zero-based budgeting</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ZBB)</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是指在编制预算时对预算收支指标的安排，不考虑该指标以前年度收支的状况或基数，而根据当年政府预算政策要求、财力状况和经济与社会事业发展的需要重新核定，即预算决策是建立在对收支目的、手段和资源进行重新评估的基础之上的。</a:t>
            </a:r>
            <a:endParaRPr lang="en-US" altLang="zh-CN" sz="1400" kern="100" dirty="0">
              <a:latin typeface="仿宋" panose="02010609060101010101" pitchFamily="49" charset="-122"/>
              <a:ea typeface="仿宋" panose="02010609060101010101" pitchFamily="49" charset="-122"/>
              <a:cs typeface="Times New Roman" panose="02020603050405020304" pitchFamily="18" charset="0"/>
            </a:endParaRPr>
          </a:p>
          <a:p>
            <a:pPr algn="just">
              <a:lnSpc>
                <a:spcPts val="2438"/>
              </a:lnSpc>
            </a:pP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    零基预算法的优点如下</a:t>
            </a: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一是预算基数不再自动地成为下一年预算决策或者预算拨款的依据和基础，预算收支安排不受以往年度预算收支的约束。二是预算决策有较大回旋余地，可突出当年政府经济社会政策重点，充分发挥预算政策的调控功能。三是政府内部提高政府首脑和预算机构对各个部门预算申请的管理控制，进而改进资源配置效率。</a:t>
            </a:r>
            <a:endParaRPr lang="en-US" altLang="zh-CN" sz="1400" kern="100" dirty="0">
              <a:latin typeface="仿宋" panose="02010609060101010101" pitchFamily="49" charset="-122"/>
              <a:ea typeface="仿宋" panose="02010609060101010101" pitchFamily="49" charset="-122"/>
              <a:cs typeface="Times New Roman" panose="02020603050405020304" pitchFamily="18" charset="0"/>
            </a:endParaRPr>
          </a:p>
          <a:p>
            <a:pPr algn="just">
              <a:lnSpc>
                <a:spcPts val="2438"/>
              </a:lnSpc>
            </a:pP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    </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零基预算法的缺点如下</a:t>
            </a:r>
            <a:r>
              <a:rPr lang="en-US" altLang="zh-CN" sz="1400" kern="100" dirty="0">
                <a:latin typeface="仿宋" panose="02010609060101010101" pitchFamily="49" charset="-122"/>
                <a:ea typeface="仿宋" panose="02010609060101010101" pitchFamily="49" charset="-122"/>
                <a:cs typeface="Times New Roman" panose="02020603050405020304" pitchFamily="18" charset="0"/>
              </a:rPr>
              <a:t>:</a:t>
            </a:r>
            <a:r>
              <a:rPr lang="zh-CN" altLang="en-US" sz="1400" kern="100" dirty="0">
                <a:latin typeface="仿宋" panose="02010609060101010101" pitchFamily="49" charset="-122"/>
                <a:ea typeface="仿宋" panose="02010609060101010101" pitchFamily="49" charset="-122"/>
                <a:cs typeface="Times New Roman" panose="02020603050405020304" pitchFamily="18" charset="0"/>
              </a:rPr>
              <a:t>一是决策单位及目标难以确定，即不是所有的预算收支项目都能采用零基预算法，有些收支在一定时期内具有刚性，如国债还本付息支出、公务员的工资福利支出等。二是由于政府支出的特殊性及多元化，如何对众多的决策包进行排序是个决策难点。三是决策成本较高。每年对所有的收支都进行审核，是一项需要消耗大量人力、物力和财力的工作，并会到利益博弈的干扰，决策成本大幅提高</a:t>
            </a:r>
            <a:r>
              <a:rPr lang="zh-CN" altLang="en-US" sz="1400"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sz="1400" kern="100" dirty="0">
              <a:latin typeface="仿宋" panose="02010609060101010101" pitchFamily="49" charset="-122"/>
              <a:ea typeface="仿宋" panose="02010609060101010101" pitchFamily="49" charset="-122"/>
              <a:cs typeface="Times New Roman" panose="02020603050405020304" pitchFamily="18" charset="0"/>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597981" y="1022483"/>
            <a:ext cx="93409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352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C4386F9-41B6-477C-AE9D-66D8B838727E}" type="slidenum">
              <a:rPr lang="en-US" altLang="zh-CN" smtClean="0">
                <a:solidFill>
                  <a:srgbClr val="000000"/>
                </a:solidFill>
              </a:rPr>
              <a:pPr>
                <a:defRPr/>
              </a:pPr>
              <a:t>9</a:t>
            </a:fld>
            <a:endParaRPr lang="en-US" altLang="zh-CN" dirty="0">
              <a:solidFill>
                <a:srgbClr val="000000"/>
              </a:solidFill>
            </a:endParaRPr>
          </a:p>
        </p:txBody>
      </p:sp>
      <p:sp>
        <p:nvSpPr>
          <p:cNvPr id="19" name="TextBox 62">
            <a:extLst>
              <a:ext uri="{FF2B5EF4-FFF2-40B4-BE49-F238E27FC236}">
                <a16:creationId xmlns:a16="http://schemas.microsoft.com/office/drawing/2014/main" xmlns="" id="{290C86F2-EABB-4272-9022-B7E551F4FBA6}"/>
              </a:ext>
            </a:extLst>
          </p:cNvPr>
          <p:cNvSpPr txBox="1"/>
          <p:nvPr/>
        </p:nvSpPr>
        <p:spPr>
          <a:xfrm>
            <a:off x="1133950" y="893898"/>
            <a:ext cx="8846956" cy="455253"/>
          </a:xfrm>
          <a:prstGeom prst="rect">
            <a:avLst/>
          </a:prstGeom>
          <a:noFill/>
        </p:spPr>
        <p:txBody>
          <a:bodyPr wrap="square" rtlCol="0">
            <a:spAutoFit/>
          </a:bodyPr>
          <a:lstStyle/>
          <a:p>
            <a:pPr>
              <a:lnSpc>
                <a:spcPct val="150000"/>
              </a:lnSpc>
            </a:pPr>
            <a:r>
              <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一、</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政府预算的概论</a:t>
            </a:r>
            <a:endParaRPr lang="zh-CN" altLang="en-US"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xmlns="" id="{EC8A4747-0C25-45C3-B5F0-5B311EBA356F}"/>
              </a:ext>
            </a:extLst>
          </p:cNvPr>
          <p:cNvSpPr/>
          <p:nvPr/>
        </p:nvSpPr>
        <p:spPr bwMode="auto">
          <a:xfrm>
            <a:off x="1631505" y="6322690"/>
            <a:ext cx="1564087" cy="504056"/>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none" lIns="91440" tIns="45720" rIns="91440" bIns="45720" numCol="1" rtlCol="0" anchor="ctr" anchorCtr="0" compatLnSpc="1"/>
          <a:lstStyle/>
          <a:p>
            <a:pPr algn="ctr" defTabSz="1019175" fontAlgn="base">
              <a:spcBef>
                <a:spcPct val="50000"/>
              </a:spcBef>
              <a:spcAft>
                <a:spcPct val="0"/>
              </a:spcAft>
            </a:pPr>
            <a:endParaRPr lang="zh-CN" altLang="en-US" sz="1400">
              <a:ln>
                <a:solidFill>
                  <a:schemeClr val="bg1"/>
                </a:solidFill>
              </a:ln>
              <a:solidFill>
                <a:schemeClr val="bg1"/>
              </a:solidFill>
              <a:latin typeface="Arial" panose="020B0604020202020204" pitchFamily="34" charset="0"/>
              <a:ea typeface="楷体_GB2312" pitchFamily="49" charset="-122"/>
            </a:endParaRPr>
          </a:p>
        </p:txBody>
      </p:sp>
      <p:cxnSp>
        <p:nvCxnSpPr>
          <p:cNvPr id="14" name="直接连接符 13">
            <a:extLst>
              <a:ext uri="{FF2B5EF4-FFF2-40B4-BE49-F238E27FC236}">
                <a16:creationId xmlns:a16="http://schemas.microsoft.com/office/drawing/2014/main" xmlns="" id="{B6DB6115-8F9C-49BF-94C6-FDB5F0556B50}"/>
              </a:ext>
            </a:extLst>
          </p:cNvPr>
          <p:cNvCxnSpPr/>
          <p:nvPr/>
        </p:nvCxnSpPr>
        <p:spPr>
          <a:xfrm>
            <a:off x="1133949" y="5242260"/>
            <a:ext cx="9423983"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175465" y="1482011"/>
            <a:ext cx="9382467" cy="3693319"/>
          </a:xfrm>
          <a:prstGeom prst="rect">
            <a:avLst/>
          </a:prstGeom>
          <a:noFill/>
        </p:spPr>
        <p:txBody>
          <a:bodyPr wrap="square" rtlCol="0">
            <a:spAutoFit/>
          </a:bodyPr>
          <a:lstStyle/>
          <a:p>
            <a:pPr algn="just"/>
            <a:r>
              <a:rPr lang="zh-CN" altLang="en-US" sz="1400" b="1" kern="100" dirty="0">
                <a:latin typeface="楷体" panose="02010609060101010101" pitchFamily="49" charset="-122"/>
                <a:ea typeface="楷体" panose="02010609060101010101" pitchFamily="49" charset="-122"/>
                <a:cs typeface="Times New Roman" panose="02020603050405020304" pitchFamily="18" charset="0"/>
              </a:rPr>
              <a:t>（三）按预算编制的导向划分，政府预算可分为投人预算与绩效预算。</a:t>
            </a:r>
            <a:endParaRPr lang="en-US" altLang="zh-CN" sz="1400" b="1" kern="100" dirty="0">
              <a:latin typeface="楷体" panose="02010609060101010101" pitchFamily="49" charset="-122"/>
              <a:ea typeface="楷体" panose="02010609060101010101" pitchFamily="49" charset="-122"/>
              <a:cs typeface="Times New Roman" panose="02020603050405020304" pitchFamily="18" charset="0"/>
            </a:endParaRPr>
          </a:p>
          <a:p>
            <a:pPr algn="just">
              <a:lnSpc>
                <a:spcPts val="2438"/>
              </a:lnSpc>
            </a:pPr>
            <a:r>
              <a:rPr lang="en-US" altLang="zh-CN" sz="1400" kern="100" dirty="0">
                <a:latin typeface="Times New Roman" panose="02020603050405020304" pitchFamily="18" charset="0"/>
                <a:ea typeface="仿宋" panose="02010609060101010101" pitchFamily="49" charset="-122"/>
                <a:cs typeface="Times New Roman" panose="02020603050405020304" pitchFamily="18" charset="0"/>
              </a:rPr>
              <a:t>         1.</a:t>
            </a:r>
            <a:r>
              <a:rPr lang="zh-CN" altLang="en-US" sz="1400" kern="100" dirty="0">
                <a:latin typeface="Times New Roman" panose="02020603050405020304" pitchFamily="18" charset="0"/>
                <a:ea typeface="仿宋" panose="02010609060101010101" pitchFamily="49" charset="-122"/>
                <a:cs typeface="Times New Roman" panose="02020603050405020304" pitchFamily="18" charset="0"/>
              </a:rPr>
              <a:t>投入预算。投人预算主要是指传统的分项列支预算</a:t>
            </a:r>
            <a:r>
              <a:rPr lang="en-US" altLang="zh-CN" sz="1400" kern="100" dirty="0">
                <a:latin typeface="Times New Roman" panose="02020603050405020304" pitchFamily="18" charset="0"/>
                <a:ea typeface="仿宋" panose="02010609060101010101" pitchFamily="49" charset="-122"/>
                <a:cs typeface="Times New Roman" panose="02020603050405020304" pitchFamily="18" charset="0"/>
              </a:rPr>
              <a:t>(line item budget)</a:t>
            </a:r>
            <a:r>
              <a:rPr lang="zh-CN" altLang="en-US" sz="1400" kern="100" dirty="0">
                <a:latin typeface="Times New Roman" panose="02020603050405020304" pitchFamily="18" charset="0"/>
                <a:ea typeface="仿宋" panose="02010609060101010101" pitchFamily="49" charset="-122"/>
                <a:cs typeface="Times New Roman" panose="02020603050405020304" pitchFamily="18" charset="0"/>
              </a:rPr>
              <a:t>，它的目标是强调严格遵守预算控制规则，对投入进行严格的控制，主要关注政府的支出行为是否恰当，将支出详细地科目化，以监督政府是否将拨款支出到事前规定的用途，是否按照事前规定的方式进行，限制甚至禁止资金在不同预算项目之间转移。投人预算的政策重点在于控制资源的投人和使用，保证预算按预定的规则运行，而不强调是否达到政府的政策目标，投人产出的效率如何。</a:t>
            </a:r>
            <a:endParaRPr lang="en-US" altLang="zh-CN" sz="1400" kern="100" dirty="0">
              <a:latin typeface="Times New Roman" panose="02020603050405020304" pitchFamily="18" charset="0"/>
              <a:ea typeface="仿宋" panose="02010609060101010101" pitchFamily="49" charset="-122"/>
              <a:cs typeface="Times New Roman" panose="02020603050405020304" pitchFamily="18" charset="0"/>
            </a:endParaRPr>
          </a:p>
          <a:p>
            <a:pPr algn="just">
              <a:lnSpc>
                <a:spcPts val="2438"/>
              </a:lnSpc>
            </a:pPr>
            <a:r>
              <a:rPr lang="en-US" altLang="zh-CN" sz="1400" kern="100" dirty="0">
                <a:latin typeface="Times New Roman" panose="02020603050405020304" pitchFamily="18" charset="0"/>
                <a:ea typeface="仿宋" panose="02010609060101010101" pitchFamily="49" charset="-122"/>
                <a:cs typeface="Times New Roman" panose="02020603050405020304" pitchFamily="18" charset="0"/>
              </a:rPr>
              <a:t>         </a:t>
            </a:r>
            <a:r>
              <a:rPr lang="zh-CN" altLang="en-US" sz="1400" kern="100" dirty="0">
                <a:latin typeface="Times New Roman" panose="02020603050405020304" pitchFamily="18" charset="0"/>
                <a:ea typeface="仿宋" panose="02010609060101010101" pitchFamily="49" charset="-122"/>
                <a:cs typeface="Times New Roman" panose="02020603050405020304" pitchFamily="18" charset="0"/>
              </a:rPr>
              <a:t>投人预算的优点：有利于预算管理的规范化、制度化，也便于立法机关审议。</a:t>
            </a:r>
          </a:p>
          <a:p>
            <a:pPr algn="just">
              <a:lnSpc>
                <a:spcPts val="2438"/>
              </a:lnSpc>
            </a:pPr>
            <a:r>
              <a:rPr lang="zh-CN" altLang="en-US" sz="1400" kern="100" dirty="0">
                <a:latin typeface="Times New Roman" panose="02020603050405020304" pitchFamily="18" charset="0"/>
                <a:ea typeface="仿宋" panose="02010609060101010101" pitchFamily="49" charset="-122"/>
                <a:cs typeface="Times New Roman" panose="02020603050405020304" pitchFamily="18" charset="0"/>
              </a:rPr>
              <a:t>         投人预算的缺点：不重视产出和结果，不能有效控制行政机构和人员膨胀预算支出效率低下等，会使得预算管理规则的实际意义大打折扣。</a:t>
            </a:r>
            <a:endParaRPr lang="en-US" altLang="zh-CN" sz="1400" kern="100" dirty="0">
              <a:latin typeface="Times New Roman" panose="02020603050405020304" pitchFamily="18" charset="0"/>
              <a:ea typeface="仿宋" panose="02010609060101010101" pitchFamily="49" charset="-122"/>
              <a:cs typeface="Times New Roman" panose="02020603050405020304" pitchFamily="18" charset="0"/>
            </a:endParaRPr>
          </a:p>
          <a:p>
            <a:pPr algn="just">
              <a:lnSpc>
                <a:spcPts val="2438"/>
              </a:lnSpc>
            </a:pPr>
            <a:r>
              <a:rPr lang="en-US" altLang="zh-CN" sz="1400" kern="100" dirty="0">
                <a:latin typeface="Times New Roman" panose="02020603050405020304" pitchFamily="18" charset="0"/>
                <a:ea typeface="仿宋" panose="02010609060101010101" pitchFamily="49" charset="-122"/>
                <a:cs typeface="Times New Roman" panose="02020603050405020304" pitchFamily="18" charset="0"/>
              </a:rPr>
              <a:t>         2.</a:t>
            </a:r>
            <a:r>
              <a:rPr lang="zh-CN" altLang="en-US" sz="1400" kern="100" dirty="0">
                <a:latin typeface="Times New Roman" panose="02020603050405020304" pitchFamily="18" charset="0"/>
                <a:ea typeface="仿宋" panose="02010609060101010101" pitchFamily="49" charset="-122"/>
                <a:cs typeface="Times New Roman" panose="02020603050405020304" pitchFamily="18" charset="0"/>
              </a:rPr>
              <a:t>绩效预算。根据美国总统预算管理办公室的定义</a:t>
            </a:r>
            <a:r>
              <a:rPr lang="en-US" altLang="zh-CN" sz="1400" kern="1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400" kern="100" dirty="0">
                <a:latin typeface="Times New Roman" panose="02020603050405020304" pitchFamily="18" charset="0"/>
                <a:ea typeface="仿宋" panose="02010609060101010101" pitchFamily="49" charset="-122"/>
                <a:cs typeface="Times New Roman" panose="02020603050405020304" pitchFamily="18" charset="0"/>
              </a:rPr>
              <a:t>绩效预算是这样一种预算，它提交所需资金的使用目的和目标，提议用来实现这些目标的项目成本、测量每个项目成绩和已完成工作情况的定量数据。”</a:t>
            </a:r>
            <a:endParaRPr lang="en-US" altLang="zh-CN" sz="1400" kern="100" dirty="0">
              <a:latin typeface="Times New Roman" panose="02020603050405020304" pitchFamily="18" charset="0"/>
              <a:ea typeface="仿宋" panose="02010609060101010101" pitchFamily="49" charset="-122"/>
              <a:cs typeface="Times New Roman" panose="02020603050405020304" pitchFamily="18" charset="0"/>
            </a:endParaRPr>
          </a:p>
          <a:p>
            <a:pPr algn="just">
              <a:lnSpc>
                <a:spcPts val="2438"/>
              </a:lnSpc>
            </a:pPr>
            <a:r>
              <a:rPr lang="zh-CN" altLang="en-US" sz="1400" kern="100" dirty="0">
                <a:latin typeface="Times New Roman" panose="02020603050405020304" pitchFamily="18" charset="0"/>
                <a:ea typeface="仿宋" panose="02010609060101010101" pitchFamily="49" charset="-122"/>
                <a:cs typeface="Times New Roman" panose="02020603050405020304" pitchFamily="18" charset="0"/>
              </a:rPr>
              <a:t>        绩效预算强调预算投入与产出及结果的关系，其宗旨在于有效降低政府提供公共产品和服务的成本，提高财政支出的效率和效益，从而约束政府支出的扩张，因此又被称为以结果为导向的预算。</a:t>
            </a:r>
            <a:endParaRPr lang="zh-CN" altLang="en-US" sz="1400" kern="100" dirty="0">
              <a:latin typeface="Times New Roman" panose="02020603050405020304" pitchFamily="18" charset="0"/>
              <a:ea typeface="仿宋" panose="02010609060101010101" pitchFamily="49" charset="-122"/>
              <a:cs typeface="Times New Roman" panose="02020603050405020304" pitchFamily="18" charset="0"/>
            </a:endParaRPr>
          </a:p>
        </p:txBody>
      </p:sp>
      <p:cxnSp>
        <p:nvCxnSpPr>
          <p:cNvPr id="37" name="直接连接符 36">
            <a:extLst>
              <a:ext uri="{FF2B5EF4-FFF2-40B4-BE49-F238E27FC236}">
                <a16:creationId xmlns:a16="http://schemas.microsoft.com/office/drawing/2014/main" xmlns="" id="{B6DB6115-8F9C-49BF-94C6-FDB5F0556B50}"/>
              </a:ext>
            </a:extLst>
          </p:cNvPr>
          <p:cNvCxnSpPr/>
          <p:nvPr/>
        </p:nvCxnSpPr>
        <p:spPr>
          <a:xfrm>
            <a:off x="1216981" y="1378083"/>
            <a:ext cx="934095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0033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T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5404</TotalTime>
  <Words>6262</Words>
  <Application>Microsoft Office PowerPoint</Application>
  <PresentationFormat>宽屏</PresentationFormat>
  <Paragraphs>361</Paragraphs>
  <Slides>35</Slides>
  <Notes>18</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35</vt:i4>
      </vt:variant>
    </vt:vector>
  </HeadingPairs>
  <TitlesOfParts>
    <vt:vector size="55" baseType="lpstr">
      <vt:lpstr>KaiTi</vt:lpstr>
      <vt:lpstr>等线</vt:lpstr>
      <vt:lpstr>等线 Light</vt:lpstr>
      <vt:lpstr>仿宋</vt:lpstr>
      <vt:lpstr>仿宋_GB2312</vt:lpstr>
      <vt:lpstr>华文中宋</vt:lpstr>
      <vt:lpstr>楷体</vt:lpstr>
      <vt:lpstr>楷体_GB2312</vt:lpstr>
      <vt:lpstr>SimSun</vt:lpstr>
      <vt:lpstr>SimSun</vt:lpstr>
      <vt:lpstr>Arial</vt:lpstr>
      <vt:lpstr>Calibri</vt:lpstr>
      <vt:lpstr>Calibri Light</vt:lpstr>
      <vt:lpstr>Century</vt:lpstr>
      <vt:lpstr>Palatino Linotype</vt:lpstr>
      <vt:lpstr>Times</vt:lpstr>
      <vt:lpstr>Times New Roman</vt:lpstr>
      <vt:lpstr>Wingdings</vt:lpstr>
      <vt:lpstr>Office 主题​​</vt:lpstr>
      <vt:lpstr>PPT模板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阮 睿</dc:creator>
  <cp:lastModifiedBy>Feiran Wang</cp:lastModifiedBy>
  <cp:revision>28</cp:revision>
  <dcterms:created xsi:type="dcterms:W3CDTF">2021-12-06T06:58:40Z</dcterms:created>
  <dcterms:modified xsi:type="dcterms:W3CDTF">2022-10-03T16:57:36Z</dcterms:modified>
</cp:coreProperties>
</file>