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9" r:id="rId12"/>
    <p:sldId id="270" r:id="rId13"/>
    <p:sldId id="271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1"/>
    <p:restoredTop sz="78900"/>
  </p:normalViewPr>
  <p:slideViewPr>
    <p:cSldViewPr snapToGrid="0" showGuides="1">
      <p:cViewPr varScale="1">
        <p:scale>
          <a:sx n="86" d="100"/>
          <a:sy n="86" d="100"/>
        </p:scale>
        <p:origin x="52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D29367-AD37-425E-BEBE-DB8DB0B645C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3A384D-A20D-47B7-9CA9-31B3475D20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GitHub es un servicio que proporciona alojamiento para repositorios remotos de Git.</a:t>
          </a:r>
        </a:p>
      </dgm:t>
    </dgm:pt>
    <dgm:pt modelId="{D2978AE5-5798-4D1C-90EA-76B384B0AFAC}" type="parTrans" cxnId="{DE1F9192-73E5-43A9-878E-B04BA104072E}">
      <dgm:prSet/>
      <dgm:spPr/>
      <dgm:t>
        <a:bodyPr/>
        <a:lstStyle/>
        <a:p>
          <a:endParaRPr lang="en-US"/>
        </a:p>
      </dgm:t>
    </dgm:pt>
    <dgm:pt modelId="{FC248664-3E5B-46AA-A8EC-A5003D4484CD}" type="sibTrans" cxnId="{DE1F9192-73E5-43A9-878E-B04BA10407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D8397E-EF16-49D0-BFC8-C15E093412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Forks</a:t>
          </a:r>
          <a:r>
            <a:rPr lang="en-US"/>
            <a:t> y </a:t>
          </a:r>
          <a:r>
            <a:rPr lang="en-US" b="1"/>
            <a:t>pull requests</a:t>
          </a:r>
          <a:r>
            <a:rPr lang="en-US"/>
            <a:t> son formas comunes de colaborar en proyectos de código abierto.</a:t>
          </a:r>
        </a:p>
      </dgm:t>
    </dgm:pt>
    <dgm:pt modelId="{E73CC5BB-809D-4E28-BC97-A0D772BA4C89}" type="parTrans" cxnId="{4BB93071-3BD0-4F2A-87C3-0F9720B6C68B}">
      <dgm:prSet/>
      <dgm:spPr/>
      <dgm:t>
        <a:bodyPr/>
        <a:lstStyle/>
        <a:p>
          <a:endParaRPr lang="en-US"/>
        </a:p>
      </dgm:t>
    </dgm:pt>
    <dgm:pt modelId="{61471B15-F2A2-4B6D-A7C7-22FDA3A942DF}" type="sibTrans" cxnId="{4BB93071-3BD0-4F2A-87C3-0F9720B6C68B}">
      <dgm:prSet/>
      <dgm:spPr/>
      <dgm:t>
        <a:bodyPr/>
        <a:lstStyle/>
        <a:p>
          <a:endParaRPr lang="en-US"/>
        </a:p>
      </dgm:t>
    </dgm:pt>
    <dgm:pt modelId="{8987141C-09A7-4D96-961D-79792A3F33BD}" type="pres">
      <dgm:prSet presAssocID="{D2D29367-AD37-425E-BEBE-DB8DB0B645CA}" presName="root" presStyleCnt="0">
        <dgm:presLayoutVars>
          <dgm:dir/>
          <dgm:resizeHandles val="exact"/>
        </dgm:presLayoutVars>
      </dgm:prSet>
      <dgm:spPr/>
    </dgm:pt>
    <dgm:pt modelId="{35B68CEA-2604-461F-9E1D-0A8929F6DF61}" type="pres">
      <dgm:prSet presAssocID="{D2D29367-AD37-425E-BEBE-DB8DB0B645CA}" presName="container" presStyleCnt="0">
        <dgm:presLayoutVars>
          <dgm:dir/>
          <dgm:resizeHandles val="exact"/>
        </dgm:presLayoutVars>
      </dgm:prSet>
      <dgm:spPr/>
    </dgm:pt>
    <dgm:pt modelId="{D17E1AFC-89D6-4008-AB8C-8E79E375EE39}" type="pres">
      <dgm:prSet presAssocID="{C63A384D-A20D-47B7-9CA9-31B3475D20C9}" presName="compNode" presStyleCnt="0"/>
      <dgm:spPr/>
    </dgm:pt>
    <dgm:pt modelId="{DE1EECB9-F82F-4EEC-BB18-1B2652F5EA4D}" type="pres">
      <dgm:prSet presAssocID="{C63A384D-A20D-47B7-9CA9-31B3475D20C9}" presName="iconBgRect" presStyleLbl="bgShp" presStyleIdx="0" presStyleCnt="2"/>
      <dgm:spPr/>
    </dgm:pt>
    <dgm:pt modelId="{EBA4080B-315C-4547-8EF4-87889AB78187}" type="pres">
      <dgm:prSet presAssocID="{C63A384D-A20D-47B7-9CA9-31B3475D20C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3B8EF60-D0E3-4892-B6CA-F98A834F2D4A}" type="pres">
      <dgm:prSet presAssocID="{C63A384D-A20D-47B7-9CA9-31B3475D20C9}" presName="spaceRect" presStyleCnt="0"/>
      <dgm:spPr/>
    </dgm:pt>
    <dgm:pt modelId="{798E04AA-3C63-4708-86EA-EFB92C2F7E15}" type="pres">
      <dgm:prSet presAssocID="{C63A384D-A20D-47B7-9CA9-31B3475D20C9}" presName="textRect" presStyleLbl="revTx" presStyleIdx="0" presStyleCnt="2">
        <dgm:presLayoutVars>
          <dgm:chMax val="1"/>
          <dgm:chPref val="1"/>
        </dgm:presLayoutVars>
      </dgm:prSet>
      <dgm:spPr/>
    </dgm:pt>
    <dgm:pt modelId="{4CA6E234-8BDB-4BF6-A14A-DFB97D95A5AB}" type="pres">
      <dgm:prSet presAssocID="{FC248664-3E5B-46AA-A8EC-A5003D4484CD}" presName="sibTrans" presStyleLbl="sibTrans2D1" presStyleIdx="0" presStyleCnt="0"/>
      <dgm:spPr/>
    </dgm:pt>
    <dgm:pt modelId="{28D49980-BD7A-4EF9-84A2-4E074E104836}" type="pres">
      <dgm:prSet presAssocID="{0FD8397E-EF16-49D0-BFC8-C15E0934122C}" presName="compNode" presStyleCnt="0"/>
      <dgm:spPr/>
    </dgm:pt>
    <dgm:pt modelId="{D9ADF261-6B6E-4BE2-B6EC-573A6653BF53}" type="pres">
      <dgm:prSet presAssocID="{0FD8397E-EF16-49D0-BFC8-C15E0934122C}" presName="iconBgRect" presStyleLbl="bgShp" presStyleIdx="1" presStyleCnt="2"/>
      <dgm:spPr/>
    </dgm:pt>
    <dgm:pt modelId="{386E0C30-128C-43C2-9498-FC7ED0C58BC5}" type="pres">
      <dgm:prSet presAssocID="{0FD8397E-EF16-49D0-BFC8-C15E0934122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9EDA33FB-3A5C-4421-96D9-7B350DCF4EB7}" type="pres">
      <dgm:prSet presAssocID="{0FD8397E-EF16-49D0-BFC8-C15E0934122C}" presName="spaceRect" presStyleCnt="0"/>
      <dgm:spPr/>
    </dgm:pt>
    <dgm:pt modelId="{D4B8AC0E-AF10-4597-8CF7-91EF8B183C2F}" type="pres">
      <dgm:prSet presAssocID="{0FD8397E-EF16-49D0-BFC8-C15E0934122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3A3B046-A0A2-490C-8EFA-FB29BC70404F}" type="presOf" srcId="{D2D29367-AD37-425E-BEBE-DB8DB0B645CA}" destId="{8987141C-09A7-4D96-961D-79792A3F33BD}" srcOrd="0" destOrd="0" presId="urn:microsoft.com/office/officeart/2018/2/layout/IconCircleList"/>
    <dgm:cxn modelId="{4BB93071-3BD0-4F2A-87C3-0F9720B6C68B}" srcId="{D2D29367-AD37-425E-BEBE-DB8DB0B645CA}" destId="{0FD8397E-EF16-49D0-BFC8-C15E0934122C}" srcOrd="1" destOrd="0" parTransId="{E73CC5BB-809D-4E28-BC97-A0D772BA4C89}" sibTransId="{61471B15-F2A2-4B6D-A7C7-22FDA3A942DF}"/>
    <dgm:cxn modelId="{DE1F9192-73E5-43A9-878E-B04BA104072E}" srcId="{D2D29367-AD37-425E-BEBE-DB8DB0B645CA}" destId="{C63A384D-A20D-47B7-9CA9-31B3475D20C9}" srcOrd="0" destOrd="0" parTransId="{D2978AE5-5798-4D1C-90EA-76B384B0AFAC}" sibTransId="{FC248664-3E5B-46AA-A8EC-A5003D4484CD}"/>
    <dgm:cxn modelId="{D46847A3-0050-4E40-AAE9-0038EB58603C}" type="presOf" srcId="{0FD8397E-EF16-49D0-BFC8-C15E0934122C}" destId="{D4B8AC0E-AF10-4597-8CF7-91EF8B183C2F}" srcOrd="0" destOrd="0" presId="urn:microsoft.com/office/officeart/2018/2/layout/IconCircleList"/>
    <dgm:cxn modelId="{FDA045C9-6D80-48A8-AAF5-E7F951D60C00}" type="presOf" srcId="{FC248664-3E5B-46AA-A8EC-A5003D4484CD}" destId="{4CA6E234-8BDB-4BF6-A14A-DFB97D95A5AB}" srcOrd="0" destOrd="0" presId="urn:microsoft.com/office/officeart/2018/2/layout/IconCircleList"/>
    <dgm:cxn modelId="{0C2EAFED-642E-44C6-84F4-79A0AD29676E}" type="presOf" srcId="{C63A384D-A20D-47B7-9CA9-31B3475D20C9}" destId="{798E04AA-3C63-4708-86EA-EFB92C2F7E15}" srcOrd="0" destOrd="0" presId="urn:microsoft.com/office/officeart/2018/2/layout/IconCircleList"/>
    <dgm:cxn modelId="{FBB688B9-F0D7-42EC-9CE8-8F99CD3A98AD}" type="presParOf" srcId="{8987141C-09A7-4D96-961D-79792A3F33BD}" destId="{35B68CEA-2604-461F-9E1D-0A8929F6DF61}" srcOrd="0" destOrd="0" presId="urn:microsoft.com/office/officeart/2018/2/layout/IconCircleList"/>
    <dgm:cxn modelId="{AE51D5DB-5F1D-4E41-8E25-55174C21C332}" type="presParOf" srcId="{35B68CEA-2604-461F-9E1D-0A8929F6DF61}" destId="{D17E1AFC-89D6-4008-AB8C-8E79E375EE39}" srcOrd="0" destOrd="0" presId="urn:microsoft.com/office/officeart/2018/2/layout/IconCircleList"/>
    <dgm:cxn modelId="{E89851F8-9660-41A5-87B6-64DFA98994C0}" type="presParOf" srcId="{D17E1AFC-89D6-4008-AB8C-8E79E375EE39}" destId="{DE1EECB9-F82F-4EEC-BB18-1B2652F5EA4D}" srcOrd="0" destOrd="0" presId="urn:microsoft.com/office/officeart/2018/2/layout/IconCircleList"/>
    <dgm:cxn modelId="{98946C01-BB38-4599-BDC5-CB102647015E}" type="presParOf" srcId="{D17E1AFC-89D6-4008-AB8C-8E79E375EE39}" destId="{EBA4080B-315C-4547-8EF4-87889AB78187}" srcOrd="1" destOrd="0" presId="urn:microsoft.com/office/officeart/2018/2/layout/IconCircleList"/>
    <dgm:cxn modelId="{88CFD7B5-96B7-4700-B5CB-25A5D713518D}" type="presParOf" srcId="{D17E1AFC-89D6-4008-AB8C-8E79E375EE39}" destId="{83B8EF60-D0E3-4892-B6CA-F98A834F2D4A}" srcOrd="2" destOrd="0" presId="urn:microsoft.com/office/officeart/2018/2/layout/IconCircleList"/>
    <dgm:cxn modelId="{875F7DC9-F17D-4629-A1CD-41394078A7A8}" type="presParOf" srcId="{D17E1AFC-89D6-4008-AB8C-8E79E375EE39}" destId="{798E04AA-3C63-4708-86EA-EFB92C2F7E15}" srcOrd="3" destOrd="0" presId="urn:microsoft.com/office/officeart/2018/2/layout/IconCircleList"/>
    <dgm:cxn modelId="{6DD9BA84-84A4-4557-8F74-913621AA39D1}" type="presParOf" srcId="{35B68CEA-2604-461F-9E1D-0A8929F6DF61}" destId="{4CA6E234-8BDB-4BF6-A14A-DFB97D95A5AB}" srcOrd="1" destOrd="0" presId="urn:microsoft.com/office/officeart/2018/2/layout/IconCircleList"/>
    <dgm:cxn modelId="{5BAE8C3B-8E75-4AFB-A2F4-41924EDB7D42}" type="presParOf" srcId="{35B68CEA-2604-461F-9E1D-0A8929F6DF61}" destId="{28D49980-BD7A-4EF9-84A2-4E074E104836}" srcOrd="2" destOrd="0" presId="urn:microsoft.com/office/officeart/2018/2/layout/IconCircleList"/>
    <dgm:cxn modelId="{4055CC8E-DBEA-44E6-BA19-F13B1D12B034}" type="presParOf" srcId="{28D49980-BD7A-4EF9-84A2-4E074E104836}" destId="{D9ADF261-6B6E-4BE2-B6EC-573A6653BF53}" srcOrd="0" destOrd="0" presId="urn:microsoft.com/office/officeart/2018/2/layout/IconCircleList"/>
    <dgm:cxn modelId="{F3D0106A-5BAF-4957-AE67-A84E2ACF0A31}" type="presParOf" srcId="{28D49980-BD7A-4EF9-84A2-4E074E104836}" destId="{386E0C30-128C-43C2-9498-FC7ED0C58BC5}" srcOrd="1" destOrd="0" presId="urn:microsoft.com/office/officeart/2018/2/layout/IconCircleList"/>
    <dgm:cxn modelId="{D61B38C3-7330-4F64-893D-ED68F0A295C0}" type="presParOf" srcId="{28D49980-BD7A-4EF9-84A2-4E074E104836}" destId="{9EDA33FB-3A5C-4421-96D9-7B350DCF4EB7}" srcOrd="2" destOrd="0" presId="urn:microsoft.com/office/officeart/2018/2/layout/IconCircleList"/>
    <dgm:cxn modelId="{E1010989-969F-4AF0-BD84-E873393B1E6B}" type="presParOf" srcId="{28D49980-BD7A-4EF9-84A2-4E074E104836}" destId="{D4B8AC0E-AF10-4597-8CF7-91EF8B183C2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D2B9B6-FDC5-44AF-A744-5CC2046D3C6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A22416-A292-4A1C-ADDB-5BA7736EE5CB}">
      <dgm:prSet/>
      <dgm:spPr/>
      <dgm:t>
        <a:bodyPr/>
        <a:lstStyle/>
        <a:p>
          <a:r>
            <a:rPr lang="en-US" b="1"/>
            <a:t>Commits pequeños y descriptivos</a:t>
          </a:r>
          <a:r>
            <a:rPr lang="en-US"/>
            <a:t>: Cada commit debe reflejar un conjunto lógico de cambios.</a:t>
          </a:r>
        </a:p>
      </dgm:t>
    </dgm:pt>
    <dgm:pt modelId="{4B471E1A-7196-41D4-94B0-7B21CDD41CA8}" type="parTrans" cxnId="{2B672E58-42C2-4A36-9538-36E97BF6C0FC}">
      <dgm:prSet/>
      <dgm:spPr/>
      <dgm:t>
        <a:bodyPr/>
        <a:lstStyle/>
        <a:p>
          <a:endParaRPr lang="en-US"/>
        </a:p>
      </dgm:t>
    </dgm:pt>
    <dgm:pt modelId="{256DBF74-3E50-49B8-9585-1F921BC70D4E}" type="sibTrans" cxnId="{2B672E58-42C2-4A36-9538-36E97BF6C0FC}">
      <dgm:prSet/>
      <dgm:spPr/>
      <dgm:t>
        <a:bodyPr/>
        <a:lstStyle/>
        <a:p>
          <a:endParaRPr lang="en-US"/>
        </a:p>
      </dgm:t>
    </dgm:pt>
    <dgm:pt modelId="{1347B57D-FD3F-40D2-9DCB-32C63884C43E}">
      <dgm:prSet/>
      <dgm:spPr/>
      <dgm:t>
        <a:bodyPr/>
        <a:lstStyle/>
        <a:p>
          <a:r>
            <a:rPr lang="en-US" b="1"/>
            <a:t>Ramas específicas</a:t>
          </a:r>
          <a:r>
            <a:rPr lang="en-US"/>
            <a:t>: Mantén las ramas bien organizadas: main, develop, feature/nueva_característica, hotfix/arreglo.</a:t>
          </a:r>
        </a:p>
      </dgm:t>
    </dgm:pt>
    <dgm:pt modelId="{D9BF33B2-504E-4F13-9080-71371E74F877}" type="parTrans" cxnId="{4A9F3FFE-276A-4289-8CAA-01A303C85951}">
      <dgm:prSet/>
      <dgm:spPr/>
      <dgm:t>
        <a:bodyPr/>
        <a:lstStyle/>
        <a:p>
          <a:endParaRPr lang="en-US"/>
        </a:p>
      </dgm:t>
    </dgm:pt>
    <dgm:pt modelId="{FADBF106-E296-4801-9B8E-66681B51A850}" type="sibTrans" cxnId="{4A9F3FFE-276A-4289-8CAA-01A303C85951}">
      <dgm:prSet/>
      <dgm:spPr/>
      <dgm:t>
        <a:bodyPr/>
        <a:lstStyle/>
        <a:p>
          <a:endParaRPr lang="en-US"/>
        </a:p>
      </dgm:t>
    </dgm:pt>
    <dgm:pt modelId="{F3E58218-F581-4262-9BE0-4A2598E10772}">
      <dgm:prSet/>
      <dgm:spPr/>
      <dgm:t>
        <a:bodyPr/>
        <a:lstStyle/>
        <a:p>
          <a:r>
            <a:rPr lang="en-US" b="1"/>
            <a:t>Frecuencia de commits</a:t>
          </a:r>
          <a:r>
            <a:rPr lang="en-US"/>
            <a:t>: No guardes todo tu trabajo en un solo commit. Guarda tu progreso de manera regular.</a:t>
          </a:r>
        </a:p>
      </dgm:t>
    </dgm:pt>
    <dgm:pt modelId="{55B377B5-B284-4636-92CD-073E2B96AED3}" type="parTrans" cxnId="{7FDA145C-EB8E-4F0D-90C8-A2E2BF5981EE}">
      <dgm:prSet/>
      <dgm:spPr/>
      <dgm:t>
        <a:bodyPr/>
        <a:lstStyle/>
        <a:p>
          <a:endParaRPr lang="en-US"/>
        </a:p>
      </dgm:t>
    </dgm:pt>
    <dgm:pt modelId="{71034AD1-427E-421A-8AE5-7E28821AF344}" type="sibTrans" cxnId="{7FDA145C-EB8E-4F0D-90C8-A2E2BF5981EE}">
      <dgm:prSet/>
      <dgm:spPr/>
      <dgm:t>
        <a:bodyPr/>
        <a:lstStyle/>
        <a:p>
          <a:endParaRPr lang="en-US"/>
        </a:p>
      </dgm:t>
    </dgm:pt>
    <dgm:pt modelId="{25C7137F-2D02-41C3-AAE3-39BF653EDA5E}" type="pres">
      <dgm:prSet presAssocID="{E1D2B9B6-FDC5-44AF-A744-5CC2046D3C68}" presName="root" presStyleCnt="0">
        <dgm:presLayoutVars>
          <dgm:dir/>
          <dgm:resizeHandles val="exact"/>
        </dgm:presLayoutVars>
      </dgm:prSet>
      <dgm:spPr/>
    </dgm:pt>
    <dgm:pt modelId="{7FC617AF-73AE-4D20-8E31-EE3CED6DFCAE}" type="pres">
      <dgm:prSet presAssocID="{1AA22416-A292-4A1C-ADDB-5BA7736EE5CB}" presName="compNode" presStyleCnt="0"/>
      <dgm:spPr/>
    </dgm:pt>
    <dgm:pt modelId="{FF69A812-B7CE-4060-A41A-B9E30CF016C8}" type="pres">
      <dgm:prSet presAssocID="{1AA22416-A292-4A1C-ADDB-5BA7736EE5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AFD748D-7E65-46CE-933F-479F02F65DB7}" type="pres">
      <dgm:prSet presAssocID="{1AA22416-A292-4A1C-ADDB-5BA7736EE5CB}" presName="spaceRect" presStyleCnt="0"/>
      <dgm:spPr/>
    </dgm:pt>
    <dgm:pt modelId="{9CCEA56F-ADC1-4B8B-81AA-03E582C82279}" type="pres">
      <dgm:prSet presAssocID="{1AA22416-A292-4A1C-ADDB-5BA7736EE5CB}" presName="textRect" presStyleLbl="revTx" presStyleIdx="0" presStyleCnt="3">
        <dgm:presLayoutVars>
          <dgm:chMax val="1"/>
          <dgm:chPref val="1"/>
        </dgm:presLayoutVars>
      </dgm:prSet>
      <dgm:spPr/>
    </dgm:pt>
    <dgm:pt modelId="{9D4424DD-727F-4EB6-8B34-D08D5723035D}" type="pres">
      <dgm:prSet presAssocID="{256DBF74-3E50-49B8-9585-1F921BC70D4E}" presName="sibTrans" presStyleCnt="0"/>
      <dgm:spPr/>
    </dgm:pt>
    <dgm:pt modelId="{DA3EBF73-85D0-4F9D-A2EA-F587821D3080}" type="pres">
      <dgm:prSet presAssocID="{1347B57D-FD3F-40D2-9DCB-32C63884C43E}" presName="compNode" presStyleCnt="0"/>
      <dgm:spPr/>
    </dgm:pt>
    <dgm:pt modelId="{76186718-446B-4E39-9764-23A9C9BD543C}" type="pres">
      <dgm:prSet presAssocID="{1347B57D-FD3F-40D2-9DCB-32C63884C43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39C9CE8C-5153-4963-B3B2-1BF60950E9A7}" type="pres">
      <dgm:prSet presAssocID="{1347B57D-FD3F-40D2-9DCB-32C63884C43E}" presName="spaceRect" presStyleCnt="0"/>
      <dgm:spPr/>
    </dgm:pt>
    <dgm:pt modelId="{EB8ACD81-56C5-42C6-9D52-64ECBE794A02}" type="pres">
      <dgm:prSet presAssocID="{1347B57D-FD3F-40D2-9DCB-32C63884C43E}" presName="textRect" presStyleLbl="revTx" presStyleIdx="1" presStyleCnt="3">
        <dgm:presLayoutVars>
          <dgm:chMax val="1"/>
          <dgm:chPref val="1"/>
        </dgm:presLayoutVars>
      </dgm:prSet>
      <dgm:spPr/>
    </dgm:pt>
    <dgm:pt modelId="{968A31B7-928B-4DA4-A3D5-D06A01B8F749}" type="pres">
      <dgm:prSet presAssocID="{FADBF106-E296-4801-9B8E-66681B51A850}" presName="sibTrans" presStyleCnt="0"/>
      <dgm:spPr/>
    </dgm:pt>
    <dgm:pt modelId="{14F695A9-33E4-4C48-AE7A-F60F6C24F47D}" type="pres">
      <dgm:prSet presAssocID="{F3E58218-F581-4262-9BE0-4A2598E10772}" presName="compNode" presStyleCnt="0"/>
      <dgm:spPr/>
    </dgm:pt>
    <dgm:pt modelId="{08068614-82FC-4966-93B8-94E8B3CFD3CD}" type="pres">
      <dgm:prSet presAssocID="{F3E58218-F581-4262-9BE0-4A2598E107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64C29869-8F8A-435E-B469-34D80CFE7891}" type="pres">
      <dgm:prSet presAssocID="{F3E58218-F581-4262-9BE0-4A2598E10772}" presName="spaceRect" presStyleCnt="0"/>
      <dgm:spPr/>
    </dgm:pt>
    <dgm:pt modelId="{E6A1D3A0-CE55-4985-9A7F-B093349AB589}" type="pres">
      <dgm:prSet presAssocID="{F3E58218-F581-4262-9BE0-4A2598E1077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B672E58-42C2-4A36-9538-36E97BF6C0FC}" srcId="{E1D2B9B6-FDC5-44AF-A744-5CC2046D3C68}" destId="{1AA22416-A292-4A1C-ADDB-5BA7736EE5CB}" srcOrd="0" destOrd="0" parTransId="{4B471E1A-7196-41D4-94B0-7B21CDD41CA8}" sibTransId="{256DBF74-3E50-49B8-9585-1F921BC70D4E}"/>
    <dgm:cxn modelId="{7FDA145C-EB8E-4F0D-90C8-A2E2BF5981EE}" srcId="{E1D2B9B6-FDC5-44AF-A744-5CC2046D3C68}" destId="{F3E58218-F581-4262-9BE0-4A2598E10772}" srcOrd="2" destOrd="0" parTransId="{55B377B5-B284-4636-92CD-073E2B96AED3}" sibTransId="{71034AD1-427E-421A-8AE5-7E28821AF344}"/>
    <dgm:cxn modelId="{BA1E6F99-54FE-4F56-8AEB-D71AD1F2DC96}" type="presOf" srcId="{F3E58218-F581-4262-9BE0-4A2598E10772}" destId="{E6A1D3A0-CE55-4985-9A7F-B093349AB589}" srcOrd="0" destOrd="0" presId="urn:microsoft.com/office/officeart/2018/2/layout/IconLabelList"/>
    <dgm:cxn modelId="{07828E9A-2E17-4C16-AE30-38FFFF733843}" type="presOf" srcId="{1AA22416-A292-4A1C-ADDB-5BA7736EE5CB}" destId="{9CCEA56F-ADC1-4B8B-81AA-03E582C82279}" srcOrd="0" destOrd="0" presId="urn:microsoft.com/office/officeart/2018/2/layout/IconLabelList"/>
    <dgm:cxn modelId="{3C0B2B9E-C439-4851-9660-6E8448026DD1}" type="presOf" srcId="{E1D2B9B6-FDC5-44AF-A744-5CC2046D3C68}" destId="{25C7137F-2D02-41C3-AAE3-39BF653EDA5E}" srcOrd="0" destOrd="0" presId="urn:microsoft.com/office/officeart/2018/2/layout/IconLabelList"/>
    <dgm:cxn modelId="{1AD4EEB9-B68D-4C40-9C4D-EBEF94747243}" type="presOf" srcId="{1347B57D-FD3F-40D2-9DCB-32C63884C43E}" destId="{EB8ACD81-56C5-42C6-9D52-64ECBE794A02}" srcOrd="0" destOrd="0" presId="urn:microsoft.com/office/officeart/2018/2/layout/IconLabelList"/>
    <dgm:cxn modelId="{4A9F3FFE-276A-4289-8CAA-01A303C85951}" srcId="{E1D2B9B6-FDC5-44AF-A744-5CC2046D3C68}" destId="{1347B57D-FD3F-40D2-9DCB-32C63884C43E}" srcOrd="1" destOrd="0" parTransId="{D9BF33B2-504E-4F13-9080-71371E74F877}" sibTransId="{FADBF106-E296-4801-9B8E-66681B51A850}"/>
    <dgm:cxn modelId="{44761AFA-9DC3-44AF-8D79-3FB915479244}" type="presParOf" srcId="{25C7137F-2D02-41C3-AAE3-39BF653EDA5E}" destId="{7FC617AF-73AE-4D20-8E31-EE3CED6DFCAE}" srcOrd="0" destOrd="0" presId="urn:microsoft.com/office/officeart/2018/2/layout/IconLabelList"/>
    <dgm:cxn modelId="{291CE975-5F8C-44EF-B4DA-6FD6DD962D10}" type="presParOf" srcId="{7FC617AF-73AE-4D20-8E31-EE3CED6DFCAE}" destId="{FF69A812-B7CE-4060-A41A-B9E30CF016C8}" srcOrd="0" destOrd="0" presId="urn:microsoft.com/office/officeart/2018/2/layout/IconLabelList"/>
    <dgm:cxn modelId="{98B8782C-C724-4CF3-B59A-D81459BB31C4}" type="presParOf" srcId="{7FC617AF-73AE-4D20-8E31-EE3CED6DFCAE}" destId="{7AFD748D-7E65-46CE-933F-479F02F65DB7}" srcOrd="1" destOrd="0" presId="urn:microsoft.com/office/officeart/2018/2/layout/IconLabelList"/>
    <dgm:cxn modelId="{29AA1339-035D-476D-B48B-483954F8A7CD}" type="presParOf" srcId="{7FC617AF-73AE-4D20-8E31-EE3CED6DFCAE}" destId="{9CCEA56F-ADC1-4B8B-81AA-03E582C82279}" srcOrd="2" destOrd="0" presId="urn:microsoft.com/office/officeart/2018/2/layout/IconLabelList"/>
    <dgm:cxn modelId="{4C7CAE5D-8C15-4796-9F06-D40257E5CCDD}" type="presParOf" srcId="{25C7137F-2D02-41C3-AAE3-39BF653EDA5E}" destId="{9D4424DD-727F-4EB6-8B34-D08D5723035D}" srcOrd="1" destOrd="0" presId="urn:microsoft.com/office/officeart/2018/2/layout/IconLabelList"/>
    <dgm:cxn modelId="{C1CD85F9-EA1A-42F9-9456-3AC4D3605D80}" type="presParOf" srcId="{25C7137F-2D02-41C3-AAE3-39BF653EDA5E}" destId="{DA3EBF73-85D0-4F9D-A2EA-F587821D3080}" srcOrd="2" destOrd="0" presId="urn:microsoft.com/office/officeart/2018/2/layout/IconLabelList"/>
    <dgm:cxn modelId="{92EB9EB6-7E7F-4201-8BFA-EBF4F5AD1AB1}" type="presParOf" srcId="{DA3EBF73-85D0-4F9D-A2EA-F587821D3080}" destId="{76186718-446B-4E39-9764-23A9C9BD543C}" srcOrd="0" destOrd="0" presId="urn:microsoft.com/office/officeart/2018/2/layout/IconLabelList"/>
    <dgm:cxn modelId="{9D78C09D-6BAE-4AA2-811D-F53744AD215C}" type="presParOf" srcId="{DA3EBF73-85D0-4F9D-A2EA-F587821D3080}" destId="{39C9CE8C-5153-4963-B3B2-1BF60950E9A7}" srcOrd="1" destOrd="0" presId="urn:microsoft.com/office/officeart/2018/2/layout/IconLabelList"/>
    <dgm:cxn modelId="{41A95C10-E236-477B-AF9C-4E526BAB124B}" type="presParOf" srcId="{DA3EBF73-85D0-4F9D-A2EA-F587821D3080}" destId="{EB8ACD81-56C5-42C6-9D52-64ECBE794A02}" srcOrd="2" destOrd="0" presId="urn:microsoft.com/office/officeart/2018/2/layout/IconLabelList"/>
    <dgm:cxn modelId="{FEF480FA-5090-4BBB-A1BD-9792D89CCFD1}" type="presParOf" srcId="{25C7137F-2D02-41C3-AAE3-39BF653EDA5E}" destId="{968A31B7-928B-4DA4-A3D5-D06A01B8F749}" srcOrd="3" destOrd="0" presId="urn:microsoft.com/office/officeart/2018/2/layout/IconLabelList"/>
    <dgm:cxn modelId="{DEA74500-40B1-4660-9F9A-DFB58892F47B}" type="presParOf" srcId="{25C7137F-2D02-41C3-AAE3-39BF653EDA5E}" destId="{14F695A9-33E4-4C48-AE7A-F60F6C24F47D}" srcOrd="4" destOrd="0" presId="urn:microsoft.com/office/officeart/2018/2/layout/IconLabelList"/>
    <dgm:cxn modelId="{5CF78B51-A528-44FA-A3AF-723CEA965145}" type="presParOf" srcId="{14F695A9-33E4-4C48-AE7A-F60F6C24F47D}" destId="{08068614-82FC-4966-93B8-94E8B3CFD3CD}" srcOrd="0" destOrd="0" presId="urn:microsoft.com/office/officeart/2018/2/layout/IconLabelList"/>
    <dgm:cxn modelId="{C7186B7A-7896-4227-B575-60DE69BD6E95}" type="presParOf" srcId="{14F695A9-33E4-4C48-AE7A-F60F6C24F47D}" destId="{64C29869-8F8A-435E-B469-34D80CFE7891}" srcOrd="1" destOrd="0" presId="urn:microsoft.com/office/officeart/2018/2/layout/IconLabelList"/>
    <dgm:cxn modelId="{62F57263-C310-4AB7-BDA4-98B6B15D12C5}" type="presParOf" srcId="{14F695A9-33E4-4C48-AE7A-F60F6C24F47D}" destId="{E6A1D3A0-CE55-4985-9A7F-B093349AB58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EECB9-F82F-4EEC-BB18-1B2652F5EA4D}">
      <dsp:nvSpPr>
        <dsp:cNvPr id="0" name=""/>
        <dsp:cNvSpPr/>
      </dsp:nvSpPr>
      <dsp:spPr>
        <a:xfrm>
          <a:off x="50600" y="737554"/>
          <a:ext cx="977578" cy="97757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4080B-315C-4547-8EF4-87889AB78187}">
      <dsp:nvSpPr>
        <dsp:cNvPr id="0" name=""/>
        <dsp:cNvSpPr/>
      </dsp:nvSpPr>
      <dsp:spPr>
        <a:xfrm>
          <a:off x="255892" y="942845"/>
          <a:ext cx="566995" cy="566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E04AA-3C63-4708-86EA-EFB92C2F7E15}">
      <dsp:nvSpPr>
        <dsp:cNvPr id="0" name=""/>
        <dsp:cNvSpPr/>
      </dsp:nvSpPr>
      <dsp:spPr>
        <a:xfrm>
          <a:off x="1237660" y="737554"/>
          <a:ext cx="2304293" cy="97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GitHub es un servicio que proporciona alojamiento para repositorios remotos de Git.</a:t>
          </a:r>
        </a:p>
      </dsp:txBody>
      <dsp:txXfrm>
        <a:off x="1237660" y="737554"/>
        <a:ext cx="2304293" cy="977578"/>
      </dsp:txXfrm>
    </dsp:sp>
    <dsp:sp modelId="{D9ADF261-6B6E-4BE2-B6EC-573A6653BF53}">
      <dsp:nvSpPr>
        <dsp:cNvPr id="0" name=""/>
        <dsp:cNvSpPr/>
      </dsp:nvSpPr>
      <dsp:spPr>
        <a:xfrm>
          <a:off x="3943459" y="737554"/>
          <a:ext cx="977578" cy="97757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E0C30-128C-43C2-9498-FC7ED0C58BC5}">
      <dsp:nvSpPr>
        <dsp:cNvPr id="0" name=""/>
        <dsp:cNvSpPr/>
      </dsp:nvSpPr>
      <dsp:spPr>
        <a:xfrm>
          <a:off x="4148750" y="942845"/>
          <a:ext cx="566995" cy="566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8AC0E-AF10-4597-8CF7-91EF8B183C2F}">
      <dsp:nvSpPr>
        <dsp:cNvPr id="0" name=""/>
        <dsp:cNvSpPr/>
      </dsp:nvSpPr>
      <dsp:spPr>
        <a:xfrm>
          <a:off x="5130519" y="737554"/>
          <a:ext cx="2304293" cy="97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Forks</a:t>
          </a:r>
          <a:r>
            <a:rPr lang="en-US" sz="1500" kern="1200"/>
            <a:t> y </a:t>
          </a:r>
          <a:r>
            <a:rPr lang="en-US" sz="1500" b="1" kern="1200"/>
            <a:t>pull requests</a:t>
          </a:r>
          <a:r>
            <a:rPr lang="en-US" sz="1500" kern="1200"/>
            <a:t> son formas comunes de colaborar en proyectos de código abierto.</a:t>
          </a:r>
        </a:p>
      </dsp:txBody>
      <dsp:txXfrm>
        <a:off x="5130519" y="737554"/>
        <a:ext cx="2304293" cy="977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9A812-B7CE-4060-A41A-B9E30CF016C8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EA56F-ADC1-4B8B-81AA-03E582C82279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Commits pequeños y descriptivos</a:t>
          </a:r>
          <a:r>
            <a:rPr lang="en-US" sz="1300" kern="1200"/>
            <a:t>: Cada commit debe reflejar un conjunto lógico de cambios.</a:t>
          </a:r>
        </a:p>
      </dsp:txBody>
      <dsp:txXfrm>
        <a:off x="59990" y="2654049"/>
        <a:ext cx="3226223" cy="720000"/>
      </dsp:txXfrm>
    </dsp:sp>
    <dsp:sp modelId="{76186718-446B-4E39-9764-23A9C9BD543C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ACD81-56C5-42C6-9D52-64ECBE794A02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Ramas específicas</a:t>
          </a:r>
          <a:r>
            <a:rPr lang="en-US" sz="1300" kern="1200"/>
            <a:t>: Mantén las ramas bien organizadas: main, develop, feature/nueva_característica, hotfix/arreglo.</a:t>
          </a:r>
        </a:p>
      </dsp:txBody>
      <dsp:txXfrm>
        <a:off x="3850802" y="2654049"/>
        <a:ext cx="3226223" cy="720000"/>
      </dsp:txXfrm>
    </dsp:sp>
    <dsp:sp modelId="{08068614-82FC-4966-93B8-94E8B3CFD3CD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1D3A0-CE55-4985-9A7F-B093349AB589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Frecuencia de commits</a:t>
          </a:r>
          <a:r>
            <a:rPr lang="en-US" sz="1300" kern="1200"/>
            <a:t>: No guardes todo tu trabajo en un solo commit. Guarda tu progreso de manera regular.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64EFF-D134-1A4E-A764-BFF1ED27E9FC}" type="datetimeFigureOut">
              <a:rPr lang="es-ES_tradnl" smtClean="0"/>
              <a:t>18/9/24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04FDF-695E-5E4D-9F77-2508BE2DFFA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204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04FDF-695E-5E4D-9F77-2508BE2DFFAA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6705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Comandos</a:t>
            </a:r>
            <a:r>
              <a:rPr lang="en-US" b="1" dirty="0"/>
              <a:t> para </a:t>
            </a:r>
            <a:r>
              <a:rPr lang="en-US" b="1" dirty="0" err="1"/>
              <a:t>práctica</a:t>
            </a:r>
            <a:r>
              <a:rPr lang="en-U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Conectar</a:t>
            </a:r>
            <a:r>
              <a:rPr lang="en-US" b="1" dirty="0"/>
              <a:t> un </a:t>
            </a:r>
            <a:r>
              <a:rPr lang="en-US" b="1" dirty="0" err="1"/>
              <a:t>repositorio</a:t>
            </a:r>
            <a:r>
              <a:rPr lang="en-US" b="1" dirty="0"/>
              <a:t> local a uno </a:t>
            </a:r>
            <a:r>
              <a:rPr lang="en-US" b="1" dirty="0" err="1"/>
              <a:t>remoto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GitHub</a:t>
            </a:r>
            <a:r>
              <a:rPr lang="en-US" dirty="0"/>
              <a:t>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git remote add origin &lt;</a:t>
            </a:r>
            <a:r>
              <a:rPr lang="en-US" dirty="0" err="1"/>
              <a:t>URL_del_repositorio_en_GitHub</a:t>
            </a:r>
            <a:r>
              <a:rPr lang="en-US" dirty="0"/>
              <a:t>&gt;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Obtener</a:t>
            </a:r>
            <a:r>
              <a:rPr lang="en-US" b="1" dirty="0"/>
              <a:t>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cambios</a:t>
            </a:r>
            <a:r>
              <a:rPr lang="en-US" b="1" dirty="0"/>
              <a:t> del </a:t>
            </a:r>
            <a:r>
              <a:rPr lang="en-US" b="1" dirty="0" err="1"/>
              <a:t>repositorio</a:t>
            </a:r>
            <a:r>
              <a:rPr lang="en-US" b="1" dirty="0"/>
              <a:t> </a:t>
            </a:r>
            <a:r>
              <a:rPr lang="en-US" b="1" dirty="0" err="1"/>
              <a:t>remoto</a:t>
            </a:r>
            <a:r>
              <a:rPr lang="en-US" dirty="0"/>
              <a:t>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git pull origin main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Revisar</a:t>
            </a:r>
            <a:r>
              <a:rPr lang="en-US" b="1" dirty="0"/>
              <a:t> </a:t>
            </a:r>
            <a:r>
              <a:rPr lang="en-US" b="1" dirty="0" err="1"/>
              <a:t>historial</a:t>
            </a:r>
            <a:r>
              <a:rPr lang="en-US" b="1" dirty="0"/>
              <a:t> de </a:t>
            </a:r>
            <a:r>
              <a:rPr lang="en-US" b="1" dirty="0" err="1"/>
              <a:t>cambios</a:t>
            </a:r>
            <a:r>
              <a:rPr lang="en-US" dirty="0"/>
              <a:t>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git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04FDF-695E-5E4D-9F77-2508BE2DFFAA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848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5F08-1AF5-258D-2412-443385F83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B6838-CE31-AA28-0699-0BF960FCB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69CAC-A84B-DE34-1737-0CF41242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13D2-E225-A540-B443-C94A912B7643}" type="datetimeFigureOut">
              <a:rPr lang="es-ES_tradnl" smtClean="0"/>
              <a:t>18/9/24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D7391-8C5D-61E9-5246-8FCF6ECB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B492A-9EB8-B22D-2554-8815A390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BC50-2305-2C43-9D9E-AC33F31C684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647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C9A7-F216-CC3D-C832-A1A1A831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D075F-BBCA-25B2-2FE6-62A886D13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F1F8B-BA87-58D2-6222-B2D41FA1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13D2-E225-A540-B443-C94A912B7643}" type="datetimeFigureOut">
              <a:rPr lang="es-ES_tradnl" smtClean="0"/>
              <a:t>18/9/24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80B52-4E51-BA0D-E35A-FE899407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6925-58B8-BB23-CD83-ABF3E419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BC50-2305-2C43-9D9E-AC33F31C684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265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58D447-F24C-E7FE-4BED-DD5109142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0DFA8-CB22-526C-332B-97E6F5075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8BED3-AC12-24A9-D71E-F0DA77BB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13D2-E225-A540-B443-C94A912B7643}" type="datetimeFigureOut">
              <a:rPr lang="es-ES_tradnl" smtClean="0"/>
              <a:t>18/9/24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4A12C-AF1E-22CF-23B8-0FB7E53E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853A-83CA-65D6-C66A-97CA98A7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BC50-2305-2C43-9D9E-AC33F31C684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667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4B1F-C169-871E-D715-F0C45560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CE63-AB71-CEBE-BD27-BC75AADAC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C746D-71E8-7A63-7E13-3B7C9629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13D2-E225-A540-B443-C94A912B7643}" type="datetimeFigureOut">
              <a:rPr lang="es-ES_tradnl" smtClean="0"/>
              <a:t>18/9/24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FD51-0EB0-342C-A597-7DE2F105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0AC4C-B8A4-9DE4-9033-A9FD71B6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BC50-2305-2C43-9D9E-AC33F31C684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418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15B0-22B8-341A-F3BE-F8F47C66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8D6C1-1532-FD33-947B-C40AAC524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6FCC9-A472-84BD-A285-DFF4416A1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13D2-E225-A540-B443-C94A912B7643}" type="datetimeFigureOut">
              <a:rPr lang="es-ES_tradnl" smtClean="0"/>
              <a:t>18/9/24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E1936-C1B9-EE0B-4605-298F947E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077A1-80E7-5B98-405A-25C7D2EB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BC50-2305-2C43-9D9E-AC33F31C684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456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9519-193A-1892-4086-CE8A3E93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B4FCA-228D-F311-3B18-94D280824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5CB54-D070-609C-5C5B-9C2A88173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C2EE9-5772-C45B-4DE5-B560DC5B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13D2-E225-A540-B443-C94A912B7643}" type="datetimeFigureOut">
              <a:rPr lang="es-ES_tradnl" smtClean="0"/>
              <a:t>18/9/24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61CD4-5A3F-24E1-88FC-20B9A4D2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CC54E-22CE-CE6B-9100-53CFE6DB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BC50-2305-2C43-9D9E-AC33F31C684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3813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7A7F-CB5C-E59C-B439-A07E7A16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3A08E-1EC3-FBE0-8B68-B0F3B0493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91383-997C-617D-9A3A-007AAD62B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28B0A-C9D1-27EF-3DD3-B0452FCFC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53EFB-B87E-A923-3C45-79A9590C3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4E5DC-9034-8B52-ED57-74B10CF3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13D2-E225-A540-B443-C94A912B7643}" type="datetimeFigureOut">
              <a:rPr lang="es-ES_tradnl" smtClean="0"/>
              <a:t>18/9/24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FA40C7-D29A-DC6E-7545-0F2D6B6A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64F84-DAF3-09E8-ECC9-8CC55F52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BC50-2305-2C43-9D9E-AC33F31C684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288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497A-F7C9-2808-F6FD-DB32AF03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079AD-FAF5-0964-8658-DEB44C03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13D2-E225-A540-B443-C94A912B7643}" type="datetimeFigureOut">
              <a:rPr lang="es-ES_tradnl" smtClean="0"/>
              <a:t>18/9/24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CF42A-A900-D46C-B32A-25F94A56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1CC3F-8A20-15AD-104D-5FB0B767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BC50-2305-2C43-9D9E-AC33F31C684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279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07561-AB07-0D5D-2099-2C6C3111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13D2-E225-A540-B443-C94A912B7643}" type="datetimeFigureOut">
              <a:rPr lang="es-ES_tradnl" smtClean="0"/>
              <a:t>18/9/24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C68CB-9CA4-3D99-20D8-A0982B7F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51BC-0E7A-7110-0976-F4A51C82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BC50-2305-2C43-9D9E-AC33F31C684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8770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2C3E-1A45-69CB-C3B3-05A30EF7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6FB65-5D0E-860D-4F5D-B3FB4E2B7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9C48D-763F-53EE-E30D-5F912490B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85732-334F-D0AF-A7C5-F28A8CBA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13D2-E225-A540-B443-C94A912B7643}" type="datetimeFigureOut">
              <a:rPr lang="es-ES_tradnl" smtClean="0"/>
              <a:t>18/9/24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5906E-BAE8-9B0D-5F90-33C1A82E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13A1A-F4F5-C35F-C96F-FCDC1BA8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BC50-2305-2C43-9D9E-AC33F31C684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191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3D9C-AEEB-461F-EEE9-989F4AF8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B35F5-5862-5079-5FFA-88602E196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F1FC5-4C1E-5C72-F934-448069574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D41CB-BD25-1298-E721-F9E02741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F13D2-E225-A540-B443-C94A912B7643}" type="datetimeFigureOut">
              <a:rPr lang="es-ES_tradnl" smtClean="0"/>
              <a:t>18/9/24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71EC3-979B-51D6-182F-85AE7B96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18D58-32C1-BA6A-D0D7-E99810CD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BC50-2305-2C43-9D9E-AC33F31C684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6915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8EEF8-C2A0-25FA-2218-FA2E9465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698E1-DB66-D8CB-DD70-0CBF621C2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CDEEB-4DF3-405F-27E6-FA7033C2A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4F13D2-E225-A540-B443-C94A912B7643}" type="datetimeFigureOut">
              <a:rPr lang="es-ES_tradnl" smtClean="0"/>
              <a:t>18/9/24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CF209-54F4-D921-E51F-F5C0A86BB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7C94E-22A1-801A-39CA-5F4720933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96BC50-2305-2C43-9D9E-AC33F31C684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825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uan.leanos@upa.edu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3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Beginner's Guide to Git: All You Need To Know - 20i">
            <a:extLst>
              <a:ext uri="{FF2B5EF4-FFF2-40B4-BE49-F238E27FC236}">
                <a16:creationId xmlns:a16="http://schemas.microsoft.com/office/drawing/2014/main" id="{41297770-2BF9-155F-17F4-E9DB987A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55308-B193-CF88-A1CB-C2D01EB64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pPr algn="l"/>
            <a:r>
              <a:rPr lang="es-ES_tradnl" sz="5200">
                <a:solidFill>
                  <a:srgbClr val="FFFFFF"/>
                </a:solidFill>
              </a:rPr>
              <a:t>Git y control de versiones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9BD12-F90A-360B-2DD3-11EFF3ACA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7"/>
            <a:ext cx="5449479" cy="1578054"/>
          </a:xfrm>
        </p:spPr>
        <p:txBody>
          <a:bodyPr anchor="b">
            <a:normAutofit/>
          </a:bodyPr>
          <a:lstStyle/>
          <a:p>
            <a:pPr algn="l"/>
            <a:r>
              <a:rPr lang="es-ES_tradnl">
                <a:solidFill>
                  <a:srgbClr val="FFFFFF"/>
                </a:solidFill>
              </a:rPr>
              <a:t>Juan Rodrigo Leaños Bermejo</a:t>
            </a:r>
          </a:p>
          <a:p>
            <a:pPr algn="l"/>
            <a:r>
              <a:rPr lang="es-ES_tradnl">
                <a:solidFill>
                  <a:srgbClr val="FFFFFF"/>
                </a:solidFill>
                <a:hlinkClick r:id="rId3"/>
              </a:rPr>
              <a:t>juan.leanos@upa.edu.mx</a:t>
            </a:r>
            <a:endParaRPr lang="es-ES_tradnl">
              <a:solidFill>
                <a:srgbClr val="FFFFFF"/>
              </a:solidFill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4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A094-00CB-1F9D-6FBA-9CF1785D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/>
              <a:t>Ramas y flujo de trabajo en Git</a:t>
            </a:r>
            <a:endParaRPr lang="es-ES_trad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BDE1D-E94F-4B17-7438-ADA34345A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b="1"/>
              <a:t>Ramas (branches) </a:t>
            </a:r>
            <a:r>
              <a:rPr lang="es-ES_tradnl"/>
              <a:t>permiten que diferentes personas o procesos trabajen en paralelo sin interferir entre sí.</a:t>
            </a:r>
            <a:endParaRPr lang="es-ES_tradnl" dirty="0"/>
          </a:p>
        </p:txBody>
      </p:sp>
      <p:pic>
        <p:nvPicPr>
          <p:cNvPr id="8194" name="Picture 2" descr="Manejo de ramas | Guía de Desarrollo de Software">
            <a:extLst>
              <a:ext uri="{FF2B5EF4-FFF2-40B4-BE49-F238E27FC236}">
                <a16:creationId xmlns:a16="http://schemas.microsoft.com/office/drawing/2014/main" id="{C87BA8EB-93B9-221C-432F-CE448CB69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" t="3376" r="5526" b="22194"/>
          <a:stretch/>
        </p:blipFill>
        <p:spPr bwMode="auto">
          <a:xfrm>
            <a:off x="1747778" y="2729019"/>
            <a:ext cx="8451448" cy="400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64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2312-12E8-48CC-BC15-7B709841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es-ES_tradnl" sz="3200"/>
              <a:t>GitFlow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E133-1AC3-ACB9-C07B-0A9E46E29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anchor="t">
            <a:normAutofit/>
          </a:bodyPr>
          <a:lstStyle/>
          <a:p>
            <a:r>
              <a:rPr lang="es-ES_tradnl" sz="2000"/>
              <a:t>GitFlow es un flujo de trabajo que es utilizado de como estándar a nivel global.</a:t>
            </a:r>
          </a:p>
          <a:p>
            <a:r>
              <a:rPr lang="es-ES_tradnl" sz="2000"/>
              <a:t>Es ideal para orquestar a través de él la ejecución de prácticas de integración continua y despliegue continuo CI &amp; CD.</a:t>
            </a:r>
          </a:p>
          <a:p>
            <a:endParaRPr lang="es-ES_tradnl" sz="20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DA3C3AA-FAE0-C841-1429-6BC2548B529F}"/>
              </a:ext>
            </a:extLst>
          </p:cNvPr>
          <p:cNvGrpSpPr/>
          <p:nvPr/>
        </p:nvGrpSpPr>
        <p:grpSpPr>
          <a:xfrm>
            <a:off x="6096001" y="2400170"/>
            <a:ext cx="5319062" cy="1982577"/>
            <a:chOff x="165298" y="1650936"/>
            <a:chExt cx="7195218" cy="268187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B4039072-B9B9-E350-75AA-E3B8D04F9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9533"/>
            <a:stretch/>
          </p:blipFill>
          <p:spPr>
            <a:xfrm>
              <a:off x="1178908" y="1650936"/>
              <a:ext cx="6181608" cy="268187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F8F77A-4FCE-4CCD-5959-91E4A933B480}"/>
                </a:ext>
              </a:extLst>
            </p:cNvPr>
            <p:cNvSpPr/>
            <p:nvPr/>
          </p:nvSpPr>
          <p:spPr>
            <a:xfrm>
              <a:off x="165298" y="2138222"/>
              <a:ext cx="936000" cy="252000"/>
            </a:xfrm>
            <a:prstGeom prst="rect">
              <a:avLst/>
            </a:prstGeom>
            <a:solidFill>
              <a:srgbClr val="FC8363"/>
            </a:solidFill>
            <a:ln w="25400" cap="flat">
              <a:solidFill>
                <a:schemeClr val="accent5">
                  <a:lumMod val="50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26466" latinLnBrk="1" hangingPunct="0">
                <a:spcAft>
                  <a:spcPts val="600"/>
                </a:spcAft>
              </a:pPr>
              <a:r>
                <a:rPr lang="en-US" sz="876" b="1" kern="120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  <a:cs typeface="+mn-cs"/>
                  <a:sym typeface="Gill Sans"/>
                </a:rPr>
                <a:t>hotfix</a:t>
              </a:r>
              <a:endParaRPr kumimoji="0" lang="es-MX" sz="1200" b="1" i="0" u="none" strike="noStrike" cap="none" spc="0" normalizeH="0" baseline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uFillTx/>
                <a:sym typeface="Gill San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F740ADE-7351-A2B7-6112-C68CB5FE0BFE}"/>
                </a:ext>
              </a:extLst>
            </p:cNvPr>
            <p:cNvSpPr/>
            <p:nvPr/>
          </p:nvSpPr>
          <p:spPr>
            <a:xfrm>
              <a:off x="165298" y="3081158"/>
              <a:ext cx="936000" cy="252000"/>
            </a:xfrm>
            <a:prstGeom prst="rect">
              <a:avLst/>
            </a:prstGeom>
            <a:solidFill>
              <a:srgbClr val="B18BE8"/>
            </a:solidFill>
            <a:ln w="25400" cap="flat">
              <a:solidFill>
                <a:schemeClr val="accent5">
                  <a:lumMod val="50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26466" latinLnBrk="1" hangingPunct="0">
                <a:spcAft>
                  <a:spcPts val="600"/>
                </a:spcAft>
              </a:pPr>
              <a:r>
                <a:rPr lang="en-US" sz="876" b="1" kern="120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  <a:cs typeface="+mn-cs"/>
                  <a:sym typeface="Gill Sans"/>
                </a:rPr>
                <a:t>develop</a:t>
              </a:r>
              <a:endParaRPr kumimoji="0" lang="es-MX" sz="1200" b="1" i="0" u="none" strike="noStrike" cap="none" spc="0" normalizeH="0" baseline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uFillTx/>
                <a:sym typeface="Gill San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66AA86-3E94-095B-03C4-E362E567394E}"/>
                </a:ext>
              </a:extLst>
            </p:cNvPr>
            <p:cNvSpPr/>
            <p:nvPr/>
          </p:nvSpPr>
          <p:spPr>
            <a:xfrm>
              <a:off x="165298" y="3552342"/>
              <a:ext cx="936000" cy="252000"/>
            </a:xfrm>
            <a:prstGeom prst="rect">
              <a:avLst/>
            </a:prstGeom>
            <a:solidFill>
              <a:srgbClr val="4ED1A1"/>
            </a:solidFill>
            <a:ln w="25400" cap="flat">
              <a:solidFill>
                <a:schemeClr val="accent5">
                  <a:lumMod val="50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26466" latinLnBrk="1" hangingPunct="0">
                <a:spcAft>
                  <a:spcPts val="600"/>
                </a:spcAft>
              </a:pPr>
              <a:r>
                <a:rPr lang="en-US" sz="876" b="1" kern="120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  <a:cs typeface="+mn-cs"/>
                  <a:sym typeface="Gill Sans"/>
                </a:rPr>
                <a:t>feature</a:t>
              </a:r>
              <a:endParaRPr kumimoji="0" lang="es-MX" sz="1200" b="1" i="0" u="none" strike="noStrike" cap="none" spc="0" normalizeH="0" baseline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uFillTx/>
                <a:sym typeface="Gill San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EE8F23-9F82-0EA9-07B6-FA649D795B34}"/>
                </a:ext>
              </a:extLst>
            </p:cNvPr>
            <p:cNvSpPr/>
            <p:nvPr/>
          </p:nvSpPr>
          <p:spPr>
            <a:xfrm>
              <a:off x="165298" y="2610119"/>
              <a:ext cx="936000" cy="252000"/>
            </a:xfrm>
            <a:prstGeom prst="rect">
              <a:avLst/>
            </a:prstGeom>
            <a:solidFill>
              <a:srgbClr val="4CD3D6"/>
            </a:solidFill>
            <a:ln w="25400" cap="flat">
              <a:solidFill>
                <a:schemeClr val="accent5">
                  <a:lumMod val="50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26466" latinLnBrk="1" hangingPunct="0">
                <a:spcAft>
                  <a:spcPts val="600"/>
                </a:spcAft>
              </a:pPr>
              <a:r>
                <a:rPr lang="en-US" sz="876" b="1" kern="120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  <a:cs typeface="+mn-cs"/>
                  <a:sym typeface="Gill Sans"/>
                </a:rPr>
                <a:t>release</a:t>
              </a:r>
              <a:endParaRPr kumimoji="0" lang="es-MX" sz="1200" b="1" i="0" u="none" strike="noStrike" cap="none" spc="0" normalizeH="0" baseline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uFillTx/>
                <a:sym typeface="Gill San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920D0D-C4FE-A0B0-0E19-3B595D7FAE77}"/>
                </a:ext>
              </a:extLst>
            </p:cNvPr>
            <p:cNvSpPr/>
            <p:nvPr/>
          </p:nvSpPr>
          <p:spPr>
            <a:xfrm>
              <a:off x="165298" y="1666325"/>
              <a:ext cx="936000" cy="252000"/>
            </a:xfrm>
            <a:prstGeom prst="rect">
              <a:avLst/>
            </a:prstGeom>
            <a:solidFill>
              <a:srgbClr val="B3E3FF"/>
            </a:solidFill>
            <a:ln w="25400" cap="flat">
              <a:solidFill>
                <a:schemeClr val="accent5">
                  <a:lumMod val="50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ctr" defTabSz="426466" latinLnBrk="1" hangingPunct="0">
                <a:spcAft>
                  <a:spcPts val="600"/>
                </a:spcAft>
              </a:pPr>
              <a:r>
                <a:rPr lang="en-US" sz="876" b="1" kern="120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  <a:cs typeface="+mn-cs"/>
                  <a:sym typeface="Gill Sans"/>
                </a:rPr>
                <a:t>master</a:t>
              </a:r>
              <a:endParaRPr kumimoji="0" lang="es-MX" sz="1200" b="1" i="0" u="none" strike="noStrike" cap="none" spc="0" normalizeH="0" baseline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uFillTx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701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80" name="Rectangle 1127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2" name="Freeform: Shape 11281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73324-66CB-A444-443A-B9FC3304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DevOps – CI &amp; CD</a:t>
            </a:r>
          </a:p>
        </p:txBody>
      </p:sp>
      <p:pic>
        <p:nvPicPr>
          <p:cNvPr id="11266" name="Picture 2" descr="Best CI/CD Tools for DevOps: A Review of the Top 10">
            <a:extLst>
              <a:ext uri="{FF2B5EF4-FFF2-40B4-BE49-F238E27FC236}">
                <a16:creationId xmlns:a16="http://schemas.microsoft.com/office/drawing/2014/main" id="{802D0964-B195-AF78-4E7F-E5FBAE9F2A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"/>
          <a:stretch/>
        </p:blipFill>
        <p:spPr bwMode="auto">
          <a:xfrm>
            <a:off x="2340911" y="579473"/>
            <a:ext cx="7510177" cy="422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796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17E2C-F43D-CCAC-0910-39E5B5EB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CI (Continuous Integration - Integración Continua)</a:t>
            </a:r>
            <a:endParaRPr lang="es-ES_tradnl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71FF5-80A2-179A-EE67-E6E51C20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1000" dirty="0"/>
              <a:t>La </a:t>
            </a:r>
            <a:r>
              <a:rPr lang="en-US" sz="1000" dirty="0" err="1"/>
              <a:t>Integración</a:t>
            </a:r>
            <a:r>
              <a:rPr lang="en-US" sz="1000" dirty="0"/>
              <a:t> Continua es </a:t>
            </a:r>
            <a:r>
              <a:rPr lang="en-US" sz="1000" dirty="0" err="1"/>
              <a:t>una</a:t>
            </a:r>
            <a:r>
              <a:rPr lang="en-US" sz="1000" dirty="0"/>
              <a:t> </a:t>
            </a:r>
            <a:r>
              <a:rPr lang="en-US" sz="1000" dirty="0" err="1"/>
              <a:t>práctica</a:t>
            </a:r>
            <a:r>
              <a:rPr lang="en-US" sz="1000" dirty="0"/>
              <a:t> de </a:t>
            </a:r>
            <a:r>
              <a:rPr lang="en-US" sz="1000" dirty="0" err="1"/>
              <a:t>desarrollo</a:t>
            </a:r>
            <a:r>
              <a:rPr lang="en-US" sz="1000" dirty="0"/>
              <a:t> de software </a:t>
            </a:r>
            <a:r>
              <a:rPr lang="en-US" sz="1000" dirty="0" err="1"/>
              <a:t>en</a:t>
            </a:r>
            <a:r>
              <a:rPr lang="en-US" sz="1000" dirty="0"/>
              <a:t> la que </a:t>
            </a:r>
            <a:r>
              <a:rPr lang="en-US" sz="1000" dirty="0" err="1"/>
              <a:t>los</a:t>
            </a:r>
            <a:r>
              <a:rPr lang="en-US" sz="1000" dirty="0"/>
              <a:t> </a:t>
            </a:r>
            <a:r>
              <a:rPr lang="en-US" sz="1000" dirty="0" err="1"/>
              <a:t>desarrolladores</a:t>
            </a:r>
            <a:r>
              <a:rPr lang="en-US" sz="1000" dirty="0"/>
              <a:t> </a:t>
            </a:r>
            <a:r>
              <a:rPr lang="en-US" sz="1000" dirty="0" err="1"/>
              <a:t>integran</a:t>
            </a:r>
            <a:r>
              <a:rPr lang="en-US" sz="1000" dirty="0"/>
              <a:t> </a:t>
            </a:r>
            <a:r>
              <a:rPr lang="en-US" sz="1000" dirty="0" err="1"/>
              <a:t>cambios</a:t>
            </a:r>
            <a:r>
              <a:rPr lang="en-US" sz="1000" dirty="0"/>
              <a:t> de </a:t>
            </a:r>
            <a:r>
              <a:rPr lang="en-US" sz="1000" dirty="0" err="1"/>
              <a:t>código</a:t>
            </a:r>
            <a:r>
              <a:rPr lang="en-US" sz="1000" dirty="0"/>
              <a:t> </a:t>
            </a:r>
            <a:r>
              <a:rPr lang="en-US" sz="1000" dirty="0" err="1"/>
              <a:t>en</a:t>
            </a:r>
            <a:r>
              <a:rPr lang="en-US" sz="1000" dirty="0"/>
              <a:t> un </a:t>
            </a:r>
            <a:r>
              <a:rPr lang="en-US" sz="1000" dirty="0" err="1"/>
              <a:t>repositorio</a:t>
            </a:r>
            <a:r>
              <a:rPr lang="en-US" sz="1000" dirty="0"/>
              <a:t> </a:t>
            </a:r>
            <a:r>
              <a:rPr lang="en-US" sz="1000" dirty="0" err="1"/>
              <a:t>compartido</a:t>
            </a:r>
            <a:r>
              <a:rPr lang="en-US" sz="1000" dirty="0"/>
              <a:t> de forma regular, </a:t>
            </a:r>
            <a:r>
              <a:rPr lang="en-US" sz="1000" dirty="0" err="1"/>
              <a:t>idealmente</a:t>
            </a:r>
            <a:r>
              <a:rPr lang="en-US" sz="1000" dirty="0"/>
              <a:t> </a:t>
            </a:r>
            <a:r>
              <a:rPr lang="en-US" sz="1000" dirty="0" err="1"/>
              <a:t>varias</a:t>
            </a:r>
            <a:r>
              <a:rPr lang="en-US" sz="1000" dirty="0"/>
              <a:t> </a:t>
            </a:r>
            <a:r>
              <a:rPr lang="en-US" sz="1000" dirty="0" err="1"/>
              <a:t>veces</a:t>
            </a:r>
            <a:r>
              <a:rPr lang="en-US" sz="1000" dirty="0"/>
              <a:t> al día. </a:t>
            </a:r>
            <a:r>
              <a:rPr lang="en-US" sz="1000" dirty="0" err="1"/>
              <a:t>Cada</a:t>
            </a:r>
            <a:r>
              <a:rPr lang="en-US" sz="1000" dirty="0"/>
              <a:t> </a:t>
            </a:r>
            <a:r>
              <a:rPr lang="en-US" sz="1000" dirty="0" err="1"/>
              <a:t>integración</a:t>
            </a:r>
            <a:r>
              <a:rPr lang="en-US" sz="1000" dirty="0"/>
              <a:t> se </a:t>
            </a:r>
            <a:r>
              <a:rPr lang="en-US" sz="1000" dirty="0" err="1"/>
              <a:t>valida</a:t>
            </a:r>
            <a:r>
              <a:rPr lang="en-US" sz="1000" dirty="0"/>
              <a:t> </a:t>
            </a:r>
            <a:r>
              <a:rPr lang="en-US" sz="1000" dirty="0" err="1"/>
              <a:t>automáticamente</a:t>
            </a:r>
            <a:r>
              <a:rPr lang="en-US" sz="1000" dirty="0"/>
              <a:t> </a:t>
            </a:r>
            <a:r>
              <a:rPr lang="en-US" sz="1000" dirty="0" err="1"/>
              <a:t>mediante</a:t>
            </a:r>
            <a:r>
              <a:rPr lang="en-US" sz="1000" dirty="0"/>
              <a:t> la </a:t>
            </a:r>
            <a:r>
              <a:rPr lang="en-US" sz="1000" dirty="0" err="1"/>
              <a:t>ejecución</a:t>
            </a:r>
            <a:r>
              <a:rPr lang="en-US" sz="1000" dirty="0"/>
              <a:t> de </a:t>
            </a:r>
            <a:r>
              <a:rPr lang="en-US" sz="1000" dirty="0" err="1"/>
              <a:t>pruebas</a:t>
            </a:r>
            <a:r>
              <a:rPr lang="en-US" sz="1000" dirty="0"/>
              <a:t> para </a:t>
            </a:r>
            <a:r>
              <a:rPr lang="en-US" sz="1000" dirty="0" err="1"/>
              <a:t>detectar</a:t>
            </a:r>
            <a:r>
              <a:rPr lang="en-US" sz="1000" dirty="0"/>
              <a:t> </a:t>
            </a:r>
            <a:r>
              <a:rPr lang="en-US" sz="1000" dirty="0" err="1"/>
              <a:t>errores</a:t>
            </a:r>
            <a:r>
              <a:rPr lang="en-US" sz="1000" dirty="0"/>
              <a:t> lo antes </a:t>
            </a:r>
            <a:r>
              <a:rPr lang="en-US" sz="1000" dirty="0" err="1"/>
              <a:t>posible</a:t>
            </a:r>
            <a:r>
              <a:rPr lang="en-US" sz="1000" dirty="0"/>
              <a:t>.</a:t>
            </a:r>
          </a:p>
          <a:p>
            <a:r>
              <a:rPr lang="en-US" sz="1000" b="1" dirty="0" err="1"/>
              <a:t>Proceso</a:t>
            </a:r>
            <a:r>
              <a:rPr lang="en-US" sz="1000" b="1" dirty="0"/>
              <a:t> </a:t>
            </a:r>
            <a:r>
              <a:rPr lang="en-US" sz="1000" b="1" dirty="0" err="1"/>
              <a:t>típico</a:t>
            </a:r>
            <a:r>
              <a:rPr lang="en-US" sz="1000" b="1" dirty="0"/>
              <a:t> de CI:</a:t>
            </a:r>
            <a:endParaRPr lang="en-US" sz="1000" dirty="0"/>
          </a:p>
          <a:p>
            <a:pPr>
              <a:buFont typeface="+mj-lt"/>
              <a:buAutoNum type="arabicPeriod"/>
            </a:pPr>
            <a:r>
              <a:rPr lang="en-US" sz="1000" dirty="0"/>
              <a:t>El </a:t>
            </a:r>
            <a:r>
              <a:rPr lang="en-US" sz="1000" dirty="0" err="1"/>
              <a:t>desarrollador</a:t>
            </a:r>
            <a:r>
              <a:rPr lang="en-US" sz="1000" dirty="0"/>
              <a:t> </a:t>
            </a:r>
            <a:r>
              <a:rPr lang="en-US" sz="1000" dirty="0" err="1"/>
              <a:t>realiza</a:t>
            </a:r>
            <a:r>
              <a:rPr lang="en-US" sz="1000" dirty="0"/>
              <a:t> </a:t>
            </a:r>
            <a:r>
              <a:rPr lang="en-US" sz="1000" dirty="0" err="1"/>
              <a:t>cambios</a:t>
            </a:r>
            <a:r>
              <a:rPr lang="en-US" sz="1000" dirty="0"/>
              <a:t> </a:t>
            </a:r>
            <a:r>
              <a:rPr lang="en-US" sz="1000" dirty="0" err="1"/>
              <a:t>en</a:t>
            </a:r>
            <a:r>
              <a:rPr lang="en-US" sz="1000" dirty="0"/>
              <a:t> </a:t>
            </a:r>
            <a:r>
              <a:rPr lang="en-US" sz="1000" dirty="0" err="1"/>
              <a:t>su</a:t>
            </a:r>
            <a:r>
              <a:rPr lang="en-US" sz="1000" dirty="0"/>
              <a:t> </a:t>
            </a:r>
            <a:r>
              <a:rPr lang="en-US" sz="1000" dirty="0" err="1"/>
              <a:t>rama</a:t>
            </a:r>
            <a:r>
              <a:rPr lang="en-US" sz="1000" dirty="0"/>
              <a:t> de </a:t>
            </a:r>
            <a:r>
              <a:rPr lang="en-US" sz="1000" dirty="0" err="1"/>
              <a:t>trabajo</a:t>
            </a:r>
            <a:r>
              <a:rPr lang="en-US" sz="10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Al </a:t>
            </a:r>
            <a:r>
              <a:rPr lang="en-US" sz="1000" dirty="0" err="1"/>
              <a:t>finalizar</a:t>
            </a:r>
            <a:r>
              <a:rPr lang="en-US" sz="1000" dirty="0"/>
              <a:t>, </a:t>
            </a:r>
            <a:r>
              <a:rPr lang="en-US" sz="1000" dirty="0" err="1"/>
              <a:t>hace</a:t>
            </a:r>
            <a:r>
              <a:rPr lang="en-US" sz="1000" dirty="0"/>
              <a:t> un </a:t>
            </a:r>
            <a:r>
              <a:rPr lang="en-US" sz="1000" b="1" dirty="0"/>
              <a:t>commit</a:t>
            </a:r>
            <a:r>
              <a:rPr lang="en-US" sz="1000" dirty="0"/>
              <a:t> y lo </a:t>
            </a:r>
            <a:r>
              <a:rPr lang="en-US" sz="1000" dirty="0" err="1"/>
              <a:t>sube</a:t>
            </a:r>
            <a:r>
              <a:rPr lang="en-US" sz="1000" dirty="0"/>
              <a:t> (push) al </a:t>
            </a:r>
            <a:r>
              <a:rPr lang="en-US" sz="1000" dirty="0" err="1"/>
              <a:t>repositorio</a:t>
            </a:r>
            <a:r>
              <a:rPr lang="en-US" sz="1000" dirty="0"/>
              <a:t> </a:t>
            </a:r>
            <a:r>
              <a:rPr lang="en-US" sz="1000" dirty="0" err="1"/>
              <a:t>compartido</a:t>
            </a:r>
            <a:r>
              <a:rPr lang="en-US" sz="10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Un </a:t>
            </a:r>
            <a:r>
              <a:rPr lang="en-US" sz="1000" dirty="0" err="1"/>
              <a:t>servidor</a:t>
            </a:r>
            <a:r>
              <a:rPr lang="en-US" sz="1000" dirty="0"/>
              <a:t> de CI (</a:t>
            </a:r>
            <a:r>
              <a:rPr lang="en-US" sz="1000" dirty="0" err="1"/>
              <a:t>como</a:t>
            </a:r>
            <a:r>
              <a:rPr lang="en-US" sz="1000" dirty="0"/>
              <a:t> Jenkins, Travis CI, GitLab CI) </a:t>
            </a:r>
            <a:r>
              <a:rPr lang="en-US" sz="1000" dirty="0" err="1"/>
              <a:t>detecta</a:t>
            </a:r>
            <a:r>
              <a:rPr lang="en-US" sz="1000" dirty="0"/>
              <a:t> </a:t>
            </a:r>
            <a:r>
              <a:rPr lang="en-US" sz="1000" dirty="0" err="1"/>
              <a:t>los</a:t>
            </a:r>
            <a:r>
              <a:rPr lang="en-US" sz="1000" dirty="0"/>
              <a:t> </a:t>
            </a:r>
            <a:r>
              <a:rPr lang="en-US" sz="1000" dirty="0" err="1"/>
              <a:t>cambios</a:t>
            </a:r>
            <a:r>
              <a:rPr lang="en-US" sz="1000" dirty="0"/>
              <a:t> y </a:t>
            </a:r>
            <a:r>
              <a:rPr lang="en-US" sz="1000" dirty="0" err="1"/>
              <a:t>comienza</a:t>
            </a:r>
            <a:r>
              <a:rPr lang="en-US" sz="1000" dirty="0"/>
              <a:t> a </a:t>
            </a:r>
            <a:r>
              <a:rPr lang="en-US" sz="1000" dirty="0" err="1"/>
              <a:t>construir</a:t>
            </a:r>
            <a:r>
              <a:rPr lang="en-US" sz="1000" dirty="0"/>
              <a:t> </a:t>
            </a:r>
            <a:r>
              <a:rPr lang="en-US" sz="1000" dirty="0" err="1"/>
              <a:t>el</a:t>
            </a:r>
            <a:r>
              <a:rPr lang="en-US" sz="1000" dirty="0"/>
              <a:t> </a:t>
            </a:r>
            <a:r>
              <a:rPr lang="en-US" sz="1000" dirty="0" err="1"/>
              <a:t>proyecto</a:t>
            </a:r>
            <a:r>
              <a:rPr lang="en-US" sz="10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El </a:t>
            </a:r>
            <a:r>
              <a:rPr lang="en-US" sz="1000" dirty="0" err="1"/>
              <a:t>servidor</a:t>
            </a:r>
            <a:r>
              <a:rPr lang="en-US" sz="1000" dirty="0"/>
              <a:t> </a:t>
            </a:r>
            <a:r>
              <a:rPr lang="en-US" sz="1000" dirty="0" err="1"/>
              <a:t>ejecuta</a:t>
            </a:r>
            <a:r>
              <a:rPr lang="en-US" sz="1000" dirty="0"/>
              <a:t> las </a:t>
            </a:r>
            <a:r>
              <a:rPr lang="en-US" sz="1000" dirty="0" err="1"/>
              <a:t>pruebas</a:t>
            </a:r>
            <a:r>
              <a:rPr lang="en-US" sz="1000" dirty="0"/>
              <a:t> </a:t>
            </a:r>
            <a:r>
              <a:rPr lang="en-US" sz="1000" dirty="0" err="1"/>
              <a:t>automáticas</a:t>
            </a:r>
            <a:r>
              <a:rPr lang="en-US" sz="1000" dirty="0"/>
              <a:t> y </a:t>
            </a:r>
            <a:r>
              <a:rPr lang="en-US" sz="1000" dirty="0" err="1"/>
              <a:t>verifica</a:t>
            </a:r>
            <a:r>
              <a:rPr lang="en-US" sz="1000" dirty="0"/>
              <a:t> la </a:t>
            </a:r>
            <a:r>
              <a:rPr lang="en-US" sz="1000" dirty="0" err="1"/>
              <a:t>calidad</a:t>
            </a:r>
            <a:r>
              <a:rPr lang="en-US" sz="1000" dirty="0"/>
              <a:t> del </a:t>
            </a:r>
            <a:r>
              <a:rPr lang="en-US" sz="1000" dirty="0" err="1"/>
              <a:t>código</a:t>
            </a:r>
            <a:r>
              <a:rPr lang="en-US" sz="10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000" dirty="0"/>
              <a:t>Si las </a:t>
            </a:r>
            <a:r>
              <a:rPr lang="en-US" sz="1000" dirty="0" err="1"/>
              <a:t>pruebas</a:t>
            </a:r>
            <a:r>
              <a:rPr lang="en-US" sz="1000" dirty="0"/>
              <a:t> </a:t>
            </a:r>
            <a:r>
              <a:rPr lang="en-US" sz="1000" dirty="0" err="1"/>
              <a:t>pasan</a:t>
            </a:r>
            <a:r>
              <a:rPr lang="en-US" sz="1000" dirty="0"/>
              <a:t>, la </a:t>
            </a:r>
            <a:r>
              <a:rPr lang="en-US" sz="1000" dirty="0" err="1"/>
              <a:t>integración</a:t>
            </a:r>
            <a:r>
              <a:rPr lang="en-US" sz="1000" dirty="0"/>
              <a:t> es </a:t>
            </a:r>
            <a:r>
              <a:rPr lang="en-US" sz="1000" dirty="0" err="1"/>
              <a:t>exitosa</a:t>
            </a:r>
            <a:r>
              <a:rPr lang="en-US" sz="1000" dirty="0"/>
              <a:t>. Si no, se </a:t>
            </a:r>
            <a:r>
              <a:rPr lang="en-US" sz="1000" dirty="0" err="1"/>
              <a:t>notifica</a:t>
            </a:r>
            <a:r>
              <a:rPr lang="en-US" sz="1000" dirty="0"/>
              <a:t> al </a:t>
            </a:r>
            <a:r>
              <a:rPr lang="en-US" sz="1000" dirty="0" err="1"/>
              <a:t>desarrollador</a:t>
            </a:r>
            <a:r>
              <a:rPr lang="en-US" sz="1000" dirty="0"/>
              <a:t> para </a:t>
            </a:r>
            <a:r>
              <a:rPr lang="en-US" sz="1000" dirty="0" err="1"/>
              <a:t>corregir</a:t>
            </a:r>
            <a:r>
              <a:rPr lang="en-US" sz="1000" dirty="0"/>
              <a:t> </a:t>
            </a:r>
            <a:r>
              <a:rPr lang="en-US" sz="1000" dirty="0" err="1"/>
              <a:t>los</a:t>
            </a:r>
            <a:r>
              <a:rPr lang="en-US" sz="1000" dirty="0"/>
              <a:t> </a:t>
            </a:r>
            <a:r>
              <a:rPr lang="en-US" sz="1000" dirty="0" err="1"/>
              <a:t>errores</a:t>
            </a:r>
            <a:r>
              <a:rPr lang="en-US" sz="1000" dirty="0"/>
              <a:t>.</a:t>
            </a:r>
          </a:p>
          <a:p>
            <a:r>
              <a:rPr lang="en-US" sz="1000" b="1" dirty="0" err="1"/>
              <a:t>Herramientas</a:t>
            </a:r>
            <a:r>
              <a:rPr lang="en-US" sz="1000" b="1" dirty="0"/>
              <a:t> </a:t>
            </a:r>
            <a:r>
              <a:rPr lang="en-US" sz="1000" b="1" dirty="0" err="1"/>
              <a:t>comunes</a:t>
            </a:r>
            <a:r>
              <a:rPr lang="en-US" sz="1000" b="1" dirty="0"/>
              <a:t> de CI:</a:t>
            </a:r>
            <a:endParaRPr lang="en-U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Jenkins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Travis 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 err="1"/>
              <a:t>CircleCI</a:t>
            </a:r>
            <a:endParaRPr lang="en-U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GitLab 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GitHub Actions</a:t>
            </a:r>
          </a:p>
          <a:p>
            <a:endParaRPr lang="es-ES_tradnl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C0D-20ED-7DD0-445A-E63748C63428}"/>
              </a:ext>
            </a:extLst>
          </p:cNvPr>
          <p:cNvSpPr txBox="1"/>
          <p:nvPr/>
        </p:nvSpPr>
        <p:spPr>
          <a:xfrm>
            <a:off x="5198342" y="3728817"/>
            <a:ext cx="61687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Objetivos</a:t>
            </a:r>
            <a:r>
              <a:rPr lang="en-US" sz="1800" b="1" dirty="0"/>
              <a:t> </a:t>
            </a:r>
            <a:r>
              <a:rPr lang="en-US" sz="1800" b="1" dirty="0" err="1"/>
              <a:t>principales</a:t>
            </a:r>
            <a:r>
              <a:rPr lang="en-US" sz="1800" b="1" dirty="0"/>
              <a:t>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Detectar</a:t>
            </a:r>
            <a:r>
              <a:rPr lang="en-US" sz="1800" b="1" dirty="0"/>
              <a:t> </a:t>
            </a:r>
            <a:r>
              <a:rPr lang="en-US" sz="1800" b="1" dirty="0" err="1"/>
              <a:t>errores</a:t>
            </a:r>
            <a:r>
              <a:rPr lang="en-US" sz="1800" b="1" dirty="0"/>
              <a:t> </a:t>
            </a:r>
            <a:r>
              <a:rPr lang="en-US" sz="1800" b="1" dirty="0" err="1"/>
              <a:t>rápidamente</a:t>
            </a:r>
            <a:r>
              <a:rPr lang="en-US" sz="1800" dirty="0"/>
              <a:t>: Al </a:t>
            </a:r>
            <a:r>
              <a:rPr lang="en-US" sz="1800" dirty="0" err="1"/>
              <a:t>integrar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código</a:t>
            </a:r>
            <a:r>
              <a:rPr lang="en-US" sz="1800" dirty="0"/>
              <a:t> de </a:t>
            </a:r>
            <a:r>
              <a:rPr lang="en-US" sz="1800" dirty="0" err="1"/>
              <a:t>manera</a:t>
            </a:r>
            <a:r>
              <a:rPr lang="en-US" sz="1800" dirty="0"/>
              <a:t> continua, es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fácil</a:t>
            </a:r>
            <a:r>
              <a:rPr lang="en-US" sz="1800" dirty="0"/>
              <a:t> </a:t>
            </a:r>
            <a:r>
              <a:rPr lang="en-US" sz="1800" dirty="0" err="1"/>
              <a:t>identificar</a:t>
            </a:r>
            <a:r>
              <a:rPr lang="en-US" sz="1800" dirty="0"/>
              <a:t> </a:t>
            </a:r>
            <a:r>
              <a:rPr lang="en-US" sz="1800" dirty="0" err="1"/>
              <a:t>qué</a:t>
            </a:r>
            <a:r>
              <a:rPr lang="en-US" sz="1800" dirty="0"/>
              <a:t> </a:t>
            </a:r>
            <a:r>
              <a:rPr lang="en-US" sz="1800" dirty="0" err="1"/>
              <a:t>cambio</a:t>
            </a:r>
            <a:r>
              <a:rPr lang="en-US" sz="1800" dirty="0"/>
              <a:t> </a:t>
            </a:r>
            <a:r>
              <a:rPr lang="en-US" sz="1800" dirty="0" err="1"/>
              <a:t>específico</a:t>
            </a:r>
            <a:r>
              <a:rPr lang="en-US" sz="1800" dirty="0"/>
              <a:t> </a:t>
            </a:r>
            <a:r>
              <a:rPr lang="en-US" sz="1800" dirty="0" err="1"/>
              <a:t>causó</a:t>
            </a:r>
            <a:r>
              <a:rPr lang="en-US" sz="1800" dirty="0"/>
              <a:t> un error.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Evitar</a:t>
            </a:r>
            <a:r>
              <a:rPr lang="en-US" sz="1800" b="1" dirty="0"/>
              <a:t> "merge hell"</a:t>
            </a:r>
            <a:r>
              <a:rPr lang="en-US" sz="1800" dirty="0"/>
              <a:t>: Los </a:t>
            </a:r>
            <a:r>
              <a:rPr lang="en-US" sz="1800" dirty="0" err="1"/>
              <a:t>conflictos</a:t>
            </a:r>
            <a:r>
              <a:rPr lang="en-US" sz="1800" dirty="0"/>
              <a:t> de </a:t>
            </a:r>
            <a:r>
              <a:rPr lang="en-US" sz="1800" dirty="0" err="1"/>
              <a:t>código</a:t>
            </a:r>
            <a:r>
              <a:rPr lang="en-US" sz="1800" dirty="0"/>
              <a:t> se </a:t>
            </a:r>
            <a:r>
              <a:rPr lang="en-US" sz="1800" dirty="0" err="1"/>
              <a:t>gestionan</a:t>
            </a:r>
            <a:r>
              <a:rPr lang="en-US" sz="1800" dirty="0"/>
              <a:t> de </a:t>
            </a:r>
            <a:r>
              <a:rPr lang="en-US" sz="1800" dirty="0" err="1"/>
              <a:t>inmediato</a:t>
            </a:r>
            <a:r>
              <a:rPr lang="en-US" sz="1800" dirty="0"/>
              <a:t>, </a:t>
            </a:r>
            <a:r>
              <a:rPr lang="en-US" sz="1800" dirty="0" err="1"/>
              <a:t>evitando</a:t>
            </a:r>
            <a:r>
              <a:rPr lang="en-US" sz="1800" dirty="0"/>
              <a:t> que se </a:t>
            </a:r>
            <a:r>
              <a:rPr lang="en-US" sz="1800" dirty="0" err="1"/>
              <a:t>acumulen</a:t>
            </a:r>
            <a:r>
              <a:rPr lang="en-US" sz="1800" dirty="0"/>
              <a:t> y </a:t>
            </a:r>
            <a:r>
              <a:rPr lang="en-US" sz="1800" dirty="0" err="1"/>
              <a:t>generen</a:t>
            </a:r>
            <a:r>
              <a:rPr lang="en-US" sz="1800" dirty="0"/>
              <a:t> </a:t>
            </a:r>
            <a:r>
              <a:rPr lang="en-US" sz="1800" dirty="0" err="1"/>
              <a:t>problemas</a:t>
            </a:r>
            <a:r>
              <a:rPr lang="en-US" sz="1800" dirty="0"/>
              <a:t> </a:t>
            </a:r>
            <a:r>
              <a:rPr lang="en-US" sz="1800" dirty="0" err="1"/>
              <a:t>difíciles</a:t>
            </a:r>
            <a:r>
              <a:rPr lang="en-US" sz="1800" dirty="0"/>
              <a:t> de resolver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adelante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Automatizar</a:t>
            </a:r>
            <a:r>
              <a:rPr lang="en-US" sz="1800" b="1" dirty="0"/>
              <a:t> la </a:t>
            </a:r>
            <a:r>
              <a:rPr lang="en-US" sz="1800" b="1" dirty="0" err="1"/>
              <a:t>validación</a:t>
            </a:r>
            <a:r>
              <a:rPr lang="en-US" sz="1800" dirty="0"/>
              <a:t>: Un pipeline de CI </a:t>
            </a:r>
            <a:r>
              <a:rPr lang="en-US" sz="1800" dirty="0" err="1"/>
              <a:t>ejecuta</a:t>
            </a:r>
            <a:r>
              <a:rPr lang="en-US" sz="1800" dirty="0"/>
              <a:t> </a:t>
            </a:r>
            <a:r>
              <a:rPr lang="en-US" sz="1800" dirty="0" err="1"/>
              <a:t>pruebas</a:t>
            </a:r>
            <a:r>
              <a:rPr lang="en-US" sz="1800" dirty="0"/>
              <a:t> </a:t>
            </a:r>
            <a:r>
              <a:rPr lang="en-US" sz="1800" dirty="0" err="1"/>
              <a:t>automáticas</a:t>
            </a:r>
            <a:r>
              <a:rPr lang="en-US" sz="1800" dirty="0"/>
              <a:t> (</a:t>
            </a:r>
            <a:r>
              <a:rPr lang="en-US" sz="1800" dirty="0" err="1"/>
              <a:t>unitarias</a:t>
            </a:r>
            <a:r>
              <a:rPr lang="en-US" sz="1800" dirty="0"/>
              <a:t>, de </a:t>
            </a:r>
            <a:r>
              <a:rPr lang="en-US" sz="1800" dirty="0" err="1"/>
              <a:t>integración</a:t>
            </a:r>
            <a:r>
              <a:rPr lang="en-US" sz="1800" dirty="0"/>
              <a:t>, etc.) para </a:t>
            </a:r>
            <a:r>
              <a:rPr lang="en-US" sz="1800" dirty="0" err="1"/>
              <a:t>asegurarse</a:t>
            </a:r>
            <a:r>
              <a:rPr lang="en-US" sz="1800" dirty="0"/>
              <a:t> de que </a:t>
            </a:r>
            <a:r>
              <a:rPr lang="en-US" sz="1800" dirty="0" err="1"/>
              <a:t>el</a:t>
            </a:r>
            <a:r>
              <a:rPr lang="en-US" sz="1800" dirty="0"/>
              <a:t> nuevo </a:t>
            </a:r>
            <a:r>
              <a:rPr lang="en-US" sz="1800" dirty="0" err="1"/>
              <a:t>código</a:t>
            </a:r>
            <a:r>
              <a:rPr lang="en-US" sz="1800" dirty="0"/>
              <a:t> no </a:t>
            </a:r>
            <a:r>
              <a:rPr lang="en-US" sz="1800" dirty="0" err="1"/>
              <a:t>rompe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sistema</a:t>
            </a:r>
            <a:r>
              <a:rPr lang="en-US" sz="1800" dirty="0"/>
              <a:t> </a:t>
            </a:r>
            <a:r>
              <a:rPr lang="en-US" sz="1800" dirty="0" err="1"/>
              <a:t>existente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1413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475B-D940-95D5-67B9-7E28A833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Comandos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1B6CEA2B-87C6-6C1A-1CFF-CB260E1CD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225" y="1497683"/>
            <a:ext cx="8877782" cy="5216180"/>
          </a:xfrm>
        </p:spPr>
      </p:pic>
    </p:spTree>
    <p:extLst>
      <p:ext uri="{BB962C8B-B14F-4D97-AF65-F5344CB8AC3E}">
        <p14:creationId xmlns:p14="http://schemas.microsoft.com/office/powerpoint/2010/main" val="1106765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9EA9-51D8-B70A-88EC-2D22D4DE3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423052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b="1"/>
              <a:t>Colaboración con GitHub</a:t>
            </a:r>
            <a:endParaRPr lang="es-ES_tradnl" sz="3600"/>
          </a:p>
        </p:txBody>
      </p:sp>
      <p:pic>
        <p:nvPicPr>
          <p:cNvPr id="10242" name="Picture 2" descr="How to Sync Forked Repositories Using Git or Github | by Soham Biswas |  Level Up Coding">
            <a:extLst>
              <a:ext uri="{FF2B5EF4-FFF2-40B4-BE49-F238E27FC236}">
                <a16:creationId xmlns:a16="http://schemas.microsoft.com/office/drawing/2014/main" id="{33404120-E040-DCD8-1014-94D15B792E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42" b="12492"/>
          <a:stretch/>
        </p:blipFill>
        <p:spPr bwMode="auto">
          <a:xfrm>
            <a:off x="-1" y="0"/>
            <a:ext cx="12338427" cy="4599296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44" name="Content Placeholder 2">
            <a:extLst>
              <a:ext uri="{FF2B5EF4-FFF2-40B4-BE49-F238E27FC236}">
                <a16:creationId xmlns:a16="http://schemas.microsoft.com/office/drawing/2014/main" id="{72D6DCEA-76F2-09CB-E20B-2C7134CA6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781818"/>
              </p:ext>
            </p:extLst>
          </p:nvPr>
        </p:nvGraphicFramePr>
        <p:xfrm>
          <a:off x="4223982" y="4230530"/>
          <a:ext cx="7485413" cy="2452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95636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865BB-1134-F245-48CF-27A4595A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Buenas prácticas con Git</a:t>
            </a:r>
            <a:endParaRPr lang="es-ES_tradnl" sz="400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54432C8-619A-CDF7-3AB9-F3FB61E0A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44508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04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197DF-8862-473B-52FF-B4F96A6D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s-ES_tradnl" sz="4000"/>
              <a:t>Introducción a Git y control de versiones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6B81A-3598-C3CB-9D34-FCDE7FD83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s-ES_tradnl" sz="2000" b="1"/>
              <a:t>Conceptos clave:</a:t>
            </a:r>
          </a:p>
          <a:p>
            <a:pPr lvl="1"/>
            <a:r>
              <a:rPr lang="es-ES_tradnl" sz="2000" b="1"/>
              <a:t>Git</a:t>
            </a:r>
            <a:r>
              <a:rPr lang="es-ES_tradnl" sz="2000"/>
              <a:t> es un sistema de control de versiones distribuido, que permite registrar cambios en archivos y colaborar con otros usuarios en el mismo proyecto.</a:t>
            </a:r>
          </a:p>
          <a:p>
            <a:pPr lvl="1"/>
            <a:r>
              <a:rPr lang="es-ES_tradnl" sz="2000" b="1"/>
              <a:t>Control de versiones</a:t>
            </a:r>
            <a:r>
              <a:rPr lang="es-ES_tradnl" sz="2000"/>
              <a:t>: Es una práctica que permite llevar un registro histórico de los cambios realizados en los archivos a lo largo del tiempo.</a:t>
            </a:r>
          </a:p>
        </p:txBody>
      </p:sp>
      <p:pic>
        <p:nvPicPr>
          <p:cNvPr id="5" name="Picture 4" descr="Organizadores de diferentes colores">
            <a:extLst>
              <a:ext uri="{FF2B5EF4-FFF2-40B4-BE49-F238E27FC236}">
                <a16:creationId xmlns:a16="http://schemas.microsoft.com/office/drawing/2014/main" id="{601A40FA-35A1-B112-273D-C820788B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62" r="26456" b="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414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197DF-8862-473B-52FF-B4F96A6D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s-ES_tradnl" sz="4000"/>
              <a:t>Introducción a Git y control de versiones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6B81A-3598-C3CB-9D34-FCDE7FD83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_tradnl" sz="2000" b="1"/>
              <a:t>Diferencia entre Git y otros sistemas</a:t>
            </a:r>
            <a:r>
              <a:rPr lang="es-ES_tradnl" sz="2000"/>
              <a:t>: Git es distribuido, lo que significa que cada colaborador tiene una copia completa del proyecto, en lugar de depender de un servidor central.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_tradnl" sz="2000" b="1"/>
              <a:t>Beneficios de usar Git</a:t>
            </a:r>
            <a:r>
              <a:rPr lang="es-ES_tradnl" sz="20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2000"/>
              <a:t>Mantener un historial detallado de los cambios.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2000"/>
              <a:t>Poder revertir versiones si es necesario.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2000"/>
              <a:t>Facilitar la colaboración en equipo.</a:t>
            </a:r>
          </a:p>
        </p:txBody>
      </p:sp>
      <p:pic>
        <p:nvPicPr>
          <p:cNvPr id="5" name="Picture 4" descr="Habitación con servidores iluminados">
            <a:extLst>
              <a:ext uri="{FF2B5EF4-FFF2-40B4-BE49-F238E27FC236}">
                <a16:creationId xmlns:a16="http://schemas.microsoft.com/office/drawing/2014/main" id="{1122400E-ED90-F640-0B40-87EE9F3FCB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16" r="2744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157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2AB89-5AC9-D784-BC03-5DB7D84C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s-ES_tradnl" sz="4000"/>
              <a:t>Instalación y configuración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D77B9-3C19-2BD2-C643-BFA85FB1A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66" y="2743201"/>
            <a:ext cx="5428526" cy="2286000"/>
          </a:xfrm>
          <a:solidFill>
            <a:schemeClr val="tx1"/>
          </a:solidFill>
          <a:effectLst>
            <a:softEdge rad="76200"/>
          </a:effectLst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s-ES_tradnl" sz="2000" dirty="0"/>
          </a:p>
          <a:p>
            <a:pPr marL="0" indent="0">
              <a:buNone/>
            </a:pPr>
            <a:r>
              <a:rPr lang="es-ES_tradnl" sz="2000" dirty="0">
                <a:solidFill>
                  <a:schemeClr val="bg1"/>
                </a:solidFill>
              </a:rPr>
              <a:t>    </a:t>
            </a:r>
            <a:r>
              <a:rPr lang="es-ES_tradnl" sz="2000" dirty="0" err="1">
                <a:solidFill>
                  <a:schemeClr val="bg1"/>
                </a:solidFill>
              </a:rPr>
              <a:t>git</a:t>
            </a:r>
            <a:r>
              <a:rPr lang="es-ES_tradnl" sz="2000" dirty="0">
                <a:solidFill>
                  <a:schemeClr val="bg1"/>
                </a:solidFill>
              </a:rPr>
              <a:t> </a:t>
            </a:r>
            <a:r>
              <a:rPr lang="es-ES_tradnl" sz="2000" dirty="0" err="1">
                <a:solidFill>
                  <a:schemeClr val="bg1"/>
                </a:solidFill>
              </a:rPr>
              <a:t>config</a:t>
            </a:r>
            <a:r>
              <a:rPr lang="es-ES_tradnl" sz="2000" dirty="0">
                <a:solidFill>
                  <a:schemeClr val="bg1"/>
                </a:solidFill>
              </a:rPr>
              <a:t> --global </a:t>
            </a:r>
            <a:r>
              <a:rPr lang="es-ES_tradnl" sz="2000" dirty="0" err="1">
                <a:solidFill>
                  <a:schemeClr val="bg1"/>
                </a:solidFill>
              </a:rPr>
              <a:t>user.name</a:t>
            </a:r>
            <a:r>
              <a:rPr lang="es-ES_tradnl" sz="2000" dirty="0">
                <a:solidFill>
                  <a:schemeClr val="bg1"/>
                </a:solidFill>
              </a:rPr>
              <a:t> </a:t>
            </a:r>
            <a:r>
              <a:rPr lang="es-ES_tradnl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"Tu Nombre"</a:t>
            </a:r>
          </a:p>
          <a:p>
            <a:pPr marL="0" indent="0">
              <a:buNone/>
            </a:pPr>
            <a:r>
              <a:rPr lang="es-ES_tradnl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</a:t>
            </a:r>
            <a:r>
              <a:rPr lang="es-ES_tradnl" sz="2000" dirty="0" err="1">
                <a:solidFill>
                  <a:schemeClr val="bg1"/>
                </a:solidFill>
              </a:rPr>
              <a:t>git</a:t>
            </a:r>
            <a:r>
              <a:rPr lang="es-ES_tradnl" sz="2000" dirty="0">
                <a:solidFill>
                  <a:schemeClr val="bg1"/>
                </a:solidFill>
              </a:rPr>
              <a:t> </a:t>
            </a:r>
            <a:r>
              <a:rPr lang="es-ES_tradnl" sz="2000" dirty="0" err="1">
                <a:solidFill>
                  <a:schemeClr val="bg1"/>
                </a:solidFill>
              </a:rPr>
              <a:t>config</a:t>
            </a:r>
            <a:r>
              <a:rPr lang="es-ES_tradnl" sz="2000" dirty="0">
                <a:solidFill>
                  <a:schemeClr val="bg1"/>
                </a:solidFill>
              </a:rPr>
              <a:t> --global </a:t>
            </a:r>
            <a:r>
              <a:rPr lang="es-ES_tradnl" sz="2000" dirty="0" err="1">
                <a:solidFill>
                  <a:schemeClr val="bg1"/>
                </a:solidFill>
              </a:rPr>
              <a:t>user.email</a:t>
            </a:r>
            <a:r>
              <a:rPr lang="es-ES_tradnl" sz="2000" dirty="0">
                <a:solidFill>
                  <a:schemeClr val="bg1"/>
                </a:solidFill>
              </a:rPr>
              <a:t> </a:t>
            </a:r>
            <a:r>
              <a:rPr lang="es-ES_tradnl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</a:t>
            </a:r>
            <a:r>
              <a:rPr lang="es-ES_tradnl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tuemail@ejemplo.com</a:t>
            </a:r>
            <a:r>
              <a:rPr lang="es-ES_tradnl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</a:t>
            </a:r>
          </a:p>
        </p:txBody>
      </p:sp>
      <p:pic>
        <p:nvPicPr>
          <p:cNvPr id="2050" name="Picture 2" descr="🌳🚀 CS Visualized: Useful Git Commands - DEV Community">
            <a:extLst>
              <a:ext uri="{FF2B5EF4-FFF2-40B4-BE49-F238E27FC236}">
                <a16:creationId xmlns:a16="http://schemas.microsoft.com/office/drawing/2014/main" id="{2A42D144-B5C2-43F0-22E5-7090626A2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" r="48762"/>
          <a:stretch/>
        </p:blipFill>
        <p:spPr bwMode="auto">
          <a:xfrm>
            <a:off x="6095998" y="-129250"/>
            <a:ext cx="6368862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4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CFC89-3C85-3427-CE35-46280C61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/>
              <a:t>Iniciando un repositorio</a:t>
            </a:r>
            <a:endParaRPr lang="es-ES_tradnl" sz="4000"/>
          </a:p>
        </p:txBody>
      </p:sp>
      <p:pic>
        <p:nvPicPr>
          <p:cNvPr id="3074" name="Picture 2" descr="Git Guides - git init · GitHub">
            <a:extLst>
              <a:ext uri="{FF2B5EF4-FFF2-40B4-BE49-F238E27FC236}">
                <a16:creationId xmlns:a16="http://schemas.microsoft.com/office/drawing/2014/main" id="{81F7BA79-DAF9-A9B9-DBCD-DC75487DE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0" t="1" r="21022" b="-3"/>
          <a:stretch/>
        </p:blipFill>
        <p:spPr bwMode="auto">
          <a:xfrm>
            <a:off x="1" y="10"/>
            <a:ext cx="693639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75D48-DB00-5429-9EE4-7BEAC11F4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b="1"/>
              <a:t>Conceptos clave:</a:t>
            </a:r>
          </a:p>
          <a:p>
            <a:pPr lvl="1"/>
            <a:r>
              <a:rPr lang="en-US" sz="2000"/>
              <a:t>Un </a:t>
            </a:r>
            <a:r>
              <a:rPr lang="en-US" sz="2000" b="1"/>
              <a:t>repositorio</a:t>
            </a:r>
            <a:r>
              <a:rPr lang="en-US" sz="2000"/>
              <a:t> es donde Git guarda el historial de los cambios de un proyecto.</a:t>
            </a:r>
          </a:p>
          <a:p>
            <a:pPr lvl="1"/>
            <a:r>
              <a:rPr lang="en-US" sz="2000"/>
              <a:t>Un repositorio puede ser </a:t>
            </a:r>
            <a:r>
              <a:rPr lang="en-US" sz="2000" b="1"/>
              <a:t>local</a:t>
            </a:r>
            <a:r>
              <a:rPr lang="en-US" sz="2000"/>
              <a:t> (en tu computadora) o </a:t>
            </a:r>
            <a:r>
              <a:rPr lang="en-US" sz="2000" b="1"/>
              <a:t>remoto</a:t>
            </a:r>
            <a:r>
              <a:rPr lang="en-US" sz="2000"/>
              <a:t> (por ejemplo, en GitHub).</a:t>
            </a:r>
            <a:endParaRPr lang="es-ES_tradnl" sz="2000"/>
          </a:p>
        </p:txBody>
      </p:sp>
    </p:spTree>
    <p:extLst>
      <p:ext uri="{BB962C8B-B14F-4D97-AF65-F5344CB8AC3E}">
        <p14:creationId xmlns:p14="http://schemas.microsoft.com/office/powerpoint/2010/main" val="74702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AAB4-DBA7-5A98-0F99-8A8D6FDE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Comandos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32A9A-AD77-7BC4-0854-23866110D5BE}"/>
              </a:ext>
            </a:extLst>
          </p:cNvPr>
          <p:cNvSpPr txBox="1"/>
          <p:nvPr/>
        </p:nvSpPr>
        <p:spPr>
          <a:xfrm>
            <a:off x="468628" y="1619942"/>
            <a:ext cx="2232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Crear un repositorio: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1A06D-2D62-2FC3-0989-DC54AAA3F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63" y="2207571"/>
            <a:ext cx="7772400" cy="1174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D6AAD5-2DC3-8983-C1B2-486AFD6EF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63" y="4576814"/>
            <a:ext cx="7772400" cy="112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ABA93D-C568-AFF4-ED2C-3D7B75F6B5B2}"/>
              </a:ext>
            </a:extLst>
          </p:cNvPr>
          <p:cNvSpPr txBox="1"/>
          <p:nvPr/>
        </p:nvSpPr>
        <p:spPr>
          <a:xfrm>
            <a:off x="468628" y="3794975"/>
            <a:ext cx="23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Clonar un repositorio:</a:t>
            </a:r>
          </a:p>
        </p:txBody>
      </p:sp>
      <p:pic>
        <p:nvPicPr>
          <p:cNvPr id="4100" name="Picture 4" descr="Git Complete: git init, git clone, git (add, commit, pull, push) – Another  Coding Blog">
            <a:extLst>
              <a:ext uri="{FF2B5EF4-FFF2-40B4-BE49-F238E27FC236}">
                <a16:creationId xmlns:a16="http://schemas.microsoft.com/office/drawing/2014/main" id="{9EB37729-00BD-96CD-54D4-5050420D4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737" y="2239741"/>
            <a:ext cx="3111500" cy="34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66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55BCA-D9E0-0F31-2F5E-AFBB6278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762001"/>
            <a:ext cx="4080362" cy="1708242"/>
          </a:xfrm>
        </p:spPr>
        <p:txBody>
          <a:bodyPr anchor="ctr">
            <a:normAutofit/>
          </a:bodyPr>
          <a:lstStyle/>
          <a:p>
            <a:r>
              <a:rPr lang="es-ES_tradnl" sz="3700" dirty="0"/>
              <a:t>Control de cambios y seguimiento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3C53-8C79-AB54-34CC-D5B43A89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470244"/>
            <a:ext cx="4080361" cy="376983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_tradnl" sz="2000" b="1"/>
              <a:t>Área de staging</a:t>
            </a:r>
            <a:r>
              <a:rPr lang="es-ES_tradnl" sz="2000"/>
              <a:t>: Donde colocas archivos que están listos para ser confirmados en el repositorio.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_tradnl" sz="2000" b="1"/>
              <a:t>Commit</a:t>
            </a:r>
            <a:r>
              <a:rPr lang="es-ES_tradnl" sz="2000"/>
              <a:t>: Es una instantánea de los archivos en el repositorio, una forma de "guardar" el estado actual de tu trabajo.</a:t>
            </a:r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Why &quot;git add .&quot; Should be Used with Caution 🚀">
            <a:extLst>
              <a:ext uri="{FF2B5EF4-FFF2-40B4-BE49-F238E27FC236}">
                <a16:creationId xmlns:a16="http://schemas.microsoft.com/office/drawing/2014/main" id="{06F84255-3220-B1CA-C4A9-01045741C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2540" y="1317585"/>
            <a:ext cx="7159458" cy="508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67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546DD0-2317-A326-1629-D0B8BB20BC57}"/>
              </a:ext>
            </a:extLst>
          </p:cNvPr>
          <p:cNvSpPr txBox="1"/>
          <p:nvPr/>
        </p:nvSpPr>
        <p:spPr>
          <a:xfrm>
            <a:off x="324091" y="1627963"/>
            <a:ext cx="36113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b="1" dirty="0"/>
              <a:t>Ver estado del repositorio: </a:t>
            </a:r>
          </a:p>
          <a:p>
            <a:r>
              <a:rPr lang="es-ES_tradnl" dirty="0"/>
              <a:t>Esto te dice qué archivos han sido modificados y cuáles están listos para confirmar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344C20-FCDD-4A93-DB36-F0D68E6EF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509" y="1661627"/>
            <a:ext cx="7772400" cy="1133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B2032C-AE2C-C4BE-3A01-9342AD32B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509" y="3257405"/>
            <a:ext cx="7772400" cy="1410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148D87-DF84-BFE5-14AC-01D0BA276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509" y="5130268"/>
            <a:ext cx="7772400" cy="11330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83E8D8-AFCD-0B92-7342-83FB31BE3EED}"/>
              </a:ext>
            </a:extLst>
          </p:cNvPr>
          <p:cNvSpPr txBox="1"/>
          <p:nvPr/>
        </p:nvSpPr>
        <p:spPr>
          <a:xfrm>
            <a:off x="324091" y="3777782"/>
            <a:ext cx="36113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b="1" dirty="0"/>
              <a:t>Agregar archivos al área de </a:t>
            </a:r>
            <a:r>
              <a:rPr lang="es-ES_tradnl" b="1" dirty="0" err="1"/>
              <a:t>staging</a:t>
            </a:r>
            <a:r>
              <a:rPr lang="es-ES_tradnl" b="1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8765A-7523-0DD6-4C53-50F8D13B8BB4}"/>
              </a:ext>
            </a:extLst>
          </p:cNvPr>
          <p:cNvSpPr txBox="1"/>
          <p:nvPr/>
        </p:nvSpPr>
        <p:spPr>
          <a:xfrm>
            <a:off x="324091" y="5512103"/>
            <a:ext cx="3611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b="1" dirty="0"/>
              <a:t>Hacer un </a:t>
            </a:r>
            <a:r>
              <a:rPr lang="es-ES_tradnl" b="1" dirty="0" err="1"/>
              <a:t>commit</a:t>
            </a:r>
            <a:r>
              <a:rPr lang="es-ES_tradnl" dirty="0"/>
              <a:t>: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70D4AB-15AC-20DD-7E35-55015CB8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91" y="539973"/>
            <a:ext cx="11543818" cy="658878"/>
          </a:xfrm>
        </p:spPr>
        <p:txBody>
          <a:bodyPr anchor="ctr">
            <a:normAutofit/>
          </a:bodyPr>
          <a:lstStyle/>
          <a:p>
            <a:r>
              <a:rPr lang="es-ES_tradnl" sz="3700" dirty="0"/>
              <a:t>Comandos</a:t>
            </a:r>
          </a:p>
        </p:txBody>
      </p:sp>
    </p:spTree>
    <p:extLst>
      <p:ext uri="{BB962C8B-B14F-4D97-AF65-F5344CB8AC3E}">
        <p14:creationId xmlns:p14="http://schemas.microsoft.com/office/powerpoint/2010/main" val="138025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7D2D86-A447-EF8E-46EA-5CECEBDA7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509" y="1911965"/>
            <a:ext cx="7772400" cy="11313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DD4015-93F8-C479-5F07-28C0E2811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509" y="4438058"/>
            <a:ext cx="7772400" cy="115230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F3F7F02-F991-B020-693E-3D9807F9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91" y="539973"/>
            <a:ext cx="11543818" cy="658878"/>
          </a:xfrm>
        </p:spPr>
        <p:txBody>
          <a:bodyPr anchor="ctr">
            <a:normAutofit/>
          </a:bodyPr>
          <a:lstStyle/>
          <a:p>
            <a:r>
              <a:rPr lang="es-ES_tradnl" sz="3700" dirty="0"/>
              <a:t>Comandos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1515E3-1985-10BD-6E9A-EA3014856DBA}"/>
              </a:ext>
            </a:extLst>
          </p:cNvPr>
          <p:cNvSpPr txBox="1"/>
          <p:nvPr/>
        </p:nvSpPr>
        <p:spPr>
          <a:xfrm>
            <a:off x="324091" y="4414046"/>
            <a:ext cx="33219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b="1" dirty="0"/>
              <a:t>Subir cambios a GitHub</a:t>
            </a:r>
            <a:r>
              <a:rPr lang="es-ES_tradnl" dirty="0"/>
              <a:t> (suponiendo que ya configuraste el repositorio remoto):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4DD0E1-1696-A9F2-30A7-8F910E6E29FF}"/>
              </a:ext>
            </a:extLst>
          </p:cNvPr>
          <p:cNvSpPr txBox="1"/>
          <p:nvPr/>
        </p:nvSpPr>
        <p:spPr>
          <a:xfrm>
            <a:off x="324091" y="2108309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b="1" dirty="0"/>
              <a:t>Hacer un </a:t>
            </a:r>
            <a:r>
              <a:rPr lang="es-ES_tradnl" b="1" dirty="0" err="1"/>
              <a:t>commit</a:t>
            </a:r>
            <a:r>
              <a:rPr lang="es-ES_tradn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3878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785</Words>
  <Application>Microsoft Macintosh PowerPoint</Application>
  <PresentationFormat>Widescreen</PresentationFormat>
  <Paragraphs>81</Paragraphs>
  <Slides>16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Gill Sans</vt:lpstr>
      <vt:lpstr>Office Theme</vt:lpstr>
      <vt:lpstr>Git y control de versiones</vt:lpstr>
      <vt:lpstr>Introducción a Git y control de versiones</vt:lpstr>
      <vt:lpstr>Introducción a Git y control de versiones</vt:lpstr>
      <vt:lpstr>Instalación y configuración</vt:lpstr>
      <vt:lpstr>Iniciando un repositorio</vt:lpstr>
      <vt:lpstr>Comandos</vt:lpstr>
      <vt:lpstr>Control de cambios y seguimiento</vt:lpstr>
      <vt:lpstr>Comandos</vt:lpstr>
      <vt:lpstr>Comandos</vt:lpstr>
      <vt:lpstr>Ramas y flujo de trabajo en Git</vt:lpstr>
      <vt:lpstr>GitFlow</vt:lpstr>
      <vt:lpstr>DevOps – CI &amp; CD</vt:lpstr>
      <vt:lpstr>CI (Continuous Integration - Integración Continua)</vt:lpstr>
      <vt:lpstr>Comandos</vt:lpstr>
      <vt:lpstr>Colaboración con GitHub</vt:lpstr>
      <vt:lpstr>Buenas prácticas con 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Rodrigo Leaños Bermejo</dc:creator>
  <cp:lastModifiedBy>Juan Rodrigo Leaños Bermejo</cp:lastModifiedBy>
  <cp:revision>2</cp:revision>
  <dcterms:created xsi:type="dcterms:W3CDTF">2024-09-17T19:47:37Z</dcterms:created>
  <dcterms:modified xsi:type="dcterms:W3CDTF">2024-09-19T01:34:54Z</dcterms:modified>
</cp:coreProperties>
</file>