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65" r:id="rId2"/>
    <p:sldId id="261" r:id="rId3"/>
    <p:sldId id="260" r:id="rId4"/>
    <p:sldId id="262" r:id="rId5"/>
    <p:sldId id="263" r:id="rId6"/>
    <p:sldId id="258" r:id="rId7"/>
    <p:sldId id="266" r:id="rId8"/>
    <p:sldId id="264" r:id="rId9"/>
    <p:sldId id="259" r:id="rId10"/>
    <p:sldId id="257" r:id="rId11"/>
    <p:sldId id="267" r:id="rId12"/>
    <p:sldId id="268" r:id="rId13"/>
    <p:sldId id="269" r:id="rId14"/>
    <p:sldId id="270" r:id="rId15"/>
    <p:sldId id="273" r:id="rId16"/>
    <p:sldId id="275" r:id="rId17"/>
    <p:sldId id="274" r:id="rId18"/>
    <p:sldId id="276" r:id="rId1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171F5439-55BA-49FD-A36A-EEBA8DF8A0C7}"/>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xmlns="" id="{3B3FD1DA-CBBC-4B08-AFA0-B0FC20776B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xmlns="" id="{12CCBBE4-773D-44B5-839A-DAA098FE1745}"/>
              </a:ext>
            </a:extLst>
          </p:cNvPr>
          <p:cNvSpPr>
            <a:spLocks noGrp="1"/>
          </p:cNvSpPr>
          <p:nvPr>
            <p:ph type="dt" sz="half" idx="10"/>
          </p:nvPr>
        </p:nvSpPr>
        <p:spPr/>
        <p:txBody>
          <a:bodyPr/>
          <a:lstStyle/>
          <a:p>
            <a:fld id="{3BA88B5E-9203-4073-9F1E-A269BBFBE009}" type="datetimeFigureOut">
              <a:rPr lang="he-IL" smtClean="0"/>
              <a:t>כ"ד/אב/תשפ"ב</a:t>
            </a:fld>
            <a:endParaRPr lang="he-IL"/>
          </a:p>
        </p:txBody>
      </p:sp>
      <p:sp>
        <p:nvSpPr>
          <p:cNvPr id="5" name="מציין מיקום של כותרת תחתונה 4">
            <a:extLst>
              <a:ext uri="{FF2B5EF4-FFF2-40B4-BE49-F238E27FC236}">
                <a16:creationId xmlns:a16="http://schemas.microsoft.com/office/drawing/2014/main" xmlns="" id="{06067586-A4A5-4DB0-A9A4-5C18437AB9E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xmlns="" id="{D472D192-3AD2-42E1-9EE3-A70ED46341FE}"/>
              </a:ext>
            </a:extLst>
          </p:cNvPr>
          <p:cNvSpPr>
            <a:spLocks noGrp="1"/>
          </p:cNvSpPr>
          <p:nvPr>
            <p:ph type="sldNum" sz="quarter" idx="12"/>
          </p:nvPr>
        </p:nvSpPr>
        <p:spPr/>
        <p:txBody>
          <a:bodyPr/>
          <a:lstStyle/>
          <a:p>
            <a:fld id="{09E0A15B-802A-4721-8FE5-DDF23CED8842}" type="slidenum">
              <a:rPr lang="he-IL" smtClean="0"/>
              <a:t>‹#›</a:t>
            </a:fld>
            <a:endParaRPr lang="he-IL"/>
          </a:p>
        </p:txBody>
      </p:sp>
    </p:spTree>
    <p:extLst>
      <p:ext uri="{BB962C8B-B14F-4D97-AF65-F5344CB8AC3E}">
        <p14:creationId xmlns:p14="http://schemas.microsoft.com/office/powerpoint/2010/main" val="4049561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0E93A515-7B47-4796-ACC6-0C793D77D26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xmlns="" id="{7CF2AA06-DF94-4A5B-8BD5-787989C193B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xmlns="" id="{66B8DCD1-F2AE-4F0D-8181-5E1E11930B4D}"/>
              </a:ext>
            </a:extLst>
          </p:cNvPr>
          <p:cNvSpPr>
            <a:spLocks noGrp="1"/>
          </p:cNvSpPr>
          <p:nvPr>
            <p:ph type="dt" sz="half" idx="10"/>
          </p:nvPr>
        </p:nvSpPr>
        <p:spPr/>
        <p:txBody>
          <a:bodyPr/>
          <a:lstStyle/>
          <a:p>
            <a:fld id="{3BA88B5E-9203-4073-9F1E-A269BBFBE009}" type="datetimeFigureOut">
              <a:rPr lang="he-IL" smtClean="0"/>
              <a:t>כ"ד/אב/תשפ"ב</a:t>
            </a:fld>
            <a:endParaRPr lang="he-IL"/>
          </a:p>
        </p:txBody>
      </p:sp>
      <p:sp>
        <p:nvSpPr>
          <p:cNvPr id="5" name="מציין מיקום של כותרת תחתונה 4">
            <a:extLst>
              <a:ext uri="{FF2B5EF4-FFF2-40B4-BE49-F238E27FC236}">
                <a16:creationId xmlns:a16="http://schemas.microsoft.com/office/drawing/2014/main" xmlns="" id="{CAFB2087-E633-45E2-BAD8-5EEFA4C0AD9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xmlns="" id="{B598AD7C-3D09-4720-82FC-254FBBA51756}"/>
              </a:ext>
            </a:extLst>
          </p:cNvPr>
          <p:cNvSpPr>
            <a:spLocks noGrp="1"/>
          </p:cNvSpPr>
          <p:nvPr>
            <p:ph type="sldNum" sz="quarter" idx="12"/>
          </p:nvPr>
        </p:nvSpPr>
        <p:spPr/>
        <p:txBody>
          <a:bodyPr/>
          <a:lstStyle/>
          <a:p>
            <a:fld id="{09E0A15B-802A-4721-8FE5-DDF23CED8842}" type="slidenum">
              <a:rPr lang="he-IL" smtClean="0"/>
              <a:t>‹#›</a:t>
            </a:fld>
            <a:endParaRPr lang="he-IL"/>
          </a:p>
        </p:txBody>
      </p:sp>
    </p:spTree>
    <p:extLst>
      <p:ext uri="{BB962C8B-B14F-4D97-AF65-F5344CB8AC3E}">
        <p14:creationId xmlns:p14="http://schemas.microsoft.com/office/powerpoint/2010/main" val="80756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xmlns="" id="{98A86F9D-8F6F-4AF8-90D5-6F076FE49190}"/>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xmlns="" id="{4030D154-F66B-4F18-8D16-74FA9B1CD9BE}"/>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xmlns="" id="{9D7B0714-9D02-497F-B227-ACE1B3082C2B}"/>
              </a:ext>
            </a:extLst>
          </p:cNvPr>
          <p:cNvSpPr>
            <a:spLocks noGrp="1"/>
          </p:cNvSpPr>
          <p:nvPr>
            <p:ph type="dt" sz="half" idx="10"/>
          </p:nvPr>
        </p:nvSpPr>
        <p:spPr/>
        <p:txBody>
          <a:bodyPr/>
          <a:lstStyle/>
          <a:p>
            <a:fld id="{3BA88B5E-9203-4073-9F1E-A269BBFBE009}" type="datetimeFigureOut">
              <a:rPr lang="he-IL" smtClean="0"/>
              <a:t>כ"ד/אב/תשפ"ב</a:t>
            </a:fld>
            <a:endParaRPr lang="he-IL"/>
          </a:p>
        </p:txBody>
      </p:sp>
      <p:sp>
        <p:nvSpPr>
          <p:cNvPr id="5" name="מציין מיקום של כותרת תחתונה 4">
            <a:extLst>
              <a:ext uri="{FF2B5EF4-FFF2-40B4-BE49-F238E27FC236}">
                <a16:creationId xmlns:a16="http://schemas.microsoft.com/office/drawing/2014/main" xmlns="" id="{1383CEE7-052E-414F-9E61-8C5BF370A24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xmlns="" id="{D53FA7EB-C347-4F38-B844-F421F9CCECB7}"/>
              </a:ext>
            </a:extLst>
          </p:cNvPr>
          <p:cNvSpPr>
            <a:spLocks noGrp="1"/>
          </p:cNvSpPr>
          <p:nvPr>
            <p:ph type="sldNum" sz="quarter" idx="12"/>
          </p:nvPr>
        </p:nvSpPr>
        <p:spPr/>
        <p:txBody>
          <a:bodyPr/>
          <a:lstStyle/>
          <a:p>
            <a:fld id="{09E0A15B-802A-4721-8FE5-DDF23CED8842}" type="slidenum">
              <a:rPr lang="he-IL" smtClean="0"/>
              <a:t>‹#›</a:t>
            </a:fld>
            <a:endParaRPr lang="he-IL"/>
          </a:p>
        </p:txBody>
      </p:sp>
    </p:spTree>
    <p:extLst>
      <p:ext uri="{BB962C8B-B14F-4D97-AF65-F5344CB8AC3E}">
        <p14:creationId xmlns:p14="http://schemas.microsoft.com/office/powerpoint/2010/main" val="180327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8363BE18-24BD-4890-898C-FDFABDADD20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xmlns="" id="{2B44A31F-50A4-48C8-8480-A7E0314963F6}"/>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xmlns="" id="{339C9C58-F113-4BF6-99E2-465D30E73948}"/>
              </a:ext>
            </a:extLst>
          </p:cNvPr>
          <p:cNvSpPr>
            <a:spLocks noGrp="1"/>
          </p:cNvSpPr>
          <p:nvPr>
            <p:ph type="dt" sz="half" idx="10"/>
          </p:nvPr>
        </p:nvSpPr>
        <p:spPr/>
        <p:txBody>
          <a:bodyPr/>
          <a:lstStyle/>
          <a:p>
            <a:fld id="{3BA88B5E-9203-4073-9F1E-A269BBFBE009}" type="datetimeFigureOut">
              <a:rPr lang="he-IL" smtClean="0"/>
              <a:t>כ"ד/אב/תשפ"ב</a:t>
            </a:fld>
            <a:endParaRPr lang="he-IL"/>
          </a:p>
        </p:txBody>
      </p:sp>
      <p:sp>
        <p:nvSpPr>
          <p:cNvPr id="5" name="מציין מיקום של כותרת תחתונה 4">
            <a:extLst>
              <a:ext uri="{FF2B5EF4-FFF2-40B4-BE49-F238E27FC236}">
                <a16:creationId xmlns:a16="http://schemas.microsoft.com/office/drawing/2014/main" xmlns="" id="{9993D1F9-01C2-4A06-A1BF-89BE16BCD6C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xmlns="" id="{470B683B-EB61-4F40-A0FC-BFADCE6A8F9F}"/>
              </a:ext>
            </a:extLst>
          </p:cNvPr>
          <p:cNvSpPr>
            <a:spLocks noGrp="1"/>
          </p:cNvSpPr>
          <p:nvPr>
            <p:ph type="sldNum" sz="quarter" idx="12"/>
          </p:nvPr>
        </p:nvSpPr>
        <p:spPr/>
        <p:txBody>
          <a:bodyPr/>
          <a:lstStyle/>
          <a:p>
            <a:fld id="{09E0A15B-802A-4721-8FE5-DDF23CED8842}" type="slidenum">
              <a:rPr lang="he-IL" smtClean="0"/>
              <a:t>‹#›</a:t>
            </a:fld>
            <a:endParaRPr lang="he-IL"/>
          </a:p>
        </p:txBody>
      </p:sp>
    </p:spTree>
    <p:extLst>
      <p:ext uri="{BB962C8B-B14F-4D97-AF65-F5344CB8AC3E}">
        <p14:creationId xmlns:p14="http://schemas.microsoft.com/office/powerpoint/2010/main" val="3111709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975B78C2-17DE-4319-8BF4-56E676F40817}"/>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xmlns="" id="{C1501C75-C285-4BA2-8FEF-838FEEF465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xmlns="" id="{5E74FD19-3A74-4441-957E-76342C5ED13D}"/>
              </a:ext>
            </a:extLst>
          </p:cNvPr>
          <p:cNvSpPr>
            <a:spLocks noGrp="1"/>
          </p:cNvSpPr>
          <p:nvPr>
            <p:ph type="dt" sz="half" idx="10"/>
          </p:nvPr>
        </p:nvSpPr>
        <p:spPr/>
        <p:txBody>
          <a:bodyPr/>
          <a:lstStyle/>
          <a:p>
            <a:fld id="{3BA88B5E-9203-4073-9F1E-A269BBFBE009}" type="datetimeFigureOut">
              <a:rPr lang="he-IL" smtClean="0"/>
              <a:t>כ"ד/אב/תשפ"ב</a:t>
            </a:fld>
            <a:endParaRPr lang="he-IL"/>
          </a:p>
        </p:txBody>
      </p:sp>
      <p:sp>
        <p:nvSpPr>
          <p:cNvPr id="5" name="מציין מיקום של כותרת תחתונה 4">
            <a:extLst>
              <a:ext uri="{FF2B5EF4-FFF2-40B4-BE49-F238E27FC236}">
                <a16:creationId xmlns:a16="http://schemas.microsoft.com/office/drawing/2014/main" xmlns="" id="{5A82FB14-CBC9-438E-8F7B-EA366891E0A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xmlns="" id="{C28439F6-F4C0-4C8E-B768-E10F3BA332B3}"/>
              </a:ext>
            </a:extLst>
          </p:cNvPr>
          <p:cNvSpPr>
            <a:spLocks noGrp="1"/>
          </p:cNvSpPr>
          <p:nvPr>
            <p:ph type="sldNum" sz="quarter" idx="12"/>
          </p:nvPr>
        </p:nvSpPr>
        <p:spPr/>
        <p:txBody>
          <a:bodyPr/>
          <a:lstStyle/>
          <a:p>
            <a:fld id="{09E0A15B-802A-4721-8FE5-DDF23CED8842}" type="slidenum">
              <a:rPr lang="he-IL" smtClean="0"/>
              <a:t>‹#›</a:t>
            </a:fld>
            <a:endParaRPr lang="he-IL"/>
          </a:p>
        </p:txBody>
      </p:sp>
    </p:spTree>
    <p:extLst>
      <p:ext uri="{BB962C8B-B14F-4D97-AF65-F5344CB8AC3E}">
        <p14:creationId xmlns:p14="http://schemas.microsoft.com/office/powerpoint/2010/main" val="81111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742CE773-E29D-4A9F-B866-1116D23FADF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xmlns="" id="{EE5FB483-75B0-4D44-887B-8A72DE7D5D8D}"/>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xmlns="" id="{E84CB575-3D5A-43BE-B1A8-4E506244D94A}"/>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xmlns="" id="{C2D2B37F-0710-4C56-93F3-645936AC40D4}"/>
              </a:ext>
            </a:extLst>
          </p:cNvPr>
          <p:cNvSpPr>
            <a:spLocks noGrp="1"/>
          </p:cNvSpPr>
          <p:nvPr>
            <p:ph type="dt" sz="half" idx="10"/>
          </p:nvPr>
        </p:nvSpPr>
        <p:spPr/>
        <p:txBody>
          <a:bodyPr/>
          <a:lstStyle/>
          <a:p>
            <a:fld id="{3BA88B5E-9203-4073-9F1E-A269BBFBE009}" type="datetimeFigureOut">
              <a:rPr lang="he-IL" smtClean="0"/>
              <a:t>כ"ד/אב/תשפ"ב</a:t>
            </a:fld>
            <a:endParaRPr lang="he-IL"/>
          </a:p>
        </p:txBody>
      </p:sp>
      <p:sp>
        <p:nvSpPr>
          <p:cNvPr id="6" name="מציין מיקום של כותרת תחתונה 5">
            <a:extLst>
              <a:ext uri="{FF2B5EF4-FFF2-40B4-BE49-F238E27FC236}">
                <a16:creationId xmlns:a16="http://schemas.microsoft.com/office/drawing/2014/main" xmlns="" id="{B8A7BE29-D303-4CDB-9BB1-6AF0B58697F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xmlns="" id="{20F60D72-CBDF-4EDC-8BF5-1F2F7A030168}"/>
              </a:ext>
            </a:extLst>
          </p:cNvPr>
          <p:cNvSpPr>
            <a:spLocks noGrp="1"/>
          </p:cNvSpPr>
          <p:nvPr>
            <p:ph type="sldNum" sz="quarter" idx="12"/>
          </p:nvPr>
        </p:nvSpPr>
        <p:spPr/>
        <p:txBody>
          <a:bodyPr/>
          <a:lstStyle/>
          <a:p>
            <a:fld id="{09E0A15B-802A-4721-8FE5-DDF23CED8842}" type="slidenum">
              <a:rPr lang="he-IL" smtClean="0"/>
              <a:t>‹#›</a:t>
            </a:fld>
            <a:endParaRPr lang="he-IL"/>
          </a:p>
        </p:txBody>
      </p:sp>
    </p:spTree>
    <p:extLst>
      <p:ext uri="{BB962C8B-B14F-4D97-AF65-F5344CB8AC3E}">
        <p14:creationId xmlns:p14="http://schemas.microsoft.com/office/powerpoint/2010/main" val="352506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3787D99C-60FE-4F8F-BEB5-34DEBAB073F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xmlns="" id="{9D2D34A7-7B97-46CB-9CC8-75DDB4947B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xmlns="" id="{2068FA58-3052-48BA-8C9A-381305E2137B}"/>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xmlns="" id="{035C3352-023F-46AB-9F89-1ADBC7FE4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xmlns="" id="{26E3299B-2C94-4E45-A8F3-4925C598DE5D}"/>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xmlns="" id="{19C2A0AD-D3BE-4033-BB8F-D3503A4B35A1}"/>
              </a:ext>
            </a:extLst>
          </p:cNvPr>
          <p:cNvSpPr>
            <a:spLocks noGrp="1"/>
          </p:cNvSpPr>
          <p:nvPr>
            <p:ph type="dt" sz="half" idx="10"/>
          </p:nvPr>
        </p:nvSpPr>
        <p:spPr/>
        <p:txBody>
          <a:bodyPr/>
          <a:lstStyle/>
          <a:p>
            <a:fld id="{3BA88B5E-9203-4073-9F1E-A269BBFBE009}" type="datetimeFigureOut">
              <a:rPr lang="he-IL" smtClean="0"/>
              <a:t>כ"ד/אב/תשפ"ב</a:t>
            </a:fld>
            <a:endParaRPr lang="he-IL"/>
          </a:p>
        </p:txBody>
      </p:sp>
      <p:sp>
        <p:nvSpPr>
          <p:cNvPr id="8" name="מציין מיקום של כותרת תחתונה 7">
            <a:extLst>
              <a:ext uri="{FF2B5EF4-FFF2-40B4-BE49-F238E27FC236}">
                <a16:creationId xmlns:a16="http://schemas.microsoft.com/office/drawing/2014/main" xmlns="" id="{E1E60788-578C-4FCA-AE43-5A65DB6C5296}"/>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xmlns="" id="{5789E7BD-6A8A-4D92-9BD5-1DC27842E4FB}"/>
              </a:ext>
            </a:extLst>
          </p:cNvPr>
          <p:cNvSpPr>
            <a:spLocks noGrp="1"/>
          </p:cNvSpPr>
          <p:nvPr>
            <p:ph type="sldNum" sz="quarter" idx="12"/>
          </p:nvPr>
        </p:nvSpPr>
        <p:spPr/>
        <p:txBody>
          <a:bodyPr/>
          <a:lstStyle/>
          <a:p>
            <a:fld id="{09E0A15B-802A-4721-8FE5-DDF23CED8842}" type="slidenum">
              <a:rPr lang="he-IL" smtClean="0"/>
              <a:t>‹#›</a:t>
            </a:fld>
            <a:endParaRPr lang="he-IL"/>
          </a:p>
        </p:txBody>
      </p:sp>
    </p:spTree>
    <p:extLst>
      <p:ext uri="{BB962C8B-B14F-4D97-AF65-F5344CB8AC3E}">
        <p14:creationId xmlns:p14="http://schemas.microsoft.com/office/powerpoint/2010/main" val="304004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34A3B156-ACF1-429B-8FE5-F07F688152D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xmlns="" id="{9D0601AC-6BEE-42E8-BD58-1DEB13627397}"/>
              </a:ext>
            </a:extLst>
          </p:cNvPr>
          <p:cNvSpPr>
            <a:spLocks noGrp="1"/>
          </p:cNvSpPr>
          <p:nvPr>
            <p:ph type="dt" sz="half" idx="10"/>
          </p:nvPr>
        </p:nvSpPr>
        <p:spPr/>
        <p:txBody>
          <a:bodyPr/>
          <a:lstStyle/>
          <a:p>
            <a:fld id="{3BA88B5E-9203-4073-9F1E-A269BBFBE009}" type="datetimeFigureOut">
              <a:rPr lang="he-IL" smtClean="0"/>
              <a:t>כ"ד/אב/תשפ"ב</a:t>
            </a:fld>
            <a:endParaRPr lang="he-IL"/>
          </a:p>
        </p:txBody>
      </p:sp>
      <p:sp>
        <p:nvSpPr>
          <p:cNvPr id="4" name="מציין מיקום של כותרת תחתונה 3">
            <a:extLst>
              <a:ext uri="{FF2B5EF4-FFF2-40B4-BE49-F238E27FC236}">
                <a16:creationId xmlns:a16="http://schemas.microsoft.com/office/drawing/2014/main" xmlns="" id="{0F3B961A-487E-410F-9955-641E523E58C4}"/>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xmlns="" id="{652BB15A-AF34-42A7-9FB9-33C866243FCD}"/>
              </a:ext>
            </a:extLst>
          </p:cNvPr>
          <p:cNvSpPr>
            <a:spLocks noGrp="1"/>
          </p:cNvSpPr>
          <p:nvPr>
            <p:ph type="sldNum" sz="quarter" idx="12"/>
          </p:nvPr>
        </p:nvSpPr>
        <p:spPr/>
        <p:txBody>
          <a:bodyPr/>
          <a:lstStyle/>
          <a:p>
            <a:fld id="{09E0A15B-802A-4721-8FE5-DDF23CED8842}" type="slidenum">
              <a:rPr lang="he-IL" smtClean="0"/>
              <a:t>‹#›</a:t>
            </a:fld>
            <a:endParaRPr lang="he-IL"/>
          </a:p>
        </p:txBody>
      </p:sp>
    </p:spTree>
    <p:extLst>
      <p:ext uri="{BB962C8B-B14F-4D97-AF65-F5344CB8AC3E}">
        <p14:creationId xmlns:p14="http://schemas.microsoft.com/office/powerpoint/2010/main" val="419762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xmlns="" id="{CC7EB41D-5E83-4019-B874-10BE3E82FB9E}"/>
              </a:ext>
            </a:extLst>
          </p:cNvPr>
          <p:cNvSpPr>
            <a:spLocks noGrp="1"/>
          </p:cNvSpPr>
          <p:nvPr>
            <p:ph type="dt" sz="half" idx="10"/>
          </p:nvPr>
        </p:nvSpPr>
        <p:spPr/>
        <p:txBody>
          <a:bodyPr/>
          <a:lstStyle/>
          <a:p>
            <a:fld id="{3BA88B5E-9203-4073-9F1E-A269BBFBE009}" type="datetimeFigureOut">
              <a:rPr lang="he-IL" smtClean="0"/>
              <a:t>כ"ד/אב/תשפ"ב</a:t>
            </a:fld>
            <a:endParaRPr lang="he-IL"/>
          </a:p>
        </p:txBody>
      </p:sp>
      <p:sp>
        <p:nvSpPr>
          <p:cNvPr id="3" name="מציין מיקום של כותרת תחתונה 2">
            <a:extLst>
              <a:ext uri="{FF2B5EF4-FFF2-40B4-BE49-F238E27FC236}">
                <a16:creationId xmlns:a16="http://schemas.microsoft.com/office/drawing/2014/main" xmlns="" id="{7D76E69F-61EE-4EE5-A624-8F95932B8A22}"/>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xmlns="" id="{77FF592F-2323-4E90-9C41-73560E298C5A}"/>
              </a:ext>
            </a:extLst>
          </p:cNvPr>
          <p:cNvSpPr>
            <a:spLocks noGrp="1"/>
          </p:cNvSpPr>
          <p:nvPr>
            <p:ph type="sldNum" sz="quarter" idx="12"/>
          </p:nvPr>
        </p:nvSpPr>
        <p:spPr/>
        <p:txBody>
          <a:bodyPr/>
          <a:lstStyle/>
          <a:p>
            <a:fld id="{09E0A15B-802A-4721-8FE5-DDF23CED8842}" type="slidenum">
              <a:rPr lang="he-IL" smtClean="0"/>
              <a:t>‹#›</a:t>
            </a:fld>
            <a:endParaRPr lang="he-IL"/>
          </a:p>
        </p:txBody>
      </p:sp>
    </p:spTree>
    <p:extLst>
      <p:ext uri="{BB962C8B-B14F-4D97-AF65-F5344CB8AC3E}">
        <p14:creationId xmlns:p14="http://schemas.microsoft.com/office/powerpoint/2010/main" val="1987082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FE78F83E-83F6-4FB3-961D-0760E986036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xmlns="" id="{D18B0038-9D0E-4D4E-B9DA-F4E0FC41C1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xmlns="" id="{5CA4A9E4-4FEA-4F67-BF8A-AB274C969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xmlns="" id="{3BE38657-26A9-4299-B784-851AE8CEED28}"/>
              </a:ext>
            </a:extLst>
          </p:cNvPr>
          <p:cNvSpPr>
            <a:spLocks noGrp="1"/>
          </p:cNvSpPr>
          <p:nvPr>
            <p:ph type="dt" sz="half" idx="10"/>
          </p:nvPr>
        </p:nvSpPr>
        <p:spPr/>
        <p:txBody>
          <a:bodyPr/>
          <a:lstStyle/>
          <a:p>
            <a:fld id="{3BA88B5E-9203-4073-9F1E-A269BBFBE009}" type="datetimeFigureOut">
              <a:rPr lang="he-IL" smtClean="0"/>
              <a:t>כ"ד/אב/תשפ"ב</a:t>
            </a:fld>
            <a:endParaRPr lang="he-IL"/>
          </a:p>
        </p:txBody>
      </p:sp>
      <p:sp>
        <p:nvSpPr>
          <p:cNvPr id="6" name="מציין מיקום של כותרת תחתונה 5">
            <a:extLst>
              <a:ext uri="{FF2B5EF4-FFF2-40B4-BE49-F238E27FC236}">
                <a16:creationId xmlns:a16="http://schemas.microsoft.com/office/drawing/2014/main" xmlns="" id="{F8899897-EE2A-4267-9CDF-3304566E09A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xmlns="" id="{2A3EB3B7-8EF4-47ED-9971-DE39771DEAF4}"/>
              </a:ext>
            </a:extLst>
          </p:cNvPr>
          <p:cNvSpPr>
            <a:spLocks noGrp="1"/>
          </p:cNvSpPr>
          <p:nvPr>
            <p:ph type="sldNum" sz="quarter" idx="12"/>
          </p:nvPr>
        </p:nvSpPr>
        <p:spPr/>
        <p:txBody>
          <a:bodyPr/>
          <a:lstStyle/>
          <a:p>
            <a:fld id="{09E0A15B-802A-4721-8FE5-DDF23CED8842}" type="slidenum">
              <a:rPr lang="he-IL" smtClean="0"/>
              <a:t>‹#›</a:t>
            </a:fld>
            <a:endParaRPr lang="he-IL"/>
          </a:p>
        </p:txBody>
      </p:sp>
    </p:spTree>
    <p:extLst>
      <p:ext uri="{BB962C8B-B14F-4D97-AF65-F5344CB8AC3E}">
        <p14:creationId xmlns:p14="http://schemas.microsoft.com/office/powerpoint/2010/main" val="378078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584887F8-FB83-45D9-83EB-C99FE341C14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xmlns="" id="{1196C058-083F-4255-97C6-7B6B31A582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xmlns="" id="{B1C574CE-5AE3-4D41-864C-F72165913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xmlns="" id="{6A64FC46-3B8E-455C-A6A3-36B477B5F46D}"/>
              </a:ext>
            </a:extLst>
          </p:cNvPr>
          <p:cNvSpPr>
            <a:spLocks noGrp="1"/>
          </p:cNvSpPr>
          <p:nvPr>
            <p:ph type="dt" sz="half" idx="10"/>
          </p:nvPr>
        </p:nvSpPr>
        <p:spPr/>
        <p:txBody>
          <a:bodyPr/>
          <a:lstStyle/>
          <a:p>
            <a:fld id="{3BA88B5E-9203-4073-9F1E-A269BBFBE009}" type="datetimeFigureOut">
              <a:rPr lang="he-IL" smtClean="0"/>
              <a:t>כ"ד/אב/תשפ"ב</a:t>
            </a:fld>
            <a:endParaRPr lang="he-IL"/>
          </a:p>
        </p:txBody>
      </p:sp>
      <p:sp>
        <p:nvSpPr>
          <p:cNvPr id="6" name="מציין מיקום של כותרת תחתונה 5">
            <a:extLst>
              <a:ext uri="{FF2B5EF4-FFF2-40B4-BE49-F238E27FC236}">
                <a16:creationId xmlns:a16="http://schemas.microsoft.com/office/drawing/2014/main" xmlns="" id="{B10D7C14-9CF9-4630-A0B7-B62131AFCC7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xmlns="" id="{E80CD2FE-B8F6-46D5-855F-170065FC5B41}"/>
              </a:ext>
            </a:extLst>
          </p:cNvPr>
          <p:cNvSpPr>
            <a:spLocks noGrp="1"/>
          </p:cNvSpPr>
          <p:nvPr>
            <p:ph type="sldNum" sz="quarter" idx="12"/>
          </p:nvPr>
        </p:nvSpPr>
        <p:spPr/>
        <p:txBody>
          <a:bodyPr/>
          <a:lstStyle/>
          <a:p>
            <a:fld id="{09E0A15B-802A-4721-8FE5-DDF23CED8842}" type="slidenum">
              <a:rPr lang="he-IL" smtClean="0"/>
              <a:t>‹#›</a:t>
            </a:fld>
            <a:endParaRPr lang="he-IL"/>
          </a:p>
        </p:txBody>
      </p:sp>
    </p:spTree>
    <p:extLst>
      <p:ext uri="{BB962C8B-B14F-4D97-AF65-F5344CB8AC3E}">
        <p14:creationId xmlns:p14="http://schemas.microsoft.com/office/powerpoint/2010/main" val="146186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xmlns="" id="{E50AFEAE-B042-4364-A137-C586189601C3}"/>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xmlns="" id="{D879A799-DEC6-444A-8CAE-04BE800BADA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xmlns="" id="{80BF8069-AED5-4309-8409-EE655C4729F8}"/>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3BA88B5E-9203-4073-9F1E-A269BBFBE009}" type="datetimeFigureOut">
              <a:rPr lang="he-IL" smtClean="0"/>
              <a:t>כ"ד/אב/תשפ"ב</a:t>
            </a:fld>
            <a:endParaRPr lang="he-IL"/>
          </a:p>
        </p:txBody>
      </p:sp>
      <p:sp>
        <p:nvSpPr>
          <p:cNvPr id="5" name="מציין מיקום של כותרת תחתונה 4">
            <a:extLst>
              <a:ext uri="{FF2B5EF4-FFF2-40B4-BE49-F238E27FC236}">
                <a16:creationId xmlns:a16="http://schemas.microsoft.com/office/drawing/2014/main" xmlns="" id="{2388D9F5-BF5A-4BC9-BA27-076C48F8A1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xmlns="" id="{168E1AD1-D66F-46C2-889E-BB9B0A64DD1B}"/>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9E0A15B-802A-4721-8FE5-DDF23CED8842}" type="slidenum">
              <a:rPr lang="he-IL" smtClean="0"/>
              <a:t>‹#›</a:t>
            </a:fld>
            <a:endParaRPr lang="he-IL"/>
          </a:p>
        </p:txBody>
      </p:sp>
    </p:spTree>
    <p:extLst>
      <p:ext uri="{BB962C8B-B14F-4D97-AF65-F5344CB8AC3E}">
        <p14:creationId xmlns:p14="http://schemas.microsoft.com/office/powerpoint/2010/main" val="1142045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edium.com/nerd-for-tech/gaming-ai-unity-with-deep-reinforcement-learning-e8be9d14f24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eddit.com/r/javascript/comments/9u6rhk/lets_learn_reinforcement_learning_for_flappy_bird/"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5B32B5C8-B9C0-4F7C-A584-A6CA11A31F27}"/>
              </a:ext>
            </a:extLst>
          </p:cNvPr>
          <p:cNvSpPr>
            <a:spLocks noGrp="1"/>
          </p:cNvSpPr>
          <p:nvPr>
            <p:ph type="title"/>
          </p:nvPr>
        </p:nvSpPr>
        <p:spPr>
          <a:xfrm>
            <a:off x="838200" y="2766218"/>
            <a:ext cx="10515600" cy="1325563"/>
          </a:xfrm>
        </p:spPr>
        <p:txBody>
          <a:bodyPr>
            <a:normAutofit fontScale="90000"/>
          </a:bodyPr>
          <a:lstStyle/>
          <a:p>
            <a:pPr algn="ctr"/>
            <a:r>
              <a:rPr lang="en-US" sz="5300" b="1" u="sng" dirty="0">
                <a:cs typeface="+mn-cs"/>
              </a:rPr>
              <a:t>Reinforcement learning project process</a:t>
            </a:r>
            <a:r>
              <a:rPr lang="en-US" b="1" u="sng" dirty="0">
                <a:cs typeface="+mn-cs"/>
              </a:rPr>
              <a:t/>
            </a:r>
            <a:br>
              <a:rPr lang="en-US" b="1" u="sng" dirty="0">
                <a:cs typeface="+mn-cs"/>
              </a:rPr>
            </a:br>
            <a:r>
              <a:rPr lang="en-US" dirty="0">
                <a:cs typeface="+mn-cs"/>
              </a:rPr>
              <a:t/>
            </a:r>
            <a:br>
              <a:rPr lang="en-US" dirty="0">
                <a:cs typeface="+mn-cs"/>
              </a:rPr>
            </a:br>
            <a:r>
              <a:rPr lang="en-US" sz="4000" dirty="0">
                <a:cs typeface="+mn-cs"/>
              </a:rPr>
              <a:t>Tzlil Zarif</a:t>
            </a:r>
            <a:br>
              <a:rPr lang="en-US" sz="4000" dirty="0">
                <a:cs typeface="+mn-cs"/>
              </a:rPr>
            </a:br>
            <a:r>
              <a:rPr lang="en-US" sz="4000" dirty="0">
                <a:cs typeface="+mn-cs"/>
              </a:rPr>
              <a:t/>
            </a:r>
            <a:br>
              <a:rPr lang="en-US" sz="4000" dirty="0">
                <a:cs typeface="+mn-cs"/>
              </a:rPr>
            </a:br>
            <a:r>
              <a:rPr lang="en-US" sz="4000" dirty="0">
                <a:cs typeface="+mn-cs"/>
              </a:rPr>
              <a:t>Gil Magen</a:t>
            </a:r>
            <a:br>
              <a:rPr lang="en-US" sz="4000" dirty="0">
                <a:cs typeface="+mn-cs"/>
              </a:rPr>
            </a:br>
            <a:r>
              <a:rPr lang="en-US" sz="4000" dirty="0">
                <a:cs typeface="+mn-cs"/>
              </a:rPr>
              <a:t/>
            </a:r>
            <a:br>
              <a:rPr lang="en-US" sz="4000" dirty="0">
                <a:cs typeface="+mn-cs"/>
              </a:rPr>
            </a:br>
            <a:r>
              <a:rPr lang="en-US" sz="4000" dirty="0" err="1">
                <a:cs typeface="+mn-cs"/>
              </a:rPr>
              <a:t>ishay</a:t>
            </a:r>
            <a:r>
              <a:rPr lang="en-US" sz="4000" dirty="0">
                <a:cs typeface="+mn-cs"/>
              </a:rPr>
              <a:t> </a:t>
            </a:r>
            <a:r>
              <a:rPr lang="en-US" sz="4000" dirty="0" err="1">
                <a:cs typeface="+mn-cs"/>
              </a:rPr>
              <a:t>Lankry</a:t>
            </a:r>
            <a:endParaRPr lang="he-IL" dirty="0">
              <a:cs typeface="+mn-cs"/>
            </a:endParaRPr>
          </a:p>
        </p:txBody>
      </p:sp>
    </p:spTree>
    <p:extLst>
      <p:ext uri="{BB962C8B-B14F-4D97-AF65-F5344CB8AC3E}">
        <p14:creationId xmlns:p14="http://schemas.microsoft.com/office/powerpoint/2010/main" val="1716505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xmlns="" id="{788EF0CF-6BED-48D6-951C-AE5440B4CBC8}"/>
              </a:ext>
            </a:extLst>
          </p:cNvPr>
          <p:cNvSpPr txBox="1"/>
          <p:nvPr/>
        </p:nvSpPr>
        <p:spPr>
          <a:xfrm>
            <a:off x="275394" y="-33487"/>
            <a:ext cx="8972549" cy="6924973"/>
          </a:xfrm>
          <a:prstGeom prst="rect">
            <a:avLst/>
          </a:prstGeom>
          <a:noFill/>
        </p:spPr>
        <p:txBody>
          <a:bodyPr wrap="square" rtlCol="1">
            <a:spAutoFit/>
          </a:bodyPr>
          <a:lstStyle/>
          <a:p>
            <a:pPr algn="l" rtl="0"/>
            <a:r>
              <a:rPr lang="en-US" sz="3600" b="1" i="0" u="sng" strike="noStrike" dirty="0" err="1">
                <a:solidFill>
                  <a:srgbClr val="000000"/>
                </a:solidFill>
                <a:effectLst/>
              </a:rPr>
              <a:t>pytorch</a:t>
            </a:r>
            <a:r>
              <a:rPr lang="en-US" sz="3600" b="1" i="0" u="sng" strike="noStrike" dirty="0">
                <a:solidFill>
                  <a:srgbClr val="000000"/>
                </a:solidFill>
                <a:effectLst/>
              </a:rPr>
              <a:t> + </a:t>
            </a:r>
            <a:r>
              <a:rPr lang="en-US" sz="3600" b="1" i="0" u="sng" strike="noStrike" dirty="0" err="1">
                <a:solidFill>
                  <a:srgbClr val="000000"/>
                </a:solidFill>
                <a:effectLst/>
              </a:rPr>
              <a:t>pygame</a:t>
            </a:r>
            <a:r>
              <a:rPr lang="en-US" sz="3600" b="1" i="0" u="sng" strike="noStrike" dirty="0">
                <a:solidFill>
                  <a:srgbClr val="000000"/>
                </a:solidFill>
                <a:effectLst/>
              </a:rPr>
              <a:t>- vs code -current project</a:t>
            </a:r>
          </a:p>
          <a:p>
            <a:pPr algn="l" rtl="0"/>
            <a:r>
              <a:rPr lang="en-US" sz="2400" b="1" i="0" u="sng" strike="noStrike" dirty="0">
                <a:solidFill>
                  <a:srgbClr val="000000"/>
                </a:solidFill>
                <a:effectLst/>
              </a:rPr>
              <a:t>Type-</a:t>
            </a:r>
            <a:r>
              <a:rPr lang="en-US" sz="2400" b="0" i="0" u="none" strike="noStrike" dirty="0">
                <a:solidFill>
                  <a:srgbClr val="000000"/>
                </a:solidFill>
                <a:effectLst/>
              </a:rPr>
              <a:t> deep Q learning (quality of action).</a:t>
            </a:r>
          </a:p>
          <a:p>
            <a:pPr algn="l" rtl="0"/>
            <a:endParaRPr lang="en-US" sz="2400" b="1" u="sng" dirty="0">
              <a:solidFill>
                <a:srgbClr val="000000"/>
              </a:solidFill>
            </a:endParaRPr>
          </a:p>
          <a:p>
            <a:pPr algn="l" rtl="0"/>
            <a:r>
              <a:rPr lang="en-US" sz="2400" b="1" u="sng" dirty="0">
                <a:solidFill>
                  <a:srgbClr val="000000"/>
                </a:solidFill>
              </a:rPr>
              <a:t>Rewords- </a:t>
            </a:r>
            <a:r>
              <a:rPr lang="en-US" sz="2400" dirty="0">
                <a:solidFill>
                  <a:srgbClr val="000000"/>
                </a:solidFill>
              </a:rPr>
              <a:t> eat food: +10</a:t>
            </a:r>
            <a:br>
              <a:rPr lang="en-US" sz="2400" dirty="0">
                <a:solidFill>
                  <a:srgbClr val="000000"/>
                </a:solidFill>
              </a:rPr>
            </a:br>
            <a:r>
              <a:rPr lang="en-US" sz="2400" dirty="0">
                <a:solidFill>
                  <a:srgbClr val="000000"/>
                </a:solidFill>
              </a:rPr>
              <a:t>                  game over: -10</a:t>
            </a:r>
            <a:br>
              <a:rPr lang="en-US" sz="2400" dirty="0">
                <a:solidFill>
                  <a:srgbClr val="000000"/>
                </a:solidFill>
              </a:rPr>
            </a:br>
            <a:r>
              <a:rPr lang="en-US" sz="2400" dirty="0">
                <a:solidFill>
                  <a:srgbClr val="000000"/>
                </a:solidFill>
              </a:rPr>
              <a:t>                  else: 0</a:t>
            </a:r>
          </a:p>
          <a:p>
            <a:pPr algn="l" rtl="0"/>
            <a:endParaRPr lang="en-US" sz="2400" dirty="0">
              <a:solidFill>
                <a:srgbClr val="000000"/>
              </a:solidFill>
            </a:endParaRPr>
          </a:p>
          <a:p>
            <a:pPr algn="l" rtl="0"/>
            <a:r>
              <a:rPr lang="en-US" sz="2400" b="1" u="sng" dirty="0">
                <a:solidFill>
                  <a:srgbClr val="000000"/>
                </a:solidFill>
              </a:rPr>
              <a:t>Actions-</a:t>
            </a:r>
            <a:r>
              <a:rPr lang="en-US" sz="2400" dirty="0">
                <a:solidFill>
                  <a:srgbClr val="000000"/>
                </a:solidFill>
              </a:rPr>
              <a:t> straight [1,0,0]</a:t>
            </a:r>
            <a:br>
              <a:rPr lang="en-US" sz="2400" dirty="0">
                <a:solidFill>
                  <a:srgbClr val="000000"/>
                </a:solidFill>
              </a:rPr>
            </a:br>
            <a:r>
              <a:rPr lang="en-US" sz="2400" dirty="0">
                <a:solidFill>
                  <a:srgbClr val="000000"/>
                </a:solidFill>
              </a:rPr>
              <a:t>                right turn [0,1,0]</a:t>
            </a:r>
            <a:br>
              <a:rPr lang="en-US" sz="2400" dirty="0">
                <a:solidFill>
                  <a:srgbClr val="000000"/>
                </a:solidFill>
              </a:rPr>
            </a:br>
            <a:r>
              <a:rPr lang="en-US" sz="2400" dirty="0">
                <a:solidFill>
                  <a:srgbClr val="000000"/>
                </a:solidFill>
              </a:rPr>
              <a:t>                left turn [0,0,1]</a:t>
            </a:r>
          </a:p>
          <a:p>
            <a:pPr algn="l" rtl="0"/>
            <a:endParaRPr lang="en-US" sz="2400" dirty="0">
              <a:solidFill>
                <a:srgbClr val="000000"/>
              </a:solidFill>
            </a:endParaRPr>
          </a:p>
          <a:p>
            <a:pPr algn="l" rtl="0"/>
            <a:r>
              <a:rPr lang="en-US" sz="2400" b="1" u="sng" dirty="0">
                <a:solidFill>
                  <a:srgbClr val="000000"/>
                </a:solidFill>
              </a:rPr>
              <a:t>States-</a:t>
            </a:r>
            <a:r>
              <a:rPr lang="en-US" sz="2400" dirty="0">
                <a:solidFill>
                  <a:srgbClr val="000000"/>
                </a:solidFill>
              </a:rPr>
              <a:t> (11 values)</a:t>
            </a:r>
          </a:p>
          <a:p>
            <a:pPr algn="l" rtl="0"/>
            <a:r>
              <a:rPr lang="en-US" sz="2400" dirty="0">
                <a:solidFill>
                  <a:srgbClr val="000000"/>
                </a:solidFill>
              </a:rPr>
              <a:t>[danger straight, danger right, danger left,</a:t>
            </a:r>
          </a:p>
          <a:p>
            <a:pPr algn="l" rtl="0"/>
            <a:endParaRPr lang="en-US" sz="2400" dirty="0">
              <a:solidFill>
                <a:srgbClr val="000000"/>
              </a:solidFill>
            </a:endParaRPr>
          </a:p>
          <a:p>
            <a:pPr algn="l" rtl="0"/>
            <a:r>
              <a:rPr lang="en-US" sz="2400" dirty="0">
                <a:solidFill>
                  <a:srgbClr val="000000"/>
                </a:solidFill>
              </a:rPr>
              <a:t>direction left, direction right, direction up, direction down,</a:t>
            </a:r>
          </a:p>
          <a:p>
            <a:pPr algn="l" rtl="0"/>
            <a:endParaRPr lang="en-US" sz="2400" dirty="0">
              <a:solidFill>
                <a:srgbClr val="000000"/>
              </a:solidFill>
            </a:endParaRPr>
          </a:p>
          <a:p>
            <a:pPr algn="l" rtl="0"/>
            <a:r>
              <a:rPr lang="en-US" sz="2400" dirty="0">
                <a:solidFill>
                  <a:srgbClr val="000000"/>
                </a:solidFill>
              </a:rPr>
              <a:t>food left, food right, food up, food down</a:t>
            </a:r>
          </a:p>
          <a:p>
            <a:pPr algn="l" rtl="0"/>
            <a:r>
              <a:rPr lang="en-US" sz="2400" dirty="0">
                <a:solidFill>
                  <a:srgbClr val="000000"/>
                </a:solidFill>
              </a:rPr>
              <a:t>]</a:t>
            </a:r>
          </a:p>
        </p:txBody>
      </p:sp>
      <p:grpSp>
        <p:nvGrpSpPr>
          <p:cNvPr id="22" name="קבוצה 21">
            <a:extLst>
              <a:ext uri="{FF2B5EF4-FFF2-40B4-BE49-F238E27FC236}">
                <a16:creationId xmlns:a16="http://schemas.microsoft.com/office/drawing/2014/main" xmlns="" id="{51F4F5F3-67D5-4CD2-8553-78A39D938DDC}"/>
              </a:ext>
            </a:extLst>
          </p:cNvPr>
          <p:cNvGrpSpPr/>
          <p:nvPr/>
        </p:nvGrpSpPr>
        <p:grpSpPr>
          <a:xfrm>
            <a:off x="8203761" y="4381738"/>
            <a:ext cx="3712845" cy="1954294"/>
            <a:chOff x="6894194" y="2118598"/>
            <a:chExt cx="3712845" cy="1954294"/>
          </a:xfrm>
        </p:grpSpPr>
        <p:grpSp>
          <p:nvGrpSpPr>
            <p:cNvPr id="17" name="קבוצה 16">
              <a:extLst>
                <a:ext uri="{FF2B5EF4-FFF2-40B4-BE49-F238E27FC236}">
                  <a16:creationId xmlns:a16="http://schemas.microsoft.com/office/drawing/2014/main" xmlns="" id="{2E479A30-3A85-405B-92E4-7C6B8DBDF81F}"/>
                </a:ext>
              </a:extLst>
            </p:cNvPr>
            <p:cNvGrpSpPr/>
            <p:nvPr/>
          </p:nvGrpSpPr>
          <p:grpSpPr>
            <a:xfrm>
              <a:off x="9692639" y="2582942"/>
              <a:ext cx="914400" cy="373142"/>
              <a:chOff x="7109459" y="2674620"/>
              <a:chExt cx="914400" cy="373142"/>
            </a:xfrm>
          </p:grpSpPr>
          <p:sp>
            <p:nvSpPr>
              <p:cNvPr id="9" name="תיבת טקסט 8">
                <a:extLst>
                  <a:ext uri="{FF2B5EF4-FFF2-40B4-BE49-F238E27FC236}">
                    <a16:creationId xmlns:a16="http://schemas.microsoft.com/office/drawing/2014/main" xmlns="" id="{AEA9C458-EB98-4B03-A3E8-93AED2CBF488}"/>
                  </a:ext>
                </a:extLst>
              </p:cNvPr>
              <p:cNvSpPr txBox="1"/>
              <p:nvPr/>
            </p:nvSpPr>
            <p:spPr>
              <a:xfrm>
                <a:off x="7109459" y="2674620"/>
                <a:ext cx="914400" cy="369332"/>
              </a:xfrm>
              <a:prstGeom prst="rect">
                <a:avLst/>
              </a:prstGeom>
              <a:noFill/>
            </p:spPr>
            <p:txBody>
              <a:bodyPr wrap="square" rtlCol="1">
                <a:spAutoFit/>
              </a:bodyPr>
              <a:lstStyle/>
              <a:p>
                <a:r>
                  <a:rPr lang="en-US" dirty="0"/>
                  <a:t>action</a:t>
                </a:r>
                <a:endParaRPr lang="he-IL" dirty="0"/>
              </a:p>
            </p:txBody>
          </p:sp>
          <p:sp>
            <p:nvSpPr>
              <p:cNvPr id="11" name="אליפסה 10">
                <a:extLst>
                  <a:ext uri="{FF2B5EF4-FFF2-40B4-BE49-F238E27FC236}">
                    <a16:creationId xmlns:a16="http://schemas.microsoft.com/office/drawing/2014/main" xmlns="" id="{41C239BE-A1A4-4B20-8339-2C88B7A42F06}"/>
                  </a:ext>
                </a:extLst>
              </p:cNvPr>
              <p:cNvSpPr/>
              <p:nvPr/>
            </p:nvSpPr>
            <p:spPr>
              <a:xfrm>
                <a:off x="7244714" y="2678430"/>
                <a:ext cx="737235"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pSp>
          <p:nvGrpSpPr>
            <p:cNvPr id="21" name="קבוצה 20">
              <a:extLst>
                <a:ext uri="{FF2B5EF4-FFF2-40B4-BE49-F238E27FC236}">
                  <a16:creationId xmlns:a16="http://schemas.microsoft.com/office/drawing/2014/main" xmlns="" id="{1E007AB2-71D9-4D02-A8E0-AE989CFB5B5A}"/>
                </a:ext>
              </a:extLst>
            </p:cNvPr>
            <p:cNvGrpSpPr/>
            <p:nvPr/>
          </p:nvGrpSpPr>
          <p:grpSpPr>
            <a:xfrm>
              <a:off x="6894194" y="2118598"/>
              <a:ext cx="3434715" cy="1954294"/>
              <a:chOff x="6894194" y="2118598"/>
              <a:chExt cx="3434715" cy="1954294"/>
            </a:xfrm>
          </p:grpSpPr>
          <p:grpSp>
            <p:nvGrpSpPr>
              <p:cNvPr id="18" name="קבוצה 17">
                <a:extLst>
                  <a:ext uri="{FF2B5EF4-FFF2-40B4-BE49-F238E27FC236}">
                    <a16:creationId xmlns:a16="http://schemas.microsoft.com/office/drawing/2014/main" xmlns="" id="{162A023D-4696-4655-ADFF-69BBAF189CBB}"/>
                  </a:ext>
                </a:extLst>
              </p:cNvPr>
              <p:cNvGrpSpPr/>
              <p:nvPr/>
            </p:nvGrpSpPr>
            <p:grpSpPr>
              <a:xfrm>
                <a:off x="6894194" y="2550914"/>
                <a:ext cx="937260" cy="369332"/>
                <a:chOff x="5640705" y="2674620"/>
                <a:chExt cx="937260" cy="369332"/>
              </a:xfrm>
            </p:grpSpPr>
            <p:sp>
              <p:nvSpPr>
                <p:cNvPr id="8" name="תיבת טקסט 7">
                  <a:extLst>
                    <a:ext uri="{FF2B5EF4-FFF2-40B4-BE49-F238E27FC236}">
                      <a16:creationId xmlns:a16="http://schemas.microsoft.com/office/drawing/2014/main" xmlns="" id="{CDD33C17-58A0-4FA4-B7A9-256A9928FE95}"/>
                    </a:ext>
                  </a:extLst>
                </p:cNvPr>
                <p:cNvSpPr txBox="1"/>
                <p:nvPr/>
              </p:nvSpPr>
              <p:spPr>
                <a:xfrm>
                  <a:off x="5640705" y="2674620"/>
                  <a:ext cx="914400" cy="369332"/>
                </a:xfrm>
                <a:prstGeom prst="rect">
                  <a:avLst/>
                </a:prstGeom>
                <a:noFill/>
              </p:spPr>
              <p:txBody>
                <a:bodyPr wrap="square" rtlCol="1">
                  <a:spAutoFit/>
                </a:bodyPr>
                <a:lstStyle/>
                <a:p>
                  <a:r>
                    <a:rPr lang="en-US" dirty="0"/>
                    <a:t>state</a:t>
                  </a:r>
                  <a:endParaRPr lang="he-IL" dirty="0"/>
                </a:p>
              </p:txBody>
            </p:sp>
            <p:sp>
              <p:nvSpPr>
                <p:cNvPr id="10" name="אליפסה 9">
                  <a:extLst>
                    <a:ext uri="{FF2B5EF4-FFF2-40B4-BE49-F238E27FC236}">
                      <a16:creationId xmlns:a16="http://schemas.microsoft.com/office/drawing/2014/main" xmlns="" id="{EC85C73E-5998-4355-9254-AA231AE1168E}"/>
                    </a:ext>
                  </a:extLst>
                </p:cNvPr>
                <p:cNvSpPr/>
                <p:nvPr/>
              </p:nvSpPr>
              <p:spPr>
                <a:xfrm>
                  <a:off x="5840730" y="2674620"/>
                  <a:ext cx="737235"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4" name="חץ: מעוקל למעלה 13">
                <a:extLst>
                  <a:ext uri="{FF2B5EF4-FFF2-40B4-BE49-F238E27FC236}">
                    <a16:creationId xmlns:a16="http://schemas.microsoft.com/office/drawing/2014/main" xmlns="" id="{B3C9D6E3-5770-4D32-A04E-30AAD0C38086}"/>
                  </a:ext>
                </a:extLst>
              </p:cNvPr>
              <p:cNvSpPr/>
              <p:nvPr/>
            </p:nvSpPr>
            <p:spPr>
              <a:xfrm>
                <a:off x="7495462" y="3103244"/>
                <a:ext cx="914400" cy="2857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6" name="חץ: מעוקל למטה 15">
                <a:extLst>
                  <a:ext uri="{FF2B5EF4-FFF2-40B4-BE49-F238E27FC236}">
                    <a16:creationId xmlns:a16="http://schemas.microsoft.com/office/drawing/2014/main" xmlns="" id="{0183253C-E48F-443D-9ABC-0D81A600CB7D}"/>
                  </a:ext>
                </a:extLst>
              </p:cNvPr>
              <p:cNvSpPr/>
              <p:nvPr/>
            </p:nvSpPr>
            <p:spPr>
              <a:xfrm>
                <a:off x="9179955" y="2118598"/>
                <a:ext cx="1025367" cy="36933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9" name="מלבן 18">
                <a:extLst>
                  <a:ext uri="{FF2B5EF4-FFF2-40B4-BE49-F238E27FC236}">
                    <a16:creationId xmlns:a16="http://schemas.microsoft.com/office/drawing/2014/main" xmlns="" id="{C38F6486-62BF-4BDF-9B0B-305468FB8235}"/>
                  </a:ext>
                </a:extLst>
              </p:cNvPr>
              <p:cNvSpPr/>
              <p:nvPr/>
            </p:nvSpPr>
            <p:spPr>
              <a:xfrm>
                <a:off x="8168640" y="2491740"/>
                <a:ext cx="1325880" cy="571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ysClr val="windowText" lastClr="000000"/>
                    </a:solidFill>
                  </a:rPr>
                  <a:t>model</a:t>
                </a:r>
                <a:endParaRPr lang="he-IL" dirty="0">
                  <a:solidFill>
                    <a:sysClr val="windowText" lastClr="000000"/>
                  </a:solidFill>
                </a:endParaRPr>
              </a:p>
            </p:txBody>
          </p:sp>
          <p:sp>
            <p:nvSpPr>
              <p:cNvPr id="20" name="חץ: מעוקל למטה 19">
                <a:extLst>
                  <a:ext uri="{FF2B5EF4-FFF2-40B4-BE49-F238E27FC236}">
                    <a16:creationId xmlns:a16="http://schemas.microsoft.com/office/drawing/2014/main" xmlns="" id="{75360BE8-D3FC-4F3F-8493-53EC33FD8D28}"/>
                  </a:ext>
                </a:extLst>
              </p:cNvPr>
              <p:cNvSpPr/>
              <p:nvPr/>
            </p:nvSpPr>
            <p:spPr>
              <a:xfrm rot="10800000">
                <a:off x="7246619" y="3501391"/>
                <a:ext cx="3082290" cy="57150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grpSp>
      </p:grpSp>
      <p:pic>
        <p:nvPicPr>
          <p:cNvPr id="24" name="תמונה 23">
            <a:extLst>
              <a:ext uri="{FF2B5EF4-FFF2-40B4-BE49-F238E27FC236}">
                <a16:creationId xmlns:a16="http://schemas.microsoft.com/office/drawing/2014/main" xmlns="" id="{895C50FA-A0AC-4BC5-BFF0-5C2BC9DCAA30}"/>
              </a:ext>
            </a:extLst>
          </p:cNvPr>
          <p:cNvPicPr>
            <a:picLocks noChangeAspect="1"/>
          </p:cNvPicPr>
          <p:nvPr/>
        </p:nvPicPr>
        <p:blipFill>
          <a:blip r:embed="rId2"/>
          <a:stretch>
            <a:fillRect/>
          </a:stretch>
        </p:blipFill>
        <p:spPr>
          <a:xfrm>
            <a:off x="4991216" y="1625322"/>
            <a:ext cx="6825139" cy="1598292"/>
          </a:xfrm>
          <a:prstGeom prst="rect">
            <a:avLst/>
          </a:prstGeom>
        </p:spPr>
      </p:pic>
    </p:spTree>
    <p:extLst>
      <p:ext uri="{BB962C8B-B14F-4D97-AF65-F5344CB8AC3E}">
        <p14:creationId xmlns:p14="http://schemas.microsoft.com/office/powerpoint/2010/main" val="1189676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4A916BF6-AF44-D8C8-E58D-E6861D47CBE6}"/>
              </a:ext>
            </a:extLst>
          </p:cNvPr>
          <p:cNvSpPr>
            <a:spLocks noGrp="1"/>
          </p:cNvSpPr>
          <p:nvPr>
            <p:ph type="title"/>
          </p:nvPr>
        </p:nvSpPr>
        <p:spPr/>
        <p:txBody>
          <a:bodyPr/>
          <a:lstStyle/>
          <a:p>
            <a:pPr algn="ctr"/>
            <a:r>
              <a:rPr lang="en-US" dirty="0"/>
              <a:t>Introduction </a:t>
            </a:r>
            <a:endParaRPr lang="x-none" dirty="0"/>
          </a:p>
        </p:txBody>
      </p:sp>
      <p:sp>
        <p:nvSpPr>
          <p:cNvPr id="3" name="מציין מיקום תוכן 2">
            <a:extLst>
              <a:ext uri="{FF2B5EF4-FFF2-40B4-BE49-F238E27FC236}">
                <a16:creationId xmlns:a16="http://schemas.microsoft.com/office/drawing/2014/main" xmlns="" id="{740B6419-3A1E-EBF4-7E4E-47B2F60C2C67}"/>
              </a:ext>
            </a:extLst>
          </p:cNvPr>
          <p:cNvSpPr>
            <a:spLocks noGrp="1"/>
          </p:cNvSpPr>
          <p:nvPr>
            <p:ph idx="1"/>
          </p:nvPr>
        </p:nvSpPr>
        <p:spPr/>
        <p:txBody>
          <a:bodyPr/>
          <a:lstStyle/>
          <a:p>
            <a:pPr algn="l" rtl="0"/>
            <a:r>
              <a:rPr lang="en-US" dirty="0"/>
              <a:t>In this project we created  an ai snake game, using python (</a:t>
            </a:r>
            <a:r>
              <a:rPr lang="en-US" dirty="0" err="1"/>
              <a:t>pycharm</a:t>
            </a:r>
            <a:r>
              <a:rPr lang="en-US" dirty="0"/>
              <a:t>)</a:t>
            </a:r>
          </a:p>
          <a:p>
            <a:pPr algn="l" rtl="0"/>
            <a:r>
              <a:rPr lang="en-US" dirty="0"/>
              <a:t>We have added some features to the game in order to test the snake's choices, whether he'd prefer the higher score food, or the food which is closer to him physically</a:t>
            </a:r>
          </a:p>
          <a:p>
            <a:pPr algn="l" rtl="0"/>
            <a:r>
              <a:rPr lang="en-US" dirty="0"/>
              <a:t>We also raised the snake's speed every iteration in order to make it harder for the algorithm</a:t>
            </a:r>
          </a:p>
          <a:p>
            <a:pPr algn="l" rtl="0"/>
            <a:r>
              <a:rPr lang="en-US" dirty="0"/>
              <a:t>We have added some features to the game in order to test the snake's choices, whether he'd prefer the higher score food, or the type of food which is closer to him at the </a:t>
            </a:r>
            <a:r>
              <a:rPr lang="en-US" dirty="0" err="1"/>
              <a:t>monent</a:t>
            </a:r>
            <a:endParaRPr lang="x-none" dirty="0"/>
          </a:p>
        </p:txBody>
      </p:sp>
    </p:spTree>
    <p:extLst>
      <p:ext uri="{BB962C8B-B14F-4D97-AF65-F5344CB8AC3E}">
        <p14:creationId xmlns:p14="http://schemas.microsoft.com/office/powerpoint/2010/main" val="201912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BF2325C9-B39D-EEDD-FFC4-F71C1DA57503}"/>
              </a:ext>
            </a:extLst>
          </p:cNvPr>
          <p:cNvSpPr>
            <a:spLocks noGrp="1"/>
          </p:cNvSpPr>
          <p:nvPr>
            <p:ph type="title"/>
          </p:nvPr>
        </p:nvSpPr>
        <p:spPr/>
        <p:txBody>
          <a:bodyPr/>
          <a:lstStyle/>
          <a:p>
            <a:pPr algn="ctr" rtl="0"/>
            <a:r>
              <a:rPr lang="en-US" dirty="0"/>
              <a:t>The main features</a:t>
            </a:r>
            <a:endParaRPr lang="x-none" dirty="0"/>
          </a:p>
        </p:txBody>
      </p:sp>
      <p:sp>
        <p:nvSpPr>
          <p:cNvPr id="3" name="מציין מיקום תוכן 2">
            <a:extLst>
              <a:ext uri="{FF2B5EF4-FFF2-40B4-BE49-F238E27FC236}">
                <a16:creationId xmlns:a16="http://schemas.microsoft.com/office/drawing/2014/main" xmlns="" id="{FC8FCD47-869D-F695-5AAC-D7084FC3F902}"/>
              </a:ext>
            </a:extLst>
          </p:cNvPr>
          <p:cNvSpPr>
            <a:spLocks noGrp="1"/>
          </p:cNvSpPr>
          <p:nvPr>
            <p:ph idx="1"/>
          </p:nvPr>
        </p:nvSpPr>
        <p:spPr>
          <a:xfrm>
            <a:off x="838200" y="2302625"/>
            <a:ext cx="10515600" cy="3874338"/>
          </a:xfrm>
        </p:spPr>
        <p:txBody>
          <a:bodyPr/>
          <a:lstStyle/>
          <a:p>
            <a:pPr marL="514350" indent="-514350" algn="l" rtl="0">
              <a:buFont typeface="+mj-lt"/>
              <a:buAutoNum type="arabicPeriod"/>
            </a:pPr>
            <a:r>
              <a:rPr lang="en-US" dirty="0"/>
              <a:t>basic apple</a:t>
            </a:r>
          </a:p>
          <a:p>
            <a:pPr marL="514350" indent="-514350" algn="l" rtl="0">
              <a:buFont typeface="+mj-lt"/>
              <a:buAutoNum type="arabicPeriod"/>
            </a:pPr>
            <a:r>
              <a:rPr lang="en-US" dirty="0"/>
              <a:t>Bad apple</a:t>
            </a:r>
          </a:p>
          <a:p>
            <a:pPr marL="514350" indent="-514350" algn="l" rtl="0">
              <a:buFont typeface="+mj-lt"/>
              <a:buAutoNum type="arabicPeriod"/>
            </a:pPr>
            <a:r>
              <a:rPr lang="en-US" dirty="0"/>
              <a:t>Best apple</a:t>
            </a:r>
          </a:p>
          <a:p>
            <a:pPr marL="514350" indent="-514350" algn="l" rtl="0">
              <a:buFont typeface="+mj-lt"/>
              <a:buAutoNum type="arabicPeriod"/>
            </a:pPr>
            <a:r>
              <a:rPr lang="en-US" dirty="0"/>
              <a:t>Dynamic apple</a:t>
            </a:r>
          </a:p>
          <a:p>
            <a:pPr marL="514350" indent="-514350" algn="l" rtl="0">
              <a:buFont typeface="+mj-lt"/>
              <a:buAutoNum type="arabicPeriod"/>
            </a:pPr>
            <a:r>
              <a:rPr lang="en-US" dirty="0"/>
              <a:t>Speed raise</a:t>
            </a:r>
            <a:endParaRPr lang="x-none" dirty="0"/>
          </a:p>
        </p:txBody>
      </p:sp>
    </p:spTree>
    <p:extLst>
      <p:ext uri="{BB962C8B-B14F-4D97-AF65-F5344CB8AC3E}">
        <p14:creationId xmlns:p14="http://schemas.microsoft.com/office/powerpoint/2010/main" val="1210999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3DCAFDC7-A947-9808-D7FA-9DEFE08513EA}"/>
              </a:ext>
            </a:extLst>
          </p:cNvPr>
          <p:cNvSpPr>
            <a:spLocks noGrp="1"/>
          </p:cNvSpPr>
          <p:nvPr>
            <p:ph type="title"/>
          </p:nvPr>
        </p:nvSpPr>
        <p:spPr/>
        <p:txBody>
          <a:bodyPr/>
          <a:lstStyle/>
          <a:p>
            <a:pPr algn="ctr"/>
            <a:r>
              <a:rPr lang="en-US" dirty="0"/>
              <a:t>The basic apple – red</a:t>
            </a:r>
            <a:br>
              <a:rPr lang="en-US" dirty="0"/>
            </a:br>
            <a:endParaRPr lang="x-none" dirty="0"/>
          </a:p>
        </p:txBody>
      </p:sp>
      <p:sp>
        <p:nvSpPr>
          <p:cNvPr id="3" name="מציין מיקום תוכן 2">
            <a:extLst>
              <a:ext uri="{FF2B5EF4-FFF2-40B4-BE49-F238E27FC236}">
                <a16:creationId xmlns:a16="http://schemas.microsoft.com/office/drawing/2014/main" xmlns="" id="{D78BD8B5-EED5-C49E-79D7-BF559F57E797}"/>
              </a:ext>
            </a:extLst>
          </p:cNvPr>
          <p:cNvSpPr>
            <a:spLocks noGrp="1"/>
          </p:cNvSpPr>
          <p:nvPr>
            <p:ph idx="1"/>
          </p:nvPr>
        </p:nvSpPr>
        <p:spPr>
          <a:xfrm>
            <a:off x="838200" y="2385753"/>
            <a:ext cx="10515600" cy="3791210"/>
          </a:xfrm>
        </p:spPr>
        <p:txBody>
          <a:bodyPr>
            <a:normAutofit/>
          </a:bodyPr>
          <a:lstStyle/>
          <a:p>
            <a:pPr algn="l" rtl="0"/>
            <a:r>
              <a:rPr lang="en-US" b="1" dirty="0"/>
              <a:t>Color: </a:t>
            </a:r>
            <a:r>
              <a:rPr lang="en-US" dirty="0"/>
              <a:t>red</a:t>
            </a:r>
          </a:p>
          <a:p>
            <a:pPr algn="l" rtl="0"/>
            <a:r>
              <a:rPr lang="en-US" b="1" dirty="0"/>
              <a:t>Score: </a:t>
            </a:r>
            <a:r>
              <a:rPr lang="en-US" dirty="0"/>
              <a:t>+1 point </a:t>
            </a:r>
          </a:p>
          <a:p>
            <a:pPr algn="l" rtl="0"/>
            <a:r>
              <a:rPr lang="en-US" b="1" dirty="0"/>
              <a:t>Special features: </a:t>
            </a:r>
            <a:r>
              <a:rPr lang="en-US" dirty="0"/>
              <a:t>After the snake eats the a red apple, it’s size gets one pixel longer.</a:t>
            </a:r>
          </a:p>
          <a:p>
            <a:pPr algn="l" rtl="0"/>
            <a:endParaRPr lang="en-US" dirty="0"/>
          </a:p>
          <a:p>
            <a:pPr algn="l" rtl="0"/>
            <a:endParaRPr lang="en-US" dirty="0"/>
          </a:p>
          <a:p>
            <a:pPr algn="l" rtl="0"/>
            <a:endParaRPr lang="en-US" dirty="0"/>
          </a:p>
          <a:p>
            <a:pPr algn="l" rtl="0"/>
            <a:endParaRPr lang="en-US" dirty="0"/>
          </a:p>
        </p:txBody>
      </p:sp>
    </p:spTree>
    <p:extLst>
      <p:ext uri="{BB962C8B-B14F-4D97-AF65-F5344CB8AC3E}">
        <p14:creationId xmlns:p14="http://schemas.microsoft.com/office/powerpoint/2010/main" val="747638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501BD593-C3DC-B10F-71F1-04C27AB0B894}"/>
              </a:ext>
            </a:extLst>
          </p:cNvPr>
          <p:cNvSpPr>
            <a:spLocks noGrp="1"/>
          </p:cNvSpPr>
          <p:nvPr>
            <p:ph type="title"/>
          </p:nvPr>
        </p:nvSpPr>
        <p:spPr/>
        <p:txBody>
          <a:bodyPr/>
          <a:lstStyle/>
          <a:p>
            <a:pPr algn="ctr"/>
            <a:r>
              <a:rPr lang="en-US" dirty="0"/>
              <a:t>Bad apple - white</a:t>
            </a:r>
            <a:br>
              <a:rPr lang="en-US" dirty="0"/>
            </a:br>
            <a:endParaRPr lang="x-none" dirty="0"/>
          </a:p>
        </p:txBody>
      </p:sp>
      <p:sp>
        <p:nvSpPr>
          <p:cNvPr id="3" name="מציין מיקום תוכן 2">
            <a:extLst>
              <a:ext uri="{FF2B5EF4-FFF2-40B4-BE49-F238E27FC236}">
                <a16:creationId xmlns:a16="http://schemas.microsoft.com/office/drawing/2014/main" xmlns="" id="{7F2E25A3-35F2-E285-2ED8-415DE8AC881F}"/>
              </a:ext>
            </a:extLst>
          </p:cNvPr>
          <p:cNvSpPr>
            <a:spLocks noGrp="1"/>
          </p:cNvSpPr>
          <p:nvPr>
            <p:ph idx="1"/>
          </p:nvPr>
        </p:nvSpPr>
        <p:spPr/>
        <p:txBody>
          <a:bodyPr/>
          <a:lstStyle/>
          <a:p>
            <a:pPr algn="l" rtl="0"/>
            <a:r>
              <a:rPr lang="en-US" b="1" dirty="0"/>
              <a:t>Color: </a:t>
            </a:r>
            <a:r>
              <a:rPr lang="en-US" dirty="0"/>
              <a:t>white</a:t>
            </a:r>
          </a:p>
          <a:p>
            <a:pPr algn="l" rtl="0"/>
            <a:r>
              <a:rPr lang="en-US" b="1" dirty="0"/>
              <a:t>Score: </a:t>
            </a:r>
            <a:r>
              <a:rPr lang="en-US" dirty="0"/>
              <a:t>-5 points</a:t>
            </a:r>
          </a:p>
          <a:p>
            <a:pPr algn="l" rtl="0"/>
            <a:r>
              <a:rPr lang="en-US" b="1" dirty="0"/>
              <a:t>Special features: </a:t>
            </a:r>
            <a:r>
              <a:rPr lang="en-US" dirty="0"/>
              <a:t>negative score</a:t>
            </a:r>
            <a:br>
              <a:rPr lang="en-US" dirty="0"/>
            </a:br>
            <a:r>
              <a:rPr lang="en-US" dirty="0"/>
              <a:t/>
            </a:r>
            <a:br>
              <a:rPr lang="en-US" dirty="0"/>
            </a:br>
            <a:r>
              <a:rPr lang="en-US" dirty="0"/>
              <a:t>If the total score &lt;= 5: The game is over</a:t>
            </a:r>
          </a:p>
          <a:p>
            <a:pPr marL="0" indent="0" algn="l" rtl="0">
              <a:buNone/>
            </a:pPr>
            <a:r>
              <a:rPr lang="en-US" dirty="0"/>
              <a:t>   If the total score &gt;=5: The game continues, but the snake will lose 5 </a:t>
            </a:r>
          </a:p>
          <a:p>
            <a:pPr marL="0" indent="0" algn="l" rtl="0">
              <a:buNone/>
            </a:pPr>
            <a:r>
              <a:rPr lang="en-US" dirty="0"/>
              <a:t>   points</a:t>
            </a:r>
            <a:endParaRPr lang="x-none" dirty="0"/>
          </a:p>
        </p:txBody>
      </p:sp>
    </p:spTree>
    <p:extLst>
      <p:ext uri="{BB962C8B-B14F-4D97-AF65-F5344CB8AC3E}">
        <p14:creationId xmlns:p14="http://schemas.microsoft.com/office/powerpoint/2010/main" val="52954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501BD593-C3DC-B10F-71F1-04C27AB0B894}"/>
              </a:ext>
            </a:extLst>
          </p:cNvPr>
          <p:cNvSpPr>
            <a:spLocks noGrp="1"/>
          </p:cNvSpPr>
          <p:nvPr>
            <p:ph type="title"/>
          </p:nvPr>
        </p:nvSpPr>
        <p:spPr/>
        <p:txBody>
          <a:bodyPr>
            <a:normAutofit/>
          </a:bodyPr>
          <a:lstStyle/>
          <a:p>
            <a:pPr algn="ctr"/>
            <a:r>
              <a:rPr lang="en-US" dirty="0"/>
              <a:t>Best apple - yellow</a:t>
            </a:r>
            <a:br>
              <a:rPr lang="en-US" dirty="0"/>
            </a:br>
            <a:endParaRPr lang="x-none" dirty="0"/>
          </a:p>
        </p:txBody>
      </p:sp>
      <p:sp>
        <p:nvSpPr>
          <p:cNvPr id="3" name="מציין מיקום תוכן 2">
            <a:extLst>
              <a:ext uri="{FF2B5EF4-FFF2-40B4-BE49-F238E27FC236}">
                <a16:creationId xmlns:a16="http://schemas.microsoft.com/office/drawing/2014/main" xmlns="" id="{7F2E25A3-35F2-E285-2ED8-415DE8AC881F}"/>
              </a:ext>
            </a:extLst>
          </p:cNvPr>
          <p:cNvSpPr>
            <a:spLocks noGrp="1"/>
          </p:cNvSpPr>
          <p:nvPr>
            <p:ph idx="1"/>
          </p:nvPr>
        </p:nvSpPr>
        <p:spPr/>
        <p:txBody>
          <a:bodyPr/>
          <a:lstStyle/>
          <a:p>
            <a:pPr algn="l" rtl="0"/>
            <a:r>
              <a:rPr lang="en-US" b="1" dirty="0"/>
              <a:t>Color: </a:t>
            </a:r>
            <a:r>
              <a:rPr lang="en-US" dirty="0"/>
              <a:t>yellow</a:t>
            </a:r>
          </a:p>
          <a:p>
            <a:pPr algn="l" rtl="0"/>
            <a:r>
              <a:rPr lang="en-US" b="1" dirty="0"/>
              <a:t>Score: </a:t>
            </a:r>
            <a:r>
              <a:rPr lang="en-US" dirty="0"/>
              <a:t>+5 points</a:t>
            </a:r>
          </a:p>
          <a:p>
            <a:pPr algn="l" rtl="0"/>
            <a:r>
              <a:rPr lang="en-US" b="1" dirty="0"/>
              <a:t>Special features: </a:t>
            </a:r>
            <a:r>
              <a:rPr lang="en-US" dirty="0"/>
              <a:t>The score is higher than the regular score.</a:t>
            </a:r>
            <a:endParaRPr lang="x-none" dirty="0"/>
          </a:p>
        </p:txBody>
      </p:sp>
    </p:spTree>
    <p:extLst>
      <p:ext uri="{BB962C8B-B14F-4D97-AF65-F5344CB8AC3E}">
        <p14:creationId xmlns:p14="http://schemas.microsoft.com/office/powerpoint/2010/main" val="1898190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501BD593-C3DC-B10F-71F1-04C27AB0B894}"/>
              </a:ext>
            </a:extLst>
          </p:cNvPr>
          <p:cNvSpPr>
            <a:spLocks noGrp="1"/>
          </p:cNvSpPr>
          <p:nvPr>
            <p:ph type="title"/>
          </p:nvPr>
        </p:nvSpPr>
        <p:spPr/>
        <p:txBody>
          <a:bodyPr>
            <a:normAutofit/>
          </a:bodyPr>
          <a:lstStyle/>
          <a:p>
            <a:pPr algn="ctr"/>
            <a:r>
              <a:rPr lang="en-US" dirty="0"/>
              <a:t>Dynamic apple- Multicolor</a:t>
            </a:r>
            <a:br>
              <a:rPr lang="en-US" dirty="0"/>
            </a:br>
            <a:endParaRPr lang="x-none" dirty="0"/>
          </a:p>
        </p:txBody>
      </p:sp>
      <p:sp>
        <p:nvSpPr>
          <p:cNvPr id="3" name="מציין מיקום תוכן 2">
            <a:extLst>
              <a:ext uri="{FF2B5EF4-FFF2-40B4-BE49-F238E27FC236}">
                <a16:creationId xmlns:a16="http://schemas.microsoft.com/office/drawing/2014/main" xmlns="" id="{7F2E25A3-35F2-E285-2ED8-415DE8AC881F}"/>
              </a:ext>
            </a:extLst>
          </p:cNvPr>
          <p:cNvSpPr>
            <a:spLocks noGrp="1"/>
          </p:cNvSpPr>
          <p:nvPr>
            <p:ph idx="1"/>
          </p:nvPr>
        </p:nvSpPr>
        <p:spPr/>
        <p:txBody>
          <a:bodyPr>
            <a:normAutofit/>
          </a:bodyPr>
          <a:lstStyle/>
          <a:p>
            <a:pPr algn="l" rtl="0"/>
            <a:r>
              <a:rPr lang="en-US" b="1" dirty="0"/>
              <a:t>Color: </a:t>
            </a:r>
            <a:r>
              <a:rPr lang="en-US" dirty="0"/>
              <a:t>Multicolor- any time we’ll start the game the color will be different.</a:t>
            </a:r>
          </a:p>
          <a:p>
            <a:pPr algn="l" rtl="0"/>
            <a:r>
              <a:rPr lang="en-US" b="1" dirty="0"/>
              <a:t>Score: </a:t>
            </a:r>
            <a:r>
              <a:rPr lang="en-US" dirty="0"/>
              <a:t>The score will be changed every time- you don’t know what will be the apple’s score before you eat it and any time it will be different.</a:t>
            </a:r>
            <a:br>
              <a:rPr lang="en-US" dirty="0"/>
            </a:br>
            <a:r>
              <a:rPr lang="en-US" dirty="0"/>
              <a:t>The score’s range will be </a:t>
            </a:r>
            <a:r>
              <a:rPr lang="en-US"/>
              <a:t>between </a:t>
            </a:r>
            <a:r>
              <a:rPr lang="en-US" smtClean="0"/>
              <a:t>-5 to </a:t>
            </a:r>
            <a:r>
              <a:rPr lang="en-US" dirty="0"/>
              <a:t>+10</a:t>
            </a:r>
          </a:p>
          <a:p>
            <a:pPr algn="l" rtl="0"/>
            <a:r>
              <a:rPr lang="en-US" b="1" dirty="0"/>
              <a:t>Special features: </a:t>
            </a:r>
            <a:r>
              <a:rPr lang="en-US" dirty="0"/>
              <a:t>this apple is different then the other apples, his color and score are dynamic, and the score can be the highest or the lowest.</a:t>
            </a:r>
            <a:endParaRPr lang="x-none" dirty="0"/>
          </a:p>
        </p:txBody>
      </p:sp>
    </p:spTree>
    <p:extLst>
      <p:ext uri="{BB962C8B-B14F-4D97-AF65-F5344CB8AC3E}">
        <p14:creationId xmlns:p14="http://schemas.microsoft.com/office/powerpoint/2010/main" val="1940851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501BD593-C3DC-B10F-71F1-04C27AB0B894}"/>
              </a:ext>
            </a:extLst>
          </p:cNvPr>
          <p:cNvSpPr>
            <a:spLocks noGrp="1"/>
          </p:cNvSpPr>
          <p:nvPr>
            <p:ph type="title"/>
          </p:nvPr>
        </p:nvSpPr>
        <p:spPr/>
        <p:txBody>
          <a:bodyPr>
            <a:normAutofit/>
          </a:bodyPr>
          <a:lstStyle/>
          <a:p>
            <a:pPr algn="ctr"/>
            <a:r>
              <a:rPr lang="en-US" dirty="0"/>
              <a:t>Speed raise</a:t>
            </a:r>
            <a:br>
              <a:rPr lang="en-US" dirty="0"/>
            </a:br>
            <a:endParaRPr lang="x-none" dirty="0"/>
          </a:p>
        </p:txBody>
      </p:sp>
      <p:sp>
        <p:nvSpPr>
          <p:cNvPr id="3" name="מציין מיקום תוכן 2">
            <a:extLst>
              <a:ext uri="{FF2B5EF4-FFF2-40B4-BE49-F238E27FC236}">
                <a16:creationId xmlns:a16="http://schemas.microsoft.com/office/drawing/2014/main" xmlns="" id="{7F2E25A3-35F2-E285-2ED8-415DE8AC881F}"/>
              </a:ext>
            </a:extLst>
          </p:cNvPr>
          <p:cNvSpPr>
            <a:spLocks noGrp="1"/>
          </p:cNvSpPr>
          <p:nvPr>
            <p:ph idx="1"/>
          </p:nvPr>
        </p:nvSpPr>
        <p:spPr/>
        <p:txBody>
          <a:bodyPr/>
          <a:lstStyle/>
          <a:p>
            <a:pPr algn="l" rtl="0"/>
            <a:r>
              <a:rPr lang="en-US" b="1" dirty="0"/>
              <a:t>Special features: </a:t>
            </a:r>
            <a:r>
              <a:rPr lang="en-US" dirty="0"/>
              <a:t>After the sneak will eat an apple, the score will be raised, and the snake will move faster each round.</a:t>
            </a:r>
            <a:br>
              <a:rPr lang="en-US" dirty="0"/>
            </a:br>
            <a:r>
              <a:rPr lang="en-US" dirty="0"/>
              <a:t>The speed will only raise up and not down- If the snake eats a bad apple, he won’t get slower.</a:t>
            </a:r>
          </a:p>
          <a:p>
            <a:pPr algn="l" rtl="0"/>
            <a:endParaRPr lang="x-none" dirty="0"/>
          </a:p>
        </p:txBody>
      </p:sp>
    </p:spTree>
    <p:extLst>
      <p:ext uri="{BB962C8B-B14F-4D97-AF65-F5344CB8AC3E}">
        <p14:creationId xmlns:p14="http://schemas.microsoft.com/office/powerpoint/2010/main" val="707219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xmlns="" id="{501BD593-C3DC-B10F-71F1-04C27AB0B894}"/>
              </a:ext>
            </a:extLst>
          </p:cNvPr>
          <p:cNvSpPr>
            <a:spLocks noGrp="1"/>
          </p:cNvSpPr>
          <p:nvPr>
            <p:ph type="title"/>
          </p:nvPr>
        </p:nvSpPr>
        <p:spPr/>
        <p:txBody>
          <a:bodyPr>
            <a:normAutofit/>
          </a:bodyPr>
          <a:lstStyle/>
          <a:p>
            <a:pPr algn="ctr"/>
            <a:r>
              <a:rPr lang="en-US" dirty="0"/>
              <a:t>Run time video explanation</a:t>
            </a:r>
            <a:endParaRPr lang="x-none" dirty="0"/>
          </a:p>
        </p:txBody>
      </p:sp>
      <p:sp>
        <p:nvSpPr>
          <p:cNvPr id="3" name="מציין מיקום תוכן 2">
            <a:extLst>
              <a:ext uri="{FF2B5EF4-FFF2-40B4-BE49-F238E27FC236}">
                <a16:creationId xmlns:a16="http://schemas.microsoft.com/office/drawing/2014/main" xmlns="" id="{7F2E25A3-35F2-E285-2ED8-415DE8AC881F}"/>
              </a:ext>
            </a:extLst>
          </p:cNvPr>
          <p:cNvSpPr>
            <a:spLocks noGrp="1"/>
          </p:cNvSpPr>
          <p:nvPr>
            <p:ph idx="1"/>
          </p:nvPr>
        </p:nvSpPr>
        <p:spPr/>
        <p:txBody>
          <a:bodyPr/>
          <a:lstStyle/>
          <a:p>
            <a:pPr marL="0" indent="0" algn="l" rtl="0">
              <a:buNone/>
            </a:pPr>
            <a:r>
              <a:rPr lang="en-US" dirty="0"/>
              <a:t>We can see on the video of the game that once we start running it, the system doesn't know how to navigate the snake and what's the purpose of the game.  after a few minutes when it starts getting a "feedback" as a score (award) from each apple, it can learn what's "good" and what's "bad" according to the score it gets (negative/positive and the score rate) it loses the game every time it hits the wall or himself, which helps him to understand the game's purpose.</a:t>
            </a:r>
          </a:p>
          <a:p>
            <a:pPr marL="0" indent="0" algn="l" rtl="0">
              <a:buNone/>
            </a:pPr>
            <a:r>
              <a:rPr lang="en-US" dirty="0"/>
              <a:t>A challenge we've added to the game is the speed raise, so it takes time for the snake to learn how to behave after every iteration.</a:t>
            </a:r>
            <a:endParaRPr lang="x-none" dirty="0"/>
          </a:p>
        </p:txBody>
      </p:sp>
    </p:spTree>
    <p:extLst>
      <p:ext uri="{BB962C8B-B14F-4D97-AF65-F5344CB8AC3E}">
        <p14:creationId xmlns:p14="http://schemas.microsoft.com/office/powerpoint/2010/main" val="303640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xmlns="" id="{D655DA73-2614-4FCE-AAA3-D49B84A7F15E}"/>
              </a:ext>
            </a:extLst>
          </p:cNvPr>
          <p:cNvSpPr txBox="1"/>
          <p:nvPr/>
        </p:nvSpPr>
        <p:spPr>
          <a:xfrm>
            <a:off x="243840" y="327074"/>
            <a:ext cx="11592560" cy="6370975"/>
          </a:xfrm>
          <a:prstGeom prst="rect">
            <a:avLst/>
          </a:prstGeom>
          <a:noFill/>
        </p:spPr>
        <p:txBody>
          <a:bodyPr wrap="square" rtlCol="1">
            <a:spAutoFit/>
          </a:bodyPr>
          <a:lstStyle/>
          <a:p>
            <a:pPr algn="ctr"/>
            <a:r>
              <a:rPr lang="en-US" sz="3600" b="1" u="sng" dirty="0"/>
              <a:t>UNITY</a:t>
            </a:r>
          </a:p>
          <a:p>
            <a:pPr algn="l">
              <a:lnSpc>
                <a:spcPct val="150000"/>
              </a:lnSpc>
            </a:pPr>
            <a:r>
              <a:rPr lang="en-US" sz="3200" dirty="0"/>
              <a:t>in Unity, we used a written guide in order to build a simple 2D game where a ball tries to dodge particles without any user inputs. we finished building the game itself and started to build the AI (reinforcement learning using ML-Agents toolkit based on </a:t>
            </a:r>
            <a:r>
              <a:rPr lang="en-US" sz="3200" dirty="0" err="1"/>
              <a:t>pytorch</a:t>
            </a:r>
            <a:r>
              <a:rPr lang="en-US" sz="3200" dirty="0"/>
              <a:t> Unity extensions. we had some unsolved issues and errors when tried to run the game without using the reinforcement learning (we have tried to test the game with user inputs (heuristic))</a:t>
            </a:r>
            <a:endParaRPr lang="he-IL" sz="3200" dirty="0"/>
          </a:p>
          <a:p>
            <a:pPr algn="l"/>
            <a:endParaRPr lang="he-IL" sz="3600" b="1" u="sng" dirty="0"/>
          </a:p>
        </p:txBody>
      </p:sp>
    </p:spTree>
    <p:extLst>
      <p:ext uri="{BB962C8B-B14F-4D97-AF65-F5344CB8AC3E}">
        <p14:creationId xmlns:p14="http://schemas.microsoft.com/office/powerpoint/2010/main" val="80154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xmlns="" id="{93E3870C-D6DA-4810-914D-B82BC38A6EB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99958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תמונה 3">
            <a:extLst>
              <a:ext uri="{FF2B5EF4-FFF2-40B4-BE49-F238E27FC236}">
                <a16:creationId xmlns:a16="http://schemas.microsoft.com/office/drawing/2014/main" xmlns="" id="{7C6382BB-19CB-4557-90DB-658ABC6F9565}"/>
              </a:ext>
            </a:extLst>
          </p:cNvPr>
          <p:cNvPicPr>
            <a:picLocks noChangeAspect="1"/>
          </p:cNvPicPr>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103980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תמונה 3">
            <a:extLst>
              <a:ext uri="{FF2B5EF4-FFF2-40B4-BE49-F238E27FC236}">
                <a16:creationId xmlns:a16="http://schemas.microsoft.com/office/drawing/2014/main" xmlns="" id="{7126EAA1-9E03-49B4-8DC8-EECB26EEF4BE}"/>
              </a:ext>
            </a:extLst>
          </p:cNvPr>
          <p:cNvPicPr>
            <a:picLocks noChangeAspect="1"/>
          </p:cNvPicPr>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215886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קבוצה 6">
            <a:extLst>
              <a:ext uri="{FF2B5EF4-FFF2-40B4-BE49-F238E27FC236}">
                <a16:creationId xmlns:a16="http://schemas.microsoft.com/office/drawing/2014/main" xmlns="" id="{E22744BC-A33A-415A-9088-C72E92788F38}"/>
              </a:ext>
            </a:extLst>
          </p:cNvPr>
          <p:cNvGrpSpPr/>
          <p:nvPr/>
        </p:nvGrpSpPr>
        <p:grpSpPr>
          <a:xfrm>
            <a:off x="0" y="-137160"/>
            <a:ext cx="12192000" cy="6995160"/>
            <a:chOff x="643466" y="2602177"/>
            <a:chExt cx="5291667" cy="3069165"/>
          </a:xfrm>
        </p:grpSpPr>
        <p:pic>
          <p:nvPicPr>
            <p:cNvPr id="5" name="תמונה 4" descr="תמונה שמכילה טקסט&#10;&#10;התיאור נוצר באופן אוטומטי">
              <a:extLst>
                <a:ext uri="{FF2B5EF4-FFF2-40B4-BE49-F238E27FC236}">
                  <a16:creationId xmlns:a16="http://schemas.microsoft.com/office/drawing/2014/main" xmlns="" id="{C34C1FC1-7E94-4CFE-8962-75DE9A26A943}"/>
                </a:ext>
              </a:extLst>
            </p:cNvPr>
            <p:cNvPicPr>
              <a:picLocks noChangeAspect="1"/>
            </p:cNvPicPr>
            <p:nvPr/>
          </p:nvPicPr>
          <p:blipFill>
            <a:blip r:embed="rId2"/>
            <a:stretch>
              <a:fillRect/>
            </a:stretch>
          </p:blipFill>
          <p:spPr>
            <a:xfrm>
              <a:off x="643467" y="2602177"/>
              <a:ext cx="5291666" cy="1653645"/>
            </a:xfrm>
            <a:prstGeom prst="rect">
              <a:avLst/>
            </a:prstGeom>
          </p:spPr>
        </p:pic>
        <p:pic>
          <p:nvPicPr>
            <p:cNvPr id="6" name="תמונה 5" descr="תמונה שמכילה טקסט&#10;&#10;התיאור נוצר באופן אוטומטי">
              <a:extLst>
                <a:ext uri="{FF2B5EF4-FFF2-40B4-BE49-F238E27FC236}">
                  <a16:creationId xmlns:a16="http://schemas.microsoft.com/office/drawing/2014/main" xmlns="" id="{0217CEC6-5EB4-49A5-93F7-4C306303B0F5}"/>
                </a:ext>
              </a:extLst>
            </p:cNvPr>
            <p:cNvPicPr>
              <a:picLocks noChangeAspect="1"/>
            </p:cNvPicPr>
            <p:nvPr/>
          </p:nvPicPr>
          <p:blipFill>
            <a:blip r:embed="rId3"/>
            <a:stretch>
              <a:fillRect/>
            </a:stretch>
          </p:blipFill>
          <p:spPr>
            <a:xfrm>
              <a:off x="643466" y="4255822"/>
              <a:ext cx="5291667" cy="1415520"/>
            </a:xfrm>
            <a:prstGeom prst="rect">
              <a:avLst/>
            </a:prstGeom>
          </p:spPr>
        </p:pic>
      </p:grpSp>
    </p:spTree>
    <p:extLst>
      <p:ext uri="{BB962C8B-B14F-4D97-AF65-F5344CB8AC3E}">
        <p14:creationId xmlns:p14="http://schemas.microsoft.com/office/powerpoint/2010/main" val="15949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xmlns="" id="{ACFCE4EC-AA4C-46DE-9F85-F1D4C969BC6C}"/>
              </a:ext>
            </a:extLst>
          </p:cNvPr>
          <p:cNvSpPr>
            <a:spLocks noGrp="1"/>
          </p:cNvSpPr>
          <p:nvPr>
            <p:ph idx="1"/>
          </p:nvPr>
        </p:nvSpPr>
        <p:spPr>
          <a:xfrm>
            <a:off x="838200" y="2534285"/>
            <a:ext cx="10515600" cy="894715"/>
          </a:xfrm>
        </p:spPr>
        <p:txBody>
          <a:bodyPr>
            <a:normAutofit lnSpcReduction="10000"/>
          </a:bodyPr>
          <a:lstStyle/>
          <a:p>
            <a:pPr marL="0" indent="0" algn="ctr" rtl="0">
              <a:buNone/>
            </a:pPr>
            <a:r>
              <a:rPr lang="en-US" sz="6000" dirty="0"/>
              <a:t>Link to the tutorial- </a:t>
            </a:r>
            <a:r>
              <a:rPr lang="en-US" sz="6000" dirty="0">
                <a:hlinkClick r:id="rId2"/>
              </a:rPr>
              <a:t>here</a:t>
            </a:r>
            <a:endParaRPr lang="he-IL" sz="6000" dirty="0"/>
          </a:p>
        </p:txBody>
      </p:sp>
    </p:spTree>
    <p:extLst>
      <p:ext uri="{BB962C8B-B14F-4D97-AF65-F5344CB8AC3E}">
        <p14:creationId xmlns:p14="http://schemas.microsoft.com/office/powerpoint/2010/main" val="4019154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xmlns="" id="{D655DA73-2614-4FCE-AAA3-D49B84A7F15E}"/>
              </a:ext>
            </a:extLst>
          </p:cNvPr>
          <p:cNvSpPr txBox="1"/>
          <p:nvPr/>
        </p:nvSpPr>
        <p:spPr>
          <a:xfrm>
            <a:off x="243840" y="327074"/>
            <a:ext cx="11592560" cy="4998804"/>
          </a:xfrm>
          <a:prstGeom prst="rect">
            <a:avLst/>
          </a:prstGeom>
          <a:noFill/>
        </p:spPr>
        <p:txBody>
          <a:bodyPr wrap="square" rtlCol="1">
            <a:spAutoFit/>
          </a:bodyPr>
          <a:lstStyle/>
          <a:p>
            <a:pPr algn="ctr"/>
            <a:r>
              <a:rPr lang="en-US" sz="3600" b="1" u="sng" dirty="0"/>
              <a:t>Java Script- </a:t>
            </a:r>
          </a:p>
          <a:p>
            <a:pPr algn="l">
              <a:lnSpc>
                <a:spcPct val="150000"/>
              </a:lnSpc>
            </a:pPr>
            <a:r>
              <a:rPr lang="en-US" sz="3200" dirty="0"/>
              <a:t>In this case, we used an AI tutorial  in JS and tried to build a 2D flappy bird game. We had several difficulties due to lack of knowledge in the field of reinforcement learning using JS. We've tried to change few variables in order to see how it affects the game and the learning process. After a short run of the game, it suddenly stopped working with no visible reason.</a:t>
            </a:r>
            <a:endParaRPr lang="he-IL" sz="3600" b="1" u="sng" dirty="0"/>
          </a:p>
        </p:txBody>
      </p:sp>
    </p:spTree>
    <p:extLst>
      <p:ext uri="{BB962C8B-B14F-4D97-AF65-F5344CB8AC3E}">
        <p14:creationId xmlns:p14="http://schemas.microsoft.com/office/powerpoint/2010/main" val="72190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xmlns="" id="{A6616DEC-4597-40D5-8CB7-F01BDF3C04C6}"/>
              </a:ext>
            </a:extLst>
          </p:cNvPr>
          <p:cNvPicPr>
            <a:picLocks noChangeAspect="1"/>
          </p:cNvPicPr>
          <p:nvPr/>
        </p:nvPicPr>
        <p:blipFill>
          <a:blip r:embed="rId2"/>
          <a:stretch>
            <a:fillRect/>
          </a:stretch>
        </p:blipFill>
        <p:spPr>
          <a:xfrm>
            <a:off x="50265" y="735812"/>
            <a:ext cx="12091469" cy="5614976"/>
          </a:xfrm>
          <a:prstGeom prst="rect">
            <a:avLst/>
          </a:prstGeom>
        </p:spPr>
      </p:pic>
      <p:sp>
        <p:nvSpPr>
          <p:cNvPr id="9" name="תיבת טקסט 8">
            <a:extLst>
              <a:ext uri="{FF2B5EF4-FFF2-40B4-BE49-F238E27FC236}">
                <a16:creationId xmlns:a16="http://schemas.microsoft.com/office/drawing/2014/main" xmlns="" id="{CF0140A3-6682-4980-A003-7A917952512A}"/>
              </a:ext>
            </a:extLst>
          </p:cNvPr>
          <p:cNvSpPr txBox="1"/>
          <p:nvPr/>
        </p:nvSpPr>
        <p:spPr>
          <a:xfrm>
            <a:off x="512445" y="5519791"/>
            <a:ext cx="10847070" cy="830997"/>
          </a:xfrm>
          <a:prstGeom prst="rect">
            <a:avLst/>
          </a:prstGeom>
          <a:noFill/>
        </p:spPr>
        <p:txBody>
          <a:bodyPr wrap="square" rtlCol="1">
            <a:spAutoFit/>
          </a:bodyPr>
          <a:lstStyle/>
          <a:p>
            <a:pPr algn="ctr" rtl="0"/>
            <a:r>
              <a:rPr lang="en-US" sz="4800" dirty="0"/>
              <a:t>Link to the game </a:t>
            </a:r>
            <a:r>
              <a:rPr lang="en-US" sz="4800" dirty="0">
                <a:hlinkClick r:id="rId3"/>
              </a:rPr>
              <a:t>here</a:t>
            </a:r>
            <a:endParaRPr lang="he-IL" sz="4800" dirty="0"/>
          </a:p>
        </p:txBody>
      </p:sp>
    </p:spTree>
    <p:extLst>
      <p:ext uri="{BB962C8B-B14F-4D97-AF65-F5344CB8AC3E}">
        <p14:creationId xmlns:p14="http://schemas.microsoft.com/office/powerpoint/2010/main" val="157040318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602</Words>
  <Application>Microsoft Office PowerPoint</Application>
  <PresentationFormat>מסך רחב</PresentationFormat>
  <Paragraphs>60</Paragraphs>
  <Slides>18</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18</vt:i4>
      </vt:variant>
    </vt:vector>
  </HeadingPairs>
  <TitlesOfParts>
    <vt:vector size="23" baseType="lpstr">
      <vt:lpstr>Arial</vt:lpstr>
      <vt:lpstr>Calibri</vt:lpstr>
      <vt:lpstr>Calibri Light</vt:lpstr>
      <vt:lpstr>Times New Roman</vt:lpstr>
      <vt:lpstr>ערכת נושא Office</vt:lpstr>
      <vt:lpstr>Reinforcement learning project process  Tzlil Zarif  Gil Magen  ishay Lankry</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Introduction </vt:lpstr>
      <vt:lpstr>The main features</vt:lpstr>
      <vt:lpstr>The basic apple – red </vt:lpstr>
      <vt:lpstr>Bad apple - white </vt:lpstr>
      <vt:lpstr>Best apple - yellow </vt:lpstr>
      <vt:lpstr>Dynamic apple- Multicolor </vt:lpstr>
      <vt:lpstr>Speed raise </vt:lpstr>
      <vt:lpstr>Run time video explanation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project process  Tzlil Zarif  Gil Magen  ishay Lankry</dc:title>
  <dc:creator>Tzlil Shani Zarif Noa</dc:creator>
  <cp:lastModifiedBy>חשבון Microsoft</cp:lastModifiedBy>
  <cp:revision>18</cp:revision>
  <dcterms:created xsi:type="dcterms:W3CDTF">2022-04-03T15:41:55Z</dcterms:created>
  <dcterms:modified xsi:type="dcterms:W3CDTF">2022-08-21T12:27:45Z</dcterms:modified>
</cp:coreProperties>
</file>