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48DC87-F56E-B946-BC92-D153F0627EA7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64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1248" userDrawn="1">
          <p15:clr>
            <a:srgbClr val="A4A3A4"/>
          </p15:clr>
        </p15:guide>
        <p15:guide id="5" pos="4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FA7"/>
    <a:srgbClr val="1A3160"/>
    <a:srgbClr val="44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35"/>
    <p:restoredTop sz="94719"/>
  </p:normalViewPr>
  <p:slideViewPr>
    <p:cSldViewPr snapToGrid="0">
      <p:cViewPr varScale="1">
        <p:scale>
          <a:sx n="152" d="100"/>
          <a:sy n="152" d="100"/>
        </p:scale>
        <p:origin x="1424" y="168"/>
      </p:cViewPr>
      <p:guideLst>
        <p:guide orient="horz" pos="4248"/>
        <p:guide pos="264"/>
        <p:guide pos="7392"/>
        <p:guide orient="horz" pos="1248"/>
        <p:guide pos="4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832C-9752-8648-A215-628FA800E962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4B90-29EE-0846-8084-9DD1F380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2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F4B90-29EE-0846-8084-9DD1F38094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6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6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7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1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5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4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6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8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394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A670-27E8-0DAE-BB8B-A747915E5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Pollution in Ethiopia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399C4-05C8-48AA-42CC-9490807AE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Examining exposure and associated burden of disease</a:t>
            </a:r>
          </a:p>
        </p:txBody>
      </p:sp>
    </p:spTree>
    <p:extLst>
      <p:ext uri="{BB962C8B-B14F-4D97-AF65-F5344CB8AC3E}">
        <p14:creationId xmlns:p14="http://schemas.microsoft.com/office/powerpoint/2010/main" val="385454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Smoke from factory">
            <a:extLst>
              <a:ext uri="{FF2B5EF4-FFF2-40B4-BE49-F238E27FC236}">
                <a16:creationId xmlns:a16="http://schemas.microsoft.com/office/drawing/2014/main" id="{913AB244-8CD6-FBF8-50D3-6B95A1C0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32" b="120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6E1318-B463-78E9-7DF3-7542B6A9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FF25FAB-F460-075F-9293-31389034F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38399"/>
            <a:ext cx="3415074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Air pollution is a major global health issue, especially in low and middle income countries, accounting for </a:t>
            </a: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6.7 million deaths 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worldwide</a:t>
            </a: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in 2019 alone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1.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Sources of air pollution both in and outside of households are varied and tricky to tackle, often requiring data-informed policies implemented at all levels of government.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This project aims to analyze the air pollution exposure and associated burden of disease in Ethiopia to potentially offer such data-driven policy and investment directions for the developing nation.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The data used was obtained from various publicly available datasets, mostly those published by international bodies and organizations.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9F85C-1EB1-6FD6-1673-50C36070B847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World Health Organization.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0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462C368-3E60-DAFE-80AD-6EDC2335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Ethiopia’s demographic</a:t>
            </a:r>
          </a:p>
        </p:txBody>
      </p:sp>
      <p:pic>
        <p:nvPicPr>
          <p:cNvPr id="20" name="Content Placeholder 19" descr="A graph of 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3E860A97-8389-77FA-77BD-040EFFB56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83" y="3429000"/>
            <a:ext cx="7195390" cy="3429000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FC80DE-0051-403A-B05D-D31A0AD2D1CB}"/>
              </a:ext>
            </a:extLst>
          </p:cNvPr>
          <p:cNvSpPr txBox="1">
            <a:spLocks/>
          </p:cNvSpPr>
          <p:nvPr/>
        </p:nvSpPr>
        <p:spPr>
          <a:xfrm>
            <a:off x="7659728" y="1989367"/>
            <a:ext cx="4134706" cy="4562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Population nearly quadrupled in four decades, reaching </a:t>
            </a:r>
            <a:r>
              <a:rPr lang="en-US" sz="1400" b="1" dirty="0">
                <a:solidFill>
                  <a:srgbClr val="1A3160"/>
                </a:solidFill>
                <a:latin typeface="Aptos" panose="020B0004020202020204" pitchFamily="34" charset="0"/>
              </a:rPr>
              <a:t>126.5 million </a:t>
            </a: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in 2023</a:t>
            </a:r>
          </a:p>
          <a:p>
            <a:pPr lvl="1"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Far outpacing global growth but slowing</a:t>
            </a:r>
          </a:p>
          <a:p>
            <a:pPr lvl="1"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Explosive growth driven by high fertility rate and lowering mortality rate</a:t>
            </a:r>
          </a:p>
          <a:p>
            <a:pPr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Nation is slowly urbanizing but still in early stages of development</a:t>
            </a:r>
          </a:p>
          <a:p>
            <a:pPr lvl="1">
              <a:buSzPct val="40000"/>
            </a:pPr>
            <a:r>
              <a:rPr lang="en-US" sz="3800" b="1" dirty="0">
                <a:solidFill>
                  <a:srgbClr val="4490B8"/>
                </a:solidFill>
                <a:latin typeface="Aptos" panose="020B0004020202020204" pitchFamily="34" charset="0"/>
              </a:rPr>
              <a:t>31 </a:t>
            </a:r>
            <a:r>
              <a:rPr lang="en-US" sz="1800" b="1" dirty="0">
                <a:solidFill>
                  <a:srgbClr val="4490B8"/>
                </a:solidFill>
                <a:latin typeface="Aptos" panose="020B0004020202020204" pitchFamily="34" charset="0"/>
              </a:rPr>
              <a:t>million people living in urban areas</a:t>
            </a:r>
          </a:p>
          <a:p>
            <a:pPr lvl="1">
              <a:buSzPct val="40000"/>
            </a:pPr>
            <a:r>
              <a:rPr lang="en-US" sz="4000" b="1" dirty="0">
                <a:solidFill>
                  <a:srgbClr val="4490B8"/>
                </a:solidFill>
                <a:latin typeface="Aptos" panose="020B0004020202020204" pitchFamily="34" charset="0"/>
              </a:rPr>
              <a:t>20 </a:t>
            </a:r>
            <a:r>
              <a:rPr lang="en-US" sz="2000" b="1" dirty="0">
                <a:solidFill>
                  <a:srgbClr val="4490B8"/>
                </a:solidFill>
                <a:latin typeface="Aptos" panose="020B0004020202020204" pitchFamily="34" charset="0"/>
              </a:rPr>
              <a:t>million of whom are in slum-like conditions</a:t>
            </a:r>
          </a:p>
          <a:p>
            <a:pPr marL="0" indent="0">
              <a:buNone/>
            </a:pPr>
            <a:endParaRPr lang="en-US" sz="20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200" dirty="0"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CA77A5-B1FD-C894-C1B6-BEA17271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02" y="1982618"/>
            <a:ext cx="6984489" cy="13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5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F2C8-0F8C-D413-6F9C-EBF847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settlements</a:t>
            </a:r>
          </a:p>
        </p:txBody>
      </p:sp>
      <p:pic>
        <p:nvPicPr>
          <p:cNvPr id="5" name="Content Placeholder 4" descr="A map of the region&#10;&#10;Description automatically generated with medium confidence">
            <a:extLst>
              <a:ext uri="{FF2B5EF4-FFF2-40B4-BE49-F238E27FC236}">
                <a16:creationId xmlns:a16="http://schemas.microsoft.com/office/drawing/2014/main" id="{BC8CBE07-AC81-C466-2A68-FB08D6F84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71" y="1914160"/>
            <a:ext cx="6689310" cy="3358250"/>
          </a:xfr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686083AA-4FB4-5F21-ABCF-1747662F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234" y="1914160"/>
            <a:ext cx="3958813" cy="336095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52B9EB-F6CE-14B9-8887-AFA6EC39A09A}"/>
              </a:ext>
            </a:extLst>
          </p:cNvPr>
          <p:cNvSpPr txBox="1">
            <a:spLocks/>
          </p:cNvSpPr>
          <p:nvPr/>
        </p:nvSpPr>
        <p:spPr>
          <a:xfrm>
            <a:off x="327716" y="5406245"/>
            <a:ext cx="6689310" cy="1252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Most of the population can be found in the northwest and central areas, where historically the most arable land has been located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Densest zones are major cities, with some locations in the capital, Addis Ababa, exceeding 30 thousand ppl per km</a:t>
            </a:r>
            <a:r>
              <a:rPr lang="en-US" sz="1200" baseline="30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 peripheral regions are sparsely populated due to non-arable land and/or harsh conditions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7E7E19-E6B7-DC4A-012B-2B7DAD80D342}"/>
              </a:ext>
            </a:extLst>
          </p:cNvPr>
          <p:cNvSpPr txBox="1">
            <a:spLocks/>
          </p:cNvSpPr>
          <p:nvPr/>
        </p:nvSpPr>
        <p:spPr>
          <a:xfrm>
            <a:off x="7726567" y="5406245"/>
            <a:ext cx="3958813" cy="1013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People have generally settled in already established areas in the last two decades or so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Many of the major cities experienced density growth, highlighting the on-going urbanization trend</a:t>
            </a:r>
          </a:p>
          <a:p>
            <a:pPr marL="0" indent="0">
              <a:buNone/>
            </a:pPr>
            <a:endParaRPr lang="en-US" sz="12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55999-0F66-B1A5-F414-0F2EECA9F21A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 &amp; 2) Britannica.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E48D-941F-9C2D-0F3D-53C37422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Air Pollution exposure</a:t>
            </a:r>
            <a:endParaRPr lang="en-US" dirty="0"/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4DED9212-49AC-6261-2D10-DF5C84898B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 l="8265" t="2899" r="7446"/>
          <a:stretch/>
        </p:blipFill>
        <p:spPr>
          <a:xfrm>
            <a:off x="224314" y="1918674"/>
            <a:ext cx="6785114" cy="3675888"/>
          </a:xfr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D6B8BC72-756E-41A4-C1C8-DFB549ACB5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77" t="11321" r="5135" b="5311"/>
          <a:stretch/>
        </p:blipFill>
        <p:spPr>
          <a:xfrm>
            <a:off x="7484166" y="1875818"/>
            <a:ext cx="4293704" cy="37863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914DDF-300C-35E7-B640-225F08719CAB}"/>
              </a:ext>
            </a:extLst>
          </p:cNvPr>
          <p:cNvSpPr txBox="1">
            <a:spLocks/>
          </p:cNvSpPr>
          <p:nvPr/>
        </p:nvSpPr>
        <p:spPr>
          <a:xfrm>
            <a:off x="327716" y="5645426"/>
            <a:ext cx="6450771" cy="1093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Wide-spread exposure to unsafe levels of ambient PM2.5 (fine particulate matter), 3 – 8x times WHO long-term exposure guideline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Cities on average seem to have the worst exposure relative to towns and rural areas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Concentration levels remained steady over the scope of data</a:t>
            </a:r>
          </a:p>
          <a:p>
            <a:pPr>
              <a:buClr>
                <a:srgbClr val="1A3160"/>
              </a:buClr>
            </a:pP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1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100" dirty="0">
              <a:latin typeface="Helvetica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03EEF9-F7C3-52FB-8769-9C451E63D370}"/>
              </a:ext>
            </a:extLst>
          </p:cNvPr>
          <p:cNvSpPr txBox="1">
            <a:spLocks/>
          </p:cNvSpPr>
          <p:nvPr/>
        </p:nvSpPr>
        <p:spPr>
          <a:xfrm>
            <a:off x="7706564" y="5645426"/>
            <a:ext cx="4373218" cy="1093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The worst ambient air quality is in the northeast region of Afar  due to its common volcanic activity and desert storms</a:t>
            </a:r>
            <a:r>
              <a:rPr lang="en-US" sz="11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Air pollution levels map closely with population settlement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Localized spikes in concentration at center of some cities (e.g., Addis Ababa, </a:t>
            </a:r>
            <a:r>
              <a:rPr lang="en-US" sz="1100" dirty="0" err="1">
                <a:solidFill>
                  <a:srgbClr val="1A3160"/>
                </a:solidFill>
                <a:latin typeface="Aptos" panose="020B0004020202020204" pitchFamily="34" charset="0"/>
              </a:rPr>
              <a:t>Nazrēt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, Bahir Dar, Gonder)</a:t>
            </a:r>
          </a:p>
          <a:p>
            <a:pPr>
              <a:buClr>
                <a:srgbClr val="1A3160"/>
              </a:buClr>
            </a:pP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1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100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3C4B4-15CB-E422-D6B2-C4F7288AB8F1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Britannica.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2E8F-5C76-E363-3DF2-D7DF7A78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ADDIS ABABA OUTDOOR Air Quality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B42CA7-591F-617B-D345-752BA2D233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133" y="1925817"/>
            <a:ext cx="7480795" cy="44749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B388-1053-F00A-F0E9-4A81C402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763" y="2269948"/>
            <a:ext cx="3658045" cy="4130852"/>
          </a:xfrm>
        </p:spPr>
        <p:txBody>
          <a:bodyPr anchor="ctr">
            <a:normAutofit/>
          </a:bodyPr>
          <a:lstStyle/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PM2.5 levels are highest between 8 – 10 AM and 7 – 9 PM with averages exceeding 30 </a:t>
            </a:r>
            <a:r>
              <a:rPr lang="en-US" sz="1200" b="0" i="0" dirty="0">
                <a:solidFill>
                  <a:srgbClr val="1A3160"/>
                </a:solidFill>
                <a:effectLst/>
                <a:latin typeface="Aptos" panose="020B0004020202020204" pitchFamily="34" charset="0"/>
              </a:rPr>
              <a:t>µg/m³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lvl="1"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These are common commute times, highlighting vehicle emissions impact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Average concentration over the course of a day consistently exceeds the WHO 24-hour guideline of 15 µg/m³, affecting Addis Ababa’s 5.7 million residents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Like regional trends, concentration levels in the city have remained mostly flat over the 8 years, albeit at unsafe levels</a:t>
            </a:r>
          </a:p>
          <a:p>
            <a:pPr marL="0" indent="0">
              <a:buClr>
                <a:srgbClr val="1A3160"/>
              </a:buClr>
              <a:buNone/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01424-AA28-18A3-442B-9263D2D64EA7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World Population Review.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7315-1795-4A8C-B016-96946811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Air Pollution Exposure </a:t>
            </a:r>
          </a:p>
        </p:txBody>
      </p:sp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F436C38-2272-2B78-5DB1-3EE78D769F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6821" y="1930867"/>
            <a:ext cx="7483679" cy="4268598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5C008D-750B-78EF-E3B7-B3A083C6B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763" y="2269948"/>
            <a:ext cx="3658045" cy="4130852"/>
          </a:xfrm>
        </p:spPr>
        <p:txBody>
          <a:bodyPr anchor="t">
            <a:normAutofit/>
          </a:bodyPr>
          <a:lstStyle/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Overwhelming majority of the total population still relies on polluting fuels for cooking</a:t>
            </a:r>
          </a:p>
          <a:p>
            <a:pPr lvl="1">
              <a:buClr>
                <a:srgbClr val="4490B8"/>
              </a:buClr>
              <a:buSzPct val="95000"/>
            </a:pP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Only</a:t>
            </a:r>
            <a:r>
              <a:rPr lang="en-US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8.5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%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of population has access to clean cooking fuels and tech. as of 2022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sz="1600" b="1" dirty="0">
                <a:solidFill>
                  <a:srgbClr val="4490B8"/>
                </a:solidFill>
                <a:latin typeface="Aptos" panose="020B0004020202020204" pitchFamily="34" charset="0"/>
              </a:rPr>
              <a:t>13.5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pp.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decline in biomass use in three decades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 growing access to safer alternatives is slow and limited to urban areas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27.6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pp.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 net gain in urban clean cooking fuel access over 30-year period 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21.4</a:t>
            </a:r>
            <a:r>
              <a:rPr lang="en-US" sz="1000" b="1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million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 people in urban areas still relying on unclean fuels</a:t>
            </a:r>
          </a:p>
          <a:p>
            <a:pPr lvl="1">
              <a:buClr>
                <a:srgbClr val="4490B8"/>
              </a:buClr>
              <a:buSzPct val="95000"/>
            </a:pP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Over 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95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%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of rural population primarily cooks with biomass</a:t>
            </a:r>
          </a:p>
          <a:p>
            <a:pPr marL="0" indent="0">
              <a:buClr>
                <a:srgbClr val="1A3160"/>
              </a:buClr>
              <a:buNone/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0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B971-F2ED-9A5E-3B81-73C2C19F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Pollution Associated Burden of Disease </a:t>
            </a:r>
          </a:p>
        </p:txBody>
      </p:sp>
      <p:pic>
        <p:nvPicPr>
          <p:cNvPr id="6" name="Content Placeholder 5" descr="A graph of air pollution&#10;&#10;Description automatically generated with medium confidence">
            <a:extLst>
              <a:ext uri="{FF2B5EF4-FFF2-40B4-BE49-F238E27FC236}">
                <a16:creationId xmlns:a16="http://schemas.microsoft.com/office/drawing/2014/main" id="{0E274051-71E8-4663-0F85-D1627807A3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8766" y="1936458"/>
            <a:ext cx="5650061" cy="2895601"/>
          </a:xfrm>
        </p:spPr>
      </p:pic>
      <p:pic>
        <p:nvPicPr>
          <p:cNvPr id="8" name="Content Placeholder 7" descr="A graph of a number of people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E8D690F-D734-F778-5AFD-F086A1FC41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3059" y="1936458"/>
            <a:ext cx="5451742" cy="2895601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DBFC4-A36E-C8AF-1D89-A03413250426}"/>
              </a:ext>
            </a:extLst>
          </p:cNvPr>
          <p:cNvSpPr txBox="1">
            <a:spLocks/>
          </p:cNvSpPr>
          <p:nvPr/>
        </p:nvSpPr>
        <p:spPr>
          <a:xfrm>
            <a:off x="327716" y="4928072"/>
            <a:ext cx="5650061" cy="18156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Only slight improvement for health outcomes related to ambient air pollution -- potentially explained by the flat trend in outdoor air quality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Burden of disease, on average, seems higher for men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Ethiopia does slightly better than the world averages with respect to mortality and DALYs rates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9DCFD6-2BC3-D693-58A7-47A87940848B}"/>
              </a:ext>
            </a:extLst>
          </p:cNvPr>
          <p:cNvSpPr txBox="1">
            <a:spLocks/>
          </p:cNvSpPr>
          <p:nvPr/>
        </p:nvSpPr>
        <p:spPr>
          <a:xfrm>
            <a:off x="6241113" y="4928072"/>
            <a:ext cx="5493687" cy="1252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Household air pollution is much more of a public health issue in the country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Large strides in expanding healthcare and clean fuel access in urban areas explains much of the significant improvements in outcomes 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Despite this progress, mortality and DALYs rates were more than double the world averages in 2019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3614B-E8FA-7A2F-3674-272F915E8CFF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 &amp; 2) World Health Organization.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3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B246-0DBF-AB3C-6D4F-BA8F6EEC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Policy and investment Directions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F30D49-8463-3B76-D56C-CF5308C5571B}"/>
              </a:ext>
            </a:extLst>
          </p:cNvPr>
          <p:cNvGrpSpPr/>
          <p:nvPr/>
        </p:nvGrpSpPr>
        <p:grpSpPr>
          <a:xfrm>
            <a:off x="437325" y="2010899"/>
            <a:ext cx="3434814" cy="4320327"/>
            <a:chOff x="437325" y="2010899"/>
            <a:chExt cx="3434814" cy="4320327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D791FF5-745B-3F37-C824-F68092427489}"/>
                </a:ext>
              </a:extLst>
            </p:cNvPr>
            <p:cNvSpPr/>
            <p:nvPr/>
          </p:nvSpPr>
          <p:spPr>
            <a:xfrm>
              <a:off x="479281" y="2556565"/>
              <a:ext cx="3392858" cy="377466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D9969DF-CD2F-77B5-3626-5BFD29A3C7AD}"/>
                </a:ext>
              </a:extLst>
            </p:cNvPr>
            <p:cNvGrpSpPr/>
            <p:nvPr/>
          </p:nvGrpSpPr>
          <p:grpSpPr>
            <a:xfrm>
              <a:off x="437325" y="2010899"/>
              <a:ext cx="824948" cy="824948"/>
              <a:chOff x="944218" y="2206487"/>
              <a:chExt cx="824948" cy="82494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8F258E4-545A-812C-2D3B-07B70AF6712E}"/>
                  </a:ext>
                </a:extLst>
              </p:cNvPr>
              <p:cNvSpPr/>
              <p:nvPr/>
            </p:nvSpPr>
            <p:spPr>
              <a:xfrm>
                <a:off x="944218" y="2206487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Graphic 9" descr="City with solid fill">
                <a:extLst>
                  <a:ext uri="{FF2B5EF4-FFF2-40B4-BE49-F238E27FC236}">
                    <a16:creationId xmlns:a16="http://schemas.microsoft.com/office/drawing/2014/main" id="{ADF23C7B-1B4C-8881-4BF1-0F8D470AC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578" y="2294819"/>
                <a:ext cx="616347" cy="616347"/>
              </a:xfrm>
              <a:prstGeom prst="rect">
                <a:avLst/>
              </a:prstGeom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801500-C510-68EE-F71F-E02CB1E4A41B}"/>
              </a:ext>
            </a:extLst>
          </p:cNvPr>
          <p:cNvGrpSpPr/>
          <p:nvPr/>
        </p:nvGrpSpPr>
        <p:grpSpPr>
          <a:xfrm>
            <a:off x="8279298" y="2010903"/>
            <a:ext cx="3422356" cy="4318420"/>
            <a:chOff x="9213576" y="2010903"/>
            <a:chExt cx="3422356" cy="4318420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2902662-B563-233D-3B74-8F8F3E8335AF}"/>
                </a:ext>
              </a:extLst>
            </p:cNvPr>
            <p:cNvSpPr/>
            <p:nvPr/>
          </p:nvSpPr>
          <p:spPr>
            <a:xfrm>
              <a:off x="9243074" y="2566497"/>
              <a:ext cx="3392858" cy="376282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F38DED-2543-5026-CEDB-EC9545D9C9CC}"/>
                </a:ext>
              </a:extLst>
            </p:cNvPr>
            <p:cNvGrpSpPr/>
            <p:nvPr/>
          </p:nvGrpSpPr>
          <p:grpSpPr>
            <a:xfrm>
              <a:off x="9213576" y="2010903"/>
              <a:ext cx="824948" cy="824948"/>
              <a:chOff x="944218" y="4833377"/>
              <a:chExt cx="824948" cy="82494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F6694BA-E991-E3DC-70A1-5EEBC3E0C9D8}"/>
                  </a:ext>
                </a:extLst>
              </p:cNvPr>
              <p:cNvSpPr/>
              <p:nvPr/>
            </p:nvSpPr>
            <p:spPr>
              <a:xfrm>
                <a:off x="944218" y="4833377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Lightning bolt with solid fill">
                <a:extLst>
                  <a:ext uri="{FF2B5EF4-FFF2-40B4-BE49-F238E27FC236}">
                    <a16:creationId xmlns:a16="http://schemas.microsoft.com/office/drawing/2014/main" id="{9CD3E150-A947-8064-AD04-81F282B431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7294" y="4975997"/>
                <a:ext cx="603508" cy="603508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C0E24F-819A-C24D-8695-D40C3FA2D329}"/>
              </a:ext>
            </a:extLst>
          </p:cNvPr>
          <p:cNvGrpSpPr/>
          <p:nvPr/>
        </p:nvGrpSpPr>
        <p:grpSpPr>
          <a:xfrm>
            <a:off x="4351286" y="2010899"/>
            <a:ext cx="3448865" cy="4318424"/>
            <a:chOff x="5446644" y="2100354"/>
            <a:chExt cx="3448865" cy="4318424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AC0C541-D9CF-A915-1AB0-4A2734AF3D50}"/>
                </a:ext>
              </a:extLst>
            </p:cNvPr>
            <p:cNvSpPr/>
            <p:nvPr/>
          </p:nvSpPr>
          <p:spPr>
            <a:xfrm>
              <a:off x="5502651" y="2644118"/>
              <a:ext cx="3392858" cy="37746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4279916-87AD-55F0-143F-AA707634025A}"/>
                </a:ext>
              </a:extLst>
            </p:cNvPr>
            <p:cNvGrpSpPr/>
            <p:nvPr/>
          </p:nvGrpSpPr>
          <p:grpSpPr>
            <a:xfrm>
              <a:off x="5446644" y="2100354"/>
              <a:ext cx="824948" cy="824948"/>
              <a:chOff x="944218" y="3529871"/>
              <a:chExt cx="824948" cy="82494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0DE3CF-C8E8-684C-48CA-A423DEC986CF}"/>
                  </a:ext>
                </a:extLst>
              </p:cNvPr>
              <p:cNvSpPr/>
              <p:nvPr/>
            </p:nvSpPr>
            <p:spPr>
              <a:xfrm>
                <a:off x="944218" y="3529871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BF5BA0B-11EA-FD56-7060-35D7BED89F4D}"/>
                  </a:ext>
                </a:extLst>
              </p:cNvPr>
              <p:cNvGrpSpPr/>
              <p:nvPr/>
            </p:nvGrpSpPr>
            <p:grpSpPr>
              <a:xfrm>
                <a:off x="1125364" y="3672726"/>
                <a:ext cx="565316" cy="631904"/>
                <a:chOff x="2776819" y="3192992"/>
                <a:chExt cx="939774" cy="106050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F195080-5652-37F3-AB2B-C50662DCAE8B}"/>
                    </a:ext>
                  </a:extLst>
                </p:cNvPr>
                <p:cNvGrpSpPr/>
                <p:nvPr/>
              </p:nvGrpSpPr>
              <p:grpSpPr>
                <a:xfrm>
                  <a:off x="2776819" y="3192992"/>
                  <a:ext cx="939774" cy="1060503"/>
                  <a:chOff x="2778907" y="3193471"/>
                  <a:chExt cx="1041885" cy="1086706"/>
                </a:xfrm>
              </p:grpSpPr>
              <p:pic>
                <p:nvPicPr>
                  <p:cNvPr id="8" name="Graphic 7" descr="Car with solid fill">
                    <a:extLst>
                      <a:ext uri="{FF2B5EF4-FFF2-40B4-BE49-F238E27FC236}">
                        <a16:creationId xmlns:a16="http://schemas.microsoft.com/office/drawing/2014/main" id="{148A7801-7652-B92D-DCDA-AA164D832B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89520" y="3448905"/>
                    <a:ext cx="831272" cy="831272"/>
                  </a:xfrm>
                  <a:prstGeom prst="rect">
                    <a:avLst/>
                  </a:prstGeom>
                </p:spPr>
              </p:pic>
              <p:sp>
                <p:nvSpPr>
                  <p:cNvPr id="22" name="Freeform 21">
                    <a:extLst>
                      <a:ext uri="{FF2B5EF4-FFF2-40B4-BE49-F238E27FC236}">
                        <a16:creationId xmlns:a16="http://schemas.microsoft.com/office/drawing/2014/main" id="{77858B54-2B69-AD3F-5F4D-100D7CB4B525}"/>
                      </a:ext>
                    </a:extLst>
                  </p:cNvPr>
                  <p:cNvSpPr/>
                  <p:nvPr/>
                </p:nvSpPr>
                <p:spPr>
                  <a:xfrm>
                    <a:off x="2778907" y="3193471"/>
                    <a:ext cx="536863" cy="692727"/>
                  </a:xfrm>
                  <a:custGeom>
                    <a:avLst/>
                    <a:gdLst>
                      <a:gd name="connsiteX0" fmla="*/ 484909 w 536863"/>
                      <a:gd name="connsiteY0" fmla="*/ 640773 h 692727"/>
                      <a:gd name="connsiteX1" fmla="*/ 51955 w 536863"/>
                      <a:gd name="connsiteY1" fmla="*/ 640773 h 692727"/>
                      <a:gd name="connsiteX2" fmla="*/ 51955 w 536863"/>
                      <a:gd name="connsiteY2" fmla="*/ 103909 h 692727"/>
                      <a:gd name="connsiteX3" fmla="*/ 147205 w 536863"/>
                      <a:gd name="connsiteY3" fmla="*/ 103909 h 692727"/>
                      <a:gd name="connsiteX4" fmla="*/ 147205 w 536863"/>
                      <a:gd name="connsiteY4" fmla="*/ 155864 h 692727"/>
                      <a:gd name="connsiteX5" fmla="*/ 389659 w 536863"/>
                      <a:gd name="connsiteY5" fmla="*/ 155864 h 692727"/>
                      <a:gd name="connsiteX6" fmla="*/ 389659 w 536863"/>
                      <a:gd name="connsiteY6" fmla="*/ 103909 h 692727"/>
                      <a:gd name="connsiteX7" fmla="*/ 484909 w 536863"/>
                      <a:gd name="connsiteY7" fmla="*/ 103909 h 692727"/>
                      <a:gd name="connsiteX8" fmla="*/ 268432 w 536863"/>
                      <a:gd name="connsiteY8" fmla="*/ 34636 h 692727"/>
                      <a:gd name="connsiteX9" fmla="*/ 294409 w 536863"/>
                      <a:gd name="connsiteY9" fmla="*/ 60614 h 692727"/>
                      <a:gd name="connsiteX10" fmla="*/ 268432 w 536863"/>
                      <a:gd name="connsiteY10" fmla="*/ 86591 h 692727"/>
                      <a:gd name="connsiteX11" fmla="*/ 242455 w 536863"/>
                      <a:gd name="connsiteY11" fmla="*/ 60614 h 692727"/>
                      <a:gd name="connsiteX12" fmla="*/ 267576 w 536863"/>
                      <a:gd name="connsiteY12" fmla="*/ 34636 h 692727"/>
                      <a:gd name="connsiteX13" fmla="*/ 268432 w 536863"/>
                      <a:gd name="connsiteY13" fmla="*/ 34636 h 692727"/>
                      <a:gd name="connsiteX14" fmla="*/ 502227 w 536863"/>
                      <a:gd name="connsiteY14" fmla="*/ 51955 h 692727"/>
                      <a:gd name="connsiteX15" fmla="*/ 355023 w 536863"/>
                      <a:gd name="connsiteY15" fmla="*/ 51955 h 692727"/>
                      <a:gd name="connsiteX16" fmla="*/ 355023 w 536863"/>
                      <a:gd name="connsiteY16" fmla="*/ 34636 h 692727"/>
                      <a:gd name="connsiteX17" fmla="*/ 320386 w 536863"/>
                      <a:gd name="connsiteY17" fmla="*/ 0 h 692727"/>
                      <a:gd name="connsiteX18" fmla="*/ 216477 w 536863"/>
                      <a:gd name="connsiteY18" fmla="*/ 0 h 692727"/>
                      <a:gd name="connsiteX19" fmla="*/ 181841 w 536863"/>
                      <a:gd name="connsiteY19" fmla="*/ 34636 h 692727"/>
                      <a:gd name="connsiteX20" fmla="*/ 181841 w 536863"/>
                      <a:gd name="connsiteY20" fmla="*/ 51955 h 692727"/>
                      <a:gd name="connsiteX21" fmla="*/ 34636 w 536863"/>
                      <a:gd name="connsiteY21" fmla="*/ 51955 h 692727"/>
                      <a:gd name="connsiteX22" fmla="*/ 0 w 536863"/>
                      <a:gd name="connsiteY22" fmla="*/ 86591 h 692727"/>
                      <a:gd name="connsiteX23" fmla="*/ 0 w 536863"/>
                      <a:gd name="connsiteY23" fmla="*/ 658091 h 692727"/>
                      <a:gd name="connsiteX24" fmla="*/ 34636 w 536863"/>
                      <a:gd name="connsiteY24" fmla="*/ 692728 h 692727"/>
                      <a:gd name="connsiteX25" fmla="*/ 502227 w 536863"/>
                      <a:gd name="connsiteY25" fmla="*/ 692728 h 692727"/>
                      <a:gd name="connsiteX26" fmla="*/ 536864 w 536863"/>
                      <a:gd name="connsiteY26" fmla="*/ 658091 h 692727"/>
                      <a:gd name="connsiteX27" fmla="*/ 536864 w 536863"/>
                      <a:gd name="connsiteY27" fmla="*/ 86591 h 692727"/>
                      <a:gd name="connsiteX28" fmla="*/ 502227 w 536863"/>
                      <a:gd name="connsiteY28" fmla="*/ 51955 h 692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36863" h="692727">
                        <a:moveTo>
                          <a:pt x="484909" y="640773"/>
                        </a:moveTo>
                        <a:lnTo>
                          <a:pt x="51955" y="640773"/>
                        </a:lnTo>
                        <a:lnTo>
                          <a:pt x="51955" y="103909"/>
                        </a:lnTo>
                        <a:lnTo>
                          <a:pt x="147205" y="103909"/>
                        </a:lnTo>
                        <a:lnTo>
                          <a:pt x="147205" y="155864"/>
                        </a:lnTo>
                        <a:lnTo>
                          <a:pt x="389659" y="155864"/>
                        </a:lnTo>
                        <a:lnTo>
                          <a:pt x="389659" y="103909"/>
                        </a:lnTo>
                        <a:lnTo>
                          <a:pt x="484909" y="103909"/>
                        </a:lnTo>
                        <a:close/>
                        <a:moveTo>
                          <a:pt x="268432" y="34636"/>
                        </a:moveTo>
                        <a:cubicBezTo>
                          <a:pt x="282779" y="34636"/>
                          <a:pt x="294409" y="46266"/>
                          <a:pt x="294409" y="60614"/>
                        </a:cubicBezTo>
                        <a:cubicBezTo>
                          <a:pt x="294409" y="74961"/>
                          <a:pt x="282779" y="86591"/>
                          <a:pt x="268432" y="86591"/>
                        </a:cubicBezTo>
                        <a:cubicBezTo>
                          <a:pt x="254085" y="86591"/>
                          <a:pt x="242455" y="74961"/>
                          <a:pt x="242455" y="60614"/>
                        </a:cubicBezTo>
                        <a:cubicBezTo>
                          <a:pt x="242218" y="46503"/>
                          <a:pt x="253466" y="34873"/>
                          <a:pt x="267576" y="34636"/>
                        </a:cubicBezTo>
                        <a:cubicBezTo>
                          <a:pt x="267861" y="34631"/>
                          <a:pt x="268147" y="34631"/>
                          <a:pt x="268432" y="34636"/>
                        </a:cubicBezTo>
                        <a:close/>
                        <a:moveTo>
                          <a:pt x="502227" y="51955"/>
                        </a:moveTo>
                        <a:lnTo>
                          <a:pt x="355023" y="51955"/>
                        </a:lnTo>
                        <a:lnTo>
                          <a:pt x="355023" y="34636"/>
                        </a:lnTo>
                        <a:cubicBezTo>
                          <a:pt x="355023" y="15507"/>
                          <a:pt x="339515" y="0"/>
                          <a:pt x="320386" y="0"/>
                        </a:cubicBezTo>
                        <a:lnTo>
                          <a:pt x="216477" y="0"/>
                        </a:lnTo>
                        <a:cubicBezTo>
                          <a:pt x="197349" y="0"/>
                          <a:pt x="181841" y="15507"/>
                          <a:pt x="181841" y="34636"/>
                        </a:cubicBezTo>
                        <a:lnTo>
                          <a:pt x="181841" y="51955"/>
                        </a:lnTo>
                        <a:lnTo>
                          <a:pt x="34636" y="51955"/>
                        </a:lnTo>
                        <a:cubicBezTo>
                          <a:pt x="15508" y="51955"/>
                          <a:pt x="0" y="67462"/>
                          <a:pt x="0" y="86591"/>
                        </a:cubicBezTo>
                        <a:lnTo>
                          <a:pt x="0" y="658091"/>
                        </a:lnTo>
                        <a:cubicBezTo>
                          <a:pt x="0" y="677220"/>
                          <a:pt x="15508" y="692728"/>
                          <a:pt x="34636" y="692728"/>
                        </a:cubicBezTo>
                        <a:lnTo>
                          <a:pt x="502227" y="692728"/>
                        </a:lnTo>
                        <a:cubicBezTo>
                          <a:pt x="521356" y="692728"/>
                          <a:pt x="536864" y="677220"/>
                          <a:pt x="536864" y="658091"/>
                        </a:cubicBezTo>
                        <a:lnTo>
                          <a:pt x="536864" y="86591"/>
                        </a:lnTo>
                        <a:cubicBezTo>
                          <a:pt x="536864" y="67462"/>
                          <a:pt x="521356" y="51955"/>
                          <a:pt x="502227" y="5195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863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04449644-FE3F-8E1F-FB73-089531008AC6}"/>
                    </a:ext>
                  </a:extLst>
                </p:cNvPr>
                <p:cNvSpPr/>
                <p:nvPr/>
              </p:nvSpPr>
              <p:spPr>
                <a:xfrm>
                  <a:off x="2861491" y="3398704"/>
                  <a:ext cx="329045" cy="34636"/>
                </a:xfrm>
                <a:custGeom>
                  <a:avLst/>
                  <a:gdLst>
                    <a:gd name="connsiteX0" fmla="*/ 0 w 329045"/>
                    <a:gd name="connsiteY0" fmla="*/ 0 h 34636"/>
                    <a:gd name="connsiteX1" fmla="*/ 329046 w 329045"/>
                    <a:gd name="connsiteY1" fmla="*/ 0 h 34636"/>
                    <a:gd name="connsiteX2" fmla="*/ 329046 w 329045"/>
                    <a:gd name="connsiteY2" fmla="*/ 34636 h 34636"/>
                    <a:gd name="connsiteX3" fmla="*/ 0 w 329045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9045" h="34636">
                      <a:moveTo>
                        <a:pt x="0" y="0"/>
                      </a:moveTo>
                      <a:lnTo>
                        <a:pt x="329046" y="0"/>
                      </a:lnTo>
                      <a:lnTo>
                        <a:pt x="329046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E8050AD5-00D4-E9B6-CE15-E6291682B17B}"/>
                    </a:ext>
                  </a:extLst>
                </p:cNvPr>
                <p:cNvSpPr/>
                <p:nvPr/>
              </p:nvSpPr>
              <p:spPr>
                <a:xfrm>
                  <a:off x="3060650" y="3649817"/>
                  <a:ext cx="129886" cy="34636"/>
                </a:xfrm>
                <a:custGeom>
                  <a:avLst/>
                  <a:gdLst>
                    <a:gd name="connsiteX0" fmla="*/ 0 w 129886"/>
                    <a:gd name="connsiteY0" fmla="*/ 0 h 34636"/>
                    <a:gd name="connsiteX1" fmla="*/ 129886 w 129886"/>
                    <a:gd name="connsiteY1" fmla="*/ 0 h 34636"/>
                    <a:gd name="connsiteX2" fmla="*/ 129886 w 129886"/>
                    <a:gd name="connsiteY2" fmla="*/ 34636 h 34636"/>
                    <a:gd name="connsiteX3" fmla="*/ 0 w 129886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886" h="34636">
                      <a:moveTo>
                        <a:pt x="0" y="0"/>
                      </a:moveTo>
                      <a:lnTo>
                        <a:pt x="129886" y="0"/>
                      </a:lnTo>
                      <a:lnTo>
                        <a:pt x="129886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E9701683-2BDD-D13E-EB28-1AF6A04EAA32}"/>
                    </a:ext>
                  </a:extLst>
                </p:cNvPr>
                <p:cNvSpPr/>
                <p:nvPr/>
              </p:nvSpPr>
              <p:spPr>
                <a:xfrm>
                  <a:off x="2861491" y="3467976"/>
                  <a:ext cx="164522" cy="34636"/>
                </a:xfrm>
                <a:custGeom>
                  <a:avLst/>
                  <a:gdLst>
                    <a:gd name="connsiteX0" fmla="*/ 0 w 164522"/>
                    <a:gd name="connsiteY0" fmla="*/ 0 h 34636"/>
                    <a:gd name="connsiteX1" fmla="*/ 164523 w 164522"/>
                    <a:gd name="connsiteY1" fmla="*/ 0 h 34636"/>
                    <a:gd name="connsiteX2" fmla="*/ 164523 w 164522"/>
                    <a:gd name="connsiteY2" fmla="*/ 34636 h 34636"/>
                    <a:gd name="connsiteX3" fmla="*/ 0 w 164522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522" h="34636">
                      <a:moveTo>
                        <a:pt x="0" y="0"/>
                      </a:moveTo>
                      <a:lnTo>
                        <a:pt x="164523" y="0"/>
                      </a:lnTo>
                      <a:lnTo>
                        <a:pt x="164523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CB435130-9D5B-C861-92BE-9ECE1134753A}"/>
                    </a:ext>
                  </a:extLst>
                </p:cNvPr>
                <p:cNvSpPr/>
                <p:nvPr/>
              </p:nvSpPr>
              <p:spPr>
                <a:xfrm>
                  <a:off x="2948810" y="3708119"/>
                  <a:ext cx="77204" cy="78581"/>
                </a:xfrm>
                <a:custGeom>
                  <a:avLst/>
                  <a:gdLst>
                    <a:gd name="connsiteX0" fmla="*/ 32073 w 77204"/>
                    <a:gd name="connsiteY0" fmla="*/ 9014 h 78581"/>
                    <a:gd name="connsiteX1" fmla="*/ 18504 w 77204"/>
                    <a:gd name="connsiteY1" fmla="*/ 11906 h 78581"/>
                    <a:gd name="connsiteX2" fmla="*/ 12841 w 77204"/>
                    <a:gd name="connsiteY2" fmla="*/ 11447 h 78581"/>
                    <a:gd name="connsiteX3" fmla="*/ 0 w 77204"/>
                    <a:gd name="connsiteY3" fmla="*/ 16288 h 78581"/>
                    <a:gd name="connsiteX4" fmla="*/ 34550 w 77204"/>
                    <a:gd name="connsiteY4" fmla="*/ 78581 h 78581"/>
                    <a:gd name="connsiteX5" fmla="*/ 48950 w 77204"/>
                    <a:gd name="connsiteY5" fmla="*/ 55037 h 78581"/>
                    <a:gd name="connsiteX6" fmla="*/ 77204 w 77204"/>
                    <a:gd name="connsiteY6" fmla="*/ 59748 h 78581"/>
                    <a:gd name="connsiteX7" fmla="*/ 43936 w 77204"/>
                    <a:gd name="connsiteY7" fmla="*/ 0 h 78581"/>
                    <a:gd name="connsiteX8" fmla="*/ 32073 w 77204"/>
                    <a:gd name="connsiteY8" fmla="*/ 9014 h 78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204" h="78581">
                      <a:moveTo>
                        <a:pt x="32073" y="9014"/>
                      </a:moveTo>
                      <a:cubicBezTo>
                        <a:pt x="27809" y="10936"/>
                        <a:pt x="23182" y="11922"/>
                        <a:pt x="18504" y="11906"/>
                      </a:cubicBezTo>
                      <a:cubicBezTo>
                        <a:pt x="16607" y="11910"/>
                        <a:pt x="14714" y="11756"/>
                        <a:pt x="12841" y="11447"/>
                      </a:cubicBezTo>
                      <a:cubicBezTo>
                        <a:pt x="8928" y="13903"/>
                        <a:pt x="4561" y="15549"/>
                        <a:pt x="0" y="16288"/>
                      </a:cubicBezTo>
                      <a:lnTo>
                        <a:pt x="34550" y="78581"/>
                      </a:lnTo>
                      <a:lnTo>
                        <a:pt x="48950" y="55037"/>
                      </a:lnTo>
                      <a:lnTo>
                        <a:pt x="77204" y="59748"/>
                      </a:lnTo>
                      <a:lnTo>
                        <a:pt x="43936" y="0"/>
                      </a:lnTo>
                      <a:cubicBezTo>
                        <a:pt x="40698" y="3845"/>
                        <a:pt x="36646" y="6925"/>
                        <a:pt x="32073" y="90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60ECCEFA-C169-0370-ACD0-1C126103EB84}"/>
                    </a:ext>
                  </a:extLst>
                </p:cNvPr>
                <p:cNvSpPr/>
                <p:nvPr/>
              </p:nvSpPr>
              <p:spPr>
                <a:xfrm>
                  <a:off x="2861491" y="3706526"/>
                  <a:ext cx="75005" cy="81837"/>
                </a:xfrm>
                <a:custGeom>
                  <a:avLst/>
                  <a:gdLst>
                    <a:gd name="connsiteX0" fmla="*/ 65090 w 75005"/>
                    <a:gd name="connsiteY0" fmla="*/ 13924 h 81837"/>
                    <a:gd name="connsiteX1" fmla="*/ 60077 w 75005"/>
                    <a:gd name="connsiteY1" fmla="*/ 14296 h 81837"/>
                    <a:gd name="connsiteX2" fmla="*/ 47642 w 75005"/>
                    <a:gd name="connsiteY2" fmla="*/ 11967 h 81837"/>
                    <a:gd name="connsiteX3" fmla="*/ 32411 w 75005"/>
                    <a:gd name="connsiteY3" fmla="*/ 268 h 81837"/>
                    <a:gd name="connsiteX4" fmla="*/ 31467 w 75005"/>
                    <a:gd name="connsiteY4" fmla="*/ 0 h 81837"/>
                    <a:gd name="connsiteX5" fmla="*/ 0 w 75005"/>
                    <a:gd name="connsiteY5" fmla="*/ 61921 h 81837"/>
                    <a:gd name="connsiteX6" fmla="*/ 27978 w 75005"/>
                    <a:gd name="connsiteY6" fmla="*/ 55548 h 81837"/>
                    <a:gd name="connsiteX7" fmla="*/ 42101 w 75005"/>
                    <a:gd name="connsiteY7" fmla="*/ 81837 h 81837"/>
                    <a:gd name="connsiteX8" fmla="*/ 75005 w 75005"/>
                    <a:gd name="connsiteY8" fmla="*/ 17621 h 81837"/>
                    <a:gd name="connsiteX9" fmla="*/ 65090 w 75005"/>
                    <a:gd name="connsiteY9" fmla="*/ 13924 h 81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005" h="81837">
                      <a:moveTo>
                        <a:pt x="65090" y="13924"/>
                      </a:moveTo>
                      <a:cubicBezTo>
                        <a:pt x="63431" y="14174"/>
                        <a:pt x="61755" y="14299"/>
                        <a:pt x="60077" y="14296"/>
                      </a:cubicBezTo>
                      <a:cubicBezTo>
                        <a:pt x="55823" y="14296"/>
                        <a:pt x="51607" y="13506"/>
                        <a:pt x="47642" y="11967"/>
                      </a:cubicBezTo>
                      <a:cubicBezTo>
                        <a:pt x="41531" y="9640"/>
                        <a:pt x="36236" y="5573"/>
                        <a:pt x="32411" y="268"/>
                      </a:cubicBezTo>
                      <a:cubicBezTo>
                        <a:pt x="32091" y="208"/>
                        <a:pt x="31788" y="78"/>
                        <a:pt x="31467" y="0"/>
                      </a:cubicBezTo>
                      <a:lnTo>
                        <a:pt x="0" y="61921"/>
                      </a:lnTo>
                      <a:lnTo>
                        <a:pt x="27978" y="55548"/>
                      </a:lnTo>
                      <a:lnTo>
                        <a:pt x="42101" y="81837"/>
                      </a:lnTo>
                      <a:lnTo>
                        <a:pt x="75005" y="17621"/>
                      </a:lnTo>
                      <a:cubicBezTo>
                        <a:pt x="71526" y="16919"/>
                        <a:pt x="68180" y="15671"/>
                        <a:pt x="65090" y="139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DF6DE736-BEE9-619A-1B02-9D0F8E767A20}"/>
                    </a:ext>
                  </a:extLst>
                </p:cNvPr>
                <p:cNvSpPr/>
                <p:nvPr/>
              </p:nvSpPr>
              <p:spPr>
                <a:xfrm>
                  <a:off x="2862625" y="3550766"/>
                  <a:ext cx="161172" cy="161146"/>
                </a:xfrm>
                <a:custGeom>
                  <a:avLst/>
                  <a:gdLst>
                    <a:gd name="connsiteX0" fmla="*/ 79465 w 161172"/>
                    <a:gd name="connsiteY0" fmla="*/ 128493 h 161146"/>
                    <a:gd name="connsiteX1" fmla="*/ 31545 w 161172"/>
                    <a:gd name="connsiteY1" fmla="*/ 80573 h 161146"/>
                    <a:gd name="connsiteX2" fmla="*/ 79465 w 161172"/>
                    <a:gd name="connsiteY2" fmla="*/ 32654 h 161146"/>
                    <a:gd name="connsiteX3" fmla="*/ 127384 w 161172"/>
                    <a:gd name="connsiteY3" fmla="*/ 80573 h 161146"/>
                    <a:gd name="connsiteX4" fmla="*/ 127384 w 161172"/>
                    <a:gd name="connsiteY4" fmla="*/ 80582 h 161146"/>
                    <a:gd name="connsiteX5" fmla="*/ 79465 w 161172"/>
                    <a:gd name="connsiteY5" fmla="*/ 128493 h 161146"/>
                    <a:gd name="connsiteX6" fmla="*/ 161172 w 161172"/>
                    <a:gd name="connsiteY6" fmla="*/ 80582 h 161146"/>
                    <a:gd name="connsiteX7" fmla="*/ 154522 w 161172"/>
                    <a:gd name="connsiteY7" fmla="*/ 65065 h 161146"/>
                    <a:gd name="connsiteX8" fmla="*/ 154522 w 161172"/>
                    <a:gd name="connsiteY8" fmla="*/ 48171 h 161146"/>
                    <a:gd name="connsiteX9" fmla="*/ 143724 w 161172"/>
                    <a:gd name="connsiteY9" fmla="*/ 37373 h 161146"/>
                    <a:gd name="connsiteX10" fmla="*/ 137663 w 161172"/>
                    <a:gd name="connsiteY10" fmla="*/ 23519 h 161146"/>
                    <a:gd name="connsiteX11" fmla="*/ 121877 w 161172"/>
                    <a:gd name="connsiteY11" fmla="*/ 17457 h 161146"/>
                    <a:gd name="connsiteX12" fmla="*/ 109936 w 161172"/>
                    <a:gd name="connsiteY12" fmla="*/ 5534 h 161146"/>
                    <a:gd name="connsiteX13" fmla="*/ 94696 w 161172"/>
                    <a:gd name="connsiteY13" fmla="*/ 5534 h 161146"/>
                    <a:gd name="connsiteX14" fmla="*/ 80573 w 161172"/>
                    <a:gd name="connsiteY14" fmla="*/ 1 h 161146"/>
                    <a:gd name="connsiteX15" fmla="*/ 65065 w 161172"/>
                    <a:gd name="connsiteY15" fmla="*/ 6642 h 161146"/>
                    <a:gd name="connsiteX16" fmla="*/ 48171 w 161172"/>
                    <a:gd name="connsiteY16" fmla="*/ 6642 h 161146"/>
                    <a:gd name="connsiteX17" fmla="*/ 37364 w 161172"/>
                    <a:gd name="connsiteY17" fmla="*/ 17449 h 161146"/>
                    <a:gd name="connsiteX18" fmla="*/ 23510 w 161172"/>
                    <a:gd name="connsiteY18" fmla="*/ 23510 h 161146"/>
                    <a:gd name="connsiteX19" fmla="*/ 17448 w 161172"/>
                    <a:gd name="connsiteY19" fmla="*/ 39304 h 161146"/>
                    <a:gd name="connsiteX20" fmla="*/ 5542 w 161172"/>
                    <a:gd name="connsiteY20" fmla="*/ 51210 h 161146"/>
                    <a:gd name="connsiteX21" fmla="*/ 5542 w 161172"/>
                    <a:gd name="connsiteY21" fmla="*/ 66442 h 161146"/>
                    <a:gd name="connsiteX22" fmla="*/ 0 w 161172"/>
                    <a:gd name="connsiteY22" fmla="*/ 80573 h 161146"/>
                    <a:gd name="connsiteX23" fmla="*/ 6651 w 161172"/>
                    <a:gd name="connsiteY23" fmla="*/ 96082 h 161146"/>
                    <a:gd name="connsiteX24" fmla="*/ 6651 w 161172"/>
                    <a:gd name="connsiteY24" fmla="*/ 112976 h 161146"/>
                    <a:gd name="connsiteX25" fmla="*/ 17448 w 161172"/>
                    <a:gd name="connsiteY25" fmla="*/ 123782 h 161146"/>
                    <a:gd name="connsiteX26" fmla="*/ 23510 w 161172"/>
                    <a:gd name="connsiteY26" fmla="*/ 137637 h 161146"/>
                    <a:gd name="connsiteX27" fmla="*/ 39295 w 161172"/>
                    <a:gd name="connsiteY27" fmla="*/ 143698 h 161146"/>
                    <a:gd name="connsiteX28" fmla="*/ 51202 w 161172"/>
                    <a:gd name="connsiteY28" fmla="*/ 155604 h 161146"/>
                    <a:gd name="connsiteX29" fmla="*/ 66442 w 161172"/>
                    <a:gd name="connsiteY29" fmla="*/ 155604 h 161146"/>
                    <a:gd name="connsiteX30" fmla="*/ 80565 w 161172"/>
                    <a:gd name="connsiteY30" fmla="*/ 161146 h 161146"/>
                    <a:gd name="connsiteX31" fmla="*/ 96073 w 161172"/>
                    <a:gd name="connsiteY31" fmla="*/ 154496 h 161146"/>
                    <a:gd name="connsiteX32" fmla="*/ 112967 w 161172"/>
                    <a:gd name="connsiteY32" fmla="*/ 154496 h 161146"/>
                    <a:gd name="connsiteX33" fmla="*/ 123773 w 161172"/>
                    <a:gd name="connsiteY33" fmla="*/ 143698 h 161146"/>
                    <a:gd name="connsiteX34" fmla="*/ 137628 w 161172"/>
                    <a:gd name="connsiteY34" fmla="*/ 137637 h 161146"/>
                    <a:gd name="connsiteX35" fmla="*/ 143689 w 161172"/>
                    <a:gd name="connsiteY35" fmla="*/ 121851 h 161146"/>
                    <a:gd name="connsiteX36" fmla="*/ 155596 w 161172"/>
                    <a:gd name="connsiteY36" fmla="*/ 109910 h 161146"/>
                    <a:gd name="connsiteX37" fmla="*/ 155596 w 161172"/>
                    <a:gd name="connsiteY37" fmla="*/ 94679 h 161146"/>
                    <a:gd name="connsiteX38" fmla="*/ 161172 w 161172"/>
                    <a:gd name="connsiteY38" fmla="*/ 80556 h 16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61172" h="161146">
                      <a:moveTo>
                        <a:pt x="79465" y="128493"/>
                      </a:moveTo>
                      <a:cubicBezTo>
                        <a:pt x="53000" y="128493"/>
                        <a:pt x="31545" y="107038"/>
                        <a:pt x="31545" y="80573"/>
                      </a:cubicBezTo>
                      <a:cubicBezTo>
                        <a:pt x="31545" y="54109"/>
                        <a:pt x="53000" y="32654"/>
                        <a:pt x="79465" y="32654"/>
                      </a:cubicBezTo>
                      <a:cubicBezTo>
                        <a:pt x="105930" y="32654"/>
                        <a:pt x="127384" y="54109"/>
                        <a:pt x="127384" y="80573"/>
                      </a:cubicBezTo>
                      <a:cubicBezTo>
                        <a:pt x="127384" y="80576"/>
                        <a:pt x="127384" y="80579"/>
                        <a:pt x="127384" y="80582"/>
                      </a:cubicBezTo>
                      <a:cubicBezTo>
                        <a:pt x="127375" y="107042"/>
                        <a:pt x="105924" y="128488"/>
                        <a:pt x="79465" y="128493"/>
                      </a:cubicBezTo>
                      <a:close/>
                      <a:moveTo>
                        <a:pt x="161172" y="80582"/>
                      </a:moveTo>
                      <a:cubicBezTo>
                        <a:pt x="161209" y="74710"/>
                        <a:pt x="158800" y="69088"/>
                        <a:pt x="154522" y="65065"/>
                      </a:cubicBezTo>
                      <a:cubicBezTo>
                        <a:pt x="156877" y="59680"/>
                        <a:pt x="156877" y="53556"/>
                        <a:pt x="154522" y="48171"/>
                      </a:cubicBezTo>
                      <a:cubicBezTo>
                        <a:pt x="152445" y="43318"/>
                        <a:pt x="148577" y="39450"/>
                        <a:pt x="143724" y="37373"/>
                      </a:cubicBezTo>
                      <a:cubicBezTo>
                        <a:pt x="143485" y="32165"/>
                        <a:pt x="141326" y="27229"/>
                        <a:pt x="137663" y="23519"/>
                      </a:cubicBezTo>
                      <a:cubicBezTo>
                        <a:pt x="133522" y="19315"/>
                        <a:pt x="127767" y="17105"/>
                        <a:pt x="121877" y="17457"/>
                      </a:cubicBezTo>
                      <a:cubicBezTo>
                        <a:pt x="119823" y="11934"/>
                        <a:pt x="115462" y="7580"/>
                        <a:pt x="109936" y="5534"/>
                      </a:cubicBezTo>
                      <a:cubicBezTo>
                        <a:pt x="105041" y="3593"/>
                        <a:pt x="99591" y="3593"/>
                        <a:pt x="94696" y="5534"/>
                      </a:cubicBezTo>
                      <a:cubicBezTo>
                        <a:pt x="90822" y="2026"/>
                        <a:pt x="85799" y="58"/>
                        <a:pt x="80573" y="1"/>
                      </a:cubicBezTo>
                      <a:cubicBezTo>
                        <a:pt x="74705" y="-40"/>
                        <a:pt x="69084" y="2366"/>
                        <a:pt x="65065" y="6642"/>
                      </a:cubicBezTo>
                      <a:cubicBezTo>
                        <a:pt x="59680" y="4287"/>
                        <a:pt x="53556" y="4287"/>
                        <a:pt x="48171" y="6642"/>
                      </a:cubicBezTo>
                      <a:cubicBezTo>
                        <a:pt x="43316" y="8725"/>
                        <a:pt x="39447" y="12593"/>
                        <a:pt x="37364" y="17449"/>
                      </a:cubicBezTo>
                      <a:cubicBezTo>
                        <a:pt x="32156" y="17688"/>
                        <a:pt x="27220" y="19847"/>
                        <a:pt x="23510" y="23510"/>
                      </a:cubicBezTo>
                      <a:cubicBezTo>
                        <a:pt x="19302" y="27652"/>
                        <a:pt x="17093" y="33411"/>
                        <a:pt x="17448" y="39304"/>
                      </a:cubicBezTo>
                      <a:cubicBezTo>
                        <a:pt x="11936" y="41351"/>
                        <a:pt x="7589" y="45698"/>
                        <a:pt x="5542" y="51210"/>
                      </a:cubicBezTo>
                      <a:cubicBezTo>
                        <a:pt x="3603" y="56102"/>
                        <a:pt x="3603" y="61550"/>
                        <a:pt x="5542" y="66442"/>
                      </a:cubicBezTo>
                      <a:cubicBezTo>
                        <a:pt x="2033" y="70318"/>
                        <a:pt x="62" y="75344"/>
                        <a:pt x="0" y="80573"/>
                      </a:cubicBezTo>
                      <a:cubicBezTo>
                        <a:pt x="-35" y="86443"/>
                        <a:pt x="2375" y="92061"/>
                        <a:pt x="6651" y="96082"/>
                      </a:cubicBezTo>
                      <a:cubicBezTo>
                        <a:pt x="4294" y="101467"/>
                        <a:pt x="4294" y="107591"/>
                        <a:pt x="6651" y="112976"/>
                      </a:cubicBezTo>
                      <a:cubicBezTo>
                        <a:pt x="8730" y="117830"/>
                        <a:pt x="12596" y="121699"/>
                        <a:pt x="17448" y="123782"/>
                      </a:cubicBezTo>
                      <a:cubicBezTo>
                        <a:pt x="17687" y="128991"/>
                        <a:pt x="19846" y="133926"/>
                        <a:pt x="23510" y="137637"/>
                      </a:cubicBezTo>
                      <a:cubicBezTo>
                        <a:pt x="27648" y="141843"/>
                        <a:pt x="33405" y="144054"/>
                        <a:pt x="39295" y="143698"/>
                      </a:cubicBezTo>
                      <a:cubicBezTo>
                        <a:pt x="41347" y="149207"/>
                        <a:pt x="45693" y="153552"/>
                        <a:pt x="51202" y="155604"/>
                      </a:cubicBezTo>
                      <a:cubicBezTo>
                        <a:pt x="56097" y="157545"/>
                        <a:pt x="61547" y="157545"/>
                        <a:pt x="66442" y="155604"/>
                      </a:cubicBezTo>
                      <a:cubicBezTo>
                        <a:pt x="70315" y="159113"/>
                        <a:pt x="75338" y="161085"/>
                        <a:pt x="80565" y="161146"/>
                      </a:cubicBezTo>
                      <a:cubicBezTo>
                        <a:pt x="86434" y="161183"/>
                        <a:pt x="92053" y="158774"/>
                        <a:pt x="96073" y="154496"/>
                      </a:cubicBezTo>
                      <a:cubicBezTo>
                        <a:pt x="101458" y="156851"/>
                        <a:pt x="107582" y="156851"/>
                        <a:pt x="112967" y="154496"/>
                      </a:cubicBezTo>
                      <a:cubicBezTo>
                        <a:pt x="117819" y="152414"/>
                        <a:pt x="121688" y="148549"/>
                        <a:pt x="123773" y="143698"/>
                      </a:cubicBezTo>
                      <a:cubicBezTo>
                        <a:pt x="128983" y="143461"/>
                        <a:pt x="133918" y="141301"/>
                        <a:pt x="137628" y="137637"/>
                      </a:cubicBezTo>
                      <a:cubicBezTo>
                        <a:pt x="141834" y="133498"/>
                        <a:pt x="144044" y="127742"/>
                        <a:pt x="143689" y="121851"/>
                      </a:cubicBezTo>
                      <a:cubicBezTo>
                        <a:pt x="149208" y="119795"/>
                        <a:pt x="153556" y="115435"/>
                        <a:pt x="155596" y="109910"/>
                      </a:cubicBezTo>
                      <a:cubicBezTo>
                        <a:pt x="157535" y="105019"/>
                        <a:pt x="157535" y="99571"/>
                        <a:pt x="155596" y="94679"/>
                      </a:cubicBezTo>
                      <a:cubicBezTo>
                        <a:pt x="159161" y="90838"/>
                        <a:pt x="161151" y="85797"/>
                        <a:pt x="161172" y="805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4000D6-84E4-0E50-46AC-E9B0DA29D2FF}"/>
              </a:ext>
            </a:extLst>
          </p:cNvPr>
          <p:cNvSpPr txBox="1"/>
          <p:nvPr/>
        </p:nvSpPr>
        <p:spPr>
          <a:xfrm>
            <a:off x="60197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Low urbanization rate and high urban slum rate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Effective urbanization offers many benefits to the wellbeing and development of a nation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Urbanization movements are historically successful when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2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r>
              <a:rPr lang="en-US" sz="1200" u="sng" dirty="0">
                <a:solidFill>
                  <a:schemeClr val="bg1"/>
                </a:solidFill>
                <a:latin typeface="Aptos" panose="020B0004020202020204" pitchFamily="34" charset="0"/>
              </a:rPr>
              <a:t>Gov’t expands affordable housing and public infrastructure access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r>
              <a:rPr lang="en-US" sz="1200" u="sng" dirty="0">
                <a:solidFill>
                  <a:schemeClr val="bg1"/>
                </a:solidFill>
                <a:latin typeface="Aptos" panose="020B0004020202020204" pitchFamily="34" charset="0"/>
              </a:rPr>
              <a:t>All stakeholders have agency in directing policy and public fund allocation decision-making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135A86-0699-79A4-DB11-5AC224476CF1}"/>
              </a:ext>
            </a:extLst>
          </p:cNvPr>
          <p:cNvSpPr txBox="1"/>
          <p:nvPr/>
        </p:nvSpPr>
        <p:spPr>
          <a:xfrm>
            <a:off x="316685" y="6664783"/>
            <a:ext cx="1150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Sources:  1 &amp; 2) United Nations Department of Economic and Social Affairs, 3 &amp; 4) Gorham, R. et al. (2017). Motorization Management in Ethiopia, World Bank, 5)</a:t>
            </a:r>
            <a:r>
              <a:rPr lang="en-US" sz="800" b="0" i="0" dirty="0">
                <a:effectLst/>
                <a:latin typeface="Aptos" panose="020B0004020202020204" pitchFamily="34" charset="0"/>
              </a:rPr>
              <a:t> United Nations Development Program.</a:t>
            </a:r>
            <a:r>
              <a:rPr lang="en-US" sz="800" dirty="0">
                <a:latin typeface="Aptos" panose="020B0004020202020204" pitchFamily="34" charset="0"/>
              </a:rPr>
              <a:t>  </a:t>
            </a:r>
            <a:br>
              <a:rPr lang="en-US" sz="800" dirty="0">
                <a:latin typeface="Aptos" panose="020B0004020202020204" pitchFamily="34" charset="0"/>
              </a:rPr>
            </a:b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146C2F-7CD6-6C85-5C34-67CDE4FB2D0A}"/>
              </a:ext>
            </a:extLst>
          </p:cNvPr>
          <p:cNvSpPr txBox="1"/>
          <p:nvPr/>
        </p:nvSpPr>
        <p:spPr>
          <a:xfrm>
            <a:off x="453428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Unsafe outdoor PM2.5 levels exasperated by vehicle emissions that will likely grow with urbanization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Vehicle penetration in Ethiopia was less than 10 per 1000 as of 2019, but these vehicles are mostly very aged imports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3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High import taxes and zero age / fuel regulation incentivizes purchase of older, cheaper, fuel inefficient vehicles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4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u="sng" dirty="0">
                <a:solidFill>
                  <a:schemeClr val="bg1"/>
                </a:solidFill>
                <a:latin typeface="Aptos" panose="020B0004020202020204" pitchFamily="34" charset="0"/>
              </a:rPr>
              <a:t>Changes in import and/or motorization policy will be critical in mitigating mass import of high-polluting vehicles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C70BCD-DE4F-65BC-7EE7-A348EC4A6C59}"/>
              </a:ext>
            </a:extLst>
          </p:cNvPr>
          <p:cNvSpPr txBox="1"/>
          <p:nvPr/>
        </p:nvSpPr>
        <p:spPr>
          <a:xfrm>
            <a:off x="842845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High household air pollution exposure from limited clean cooking fuel access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u="sng" dirty="0">
                <a:solidFill>
                  <a:schemeClr val="bg1"/>
                </a:solidFill>
                <a:latin typeface="Aptos" panose="020B0004020202020204" pitchFamily="34" charset="0"/>
              </a:rPr>
              <a:t>Long-term investments in infrastructure and clean energy production to expand electricity access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u="sng" dirty="0">
                <a:solidFill>
                  <a:schemeClr val="bg1"/>
                </a:solidFill>
                <a:latin typeface="Aptos" panose="020B0004020202020204" pitchFamily="34" charset="0"/>
              </a:rPr>
              <a:t>Short-term investments in innovative, risk-mitigating technologies like improved biomass cookstoves which have been demonstrated to half household PM2.5 levels</a:t>
            </a:r>
            <a:r>
              <a:rPr lang="en-US" sz="1200" u="sng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5</a:t>
            </a:r>
            <a:endParaRPr lang="en-US" sz="1200" u="sng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155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3605</TotalTime>
  <Words>919</Words>
  <Application>Microsoft Macintosh PowerPoint</Application>
  <PresentationFormat>Widescreen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Gill Sans MT</vt:lpstr>
      <vt:lpstr>Helvetica</vt:lpstr>
      <vt:lpstr>Wingdings</vt:lpstr>
      <vt:lpstr>Wingdings 2</vt:lpstr>
      <vt:lpstr>Dividend</vt:lpstr>
      <vt:lpstr>Air Pollution in Ethiopia</vt:lpstr>
      <vt:lpstr>Introduction</vt:lpstr>
      <vt:lpstr>Ethiopia’s demographic</vt:lpstr>
      <vt:lpstr>Population settlements</vt:lpstr>
      <vt:lpstr>Ambient Air Pollution exposure</vt:lpstr>
      <vt:lpstr>ADDIS ABABA OUTDOOR Air Quality</vt:lpstr>
      <vt:lpstr>Household Air Pollution Exposure </vt:lpstr>
      <vt:lpstr>Air Pollution Associated Burden of Disease </vt:lpstr>
      <vt:lpstr>Potential Policy and investment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Yishak Ali</dc:creator>
  <cp:lastModifiedBy>Yishak Ali</cp:lastModifiedBy>
  <cp:revision>13</cp:revision>
  <dcterms:created xsi:type="dcterms:W3CDTF">2025-01-08T11:47:07Z</dcterms:created>
  <dcterms:modified xsi:type="dcterms:W3CDTF">2025-01-11T00:00:35Z</dcterms:modified>
</cp:coreProperties>
</file>