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16"/>
  </p:notesMasterIdLst>
  <p:sldIdLst>
    <p:sldId id="256" r:id="rId5"/>
    <p:sldId id="278" r:id="rId6"/>
    <p:sldId id="279" r:id="rId7"/>
    <p:sldId id="281" r:id="rId8"/>
    <p:sldId id="282" r:id="rId9"/>
    <p:sldId id="283" r:id="rId10"/>
    <p:sldId id="285" r:id="rId11"/>
    <p:sldId id="284" r:id="rId12"/>
    <p:sldId id="286" r:id="rId13"/>
    <p:sldId id="288" r:id="rId14"/>
    <p:sldId id="290"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BB7FF"/>
    <a:srgbClr val="D9D9D9"/>
    <a:srgbClr val="FF337E"/>
    <a:srgbClr val="1CADE4"/>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27F2DA1-5485-4F75-94EB-CB15884CF22F}" v="1" dt="2021-06-13T10:51:56.690"/>
    <p1510:client id="{FDBE6FEA-FF9B-42BB-89AB-F35285250681}" v="2" dt="2021-06-13T08:37:19.92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9403" autoAdjust="0"/>
  </p:normalViewPr>
  <p:slideViewPr>
    <p:cSldViewPr snapToGrid="0">
      <p:cViewPr varScale="1">
        <p:scale>
          <a:sx n="57" d="100"/>
          <a:sy n="57" d="100"/>
        </p:scale>
        <p:origin x="924" y="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52ADB1-275D-430A-89EE-5C7E6CFF6FF2}" type="datetimeFigureOut">
              <a:rPr lang="en-US" smtClean="0"/>
              <a:t>6/20/2021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725628-3A68-42F4-BA86-981817953149}" type="slidenum">
              <a:rPr lang="en-US" smtClean="0"/>
              <a:t>‹#›</a:t>
            </a:fld>
            <a:endParaRPr lang="en-US"/>
          </a:p>
        </p:txBody>
      </p:sp>
    </p:spTree>
    <p:extLst>
      <p:ext uri="{BB962C8B-B14F-4D97-AF65-F5344CB8AC3E}">
        <p14:creationId xmlns:p14="http://schemas.microsoft.com/office/powerpoint/2010/main" val="64925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B725628-3A68-42F4-BA86-981817953149}" type="slidenum">
              <a:rPr lang="en-US" smtClean="0"/>
              <a:t>1</a:t>
            </a:fld>
            <a:endParaRPr lang="en-US"/>
          </a:p>
        </p:txBody>
      </p:sp>
    </p:spTree>
    <p:extLst>
      <p:ext uri="{BB962C8B-B14F-4D97-AF65-F5344CB8AC3E}">
        <p14:creationId xmlns:p14="http://schemas.microsoft.com/office/powerpoint/2010/main" val="18349675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lgn="r" rtl="1">
              <a:buFontTx/>
              <a:buChar char="-"/>
            </a:pPr>
            <a:r>
              <a:rPr lang="he-IL"/>
              <a:t>גם ברשת זו ביצענו ניתוח ויזואלי. </a:t>
            </a:r>
          </a:p>
          <a:p>
            <a:pPr marL="171450" indent="-171450" algn="r" rtl="1">
              <a:buFontTx/>
              <a:buChar char="-"/>
            </a:pPr>
            <a:r>
              <a:rPr lang="he-IL"/>
              <a:t>לקרוא בולטים</a:t>
            </a:r>
          </a:p>
          <a:p>
            <a:pPr marL="171450" indent="-171450" algn="r" rtl="1">
              <a:buFontTx/>
              <a:buChar char="-"/>
            </a:pPr>
            <a:endParaRPr lang="he-IL"/>
          </a:p>
          <a:p>
            <a:pPr algn="r" rtl="1"/>
            <a:r>
              <a:rPr lang="he-IL"/>
              <a:t>גודל הנודים זה הדרגה, הם צבועים לפי מודולריטי.</a:t>
            </a:r>
          </a:p>
          <a:p>
            <a:pPr algn="r" rtl="1"/>
            <a:r>
              <a:rPr lang="he-IL"/>
              <a:t>אפשר לראות כפי שציפינו שהטאגים המשמעותיים הם הלייבלים. </a:t>
            </a:r>
          </a:p>
          <a:p>
            <a:pPr algn="r" rtl="1"/>
            <a:r>
              <a:rPr lang="he-IL"/>
              <a:t>אפשר לראות שקיבלנו 4 קלסטרים של טאגים – פרונטאנד(גאווה סקריפט,</a:t>
            </a:r>
            <a:r>
              <a:rPr lang="en-US"/>
              <a:t>html</a:t>
            </a:r>
            <a:r>
              <a:rPr lang="he-IL"/>
              <a:t>) בק אנד – </a:t>
            </a:r>
            <a:r>
              <a:rPr lang="en-US"/>
              <a:t>PHP</a:t>
            </a:r>
            <a:r>
              <a:rPr lang="he-IL"/>
              <a:t>, </a:t>
            </a:r>
            <a:r>
              <a:rPr lang="en-US"/>
              <a:t>database</a:t>
            </a:r>
            <a:r>
              <a:rPr lang="he-IL"/>
              <a:t>, פייטון ו</a:t>
            </a:r>
            <a:r>
              <a:rPr lang="en-US"/>
              <a:t>R</a:t>
            </a:r>
            <a:r>
              <a:rPr lang="he-IL"/>
              <a:t> –</a:t>
            </a:r>
            <a:r>
              <a:rPr lang="en-US"/>
              <a:t> </a:t>
            </a:r>
            <a:r>
              <a:rPr lang="he-IL"/>
              <a:t>ניתוח נתונים וסטטיסטיקה. </a:t>
            </a:r>
          </a:p>
          <a:p>
            <a:pPr algn="r" rtl="1"/>
            <a:r>
              <a:rPr lang="he-IL"/>
              <a:t>כמו כן הטאגים הללו בעלי ביטווינס גבוה ומכיוון שהם כלליים מאוד כלומר הגיוני שהם מקשרים בין הרבה טגיות ספציפיות יותר.</a:t>
            </a:r>
          </a:p>
        </p:txBody>
      </p:sp>
      <p:sp>
        <p:nvSpPr>
          <p:cNvPr id="4" name="Slide Number Placeholder 3"/>
          <p:cNvSpPr>
            <a:spLocks noGrp="1"/>
          </p:cNvSpPr>
          <p:nvPr>
            <p:ph type="sldNum" sz="quarter" idx="5"/>
          </p:nvPr>
        </p:nvSpPr>
        <p:spPr/>
        <p:txBody>
          <a:bodyPr/>
          <a:lstStyle/>
          <a:p>
            <a:fld id="{4B725628-3A68-42F4-BA86-981817953149}" type="slidenum">
              <a:rPr lang="en-US" smtClean="0"/>
              <a:t>10</a:t>
            </a:fld>
            <a:endParaRPr lang="en-US"/>
          </a:p>
        </p:txBody>
      </p:sp>
    </p:spTree>
    <p:extLst>
      <p:ext uri="{BB962C8B-B14F-4D97-AF65-F5344CB8AC3E}">
        <p14:creationId xmlns:p14="http://schemas.microsoft.com/office/powerpoint/2010/main" val="2239452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lgn="r" rtl="1">
              <a:buFontTx/>
              <a:buChar char="-"/>
            </a:pPr>
            <a:r>
              <a:rPr lang="he-IL"/>
              <a:t>לסיכום, בפרוייקט יצרנו שתי רשתות. </a:t>
            </a:r>
          </a:p>
          <a:p>
            <a:pPr marL="171450" indent="-171450" algn="r" rtl="1">
              <a:buFontTx/>
              <a:buChar char="-"/>
            </a:pPr>
            <a:r>
              <a:rPr lang="he-IL"/>
              <a:t>הצלחנו לבצע קלספיקציה לשפה ולתתי נושאים בשפה</a:t>
            </a:r>
          </a:p>
          <a:p>
            <a:pPr marL="171450" indent="-171450" algn="r" rtl="1">
              <a:buFontTx/>
              <a:buChar char="-"/>
            </a:pPr>
            <a:r>
              <a:rPr lang="he-IL"/>
              <a:t>בשביל לקחת את הרשת צעד קדימה וממש לקשר בין שאלות זהות צריך מידע נוסף:</a:t>
            </a:r>
          </a:p>
          <a:p>
            <a:pPr marL="628650" lvl="1" indent="-171450" algn="r" rtl="1">
              <a:buFontTx/>
              <a:buChar char="-"/>
            </a:pPr>
            <a:r>
              <a:rPr lang="he-IL"/>
              <a:t>עוד פיצרים</a:t>
            </a:r>
          </a:p>
          <a:p>
            <a:pPr marL="628650" lvl="1" indent="-171450" algn="r" rtl="1">
              <a:buFontTx/>
              <a:buChar char="-"/>
            </a:pPr>
            <a:r>
              <a:rPr lang="he-IL"/>
              <a:t>טקסט מייניג – להשתמש במידע טקסטואלי שיש בשאלות</a:t>
            </a:r>
          </a:p>
          <a:p>
            <a:pPr marL="628650" lvl="1" indent="-171450" algn="r" rtl="1">
              <a:buFontTx/>
              <a:buChar char="-"/>
            </a:pPr>
            <a:r>
              <a:rPr lang="he-IL"/>
              <a:t>עוד שפות</a:t>
            </a:r>
          </a:p>
          <a:p>
            <a:pPr marL="171450" lvl="0" indent="-171450" algn="r" rtl="1">
              <a:buFontTx/>
              <a:buChar char="-"/>
            </a:pPr>
            <a:r>
              <a:rPr lang="he-IL"/>
              <a:t>היינו רוצים לחקור טרנידם בתחום החומרה/תוכנה לזהות תחומים שהופכים לפופולארים על סמך השאלות וקשרים מעניינים</a:t>
            </a:r>
          </a:p>
          <a:p>
            <a:pPr marL="171450" indent="-171450" algn="r" rtl="1">
              <a:buFontTx/>
              <a:buChar char="-"/>
            </a:pPr>
            <a:endParaRPr lang="he-IL"/>
          </a:p>
          <a:p>
            <a:pPr algn="r" rtl="1"/>
            <a:r>
              <a:rPr lang="he-IL"/>
              <a:t>רשת שאלות הרשת המרכזית, ורשת הטאגים. </a:t>
            </a:r>
          </a:p>
          <a:p>
            <a:pPr algn="r" rtl="1"/>
            <a:r>
              <a:rPr lang="he-IL"/>
              <a:t>בעזרת הרשת הצלחנו לסווג את הלייבל(השפה) של השאלות וכבר לבצע קלסיפיקציה בעלת דיוק מרשים.</a:t>
            </a:r>
          </a:p>
          <a:p>
            <a:pPr algn="r" rtl="1"/>
            <a:r>
              <a:rPr lang="he-IL"/>
              <a:t>זיהינו כי ישנם שאלות מרכזיות(בעלות הכי הרבה צפיות) הן שאלות נפוצות ברמת מקצועיות נמוכה יחסית.</a:t>
            </a:r>
          </a:p>
          <a:p>
            <a:pPr algn="r" rtl="1"/>
            <a:endParaRPr lang="he-IL"/>
          </a:p>
          <a:p>
            <a:pPr algn="r" rtl="1"/>
            <a:r>
              <a:rPr lang="he-IL"/>
              <a:t>כמו שציינו המוטיבציה לפרוייקט שלנו הייתה לסווג את השאלות – הצלחה. ולזהות שאלות בעלות דמיון גבוה על מנת לייעל את השימוש באתר – הצלחנו למצוא דמיון בין שאלות ברמת השפה ואפילו ברמת תתי הנושאים בשפה. על מנת לאפשר סיווג של שאלות דומות צריכים פיטשרים נוספים בדטה. ניתן להשתמש בתוכן השאלה ולעשות ניתוח טקסט על השאלות והתשובות.</a:t>
            </a:r>
          </a:p>
          <a:p>
            <a:pPr algn="r" rtl="1"/>
            <a:r>
              <a:rPr lang="he-IL"/>
              <a:t>בנוסף המידע שלנו מוגבל בזמן ובשפות, על מנת ללמוד עוד על האתר יהיה מעניין לראות את ההתנהגות בשפות נוספות ובזמנים שונים.</a:t>
            </a:r>
          </a:p>
          <a:p>
            <a:pPr algn="r" rtl="1"/>
            <a:r>
              <a:rPr lang="he-IL"/>
              <a:t>בנוסף יכול להיות מעניין להוסיף נתונים מעולם המשרות הטכנולוגיות והקורסים הטכנולוגיים כי למדוד את הקשר בין השאלות באתר לנתונים הללו כדי לצפות מה התחומים החמים בשוק העבודה והקורסים המעניינים את האנשים בתחום.</a:t>
            </a:r>
          </a:p>
          <a:p>
            <a:pPr algn="r" rtl="1"/>
            <a:r>
              <a:rPr lang="he-IL"/>
              <a:t>לסיכום, בעזרת עוד מידע וחיבור של הרשת למקורות נוספים אפשר ללמוד עוד הרבה מהרשת.</a:t>
            </a:r>
          </a:p>
          <a:p>
            <a:pPr algn="r" rtl="1"/>
            <a:r>
              <a:rPr lang="he-IL"/>
              <a:t>תודה רבה</a:t>
            </a:r>
            <a:r>
              <a:rPr lang="he-IL">
                <a:sym typeface="Wingdings" panose="05000000000000000000" pitchFamily="2" charset="2"/>
              </a:rPr>
              <a:t></a:t>
            </a:r>
            <a:r>
              <a:rPr lang="he-IL"/>
              <a:t> </a:t>
            </a:r>
            <a:endParaRPr lang="en-US"/>
          </a:p>
        </p:txBody>
      </p:sp>
      <p:sp>
        <p:nvSpPr>
          <p:cNvPr id="4" name="Slide Number Placeholder 3"/>
          <p:cNvSpPr>
            <a:spLocks noGrp="1"/>
          </p:cNvSpPr>
          <p:nvPr>
            <p:ph type="sldNum" sz="quarter" idx="5"/>
          </p:nvPr>
        </p:nvSpPr>
        <p:spPr/>
        <p:txBody>
          <a:bodyPr/>
          <a:lstStyle/>
          <a:p>
            <a:fld id="{4B725628-3A68-42F4-BA86-981817953149}" type="slidenum">
              <a:rPr lang="en-US" smtClean="0"/>
              <a:t>11</a:t>
            </a:fld>
            <a:endParaRPr lang="en-US"/>
          </a:p>
        </p:txBody>
      </p:sp>
    </p:spTree>
    <p:extLst>
      <p:ext uri="{BB962C8B-B14F-4D97-AF65-F5344CB8AC3E}">
        <p14:creationId xmlns:p14="http://schemas.microsoft.com/office/powerpoint/2010/main" val="38783752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a:t>אנחנו ברחנו לעשות את הפרוייקט שלנו על </a:t>
            </a:r>
            <a:r>
              <a:rPr lang="he-IL" b="1"/>
              <a:t>סטאק אובר פלו</a:t>
            </a:r>
            <a:r>
              <a:rPr lang="he-IL"/>
              <a:t>.</a:t>
            </a:r>
          </a:p>
          <a:p>
            <a:pPr algn="r" rtl="1"/>
            <a:r>
              <a:rPr lang="he-IL"/>
              <a:t>סטאק אובר פלו זה אתר העוסק בשאלות ותשובות בתחומי התכנה והחומרה. אני בטוח שיצא לרובינו להשתמש בו. </a:t>
            </a:r>
          </a:p>
          <a:p>
            <a:pPr algn="r" rtl="1"/>
            <a:endParaRPr lang="he-IL"/>
          </a:p>
          <a:p>
            <a:pPr algn="r" rtl="1"/>
            <a:r>
              <a:rPr lang="he-IL"/>
              <a:t>את הדטה שלנו מצאנו באתר </a:t>
            </a:r>
            <a:r>
              <a:rPr lang="he-IL" b="1"/>
              <a:t>קאגל</a:t>
            </a:r>
            <a:r>
              <a:rPr lang="he-IL"/>
              <a:t> מפרוייקט סטאק אובר פלו קלסיפיקיישן צ'אלנג. היו שם 3 דטה סטים שונים במבנה דומה. איחדנו ביניהם והוצאנו דופליקציות.</a:t>
            </a:r>
          </a:p>
          <a:p>
            <a:pPr algn="r" rtl="1"/>
            <a:r>
              <a:rPr lang="he-IL"/>
              <a:t>נשארנו עם דטה סט אשר כל שורה בה מהווה שאלה אחת באתר. </a:t>
            </a:r>
          </a:p>
          <a:p>
            <a:pPr algn="r" rtl="1"/>
            <a:r>
              <a:rPr lang="he-IL"/>
              <a:t>סהכ 75 אלף שורות. ב2020 עם 5 שפות. </a:t>
            </a:r>
          </a:p>
          <a:p>
            <a:pPr algn="r" rtl="1"/>
            <a:endParaRPr lang="he-IL"/>
          </a:p>
          <a:p>
            <a:pPr marL="0" marR="0" lvl="0" indent="0" algn="r" defTabSz="914400" rtl="1" eaLnBrk="1" fontAlgn="auto" latinLnBrk="0" hangingPunct="1">
              <a:lnSpc>
                <a:spcPct val="100000"/>
              </a:lnSpc>
              <a:spcBef>
                <a:spcPts val="0"/>
              </a:spcBef>
              <a:spcAft>
                <a:spcPts val="0"/>
              </a:spcAft>
              <a:buClrTx/>
              <a:buSzTx/>
              <a:buFontTx/>
              <a:buNone/>
              <a:tabLst/>
              <a:defRPr/>
            </a:pPr>
            <a:r>
              <a:rPr lang="he-IL"/>
              <a:t>על מנת להתמקד בשאלות המרכזיות בחרנו </a:t>
            </a:r>
            <a:r>
              <a:rPr lang="he-IL" b="1"/>
              <a:t>לפלטר</a:t>
            </a:r>
            <a:r>
              <a:rPr lang="he-IL"/>
              <a:t> שאלות עם מעט צפיות – מה שהוריד אותנו לאיזור ה15 אלף שורות.</a:t>
            </a:r>
          </a:p>
          <a:p>
            <a:pPr marL="0" marR="0" lvl="0" indent="0" algn="r" defTabSz="914400" rtl="1" eaLnBrk="1" fontAlgn="auto" latinLnBrk="0" hangingPunct="1">
              <a:lnSpc>
                <a:spcPct val="100000"/>
              </a:lnSpc>
              <a:spcBef>
                <a:spcPts val="0"/>
              </a:spcBef>
              <a:spcAft>
                <a:spcPts val="0"/>
              </a:spcAft>
              <a:buClrTx/>
              <a:buSzTx/>
              <a:buFontTx/>
              <a:buNone/>
              <a:tabLst/>
              <a:defRPr/>
            </a:pPr>
            <a:r>
              <a:rPr lang="he-IL"/>
              <a:t>בדוגמא ניתן לראות את העמודות שלנו.</a:t>
            </a:r>
          </a:p>
          <a:p>
            <a:pPr marL="0" marR="0" lvl="0" indent="0" algn="r" defTabSz="914400" rtl="1" eaLnBrk="1" fontAlgn="auto" latinLnBrk="0" hangingPunct="1">
              <a:lnSpc>
                <a:spcPct val="100000"/>
              </a:lnSpc>
              <a:spcBef>
                <a:spcPts val="0"/>
              </a:spcBef>
              <a:spcAft>
                <a:spcPts val="0"/>
              </a:spcAft>
              <a:buClrTx/>
              <a:buSzTx/>
              <a:buFontTx/>
              <a:buNone/>
              <a:tabLst/>
              <a:defRPr/>
            </a:pPr>
            <a:r>
              <a:rPr lang="he-IL"/>
              <a:t>עמודת </a:t>
            </a:r>
            <a:r>
              <a:rPr lang="he-IL" b="1"/>
              <a:t>הטאגים</a:t>
            </a:r>
            <a:r>
              <a:rPr lang="he-IL"/>
              <a:t> עם רשימת הטאגים של 5-7 טאגים לכל שאלה. ועמודת </a:t>
            </a:r>
            <a:r>
              <a:rPr lang="he-IL" b="1"/>
              <a:t>הלייבל</a:t>
            </a:r>
            <a:r>
              <a:rPr lang="he-IL"/>
              <a:t> שלנו שהיא השפה.</a:t>
            </a:r>
          </a:p>
          <a:p>
            <a:pPr marL="0" marR="0" lvl="0" indent="0" algn="r" defTabSz="914400" rtl="1" eaLnBrk="1" fontAlgn="auto" latinLnBrk="0" hangingPunct="1">
              <a:lnSpc>
                <a:spcPct val="100000"/>
              </a:lnSpc>
              <a:spcBef>
                <a:spcPts val="0"/>
              </a:spcBef>
              <a:spcAft>
                <a:spcPts val="0"/>
              </a:spcAft>
              <a:buClrTx/>
              <a:buSzTx/>
              <a:buFontTx/>
              <a:buNone/>
              <a:tabLst/>
              <a:defRPr/>
            </a:pPr>
            <a:endParaRPr lang="he-IL"/>
          </a:p>
          <a:p>
            <a:pPr algn="r" rtl="1"/>
            <a:r>
              <a:rPr lang="he-IL" b="1"/>
              <a:t>המוטיבציה</a:t>
            </a:r>
            <a:r>
              <a:rPr lang="he-IL"/>
              <a:t> שלנו היא ללמוד באמצעות הרשת האם ניתן למצוא דימיון גבוהה בין שאלות ולמנוע חזרתיות של שאלות ותשובות.</a:t>
            </a:r>
          </a:p>
          <a:p>
            <a:pPr algn="r" rtl="1"/>
            <a:r>
              <a:rPr lang="he-IL"/>
              <a:t>מיעל את האתר, ומקצר זמן קבלת תשובה לשאלה מבחינת היוזר.</a:t>
            </a:r>
          </a:p>
          <a:p>
            <a:pPr algn="r" rtl="1"/>
            <a:r>
              <a:rPr lang="he-IL"/>
              <a:t>בנוסף אנחנו רוצים לנתח האם ניתן לקלסטר את הנתונים בצורה מעניינת שתאפשר לנו לסווג או לעזור לסווג את השפה שעליה נשאלה השאלה .למצוא קשרים בתוך שפות או בין שפות. </a:t>
            </a:r>
          </a:p>
          <a:p>
            <a:pPr marL="0" marR="0" lvl="0" indent="0" algn="r" defTabSz="914400" rtl="1" eaLnBrk="1" fontAlgn="auto" latinLnBrk="0" hangingPunct="1">
              <a:lnSpc>
                <a:spcPct val="100000"/>
              </a:lnSpc>
              <a:spcBef>
                <a:spcPts val="0"/>
              </a:spcBef>
              <a:spcAft>
                <a:spcPts val="0"/>
              </a:spcAft>
              <a:buClrTx/>
              <a:buSzTx/>
              <a:buFontTx/>
              <a:buNone/>
              <a:tabLst/>
              <a:defRPr/>
            </a:pPr>
            <a:endParaRPr lang="he-IL"/>
          </a:p>
          <a:p>
            <a:pPr marL="0" marR="0" lvl="0" indent="0" algn="r" defTabSz="914400" rtl="1" eaLnBrk="1" fontAlgn="auto" latinLnBrk="0" hangingPunct="1">
              <a:lnSpc>
                <a:spcPct val="100000"/>
              </a:lnSpc>
              <a:spcBef>
                <a:spcPts val="0"/>
              </a:spcBef>
              <a:spcAft>
                <a:spcPts val="0"/>
              </a:spcAft>
              <a:buClrTx/>
              <a:buSzTx/>
              <a:buFontTx/>
              <a:buNone/>
              <a:tabLst/>
              <a:defRPr/>
            </a:pPr>
            <a:endParaRPr lang="he-IL"/>
          </a:p>
          <a:p>
            <a:pPr algn="r" rtl="1"/>
            <a:endParaRPr lang="he-IL"/>
          </a:p>
          <a:p>
            <a:pPr algn="r" rtl="1"/>
            <a:endParaRPr lang="he-IL"/>
          </a:p>
          <a:p>
            <a:pPr algn="r" rtl="1"/>
            <a:endParaRPr lang="he-IL"/>
          </a:p>
          <a:p>
            <a:pPr algn="r" rtl="1"/>
            <a:r>
              <a:rPr lang="he-IL"/>
              <a:t>אנחנו ברחנו לעשות את הפרוייקט שלנו על סטאק אובר פלו.</a:t>
            </a:r>
          </a:p>
          <a:p>
            <a:pPr algn="r" rtl="1"/>
            <a:r>
              <a:rPr lang="he-IL"/>
              <a:t>סטאק אובר פלו זה אתר העוסק בשאלות ותשובות בתחומי התכנה והחומרה. אני בטוח שיצא לרובינו להשתמש בו. </a:t>
            </a:r>
          </a:p>
          <a:p>
            <a:pPr algn="r" rtl="1"/>
            <a:r>
              <a:rPr lang="he-IL"/>
              <a:t>את הדטה שלנו מצאנו באתר קאגל מפרוייקט סטאק אובר פלו קלסיפיקיישן צ'אלנג. היו שם 3 דטה סטים שונים במבנה דומה. איחדנו ביניהם והוצאנו דופליקציות.</a:t>
            </a:r>
          </a:p>
          <a:p>
            <a:pPr algn="r" rtl="1"/>
            <a:r>
              <a:rPr lang="he-IL"/>
              <a:t>נשארנו עם דטה סט אשר כל שורה בה מהווה שאלה אחת באתר. </a:t>
            </a:r>
          </a:p>
          <a:p>
            <a:pPr algn="r" rtl="1"/>
            <a:r>
              <a:rPr lang="he-IL"/>
              <a:t>סהכ 75 אלף שורות. ב2020 עם 5 שפות. </a:t>
            </a:r>
          </a:p>
          <a:p>
            <a:pPr marL="0" marR="0" lvl="0" indent="0" algn="r" defTabSz="914400" rtl="1" eaLnBrk="1" fontAlgn="auto" latinLnBrk="0" hangingPunct="1">
              <a:lnSpc>
                <a:spcPct val="100000"/>
              </a:lnSpc>
              <a:spcBef>
                <a:spcPts val="0"/>
              </a:spcBef>
              <a:spcAft>
                <a:spcPts val="0"/>
              </a:spcAft>
              <a:buClrTx/>
              <a:buSzTx/>
              <a:buFontTx/>
              <a:buNone/>
              <a:tabLst/>
              <a:defRPr/>
            </a:pPr>
            <a:r>
              <a:rPr lang="he-IL"/>
              <a:t>על מנת להתמקד בשאלות המרכזיות וכתוצאה מאילוצי מחשוב</a:t>
            </a:r>
            <a:r>
              <a:rPr lang="en-US"/>
              <a:t> </a:t>
            </a:r>
            <a:r>
              <a:rPr lang="he-IL"/>
              <a:t>במצב פונציאלי של פולי קונקטד(</a:t>
            </a:r>
            <a:r>
              <a:rPr lang="en-US"/>
              <a:t>75*75=</a:t>
            </a:r>
            <a:r>
              <a:rPr lang="en-US" err="1"/>
              <a:t>billion5.6</a:t>
            </a:r>
            <a:r>
              <a:rPr lang="he-IL"/>
              <a:t>)  בחרנו לפלטר שאלות עם מעט צפיות – מה שהוריד אותנו לאיזור ה15 אלף שורות.</a:t>
            </a:r>
          </a:p>
          <a:p>
            <a:pPr algn="r" rtl="1"/>
            <a:r>
              <a:rPr lang="he-IL"/>
              <a:t>בדוגמא ניתן לראות את העמודות שלנו.</a:t>
            </a:r>
          </a:p>
          <a:p>
            <a:pPr algn="r" rtl="1"/>
            <a:r>
              <a:rPr lang="he-IL"/>
              <a:t>טגיות שנדבר עליהם בהמשך והלייבל שלנו.</a:t>
            </a:r>
          </a:p>
          <a:p>
            <a:pPr algn="r" rtl="1"/>
            <a:r>
              <a:rPr lang="he-IL"/>
              <a:t>והלייבל שלנו  - שפה. זה בעצם האתגר בקאגל לסווג את העמודה הזו באמצעות הפיטשרים שלנו.</a:t>
            </a:r>
          </a:p>
          <a:p>
            <a:pPr algn="r" rtl="1"/>
            <a:r>
              <a:rPr lang="he-IL"/>
              <a:t>המוטיבציה שלנו היא ללמוד באמצעות הרשת האם נתין למצוא דימיון גבוהה בין שאלות ולמנוע חזרתיות של שאלות ותשובות.</a:t>
            </a:r>
          </a:p>
          <a:p>
            <a:pPr algn="r" rtl="1"/>
            <a:r>
              <a:rPr lang="he-IL"/>
              <a:t>מיעל את האתר, ומקצר זמן קבלת תשובה לשאלה מבחינת היוזר.</a:t>
            </a:r>
          </a:p>
          <a:p>
            <a:pPr algn="r" rtl="1"/>
            <a:r>
              <a:rPr lang="he-IL"/>
              <a:t>בנוסף אנחנו רוצים לנתח הםא ניתן לקלסטר את הנתונים בצורה מעניינת שתאפשר לנו לסווג או לעזור לסווג את השפה שעליה נשאלה השאלה . קשרים בתוך שפות או בין שפות. </a:t>
            </a:r>
          </a:p>
          <a:p>
            <a:pPr algn="r" rtl="1"/>
            <a:endParaRPr lang="he-IL"/>
          </a:p>
          <a:p>
            <a:pPr algn="r" rtl="1"/>
            <a:endParaRPr lang="he-IL"/>
          </a:p>
          <a:p>
            <a:pPr algn="r" rtl="1"/>
            <a:endParaRPr lang="he-IL"/>
          </a:p>
          <a:p>
            <a:pPr algn="r" rtl="1"/>
            <a:endParaRPr lang="he-IL"/>
          </a:p>
          <a:p>
            <a:pPr algn="r" rtl="1"/>
            <a:endParaRPr lang="en-US"/>
          </a:p>
        </p:txBody>
      </p:sp>
      <p:sp>
        <p:nvSpPr>
          <p:cNvPr id="4" name="Slide Number Placeholder 3"/>
          <p:cNvSpPr>
            <a:spLocks noGrp="1"/>
          </p:cNvSpPr>
          <p:nvPr>
            <p:ph type="sldNum" sz="quarter" idx="5"/>
          </p:nvPr>
        </p:nvSpPr>
        <p:spPr/>
        <p:txBody>
          <a:bodyPr/>
          <a:lstStyle/>
          <a:p>
            <a:fld id="{4B725628-3A68-42F4-BA86-981817953149}" type="slidenum">
              <a:rPr lang="en-US" smtClean="0"/>
              <a:t>2</a:t>
            </a:fld>
            <a:endParaRPr lang="en-US"/>
          </a:p>
        </p:txBody>
      </p:sp>
    </p:spTree>
    <p:extLst>
      <p:ext uri="{BB962C8B-B14F-4D97-AF65-F5344CB8AC3E}">
        <p14:creationId xmlns:p14="http://schemas.microsoft.com/office/powerpoint/2010/main" val="689640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a:t>בנינו שתי רשתות. כעט נתמקד בעיקרית.</a:t>
            </a:r>
          </a:p>
          <a:p>
            <a:pPr algn="r" rtl="1"/>
            <a:r>
              <a:rPr lang="he-IL"/>
              <a:t>הרשת הראשונה שלנו היא רשת שבה כל צומת זה שאלה. הקשתות הן קורלציות בין שאלות שנסביר אותה עוד רגע.</a:t>
            </a:r>
          </a:p>
          <a:p>
            <a:pPr algn="r" rtl="1"/>
            <a:r>
              <a:rPr lang="he-IL"/>
              <a:t>יש לנו 15 אלף נודים, 2 מיליון קשתות. הדרגה הממוצעת הוא 275.5. הקוטר הוא אינסופי כי הרשת שלנו לא מחוברת. דבר שדי ציפינו לו כי הדטה שלנו מציג שפות שונות כלומר שונות וגיוון בין הנודים ואין ציפייה שנמצא קשר בין כל שאלה לשאלה אחרת.</a:t>
            </a:r>
          </a:p>
          <a:p>
            <a:pPr algn="r" rtl="1"/>
            <a:endParaRPr lang="he-IL"/>
          </a:p>
          <a:p>
            <a:pPr algn="r" rtl="1"/>
            <a:r>
              <a:rPr lang="he-IL"/>
              <a:t>קורלציות: הקשרים בין השאלות מבוססים על רשימת הטאגים שיש לכל שאלה. התייחסנו לכל רשימה כזו כקבוצה וניסינו למצוא דימיון בין קבוצות. מדדנו מספר מדדי סימילריטי בין קבוצות. </a:t>
            </a:r>
            <a:r>
              <a:rPr lang="en-US"/>
              <a:t> </a:t>
            </a:r>
            <a:r>
              <a:rPr lang="en-US" err="1"/>
              <a:t>coeeficient</a:t>
            </a:r>
            <a:r>
              <a:rPr lang="he-IL"/>
              <a:t> </a:t>
            </a:r>
            <a:r>
              <a:rPr lang="en-US"/>
              <a:t> DICE</a:t>
            </a:r>
            <a:r>
              <a:rPr lang="he-IL"/>
              <a:t>, </a:t>
            </a:r>
            <a:r>
              <a:rPr lang="en-US"/>
              <a:t> JECART index </a:t>
            </a:r>
            <a:r>
              <a:rPr lang="he-IL"/>
              <a:t>, </a:t>
            </a:r>
            <a:r>
              <a:rPr lang="en-US"/>
              <a:t>  TVERCKY index</a:t>
            </a:r>
            <a:r>
              <a:rPr lang="he-IL"/>
              <a:t>.</a:t>
            </a:r>
          </a:p>
          <a:p>
            <a:pPr algn="r" rtl="1"/>
            <a:r>
              <a:rPr lang="he-IL"/>
              <a:t>בחרנו להשתמש בג'קארד. ג'קארד אינדקס זה החיתוך של שתי הקבוצות(שתי רשימות טאגים) חלקי האיחוד של שתי הרשימות. מה שראינו זה שהמדד נותן משקל גבוה לשאלות עם מעט טאגים.</a:t>
            </a:r>
          </a:p>
          <a:p>
            <a:pPr algn="r" rtl="1"/>
            <a:r>
              <a:rPr lang="he-IL"/>
              <a:t>למשל שתי שאלות עם טאג אחד </a:t>
            </a:r>
            <a:r>
              <a:rPr lang="en-US"/>
              <a:t>R</a:t>
            </a:r>
            <a:r>
              <a:rPr lang="he-IL"/>
              <a:t> יקבלו דימיון מלא למרות שזה לא בהכרח המצב. המדד נותן לי את אחוז הטאגים המשותפים ואנחנו רוצים לתת משקל גם לכמות הטאגים המשותפים.</a:t>
            </a:r>
          </a:p>
          <a:p>
            <a:pPr algn="r" rtl="1"/>
            <a:r>
              <a:rPr lang="he-IL"/>
              <a:t> רצינו להבליט קשר חזק יותר כאשר יש יותר טאגים משותפים. </a:t>
            </a:r>
          </a:p>
          <a:p>
            <a:pPr algn="r" rtl="1"/>
            <a:r>
              <a:rPr lang="he-IL"/>
              <a:t>עשינו זאת עי הכפלה המונה בריבוע(יותר טגים משותפים הציון עולה) בנוסף הענשנו שאלות עם טאג אחד עי כך  שכפינו מינימום חלוקה ב2.</a:t>
            </a:r>
          </a:p>
          <a:p>
            <a:pPr algn="r" rtl="1"/>
            <a:endParaRPr lang="he-IL"/>
          </a:p>
          <a:p>
            <a:pPr algn="r" rtl="1"/>
            <a:r>
              <a:rPr lang="he-IL"/>
              <a:t>נזכיר שעשינו רשת הפוכה, כאשר הנודים הם הטאגים והקשר ביניהם מאופיין בשאלות משותפות. </a:t>
            </a:r>
          </a:p>
          <a:p>
            <a:pPr algn="r" rtl="1"/>
            <a:endParaRPr lang="he-IL"/>
          </a:p>
          <a:p>
            <a:pPr algn="r" rtl="1"/>
            <a:endParaRPr lang="en-US"/>
          </a:p>
        </p:txBody>
      </p:sp>
      <p:sp>
        <p:nvSpPr>
          <p:cNvPr id="4" name="Slide Number Placeholder 3"/>
          <p:cNvSpPr>
            <a:spLocks noGrp="1"/>
          </p:cNvSpPr>
          <p:nvPr>
            <p:ph type="sldNum" sz="quarter" idx="5"/>
          </p:nvPr>
        </p:nvSpPr>
        <p:spPr/>
        <p:txBody>
          <a:bodyPr/>
          <a:lstStyle/>
          <a:p>
            <a:fld id="{4B725628-3A68-42F4-BA86-981817953149}" type="slidenum">
              <a:rPr lang="en-US" smtClean="0"/>
              <a:t>3</a:t>
            </a:fld>
            <a:endParaRPr lang="en-US"/>
          </a:p>
        </p:txBody>
      </p:sp>
    </p:spTree>
    <p:extLst>
      <p:ext uri="{BB962C8B-B14F-4D97-AF65-F5344CB8AC3E}">
        <p14:creationId xmlns:p14="http://schemas.microsoft.com/office/powerpoint/2010/main" val="37697761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a:t>להביא את הנוסחה של ה</a:t>
            </a:r>
            <a:r>
              <a:rPr lang="en-US"/>
              <a:t>le7</a:t>
            </a:r>
            <a:r>
              <a:rPr lang="he-IL"/>
              <a:t> = 10 בחזקת 7. </a:t>
            </a:r>
            <a:endParaRPr lang="en-US"/>
          </a:p>
          <a:p>
            <a:pPr algn="r" rtl="1"/>
            <a:endParaRPr lang="en-US"/>
          </a:p>
          <a:p>
            <a:pPr marL="171450" indent="-171450" algn="r" rtl="1">
              <a:buFontTx/>
              <a:buChar char="-"/>
            </a:pPr>
            <a:r>
              <a:rPr lang="he-IL"/>
              <a:t>לאחר שהסברנו על מבנה הרשת רצינו לבדוק מה הטרשולד</a:t>
            </a:r>
          </a:p>
          <a:p>
            <a:pPr marL="171450" indent="-171450" algn="r" rtl="1">
              <a:buFontTx/>
              <a:buChar char="-"/>
            </a:pPr>
            <a:r>
              <a:rPr lang="he-IL"/>
              <a:t>למה בחרנו בסף זה</a:t>
            </a:r>
          </a:p>
          <a:p>
            <a:pPr marL="171450" indent="-171450" algn="r" rtl="1">
              <a:buFontTx/>
              <a:buChar char="-"/>
            </a:pPr>
            <a:r>
              <a:rPr lang="he-IL"/>
              <a:t>מעל 0.6 לא מועיל</a:t>
            </a:r>
          </a:p>
          <a:p>
            <a:pPr algn="r" rtl="1"/>
            <a:endParaRPr lang="he-IL"/>
          </a:p>
          <a:p>
            <a:pPr algn="r" rtl="1"/>
            <a:r>
              <a:rPr lang="he-IL"/>
              <a:t>בשלב זה רצינו לראות מה הטרשהולד שלנו, כלומר המינימום קורלציה שמעידה על קשר בין שתי שאלות.</a:t>
            </a:r>
          </a:p>
          <a:p>
            <a:pPr algn="r" rtl="1"/>
            <a:r>
              <a:rPr lang="he-IL"/>
              <a:t>אז עשינו אנליזה על הרשת ובנינו מספר רשתות כאשר כל אחת עם טרשהולד אחר בקפיצות של 0.2. בחרנו את הסף 0.6 כלומר רק מהסף הזה נגדיר את הקשר בין שתי שאלות.</a:t>
            </a:r>
          </a:p>
          <a:p>
            <a:pPr algn="r" rtl="1"/>
            <a:r>
              <a:rPr lang="he-IL"/>
              <a:t>נסביר למה בחרנו בסף זה? אפשר לראות בגרף משמאל עבור כל סף מה מספר הקשרים שיש לנו. ניתן לראות ירידה טלולה אשר מתייצבת בסף הנבחר. </a:t>
            </a:r>
          </a:p>
          <a:p>
            <a:pPr algn="r" rtl="1"/>
            <a:r>
              <a:rPr lang="he-IL"/>
              <a:t>מימין ניתן לראות את התפלגות הדרגות עבור הרשתות בכל סף. אפשר לראות בשתי ההתפלגויות העליונות כל הצמתים בעלי דרגות גבוהות – כמעט פולי קוננקט. עבור הסף הנבחר ההתפלגות המתקבלת מעט מפוזרז יותר ואם נעלה את הסף אין משמעות. </a:t>
            </a:r>
          </a:p>
          <a:p>
            <a:pPr algn="r" rtl="1"/>
            <a:endParaRPr lang="en-US"/>
          </a:p>
        </p:txBody>
      </p:sp>
      <p:sp>
        <p:nvSpPr>
          <p:cNvPr id="4" name="Slide Number Placeholder 3"/>
          <p:cNvSpPr>
            <a:spLocks noGrp="1"/>
          </p:cNvSpPr>
          <p:nvPr>
            <p:ph type="sldNum" sz="quarter" idx="5"/>
          </p:nvPr>
        </p:nvSpPr>
        <p:spPr/>
        <p:txBody>
          <a:bodyPr/>
          <a:lstStyle/>
          <a:p>
            <a:fld id="{4B725628-3A68-42F4-BA86-981817953149}" type="slidenum">
              <a:rPr lang="en-US" smtClean="0"/>
              <a:t>4</a:t>
            </a:fld>
            <a:endParaRPr lang="en-US"/>
          </a:p>
        </p:txBody>
      </p:sp>
    </p:spTree>
    <p:extLst>
      <p:ext uri="{BB962C8B-B14F-4D97-AF65-F5344CB8AC3E}">
        <p14:creationId xmlns:p14="http://schemas.microsoft.com/office/powerpoint/2010/main" val="21086196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lgn="r" rtl="1">
              <a:buFontTx/>
              <a:buChar char="-"/>
            </a:pPr>
            <a:r>
              <a:rPr lang="he-IL" dirty="0"/>
              <a:t>התפלגות דרגות – לא פאאור לאו כמו שציפינו</a:t>
            </a:r>
          </a:p>
          <a:p>
            <a:pPr marL="171450" indent="-171450" algn="r" rtl="1">
              <a:buFontTx/>
              <a:buChar char="-"/>
            </a:pPr>
            <a:r>
              <a:rPr lang="en-US" dirty="0"/>
              <a:t>KNN</a:t>
            </a:r>
            <a:r>
              <a:rPr lang="he-IL" dirty="0"/>
              <a:t> אסורטטיבי – כמו שציפינו</a:t>
            </a:r>
          </a:p>
          <a:p>
            <a:pPr algn="r" rtl="1"/>
            <a:endParaRPr lang="he-IL" dirty="0"/>
          </a:p>
          <a:p>
            <a:pPr algn="r" rtl="1"/>
            <a:r>
              <a:rPr lang="he-IL" dirty="0"/>
              <a:t>כעת נציג ניתוח רשת עם הסף הנבחר. </a:t>
            </a:r>
          </a:p>
          <a:p>
            <a:pPr algn="r" rtl="1"/>
            <a:r>
              <a:rPr lang="he-IL" b="1" dirty="0"/>
              <a:t>שמאל למעלה ניתן לראות את התפלגות הדרגות.  </a:t>
            </a:r>
          </a:p>
          <a:p>
            <a:pPr algn="r" rtl="1"/>
            <a:r>
              <a:rPr lang="he-IL" b="1" dirty="0"/>
              <a:t>אפשר לראות שאין לנו רשת פאוור לו. הדבר לא מפתיע משום שאין ציפייה שיהיו שאלות המהווים האבים מרכזיים, כלומר שאלות הקשורות לאלפי שאלות אחרות זה מקרה לא הגיוני.</a:t>
            </a:r>
          </a:p>
          <a:p>
            <a:pPr algn="r" rtl="1"/>
            <a:r>
              <a:rPr lang="he-IL" b="1" dirty="0"/>
              <a:t>משתי סיבות:</a:t>
            </a:r>
          </a:p>
          <a:p>
            <a:pPr algn="r" rtl="1"/>
            <a:r>
              <a:rPr lang="he-IL" b="1" dirty="0"/>
              <a:t>שאלה עוסקת בנושא ספציפי.פונקצייה ספציפית. יש כל כך הרבה נושאים שלא הגיוני שנמצא שאלות מרכזיות ברמה של האב.</a:t>
            </a:r>
          </a:p>
          <a:p>
            <a:pPr algn="r" rtl="1"/>
            <a:r>
              <a:rPr lang="he-IL" b="1" dirty="0"/>
              <a:t>מבחינת הקורלציה שחישבנו – הביסוס הוא הטאגים כאשר כל שאלה עם 5-7 טאגים, כאשר יש מעל אלף טאגים כלומר אין ציפייה שנמצא האבים. </a:t>
            </a:r>
          </a:p>
          <a:p>
            <a:pPr algn="r" rtl="1"/>
            <a:endParaRPr lang="he-IL" dirty="0"/>
          </a:p>
          <a:p>
            <a:pPr algn="r" rtl="1"/>
            <a:r>
              <a:rPr lang="he-IL" dirty="0"/>
              <a:t>התפלגות משקלים: הרשת היא רשת ממושקלת, ניתן לראות שלא קיבלנו התפלגות מוכרת.</a:t>
            </a:r>
          </a:p>
          <a:p>
            <a:pPr algn="r" rtl="1"/>
            <a:endParaRPr lang="he-IL" dirty="0"/>
          </a:p>
          <a:p>
            <a:pPr algn="r" rtl="1"/>
            <a:r>
              <a:rPr lang="he-IL" b="1" dirty="0"/>
              <a:t>דגרי קורליישן </a:t>
            </a:r>
            <a:r>
              <a:rPr lang="en-US" b="1" dirty="0"/>
              <a:t>KNN</a:t>
            </a:r>
            <a:r>
              <a:rPr lang="he-IL" b="1" dirty="0"/>
              <a:t>: קיבלנו גרף אסורטטיבי עם </a:t>
            </a:r>
            <a:r>
              <a:rPr lang="en-US" b="1" dirty="0"/>
              <a:t>R</a:t>
            </a:r>
            <a:r>
              <a:rPr lang="he-IL" b="1" dirty="0"/>
              <a:t>=0.17. הדבר מעיד על זה שצמתים בעלי דרגה גבוהה לרוב מתחברים עם צמתים בעלי דרגה גבוהה.  זה הגיוני מכיוון שכמו שנראה בהמשך ישנם טאגים פופולריים יותר מאחרים, אז אם יש שאלה עם כמה טאגים פופולריים הסיכוי שהם יתקשרו גבוה מה שיוצר מאין קליקות.</a:t>
            </a:r>
          </a:p>
          <a:p>
            <a:pPr algn="r" rtl="1"/>
            <a:endParaRPr lang="he-IL" dirty="0"/>
          </a:p>
          <a:p>
            <a:pPr algn="r" rtl="1"/>
            <a:r>
              <a:rPr lang="en-US" dirty="0"/>
              <a:t>C</a:t>
            </a:r>
            <a:r>
              <a:rPr lang="he-IL" dirty="0"/>
              <a:t>: לא קיבלנו התפלגות מוכרת כלומר לא קיים קשקר מובהק בין הדרגה לבין </a:t>
            </a:r>
            <a:r>
              <a:rPr lang="en-US" dirty="0"/>
              <a:t>average clustering coefficient</a:t>
            </a:r>
            <a:r>
              <a:rPr lang="he-IL" dirty="0"/>
              <a:t>- אי אפשר לומר שככל שהדרגה גבוהה יותר כך השכנים שלי מחוברים יותר/פחות. בטווחים מסוימים אפשר לזהות התנהגות</a:t>
            </a:r>
          </a:p>
          <a:p>
            <a:pPr algn="r" rtl="1"/>
            <a:r>
              <a:rPr lang="he-IL" dirty="0"/>
              <a:t>התחילת ההתפלגות ישנה עליה קלה כלומר ככל שהדרגה עולה החברים שלי יותר מחוברים ביניהם. אך עבור הדרגוצ הגבוהות ביותר הקשת מתהפך. כלומר ככל שהדרגה עולה יש לשכנים פחות חיבורים.</a:t>
            </a:r>
          </a:p>
          <a:p>
            <a:pPr algn="r" rtl="1"/>
            <a:endParaRPr lang="he-IL" dirty="0"/>
          </a:p>
          <a:p>
            <a:pPr algn="r" rtl="1"/>
            <a:endParaRPr lang="he-IL" dirty="0"/>
          </a:p>
          <a:p>
            <a:pPr algn="r" rtl="1"/>
            <a:endParaRPr lang="he-IL" dirty="0"/>
          </a:p>
        </p:txBody>
      </p:sp>
      <p:sp>
        <p:nvSpPr>
          <p:cNvPr id="4" name="Slide Number Placeholder 3"/>
          <p:cNvSpPr>
            <a:spLocks noGrp="1"/>
          </p:cNvSpPr>
          <p:nvPr>
            <p:ph type="sldNum" sz="quarter" idx="5"/>
          </p:nvPr>
        </p:nvSpPr>
        <p:spPr/>
        <p:txBody>
          <a:bodyPr/>
          <a:lstStyle/>
          <a:p>
            <a:fld id="{4B725628-3A68-42F4-BA86-981817953149}" type="slidenum">
              <a:rPr lang="en-US" smtClean="0"/>
              <a:t>5</a:t>
            </a:fld>
            <a:endParaRPr lang="en-US"/>
          </a:p>
        </p:txBody>
      </p:sp>
    </p:spTree>
    <p:extLst>
      <p:ext uri="{BB962C8B-B14F-4D97-AF65-F5344CB8AC3E}">
        <p14:creationId xmlns:p14="http://schemas.microsoft.com/office/powerpoint/2010/main" val="18718330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a:r>
              <a:rPr lang="he-IL"/>
              <a:t>בחלק זה נציג לכם את הניתוח הויזואלי שעשינו.</a:t>
            </a:r>
          </a:p>
          <a:p>
            <a:pPr algn="r"/>
            <a:r>
              <a:rPr lang="he-IL"/>
              <a:t>מצד שמאל ניתן לראות את הרשת בהיי לבל. </a:t>
            </a:r>
          </a:p>
          <a:p>
            <a:pPr algn="r"/>
            <a:r>
              <a:rPr lang="he-IL"/>
              <a:t>בחלקו העליון גאווה סקריפט באמצע גאווה ואז פייטון ולבסוף  פי אייטש פי.</a:t>
            </a:r>
          </a:p>
          <a:p>
            <a:pPr algn="r"/>
            <a:r>
              <a:rPr lang="he-IL"/>
              <a:t>כאן ניתן לראות זום אין</a:t>
            </a:r>
          </a:p>
          <a:p>
            <a:pPr algn="r"/>
            <a:r>
              <a:rPr lang="he-IL"/>
              <a:t>מימין אנו רואים  שאלות מאוד פופולריות. שאלות שאני בטוח שרובנו שאלנו או חיפשנו באתר.</a:t>
            </a:r>
          </a:p>
          <a:p>
            <a:pPr algn="r"/>
            <a:r>
              <a:rPr lang="he-IL"/>
              <a:t>הגיוני ששאלות כאלה הן המשמעותיות ברשת שכן הן שאלות קלאסיות, גנריות ורלוונטיות ולא מסובכות. </a:t>
            </a:r>
          </a:p>
        </p:txBody>
      </p:sp>
      <p:sp>
        <p:nvSpPr>
          <p:cNvPr id="4" name="Slide Number Placeholder 3"/>
          <p:cNvSpPr>
            <a:spLocks noGrp="1"/>
          </p:cNvSpPr>
          <p:nvPr>
            <p:ph type="sldNum" sz="quarter" idx="5"/>
          </p:nvPr>
        </p:nvSpPr>
        <p:spPr/>
        <p:txBody>
          <a:bodyPr/>
          <a:lstStyle/>
          <a:p>
            <a:fld id="{4B725628-3A68-42F4-BA86-981817953149}" type="slidenum">
              <a:rPr lang="en-US" smtClean="0"/>
              <a:t>6</a:t>
            </a:fld>
            <a:endParaRPr lang="en-US"/>
          </a:p>
        </p:txBody>
      </p:sp>
    </p:spTree>
    <p:extLst>
      <p:ext uri="{BB962C8B-B14F-4D97-AF65-F5344CB8AC3E}">
        <p14:creationId xmlns:p14="http://schemas.microsoft.com/office/powerpoint/2010/main" val="39644584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a:r>
              <a:rPr lang="he-IL"/>
              <a:t>בשקף זה אנו רואים את הקומיוניטי דטקשיין שעשינו באמצעות מודל גרידי מודולריטי בנטוורק איקס.</a:t>
            </a:r>
          </a:p>
          <a:p>
            <a:pPr algn="r"/>
            <a:r>
              <a:rPr lang="he-IL"/>
              <a:t>מצד שמאל אנו רואים את החלוקה על פי המודל ומימין על פי הלייבל הנתון - השפה.</a:t>
            </a:r>
          </a:p>
          <a:p>
            <a:pPr algn="r"/>
            <a:r>
              <a:rPr lang="he-IL"/>
              <a:t>מעניין לראות כי הגרידי מודולריטי הצליח לחלק את הנודים לקבוצות מאוד דומות לחלוקה לפי שפה. </a:t>
            </a:r>
          </a:p>
          <a:p>
            <a:pPr algn="r"/>
            <a:r>
              <a:rPr lang="he-IL"/>
              <a:t>כלומר המודל שצליח לסווג ברמת דיוק של מעל 80 אחוז את השפה של השאלה הנשאלת.</a:t>
            </a:r>
          </a:p>
          <a:p>
            <a:pPr algn="r"/>
            <a:r>
              <a:rPr lang="he-IL"/>
              <a:t>ניתן להשתמש במידע הזה לסיווג שאלות/או כעמודה במודל חיזוי אחר. </a:t>
            </a:r>
          </a:p>
          <a:p>
            <a:pPr algn="r"/>
            <a:r>
              <a:rPr lang="he-IL" b="0">
                <a:solidFill>
                  <a:srgbClr val="FF0000"/>
                </a:solidFill>
                <a:highlight>
                  <a:srgbClr val="808080"/>
                </a:highlight>
              </a:rPr>
              <a:t>(מעניין לראות כי גם הראנק מאוד דומה. )</a:t>
            </a:r>
          </a:p>
          <a:p>
            <a:pPr algn="r"/>
            <a:endParaRPr lang="he-IL"/>
          </a:p>
          <a:p>
            <a:pPr algn="r"/>
            <a:r>
              <a:rPr lang="he-IL" b="1"/>
              <a:t>האתגר בקאגל</a:t>
            </a:r>
          </a:p>
          <a:p>
            <a:pPr algn="r"/>
            <a:endParaRPr lang="he-IL"/>
          </a:p>
          <a:p>
            <a:pPr algn="r"/>
            <a:r>
              <a:rPr lang="he-IL"/>
              <a:t>תשובות לשאלות:</a:t>
            </a:r>
            <a:endParaRPr lang="en-US"/>
          </a:p>
          <a:p>
            <a:pPr algn="r"/>
            <a:r>
              <a:rPr lang="he-IL"/>
              <a:t>גרידי מודולריטי ממקסם את המודולריטי. גרידי כי מה שניסה ניסה. לא מחפש את כל האפשרויות. לא מתקבל פתרון אופטימלי. מודולריטי זה היחס בין האין לאאוט.  </a:t>
            </a:r>
          </a:p>
          <a:p>
            <a:pPr algn="r"/>
            <a:r>
              <a:rPr lang="he-IL"/>
              <a:t>בחרנו לא להציג את לוביין כי גרידי הביא לנו תוצאות הרבה יותר טובות. הוא בדוח.</a:t>
            </a:r>
            <a:endParaRPr lang="en-US"/>
          </a:p>
        </p:txBody>
      </p:sp>
      <p:sp>
        <p:nvSpPr>
          <p:cNvPr id="4" name="Slide Number Placeholder 3"/>
          <p:cNvSpPr>
            <a:spLocks noGrp="1"/>
          </p:cNvSpPr>
          <p:nvPr>
            <p:ph type="sldNum" sz="quarter" idx="5"/>
          </p:nvPr>
        </p:nvSpPr>
        <p:spPr/>
        <p:txBody>
          <a:bodyPr/>
          <a:lstStyle/>
          <a:p>
            <a:fld id="{4B725628-3A68-42F4-BA86-981817953149}" type="slidenum">
              <a:rPr lang="en-US" smtClean="0"/>
              <a:t>7</a:t>
            </a:fld>
            <a:endParaRPr lang="en-US"/>
          </a:p>
        </p:txBody>
      </p:sp>
    </p:spTree>
    <p:extLst>
      <p:ext uri="{BB962C8B-B14F-4D97-AF65-F5344CB8AC3E}">
        <p14:creationId xmlns:p14="http://schemas.microsoft.com/office/powerpoint/2010/main" val="2448444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a:r>
              <a:rPr lang="he-IL"/>
              <a:t>בשלב זה רצינו לצלול מעט יותר לעומק.</a:t>
            </a:r>
          </a:p>
          <a:p>
            <a:pPr algn="r"/>
            <a:r>
              <a:rPr lang="he-IL"/>
              <a:t>בשקף הקודם ראינו כי המודל הצליח לחלק את הנתונים לפי שפות.</a:t>
            </a:r>
          </a:p>
          <a:p>
            <a:pPr algn="r"/>
            <a:r>
              <a:rPr lang="he-IL"/>
              <a:t>כאשר אנחנו מחלקים לפי מודולריטי של גפי אנו רואים חלוקות לקבוצות קטנות יותר. החלוקה מעניינת משום שאנו רואים כי השפות מתפצלות בצורה בעלת משמעות. דוגמא שניתן לראות כאן.</a:t>
            </a:r>
          </a:p>
          <a:p>
            <a:pPr algn="r"/>
            <a:r>
              <a:rPr lang="he-IL"/>
              <a:t>משמאל אנו רואים כי כלל הנודים הם של פייטון והחלוקה מימין לשתי הקבוצות היא חלוקה של שאלות בשני תחומים בפייטון. האחד משין לרנינג ושני תחום ההתקנות והחיבוריות.</a:t>
            </a:r>
          </a:p>
          <a:p>
            <a:pPr algn="r"/>
            <a:endParaRPr lang="he-IL" b="1"/>
          </a:p>
          <a:p>
            <a:pPr algn="r"/>
            <a:r>
              <a:rPr lang="en-US" b="1" err="1"/>
              <a:t>numpy</a:t>
            </a:r>
            <a:endParaRPr lang="he-IL" b="1"/>
          </a:p>
          <a:p>
            <a:pPr algn="r"/>
            <a:r>
              <a:rPr lang="he-IL" b="1"/>
              <a:t>הצלחנו למצוא סיווג בתוך כל קלסטר לתתי נושאים בעלי משמעות.</a:t>
            </a:r>
          </a:p>
          <a:p>
            <a:pPr algn="r"/>
            <a:endParaRPr lang="en-US"/>
          </a:p>
        </p:txBody>
      </p:sp>
      <p:sp>
        <p:nvSpPr>
          <p:cNvPr id="4" name="Slide Number Placeholder 3"/>
          <p:cNvSpPr>
            <a:spLocks noGrp="1"/>
          </p:cNvSpPr>
          <p:nvPr>
            <p:ph type="sldNum" sz="quarter" idx="5"/>
          </p:nvPr>
        </p:nvSpPr>
        <p:spPr/>
        <p:txBody>
          <a:bodyPr/>
          <a:lstStyle/>
          <a:p>
            <a:fld id="{4B725628-3A68-42F4-BA86-981817953149}" type="slidenum">
              <a:rPr lang="en-US" smtClean="0"/>
              <a:t>8</a:t>
            </a:fld>
            <a:endParaRPr lang="en-US"/>
          </a:p>
        </p:txBody>
      </p:sp>
    </p:spTree>
    <p:extLst>
      <p:ext uri="{BB962C8B-B14F-4D97-AF65-F5344CB8AC3E}">
        <p14:creationId xmlns:p14="http://schemas.microsoft.com/office/powerpoint/2010/main" val="41267219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lgn="r" rtl="1">
              <a:buFontTx/>
              <a:buChar char="-"/>
            </a:pPr>
            <a:r>
              <a:rPr lang="he-IL"/>
              <a:t>בנינו רשת נוספת על מנת לקבל זוית נוספת וללמוד עוד דברים על האתר והנתונים שלנו</a:t>
            </a:r>
          </a:p>
          <a:p>
            <a:pPr marL="171450" indent="-171450" algn="r" rtl="1">
              <a:buFontTx/>
              <a:buChar char="-"/>
            </a:pPr>
            <a:r>
              <a:rPr lang="he-IL"/>
              <a:t>ברשת זו הנודים שלנו הם הטאגים והקשתות הם מספר השאלות המשותפות. </a:t>
            </a:r>
          </a:p>
          <a:p>
            <a:pPr marL="171450" indent="-171450" algn="r" rtl="1">
              <a:buFontTx/>
              <a:buChar char="-"/>
            </a:pPr>
            <a:r>
              <a:rPr lang="he-IL"/>
              <a:t>פאור לאו – יש האבים</a:t>
            </a:r>
          </a:p>
          <a:p>
            <a:pPr marL="171450" indent="-171450" algn="r" rtl="1">
              <a:buFontTx/>
              <a:buChar char="-"/>
            </a:pPr>
            <a:r>
              <a:rPr lang="he-IL"/>
              <a:t>הרשת הפוכה וקבלנו מדדים הפוכים – דבר מעניין ששמנו לב אליו, אנו מניחים שיש לזה קשר לכך שפשוט הפכנו את הרשת, אולי הרשת השניה הרשת הדואלית של הרשת הראשונה, אבל אין לנו הסבר מלא לתוצאות שקיבלנו</a:t>
            </a:r>
          </a:p>
          <a:p>
            <a:pPr marL="171450" indent="-171450" algn="r" rtl="1">
              <a:buFontTx/>
              <a:buChar char="-"/>
            </a:pPr>
            <a:endParaRPr lang="he-IL"/>
          </a:p>
          <a:p>
            <a:pPr marL="171450" indent="-171450" algn="r" rtl="1">
              <a:buFontTx/>
              <a:buChar char="-"/>
            </a:pPr>
            <a:endParaRPr lang="he-IL"/>
          </a:p>
          <a:p>
            <a:pPr marL="171450" indent="-171450" algn="r" rtl="1">
              <a:buFontTx/>
              <a:buChar char="-"/>
            </a:pPr>
            <a:endParaRPr lang="he-IL"/>
          </a:p>
          <a:p>
            <a:pPr algn="r" rtl="1"/>
            <a:r>
              <a:rPr lang="he-IL"/>
              <a:t>לדוגמא שני טאגים – פנדס ודטה פריים כאשר יש 100 שאלות שברשימת הטאגיות שלהם שתי הטאגיות הללו מופיעות.</a:t>
            </a:r>
          </a:p>
          <a:p>
            <a:pPr algn="r" rtl="1"/>
            <a:r>
              <a:rPr lang="he-IL"/>
              <a:t> בעצם זו רשת הפוכה בדיוק לרשת הקודמת. </a:t>
            </a:r>
          </a:p>
          <a:p>
            <a:pPr algn="r" rtl="1"/>
            <a:r>
              <a:rPr lang="he-IL"/>
              <a:t>שם השאלות היו נודים והקשר חושב על בסיס הטאגיות.</a:t>
            </a:r>
          </a:p>
          <a:p>
            <a:pPr algn="r" rtl="1"/>
            <a:r>
              <a:rPr lang="he-IL"/>
              <a:t>גם ברשת זו פילטרנו את הרשת כך שקשר מתקיים כאשר יש לפחות 5 שאלות משותפות.</a:t>
            </a:r>
          </a:p>
          <a:p>
            <a:pPr algn="r" rtl="1"/>
            <a:r>
              <a:rPr lang="he-IL"/>
              <a:t>מספר הנודים הוא 1200 ....</a:t>
            </a:r>
          </a:p>
          <a:p>
            <a:pPr algn="r" rtl="1"/>
            <a:r>
              <a:rPr lang="he-IL"/>
              <a:t>ראינו כי קוטר הרשת הוא 4 – כלומר קיבלנו את תכונת העולם הקטן.</a:t>
            </a:r>
          </a:p>
          <a:p>
            <a:pPr algn="r" rtl="1"/>
            <a:r>
              <a:rPr lang="he-IL"/>
              <a:t>אפשר לראות בגרף מימין שבטווח המסומן קילנו התפלגות פאוור לו מה שמצביע גם כן על התקיימות האבים.</a:t>
            </a:r>
          </a:p>
          <a:p>
            <a:pPr algn="r" rtl="1"/>
            <a:r>
              <a:rPr lang="he-IL"/>
              <a:t>בגרף משמאל אנו רואים כי הטאגים הנפוצים ביותר הם בעצם הלייבלים שלנו.</a:t>
            </a:r>
          </a:p>
          <a:p>
            <a:pPr algn="r" rtl="1"/>
            <a:r>
              <a:rPr lang="he-IL"/>
              <a:t>דבר מעניין ששווה להזכיר זה כי בחלק מהמדדים של הרשת התקבלו תוצאות הפוכות – אפשר לראות כי הרשת הזו מחוברת לעומת הרשת הראשונה שבעלת בערך 5 תתי רשתות.</a:t>
            </a:r>
          </a:p>
          <a:p>
            <a:pPr algn="r" rtl="1"/>
            <a:r>
              <a:rPr lang="he-IL"/>
              <a:t>כאן יש לנו סקייל פרי לעומת הראשונה שהיא לא.</a:t>
            </a:r>
          </a:p>
          <a:p>
            <a:pPr algn="r" rtl="1"/>
            <a:r>
              <a:rPr lang="he-IL"/>
              <a:t>רשת זו היא דיסאסורטטיבית והראשונה לא. </a:t>
            </a:r>
          </a:p>
          <a:p>
            <a:pPr algn="r" rtl="1"/>
            <a:r>
              <a:rPr lang="he-IL"/>
              <a:t>אנו יכולים לשער כי הפיכת הרשת השפיעה על התוצאות שראינו. </a:t>
            </a:r>
          </a:p>
          <a:p>
            <a:pPr algn="r" rtl="1"/>
            <a:endParaRPr lang="he-IL"/>
          </a:p>
          <a:p>
            <a:pPr algn="r" rtl="1"/>
            <a:endParaRPr lang="he-IL"/>
          </a:p>
          <a:p>
            <a:pPr algn="r" rtl="1"/>
            <a:endParaRPr lang="he-IL"/>
          </a:p>
          <a:p>
            <a:pPr algn="r" rtl="1"/>
            <a:endParaRPr lang="he-IL"/>
          </a:p>
          <a:p>
            <a:pPr algn="r" rtl="1"/>
            <a:endParaRPr lang="en-US"/>
          </a:p>
        </p:txBody>
      </p:sp>
      <p:sp>
        <p:nvSpPr>
          <p:cNvPr id="4" name="Slide Number Placeholder 3"/>
          <p:cNvSpPr>
            <a:spLocks noGrp="1"/>
          </p:cNvSpPr>
          <p:nvPr>
            <p:ph type="sldNum" sz="quarter" idx="5"/>
          </p:nvPr>
        </p:nvSpPr>
        <p:spPr/>
        <p:txBody>
          <a:bodyPr/>
          <a:lstStyle/>
          <a:p>
            <a:fld id="{4B725628-3A68-42F4-BA86-981817953149}" type="slidenum">
              <a:rPr lang="en-US" smtClean="0"/>
              <a:t>9</a:t>
            </a:fld>
            <a:endParaRPr lang="en-US"/>
          </a:p>
        </p:txBody>
      </p:sp>
    </p:spTree>
    <p:extLst>
      <p:ext uri="{BB962C8B-B14F-4D97-AF65-F5344CB8AC3E}">
        <p14:creationId xmlns:p14="http://schemas.microsoft.com/office/powerpoint/2010/main" val="41058826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p>
        </p:txBody>
      </p:sp>
      <p:sp>
        <p:nvSpPr>
          <p:cNvPr id="4" name="Date Placeholder 3"/>
          <p:cNvSpPr>
            <a:spLocks noGrp="1"/>
          </p:cNvSpPr>
          <p:nvPr>
            <p:ph type="dt" sz="half" idx="10"/>
          </p:nvPr>
        </p:nvSpPr>
        <p:spPr/>
        <p:txBody>
          <a:bodyPr/>
          <a:lstStyle>
            <a:lvl1pPr algn="l">
              <a:defRPr/>
            </a:lvl1pPr>
          </a:lstStyle>
          <a:p>
            <a:fld id="{7005E26E-BCB2-4FD5-8FD5-81A5EAE94C21}" type="datetime1">
              <a:rPr lang="en-US" smtClean="0"/>
              <a:t>6/20/2021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CC2E9B8-0487-42E4-B571-744A3D775783}" type="datetime1">
              <a:rPr lang="en-US" smtClean="0"/>
              <a:t>6/20/2021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052E32D-1E84-43FD-8158-FFFE757EB0E8}" type="datetime1">
              <a:rPr lang="en-US" smtClean="0"/>
              <a:t>6/20/2021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585C470-CD19-455C-B830-6D252EAD7FE5}" type="datetime1">
              <a:rPr lang="en-US" smtClean="0"/>
              <a:t>6/20/2021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F85C43C-50D9-4F49-A136-0EFF292F93ED}" type="datetime1">
              <a:rPr lang="en-US" smtClean="0"/>
              <a:t>6/20/2021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53B1A3-0AEF-4064-A724-D27D660C8653}" type="datetime1">
              <a:rPr lang="en-US" smtClean="0"/>
              <a:t>6/20/2021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7D5D0F2-BF66-4A24-9384-A0129B196518}" type="datetime1">
              <a:rPr lang="en-US" smtClean="0"/>
              <a:t>6/20/2021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C318A6C-4F6B-48D2-BDB0-D7413B3FDB0A}" type="datetime1">
              <a:rPr lang="en-US" smtClean="0"/>
              <a:t>6/20/2021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01ECED-6ECE-4989-B917-9D4D7E6D3C76}" type="datetime1">
              <a:rPr lang="en-US" smtClean="0"/>
              <a:t>6/20/2021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3B570E1-CB40-488E-8C6F-EF4211DFFCB0}" type="datetime1">
              <a:rPr lang="en-US" smtClean="0"/>
              <a:t>6/20/2021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1CEB6AF-9F5C-43BE-879E-CB9514111250}" type="datetime1">
              <a:rPr lang="en-US" smtClean="0"/>
              <a:t>6/20/2021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7E5644-1E61-4311-A31E-84CB9C7AA8A9}" type="slidenum">
              <a:rPr lang="en-US" dirty="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E7EE424C-FCA3-4EDD-B274-8E055D649B7D}" type="datetime1">
              <a:rPr lang="en-US" smtClean="0"/>
              <a:t>6/20/2021</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dirty="0"/>
              <a:pPr/>
              <a:t>‹#›</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8" r:id="rId10"/>
    <p:sldLayoutId id="2147483659" r:id="rId11"/>
  </p:sldLayoutIdLst>
  <p:hf sldNum="0" hdr="0" ftr="0" dt="0"/>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32.jpeg"/><Relationship Id="rId4" Type="http://schemas.openxmlformats.org/officeDocument/2006/relationships/image" Target="../media/image31.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www.kaggle.com/nazeboan/stackoverflow-questions-classification-challenge"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4"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230BD1B1-AA22-48F1-B3ED-579CD284605D}"/>
              </a:ext>
              <a:ext uri="{C183D7F6-B498-43B3-948B-1728B52AA6E4}">
                <adec:decorative xmlns:adec="http://schemas.microsoft.com/office/drawing/2017/decorative" val="1"/>
              </a:ext>
            </a:extLst>
          </p:cNvPr>
          <p:cNvPicPr>
            <a:picLocks noChangeAspect="1"/>
          </p:cNvPicPr>
          <p:nvPr/>
        </p:nvPicPr>
        <p:blipFill rotWithShape="1">
          <a:blip r:embed="rId3"/>
          <a:srcRect r="52444" b="-1"/>
          <a:stretch/>
        </p:blipFill>
        <p:spPr>
          <a:xfrm>
            <a:off x="20" y="-21862"/>
            <a:ext cx="12191980" cy="6858000"/>
          </a:xfrm>
          <a:prstGeom prst="rect">
            <a:avLst/>
          </a:prstGeom>
        </p:spPr>
      </p:pic>
      <p:sp>
        <p:nvSpPr>
          <p:cNvPr id="21" name="Rectangle 20">
            <a:extLst>
              <a:ext uri="{FF2B5EF4-FFF2-40B4-BE49-F238E27FC236}">
                <a16:creationId xmlns:a16="http://schemas.microsoft.com/office/drawing/2014/main" id="{EAA48FC5-3C83-4F1B-BC33-DF0B588F83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96786" y="3064931"/>
            <a:ext cx="8295215" cy="2488568"/>
          </a:xfrm>
          <a:prstGeom prst="rect">
            <a:avLst/>
          </a:prstGeom>
          <a:solidFill>
            <a:srgbClr val="000001">
              <a:alpha val="75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E3D84FB-5D02-47D2-98FD-4F01A02E2AEA}"/>
              </a:ext>
            </a:extLst>
          </p:cNvPr>
          <p:cNvSpPr>
            <a:spLocks noGrp="1"/>
          </p:cNvSpPr>
          <p:nvPr>
            <p:ph type="ctrTitle"/>
          </p:nvPr>
        </p:nvSpPr>
        <p:spPr>
          <a:xfrm>
            <a:off x="4309349" y="3429000"/>
            <a:ext cx="7501651" cy="1090938"/>
          </a:xfrm>
        </p:spPr>
        <p:txBody>
          <a:bodyPr anchor="b">
            <a:normAutofit/>
          </a:bodyPr>
          <a:lstStyle/>
          <a:p>
            <a:pPr algn="l"/>
            <a:r>
              <a:rPr lang="en-US">
                <a:solidFill>
                  <a:srgbClr val="FFFFFF"/>
                </a:solidFill>
              </a:rPr>
              <a:t>Stack-overflow</a:t>
            </a:r>
          </a:p>
        </p:txBody>
      </p:sp>
      <p:sp>
        <p:nvSpPr>
          <p:cNvPr id="3" name="Subtitle 2">
            <a:extLst>
              <a:ext uri="{FF2B5EF4-FFF2-40B4-BE49-F238E27FC236}">
                <a16:creationId xmlns:a16="http://schemas.microsoft.com/office/drawing/2014/main" id="{E9F6641D-ADF3-40BD-9BA3-E740E77C8826}"/>
              </a:ext>
            </a:extLst>
          </p:cNvPr>
          <p:cNvSpPr>
            <a:spLocks noGrp="1"/>
          </p:cNvSpPr>
          <p:nvPr>
            <p:ph type="subTitle" idx="1"/>
          </p:nvPr>
        </p:nvSpPr>
        <p:spPr>
          <a:xfrm>
            <a:off x="4309349" y="4779312"/>
            <a:ext cx="7501650" cy="828995"/>
          </a:xfrm>
        </p:spPr>
        <p:txBody>
          <a:bodyPr anchor="t">
            <a:normAutofit fontScale="92500" lnSpcReduction="20000"/>
          </a:bodyPr>
          <a:lstStyle/>
          <a:p>
            <a:r>
              <a:rPr lang="en-US">
                <a:solidFill>
                  <a:srgbClr val="FFFFFF"/>
                </a:solidFill>
              </a:rPr>
              <a:t>DR. Asaf Almog</a:t>
            </a:r>
            <a:endParaRPr lang="en-US">
              <a:solidFill>
                <a:srgbClr val="FF0000"/>
              </a:solidFill>
              <a:highlight>
                <a:srgbClr val="FFFF00"/>
              </a:highlight>
            </a:endParaRPr>
          </a:p>
          <a:p>
            <a:r>
              <a:rPr lang="en-US">
                <a:solidFill>
                  <a:srgbClr val="FFFFFF"/>
                </a:solidFill>
              </a:rPr>
              <a:t>Yishay Shapira – 203016217</a:t>
            </a:r>
          </a:p>
          <a:p>
            <a:r>
              <a:rPr lang="en-US">
                <a:solidFill>
                  <a:srgbClr val="FFFFFF"/>
                </a:solidFill>
              </a:rPr>
              <a:t>Nadav Stern– 203016100</a:t>
            </a:r>
          </a:p>
        </p:txBody>
      </p:sp>
      <p:cxnSp>
        <p:nvCxnSpPr>
          <p:cNvPr id="23" name="Straight Connector 22">
            <a:extLst>
              <a:ext uri="{FF2B5EF4-FFF2-40B4-BE49-F238E27FC236}">
                <a16:creationId xmlns:a16="http://schemas.microsoft.com/office/drawing/2014/main" id="{62F01714-1A39-4194-BD47-8A9960C5998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09349" y="4666480"/>
            <a:ext cx="6832499" cy="0"/>
          </a:xfrm>
          <a:prstGeom prst="line">
            <a:avLst/>
          </a:prstGeom>
          <a:ln w="22225">
            <a:solidFill>
              <a:srgbClr val="4AC4E3"/>
            </a:solidFill>
          </a:ln>
        </p:spPr>
        <p:style>
          <a:lnRef idx="3">
            <a:schemeClr val="accent1"/>
          </a:lnRef>
          <a:fillRef idx="0">
            <a:schemeClr val="accent1"/>
          </a:fillRef>
          <a:effectRef idx="2">
            <a:schemeClr val="accent1"/>
          </a:effectRef>
          <a:fontRef idx="minor">
            <a:schemeClr val="tx1"/>
          </a:fontRef>
        </p:style>
      </p:cxnSp>
      <p:pic>
        <p:nvPicPr>
          <p:cNvPr id="8" name="Picture 2" descr="Tel Aviv University - Wikipedia">
            <a:extLst>
              <a:ext uri="{FF2B5EF4-FFF2-40B4-BE49-F238E27FC236}">
                <a16:creationId xmlns:a16="http://schemas.microsoft.com/office/drawing/2014/main" id="{04ED6B95-D8D1-4CC6-AC38-782E71423CE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41498" y="80856"/>
            <a:ext cx="2113359" cy="901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62570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01EEE4C-95AC-4CEC-A052-E415A7F3A09D}"/>
              </a:ext>
            </a:extLst>
          </p:cNvPr>
          <p:cNvPicPr/>
          <p:nvPr/>
        </p:nvPicPr>
        <p:blipFill>
          <a:blip r:embed="rId3">
            <a:extLst>
              <a:ext uri="{28A0092B-C50C-407E-A947-70E740481C1C}">
                <a14:useLocalDpi xmlns:a14="http://schemas.microsoft.com/office/drawing/2010/main" val="0"/>
              </a:ext>
            </a:extLst>
          </a:blip>
          <a:stretch>
            <a:fillRect/>
          </a:stretch>
        </p:blipFill>
        <p:spPr>
          <a:xfrm>
            <a:off x="5267325" y="238287"/>
            <a:ext cx="6486525" cy="6272784"/>
          </a:xfrm>
          <a:prstGeom prst="rect">
            <a:avLst/>
          </a:prstGeom>
        </p:spPr>
      </p:pic>
      <p:sp>
        <p:nvSpPr>
          <p:cNvPr id="2" name="Title 1">
            <a:extLst>
              <a:ext uri="{FF2B5EF4-FFF2-40B4-BE49-F238E27FC236}">
                <a16:creationId xmlns:a16="http://schemas.microsoft.com/office/drawing/2014/main" id="{EFD408C2-21A2-450B-A97B-677E43EC3BBF}"/>
              </a:ext>
            </a:extLst>
          </p:cNvPr>
          <p:cNvSpPr>
            <a:spLocks noGrp="1"/>
          </p:cNvSpPr>
          <p:nvPr>
            <p:ph type="title"/>
          </p:nvPr>
        </p:nvSpPr>
        <p:spPr/>
        <p:txBody>
          <a:bodyPr/>
          <a:lstStyle/>
          <a:p>
            <a:r>
              <a:rPr lang="en-US"/>
              <a:t>communities</a:t>
            </a:r>
          </a:p>
        </p:txBody>
      </p:sp>
      <p:sp>
        <p:nvSpPr>
          <p:cNvPr id="11" name="Oval 10">
            <a:extLst>
              <a:ext uri="{FF2B5EF4-FFF2-40B4-BE49-F238E27FC236}">
                <a16:creationId xmlns:a16="http://schemas.microsoft.com/office/drawing/2014/main" id="{8F4B7168-C190-48CE-A40A-C22ADED4CF46}"/>
              </a:ext>
            </a:extLst>
          </p:cNvPr>
          <p:cNvSpPr/>
          <p:nvPr/>
        </p:nvSpPr>
        <p:spPr>
          <a:xfrm>
            <a:off x="6181725" y="2009775"/>
            <a:ext cx="1924050" cy="1704975"/>
          </a:xfrm>
          <a:prstGeom prst="ellipse">
            <a:avLst/>
          </a:prstGeom>
          <a:noFill/>
          <a:ln>
            <a:solidFill>
              <a:srgbClr val="0BB7FF"/>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04283E1B-C697-4C6A-8CDE-CC89C6B1CF1F}"/>
              </a:ext>
            </a:extLst>
          </p:cNvPr>
          <p:cNvSpPr/>
          <p:nvPr/>
        </p:nvSpPr>
        <p:spPr>
          <a:xfrm>
            <a:off x="7800975" y="751331"/>
            <a:ext cx="1924050" cy="1704975"/>
          </a:xfrm>
          <a:prstGeom prst="ellipse">
            <a:avLst/>
          </a:prstGeom>
          <a:noFill/>
          <a:ln>
            <a:solidFill>
              <a:srgbClr val="0BB7FF"/>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C99BB283-1AD5-447C-B5DE-375F4C33B321}"/>
              </a:ext>
            </a:extLst>
          </p:cNvPr>
          <p:cNvSpPr/>
          <p:nvPr/>
        </p:nvSpPr>
        <p:spPr>
          <a:xfrm>
            <a:off x="9439275" y="2084832"/>
            <a:ext cx="1924050" cy="1704975"/>
          </a:xfrm>
          <a:prstGeom prst="ellipse">
            <a:avLst/>
          </a:prstGeom>
          <a:noFill/>
          <a:ln>
            <a:solidFill>
              <a:srgbClr val="0BB7FF"/>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D6B74103-A17E-4D1A-9DF6-20179569F376}"/>
              </a:ext>
            </a:extLst>
          </p:cNvPr>
          <p:cNvSpPr/>
          <p:nvPr/>
        </p:nvSpPr>
        <p:spPr>
          <a:xfrm>
            <a:off x="5595043" y="3639493"/>
            <a:ext cx="2948882" cy="2246957"/>
          </a:xfrm>
          <a:prstGeom prst="ellipse">
            <a:avLst/>
          </a:prstGeom>
          <a:noFill/>
          <a:ln>
            <a:solidFill>
              <a:srgbClr val="0BB7FF"/>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94488E9D-734D-4B60-B3D1-54B499C5A545}"/>
              </a:ext>
            </a:extLst>
          </p:cNvPr>
          <p:cNvSpPr txBox="1"/>
          <p:nvPr/>
        </p:nvSpPr>
        <p:spPr>
          <a:xfrm>
            <a:off x="2679826" y="3713607"/>
            <a:ext cx="184731" cy="369332"/>
          </a:xfrm>
          <a:prstGeom prst="rect">
            <a:avLst/>
          </a:prstGeom>
          <a:noFill/>
        </p:spPr>
        <p:txBody>
          <a:bodyPr wrap="none" rtlCol="0">
            <a:spAutoFit/>
          </a:bodyPr>
          <a:lstStyle/>
          <a:p>
            <a:endParaRPr lang="en-US"/>
          </a:p>
        </p:txBody>
      </p:sp>
      <p:sp>
        <p:nvSpPr>
          <p:cNvPr id="16" name="TextBox 15">
            <a:extLst>
              <a:ext uri="{FF2B5EF4-FFF2-40B4-BE49-F238E27FC236}">
                <a16:creationId xmlns:a16="http://schemas.microsoft.com/office/drawing/2014/main" id="{42958F4E-7B63-4821-8DD3-631EA1CBB2D1}"/>
              </a:ext>
            </a:extLst>
          </p:cNvPr>
          <p:cNvSpPr txBox="1"/>
          <p:nvPr/>
        </p:nvSpPr>
        <p:spPr>
          <a:xfrm>
            <a:off x="821080" y="2084832"/>
            <a:ext cx="3974742" cy="2031325"/>
          </a:xfrm>
          <a:prstGeom prst="rect">
            <a:avLst/>
          </a:prstGeom>
          <a:noFill/>
        </p:spPr>
        <p:txBody>
          <a:bodyPr wrap="none" rtlCol="0">
            <a:spAutoFit/>
          </a:bodyPr>
          <a:lstStyle/>
          <a:p>
            <a:pPr marL="285750" indent="-285750">
              <a:buFont typeface="Arial" panose="020B0604020202020204" pitchFamily="34" charset="0"/>
              <a:buChar char="•"/>
            </a:pPr>
            <a:r>
              <a:rPr lang="en-US"/>
              <a:t>Our 5 main tags are the 5 languages</a:t>
            </a:r>
          </a:p>
          <a:p>
            <a:pPr marL="285750" indent="-285750">
              <a:buFont typeface="Arial" panose="020B0604020202020204" pitchFamily="34" charset="0"/>
              <a:buChar char="•"/>
            </a:pPr>
            <a:r>
              <a:rPr lang="en-US"/>
              <a:t>We have 4 clusters</a:t>
            </a:r>
          </a:p>
          <a:p>
            <a:pPr marL="742950" lvl="1" indent="-285750">
              <a:buFont typeface="Arial" panose="020B0604020202020204" pitchFamily="34" charset="0"/>
              <a:buChar char="•"/>
            </a:pPr>
            <a:r>
              <a:rPr lang="en-US"/>
              <a:t>Frontend</a:t>
            </a:r>
          </a:p>
          <a:p>
            <a:pPr marL="742950" lvl="1" indent="-285750">
              <a:buFont typeface="Arial" panose="020B0604020202020204" pitchFamily="34" charset="0"/>
              <a:buChar char="•"/>
            </a:pPr>
            <a:r>
              <a:rPr lang="en-US"/>
              <a:t>Backend</a:t>
            </a:r>
          </a:p>
          <a:p>
            <a:pPr marL="742950" lvl="1" indent="-285750">
              <a:buFont typeface="Arial" panose="020B0604020202020204" pitchFamily="34" charset="0"/>
              <a:buChar char="•"/>
            </a:pPr>
            <a:r>
              <a:rPr lang="en-US"/>
              <a:t>Python/R</a:t>
            </a:r>
          </a:p>
          <a:p>
            <a:pPr marL="742950" lvl="1" indent="-285750">
              <a:buFont typeface="Arial" panose="020B0604020202020204" pitchFamily="34" charset="0"/>
              <a:buChar char="•"/>
            </a:pPr>
            <a:r>
              <a:rPr lang="en-US"/>
              <a:t>Java</a:t>
            </a:r>
          </a:p>
          <a:p>
            <a:pPr marL="285750" indent="-285750">
              <a:buFont typeface="Arial" panose="020B0604020202020204" pitchFamily="34" charset="0"/>
              <a:buChar char="•"/>
            </a:pPr>
            <a:r>
              <a:rPr lang="en-US"/>
              <a:t>High Betweenness for the 5 languages</a:t>
            </a:r>
          </a:p>
        </p:txBody>
      </p:sp>
      <p:sp>
        <p:nvSpPr>
          <p:cNvPr id="18" name="TextBox 17">
            <a:extLst>
              <a:ext uri="{FF2B5EF4-FFF2-40B4-BE49-F238E27FC236}">
                <a16:creationId xmlns:a16="http://schemas.microsoft.com/office/drawing/2014/main" id="{0941C908-555A-4739-9CF8-28CC684CAFC1}"/>
              </a:ext>
            </a:extLst>
          </p:cNvPr>
          <p:cNvSpPr txBox="1"/>
          <p:nvPr/>
        </p:nvSpPr>
        <p:spPr>
          <a:xfrm>
            <a:off x="10073601" y="5811119"/>
            <a:ext cx="2012776" cy="923330"/>
          </a:xfrm>
          <a:prstGeom prst="rect">
            <a:avLst/>
          </a:prstGeom>
          <a:noFill/>
        </p:spPr>
        <p:txBody>
          <a:bodyPr wrap="square" rtlCol="0">
            <a:spAutoFit/>
          </a:bodyPr>
          <a:lstStyle/>
          <a:p>
            <a:r>
              <a:rPr lang="en-US"/>
              <a:t>Color – Modularity</a:t>
            </a:r>
          </a:p>
          <a:p>
            <a:r>
              <a:rPr lang="en-US"/>
              <a:t>Size – Degree</a:t>
            </a:r>
          </a:p>
          <a:p>
            <a:r>
              <a:rPr lang="en-US"/>
              <a:t>Label – Tags</a:t>
            </a:r>
          </a:p>
        </p:txBody>
      </p:sp>
    </p:spTree>
    <p:extLst>
      <p:ext uri="{BB962C8B-B14F-4D97-AF65-F5344CB8AC3E}">
        <p14:creationId xmlns:p14="http://schemas.microsoft.com/office/powerpoint/2010/main" val="15993052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80" name="Picture 8" descr="Martin Grandjean » Digital humanities, Data visualization, Network analysis  » Historical Network Analysis: Complex Structures and International  Organizations">
            <a:extLst>
              <a:ext uri="{FF2B5EF4-FFF2-40B4-BE49-F238E27FC236}">
                <a16:creationId xmlns:a16="http://schemas.microsoft.com/office/drawing/2014/main" id="{7E41AE78-C186-418A-85BB-DE13256339EE}"/>
              </a:ext>
            </a:extLst>
          </p:cNvPr>
          <p:cNvPicPr>
            <a:picLocks noChangeAspect="1" noChangeArrowheads="1"/>
          </p:cNvPicPr>
          <p:nvPr/>
        </p:nvPicPr>
        <p:blipFill>
          <a:blip r:embed="rId3">
            <a:alphaModFix/>
            <a:extLst>
              <a:ext uri="{28A0092B-C50C-407E-A947-70E740481C1C}">
                <a14:useLocalDpi xmlns:a14="http://schemas.microsoft.com/office/drawing/2010/main" val="0"/>
              </a:ext>
            </a:extLst>
          </a:blip>
          <a:srcRect/>
          <a:stretch>
            <a:fillRect/>
          </a:stretch>
        </p:blipFill>
        <p:spPr bwMode="auto">
          <a:xfrm>
            <a:off x="8524875" y="0"/>
            <a:ext cx="3680370" cy="251647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A24C27D3-B052-4972-AD4C-68C32E12A726}"/>
              </a:ext>
            </a:extLst>
          </p:cNvPr>
          <p:cNvSpPr>
            <a:spLocks noGrp="1"/>
          </p:cNvSpPr>
          <p:nvPr>
            <p:ph type="title"/>
          </p:nvPr>
        </p:nvSpPr>
        <p:spPr/>
        <p:txBody>
          <a:bodyPr/>
          <a:lstStyle/>
          <a:p>
            <a:r>
              <a:rPr lang="en-US"/>
              <a:t>Summary &amp; Conclusion</a:t>
            </a:r>
          </a:p>
        </p:txBody>
      </p:sp>
      <p:pic>
        <p:nvPicPr>
          <p:cNvPr id="4" name="Content Placeholder 3">
            <a:extLst>
              <a:ext uri="{FF2B5EF4-FFF2-40B4-BE49-F238E27FC236}">
                <a16:creationId xmlns:a16="http://schemas.microsoft.com/office/drawing/2014/main" id="{94852A06-F3FE-4F31-B172-9EB7EBA27624}"/>
              </a:ext>
            </a:extLst>
          </p:cNvPr>
          <p:cNvPicPr>
            <a:picLocks noGrp="1" noChangeAspect="1"/>
          </p:cNvPicPr>
          <p:nvPr>
            <p:ph idx="1"/>
          </p:nvPr>
        </p:nvPicPr>
        <p:blipFill>
          <a:blip r:embed="rId4"/>
          <a:stretch>
            <a:fillRect/>
          </a:stretch>
        </p:blipFill>
        <p:spPr>
          <a:xfrm>
            <a:off x="7453536" y="5651703"/>
            <a:ext cx="4400550" cy="705816"/>
          </a:xfrm>
          <a:prstGeom prst="rect">
            <a:avLst/>
          </a:prstGeom>
        </p:spPr>
      </p:pic>
      <p:sp>
        <p:nvSpPr>
          <p:cNvPr id="3" name="TextBox 2">
            <a:extLst>
              <a:ext uri="{FF2B5EF4-FFF2-40B4-BE49-F238E27FC236}">
                <a16:creationId xmlns:a16="http://schemas.microsoft.com/office/drawing/2014/main" id="{D8257A31-2DF1-4A47-ACD7-EA6EA420FAF5}"/>
              </a:ext>
            </a:extLst>
          </p:cNvPr>
          <p:cNvSpPr txBox="1"/>
          <p:nvPr/>
        </p:nvSpPr>
        <p:spPr>
          <a:xfrm>
            <a:off x="504825" y="2343150"/>
            <a:ext cx="8724900" cy="3139321"/>
          </a:xfrm>
          <a:prstGeom prst="rect">
            <a:avLst/>
          </a:prstGeom>
          <a:noFill/>
        </p:spPr>
        <p:txBody>
          <a:bodyPr wrap="square" rtlCol="0">
            <a:spAutoFit/>
          </a:bodyPr>
          <a:lstStyle/>
          <a:p>
            <a:pPr marL="285750" indent="-285750">
              <a:buFont typeface="Wingdings" panose="05000000000000000000" pitchFamily="2" charset="2"/>
              <a:buChar char="ü"/>
            </a:pPr>
            <a:r>
              <a:rPr lang="en-US"/>
              <a:t> Two </a:t>
            </a:r>
            <a:r>
              <a:rPr lang="en-US" b="1">
                <a:solidFill>
                  <a:srgbClr val="0BB7FF"/>
                </a:solidFill>
              </a:rPr>
              <a:t>networks</a:t>
            </a:r>
          </a:p>
          <a:p>
            <a:pPr marL="285750" indent="-285750">
              <a:buFont typeface="Wingdings" panose="05000000000000000000" pitchFamily="2" charset="2"/>
              <a:buChar char="ü"/>
            </a:pPr>
            <a:r>
              <a:rPr lang="en-US"/>
              <a:t> </a:t>
            </a:r>
            <a:r>
              <a:rPr lang="en-US" b="1">
                <a:solidFill>
                  <a:srgbClr val="0BB7FF"/>
                </a:solidFill>
              </a:rPr>
              <a:t>Classification</a:t>
            </a:r>
            <a:r>
              <a:rPr lang="en-US"/>
              <a:t> using greedy modularity</a:t>
            </a:r>
          </a:p>
          <a:p>
            <a:pPr marL="285750" indent="-285750">
              <a:buFont typeface="Wingdings" panose="05000000000000000000" pitchFamily="2" charset="2"/>
              <a:buChar char="ü"/>
            </a:pPr>
            <a:r>
              <a:rPr lang="en-US"/>
              <a:t> Generic high level beginner questions are the </a:t>
            </a:r>
            <a:r>
              <a:rPr lang="en-US" b="1">
                <a:solidFill>
                  <a:srgbClr val="0BB7FF"/>
                </a:solidFill>
              </a:rPr>
              <a:t>most popular </a:t>
            </a:r>
          </a:p>
          <a:p>
            <a:pPr marL="285750" indent="-285750">
              <a:buFont typeface="Wingdings" panose="05000000000000000000" pitchFamily="2" charset="2"/>
              <a:buChar char="ü"/>
            </a:pPr>
            <a:r>
              <a:rPr lang="en-US"/>
              <a:t> Good </a:t>
            </a:r>
            <a:r>
              <a:rPr lang="en-US" b="1">
                <a:solidFill>
                  <a:srgbClr val="0BB7FF"/>
                </a:solidFill>
              </a:rPr>
              <a:t>inter &amp; intra clustering</a:t>
            </a:r>
          </a:p>
          <a:p>
            <a:endParaRPr lang="en-US"/>
          </a:p>
          <a:p>
            <a:endParaRPr lang="en-US"/>
          </a:p>
          <a:p>
            <a:pPr marL="285750" indent="-285750">
              <a:buFont typeface="Wingdings" panose="05000000000000000000" pitchFamily="2" charset="2"/>
              <a:buChar char="q"/>
            </a:pPr>
            <a:r>
              <a:rPr lang="en-US"/>
              <a:t> In order to recommend a similar question, we would </a:t>
            </a:r>
            <a:r>
              <a:rPr lang="en-US" b="1">
                <a:solidFill>
                  <a:srgbClr val="0BB7FF"/>
                </a:solidFill>
              </a:rPr>
              <a:t>require additional features</a:t>
            </a:r>
          </a:p>
          <a:p>
            <a:pPr marL="285750" indent="-285750">
              <a:buFont typeface="Wingdings" panose="05000000000000000000" pitchFamily="2" charset="2"/>
              <a:buChar char="q"/>
            </a:pPr>
            <a:r>
              <a:rPr lang="en-US"/>
              <a:t> Would be interesting to use </a:t>
            </a:r>
            <a:r>
              <a:rPr lang="en-US" b="1">
                <a:solidFill>
                  <a:srgbClr val="0BB7FF"/>
                </a:solidFill>
              </a:rPr>
              <a:t>text mining </a:t>
            </a:r>
            <a:r>
              <a:rPr lang="en-US"/>
              <a:t>as an additional attribute</a:t>
            </a:r>
          </a:p>
          <a:p>
            <a:pPr marL="285750" indent="-285750">
              <a:buFont typeface="Wingdings" panose="05000000000000000000" pitchFamily="2" charset="2"/>
              <a:buChar char="q"/>
            </a:pPr>
            <a:r>
              <a:rPr lang="en-US"/>
              <a:t> 5 languages – </a:t>
            </a:r>
            <a:r>
              <a:rPr lang="en-US" b="1">
                <a:solidFill>
                  <a:srgbClr val="0BB7FF"/>
                </a:solidFill>
              </a:rPr>
              <a:t>expand the data </a:t>
            </a:r>
            <a:r>
              <a:rPr lang="en-US"/>
              <a:t>to more domains</a:t>
            </a:r>
          </a:p>
          <a:p>
            <a:pPr marL="285750" indent="-285750">
              <a:buFont typeface="Wingdings" panose="05000000000000000000" pitchFamily="2" charset="2"/>
              <a:buChar char="q"/>
            </a:pPr>
            <a:r>
              <a:rPr lang="en-US"/>
              <a:t> Would be interesting to see a </a:t>
            </a:r>
            <a:r>
              <a:rPr lang="en-US" b="1">
                <a:solidFill>
                  <a:srgbClr val="0BB7FF"/>
                </a:solidFill>
              </a:rPr>
              <a:t>correlation to jobs/courses</a:t>
            </a:r>
          </a:p>
          <a:p>
            <a:pPr marL="285750" indent="-285750">
              <a:buFont typeface="Wingdings" panose="05000000000000000000" pitchFamily="2" charset="2"/>
              <a:buChar char="q"/>
            </a:pPr>
            <a:r>
              <a:rPr lang="en-US"/>
              <a:t> Would be interesting to see this</a:t>
            </a:r>
            <a:r>
              <a:rPr lang="en-US" b="1">
                <a:solidFill>
                  <a:srgbClr val="0BB7FF"/>
                </a:solidFill>
              </a:rPr>
              <a:t> data over time</a:t>
            </a:r>
          </a:p>
        </p:txBody>
      </p:sp>
      <p:pic>
        <p:nvPicPr>
          <p:cNvPr id="3074" name="Picture 2" descr="Green Check Mark Icon Design Stock Vector - Illustration of concept,  graphic: 162645945">
            <a:extLst>
              <a:ext uri="{FF2B5EF4-FFF2-40B4-BE49-F238E27FC236}">
                <a16:creationId xmlns:a16="http://schemas.microsoft.com/office/drawing/2014/main" id="{C3328072-76F7-443E-ACC5-D2104DE030C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445239" y="5758814"/>
            <a:ext cx="331471" cy="3314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86049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BFCB35-5461-45D8-A56E-F9CDC7AB747C}"/>
              </a:ext>
            </a:extLst>
          </p:cNvPr>
          <p:cNvSpPr>
            <a:spLocks noGrp="1"/>
          </p:cNvSpPr>
          <p:nvPr>
            <p:ph type="title"/>
          </p:nvPr>
        </p:nvSpPr>
        <p:spPr/>
        <p:txBody>
          <a:bodyPr/>
          <a:lstStyle/>
          <a:p>
            <a:r>
              <a:rPr lang="en-US" u="sng"/>
              <a:t>Project overview</a:t>
            </a:r>
          </a:p>
        </p:txBody>
      </p:sp>
      <p:pic>
        <p:nvPicPr>
          <p:cNvPr id="2052" name="Picture 4">
            <a:extLst>
              <a:ext uri="{FF2B5EF4-FFF2-40B4-BE49-F238E27FC236}">
                <a16:creationId xmlns:a16="http://schemas.microsoft.com/office/drawing/2014/main" id="{66BB5DDB-F7D3-4305-8A0E-7E14FC6E043F}"/>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6942629" y="585216"/>
            <a:ext cx="4737895" cy="92333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5" name="Table 4">
            <a:extLst>
              <a:ext uri="{FF2B5EF4-FFF2-40B4-BE49-F238E27FC236}">
                <a16:creationId xmlns:a16="http://schemas.microsoft.com/office/drawing/2014/main" id="{415EDB8F-3F4A-42B3-8387-BE92F4BACAF2}"/>
              </a:ext>
            </a:extLst>
          </p:cNvPr>
          <p:cNvGraphicFramePr>
            <a:graphicFrameLocks noGrp="1"/>
          </p:cNvGraphicFramePr>
          <p:nvPr>
            <p:extLst>
              <p:ext uri="{D42A27DB-BD31-4B8C-83A1-F6EECF244321}">
                <p14:modId xmlns:p14="http://schemas.microsoft.com/office/powerpoint/2010/main" val="2759886972"/>
              </p:ext>
            </p:extLst>
          </p:nvPr>
        </p:nvGraphicFramePr>
        <p:xfrm>
          <a:off x="400492" y="4103860"/>
          <a:ext cx="11439083" cy="1782593"/>
        </p:xfrm>
        <a:graphic>
          <a:graphicData uri="http://schemas.openxmlformats.org/drawingml/2006/table">
            <a:tbl>
              <a:tblPr firstRow="1" firstCol="1" bandRow="1"/>
              <a:tblGrid>
                <a:gridCol w="3517337">
                  <a:extLst>
                    <a:ext uri="{9D8B030D-6E8A-4147-A177-3AD203B41FA5}">
                      <a16:colId xmlns:a16="http://schemas.microsoft.com/office/drawing/2014/main" val="2233631277"/>
                    </a:ext>
                  </a:extLst>
                </a:gridCol>
                <a:gridCol w="1113995">
                  <a:extLst>
                    <a:ext uri="{9D8B030D-6E8A-4147-A177-3AD203B41FA5}">
                      <a16:colId xmlns:a16="http://schemas.microsoft.com/office/drawing/2014/main" val="2537346097"/>
                    </a:ext>
                  </a:extLst>
                </a:gridCol>
                <a:gridCol w="3053172">
                  <a:extLst>
                    <a:ext uri="{9D8B030D-6E8A-4147-A177-3AD203B41FA5}">
                      <a16:colId xmlns:a16="http://schemas.microsoft.com/office/drawing/2014/main" val="2478162195"/>
                    </a:ext>
                  </a:extLst>
                </a:gridCol>
                <a:gridCol w="958270">
                  <a:extLst>
                    <a:ext uri="{9D8B030D-6E8A-4147-A177-3AD203B41FA5}">
                      <a16:colId xmlns:a16="http://schemas.microsoft.com/office/drawing/2014/main" val="1717162266"/>
                    </a:ext>
                  </a:extLst>
                </a:gridCol>
                <a:gridCol w="779463">
                  <a:extLst>
                    <a:ext uri="{9D8B030D-6E8A-4147-A177-3AD203B41FA5}">
                      <a16:colId xmlns:a16="http://schemas.microsoft.com/office/drawing/2014/main" val="2702593112"/>
                    </a:ext>
                  </a:extLst>
                </a:gridCol>
                <a:gridCol w="826251">
                  <a:extLst>
                    <a:ext uri="{9D8B030D-6E8A-4147-A177-3AD203B41FA5}">
                      <a16:colId xmlns:a16="http://schemas.microsoft.com/office/drawing/2014/main" val="4136518233"/>
                    </a:ext>
                  </a:extLst>
                </a:gridCol>
                <a:gridCol w="1190595">
                  <a:extLst>
                    <a:ext uri="{9D8B030D-6E8A-4147-A177-3AD203B41FA5}">
                      <a16:colId xmlns:a16="http://schemas.microsoft.com/office/drawing/2014/main" val="2150096195"/>
                    </a:ext>
                  </a:extLst>
                </a:gridCol>
              </a:tblGrid>
              <a:tr h="141383">
                <a:tc>
                  <a:txBody>
                    <a:bodyPr/>
                    <a:lstStyle/>
                    <a:p>
                      <a:pPr algn="l" rtl="1">
                        <a:lnSpc>
                          <a:spcPct val="107000"/>
                        </a:lnSpc>
                        <a:spcAft>
                          <a:spcPts val="800"/>
                        </a:spcAft>
                      </a:pPr>
                      <a:r>
                        <a:rPr lang="en-US" sz="1400" b="1">
                          <a:solidFill>
                            <a:srgbClr val="FFFFFF"/>
                          </a:solidFill>
                          <a:effectLst/>
                          <a:latin typeface="Calibri" panose="020F0502020204030204" pitchFamily="34" charset="0"/>
                          <a:ea typeface="Times New Roman" panose="02020603050405020304" pitchFamily="18" charset="0"/>
                          <a:cs typeface="Calibri" panose="020F0502020204030204" pitchFamily="34" charset="0"/>
                        </a:rPr>
                        <a:t>title</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CADE4"/>
                    </a:solidFill>
                  </a:tcPr>
                </a:tc>
                <a:tc>
                  <a:txBody>
                    <a:bodyPr/>
                    <a:lstStyle/>
                    <a:p>
                      <a:pPr algn="l" rtl="1">
                        <a:lnSpc>
                          <a:spcPct val="107000"/>
                        </a:lnSpc>
                        <a:spcAft>
                          <a:spcPts val="800"/>
                        </a:spcAft>
                      </a:pPr>
                      <a:r>
                        <a:rPr lang="en-US" sz="1400" b="1">
                          <a:solidFill>
                            <a:srgbClr val="FFFFFF"/>
                          </a:solidFill>
                          <a:effectLst/>
                          <a:latin typeface="Calibri" panose="020F0502020204030204" pitchFamily="34" charset="0"/>
                          <a:ea typeface="Times New Roman" panose="02020603050405020304" pitchFamily="18" charset="0"/>
                          <a:cs typeface="Calibri" panose="020F0502020204030204" pitchFamily="34" charset="0"/>
                        </a:rPr>
                        <a:t>id</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CADE4"/>
                    </a:solidFill>
                  </a:tcPr>
                </a:tc>
                <a:tc>
                  <a:txBody>
                    <a:bodyPr/>
                    <a:lstStyle/>
                    <a:p>
                      <a:pPr algn="l" rtl="1">
                        <a:lnSpc>
                          <a:spcPct val="107000"/>
                        </a:lnSpc>
                        <a:spcAft>
                          <a:spcPts val="800"/>
                        </a:spcAft>
                      </a:pPr>
                      <a:r>
                        <a:rPr lang="en-US" sz="1400" b="1">
                          <a:solidFill>
                            <a:srgbClr val="FFFFFF"/>
                          </a:solidFill>
                          <a:effectLst/>
                          <a:latin typeface="Calibri" panose="020F0502020204030204" pitchFamily="34" charset="0"/>
                          <a:ea typeface="Times New Roman" panose="02020603050405020304" pitchFamily="18" charset="0"/>
                          <a:cs typeface="Calibri" panose="020F0502020204030204" pitchFamily="34" charset="0"/>
                        </a:rPr>
                        <a:t>tags</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CADE4"/>
                    </a:solidFill>
                  </a:tcPr>
                </a:tc>
                <a:tc>
                  <a:txBody>
                    <a:bodyPr/>
                    <a:lstStyle/>
                    <a:p>
                      <a:pPr algn="l" rtl="1">
                        <a:lnSpc>
                          <a:spcPct val="107000"/>
                        </a:lnSpc>
                        <a:spcAft>
                          <a:spcPts val="800"/>
                        </a:spcAft>
                      </a:pPr>
                      <a:r>
                        <a:rPr lang="en-US" sz="1400" b="1">
                          <a:solidFill>
                            <a:srgbClr val="FFFFFF"/>
                          </a:solidFill>
                          <a:effectLst/>
                          <a:latin typeface="Calibri" panose="020F0502020204030204" pitchFamily="34" charset="0"/>
                          <a:ea typeface="Times New Roman" panose="02020603050405020304" pitchFamily="18" charset="0"/>
                          <a:cs typeface="Calibri" panose="020F0502020204030204" pitchFamily="34" charset="0"/>
                        </a:rPr>
                        <a:t>views</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CADE4"/>
                    </a:solidFill>
                  </a:tcPr>
                </a:tc>
                <a:tc>
                  <a:txBody>
                    <a:bodyPr/>
                    <a:lstStyle/>
                    <a:p>
                      <a:pPr algn="l" rtl="1">
                        <a:lnSpc>
                          <a:spcPct val="107000"/>
                        </a:lnSpc>
                        <a:spcAft>
                          <a:spcPts val="800"/>
                        </a:spcAft>
                      </a:pPr>
                      <a:r>
                        <a:rPr lang="en-US" sz="1400" b="1">
                          <a:solidFill>
                            <a:srgbClr val="FFFFFF"/>
                          </a:solidFill>
                          <a:effectLst/>
                          <a:latin typeface="Calibri" panose="020F0502020204030204" pitchFamily="34" charset="0"/>
                          <a:ea typeface="Times New Roman" panose="02020603050405020304" pitchFamily="18" charset="0"/>
                          <a:cs typeface="Calibri" panose="020F0502020204030204" pitchFamily="34" charset="0"/>
                        </a:rPr>
                        <a:t>score</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CADE4"/>
                    </a:solidFill>
                  </a:tcPr>
                </a:tc>
                <a:tc>
                  <a:txBody>
                    <a:bodyPr/>
                    <a:lstStyle/>
                    <a:p>
                      <a:pPr algn="l" rtl="1">
                        <a:lnSpc>
                          <a:spcPct val="107000"/>
                        </a:lnSpc>
                        <a:spcAft>
                          <a:spcPts val="800"/>
                        </a:spcAft>
                      </a:pPr>
                      <a:r>
                        <a:rPr lang="en-US" sz="1400" b="1">
                          <a:solidFill>
                            <a:srgbClr val="FFFFFF"/>
                          </a:solidFill>
                          <a:effectLst/>
                          <a:latin typeface="Calibri" panose="020F0502020204030204" pitchFamily="34" charset="0"/>
                          <a:ea typeface="Times New Roman" panose="02020603050405020304" pitchFamily="18" charset="0"/>
                          <a:cs typeface="Calibri" panose="020F0502020204030204" pitchFamily="34" charset="0"/>
                        </a:rPr>
                        <a:t>done</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CADE4"/>
                    </a:solidFill>
                  </a:tcPr>
                </a:tc>
                <a:tc>
                  <a:txBody>
                    <a:bodyPr/>
                    <a:lstStyle/>
                    <a:p>
                      <a:pPr algn="l" rtl="1">
                        <a:lnSpc>
                          <a:spcPct val="107000"/>
                        </a:lnSpc>
                        <a:spcAft>
                          <a:spcPts val="800"/>
                        </a:spcAft>
                      </a:pPr>
                      <a:r>
                        <a:rPr lang="en-US" sz="1400" b="1">
                          <a:solidFill>
                            <a:srgbClr val="FFFFFF"/>
                          </a:solidFill>
                          <a:effectLst/>
                          <a:latin typeface="Calibri" panose="020F0502020204030204" pitchFamily="34" charset="0"/>
                          <a:ea typeface="Times New Roman" panose="02020603050405020304" pitchFamily="18" charset="0"/>
                          <a:cs typeface="Calibri" panose="020F0502020204030204" pitchFamily="34" charset="0"/>
                        </a:rPr>
                        <a:t>language</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CADE4"/>
                    </a:solidFill>
                  </a:tcPr>
                </a:tc>
                <a:extLst>
                  <a:ext uri="{0D108BD9-81ED-4DB2-BD59-A6C34878D82A}">
                    <a16:rowId xmlns:a16="http://schemas.microsoft.com/office/drawing/2014/main" val="3463645009"/>
                  </a:ext>
                </a:extLst>
              </a:tr>
              <a:tr h="223823">
                <a:tc>
                  <a:txBody>
                    <a:bodyPr/>
                    <a:lstStyle/>
                    <a:p>
                      <a:pPr algn="l" rtl="1">
                        <a:lnSpc>
                          <a:spcPct val="107000"/>
                        </a:lnSpc>
                        <a:spcAft>
                          <a:spcPts val="800"/>
                        </a:spcAft>
                      </a:pPr>
                      <a:r>
                        <a:rPr lang="en-US" sz="14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Put JSON data into html form input hidden?</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1">
                        <a:lnSpc>
                          <a:spcPct val="107000"/>
                        </a:lnSpc>
                        <a:spcAft>
                          <a:spcPts val="800"/>
                        </a:spcAft>
                      </a:pPr>
                      <a:r>
                        <a:rPr lang="en-US" sz="14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8576339</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1">
                        <a:lnSpc>
                          <a:spcPct val="107000"/>
                        </a:lnSpc>
                        <a:spcAft>
                          <a:spcPts val="800"/>
                        </a:spcAft>
                      </a:pPr>
                      <a:r>
                        <a:rPr lang="en-US" sz="14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r>
                        <a:rPr lang="en-US" sz="140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javascript</a:t>
                      </a:r>
                      <a:r>
                        <a:rPr lang="en-US" sz="14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'php', 'html', 'json']</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1">
                        <a:lnSpc>
                          <a:spcPct val="107000"/>
                        </a:lnSpc>
                        <a:spcAft>
                          <a:spcPts val="800"/>
                        </a:spcAft>
                      </a:pPr>
                      <a:r>
                        <a:rPr lang="en-US" sz="14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46684</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1">
                        <a:lnSpc>
                          <a:spcPct val="107000"/>
                        </a:lnSpc>
                        <a:spcAft>
                          <a:spcPts val="800"/>
                        </a:spcAft>
                      </a:pPr>
                      <a:r>
                        <a:rPr lang="en-US" sz="14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21</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1">
                        <a:lnSpc>
                          <a:spcPct val="107000"/>
                        </a:lnSpc>
                        <a:spcAft>
                          <a:spcPts val="800"/>
                        </a:spcAft>
                      </a:pPr>
                      <a:r>
                        <a:rPr lang="en-US" sz="14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TRUE</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1">
                        <a:lnSpc>
                          <a:spcPct val="107000"/>
                        </a:lnSpc>
                        <a:spcAft>
                          <a:spcPts val="800"/>
                        </a:spcAft>
                      </a:pPr>
                      <a:r>
                        <a:rPr lang="en-US" sz="14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php</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41267710"/>
                  </a:ext>
                </a:extLst>
              </a:tr>
              <a:tr h="338266">
                <a:tc>
                  <a:txBody>
                    <a:bodyPr/>
                    <a:lstStyle/>
                    <a:p>
                      <a:pPr algn="l" rtl="1">
                        <a:lnSpc>
                          <a:spcPct val="107000"/>
                        </a:lnSpc>
                        <a:spcAft>
                          <a:spcPts val="800"/>
                        </a:spcAft>
                      </a:pPr>
                      <a:r>
                        <a:rPr lang="en-US" sz="14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Python &amp;#</a:t>
                      </a:r>
                      <a:r>
                        <a:rPr lang="en-US" sz="140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39;str</a:t>
                      </a:r>
                      <a:r>
                        <a:rPr lang="en-US" sz="14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&amp;#39; object has no attribute &amp;#</a:t>
                      </a:r>
                      <a:r>
                        <a:rPr lang="en-US" sz="140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39;read</a:t>
                      </a:r>
                      <a:r>
                        <a:rPr lang="en-US" sz="14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&amp;#39;</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1">
                        <a:lnSpc>
                          <a:spcPct val="107000"/>
                        </a:lnSpc>
                        <a:spcAft>
                          <a:spcPts val="800"/>
                        </a:spcAft>
                      </a:pPr>
                      <a:r>
                        <a:rPr lang="en-US" sz="14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19474832</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1">
                        <a:lnSpc>
                          <a:spcPct val="107000"/>
                        </a:lnSpc>
                        <a:spcAft>
                          <a:spcPts val="800"/>
                        </a:spcAft>
                      </a:pPr>
                      <a:r>
                        <a:rPr lang="en-US" sz="14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['php', 'python', 'arrays', 'json', 'python-</a:t>
                      </a:r>
                      <a:r>
                        <a:rPr lang="en-US" sz="140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3.x</a:t>
                      </a:r>
                      <a:r>
                        <a:rPr lang="en-US" sz="14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1">
                        <a:lnSpc>
                          <a:spcPct val="107000"/>
                        </a:lnSpc>
                        <a:spcAft>
                          <a:spcPts val="800"/>
                        </a:spcAft>
                      </a:pPr>
                      <a:r>
                        <a:rPr lang="en-US" sz="14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22466</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1">
                        <a:lnSpc>
                          <a:spcPct val="107000"/>
                        </a:lnSpc>
                        <a:spcAft>
                          <a:spcPts val="800"/>
                        </a:spcAft>
                      </a:pPr>
                      <a:r>
                        <a:rPr lang="en-US" sz="14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1">
                        <a:lnSpc>
                          <a:spcPct val="107000"/>
                        </a:lnSpc>
                        <a:spcAft>
                          <a:spcPts val="800"/>
                        </a:spcAft>
                      </a:pPr>
                      <a:r>
                        <a:rPr lang="en-US" sz="14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TRUE</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1">
                        <a:lnSpc>
                          <a:spcPct val="107000"/>
                        </a:lnSpc>
                        <a:spcAft>
                          <a:spcPts val="800"/>
                        </a:spcAft>
                      </a:pPr>
                      <a:r>
                        <a:rPr lang="en-US" sz="14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python</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95922579"/>
                  </a:ext>
                </a:extLst>
              </a:tr>
              <a:tr h="223823">
                <a:tc>
                  <a:txBody>
                    <a:bodyPr/>
                    <a:lstStyle/>
                    <a:p>
                      <a:pPr algn="l" rtl="1">
                        <a:lnSpc>
                          <a:spcPct val="107000"/>
                        </a:lnSpc>
                        <a:spcAft>
                          <a:spcPts val="800"/>
                        </a:spcAft>
                      </a:pPr>
                      <a:r>
                        <a:rPr lang="en-US" sz="14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Sending a json array with ajax to php</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1">
                        <a:lnSpc>
                          <a:spcPct val="107000"/>
                        </a:lnSpc>
                        <a:spcAft>
                          <a:spcPts val="800"/>
                        </a:spcAft>
                      </a:pPr>
                      <a:r>
                        <a:rPr lang="en-US" sz="14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22122486</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1">
                        <a:lnSpc>
                          <a:spcPct val="107000"/>
                        </a:lnSpc>
                        <a:spcAft>
                          <a:spcPts val="800"/>
                        </a:spcAft>
                      </a:pPr>
                      <a:r>
                        <a:rPr lang="en-US" sz="14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r>
                        <a:rPr lang="en-US" sz="140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javascript</a:t>
                      </a:r>
                      <a:r>
                        <a:rPr lang="en-US" sz="14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'php', '</a:t>
                      </a:r>
                      <a:r>
                        <a:rPr lang="en-US" sz="140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jquery</a:t>
                      </a:r>
                      <a:r>
                        <a:rPr lang="en-US" sz="14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'ajax', 'json']</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1">
                        <a:lnSpc>
                          <a:spcPct val="107000"/>
                        </a:lnSpc>
                        <a:spcAft>
                          <a:spcPts val="800"/>
                        </a:spcAft>
                      </a:pPr>
                      <a:r>
                        <a:rPr lang="en-US" sz="14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938</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1">
                        <a:lnSpc>
                          <a:spcPct val="107000"/>
                        </a:lnSpc>
                        <a:spcAft>
                          <a:spcPts val="800"/>
                        </a:spcAft>
                      </a:pPr>
                      <a:r>
                        <a:rPr lang="en-US" sz="14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1">
                        <a:lnSpc>
                          <a:spcPct val="107000"/>
                        </a:lnSpc>
                        <a:spcAft>
                          <a:spcPts val="800"/>
                        </a:spcAft>
                      </a:pPr>
                      <a:r>
                        <a:rPr lang="en-US" sz="14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FALSE</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1">
                        <a:lnSpc>
                          <a:spcPct val="107000"/>
                        </a:lnSpc>
                        <a:spcAft>
                          <a:spcPts val="800"/>
                        </a:spcAft>
                      </a:pPr>
                      <a:r>
                        <a:rPr lang="en-US" sz="140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javascript</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40535531"/>
                  </a:ext>
                </a:extLst>
              </a:tr>
              <a:tr h="223823">
                <a:tc>
                  <a:txBody>
                    <a:bodyPr/>
                    <a:lstStyle/>
                    <a:p>
                      <a:pPr algn="l" rtl="1">
                        <a:lnSpc>
                          <a:spcPct val="107000"/>
                        </a:lnSpc>
                        <a:spcAft>
                          <a:spcPts val="800"/>
                        </a:spcAft>
                      </a:pPr>
                      <a:r>
                        <a:rPr lang="en-US" sz="14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jQuery Ajax return multiple data</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1">
                        <a:lnSpc>
                          <a:spcPct val="107000"/>
                        </a:lnSpc>
                        <a:spcAft>
                          <a:spcPts val="800"/>
                        </a:spcAft>
                      </a:pPr>
                      <a:r>
                        <a:rPr lang="en-US" sz="14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38380952</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1">
                        <a:lnSpc>
                          <a:spcPct val="107000"/>
                        </a:lnSpc>
                        <a:spcAft>
                          <a:spcPts val="800"/>
                        </a:spcAft>
                      </a:pPr>
                      <a:r>
                        <a:rPr lang="en-US" sz="14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r>
                        <a:rPr lang="en-US" sz="140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javascript</a:t>
                      </a:r>
                      <a:r>
                        <a:rPr lang="en-US" sz="14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'php', '</a:t>
                      </a:r>
                      <a:r>
                        <a:rPr lang="en-US" sz="140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jquery</a:t>
                      </a:r>
                      <a:r>
                        <a:rPr lang="en-US" sz="14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'json', 'ajax']</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1">
                        <a:lnSpc>
                          <a:spcPct val="107000"/>
                        </a:lnSpc>
                        <a:spcAft>
                          <a:spcPts val="800"/>
                        </a:spcAft>
                      </a:pPr>
                      <a:r>
                        <a:rPr lang="en-US" sz="14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4104</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1">
                        <a:lnSpc>
                          <a:spcPct val="107000"/>
                        </a:lnSpc>
                        <a:spcAft>
                          <a:spcPts val="800"/>
                        </a:spcAft>
                      </a:pPr>
                      <a:r>
                        <a:rPr lang="en-US" sz="14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1">
                        <a:lnSpc>
                          <a:spcPct val="107000"/>
                        </a:lnSpc>
                        <a:spcAft>
                          <a:spcPts val="800"/>
                        </a:spcAft>
                      </a:pPr>
                      <a:r>
                        <a:rPr lang="en-US" sz="14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TRUE</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1">
                        <a:lnSpc>
                          <a:spcPct val="107000"/>
                        </a:lnSpc>
                        <a:spcAft>
                          <a:spcPts val="800"/>
                        </a:spcAft>
                      </a:pPr>
                      <a:r>
                        <a:rPr lang="en-US" sz="140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javascript</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12137756"/>
                  </a:ext>
                </a:extLst>
              </a:tr>
              <a:tr h="223823">
                <a:tc>
                  <a:txBody>
                    <a:bodyPr/>
                    <a:lstStyle/>
                    <a:p>
                      <a:pPr algn="l" rtl="1">
                        <a:lnSpc>
                          <a:spcPct val="107000"/>
                        </a:lnSpc>
                        <a:spcAft>
                          <a:spcPts val="800"/>
                        </a:spcAft>
                      </a:pPr>
                      <a:r>
                        <a:rPr lang="en-US" sz="14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MIT </a:t>
                      </a:r>
                      <a:r>
                        <a:rPr lang="en-US" sz="140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APPInventor</a:t>
                      </a:r>
                      <a:r>
                        <a:rPr lang="en-US" sz="14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error on </a:t>
                      </a:r>
                      <a:r>
                        <a:rPr lang="en-US" sz="140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openning</a:t>
                      </a:r>
                      <a:r>
                        <a:rPr lang="en-US" sz="14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How to fix it?</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1">
                        <a:lnSpc>
                          <a:spcPct val="107000"/>
                        </a:lnSpc>
                        <a:spcAft>
                          <a:spcPts val="800"/>
                        </a:spcAft>
                      </a:pPr>
                      <a:r>
                        <a:rPr lang="en-US" sz="14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41504328</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1">
                        <a:lnSpc>
                          <a:spcPct val="107000"/>
                        </a:lnSpc>
                        <a:spcAft>
                          <a:spcPts val="800"/>
                        </a:spcAft>
                      </a:pPr>
                      <a:r>
                        <a:rPr lang="en-US" sz="14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r>
                        <a:rPr lang="en-US" sz="140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javascript</a:t>
                      </a:r>
                      <a:r>
                        <a:rPr lang="en-US" sz="14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'java', 'php', 'android']</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1">
                        <a:lnSpc>
                          <a:spcPct val="107000"/>
                        </a:lnSpc>
                        <a:spcAft>
                          <a:spcPts val="800"/>
                        </a:spcAft>
                      </a:pPr>
                      <a:r>
                        <a:rPr lang="en-US" sz="14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1194</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1">
                        <a:lnSpc>
                          <a:spcPct val="107000"/>
                        </a:lnSpc>
                        <a:spcAft>
                          <a:spcPts val="800"/>
                        </a:spcAft>
                      </a:pPr>
                      <a:r>
                        <a:rPr lang="en-US" sz="14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3</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1">
                        <a:lnSpc>
                          <a:spcPct val="107000"/>
                        </a:lnSpc>
                        <a:spcAft>
                          <a:spcPts val="800"/>
                        </a:spcAft>
                      </a:pPr>
                      <a:r>
                        <a:rPr lang="en-US" sz="14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FALSE</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1">
                        <a:lnSpc>
                          <a:spcPct val="107000"/>
                        </a:lnSpc>
                        <a:spcAft>
                          <a:spcPts val="800"/>
                        </a:spcAft>
                      </a:pPr>
                      <a:r>
                        <a:rPr lang="en-US" sz="14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php</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43871171"/>
                  </a:ext>
                </a:extLst>
              </a:tr>
            </a:tbl>
          </a:graphicData>
        </a:graphic>
      </p:graphicFrame>
      <p:sp>
        <p:nvSpPr>
          <p:cNvPr id="6" name="TextBox 5">
            <a:extLst>
              <a:ext uri="{FF2B5EF4-FFF2-40B4-BE49-F238E27FC236}">
                <a16:creationId xmlns:a16="http://schemas.microsoft.com/office/drawing/2014/main" id="{F3D92106-EB74-4C48-9E53-57D791E1383C}"/>
              </a:ext>
            </a:extLst>
          </p:cNvPr>
          <p:cNvSpPr txBox="1"/>
          <p:nvPr/>
        </p:nvSpPr>
        <p:spPr>
          <a:xfrm>
            <a:off x="274852" y="5977509"/>
            <a:ext cx="1728230" cy="307777"/>
          </a:xfrm>
          <a:prstGeom prst="rect">
            <a:avLst/>
          </a:prstGeom>
          <a:noFill/>
        </p:spPr>
        <p:txBody>
          <a:bodyPr wrap="none" rtlCol="0">
            <a:spAutoFit/>
          </a:bodyPr>
          <a:lstStyle/>
          <a:p>
            <a:r>
              <a:rPr lang="en-US" sz="1400" i="1">
                <a:solidFill>
                  <a:schemeClr val="bg1">
                    <a:lumMod val="50000"/>
                  </a:schemeClr>
                </a:solidFill>
              </a:rPr>
              <a:t>*</a:t>
            </a:r>
            <a:r>
              <a:rPr lang="en-US" sz="1400" i="1">
                <a:solidFill>
                  <a:schemeClr val="accent2"/>
                </a:solidFill>
                <a:hlinkClick r:id="rId4">
                  <a:extLst>
                    <a:ext uri="{A12FA001-AC4F-418D-AE19-62706E023703}">
                      <ahyp:hlinkClr xmlns:ahyp="http://schemas.microsoft.com/office/drawing/2018/hyperlinkcolor" val="tx"/>
                    </a:ext>
                  </a:extLst>
                </a:hlinkClick>
              </a:rPr>
              <a:t>Kaggle Data Sources</a:t>
            </a:r>
            <a:endParaRPr lang="en-US" sz="1400" i="1">
              <a:solidFill>
                <a:schemeClr val="accent2"/>
              </a:solidFill>
            </a:endParaRPr>
          </a:p>
        </p:txBody>
      </p:sp>
      <p:sp>
        <p:nvSpPr>
          <p:cNvPr id="3" name="TextBox 2">
            <a:extLst>
              <a:ext uri="{FF2B5EF4-FFF2-40B4-BE49-F238E27FC236}">
                <a16:creationId xmlns:a16="http://schemas.microsoft.com/office/drawing/2014/main" id="{0712570A-1A6E-4535-8E8E-E9AD2E130AF3}"/>
              </a:ext>
            </a:extLst>
          </p:cNvPr>
          <p:cNvSpPr txBox="1"/>
          <p:nvPr/>
        </p:nvSpPr>
        <p:spPr>
          <a:xfrm>
            <a:off x="400492" y="2440950"/>
            <a:ext cx="6043422" cy="1200329"/>
          </a:xfrm>
          <a:prstGeom prst="rect">
            <a:avLst/>
          </a:prstGeom>
          <a:noFill/>
        </p:spPr>
        <p:txBody>
          <a:bodyPr wrap="square" rtlCol="0">
            <a:spAutoFit/>
          </a:bodyPr>
          <a:lstStyle/>
          <a:p>
            <a:pPr marL="285750" indent="-285750">
              <a:buFont typeface="Arial" panose="020B0604020202020204" pitchFamily="34" charset="0"/>
              <a:buChar char="•"/>
            </a:pPr>
            <a:r>
              <a:rPr lang="en-US"/>
              <a:t>Data contains 75,334 questions from 3 DF’s</a:t>
            </a:r>
          </a:p>
          <a:p>
            <a:pPr marL="285750" indent="-285750">
              <a:buFont typeface="Arial" panose="020B0604020202020204" pitchFamily="34" charset="0"/>
              <a:buChar char="•"/>
            </a:pPr>
            <a:r>
              <a:rPr lang="en-US"/>
              <a:t>5 Languages – PHP, JAVA, JAVASCRIPT, PYTHON, R</a:t>
            </a:r>
          </a:p>
          <a:p>
            <a:pPr marL="285750" indent="-285750">
              <a:buFont typeface="Arial" panose="020B0604020202020204" pitchFamily="34" charset="0"/>
              <a:buChar char="•"/>
            </a:pPr>
            <a:r>
              <a:rPr lang="en-US"/>
              <a:t>Timeframe – 2020</a:t>
            </a:r>
          </a:p>
          <a:p>
            <a:pPr marL="285750" indent="-285750">
              <a:buFont typeface="Arial" panose="020B0604020202020204" pitchFamily="34" charset="0"/>
              <a:buChar char="•"/>
            </a:pPr>
            <a:r>
              <a:rPr lang="en-US"/>
              <a:t>Focus on questions with at least 50 views</a:t>
            </a:r>
          </a:p>
        </p:txBody>
      </p:sp>
      <p:sp>
        <p:nvSpPr>
          <p:cNvPr id="4" name="TextBox 3">
            <a:extLst>
              <a:ext uri="{FF2B5EF4-FFF2-40B4-BE49-F238E27FC236}">
                <a16:creationId xmlns:a16="http://schemas.microsoft.com/office/drawing/2014/main" id="{6489FE8B-9CA8-4A09-AB80-0A0A0083D653}"/>
              </a:ext>
            </a:extLst>
          </p:cNvPr>
          <p:cNvSpPr txBox="1"/>
          <p:nvPr/>
        </p:nvSpPr>
        <p:spPr>
          <a:xfrm>
            <a:off x="6335463" y="2579450"/>
            <a:ext cx="5456045" cy="923330"/>
          </a:xfrm>
          <a:custGeom>
            <a:avLst/>
            <a:gdLst>
              <a:gd name="connsiteX0" fmla="*/ 0 w 5456045"/>
              <a:gd name="connsiteY0" fmla="*/ 0 h 923330"/>
              <a:gd name="connsiteX1" fmla="*/ 491044 w 5456045"/>
              <a:gd name="connsiteY1" fmla="*/ 0 h 923330"/>
              <a:gd name="connsiteX2" fmla="*/ 1036649 w 5456045"/>
              <a:gd name="connsiteY2" fmla="*/ 0 h 923330"/>
              <a:gd name="connsiteX3" fmla="*/ 1691374 w 5456045"/>
              <a:gd name="connsiteY3" fmla="*/ 0 h 923330"/>
              <a:gd name="connsiteX4" fmla="*/ 2346099 w 5456045"/>
              <a:gd name="connsiteY4" fmla="*/ 0 h 923330"/>
              <a:gd name="connsiteX5" fmla="*/ 2782583 w 5456045"/>
              <a:gd name="connsiteY5" fmla="*/ 0 h 923330"/>
              <a:gd name="connsiteX6" fmla="*/ 3328187 w 5456045"/>
              <a:gd name="connsiteY6" fmla="*/ 0 h 923330"/>
              <a:gd name="connsiteX7" fmla="*/ 3819231 w 5456045"/>
              <a:gd name="connsiteY7" fmla="*/ 0 h 923330"/>
              <a:gd name="connsiteX8" fmla="*/ 4419396 w 5456045"/>
              <a:gd name="connsiteY8" fmla="*/ 0 h 923330"/>
              <a:gd name="connsiteX9" fmla="*/ 5456045 w 5456045"/>
              <a:gd name="connsiteY9" fmla="*/ 0 h 923330"/>
              <a:gd name="connsiteX10" fmla="*/ 5456045 w 5456045"/>
              <a:gd name="connsiteY10" fmla="*/ 433965 h 923330"/>
              <a:gd name="connsiteX11" fmla="*/ 5456045 w 5456045"/>
              <a:gd name="connsiteY11" fmla="*/ 923330 h 923330"/>
              <a:gd name="connsiteX12" fmla="*/ 4965001 w 5456045"/>
              <a:gd name="connsiteY12" fmla="*/ 923330 h 923330"/>
              <a:gd name="connsiteX13" fmla="*/ 4310276 w 5456045"/>
              <a:gd name="connsiteY13" fmla="*/ 923330 h 923330"/>
              <a:gd name="connsiteX14" fmla="*/ 3764671 w 5456045"/>
              <a:gd name="connsiteY14" fmla="*/ 923330 h 923330"/>
              <a:gd name="connsiteX15" fmla="*/ 3273627 w 5456045"/>
              <a:gd name="connsiteY15" fmla="*/ 923330 h 923330"/>
              <a:gd name="connsiteX16" fmla="*/ 2728022 w 5456045"/>
              <a:gd name="connsiteY16" fmla="*/ 923330 h 923330"/>
              <a:gd name="connsiteX17" fmla="*/ 2182418 w 5456045"/>
              <a:gd name="connsiteY17" fmla="*/ 923330 h 923330"/>
              <a:gd name="connsiteX18" fmla="*/ 1800495 w 5456045"/>
              <a:gd name="connsiteY18" fmla="*/ 923330 h 923330"/>
              <a:gd name="connsiteX19" fmla="*/ 1145769 w 5456045"/>
              <a:gd name="connsiteY19" fmla="*/ 923330 h 923330"/>
              <a:gd name="connsiteX20" fmla="*/ 545604 w 5456045"/>
              <a:gd name="connsiteY20" fmla="*/ 923330 h 923330"/>
              <a:gd name="connsiteX21" fmla="*/ 0 w 5456045"/>
              <a:gd name="connsiteY21" fmla="*/ 923330 h 923330"/>
              <a:gd name="connsiteX22" fmla="*/ 0 w 5456045"/>
              <a:gd name="connsiteY22" fmla="*/ 443198 h 923330"/>
              <a:gd name="connsiteX23" fmla="*/ 0 w 5456045"/>
              <a:gd name="connsiteY23" fmla="*/ 0 h 923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456045" h="923330" extrusionOk="0">
                <a:moveTo>
                  <a:pt x="0" y="0"/>
                </a:moveTo>
                <a:cubicBezTo>
                  <a:pt x="241663" y="-18595"/>
                  <a:pt x="302742" y="41138"/>
                  <a:pt x="491044" y="0"/>
                </a:cubicBezTo>
                <a:cubicBezTo>
                  <a:pt x="679346" y="-41138"/>
                  <a:pt x="883085" y="59882"/>
                  <a:pt x="1036649" y="0"/>
                </a:cubicBezTo>
                <a:cubicBezTo>
                  <a:pt x="1190213" y="-59882"/>
                  <a:pt x="1382431" y="63036"/>
                  <a:pt x="1691374" y="0"/>
                </a:cubicBezTo>
                <a:cubicBezTo>
                  <a:pt x="2000318" y="-63036"/>
                  <a:pt x="2021695" y="9632"/>
                  <a:pt x="2346099" y="0"/>
                </a:cubicBezTo>
                <a:cubicBezTo>
                  <a:pt x="2670504" y="-9632"/>
                  <a:pt x="2692862" y="27967"/>
                  <a:pt x="2782583" y="0"/>
                </a:cubicBezTo>
                <a:cubicBezTo>
                  <a:pt x="2872304" y="-27967"/>
                  <a:pt x="3068085" y="18932"/>
                  <a:pt x="3328187" y="0"/>
                </a:cubicBezTo>
                <a:cubicBezTo>
                  <a:pt x="3588289" y="-18932"/>
                  <a:pt x="3693404" y="43124"/>
                  <a:pt x="3819231" y="0"/>
                </a:cubicBezTo>
                <a:cubicBezTo>
                  <a:pt x="3945058" y="-43124"/>
                  <a:pt x="4151446" y="69966"/>
                  <a:pt x="4419396" y="0"/>
                </a:cubicBezTo>
                <a:cubicBezTo>
                  <a:pt x="4687347" y="-69966"/>
                  <a:pt x="4938042" y="67867"/>
                  <a:pt x="5456045" y="0"/>
                </a:cubicBezTo>
                <a:cubicBezTo>
                  <a:pt x="5459552" y="183799"/>
                  <a:pt x="5443285" y="325992"/>
                  <a:pt x="5456045" y="433965"/>
                </a:cubicBezTo>
                <a:cubicBezTo>
                  <a:pt x="5468805" y="541938"/>
                  <a:pt x="5418954" y="759260"/>
                  <a:pt x="5456045" y="923330"/>
                </a:cubicBezTo>
                <a:cubicBezTo>
                  <a:pt x="5212484" y="945722"/>
                  <a:pt x="5124118" y="868169"/>
                  <a:pt x="4965001" y="923330"/>
                </a:cubicBezTo>
                <a:cubicBezTo>
                  <a:pt x="4805884" y="978491"/>
                  <a:pt x="4581121" y="897006"/>
                  <a:pt x="4310276" y="923330"/>
                </a:cubicBezTo>
                <a:cubicBezTo>
                  <a:pt x="4039431" y="949654"/>
                  <a:pt x="4006812" y="917988"/>
                  <a:pt x="3764671" y="923330"/>
                </a:cubicBezTo>
                <a:cubicBezTo>
                  <a:pt x="3522530" y="928672"/>
                  <a:pt x="3391884" y="913210"/>
                  <a:pt x="3273627" y="923330"/>
                </a:cubicBezTo>
                <a:cubicBezTo>
                  <a:pt x="3155370" y="933450"/>
                  <a:pt x="2999479" y="878453"/>
                  <a:pt x="2728022" y="923330"/>
                </a:cubicBezTo>
                <a:cubicBezTo>
                  <a:pt x="2456566" y="968207"/>
                  <a:pt x="2415681" y="886145"/>
                  <a:pt x="2182418" y="923330"/>
                </a:cubicBezTo>
                <a:cubicBezTo>
                  <a:pt x="1949155" y="960515"/>
                  <a:pt x="1943886" y="885145"/>
                  <a:pt x="1800495" y="923330"/>
                </a:cubicBezTo>
                <a:cubicBezTo>
                  <a:pt x="1657104" y="961515"/>
                  <a:pt x="1397848" y="918763"/>
                  <a:pt x="1145769" y="923330"/>
                </a:cubicBezTo>
                <a:cubicBezTo>
                  <a:pt x="893690" y="927897"/>
                  <a:pt x="839472" y="862868"/>
                  <a:pt x="545604" y="923330"/>
                </a:cubicBezTo>
                <a:cubicBezTo>
                  <a:pt x="251737" y="983792"/>
                  <a:pt x="131999" y="916492"/>
                  <a:pt x="0" y="923330"/>
                </a:cubicBezTo>
                <a:cubicBezTo>
                  <a:pt x="-13987" y="804459"/>
                  <a:pt x="21713" y="678989"/>
                  <a:pt x="0" y="443198"/>
                </a:cubicBezTo>
                <a:cubicBezTo>
                  <a:pt x="-21713" y="207407"/>
                  <a:pt x="47546" y="160014"/>
                  <a:pt x="0" y="0"/>
                </a:cubicBezTo>
                <a:close/>
              </a:path>
            </a:pathLst>
          </a:custGeom>
          <a:noFill/>
          <a:ln>
            <a:solidFill>
              <a:schemeClr val="accent1"/>
            </a:solidFill>
            <a:extLst>
              <a:ext uri="{C807C97D-BFC1-408E-A445-0C87EB9F89A2}">
                <ask:lineSketchStyleProps xmlns:ask="http://schemas.microsoft.com/office/drawing/2018/sketchyshapes" sd="2614389649">
                  <a:prstGeom prst="rect">
                    <a:avLst/>
                  </a:prstGeom>
                  <ask:type>
                    <ask:lineSketchScribble/>
                  </ask:type>
                </ask:lineSketchStyleProps>
              </a:ext>
            </a:extLst>
          </a:ln>
          <a:effectLst>
            <a:outerShdw blurRad="50800" dist="38100" dir="5400000" algn="t" rotWithShape="0">
              <a:prstClr val="black">
                <a:alpha val="40000"/>
              </a:prstClr>
            </a:outerShdw>
          </a:effectLst>
        </p:spPr>
        <p:txBody>
          <a:bodyPr wrap="none" rtlCol="0">
            <a:spAutoFit/>
          </a:bodyPr>
          <a:lstStyle/>
          <a:p>
            <a:pPr algn="ctr"/>
            <a:r>
              <a:rPr lang="en-US" b="1" u="sng"/>
              <a:t>Motivation</a:t>
            </a:r>
            <a:r>
              <a:rPr lang="en-US"/>
              <a:t>: </a:t>
            </a:r>
          </a:p>
          <a:p>
            <a:pPr marL="285750" indent="-285750">
              <a:buFont typeface="Arial" panose="020B0604020202020204" pitchFamily="34" charset="0"/>
              <a:buChar char="•"/>
            </a:pPr>
            <a:r>
              <a:rPr lang="en-US"/>
              <a:t>Identify similar questions to point out existing answers</a:t>
            </a:r>
          </a:p>
          <a:p>
            <a:pPr marL="285750" indent="-285750">
              <a:buFont typeface="Arial" panose="020B0604020202020204" pitchFamily="34" charset="0"/>
              <a:buChar char="•"/>
            </a:pPr>
            <a:r>
              <a:rPr lang="en-US"/>
              <a:t>Classify a questions Coding language</a:t>
            </a:r>
          </a:p>
        </p:txBody>
      </p:sp>
    </p:spTree>
    <p:extLst>
      <p:ext uri="{BB962C8B-B14F-4D97-AF65-F5344CB8AC3E}">
        <p14:creationId xmlns:p14="http://schemas.microsoft.com/office/powerpoint/2010/main" val="8198088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E9ADE918-22A5-4288-83B1-BFC1DCF75D40}"/>
              </a:ext>
            </a:extLst>
          </p:cNvPr>
          <p:cNvPicPr>
            <a:picLocks noChangeAspect="1"/>
          </p:cNvPicPr>
          <p:nvPr/>
        </p:nvPicPr>
        <p:blipFill rotWithShape="1">
          <a:blip r:embed="rId3"/>
          <a:srcRect l="13761"/>
          <a:stretch/>
        </p:blipFill>
        <p:spPr>
          <a:xfrm>
            <a:off x="6698511" y="1726629"/>
            <a:ext cx="5234831" cy="2573210"/>
          </a:xfrm>
          <a:prstGeom prst="rect">
            <a:avLst/>
          </a:prstGeom>
        </p:spPr>
      </p:pic>
      <p:sp>
        <p:nvSpPr>
          <p:cNvPr id="2" name="Title 1">
            <a:extLst>
              <a:ext uri="{FF2B5EF4-FFF2-40B4-BE49-F238E27FC236}">
                <a16:creationId xmlns:a16="http://schemas.microsoft.com/office/drawing/2014/main" id="{40633A69-B759-4D1F-BD67-4ACBD26B1CB9}"/>
              </a:ext>
            </a:extLst>
          </p:cNvPr>
          <p:cNvSpPr>
            <a:spLocks noGrp="1"/>
          </p:cNvSpPr>
          <p:nvPr>
            <p:ph type="title"/>
          </p:nvPr>
        </p:nvSpPr>
        <p:spPr/>
        <p:txBody>
          <a:bodyPr/>
          <a:lstStyle/>
          <a:p>
            <a:r>
              <a:rPr lang="en-US" u="sng"/>
              <a:t>Our Networks</a:t>
            </a:r>
          </a:p>
        </p:txBody>
      </p:sp>
      <p:sp>
        <p:nvSpPr>
          <p:cNvPr id="9" name="TextBox 8">
            <a:extLst>
              <a:ext uri="{FF2B5EF4-FFF2-40B4-BE49-F238E27FC236}">
                <a16:creationId xmlns:a16="http://schemas.microsoft.com/office/drawing/2014/main" id="{DEC30654-21FE-4DD6-BABC-0CF74D280D94}"/>
              </a:ext>
            </a:extLst>
          </p:cNvPr>
          <p:cNvSpPr txBox="1"/>
          <p:nvPr/>
        </p:nvSpPr>
        <p:spPr>
          <a:xfrm>
            <a:off x="8107740" y="1902868"/>
            <a:ext cx="3855726" cy="307777"/>
          </a:xfrm>
          <a:prstGeom prst="rect">
            <a:avLst/>
          </a:prstGeom>
          <a:noFill/>
        </p:spPr>
        <p:txBody>
          <a:bodyPr wrap="square" rtlCol="0">
            <a:spAutoFit/>
          </a:bodyPr>
          <a:lstStyle/>
          <a:p>
            <a:r>
              <a:rPr lang="en-US" sz="1400"/>
              <a:t>How to iterate over rows Pandas </a:t>
            </a:r>
            <a:r>
              <a:rPr lang="en-US" sz="1400" err="1"/>
              <a:t>DataFrame</a:t>
            </a:r>
            <a:r>
              <a:rPr lang="en-US" sz="1400"/>
              <a:t>?</a:t>
            </a:r>
          </a:p>
        </p:txBody>
      </p:sp>
      <p:sp>
        <p:nvSpPr>
          <p:cNvPr id="10" name="TextBox 9">
            <a:extLst>
              <a:ext uri="{FF2B5EF4-FFF2-40B4-BE49-F238E27FC236}">
                <a16:creationId xmlns:a16="http://schemas.microsoft.com/office/drawing/2014/main" id="{169A6EFA-4390-4876-ABDA-3D5C3334C15B}"/>
              </a:ext>
            </a:extLst>
          </p:cNvPr>
          <p:cNvSpPr txBox="1"/>
          <p:nvPr/>
        </p:nvSpPr>
        <p:spPr>
          <a:xfrm>
            <a:off x="6852683" y="2252082"/>
            <a:ext cx="5514753" cy="307777"/>
          </a:xfrm>
          <a:prstGeom prst="rect">
            <a:avLst/>
          </a:prstGeom>
          <a:noFill/>
        </p:spPr>
        <p:txBody>
          <a:bodyPr wrap="square" rtlCol="0">
            <a:spAutoFit/>
          </a:bodyPr>
          <a:lstStyle/>
          <a:p>
            <a:r>
              <a:rPr lang="en-US" sz="1400"/>
              <a:t>Does Python have a ternary conditional operator?</a:t>
            </a:r>
          </a:p>
        </p:txBody>
      </p:sp>
      <p:sp>
        <p:nvSpPr>
          <p:cNvPr id="7" name="TextBox 6">
            <a:extLst>
              <a:ext uri="{FF2B5EF4-FFF2-40B4-BE49-F238E27FC236}">
                <a16:creationId xmlns:a16="http://schemas.microsoft.com/office/drawing/2014/main" id="{206BDCAE-E917-49D4-A8BF-6CD45AE4344A}"/>
              </a:ext>
            </a:extLst>
          </p:cNvPr>
          <p:cNvSpPr txBox="1"/>
          <p:nvPr/>
        </p:nvSpPr>
        <p:spPr>
          <a:xfrm>
            <a:off x="1031893" y="1859072"/>
            <a:ext cx="4579231" cy="1938992"/>
          </a:xfrm>
          <a:prstGeom prst="rect">
            <a:avLst/>
          </a:prstGeom>
          <a:noFill/>
        </p:spPr>
        <p:txBody>
          <a:bodyPr wrap="square" rtlCol="0">
            <a:spAutoFit/>
          </a:bodyPr>
          <a:lstStyle/>
          <a:p>
            <a:r>
              <a:rPr lang="en-US" sz="2000"/>
              <a:t>Nodes – Stack questions</a:t>
            </a:r>
          </a:p>
          <a:p>
            <a:r>
              <a:rPr lang="en-US" sz="2000"/>
              <a:t>Edges – correlation based on tags</a:t>
            </a:r>
          </a:p>
          <a:p>
            <a:r>
              <a:rPr lang="en-US" sz="2000"/>
              <a:t>N = 15,516</a:t>
            </a:r>
          </a:p>
          <a:p>
            <a:r>
              <a:rPr lang="en-US" sz="2000"/>
              <a:t>L = 2,137,796</a:t>
            </a:r>
          </a:p>
          <a:p>
            <a:r>
              <a:rPr lang="en-US" sz="2000"/>
              <a:t>&lt;K&gt; = 275.5</a:t>
            </a:r>
          </a:p>
          <a:p>
            <a:r>
              <a:rPr lang="en-US" sz="2000"/>
              <a:t>D = </a:t>
            </a:r>
            <a:endParaRPr lang="en-US" sz="2400"/>
          </a:p>
        </p:txBody>
      </p:sp>
      <p:pic>
        <p:nvPicPr>
          <p:cNvPr id="12" name="Graphic 11" descr="Infinity">
            <a:extLst>
              <a:ext uri="{FF2B5EF4-FFF2-40B4-BE49-F238E27FC236}">
                <a16:creationId xmlns:a16="http://schemas.microsoft.com/office/drawing/2014/main" id="{10289175-7C3A-483E-B4B2-5FC54B8A78B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574599" y="3450072"/>
            <a:ext cx="349540" cy="289010"/>
          </a:xfrm>
          <a:prstGeom prst="rect">
            <a:avLst/>
          </a:prstGeom>
        </p:spPr>
      </p:pic>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F397A6BD-4AE7-42EA-A6C8-ADDC9756D76F}"/>
                  </a:ext>
                </a:extLst>
              </p:cNvPr>
              <p:cNvSpPr txBox="1"/>
              <p:nvPr/>
            </p:nvSpPr>
            <p:spPr>
              <a:xfrm>
                <a:off x="1091824" y="4298142"/>
                <a:ext cx="7205473" cy="1837554"/>
              </a:xfrm>
              <a:prstGeom prst="rect">
                <a:avLst/>
              </a:prstGeom>
              <a:noFill/>
            </p:spPr>
            <p:txBody>
              <a:bodyPr wrap="square" rtlCol="0">
                <a:spAutoFit/>
              </a:bodyPr>
              <a:lstStyle/>
              <a:p>
                <a:r>
                  <a:rPr lang="en-US" sz="2800" u="sng"/>
                  <a:t>Correlation</a:t>
                </a:r>
              </a:p>
              <a:p>
                <a:r>
                  <a:rPr lang="en-US" sz="2000"/>
                  <a:t>Counting based on mutual tags</a:t>
                </a:r>
              </a:p>
              <a:p>
                <a14:m>
                  <m:oMath xmlns:m="http://schemas.openxmlformats.org/officeDocument/2006/math">
                    <m:r>
                      <a:rPr lang="en-US" sz="2400" i="1">
                        <a:latin typeface="Cambria Math" panose="02040503050406030204" pitchFamily="18" charset="0"/>
                      </a:rPr>
                      <m:t>𝐽</m:t>
                    </m:r>
                    <m:d>
                      <m:dPr>
                        <m:ctrlPr>
                          <a:rPr lang="en-US" sz="2400" i="1">
                            <a:latin typeface="Cambria Math" panose="02040503050406030204" pitchFamily="18" charset="0"/>
                          </a:rPr>
                        </m:ctrlPr>
                      </m:dPr>
                      <m:e>
                        <m:r>
                          <a:rPr lang="en-US" sz="2400" i="1">
                            <a:latin typeface="Cambria Math" panose="02040503050406030204" pitchFamily="18" charset="0"/>
                          </a:rPr>
                          <m:t>𝐴</m:t>
                        </m:r>
                        <m:r>
                          <a:rPr lang="en-US" sz="2400" i="1">
                            <a:latin typeface="Cambria Math" panose="02040503050406030204" pitchFamily="18" charset="0"/>
                          </a:rPr>
                          <m:t>,</m:t>
                        </m:r>
                        <m:r>
                          <a:rPr lang="en-US" sz="2400" i="1">
                            <a:latin typeface="Cambria Math" panose="02040503050406030204" pitchFamily="18" charset="0"/>
                          </a:rPr>
                          <m:t>𝐵</m:t>
                        </m:r>
                      </m:e>
                    </m:d>
                    <m:r>
                      <a:rPr lang="en-US" sz="2400" i="1">
                        <a:latin typeface="Cambria Math" panose="02040503050406030204" pitchFamily="18" charset="0"/>
                      </a:rPr>
                      <m:t>= </m:t>
                    </m:r>
                    <m:f>
                      <m:fPr>
                        <m:ctrlPr>
                          <a:rPr lang="en-US" sz="2400" i="1">
                            <a:latin typeface="Cambria Math" panose="02040503050406030204" pitchFamily="18" charset="0"/>
                          </a:rPr>
                        </m:ctrlPr>
                      </m:fPr>
                      <m:num>
                        <m:d>
                          <m:dPr>
                            <m:begChr m:val="|"/>
                            <m:endChr m:val="|"/>
                            <m:ctrlPr>
                              <a:rPr lang="en-US" sz="2400" i="1">
                                <a:latin typeface="Cambria Math" panose="02040503050406030204" pitchFamily="18" charset="0"/>
                              </a:rPr>
                            </m:ctrlPr>
                          </m:dPr>
                          <m:e>
                            <m:r>
                              <a:rPr lang="en-US" sz="2400" i="1">
                                <a:latin typeface="Cambria Math" panose="02040503050406030204" pitchFamily="18" charset="0"/>
                              </a:rPr>
                              <m:t>𝐴</m:t>
                            </m:r>
                            <m:r>
                              <a:rPr lang="en-US" sz="2400" i="1">
                                <a:latin typeface="Cambria Math" panose="02040503050406030204" pitchFamily="18" charset="0"/>
                              </a:rPr>
                              <m:t>∩</m:t>
                            </m:r>
                            <m:r>
                              <a:rPr lang="en-US" sz="2400" i="1">
                                <a:latin typeface="Cambria Math" panose="02040503050406030204" pitchFamily="18" charset="0"/>
                              </a:rPr>
                              <m:t>𝐵</m:t>
                            </m:r>
                          </m:e>
                        </m:d>
                      </m:num>
                      <m:den>
                        <m:d>
                          <m:dPr>
                            <m:begChr m:val="|"/>
                            <m:endChr m:val="|"/>
                            <m:ctrlPr>
                              <a:rPr lang="en-US" sz="2400" i="1">
                                <a:latin typeface="Cambria Math" panose="02040503050406030204" pitchFamily="18" charset="0"/>
                              </a:rPr>
                            </m:ctrlPr>
                          </m:dPr>
                          <m:e>
                            <m:r>
                              <a:rPr lang="en-US" sz="2400" i="1">
                                <a:latin typeface="Cambria Math" panose="02040503050406030204" pitchFamily="18" charset="0"/>
                              </a:rPr>
                              <m:t>𝐴</m:t>
                            </m:r>
                            <m:r>
                              <a:rPr lang="en-US" sz="2400" i="1">
                                <a:latin typeface="Cambria Math" panose="02040503050406030204" pitchFamily="18" charset="0"/>
                              </a:rPr>
                              <m:t>∪</m:t>
                            </m:r>
                            <m:r>
                              <a:rPr lang="en-US" sz="2400" i="1">
                                <a:latin typeface="Cambria Math" panose="02040503050406030204" pitchFamily="18" charset="0"/>
                              </a:rPr>
                              <m:t>𝐵</m:t>
                            </m:r>
                          </m:e>
                        </m:d>
                      </m:den>
                    </m:f>
                  </m:oMath>
                </a14:m>
                <a:r>
                  <a:rPr lang="en-US" sz="2400"/>
                  <a:t>  </a:t>
                </a:r>
                <a:r>
                  <a:rPr lang="en-US" sz="2400">
                    <a:sym typeface="Wingdings" panose="05000000000000000000" pitchFamily="2" charset="2"/>
                  </a:rPr>
                  <a:t>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𝐽</m:t>
                        </m:r>
                      </m:e>
                      <m:sub>
                        <m:r>
                          <a:rPr lang="en-US" sz="2400" b="1" i="1" smtClean="0">
                            <a:solidFill>
                              <a:srgbClr val="1CADE4"/>
                            </a:solidFill>
                            <a:latin typeface="Cambria Math" panose="02040503050406030204" pitchFamily="18" charset="0"/>
                          </a:rPr>
                          <m:t>𝒎𝒐𝒅𝒊𝒇𝒊𝒆𝒅</m:t>
                        </m:r>
                      </m:sub>
                    </m:sSub>
                    <m:d>
                      <m:dPr>
                        <m:ctrlPr>
                          <a:rPr lang="en-US" sz="2400" i="1">
                            <a:latin typeface="Cambria Math" panose="02040503050406030204" pitchFamily="18" charset="0"/>
                          </a:rPr>
                        </m:ctrlPr>
                      </m:dPr>
                      <m:e>
                        <m:r>
                          <a:rPr lang="en-US" sz="2400" i="1">
                            <a:latin typeface="Cambria Math" panose="02040503050406030204" pitchFamily="18" charset="0"/>
                          </a:rPr>
                          <m:t>𝐴</m:t>
                        </m:r>
                        <m:r>
                          <a:rPr lang="en-US" sz="2400" i="1">
                            <a:latin typeface="Cambria Math" panose="02040503050406030204" pitchFamily="18" charset="0"/>
                          </a:rPr>
                          <m:t>,</m:t>
                        </m:r>
                        <m:r>
                          <a:rPr lang="en-US" sz="2400" i="1">
                            <a:latin typeface="Cambria Math" panose="02040503050406030204" pitchFamily="18" charset="0"/>
                          </a:rPr>
                          <m:t>𝐵</m:t>
                        </m:r>
                      </m:e>
                    </m:d>
                    <m:r>
                      <a:rPr lang="en-US" sz="2400" i="1">
                        <a:latin typeface="Cambria Math" panose="02040503050406030204" pitchFamily="18" charset="0"/>
                      </a:rPr>
                      <m:t>= </m:t>
                    </m:r>
                    <m:f>
                      <m:fPr>
                        <m:ctrlPr>
                          <a:rPr lang="en-US" sz="2400" i="1">
                            <a:latin typeface="Cambria Math" panose="02040503050406030204" pitchFamily="18" charset="0"/>
                          </a:rPr>
                        </m:ctrlPr>
                      </m:fPr>
                      <m:num>
                        <m:sSup>
                          <m:sSupPr>
                            <m:ctrlPr>
                              <a:rPr lang="en-US" sz="2400" i="1">
                                <a:latin typeface="Cambria Math" panose="02040503050406030204" pitchFamily="18" charset="0"/>
                              </a:rPr>
                            </m:ctrlPr>
                          </m:sSupPr>
                          <m:e>
                            <m:d>
                              <m:dPr>
                                <m:begChr m:val="|"/>
                                <m:endChr m:val="|"/>
                                <m:ctrlPr>
                                  <a:rPr lang="en-US" sz="2400" i="1">
                                    <a:latin typeface="Cambria Math" panose="02040503050406030204" pitchFamily="18" charset="0"/>
                                  </a:rPr>
                                </m:ctrlPr>
                              </m:dPr>
                              <m:e>
                                <m:r>
                                  <a:rPr lang="en-US" sz="2400" i="1">
                                    <a:latin typeface="Cambria Math" panose="02040503050406030204" pitchFamily="18" charset="0"/>
                                  </a:rPr>
                                  <m:t>𝐴</m:t>
                                </m:r>
                                <m:r>
                                  <a:rPr lang="en-US" sz="2400" i="1">
                                    <a:latin typeface="Cambria Math" panose="02040503050406030204" pitchFamily="18" charset="0"/>
                                  </a:rPr>
                                  <m:t>∩</m:t>
                                </m:r>
                                <m:r>
                                  <a:rPr lang="en-US" sz="2400" i="1">
                                    <a:latin typeface="Cambria Math" panose="02040503050406030204" pitchFamily="18" charset="0"/>
                                  </a:rPr>
                                  <m:t>𝐵</m:t>
                                </m:r>
                              </m:e>
                            </m:d>
                          </m:e>
                          <m:sup>
                            <m:r>
                              <a:rPr lang="en-US" sz="2400" b="1" i="1" smtClean="0">
                                <a:solidFill>
                                  <a:srgbClr val="1CADE4"/>
                                </a:solidFill>
                                <a:latin typeface="Cambria Math" panose="02040503050406030204" pitchFamily="18" charset="0"/>
                              </a:rPr>
                              <m:t>𝟐</m:t>
                            </m:r>
                          </m:sup>
                        </m:sSup>
                      </m:num>
                      <m:den>
                        <m:r>
                          <a:rPr lang="en-US" sz="2400" b="1" i="1" smtClean="0">
                            <a:solidFill>
                              <a:srgbClr val="1CADE4"/>
                            </a:solidFill>
                            <a:latin typeface="Cambria Math" panose="02040503050406030204" pitchFamily="18" charset="0"/>
                          </a:rPr>
                          <m:t>𝒎𝒂𝒙</m:t>
                        </m:r>
                        <m:r>
                          <a:rPr lang="en-US" sz="2400" b="1" i="1" smtClean="0">
                            <a:solidFill>
                              <a:srgbClr val="1CADE4"/>
                            </a:solidFill>
                            <a:latin typeface="Cambria Math" panose="02040503050406030204" pitchFamily="18" charset="0"/>
                          </a:rPr>
                          <m:t>{</m:t>
                        </m:r>
                        <m:d>
                          <m:dPr>
                            <m:begChr m:val="|"/>
                            <m:endChr m:val="|"/>
                            <m:ctrlPr>
                              <a:rPr lang="en-US" sz="2400" i="1">
                                <a:latin typeface="Cambria Math" panose="02040503050406030204" pitchFamily="18" charset="0"/>
                              </a:rPr>
                            </m:ctrlPr>
                          </m:dPr>
                          <m:e>
                            <m:r>
                              <a:rPr lang="en-US" sz="2400" i="1">
                                <a:latin typeface="Cambria Math" panose="02040503050406030204" pitchFamily="18" charset="0"/>
                              </a:rPr>
                              <m:t>𝐴</m:t>
                            </m:r>
                            <m:r>
                              <a:rPr lang="en-US" sz="2400" i="1">
                                <a:latin typeface="Cambria Math" panose="02040503050406030204" pitchFamily="18" charset="0"/>
                              </a:rPr>
                              <m:t>∪</m:t>
                            </m:r>
                            <m:r>
                              <a:rPr lang="en-US" sz="2400" i="1">
                                <a:latin typeface="Cambria Math" panose="02040503050406030204" pitchFamily="18" charset="0"/>
                              </a:rPr>
                              <m:t>𝐵</m:t>
                            </m:r>
                          </m:e>
                        </m:d>
                        <m:r>
                          <a:rPr lang="en-US" sz="2400" b="1" i="1" smtClean="0">
                            <a:solidFill>
                              <a:srgbClr val="1CADE4"/>
                            </a:solidFill>
                            <a:latin typeface="Cambria Math" panose="02040503050406030204" pitchFamily="18" charset="0"/>
                          </a:rPr>
                          <m:t>,</m:t>
                        </m:r>
                        <m:r>
                          <a:rPr lang="en-US" sz="2400" b="1" i="1" smtClean="0">
                            <a:solidFill>
                              <a:srgbClr val="1CADE4"/>
                            </a:solidFill>
                            <a:latin typeface="Cambria Math" panose="02040503050406030204" pitchFamily="18" charset="0"/>
                          </a:rPr>
                          <m:t>𝟐</m:t>
                        </m:r>
                        <m:r>
                          <a:rPr lang="en-US" sz="2400" b="1" i="1" smtClean="0">
                            <a:solidFill>
                              <a:srgbClr val="1CADE4"/>
                            </a:solidFill>
                            <a:latin typeface="Cambria Math" panose="02040503050406030204" pitchFamily="18" charset="0"/>
                          </a:rPr>
                          <m:t>}</m:t>
                        </m:r>
                      </m:den>
                    </m:f>
                  </m:oMath>
                </a14:m>
                <a:endParaRPr lang="en-US" sz="2400"/>
              </a:p>
              <a:p>
                <a:endParaRPr lang="en-US" sz="2400"/>
              </a:p>
            </p:txBody>
          </p:sp>
        </mc:Choice>
        <mc:Fallback xmlns="">
          <p:sp>
            <p:nvSpPr>
              <p:cNvPr id="13" name="TextBox 12">
                <a:extLst>
                  <a:ext uri="{FF2B5EF4-FFF2-40B4-BE49-F238E27FC236}">
                    <a16:creationId xmlns:a16="http://schemas.microsoft.com/office/drawing/2014/main" id="{F397A6BD-4AE7-42EA-A6C8-ADDC9756D76F}"/>
                  </a:ext>
                </a:extLst>
              </p:cNvPr>
              <p:cNvSpPr txBox="1">
                <a:spLocks noRot="1" noChangeAspect="1" noMove="1" noResize="1" noEditPoints="1" noAdjustHandles="1" noChangeArrowheads="1" noChangeShapeType="1" noTextEdit="1"/>
              </p:cNvSpPr>
              <p:nvPr/>
            </p:nvSpPr>
            <p:spPr>
              <a:xfrm>
                <a:off x="1091824" y="4298142"/>
                <a:ext cx="7205473" cy="1837554"/>
              </a:xfrm>
              <a:prstGeom prst="rect">
                <a:avLst/>
              </a:prstGeom>
              <a:blipFill>
                <a:blip r:embed="rId6"/>
                <a:stretch>
                  <a:fillRect l="-1692" t="-2980"/>
                </a:stretch>
              </a:blipFill>
            </p:spPr>
            <p:txBody>
              <a:bodyPr/>
              <a:lstStyle/>
              <a:p>
                <a:r>
                  <a:rPr lang="en-US">
                    <a:noFill/>
                  </a:rPr>
                  <a:t> </a:t>
                </a:r>
              </a:p>
            </p:txBody>
          </p:sp>
        </mc:Fallback>
      </mc:AlternateContent>
      <p:sp>
        <p:nvSpPr>
          <p:cNvPr id="18" name="TextBox 17">
            <a:extLst>
              <a:ext uri="{FF2B5EF4-FFF2-40B4-BE49-F238E27FC236}">
                <a16:creationId xmlns:a16="http://schemas.microsoft.com/office/drawing/2014/main" id="{AE986BDB-F6CE-487C-929A-4C9631BDCD1E}"/>
              </a:ext>
            </a:extLst>
          </p:cNvPr>
          <p:cNvSpPr txBox="1"/>
          <p:nvPr/>
        </p:nvSpPr>
        <p:spPr>
          <a:xfrm>
            <a:off x="7946168" y="2949137"/>
            <a:ext cx="3855726" cy="307777"/>
          </a:xfrm>
          <a:prstGeom prst="rect">
            <a:avLst/>
          </a:prstGeom>
          <a:noFill/>
        </p:spPr>
        <p:txBody>
          <a:bodyPr wrap="square" rtlCol="0">
            <a:spAutoFit/>
          </a:bodyPr>
          <a:lstStyle/>
          <a:p>
            <a:r>
              <a:rPr lang="en-US" sz="1400"/>
              <a:t>How do I check if a list is empty?</a:t>
            </a:r>
          </a:p>
        </p:txBody>
      </p:sp>
      <p:sp>
        <p:nvSpPr>
          <p:cNvPr id="17" name="TextBox 16">
            <a:extLst>
              <a:ext uri="{FF2B5EF4-FFF2-40B4-BE49-F238E27FC236}">
                <a16:creationId xmlns:a16="http://schemas.microsoft.com/office/drawing/2014/main" id="{E529F2AE-21B9-4273-A95D-B2CC7EACA6DE}"/>
              </a:ext>
            </a:extLst>
          </p:cNvPr>
          <p:cNvSpPr txBox="1"/>
          <p:nvPr/>
        </p:nvSpPr>
        <p:spPr>
          <a:xfrm>
            <a:off x="8500992" y="5120033"/>
            <a:ext cx="3432350" cy="1015663"/>
          </a:xfrm>
          <a:prstGeom prst="rect">
            <a:avLst/>
          </a:prstGeom>
          <a:noFill/>
          <a:ln w="28575">
            <a:solidFill>
              <a:schemeClr val="bg1">
                <a:lumMod val="75000"/>
              </a:schemeClr>
            </a:solidFill>
            <a:prstDash val="dash"/>
          </a:ln>
        </p:spPr>
        <p:txBody>
          <a:bodyPr wrap="none" rtlCol="0">
            <a:spAutoFit/>
          </a:bodyPr>
          <a:lstStyle/>
          <a:p>
            <a:r>
              <a:rPr lang="en-US" sz="2000"/>
              <a:t>What about a flipped network?</a:t>
            </a:r>
          </a:p>
          <a:p>
            <a:r>
              <a:rPr lang="en-US" sz="2000"/>
              <a:t>The nodes being the tags and </a:t>
            </a:r>
          </a:p>
          <a:p>
            <a:r>
              <a:rPr lang="en-US" sz="2000"/>
              <a:t>the edges are the questions.</a:t>
            </a:r>
          </a:p>
        </p:txBody>
      </p:sp>
    </p:spTree>
    <p:extLst>
      <p:ext uri="{BB962C8B-B14F-4D97-AF65-F5344CB8AC3E}">
        <p14:creationId xmlns:p14="http://schemas.microsoft.com/office/powerpoint/2010/main" val="1903755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AC9A61-C8D5-4CC3-BC25-75873DBA0A73}"/>
              </a:ext>
            </a:extLst>
          </p:cNvPr>
          <p:cNvSpPr>
            <a:spLocks noGrp="1"/>
          </p:cNvSpPr>
          <p:nvPr>
            <p:ph type="title"/>
          </p:nvPr>
        </p:nvSpPr>
        <p:spPr/>
        <p:txBody>
          <a:bodyPr/>
          <a:lstStyle/>
          <a:p>
            <a:r>
              <a:rPr lang="en-US"/>
              <a:t>Threshold</a:t>
            </a:r>
          </a:p>
        </p:txBody>
      </p:sp>
      <p:pic>
        <p:nvPicPr>
          <p:cNvPr id="4" name="Content Placeholder 3">
            <a:extLst>
              <a:ext uri="{FF2B5EF4-FFF2-40B4-BE49-F238E27FC236}">
                <a16:creationId xmlns:a16="http://schemas.microsoft.com/office/drawing/2014/main" id="{D7015193-76DC-4168-BF74-06F671D04762}"/>
              </a:ext>
            </a:extLst>
          </p:cNvPr>
          <p:cNvPicPr>
            <a:picLocks noGrp="1"/>
          </p:cNvPicPr>
          <p:nvPr>
            <p:ph idx="1"/>
          </p:nvPr>
        </p:nvPicPr>
        <p:blipFill>
          <a:blip r:embed="rId3">
            <a:extLst>
              <a:ext uri="{28A0092B-C50C-407E-A947-70E740481C1C}">
                <a14:useLocalDpi xmlns:a14="http://schemas.microsoft.com/office/drawing/2010/main" val="0"/>
              </a:ext>
            </a:extLst>
          </a:blip>
          <a:stretch>
            <a:fillRect/>
          </a:stretch>
        </p:blipFill>
        <p:spPr>
          <a:xfrm>
            <a:off x="6017624" y="701750"/>
            <a:ext cx="6174376" cy="5884273"/>
          </a:xfrm>
          <a:prstGeom prst="rect">
            <a:avLst/>
          </a:prstGeom>
        </p:spPr>
      </p:pic>
      <p:pic>
        <p:nvPicPr>
          <p:cNvPr id="5" name="Picture 4">
            <a:extLst>
              <a:ext uri="{FF2B5EF4-FFF2-40B4-BE49-F238E27FC236}">
                <a16:creationId xmlns:a16="http://schemas.microsoft.com/office/drawing/2014/main" id="{0F8B0691-F397-4536-8953-71BCD48D23E2}"/>
              </a:ext>
            </a:extLst>
          </p:cNvPr>
          <p:cNvPicPr/>
          <p:nvPr/>
        </p:nvPicPr>
        <p:blipFill>
          <a:blip r:embed="rId4">
            <a:extLst>
              <a:ext uri="{28A0092B-C50C-407E-A947-70E740481C1C}">
                <a14:useLocalDpi xmlns:a14="http://schemas.microsoft.com/office/drawing/2010/main" val="0"/>
              </a:ext>
            </a:extLst>
          </a:blip>
          <a:stretch>
            <a:fillRect/>
          </a:stretch>
        </p:blipFill>
        <p:spPr>
          <a:xfrm>
            <a:off x="1024128" y="2463025"/>
            <a:ext cx="4124325" cy="2876550"/>
          </a:xfrm>
          <a:prstGeom prst="rect">
            <a:avLst/>
          </a:prstGeom>
        </p:spPr>
      </p:pic>
      <p:cxnSp>
        <p:nvCxnSpPr>
          <p:cNvPr id="7" name="Straight Connector 6">
            <a:extLst>
              <a:ext uri="{FF2B5EF4-FFF2-40B4-BE49-F238E27FC236}">
                <a16:creationId xmlns:a16="http://schemas.microsoft.com/office/drawing/2014/main" id="{B7782385-2617-4798-8E9B-6169938E12B4}"/>
              </a:ext>
            </a:extLst>
          </p:cNvPr>
          <p:cNvCxnSpPr>
            <a:cxnSpLocks/>
          </p:cNvCxnSpPr>
          <p:nvPr/>
        </p:nvCxnSpPr>
        <p:spPr>
          <a:xfrm>
            <a:off x="6198781" y="3083444"/>
            <a:ext cx="5911705" cy="0"/>
          </a:xfrm>
          <a:prstGeom prst="line">
            <a:avLst/>
          </a:prstGeom>
          <a:ln w="38100">
            <a:prstDash val="dash"/>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741683CE-42E3-4738-B931-95B6444C3E3B}"/>
              </a:ext>
            </a:extLst>
          </p:cNvPr>
          <p:cNvSpPr/>
          <p:nvPr/>
        </p:nvSpPr>
        <p:spPr>
          <a:xfrm>
            <a:off x="3086290" y="4476307"/>
            <a:ext cx="422454" cy="404037"/>
          </a:xfrm>
          <a:prstGeom prst="ellipse">
            <a:avLst/>
          </a:prstGeom>
          <a:noFill/>
          <a:ln w="28575">
            <a:solidFill>
              <a:srgbClr val="1CADE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869064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C1100F-AFE7-41C6-BC8B-58DD83DE060C}"/>
              </a:ext>
            </a:extLst>
          </p:cNvPr>
          <p:cNvSpPr>
            <a:spLocks noGrp="1"/>
          </p:cNvSpPr>
          <p:nvPr>
            <p:ph type="title"/>
          </p:nvPr>
        </p:nvSpPr>
        <p:spPr>
          <a:xfrm>
            <a:off x="1024128" y="585216"/>
            <a:ext cx="10043922" cy="1499616"/>
          </a:xfrm>
        </p:spPr>
        <p:txBody>
          <a:bodyPr>
            <a:normAutofit/>
          </a:bodyPr>
          <a:lstStyle/>
          <a:p>
            <a:r>
              <a:rPr lang="en-US"/>
              <a:t>Network </a:t>
            </a:r>
            <a:br>
              <a:rPr lang="en-US"/>
            </a:br>
            <a:r>
              <a:rPr lang="en-US"/>
              <a:t>Analysis</a:t>
            </a:r>
          </a:p>
        </p:txBody>
      </p:sp>
      <p:pic>
        <p:nvPicPr>
          <p:cNvPr id="4" name="Content Placeholder 3">
            <a:extLst>
              <a:ext uri="{FF2B5EF4-FFF2-40B4-BE49-F238E27FC236}">
                <a16:creationId xmlns:a16="http://schemas.microsoft.com/office/drawing/2014/main" id="{A68329C7-881D-4B8E-AA25-5B130B524DA3}"/>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7629838" y="3279043"/>
            <a:ext cx="3438212" cy="3330353"/>
          </a:xfrm>
          <a:prstGeom prst="rect">
            <a:avLst/>
          </a:prstGeom>
        </p:spPr>
      </p:pic>
      <p:pic>
        <p:nvPicPr>
          <p:cNvPr id="1026" name="Picture 2">
            <a:extLst>
              <a:ext uri="{FF2B5EF4-FFF2-40B4-BE49-F238E27FC236}">
                <a16:creationId xmlns:a16="http://schemas.microsoft.com/office/drawing/2014/main" id="{15400F03-FDD7-4A43-876D-6C2182557126}"/>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7505700" y="93934"/>
            <a:ext cx="3562350" cy="316770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8633363B-FF3F-479D-B997-281499AC2695}"/>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3352399" y="3236229"/>
            <a:ext cx="3438212" cy="333602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C70B3077-5072-44A7-8342-2086705F9BCD}"/>
              </a:ext>
            </a:extLst>
          </p:cNvPr>
          <p:cNvPicPr/>
          <p:nvPr/>
        </p:nvPicPr>
        <p:blipFill>
          <a:blip r:embed="rId6">
            <a:extLst>
              <a:ext uri="{28A0092B-C50C-407E-A947-70E740481C1C}">
                <a14:useLocalDpi xmlns:a14="http://schemas.microsoft.com/office/drawing/2010/main" val="0"/>
              </a:ext>
            </a:extLst>
          </a:blip>
          <a:stretch>
            <a:fillRect/>
          </a:stretch>
        </p:blipFill>
        <p:spPr>
          <a:xfrm>
            <a:off x="3228262" y="93934"/>
            <a:ext cx="3562350" cy="3218501"/>
          </a:xfrm>
          <a:prstGeom prst="rect">
            <a:avLst/>
          </a:prstGeom>
        </p:spPr>
      </p:pic>
      <p:sp>
        <p:nvSpPr>
          <p:cNvPr id="3" name="TextBox 2">
            <a:extLst>
              <a:ext uri="{FF2B5EF4-FFF2-40B4-BE49-F238E27FC236}">
                <a16:creationId xmlns:a16="http://schemas.microsoft.com/office/drawing/2014/main" id="{5062FA33-E61E-4C01-9327-7AC31BC52F75}"/>
              </a:ext>
            </a:extLst>
          </p:cNvPr>
          <p:cNvSpPr txBox="1"/>
          <p:nvPr/>
        </p:nvSpPr>
        <p:spPr>
          <a:xfrm>
            <a:off x="8077200" y="3683446"/>
            <a:ext cx="1117518" cy="307777"/>
          </a:xfrm>
          <a:prstGeom prst="rect">
            <a:avLst/>
          </a:prstGeom>
          <a:noFill/>
        </p:spPr>
        <p:txBody>
          <a:bodyPr wrap="square" rtlCol="0">
            <a:spAutoFit/>
          </a:bodyPr>
          <a:lstStyle/>
          <a:p>
            <a:r>
              <a:rPr lang="en-US" sz="1400"/>
              <a:t>r = 0.17302</a:t>
            </a:r>
          </a:p>
        </p:txBody>
      </p:sp>
    </p:spTree>
    <p:extLst>
      <p:ext uri="{BB962C8B-B14F-4D97-AF65-F5344CB8AC3E}">
        <p14:creationId xmlns:p14="http://schemas.microsoft.com/office/powerpoint/2010/main" val="26508804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C06EE-0594-401F-AD26-1BF648A85C81}"/>
              </a:ext>
            </a:extLst>
          </p:cNvPr>
          <p:cNvSpPr>
            <a:spLocks noGrp="1"/>
          </p:cNvSpPr>
          <p:nvPr>
            <p:ph type="title"/>
          </p:nvPr>
        </p:nvSpPr>
        <p:spPr>
          <a:xfrm>
            <a:off x="1024128" y="585216"/>
            <a:ext cx="11167872" cy="1499616"/>
          </a:xfrm>
        </p:spPr>
        <p:txBody>
          <a:bodyPr/>
          <a:lstStyle/>
          <a:p>
            <a:r>
              <a:rPr lang="en-US"/>
              <a:t>Visual analysis – High level overview</a:t>
            </a:r>
          </a:p>
        </p:txBody>
      </p:sp>
      <p:pic>
        <p:nvPicPr>
          <p:cNvPr id="4" name="Content Placeholder 3">
            <a:extLst>
              <a:ext uri="{FF2B5EF4-FFF2-40B4-BE49-F238E27FC236}">
                <a16:creationId xmlns:a16="http://schemas.microsoft.com/office/drawing/2014/main" id="{4511F7C6-F4C0-4EC2-92A5-0276DBA3AE8A}"/>
              </a:ext>
            </a:extLst>
          </p:cNvPr>
          <p:cNvPicPr>
            <a:picLocks noGrp="1"/>
          </p:cNvPicPr>
          <p:nvPr>
            <p:ph idx="1"/>
          </p:nvPr>
        </p:nvPicPr>
        <p:blipFill rotWithShape="1">
          <a:blip r:embed="rId3">
            <a:extLst>
              <a:ext uri="{28A0092B-C50C-407E-A947-70E740481C1C}">
                <a14:useLocalDpi xmlns:a14="http://schemas.microsoft.com/office/drawing/2010/main" val="0"/>
              </a:ext>
            </a:extLst>
          </a:blip>
          <a:srcRect l="8601" t="2837"/>
          <a:stretch/>
        </p:blipFill>
        <p:spPr bwMode="auto">
          <a:xfrm>
            <a:off x="835087" y="2418969"/>
            <a:ext cx="3976515" cy="3986784"/>
          </a:xfrm>
          <a:prstGeom prst="rect">
            <a:avLst/>
          </a:prstGeom>
          <a:ln>
            <a:noFill/>
          </a:ln>
          <a:extLst>
            <a:ext uri="{53640926-AAD7-44D8-BBD7-CCE9431645EC}">
              <a14:shadowObscured xmlns:a14="http://schemas.microsoft.com/office/drawing/2010/main"/>
            </a:ext>
          </a:extLst>
        </p:spPr>
      </p:pic>
      <p:pic>
        <p:nvPicPr>
          <p:cNvPr id="5" name="Picture 4">
            <a:extLst>
              <a:ext uri="{FF2B5EF4-FFF2-40B4-BE49-F238E27FC236}">
                <a16:creationId xmlns:a16="http://schemas.microsoft.com/office/drawing/2014/main" id="{56602550-5BB2-42AD-87E5-270E9ABF4B29}"/>
              </a:ext>
            </a:extLst>
          </p:cNvPr>
          <p:cNvPicPr/>
          <p:nvPr/>
        </p:nvPicPr>
        <p:blipFill>
          <a:blip r:embed="rId4" cstate="print">
            <a:extLst>
              <a:ext uri="{28A0092B-C50C-407E-A947-70E740481C1C}">
                <a14:useLocalDpi xmlns:a14="http://schemas.microsoft.com/office/drawing/2010/main" val="0"/>
              </a:ext>
            </a:extLst>
          </a:blip>
          <a:stretch>
            <a:fillRect/>
          </a:stretch>
        </p:blipFill>
        <p:spPr>
          <a:xfrm>
            <a:off x="4712642" y="1642745"/>
            <a:ext cx="3188335" cy="2731135"/>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
        <p:nvSpPr>
          <p:cNvPr id="6" name="Left Brace 5">
            <a:extLst>
              <a:ext uri="{FF2B5EF4-FFF2-40B4-BE49-F238E27FC236}">
                <a16:creationId xmlns:a16="http://schemas.microsoft.com/office/drawing/2014/main" id="{6EC8DEB4-29DD-4D22-BCE7-15B07D9E041D}"/>
              </a:ext>
            </a:extLst>
          </p:cNvPr>
          <p:cNvSpPr/>
          <p:nvPr/>
        </p:nvSpPr>
        <p:spPr>
          <a:xfrm>
            <a:off x="3453110" y="1683385"/>
            <a:ext cx="1833245" cy="2494915"/>
          </a:xfrm>
          <a:prstGeom prst="leftBrace">
            <a:avLst>
              <a:gd name="adj1" fmla="val 10077"/>
              <a:gd name="adj2" fmla="val 51148"/>
            </a:avLst>
          </a:prstGeom>
          <a:ln w="28575">
            <a:solidFill>
              <a:schemeClr val="bg1">
                <a:lumMod val="50000"/>
              </a:schemeClr>
            </a:solidFill>
            <a:prstDash val="dashDot"/>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pic>
        <p:nvPicPr>
          <p:cNvPr id="7" name="Picture 6">
            <a:extLst>
              <a:ext uri="{FF2B5EF4-FFF2-40B4-BE49-F238E27FC236}">
                <a16:creationId xmlns:a16="http://schemas.microsoft.com/office/drawing/2014/main" id="{DC31FEF9-4364-4BEE-A624-EE3EA98230EA}"/>
              </a:ext>
            </a:extLst>
          </p:cNvPr>
          <p:cNvPicPr/>
          <p:nvPr/>
        </p:nvPicPr>
        <p:blipFill>
          <a:blip r:embed="rId5" cstate="print">
            <a:extLst>
              <a:ext uri="{28A0092B-C50C-407E-A947-70E740481C1C}">
                <a14:useLocalDpi xmlns:a14="http://schemas.microsoft.com/office/drawing/2010/main" val="0"/>
              </a:ext>
            </a:extLst>
          </a:blip>
          <a:stretch>
            <a:fillRect/>
          </a:stretch>
        </p:blipFill>
        <p:spPr>
          <a:xfrm>
            <a:off x="4419600" y="4053205"/>
            <a:ext cx="3350260" cy="2804795"/>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
        <p:nvSpPr>
          <p:cNvPr id="8" name="Left Brace 7">
            <a:extLst>
              <a:ext uri="{FF2B5EF4-FFF2-40B4-BE49-F238E27FC236}">
                <a16:creationId xmlns:a16="http://schemas.microsoft.com/office/drawing/2014/main" id="{B49CCD0C-903A-449D-B350-C939BE9E03D8}"/>
              </a:ext>
            </a:extLst>
          </p:cNvPr>
          <p:cNvSpPr/>
          <p:nvPr/>
        </p:nvSpPr>
        <p:spPr>
          <a:xfrm>
            <a:off x="3321993" y="4373880"/>
            <a:ext cx="1833245" cy="2399029"/>
          </a:xfrm>
          <a:prstGeom prst="leftBrace">
            <a:avLst>
              <a:gd name="adj1" fmla="val 10077"/>
              <a:gd name="adj2" fmla="val 51148"/>
            </a:avLst>
          </a:prstGeom>
          <a:ln w="28575">
            <a:solidFill>
              <a:schemeClr val="bg1">
                <a:lumMod val="50000"/>
              </a:schemeClr>
            </a:solidFill>
            <a:prstDash val="dashDot"/>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pic>
        <p:nvPicPr>
          <p:cNvPr id="14" name="Picture 13">
            <a:extLst>
              <a:ext uri="{FF2B5EF4-FFF2-40B4-BE49-F238E27FC236}">
                <a16:creationId xmlns:a16="http://schemas.microsoft.com/office/drawing/2014/main" id="{27524004-0B0E-421E-ADE2-780DE8249AC5}"/>
              </a:ext>
            </a:extLst>
          </p:cNvPr>
          <p:cNvPicPr>
            <a:picLocks noChangeAspect="1"/>
          </p:cNvPicPr>
          <p:nvPr/>
        </p:nvPicPr>
        <p:blipFill>
          <a:blip r:embed="rId6"/>
          <a:stretch>
            <a:fillRect/>
          </a:stretch>
        </p:blipFill>
        <p:spPr>
          <a:xfrm>
            <a:off x="9416910" y="3722837"/>
            <a:ext cx="2471389" cy="1379380"/>
          </a:xfrm>
          <a:prstGeom prst="rect">
            <a:avLst/>
          </a:prstGeom>
        </p:spPr>
      </p:pic>
      <p:sp>
        <p:nvSpPr>
          <p:cNvPr id="15" name="TextBox 14">
            <a:extLst>
              <a:ext uri="{FF2B5EF4-FFF2-40B4-BE49-F238E27FC236}">
                <a16:creationId xmlns:a16="http://schemas.microsoft.com/office/drawing/2014/main" id="{EBCB0C5E-C569-47E1-8CDE-C23734C3AFBD}"/>
              </a:ext>
            </a:extLst>
          </p:cNvPr>
          <p:cNvSpPr txBox="1"/>
          <p:nvPr/>
        </p:nvSpPr>
        <p:spPr>
          <a:xfrm>
            <a:off x="9595695" y="1734824"/>
            <a:ext cx="2007363" cy="369332"/>
          </a:xfrm>
          <a:prstGeom prst="rect">
            <a:avLst/>
          </a:prstGeom>
          <a:noFill/>
        </p:spPr>
        <p:txBody>
          <a:bodyPr wrap="square" rtlCol="0">
            <a:spAutoFit/>
          </a:bodyPr>
          <a:lstStyle/>
          <a:p>
            <a:r>
              <a:rPr lang="en-US" u="sng"/>
              <a:t>Popular questions:</a:t>
            </a:r>
          </a:p>
        </p:txBody>
      </p:sp>
      <p:pic>
        <p:nvPicPr>
          <p:cNvPr id="3" name="Picture 9" descr="Diagram&#10;&#10;Description automatically generated">
            <a:extLst>
              <a:ext uri="{FF2B5EF4-FFF2-40B4-BE49-F238E27FC236}">
                <a16:creationId xmlns:a16="http://schemas.microsoft.com/office/drawing/2014/main" id="{3721387E-94DF-4FB3-A443-A8937C095E63}"/>
              </a:ext>
            </a:extLst>
          </p:cNvPr>
          <p:cNvPicPr>
            <a:picLocks noChangeAspect="1"/>
          </p:cNvPicPr>
          <p:nvPr/>
        </p:nvPicPr>
        <p:blipFill>
          <a:blip r:embed="rId7"/>
          <a:stretch>
            <a:fillRect/>
          </a:stretch>
        </p:blipFill>
        <p:spPr>
          <a:xfrm>
            <a:off x="9227777" y="5344436"/>
            <a:ext cx="2743200" cy="1228060"/>
          </a:xfrm>
          <a:prstGeom prst="rect">
            <a:avLst/>
          </a:prstGeom>
        </p:spPr>
      </p:pic>
      <p:pic>
        <p:nvPicPr>
          <p:cNvPr id="10" name="Picture 10">
            <a:extLst>
              <a:ext uri="{FF2B5EF4-FFF2-40B4-BE49-F238E27FC236}">
                <a16:creationId xmlns:a16="http://schemas.microsoft.com/office/drawing/2014/main" id="{938F8209-E684-4B73-AE8A-73761A75C1EC}"/>
              </a:ext>
            </a:extLst>
          </p:cNvPr>
          <p:cNvPicPr>
            <a:picLocks noChangeAspect="1"/>
          </p:cNvPicPr>
          <p:nvPr/>
        </p:nvPicPr>
        <p:blipFill>
          <a:blip r:embed="rId8"/>
          <a:stretch>
            <a:fillRect/>
          </a:stretch>
        </p:blipFill>
        <p:spPr>
          <a:xfrm>
            <a:off x="9227777" y="2123479"/>
            <a:ext cx="2743200" cy="1400961"/>
          </a:xfrm>
          <a:prstGeom prst="rect">
            <a:avLst/>
          </a:prstGeom>
        </p:spPr>
      </p:pic>
      <p:cxnSp>
        <p:nvCxnSpPr>
          <p:cNvPr id="12" name="Straight Arrow Connector 11">
            <a:extLst>
              <a:ext uri="{FF2B5EF4-FFF2-40B4-BE49-F238E27FC236}">
                <a16:creationId xmlns:a16="http://schemas.microsoft.com/office/drawing/2014/main" id="{CD27B80F-9153-4FAC-88B6-9D83EC829138}"/>
              </a:ext>
            </a:extLst>
          </p:cNvPr>
          <p:cNvCxnSpPr>
            <a:cxnSpLocks/>
            <a:endCxn id="3" idx="1"/>
          </p:cNvCxnSpPr>
          <p:nvPr/>
        </p:nvCxnSpPr>
        <p:spPr>
          <a:xfrm>
            <a:off x="6429375" y="5344436"/>
            <a:ext cx="2798402" cy="6140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2C5636F2-49AA-4078-847C-B9144C4AB539}"/>
              </a:ext>
            </a:extLst>
          </p:cNvPr>
          <p:cNvCxnSpPr>
            <a:cxnSpLocks/>
            <a:endCxn id="14" idx="1"/>
          </p:cNvCxnSpPr>
          <p:nvPr/>
        </p:nvCxnSpPr>
        <p:spPr>
          <a:xfrm flipV="1">
            <a:off x="5253542" y="4412527"/>
            <a:ext cx="4163368" cy="438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145DC2B6-831C-49C2-8EAD-D62D109BCBBC}"/>
              </a:ext>
            </a:extLst>
          </p:cNvPr>
          <p:cNvCxnSpPr>
            <a:cxnSpLocks/>
            <a:endCxn id="10" idx="1"/>
          </p:cNvCxnSpPr>
          <p:nvPr/>
        </p:nvCxnSpPr>
        <p:spPr>
          <a:xfrm flipV="1">
            <a:off x="6715125" y="2823960"/>
            <a:ext cx="2512652" cy="1859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7789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115538-043C-4691-9A64-DC9039112F24}"/>
              </a:ext>
            </a:extLst>
          </p:cNvPr>
          <p:cNvSpPr>
            <a:spLocks noGrp="1"/>
          </p:cNvSpPr>
          <p:nvPr>
            <p:ph type="title"/>
          </p:nvPr>
        </p:nvSpPr>
        <p:spPr/>
        <p:txBody>
          <a:bodyPr/>
          <a:lstStyle/>
          <a:p>
            <a:r>
              <a:rPr lang="en-US"/>
              <a:t>Community Detection</a:t>
            </a:r>
            <a:br>
              <a:rPr lang="en-US"/>
            </a:br>
            <a:r>
              <a:rPr lang="en-US" sz="2800"/>
              <a:t>Greedy modularity V.S. Label</a:t>
            </a:r>
            <a:endParaRPr lang="en-US"/>
          </a:p>
        </p:txBody>
      </p:sp>
      <p:cxnSp>
        <p:nvCxnSpPr>
          <p:cNvPr id="4" name="Straight Connector 3">
            <a:extLst>
              <a:ext uri="{FF2B5EF4-FFF2-40B4-BE49-F238E27FC236}">
                <a16:creationId xmlns:a16="http://schemas.microsoft.com/office/drawing/2014/main" id="{A9A40BDC-0D38-44F1-9A26-66417AB0A48F}"/>
              </a:ext>
            </a:extLst>
          </p:cNvPr>
          <p:cNvCxnSpPr/>
          <p:nvPr/>
        </p:nvCxnSpPr>
        <p:spPr>
          <a:xfrm>
            <a:off x="5908675" y="2188845"/>
            <a:ext cx="0" cy="4209415"/>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6BC6ED33-C3A5-46CE-BBF2-8C7F675A571B}"/>
              </a:ext>
            </a:extLst>
          </p:cNvPr>
          <p:cNvPicPr/>
          <p:nvPr/>
        </p:nvPicPr>
        <p:blipFill>
          <a:blip r:embed="rId3"/>
          <a:stretch>
            <a:fillRect/>
          </a:stretch>
        </p:blipFill>
        <p:spPr>
          <a:xfrm>
            <a:off x="6095999" y="2084832"/>
            <a:ext cx="5316188" cy="4458843"/>
          </a:xfrm>
          <a:prstGeom prst="rect">
            <a:avLst/>
          </a:prstGeom>
        </p:spPr>
      </p:pic>
      <p:pic>
        <p:nvPicPr>
          <p:cNvPr id="6" name="Picture 5">
            <a:extLst>
              <a:ext uri="{FF2B5EF4-FFF2-40B4-BE49-F238E27FC236}">
                <a16:creationId xmlns:a16="http://schemas.microsoft.com/office/drawing/2014/main" id="{8E37DC62-EBFF-4B8E-9CB6-2007DA5177B6}"/>
              </a:ext>
            </a:extLst>
          </p:cNvPr>
          <p:cNvPicPr/>
          <p:nvPr/>
        </p:nvPicPr>
        <p:blipFill>
          <a:blip r:embed="rId4">
            <a:extLst>
              <a:ext uri="{28A0092B-C50C-407E-A947-70E740481C1C}">
                <a14:useLocalDpi xmlns:a14="http://schemas.microsoft.com/office/drawing/2010/main" val="0"/>
              </a:ext>
            </a:extLst>
          </a:blip>
          <a:stretch>
            <a:fillRect/>
          </a:stretch>
        </p:blipFill>
        <p:spPr>
          <a:xfrm>
            <a:off x="862774" y="2043017"/>
            <a:ext cx="4858543" cy="4500658"/>
          </a:xfrm>
          <a:prstGeom prst="rect">
            <a:avLst/>
          </a:prstGeom>
        </p:spPr>
      </p:pic>
      <p:pic>
        <p:nvPicPr>
          <p:cNvPr id="7" name="Picture 6">
            <a:extLst>
              <a:ext uri="{FF2B5EF4-FFF2-40B4-BE49-F238E27FC236}">
                <a16:creationId xmlns:a16="http://schemas.microsoft.com/office/drawing/2014/main" id="{1EAFFA31-AA62-46F0-BD9A-C480491B36FF}"/>
              </a:ext>
            </a:extLst>
          </p:cNvPr>
          <p:cNvPicPr/>
          <p:nvPr/>
        </p:nvPicPr>
        <p:blipFill rotWithShape="1">
          <a:blip r:embed="rId5"/>
          <a:srcRect t="7910" r="72579"/>
          <a:stretch/>
        </p:blipFill>
        <p:spPr>
          <a:xfrm>
            <a:off x="6617109" y="4940946"/>
            <a:ext cx="849935" cy="1298194"/>
          </a:xfrm>
          <a:prstGeom prst="rect">
            <a:avLst/>
          </a:prstGeom>
        </p:spPr>
      </p:pic>
      <p:pic>
        <p:nvPicPr>
          <p:cNvPr id="8" name="Picture 7">
            <a:extLst>
              <a:ext uri="{FF2B5EF4-FFF2-40B4-BE49-F238E27FC236}">
                <a16:creationId xmlns:a16="http://schemas.microsoft.com/office/drawing/2014/main" id="{3CF497F6-94C3-4DB2-8E98-B4DCAD952D6C}"/>
              </a:ext>
            </a:extLst>
          </p:cNvPr>
          <p:cNvPicPr/>
          <p:nvPr/>
        </p:nvPicPr>
        <p:blipFill rotWithShape="1">
          <a:blip r:embed="rId6" cstate="print">
            <a:extLst>
              <a:ext uri="{28A0092B-C50C-407E-A947-70E740481C1C}">
                <a14:useLocalDpi xmlns:a14="http://schemas.microsoft.com/office/drawing/2010/main" val="0"/>
              </a:ext>
            </a:extLst>
          </a:blip>
          <a:srcRect t="-83" r="68096" b="33333"/>
          <a:stretch/>
        </p:blipFill>
        <p:spPr>
          <a:xfrm>
            <a:off x="291782" y="4940946"/>
            <a:ext cx="976045" cy="1331838"/>
          </a:xfrm>
          <a:prstGeom prst="rect">
            <a:avLst/>
          </a:prstGeom>
        </p:spPr>
      </p:pic>
      <p:sp>
        <p:nvSpPr>
          <p:cNvPr id="3" name="TextBox 2">
            <a:extLst>
              <a:ext uri="{FF2B5EF4-FFF2-40B4-BE49-F238E27FC236}">
                <a16:creationId xmlns:a16="http://schemas.microsoft.com/office/drawing/2014/main" id="{8DE8EF9A-74C6-43BB-A94E-4C32F10D5262}"/>
              </a:ext>
            </a:extLst>
          </p:cNvPr>
          <p:cNvSpPr txBox="1"/>
          <p:nvPr/>
        </p:nvSpPr>
        <p:spPr>
          <a:xfrm>
            <a:off x="4795538" y="6401054"/>
            <a:ext cx="2413591" cy="400110"/>
          </a:xfrm>
          <a:prstGeom prst="rect">
            <a:avLst/>
          </a:prstGeom>
          <a:noFill/>
        </p:spPr>
        <p:txBody>
          <a:bodyPr wrap="square" rtlCol="0">
            <a:spAutoFit/>
          </a:bodyPr>
          <a:lstStyle/>
          <a:p>
            <a:r>
              <a:rPr lang="en-US" sz="2000" b="1"/>
              <a:t>Accuracy = 83.34%</a:t>
            </a:r>
          </a:p>
        </p:txBody>
      </p:sp>
      <p:sp>
        <p:nvSpPr>
          <p:cNvPr id="9" name="TextBox 8">
            <a:extLst>
              <a:ext uri="{FF2B5EF4-FFF2-40B4-BE49-F238E27FC236}">
                <a16:creationId xmlns:a16="http://schemas.microsoft.com/office/drawing/2014/main" id="{2C972F00-87C8-48E9-8B5A-784F9507E937}"/>
              </a:ext>
            </a:extLst>
          </p:cNvPr>
          <p:cNvSpPr txBox="1"/>
          <p:nvPr/>
        </p:nvSpPr>
        <p:spPr>
          <a:xfrm>
            <a:off x="1" y="1915869"/>
            <a:ext cx="5908666" cy="369332"/>
          </a:xfrm>
          <a:prstGeom prst="rect">
            <a:avLst/>
          </a:prstGeom>
          <a:noFill/>
        </p:spPr>
        <p:txBody>
          <a:bodyPr wrap="square" rtlCol="0">
            <a:spAutoFit/>
          </a:bodyPr>
          <a:lstStyle/>
          <a:p>
            <a:pPr algn="ctr"/>
            <a:r>
              <a:rPr lang="en-US" u="sng"/>
              <a:t>Greedy modularity</a:t>
            </a:r>
          </a:p>
        </p:txBody>
      </p:sp>
      <p:sp>
        <p:nvSpPr>
          <p:cNvPr id="10" name="TextBox 9">
            <a:extLst>
              <a:ext uri="{FF2B5EF4-FFF2-40B4-BE49-F238E27FC236}">
                <a16:creationId xmlns:a16="http://schemas.microsoft.com/office/drawing/2014/main" id="{565AF239-D29F-4097-9F0E-7EA7D12D8240}"/>
              </a:ext>
            </a:extLst>
          </p:cNvPr>
          <p:cNvSpPr txBox="1"/>
          <p:nvPr/>
        </p:nvSpPr>
        <p:spPr>
          <a:xfrm>
            <a:off x="5908666" y="1900166"/>
            <a:ext cx="6283333" cy="369332"/>
          </a:xfrm>
          <a:prstGeom prst="rect">
            <a:avLst/>
          </a:prstGeom>
          <a:noFill/>
        </p:spPr>
        <p:txBody>
          <a:bodyPr wrap="square" rtlCol="0">
            <a:spAutoFit/>
          </a:bodyPr>
          <a:lstStyle/>
          <a:p>
            <a:pPr algn="ctr"/>
            <a:r>
              <a:rPr lang="en-US" u="sng"/>
              <a:t>Language</a:t>
            </a:r>
          </a:p>
        </p:txBody>
      </p:sp>
      <p:sp>
        <p:nvSpPr>
          <p:cNvPr id="11" name="TextBox 10">
            <a:extLst>
              <a:ext uri="{FF2B5EF4-FFF2-40B4-BE49-F238E27FC236}">
                <a16:creationId xmlns:a16="http://schemas.microsoft.com/office/drawing/2014/main" id="{E6858364-91B2-4F31-93CB-3B7EB0D0A61E}"/>
              </a:ext>
            </a:extLst>
          </p:cNvPr>
          <p:cNvSpPr txBox="1"/>
          <p:nvPr/>
        </p:nvSpPr>
        <p:spPr>
          <a:xfrm>
            <a:off x="8233598" y="346323"/>
            <a:ext cx="3654847" cy="707886"/>
          </a:xfrm>
          <a:prstGeom prst="rect">
            <a:avLst/>
          </a:prstGeom>
          <a:noFill/>
          <a:ln>
            <a:solidFill>
              <a:srgbClr val="0BB7FF"/>
            </a:solidFill>
          </a:ln>
        </p:spPr>
        <p:txBody>
          <a:bodyPr wrap="square" rtlCol="0">
            <a:spAutoFit/>
          </a:bodyPr>
          <a:lstStyle/>
          <a:p>
            <a:r>
              <a:rPr lang="en-US" sz="2000" b="1"/>
              <a:t>Greedy Modularity Rank: 0.7121</a:t>
            </a:r>
          </a:p>
          <a:p>
            <a:r>
              <a:rPr lang="en-US" sz="2000" b="1"/>
              <a:t>Language Rank: 0.7118</a:t>
            </a:r>
          </a:p>
        </p:txBody>
      </p:sp>
    </p:spTree>
    <p:extLst>
      <p:ext uri="{BB962C8B-B14F-4D97-AF65-F5344CB8AC3E}">
        <p14:creationId xmlns:p14="http://schemas.microsoft.com/office/powerpoint/2010/main" val="112426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3B42D0FC-7F39-430C-B416-1C5DAFE8DB98}"/>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4914900" y="2084832"/>
            <a:ext cx="7115176" cy="433371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2" name="Title 1">
            <a:extLst>
              <a:ext uri="{FF2B5EF4-FFF2-40B4-BE49-F238E27FC236}">
                <a16:creationId xmlns:a16="http://schemas.microsoft.com/office/drawing/2014/main" id="{F4D4495B-E902-4631-AC7D-F1EDA08296CD}"/>
              </a:ext>
            </a:extLst>
          </p:cNvPr>
          <p:cNvSpPr>
            <a:spLocks noGrp="1"/>
          </p:cNvSpPr>
          <p:nvPr>
            <p:ph type="title"/>
          </p:nvPr>
        </p:nvSpPr>
        <p:spPr/>
        <p:txBody>
          <a:bodyPr/>
          <a:lstStyle/>
          <a:p>
            <a:r>
              <a:rPr lang="en-US"/>
              <a:t>modularity insights</a:t>
            </a:r>
          </a:p>
        </p:txBody>
      </p:sp>
      <p:pic>
        <p:nvPicPr>
          <p:cNvPr id="4" name="Picture 3">
            <a:extLst>
              <a:ext uri="{FF2B5EF4-FFF2-40B4-BE49-F238E27FC236}">
                <a16:creationId xmlns:a16="http://schemas.microsoft.com/office/drawing/2014/main" id="{FF8439D1-3CF6-4752-B690-F7FAC384B46D}"/>
              </a:ext>
            </a:extLst>
          </p:cNvPr>
          <p:cNvPicPr/>
          <p:nvPr/>
        </p:nvPicPr>
        <p:blipFill>
          <a:blip r:embed="rId4" cstate="print">
            <a:extLst>
              <a:ext uri="{28A0092B-C50C-407E-A947-70E740481C1C}">
                <a14:useLocalDpi xmlns:a14="http://schemas.microsoft.com/office/drawing/2010/main" val="0"/>
              </a:ext>
            </a:extLst>
          </a:blip>
          <a:stretch>
            <a:fillRect/>
          </a:stretch>
        </p:blipFill>
        <p:spPr>
          <a:xfrm>
            <a:off x="90805" y="2915856"/>
            <a:ext cx="4609338" cy="302336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5" name="Arrow: Right 4">
            <a:extLst>
              <a:ext uri="{FF2B5EF4-FFF2-40B4-BE49-F238E27FC236}">
                <a16:creationId xmlns:a16="http://schemas.microsoft.com/office/drawing/2014/main" id="{247842E7-AD7C-43AB-8EA1-24C7F5E35B20}"/>
              </a:ext>
            </a:extLst>
          </p:cNvPr>
          <p:cNvSpPr/>
          <p:nvPr/>
        </p:nvSpPr>
        <p:spPr>
          <a:xfrm>
            <a:off x="4436427" y="4314825"/>
            <a:ext cx="751205" cy="261937"/>
          </a:xfrm>
          <a:prstGeom prst="rightArrow">
            <a:avLst/>
          </a:prstGeom>
          <a:solidFill>
            <a:srgbClr val="0BB7FF"/>
          </a:solidFill>
          <a:ln>
            <a:solidFill>
              <a:srgbClr val="0BB7FF"/>
            </a:solid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cxnSp>
        <p:nvCxnSpPr>
          <p:cNvPr id="7" name="Straight Connector 6">
            <a:extLst>
              <a:ext uri="{FF2B5EF4-FFF2-40B4-BE49-F238E27FC236}">
                <a16:creationId xmlns:a16="http://schemas.microsoft.com/office/drawing/2014/main" id="{0FFBB81B-5F13-4FF0-A1AC-5E0D2AC260B1}"/>
              </a:ext>
            </a:extLst>
          </p:cNvPr>
          <p:cNvCxnSpPr>
            <a:cxnSpLocks/>
          </p:cNvCxnSpPr>
          <p:nvPr/>
        </p:nvCxnSpPr>
        <p:spPr>
          <a:xfrm>
            <a:off x="5647688" y="2204656"/>
            <a:ext cx="4350195" cy="4249103"/>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19268FEC-D2D3-4510-A917-EAF72F0B72F9}"/>
              </a:ext>
            </a:extLst>
          </p:cNvPr>
          <p:cNvSpPr txBox="1"/>
          <p:nvPr/>
        </p:nvSpPr>
        <p:spPr>
          <a:xfrm>
            <a:off x="9563100" y="5648325"/>
            <a:ext cx="1181100" cy="369332"/>
          </a:xfrm>
          <a:prstGeom prst="rect">
            <a:avLst/>
          </a:prstGeom>
          <a:noFill/>
        </p:spPr>
        <p:txBody>
          <a:bodyPr wrap="square" rtlCol="0">
            <a:spAutoFit/>
          </a:bodyPr>
          <a:lstStyle/>
          <a:p>
            <a:r>
              <a:rPr lang="en-US">
                <a:solidFill>
                  <a:srgbClr val="FF337E"/>
                </a:solidFill>
              </a:rPr>
              <a:t>installation</a:t>
            </a:r>
          </a:p>
        </p:txBody>
      </p:sp>
      <p:sp>
        <p:nvSpPr>
          <p:cNvPr id="14" name="TextBox 13">
            <a:extLst>
              <a:ext uri="{FF2B5EF4-FFF2-40B4-BE49-F238E27FC236}">
                <a16:creationId xmlns:a16="http://schemas.microsoft.com/office/drawing/2014/main" id="{A567ED7A-BB38-4489-A660-C6BFFC127E79}"/>
              </a:ext>
            </a:extLst>
          </p:cNvPr>
          <p:cNvSpPr txBox="1"/>
          <p:nvPr/>
        </p:nvSpPr>
        <p:spPr>
          <a:xfrm>
            <a:off x="9007283" y="6084427"/>
            <a:ext cx="923925" cy="369332"/>
          </a:xfrm>
          <a:prstGeom prst="rect">
            <a:avLst/>
          </a:prstGeom>
          <a:noFill/>
        </p:spPr>
        <p:txBody>
          <a:bodyPr wrap="square" rtlCol="0">
            <a:spAutoFit/>
          </a:bodyPr>
          <a:lstStyle/>
          <a:p>
            <a:r>
              <a:rPr lang="en-US">
                <a:solidFill>
                  <a:srgbClr val="0BB7FF"/>
                </a:solidFill>
              </a:rPr>
              <a:t>ML</a:t>
            </a:r>
          </a:p>
        </p:txBody>
      </p:sp>
      <p:sp>
        <p:nvSpPr>
          <p:cNvPr id="3" name="TextBox 2">
            <a:extLst>
              <a:ext uri="{FF2B5EF4-FFF2-40B4-BE49-F238E27FC236}">
                <a16:creationId xmlns:a16="http://schemas.microsoft.com/office/drawing/2014/main" id="{D4B44031-9733-4917-A921-09471B84AB01}"/>
              </a:ext>
            </a:extLst>
          </p:cNvPr>
          <p:cNvSpPr txBox="1"/>
          <p:nvPr/>
        </p:nvSpPr>
        <p:spPr>
          <a:xfrm>
            <a:off x="288234" y="1932892"/>
            <a:ext cx="3140765" cy="923330"/>
          </a:xfrm>
          <a:prstGeom prst="rect">
            <a:avLst/>
          </a:prstGeom>
          <a:noFill/>
        </p:spPr>
        <p:txBody>
          <a:bodyPr wrap="square" rtlCol="0">
            <a:spAutoFit/>
          </a:bodyPr>
          <a:lstStyle/>
          <a:p>
            <a:r>
              <a:rPr lang="en-US"/>
              <a:t>Color – Modularity</a:t>
            </a:r>
          </a:p>
          <a:p>
            <a:r>
              <a:rPr lang="en-US"/>
              <a:t>Size – Views</a:t>
            </a:r>
          </a:p>
          <a:p>
            <a:r>
              <a:rPr lang="en-US"/>
              <a:t>Label – Language/Title</a:t>
            </a:r>
          </a:p>
        </p:txBody>
      </p:sp>
    </p:spTree>
    <p:extLst>
      <p:ext uri="{BB962C8B-B14F-4D97-AF65-F5344CB8AC3E}">
        <p14:creationId xmlns:p14="http://schemas.microsoft.com/office/powerpoint/2010/main" val="8844852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B4BDA4-012E-4EC3-8E38-36706BC3F882}"/>
              </a:ext>
            </a:extLst>
          </p:cNvPr>
          <p:cNvSpPr>
            <a:spLocks noGrp="1"/>
          </p:cNvSpPr>
          <p:nvPr>
            <p:ph type="title"/>
          </p:nvPr>
        </p:nvSpPr>
        <p:spPr/>
        <p:txBody>
          <a:bodyPr/>
          <a:lstStyle/>
          <a:p>
            <a:r>
              <a:rPr lang="en-US"/>
              <a:t>Flipped Network</a:t>
            </a:r>
          </a:p>
        </p:txBody>
      </p:sp>
      <p:sp>
        <p:nvSpPr>
          <p:cNvPr id="4" name="TextBox 3">
            <a:extLst>
              <a:ext uri="{FF2B5EF4-FFF2-40B4-BE49-F238E27FC236}">
                <a16:creationId xmlns:a16="http://schemas.microsoft.com/office/drawing/2014/main" id="{24BAD28E-6757-4D5D-AB2D-7891EE6DE4C5}"/>
              </a:ext>
            </a:extLst>
          </p:cNvPr>
          <p:cNvSpPr txBox="1"/>
          <p:nvPr/>
        </p:nvSpPr>
        <p:spPr>
          <a:xfrm>
            <a:off x="1031893" y="1859072"/>
            <a:ext cx="5426057" cy="1754326"/>
          </a:xfrm>
          <a:prstGeom prst="rect">
            <a:avLst/>
          </a:prstGeom>
          <a:noFill/>
        </p:spPr>
        <p:txBody>
          <a:bodyPr wrap="square" rtlCol="0">
            <a:spAutoFit/>
          </a:bodyPr>
          <a:lstStyle/>
          <a:p>
            <a:r>
              <a:rPr lang="en-US"/>
              <a:t>Nodes – Tags (filter: has more than 5 questions)</a:t>
            </a:r>
          </a:p>
          <a:p>
            <a:r>
              <a:rPr lang="en-US"/>
              <a:t>Edges – number of mutual questions</a:t>
            </a:r>
          </a:p>
          <a:p>
            <a:r>
              <a:rPr lang="en-US"/>
              <a:t>N = 1,200</a:t>
            </a:r>
          </a:p>
          <a:p>
            <a:r>
              <a:rPr lang="en-US"/>
              <a:t>L = 13,424</a:t>
            </a:r>
          </a:p>
          <a:p>
            <a:r>
              <a:rPr lang="en-US"/>
              <a:t>&lt;K&gt; = 22.3</a:t>
            </a:r>
          </a:p>
          <a:p>
            <a:r>
              <a:rPr lang="en-US"/>
              <a:t>D = 4 *Small world effect</a:t>
            </a:r>
            <a:endParaRPr lang="en-US" sz="2000"/>
          </a:p>
        </p:txBody>
      </p:sp>
      <p:pic>
        <p:nvPicPr>
          <p:cNvPr id="5" name="Picture 4">
            <a:extLst>
              <a:ext uri="{FF2B5EF4-FFF2-40B4-BE49-F238E27FC236}">
                <a16:creationId xmlns:a16="http://schemas.microsoft.com/office/drawing/2014/main" id="{CEEF14A8-5D21-4F01-86ED-09F44647B2EE}"/>
              </a:ext>
            </a:extLst>
          </p:cNvPr>
          <p:cNvPicPr/>
          <p:nvPr/>
        </p:nvPicPr>
        <p:blipFill>
          <a:blip r:embed="rId3"/>
          <a:stretch>
            <a:fillRect/>
          </a:stretch>
        </p:blipFill>
        <p:spPr>
          <a:xfrm>
            <a:off x="837521" y="4631936"/>
            <a:ext cx="7548373" cy="1930789"/>
          </a:xfrm>
          <a:prstGeom prst="rect">
            <a:avLst/>
          </a:prstGeom>
        </p:spPr>
      </p:pic>
      <p:sp>
        <p:nvSpPr>
          <p:cNvPr id="6" name="Rectangle 5">
            <a:extLst>
              <a:ext uri="{FF2B5EF4-FFF2-40B4-BE49-F238E27FC236}">
                <a16:creationId xmlns:a16="http://schemas.microsoft.com/office/drawing/2014/main" id="{74B4D52F-72C2-4EB4-986D-4FDA288FF94A}"/>
              </a:ext>
            </a:extLst>
          </p:cNvPr>
          <p:cNvSpPr/>
          <p:nvPr/>
        </p:nvSpPr>
        <p:spPr>
          <a:xfrm>
            <a:off x="1394234" y="4704148"/>
            <a:ext cx="1748520" cy="1786363"/>
          </a:xfrm>
          <a:prstGeom prst="rect">
            <a:avLst/>
          </a:prstGeom>
          <a:solidFill>
            <a:schemeClr val="accent1">
              <a:alpha val="1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pic>
        <p:nvPicPr>
          <p:cNvPr id="10" name="Picture 9">
            <a:extLst>
              <a:ext uri="{FF2B5EF4-FFF2-40B4-BE49-F238E27FC236}">
                <a16:creationId xmlns:a16="http://schemas.microsoft.com/office/drawing/2014/main" id="{CDEF978A-AFDA-461B-B9BC-8910CE9706B3}"/>
              </a:ext>
            </a:extLst>
          </p:cNvPr>
          <p:cNvPicPr>
            <a:picLocks noChangeAspect="1"/>
          </p:cNvPicPr>
          <p:nvPr/>
        </p:nvPicPr>
        <p:blipFill>
          <a:blip r:embed="rId4"/>
          <a:stretch>
            <a:fillRect/>
          </a:stretch>
        </p:blipFill>
        <p:spPr>
          <a:xfrm>
            <a:off x="8393659" y="3131365"/>
            <a:ext cx="3587581" cy="3476625"/>
          </a:xfrm>
          <a:prstGeom prst="rect">
            <a:avLst/>
          </a:prstGeom>
        </p:spPr>
      </p:pic>
      <p:sp>
        <p:nvSpPr>
          <p:cNvPr id="8" name="Rectangle 7">
            <a:extLst>
              <a:ext uri="{FF2B5EF4-FFF2-40B4-BE49-F238E27FC236}">
                <a16:creationId xmlns:a16="http://schemas.microsoft.com/office/drawing/2014/main" id="{9CA1A63D-0C5F-497D-BCED-1FAC1A0A7D84}"/>
              </a:ext>
            </a:extLst>
          </p:cNvPr>
          <p:cNvSpPr/>
          <p:nvPr/>
        </p:nvSpPr>
        <p:spPr>
          <a:xfrm>
            <a:off x="9863665" y="3423574"/>
            <a:ext cx="1007890" cy="292417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4" name="Content Placeholder 4">
            <a:extLst>
              <a:ext uri="{FF2B5EF4-FFF2-40B4-BE49-F238E27FC236}">
                <a16:creationId xmlns:a16="http://schemas.microsoft.com/office/drawing/2014/main" id="{C382AE2E-2648-4343-A54E-FE7C539F0635}"/>
              </a:ext>
            </a:extLst>
          </p:cNvPr>
          <p:cNvGraphicFramePr>
            <a:graphicFrameLocks noGrp="1"/>
          </p:cNvGraphicFramePr>
          <p:nvPr>
            <p:ph idx="1"/>
            <p:extLst>
              <p:ext uri="{D42A27DB-BD31-4B8C-83A1-F6EECF244321}">
                <p14:modId xmlns:p14="http://schemas.microsoft.com/office/powerpoint/2010/main" val="3400920679"/>
              </p:ext>
            </p:extLst>
          </p:nvPr>
        </p:nvGraphicFramePr>
        <p:xfrm>
          <a:off x="6138570" y="1312111"/>
          <a:ext cx="5645227" cy="1542984"/>
        </p:xfrm>
        <a:graphic>
          <a:graphicData uri="http://schemas.openxmlformats.org/drawingml/2006/table">
            <a:tbl>
              <a:tblPr rtl="1" firstRow="1" firstCol="1" bandRow="1"/>
              <a:tblGrid>
                <a:gridCol w="1858996">
                  <a:extLst>
                    <a:ext uri="{9D8B030D-6E8A-4147-A177-3AD203B41FA5}">
                      <a16:colId xmlns:a16="http://schemas.microsoft.com/office/drawing/2014/main" val="3735611678"/>
                    </a:ext>
                  </a:extLst>
                </a:gridCol>
                <a:gridCol w="1735015">
                  <a:extLst>
                    <a:ext uri="{9D8B030D-6E8A-4147-A177-3AD203B41FA5}">
                      <a16:colId xmlns:a16="http://schemas.microsoft.com/office/drawing/2014/main" val="3062826590"/>
                    </a:ext>
                  </a:extLst>
                </a:gridCol>
                <a:gridCol w="2051216">
                  <a:extLst>
                    <a:ext uri="{9D8B030D-6E8A-4147-A177-3AD203B41FA5}">
                      <a16:colId xmlns:a16="http://schemas.microsoft.com/office/drawing/2014/main" val="1134032724"/>
                    </a:ext>
                  </a:extLst>
                </a:gridCol>
              </a:tblGrid>
              <a:tr h="257164">
                <a:tc gridSpan="3">
                  <a:txBody>
                    <a:bodyPr/>
                    <a:lstStyle/>
                    <a:p>
                      <a:pPr algn="ctr" rtl="1">
                        <a:lnSpc>
                          <a:spcPct val="107000"/>
                        </a:lnSpc>
                        <a:spcAft>
                          <a:spcPts val="800"/>
                        </a:spcAft>
                      </a:pPr>
                      <a:r>
                        <a:rPr lang="en-US" sz="1400" b="1" u="sng">
                          <a:effectLst/>
                          <a:latin typeface="Calibri" panose="020F0502020204030204" pitchFamily="34" charset="0"/>
                          <a:ea typeface="Calibri" panose="020F0502020204030204" pitchFamily="34" charset="0"/>
                          <a:cs typeface="Arial" panose="020B0604020202020204" pitchFamily="34" charset="0"/>
                        </a:rPr>
                        <a:t>Network comparison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hMerge="1">
                  <a:txBody>
                    <a:bodyPr/>
                    <a:lstStyle/>
                    <a:p>
                      <a:pPr algn="l" rtl="1">
                        <a:lnSpc>
                          <a:spcPct val="107000"/>
                        </a:lnSpc>
                        <a:spcAft>
                          <a:spcPts val="800"/>
                        </a:spcAft>
                      </a:pP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marL="0" algn="l" defTabSz="914400" rtl="1" eaLnBrk="1" latinLnBrk="0" hangingPunct="1">
                        <a:lnSpc>
                          <a:spcPct val="107000"/>
                        </a:lnSpc>
                        <a:spcAft>
                          <a:spcPts val="800"/>
                        </a:spcAft>
                      </a:pPr>
                      <a:endParaRPr lang="en-US" sz="1100" b="1" kern="120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781909006"/>
                  </a:ext>
                </a:extLst>
              </a:tr>
              <a:tr h="257164">
                <a:tc>
                  <a:txBody>
                    <a:bodyPr/>
                    <a:lstStyle/>
                    <a:p>
                      <a:pPr algn="l" rtl="1">
                        <a:lnSpc>
                          <a:spcPct val="107000"/>
                        </a:lnSpc>
                        <a:spcAft>
                          <a:spcPts val="800"/>
                        </a:spcAft>
                      </a:pPr>
                      <a:r>
                        <a:rPr lang="en-US" sz="1100" b="1">
                          <a:effectLst/>
                          <a:latin typeface="Calibri" panose="020F0502020204030204" pitchFamily="34" charset="0"/>
                          <a:ea typeface="Calibri" panose="020F0502020204030204" pitchFamily="34" charset="0"/>
                          <a:cs typeface="Arial" panose="020B0604020202020204" pitchFamily="34" charset="0"/>
                        </a:rPr>
                        <a:t>Tags (Flipped)</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l" rtl="1">
                        <a:lnSpc>
                          <a:spcPct val="107000"/>
                        </a:lnSpc>
                        <a:spcAft>
                          <a:spcPts val="800"/>
                        </a:spcAft>
                      </a:pPr>
                      <a:r>
                        <a:rPr lang="en-US" sz="1100" b="1">
                          <a:effectLst/>
                          <a:latin typeface="Calibri" panose="020F0502020204030204" pitchFamily="34" charset="0"/>
                          <a:ea typeface="Calibri" panose="020F0502020204030204" pitchFamily="34" charset="0"/>
                          <a:cs typeface="Arial" panose="020B0604020202020204" pitchFamily="34" charset="0"/>
                        </a:rPr>
                        <a:t>Questions</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1" eaLnBrk="1" latinLnBrk="0" hangingPunct="1">
                        <a:lnSpc>
                          <a:spcPct val="107000"/>
                        </a:lnSpc>
                        <a:spcAft>
                          <a:spcPts val="800"/>
                        </a:spcAft>
                      </a:pPr>
                      <a:r>
                        <a:rPr lang="en-US" sz="1100" b="1" kern="1200">
                          <a:solidFill>
                            <a:schemeClr val="tx1"/>
                          </a:solidFill>
                          <a:effectLst/>
                          <a:latin typeface="Calibri" panose="020F0502020204030204" pitchFamily="34" charset="0"/>
                          <a:ea typeface="Calibri" panose="020F0502020204030204" pitchFamily="34" charset="0"/>
                          <a:cs typeface="Arial" panose="020B0604020202020204" pitchFamily="34" charset="0"/>
                        </a:rPr>
                        <a:t>Network</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BB7FF">
                        <a:alpha val="30196"/>
                      </a:srgbClr>
                    </a:solidFill>
                  </a:tcPr>
                </a:tc>
                <a:extLst>
                  <a:ext uri="{0D108BD9-81ED-4DB2-BD59-A6C34878D82A}">
                    <a16:rowId xmlns:a16="http://schemas.microsoft.com/office/drawing/2014/main" val="2941171073"/>
                  </a:ext>
                </a:extLst>
              </a:tr>
              <a:tr h="257164">
                <a:tc>
                  <a:txBody>
                    <a:bodyPr/>
                    <a:lstStyle/>
                    <a:p>
                      <a:pPr algn="l" rtl="1">
                        <a:lnSpc>
                          <a:spcPct val="107000"/>
                        </a:lnSpc>
                        <a:spcAft>
                          <a:spcPts val="800"/>
                        </a:spcAft>
                      </a:pPr>
                      <a:r>
                        <a:rPr lang="en-US" sz="1100" kern="1200">
                          <a:solidFill>
                            <a:schemeClr val="tx1"/>
                          </a:solidFill>
                          <a:effectLst/>
                          <a:latin typeface="Calibri" panose="020F0502020204030204" pitchFamily="34" charset="0"/>
                          <a:ea typeface="Calibri" panose="020F0502020204030204" pitchFamily="34" charset="0"/>
                          <a:cs typeface="Arial" panose="020B0604020202020204" pitchFamily="34" charset="0"/>
                        </a:rPr>
                        <a:t>Connected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l" rtl="1">
                        <a:lnSpc>
                          <a:spcPct val="107000"/>
                        </a:lnSpc>
                        <a:spcAft>
                          <a:spcPts val="800"/>
                        </a:spcAft>
                      </a:pPr>
                      <a:r>
                        <a:rPr lang="en-US" sz="1100" kern="1200">
                          <a:solidFill>
                            <a:schemeClr val="tx1"/>
                          </a:solidFill>
                          <a:effectLst/>
                          <a:latin typeface="Calibri" panose="020F0502020204030204" pitchFamily="34" charset="0"/>
                          <a:ea typeface="Calibri" panose="020F0502020204030204" pitchFamily="34" charset="0"/>
                          <a:cs typeface="Arial" panose="020B0604020202020204" pitchFamily="34" charset="0"/>
                        </a:rPr>
                        <a:t>Disconnected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1" eaLnBrk="1" latinLnBrk="0" hangingPunct="1">
                        <a:lnSpc>
                          <a:spcPct val="107000"/>
                        </a:lnSpc>
                        <a:spcAft>
                          <a:spcPts val="800"/>
                        </a:spcAft>
                      </a:pPr>
                      <a:r>
                        <a:rPr lang="en-US" sz="1100" b="1" kern="1200">
                          <a:solidFill>
                            <a:schemeClr val="tx1"/>
                          </a:solidFill>
                          <a:effectLst/>
                          <a:latin typeface="Calibri" panose="020F0502020204030204" pitchFamily="34" charset="0"/>
                          <a:ea typeface="Calibri" panose="020F0502020204030204" pitchFamily="34" charset="0"/>
                          <a:cs typeface="Arial" panose="020B0604020202020204" pitchFamily="34" charset="0"/>
                        </a:rPr>
                        <a:t>Connectivity</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BB7FF">
                        <a:alpha val="30196"/>
                      </a:srgbClr>
                    </a:solidFill>
                  </a:tcPr>
                </a:tc>
                <a:extLst>
                  <a:ext uri="{0D108BD9-81ED-4DB2-BD59-A6C34878D82A}">
                    <a16:rowId xmlns:a16="http://schemas.microsoft.com/office/drawing/2014/main" val="3296256264"/>
                  </a:ext>
                </a:extLst>
              </a:tr>
              <a:tr h="257164">
                <a:tc>
                  <a:txBody>
                    <a:bodyPr/>
                    <a:lstStyle/>
                    <a:p>
                      <a:pPr algn="l" rtl="0">
                        <a:lnSpc>
                          <a:spcPct val="107000"/>
                        </a:lnSpc>
                        <a:spcAft>
                          <a:spcPts val="800"/>
                        </a:spcAft>
                      </a:pPr>
                      <a:r>
                        <a:rPr lang="en-US" sz="1100">
                          <a:effectLst/>
                          <a:latin typeface="Calibri" panose="020F0502020204030204" pitchFamily="34" charset="0"/>
                          <a:ea typeface="Calibri" panose="020F0502020204030204" pitchFamily="34" charset="0"/>
                          <a:cs typeface="Arial" panose="020B0604020202020204" pitchFamily="34" charset="0"/>
                        </a:rPr>
                        <a:t>~ Scale free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l" rtl="1">
                        <a:lnSpc>
                          <a:spcPct val="107000"/>
                        </a:lnSpc>
                        <a:spcAft>
                          <a:spcPts val="800"/>
                        </a:spcAft>
                      </a:pPr>
                      <a:r>
                        <a:rPr lang="en-US" sz="1100">
                          <a:effectLst/>
                          <a:latin typeface="Calibri" panose="020F0502020204030204" pitchFamily="34" charset="0"/>
                          <a:ea typeface="Calibri" panose="020F0502020204030204" pitchFamily="34" charset="0"/>
                          <a:cs typeface="Arial" panose="020B0604020202020204" pitchFamily="34" charset="0"/>
                        </a:rPr>
                        <a:t>No scale free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1" eaLnBrk="1" latinLnBrk="0" hangingPunct="1">
                        <a:lnSpc>
                          <a:spcPct val="107000"/>
                        </a:lnSpc>
                        <a:spcAft>
                          <a:spcPts val="800"/>
                        </a:spcAft>
                      </a:pPr>
                      <a:r>
                        <a:rPr lang="en-US" sz="1100" b="1" kern="1200">
                          <a:solidFill>
                            <a:schemeClr val="tx1"/>
                          </a:solidFill>
                          <a:effectLst/>
                          <a:latin typeface="Calibri" panose="020F0502020204030204" pitchFamily="34" charset="0"/>
                          <a:ea typeface="Calibri" panose="020F0502020204030204" pitchFamily="34" charset="0"/>
                          <a:cs typeface="Arial" panose="020B0604020202020204" pitchFamily="34" charset="0"/>
                        </a:rPr>
                        <a:t>Degree distribution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BB7FF">
                        <a:alpha val="30196"/>
                      </a:srgbClr>
                    </a:solidFill>
                  </a:tcPr>
                </a:tc>
                <a:extLst>
                  <a:ext uri="{0D108BD9-81ED-4DB2-BD59-A6C34878D82A}">
                    <a16:rowId xmlns:a16="http://schemas.microsoft.com/office/drawing/2014/main" val="4141388413"/>
                  </a:ext>
                </a:extLst>
              </a:tr>
              <a:tr h="257164">
                <a:tc>
                  <a:txBody>
                    <a:bodyPr/>
                    <a:lstStyle/>
                    <a:p>
                      <a:pPr algn="l" rtl="1">
                        <a:lnSpc>
                          <a:spcPct val="107000"/>
                        </a:lnSpc>
                        <a:spcAft>
                          <a:spcPts val="800"/>
                        </a:spcAft>
                      </a:pPr>
                      <a:r>
                        <a:rPr lang="en-US" sz="1100">
                          <a:effectLst/>
                          <a:latin typeface="Calibri" panose="020F0502020204030204" pitchFamily="34" charset="0"/>
                          <a:ea typeface="Calibri" panose="020F0502020204030204" pitchFamily="34" charset="0"/>
                          <a:cs typeface="Arial" panose="020B0604020202020204" pitchFamily="34" charset="0"/>
                        </a:rPr>
                        <a:t>Disassortative (r = -0.202104)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l" rtl="1">
                        <a:lnSpc>
                          <a:spcPct val="107000"/>
                        </a:lnSpc>
                        <a:spcAft>
                          <a:spcPts val="800"/>
                        </a:spcAft>
                      </a:pPr>
                      <a:r>
                        <a:rPr lang="en-US" sz="1100">
                          <a:effectLst/>
                          <a:latin typeface="Calibri" panose="020F0502020204030204" pitchFamily="34" charset="0"/>
                          <a:ea typeface="Calibri" panose="020F0502020204030204" pitchFamily="34" charset="0"/>
                          <a:cs typeface="Arial" panose="020B0604020202020204" pitchFamily="34" charset="0"/>
                        </a:rPr>
                        <a:t>Assortative (r = 0.17302)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1" eaLnBrk="1" latinLnBrk="0" hangingPunct="1">
                        <a:lnSpc>
                          <a:spcPct val="107000"/>
                        </a:lnSpc>
                        <a:spcAft>
                          <a:spcPts val="800"/>
                        </a:spcAft>
                      </a:pPr>
                      <a:r>
                        <a:rPr lang="en-US" sz="1100" b="1" kern="1200">
                          <a:solidFill>
                            <a:schemeClr val="tx1"/>
                          </a:solidFill>
                          <a:effectLst/>
                          <a:latin typeface="Calibri" panose="020F0502020204030204" pitchFamily="34" charset="0"/>
                          <a:ea typeface="Calibri" panose="020F0502020204030204" pitchFamily="34" charset="0"/>
                          <a:cs typeface="Arial" panose="020B0604020202020204" pitchFamily="34" charset="0"/>
                        </a:rPr>
                        <a:t>Degree correlation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BB7FF">
                        <a:alpha val="30196"/>
                      </a:srgbClr>
                    </a:solidFill>
                  </a:tcPr>
                </a:tc>
                <a:extLst>
                  <a:ext uri="{0D108BD9-81ED-4DB2-BD59-A6C34878D82A}">
                    <a16:rowId xmlns:a16="http://schemas.microsoft.com/office/drawing/2014/main" val="2836416951"/>
                  </a:ext>
                </a:extLst>
              </a:tr>
              <a:tr h="257164">
                <a:tc>
                  <a:txBody>
                    <a:bodyPr/>
                    <a:lstStyle/>
                    <a:p>
                      <a:pPr algn="l" rtl="0">
                        <a:lnSpc>
                          <a:spcPct val="107000"/>
                        </a:lnSpc>
                        <a:spcAft>
                          <a:spcPts val="800"/>
                        </a:spcAft>
                      </a:pPr>
                      <a:r>
                        <a:rPr lang="en-US" sz="1100">
                          <a:effectLst/>
                          <a:latin typeface="Calibri" panose="020F0502020204030204" pitchFamily="34" charset="0"/>
                          <a:ea typeface="Calibri" panose="020F0502020204030204" pitchFamily="34" charset="0"/>
                          <a:cs typeface="Arial" panose="020B0604020202020204" pitchFamily="34" charset="0"/>
                        </a:rPr>
                        <a:t>0.5141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l" rtl="0">
                        <a:lnSpc>
                          <a:spcPct val="107000"/>
                        </a:lnSpc>
                        <a:spcAft>
                          <a:spcPts val="800"/>
                        </a:spcAft>
                      </a:pPr>
                      <a:r>
                        <a:rPr lang="en-US" sz="1100">
                          <a:effectLst/>
                          <a:latin typeface="Calibri" panose="020F0502020204030204" pitchFamily="34" charset="0"/>
                          <a:ea typeface="Calibri" panose="020F0502020204030204" pitchFamily="34" charset="0"/>
                          <a:cs typeface="Arial" panose="020B0604020202020204" pitchFamily="34" charset="0"/>
                        </a:rPr>
                        <a:t>0.7452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1" eaLnBrk="1" latinLnBrk="0" hangingPunct="1">
                        <a:lnSpc>
                          <a:spcPct val="107000"/>
                        </a:lnSpc>
                        <a:spcAft>
                          <a:spcPts val="800"/>
                        </a:spcAft>
                      </a:pPr>
                      <a:r>
                        <a:rPr lang="en-US" sz="1100" b="1" kern="1200">
                          <a:solidFill>
                            <a:schemeClr val="tx1"/>
                          </a:solidFill>
                          <a:effectLst/>
                          <a:latin typeface="Calibri" panose="020F0502020204030204" pitchFamily="34" charset="0"/>
                          <a:ea typeface="Calibri" panose="020F0502020204030204" pitchFamily="34" charset="0"/>
                          <a:cs typeface="Arial" panose="020B0604020202020204" pitchFamily="34" charset="0"/>
                        </a:rPr>
                        <a:t>Average clustering coefficient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BB7FF">
                        <a:alpha val="30196"/>
                      </a:srgbClr>
                    </a:solidFill>
                  </a:tcPr>
                </a:tc>
                <a:extLst>
                  <a:ext uri="{0D108BD9-81ED-4DB2-BD59-A6C34878D82A}">
                    <a16:rowId xmlns:a16="http://schemas.microsoft.com/office/drawing/2014/main" val="1192058874"/>
                  </a:ext>
                </a:extLst>
              </a:tr>
            </a:tbl>
          </a:graphicData>
        </a:graphic>
      </p:graphicFrame>
    </p:spTree>
    <p:extLst>
      <p:ext uri="{BB962C8B-B14F-4D97-AF65-F5344CB8AC3E}">
        <p14:creationId xmlns:p14="http://schemas.microsoft.com/office/powerpoint/2010/main" val="197854339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F44C90D-2A62-4985-9618-3460247437B1}">
  <ds:schemaRefs>
    <ds:schemaRef ds:uri="http://schemas.microsoft.com/sharepoint/v3/contenttype/forms"/>
  </ds:schemaRefs>
</ds:datastoreItem>
</file>

<file path=customXml/itemProps2.xml><?xml version="1.0" encoding="utf-8"?>
<ds:datastoreItem xmlns:ds="http://schemas.openxmlformats.org/officeDocument/2006/customXml" ds:itemID="{788A2F88-55C5-4ED1-9541-807C65424763}">
  <ds:schemaRefs>
    <ds:schemaRef ds:uri="16c05727-aa75-4e4a-9b5f-8a80a1165891"/>
    <ds:schemaRef ds:uri="71af3243-3dd4-4a8d-8c0d-dd76da1f02a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B61EAB5F-88FC-4FAE-AE3C-037A3C365EB8}">
  <ds:schemaRefs>
    <ds:schemaRef ds:uri="16c05727-aa75-4e4a-9b5f-8a80a1165891"/>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Integral design</Template>
  <TotalTime>0</TotalTime>
  <Words>2426</Words>
  <Application>Microsoft Office PowerPoint</Application>
  <PresentationFormat>Widescreen</PresentationFormat>
  <Paragraphs>288</Paragraphs>
  <Slides>11</Slides>
  <Notes>11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Calibri</vt:lpstr>
      <vt:lpstr>Cambria Math</vt:lpstr>
      <vt:lpstr>Tw Cen MT</vt:lpstr>
      <vt:lpstr>Tw Cen MT Condensed</vt:lpstr>
      <vt:lpstr>Wingdings</vt:lpstr>
      <vt:lpstr>Wingdings 3</vt:lpstr>
      <vt:lpstr>Integral</vt:lpstr>
      <vt:lpstr>Stack-overflow</vt:lpstr>
      <vt:lpstr>Project overview</vt:lpstr>
      <vt:lpstr>Our Networks</vt:lpstr>
      <vt:lpstr>Threshold</vt:lpstr>
      <vt:lpstr>Network  Analysis</vt:lpstr>
      <vt:lpstr>Visual analysis – High level overview</vt:lpstr>
      <vt:lpstr>Community Detection Greedy modularity V.S. Label</vt:lpstr>
      <vt:lpstr>modularity insights</vt:lpstr>
      <vt:lpstr>Flipped Network</vt:lpstr>
      <vt:lpstr>communities</vt:lpstr>
      <vt:lpstr>Summary &amp; 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Lorem Ipsum</dc:title>
  <dc:creator>Stern, Nadav</dc:creator>
  <cp:lastModifiedBy>Stern, Nadav</cp:lastModifiedBy>
  <cp:revision>2</cp:revision>
  <dcterms:created xsi:type="dcterms:W3CDTF">2021-06-04T10:49:54Z</dcterms:created>
  <dcterms:modified xsi:type="dcterms:W3CDTF">2021-06-20T13:24:08Z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