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66" d="100"/>
          <a:sy n="66" d="100"/>
        </p:scale>
        <p:origin x="5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[male-vs-female-suicide (version 1).xlsb]Sheet2!PivotTable2</c:name>
    <c:fmtId val="17"/>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Average of Male suicide rate (age-standardized)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Sheet2!$A$4:$A$32</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Sheet2!$B$4:$B$32</c:f>
              <c:numCache>
                <c:formatCode>General</c:formatCode>
                <c:ptCount val="28"/>
                <c:pt idx="0">
                  <c:v>19.247149321266967</c:v>
                </c:pt>
                <c:pt idx="1">
                  <c:v>19.369185520361995</c:v>
                </c:pt>
                <c:pt idx="2">
                  <c:v>19.62900452488687</c:v>
                </c:pt>
                <c:pt idx="3">
                  <c:v>20.088144796380085</c:v>
                </c:pt>
                <c:pt idx="4">
                  <c:v>20.461764705882345</c:v>
                </c:pt>
                <c:pt idx="5">
                  <c:v>20.595203619909505</c:v>
                </c:pt>
                <c:pt idx="6">
                  <c:v>20.400045248868782</c:v>
                </c:pt>
                <c:pt idx="7">
                  <c:v>20.297873303167407</c:v>
                </c:pt>
                <c:pt idx="8">
                  <c:v>20.251945701357464</c:v>
                </c:pt>
                <c:pt idx="9">
                  <c:v>20.127285067873299</c:v>
                </c:pt>
                <c:pt idx="10">
                  <c:v>19.962036199095017</c:v>
                </c:pt>
                <c:pt idx="11">
                  <c:v>19.784886877828054</c:v>
                </c:pt>
                <c:pt idx="12">
                  <c:v>19.599909502262438</c:v>
                </c:pt>
                <c:pt idx="13">
                  <c:v>19.421221719457016</c:v>
                </c:pt>
                <c:pt idx="14">
                  <c:v>19.177963800904973</c:v>
                </c:pt>
                <c:pt idx="15">
                  <c:v>19.050769230769237</c:v>
                </c:pt>
                <c:pt idx="16">
                  <c:v>18.732352941176472</c:v>
                </c:pt>
                <c:pt idx="17">
                  <c:v>18.480950226244342</c:v>
                </c:pt>
                <c:pt idx="18">
                  <c:v>18.262081447963812</c:v>
                </c:pt>
                <c:pt idx="19">
                  <c:v>17.92914027149321</c:v>
                </c:pt>
                <c:pt idx="20">
                  <c:v>17.692081447963798</c:v>
                </c:pt>
                <c:pt idx="21">
                  <c:v>17.433076923076918</c:v>
                </c:pt>
                <c:pt idx="22">
                  <c:v>17.202488687782797</c:v>
                </c:pt>
                <c:pt idx="23">
                  <c:v>16.961131221719452</c:v>
                </c:pt>
                <c:pt idx="24">
                  <c:v>16.778823529411749</c:v>
                </c:pt>
                <c:pt idx="25">
                  <c:v>16.691855203619898</c:v>
                </c:pt>
                <c:pt idx="26">
                  <c:v>16.533438914027162</c:v>
                </c:pt>
                <c:pt idx="27">
                  <c:v>16.422895927601811</c:v>
                </c:pt>
              </c:numCache>
            </c:numRef>
          </c:val>
          <c:extLst>
            <c:ext xmlns:c16="http://schemas.microsoft.com/office/drawing/2014/chart" uri="{C3380CC4-5D6E-409C-BE32-E72D297353CC}">
              <c16:uniqueId val="{00000000-F126-4C53-88CA-26AF5B02F5B5}"/>
            </c:ext>
          </c:extLst>
        </c:ser>
        <c:ser>
          <c:idx val="1"/>
          <c:order val="1"/>
          <c:tx>
            <c:strRef>
              <c:f>Sheet2!$C$3</c:f>
              <c:strCache>
                <c:ptCount val="1"/>
                <c:pt idx="0">
                  <c:v>Average of Female suicide rate (age-standardized)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Sheet2!$A$4:$A$32</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Sheet2!$C$4:$C$32</c:f>
              <c:numCache>
                <c:formatCode>General</c:formatCode>
                <c:ptCount val="28"/>
                <c:pt idx="0">
                  <c:v>7.0168778280542945</c:v>
                </c:pt>
                <c:pt idx="1">
                  <c:v>6.9794117647058789</c:v>
                </c:pt>
                <c:pt idx="2">
                  <c:v>6.9903167420814478</c:v>
                </c:pt>
                <c:pt idx="3">
                  <c:v>7.0106334841628977</c:v>
                </c:pt>
                <c:pt idx="4">
                  <c:v>7.0104524886877835</c:v>
                </c:pt>
                <c:pt idx="5">
                  <c:v>6.9646606334841632</c:v>
                </c:pt>
                <c:pt idx="6">
                  <c:v>6.8369683257918563</c:v>
                </c:pt>
                <c:pt idx="7">
                  <c:v>6.7534841628959272</c:v>
                </c:pt>
                <c:pt idx="8">
                  <c:v>6.6525339366515839</c:v>
                </c:pt>
                <c:pt idx="9">
                  <c:v>6.5755203619909484</c:v>
                </c:pt>
                <c:pt idx="10">
                  <c:v>6.4800904977375531</c:v>
                </c:pt>
                <c:pt idx="11">
                  <c:v>6.313257918552031</c:v>
                </c:pt>
                <c:pt idx="12">
                  <c:v>6.2060633484162908</c:v>
                </c:pt>
                <c:pt idx="13">
                  <c:v>6.1285520361990971</c:v>
                </c:pt>
                <c:pt idx="14">
                  <c:v>6.0286877828054273</c:v>
                </c:pt>
                <c:pt idx="15">
                  <c:v>5.9325791855203658</c:v>
                </c:pt>
                <c:pt idx="16">
                  <c:v>5.7642081447963776</c:v>
                </c:pt>
                <c:pt idx="17">
                  <c:v>5.6295927601809987</c:v>
                </c:pt>
                <c:pt idx="18">
                  <c:v>5.5343438914027168</c:v>
                </c:pt>
                <c:pt idx="19">
                  <c:v>5.4200452488687798</c:v>
                </c:pt>
                <c:pt idx="20">
                  <c:v>5.3163348416289606</c:v>
                </c:pt>
                <c:pt idx="21">
                  <c:v>5.2082805429864232</c:v>
                </c:pt>
                <c:pt idx="22">
                  <c:v>5.0990950226244349</c:v>
                </c:pt>
                <c:pt idx="23">
                  <c:v>4.9999095022624411</c:v>
                </c:pt>
                <c:pt idx="24">
                  <c:v>4.92443438914027</c:v>
                </c:pt>
                <c:pt idx="25">
                  <c:v>4.8611312217194564</c:v>
                </c:pt>
                <c:pt idx="26">
                  <c:v>4.773393665158375</c:v>
                </c:pt>
                <c:pt idx="27">
                  <c:v>4.7077375565610842</c:v>
                </c:pt>
              </c:numCache>
            </c:numRef>
          </c:val>
          <c:extLst>
            <c:ext xmlns:c16="http://schemas.microsoft.com/office/drawing/2014/chart" uri="{C3380CC4-5D6E-409C-BE32-E72D297353CC}">
              <c16:uniqueId val="{00000001-F126-4C53-88CA-26AF5B02F5B5}"/>
            </c:ext>
          </c:extLst>
        </c:ser>
        <c:dLbls>
          <c:showLegendKey val="0"/>
          <c:showVal val="0"/>
          <c:showCatName val="0"/>
          <c:showSerName val="0"/>
          <c:showPercent val="0"/>
          <c:showBubbleSize val="0"/>
        </c:dLbls>
        <c:gapWidth val="100"/>
        <c:overlap val="-24"/>
        <c:axId val="1410451888"/>
        <c:axId val="1410452304"/>
      </c:barChart>
      <c:catAx>
        <c:axId val="1410451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10452304"/>
        <c:crosses val="autoZero"/>
        <c:auto val="1"/>
        <c:lblAlgn val="ctr"/>
        <c:lblOffset val="100"/>
        <c:noMultiLvlLbl val="0"/>
      </c:catAx>
      <c:valAx>
        <c:axId val="141045230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10451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[male-vs-female-suicide-with-depression-prevalance.csv]Sheet1!PivotTable1</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Men</a:t>
            </a:r>
            <a:r>
              <a:rPr lang="en-US" baseline="0" dirty="0"/>
              <a:t> Depression/Suicide Correlation</a:t>
            </a:r>
          </a:p>
        </c:rich>
      </c:tx>
      <c:layout>
        <c:manualLayout>
          <c:xMode val="edge"/>
          <c:yMode val="edge"/>
          <c:x val="0.18861333227949903"/>
          <c:y val="1.950398449510019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Sheet1!$B$3</c:f>
              <c:strCache>
                <c:ptCount val="1"/>
                <c:pt idx="0">
                  <c:v>Average of depression prevalance in males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Sheet1!$A$4:$A$32</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Sheet1!$B$4:$B$32</c:f>
              <c:numCache>
                <c:formatCode>General</c:formatCode>
                <c:ptCount val="28"/>
                <c:pt idx="0">
                  <c:v>2.68215569559931</c:v>
                </c:pt>
                <c:pt idx="1">
                  <c:v>2.6816723689796533</c:v>
                </c:pt>
                <c:pt idx="2">
                  <c:v>2.6807204614479296</c:v>
                </c:pt>
                <c:pt idx="3">
                  <c:v>2.6866732912610334</c:v>
                </c:pt>
                <c:pt idx="4">
                  <c:v>2.6984254748528564</c:v>
                </c:pt>
                <c:pt idx="5">
                  <c:v>2.6951551786886196</c:v>
                </c:pt>
                <c:pt idx="6">
                  <c:v>2.6718664336764268</c:v>
                </c:pt>
                <c:pt idx="7">
                  <c:v>2.6959187445151698</c:v>
                </c:pt>
                <c:pt idx="8">
                  <c:v>2.7238783022257134</c:v>
                </c:pt>
                <c:pt idx="9">
                  <c:v>2.6890286057782751</c:v>
                </c:pt>
                <c:pt idx="10">
                  <c:v>2.6838089373082745</c:v>
                </c:pt>
                <c:pt idx="11">
                  <c:v>2.6842772669534471</c:v>
                </c:pt>
                <c:pt idx="12">
                  <c:v>2.7112384992932128</c:v>
                </c:pt>
                <c:pt idx="13">
                  <c:v>2.6951147938317215</c:v>
                </c:pt>
                <c:pt idx="14">
                  <c:v>2.7024974301268951</c:v>
                </c:pt>
                <c:pt idx="15">
                  <c:v>2.702981535080343</c:v>
                </c:pt>
                <c:pt idx="16">
                  <c:v>2.694817758284481</c:v>
                </c:pt>
                <c:pt idx="17">
                  <c:v>2.692649164225517</c:v>
                </c:pt>
                <c:pt idx="18">
                  <c:v>2.6542542452217854</c:v>
                </c:pt>
                <c:pt idx="19">
                  <c:v>2.6517557411260699</c:v>
                </c:pt>
                <c:pt idx="20">
                  <c:v>2.7142959176228563</c:v>
                </c:pt>
                <c:pt idx="21">
                  <c:v>2.6929866847349975</c:v>
                </c:pt>
                <c:pt idx="22">
                  <c:v>2.6883918642974969</c:v>
                </c:pt>
                <c:pt idx="23">
                  <c:v>2.6888324106067847</c:v>
                </c:pt>
                <c:pt idx="24">
                  <c:v>2.6697185812117237</c:v>
                </c:pt>
                <c:pt idx="25">
                  <c:v>2.6319645676828549</c:v>
                </c:pt>
                <c:pt idx="26">
                  <c:v>2.6900451713342859</c:v>
                </c:pt>
                <c:pt idx="27">
                  <c:v>2.7192557209344437</c:v>
                </c:pt>
              </c:numCache>
            </c:numRef>
          </c:val>
          <c:extLst>
            <c:ext xmlns:c16="http://schemas.microsoft.com/office/drawing/2014/chart" uri="{C3380CC4-5D6E-409C-BE32-E72D297353CC}">
              <c16:uniqueId val="{00000000-3185-4D1C-A3E0-6F39396CD348}"/>
            </c:ext>
          </c:extLst>
        </c:ser>
        <c:ser>
          <c:idx val="1"/>
          <c:order val="1"/>
          <c:tx>
            <c:strRef>
              <c:f>Sheet1!$C$3</c:f>
              <c:strCache>
                <c:ptCount val="1"/>
                <c:pt idx="0">
                  <c:v>Average of Male suicide rate (age-standardized)</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Sheet1!$A$4:$A$32</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Sheet1!$C$4:$C$32</c:f>
              <c:numCache>
                <c:formatCode>General</c:formatCode>
                <c:ptCount val="28"/>
                <c:pt idx="0">
                  <c:v>19.247149321266967</c:v>
                </c:pt>
                <c:pt idx="1">
                  <c:v>19.369185520361995</c:v>
                </c:pt>
                <c:pt idx="2">
                  <c:v>19.62900452488687</c:v>
                </c:pt>
                <c:pt idx="3">
                  <c:v>20.088144796380085</c:v>
                </c:pt>
                <c:pt idx="4">
                  <c:v>20.461764705882345</c:v>
                </c:pt>
                <c:pt idx="5">
                  <c:v>20.595203619909505</c:v>
                </c:pt>
                <c:pt idx="6">
                  <c:v>20.400045248868782</c:v>
                </c:pt>
                <c:pt idx="7">
                  <c:v>20.297873303167407</c:v>
                </c:pt>
                <c:pt idx="8">
                  <c:v>20.251945701357464</c:v>
                </c:pt>
                <c:pt idx="9">
                  <c:v>20.127285067873299</c:v>
                </c:pt>
                <c:pt idx="10">
                  <c:v>19.962036199095017</c:v>
                </c:pt>
                <c:pt idx="11">
                  <c:v>19.784886877828054</c:v>
                </c:pt>
                <c:pt idx="12">
                  <c:v>19.599909502262438</c:v>
                </c:pt>
                <c:pt idx="13">
                  <c:v>19.421221719457016</c:v>
                </c:pt>
                <c:pt idx="14">
                  <c:v>19.177963800904973</c:v>
                </c:pt>
                <c:pt idx="15">
                  <c:v>19.050769230769237</c:v>
                </c:pt>
                <c:pt idx="16">
                  <c:v>18.732352941176472</c:v>
                </c:pt>
                <c:pt idx="17">
                  <c:v>18.480950226244342</c:v>
                </c:pt>
                <c:pt idx="18">
                  <c:v>18.262081447963812</c:v>
                </c:pt>
                <c:pt idx="19">
                  <c:v>17.92914027149321</c:v>
                </c:pt>
                <c:pt idx="20">
                  <c:v>17.692081447963798</c:v>
                </c:pt>
                <c:pt idx="21">
                  <c:v>17.433076923076918</c:v>
                </c:pt>
                <c:pt idx="22">
                  <c:v>17.202488687782797</c:v>
                </c:pt>
                <c:pt idx="23">
                  <c:v>16.961131221719452</c:v>
                </c:pt>
                <c:pt idx="24">
                  <c:v>16.778823529411749</c:v>
                </c:pt>
                <c:pt idx="25">
                  <c:v>16.691855203619898</c:v>
                </c:pt>
                <c:pt idx="26">
                  <c:v>16.533438914027162</c:v>
                </c:pt>
                <c:pt idx="27">
                  <c:v>16.422895927601811</c:v>
                </c:pt>
              </c:numCache>
            </c:numRef>
          </c:val>
          <c:extLst>
            <c:ext xmlns:c16="http://schemas.microsoft.com/office/drawing/2014/chart" uri="{C3380CC4-5D6E-409C-BE32-E72D297353CC}">
              <c16:uniqueId val="{00000001-3185-4D1C-A3E0-6F39396CD348}"/>
            </c:ext>
          </c:extLst>
        </c:ser>
        <c:dLbls>
          <c:showLegendKey val="0"/>
          <c:showVal val="0"/>
          <c:showCatName val="0"/>
          <c:showSerName val="0"/>
          <c:showPercent val="0"/>
          <c:showBubbleSize val="0"/>
        </c:dLbls>
        <c:gapWidth val="150"/>
        <c:overlap val="100"/>
        <c:axId val="1777202784"/>
        <c:axId val="1777203200"/>
      </c:barChart>
      <c:catAx>
        <c:axId val="177720278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Years </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77203200"/>
        <c:crosses val="autoZero"/>
        <c:auto val="1"/>
        <c:lblAlgn val="ctr"/>
        <c:lblOffset val="100"/>
        <c:noMultiLvlLbl val="0"/>
      </c:catAx>
      <c:valAx>
        <c:axId val="17772032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The</a:t>
                </a:r>
                <a:r>
                  <a:rPr lang="en-US" baseline="0"/>
                  <a:t> Men that died per 1000                                                                                                                                                                                                                                     </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772027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[Book1]Sheet3!PivotTable6</c:name>
    <c:fmtId val="12"/>
  </c:pivotSource>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2000" b="1" dirty="0"/>
              <a:t>Female Depression/Suicide Correlation</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Sum of Average of prevalence_in_females</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Sheet3!$A$4:$A$32</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Sheet3!$B$4:$B$32</c:f>
              <c:numCache>
                <c:formatCode>General</c:formatCode>
                <c:ptCount val="28"/>
                <c:pt idx="0">
                  <c:v>4.1851683779988287</c:v>
                </c:pt>
                <c:pt idx="1">
                  <c:v>4.1895820532752843</c:v>
                </c:pt>
                <c:pt idx="2">
                  <c:v>4.1931678006422066</c:v>
                </c:pt>
                <c:pt idx="3">
                  <c:v>4.1960406832912112</c:v>
                </c:pt>
                <c:pt idx="4">
                  <c:v>4.1981181998875732</c:v>
                </c:pt>
                <c:pt idx="5">
                  <c:v>4.1987857026605626</c:v>
                </c:pt>
                <c:pt idx="6">
                  <c:v>4.1990323792400011</c:v>
                </c:pt>
                <c:pt idx="7">
                  <c:v>4.1987682552286998</c:v>
                </c:pt>
                <c:pt idx="8">
                  <c:v>4.1979200367950185</c:v>
                </c:pt>
                <c:pt idx="9">
                  <c:v>4.1962434885083955</c:v>
                </c:pt>
                <c:pt idx="10">
                  <c:v>4.1933360232522068</c:v>
                </c:pt>
                <c:pt idx="11">
                  <c:v>4.1897502423799562</c:v>
                </c:pt>
                <c:pt idx="12">
                  <c:v>4.1858208462003867</c:v>
                </c:pt>
                <c:pt idx="13">
                  <c:v>4.1814648146634203</c:v>
                </c:pt>
                <c:pt idx="14">
                  <c:v>4.1765423680901721</c:v>
                </c:pt>
                <c:pt idx="15">
                  <c:v>4.1709426016813449</c:v>
                </c:pt>
                <c:pt idx="16">
                  <c:v>4.1611995669283539</c:v>
                </c:pt>
                <c:pt idx="17">
                  <c:v>4.1464504528956239</c:v>
                </c:pt>
                <c:pt idx="18">
                  <c:v>4.1305660028811664</c:v>
                </c:pt>
                <c:pt idx="19">
                  <c:v>4.1165904358786136</c:v>
                </c:pt>
                <c:pt idx="20">
                  <c:v>4.1083674996090913</c:v>
                </c:pt>
                <c:pt idx="21">
                  <c:v>4.1043906724657973</c:v>
                </c:pt>
                <c:pt idx="22">
                  <c:v>4.1007575640883092</c:v>
                </c:pt>
                <c:pt idx="23">
                  <c:v>4.097475565273851</c:v>
                </c:pt>
                <c:pt idx="24">
                  <c:v>4.0949993199622909</c:v>
                </c:pt>
                <c:pt idx="25">
                  <c:v>4.0932874356422486</c:v>
                </c:pt>
                <c:pt idx="26">
                  <c:v>4.0923653607146306</c:v>
                </c:pt>
                <c:pt idx="27">
                  <c:v>4.0929078126651515</c:v>
                </c:pt>
              </c:numCache>
            </c:numRef>
          </c:val>
          <c:extLst>
            <c:ext xmlns:c16="http://schemas.microsoft.com/office/drawing/2014/chart" uri="{C3380CC4-5D6E-409C-BE32-E72D297353CC}">
              <c16:uniqueId val="{00000000-EF78-4411-889B-16F8958B7CD8}"/>
            </c:ext>
          </c:extLst>
        </c:ser>
        <c:ser>
          <c:idx val="1"/>
          <c:order val="1"/>
          <c:tx>
            <c:strRef>
              <c:f>Sheet3!$C$3</c:f>
              <c:strCache>
                <c:ptCount val="1"/>
                <c:pt idx="0">
                  <c:v>Sum of Average of Female suicide rate (age-standardized)</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Sheet3!$A$4:$A$32</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Sheet3!$C$4:$C$32</c:f>
              <c:numCache>
                <c:formatCode>General</c:formatCode>
                <c:ptCount val="28"/>
                <c:pt idx="0">
                  <c:v>7.0168778280542945</c:v>
                </c:pt>
                <c:pt idx="1">
                  <c:v>6.9794117647058789</c:v>
                </c:pt>
                <c:pt idx="2">
                  <c:v>6.9903167420814478</c:v>
                </c:pt>
                <c:pt idx="3">
                  <c:v>7.0106334841628977</c:v>
                </c:pt>
                <c:pt idx="4">
                  <c:v>7.0104524886877835</c:v>
                </c:pt>
                <c:pt idx="5">
                  <c:v>6.9646606334841632</c:v>
                </c:pt>
                <c:pt idx="6">
                  <c:v>6.8369683257918563</c:v>
                </c:pt>
                <c:pt idx="7">
                  <c:v>6.7534841628959272</c:v>
                </c:pt>
                <c:pt idx="8">
                  <c:v>6.6525339366515839</c:v>
                </c:pt>
                <c:pt idx="9">
                  <c:v>6.5755203619909484</c:v>
                </c:pt>
                <c:pt idx="10">
                  <c:v>6.4800904977375531</c:v>
                </c:pt>
                <c:pt idx="11">
                  <c:v>6.313257918552031</c:v>
                </c:pt>
                <c:pt idx="12">
                  <c:v>6.2060633484162908</c:v>
                </c:pt>
                <c:pt idx="13">
                  <c:v>6.1285520361990971</c:v>
                </c:pt>
                <c:pt idx="14">
                  <c:v>6.0286877828054273</c:v>
                </c:pt>
                <c:pt idx="15">
                  <c:v>5.9325791855203658</c:v>
                </c:pt>
                <c:pt idx="16">
                  <c:v>5.7642081447963776</c:v>
                </c:pt>
                <c:pt idx="17">
                  <c:v>5.6295927601809987</c:v>
                </c:pt>
                <c:pt idx="18">
                  <c:v>5.5343438914027168</c:v>
                </c:pt>
                <c:pt idx="19">
                  <c:v>5.4200452488687798</c:v>
                </c:pt>
                <c:pt idx="20">
                  <c:v>5.3163348416289606</c:v>
                </c:pt>
                <c:pt idx="21">
                  <c:v>5.2082805429864232</c:v>
                </c:pt>
                <c:pt idx="22">
                  <c:v>5.0990950226244349</c:v>
                </c:pt>
                <c:pt idx="23">
                  <c:v>4.9999095022624411</c:v>
                </c:pt>
                <c:pt idx="24">
                  <c:v>4.92443438914027</c:v>
                </c:pt>
                <c:pt idx="25">
                  <c:v>4.8611312217194564</c:v>
                </c:pt>
                <c:pt idx="26">
                  <c:v>4.773393665158375</c:v>
                </c:pt>
                <c:pt idx="27">
                  <c:v>4.7077375565610842</c:v>
                </c:pt>
              </c:numCache>
            </c:numRef>
          </c:val>
          <c:extLst>
            <c:ext xmlns:c16="http://schemas.microsoft.com/office/drawing/2014/chart" uri="{C3380CC4-5D6E-409C-BE32-E72D297353CC}">
              <c16:uniqueId val="{00000001-EF78-4411-889B-16F8958B7CD8}"/>
            </c:ext>
          </c:extLst>
        </c:ser>
        <c:dLbls>
          <c:showLegendKey val="0"/>
          <c:showVal val="0"/>
          <c:showCatName val="0"/>
          <c:showSerName val="0"/>
          <c:showPercent val="0"/>
          <c:showBubbleSize val="0"/>
        </c:dLbls>
        <c:gapWidth val="100"/>
        <c:overlap val="-24"/>
        <c:axId val="2131579151"/>
        <c:axId val="2131582479"/>
      </c:barChart>
      <c:catAx>
        <c:axId val="2131579151"/>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2131582479"/>
        <c:crosses val="autoZero"/>
        <c:auto val="1"/>
        <c:lblAlgn val="ctr"/>
        <c:lblOffset val="100"/>
        <c:noMultiLvlLbl val="0"/>
      </c:catAx>
      <c:valAx>
        <c:axId val="21315824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Female Deaths/Suicides Per 100,000</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2131579151"/>
        <c:crosses val="autoZero"/>
        <c:crossBetween val="between"/>
      </c:valAx>
      <c:spPr>
        <a:noFill/>
        <a:ln>
          <a:solidFill>
            <a:schemeClr val="accent1"/>
          </a:solidFill>
        </a:ln>
        <a:effectLst/>
      </c:spPr>
    </c:plotArea>
    <c:legend>
      <c:legendPos val="r"/>
      <c:layout>
        <c:manualLayout>
          <c:xMode val="edge"/>
          <c:yMode val="edge"/>
          <c:x val="0.67471910707475879"/>
          <c:y val="0.28138874512592355"/>
          <c:w val="0.31182769311167924"/>
          <c:h val="0.392031931247686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9000"/>
            <a:lumOff val="91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2">
          <a:lumMod val="20000"/>
          <a:lumOff val="80000"/>
        </a:schemeClr>
      </a:solidFill>
      <a:round/>
    </a:ln>
    <a:effectLst>
      <a:glow rad="127000">
        <a:schemeClr val="accent2">
          <a:lumMod val="20000"/>
          <a:lumOff val="80000"/>
        </a:schemeClr>
      </a:glo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[alcohol-or-drug-use-disorders-male-vs-female.csv]Sheet1!PivotTable1</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Substance abuse per 100,000</a:t>
            </a:r>
            <a:r>
              <a:rPr lang="en-US" baseline="0" dirty="0"/>
              <a:t> </a:t>
            </a:r>
            <a:r>
              <a:rPr lang="en-US" dirty="0"/>
              <a:t>male vs female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Male Average of Prevalence - Substance use disorders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Sheet1!$A$4:$A$34</c:f>
              <c:strCache>
                <c:ptCount val="30"/>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strCache>
            </c:strRef>
          </c:cat>
          <c:val>
            <c:numRef>
              <c:f>Sheet1!$B$4:$B$34</c:f>
              <c:numCache>
                <c:formatCode>General</c:formatCode>
                <c:ptCount val="30"/>
                <c:pt idx="0">
                  <c:v>3.2433552696066652</c:v>
                </c:pt>
                <c:pt idx="1">
                  <c:v>3.2496677096494486</c:v>
                </c:pt>
                <c:pt idx="2">
                  <c:v>3.256488953166496</c:v>
                </c:pt>
                <c:pt idx="3">
                  <c:v>3.2640843948396112</c:v>
                </c:pt>
                <c:pt idx="4">
                  <c:v>3.2719692644263372</c:v>
                </c:pt>
                <c:pt idx="5">
                  <c:v>3.2800873754915956</c:v>
                </c:pt>
                <c:pt idx="6">
                  <c:v>3.2932441045701681</c:v>
                </c:pt>
                <c:pt idx="7">
                  <c:v>3.3126432209656809</c:v>
                </c:pt>
                <c:pt idx="8">
                  <c:v>3.3333313343341819</c:v>
                </c:pt>
                <c:pt idx="9">
                  <c:v>3.3501127526586076</c:v>
                </c:pt>
                <c:pt idx="10">
                  <c:v>3.3577919986455687</c:v>
                </c:pt>
                <c:pt idx="11">
                  <c:v>3.3550233870692079</c:v>
                </c:pt>
                <c:pt idx="12">
                  <c:v>3.3461092979073936</c:v>
                </c:pt>
                <c:pt idx="13">
                  <c:v>3.3344150548139901</c:v>
                </c:pt>
                <c:pt idx="14">
                  <c:v>3.3236137116050948</c:v>
                </c:pt>
                <c:pt idx="15">
                  <c:v>3.3176128080695166</c:v>
                </c:pt>
                <c:pt idx="16">
                  <c:v>3.3160009928914076</c:v>
                </c:pt>
                <c:pt idx="17">
                  <c:v>3.3156798584238771</c:v>
                </c:pt>
                <c:pt idx="18">
                  <c:v>3.3159237840748248</c:v>
                </c:pt>
                <c:pt idx="19">
                  <c:v>3.3162429751918947</c:v>
                </c:pt>
                <c:pt idx="20">
                  <c:v>3.3161547813137084</c:v>
                </c:pt>
                <c:pt idx="21">
                  <c:v>3.3153030597308732</c:v>
                </c:pt>
                <c:pt idx="22">
                  <c:v>3.3137580802379585</c:v>
                </c:pt>
                <c:pt idx="23">
                  <c:v>3.3116994737415921</c:v>
                </c:pt>
                <c:pt idx="24">
                  <c:v>3.3094383868040982</c:v>
                </c:pt>
                <c:pt idx="25">
                  <c:v>3.3076713539103091</c:v>
                </c:pt>
                <c:pt idx="26">
                  <c:v>3.2918107197588604</c:v>
                </c:pt>
                <c:pt idx="27">
                  <c:v>3.2776024221999194</c:v>
                </c:pt>
                <c:pt idx="28">
                  <c:v>3.2783263240478715</c:v>
                </c:pt>
                <c:pt idx="29">
                  <c:v>3.2805913336692196</c:v>
                </c:pt>
              </c:numCache>
            </c:numRef>
          </c:val>
          <c:extLst>
            <c:ext xmlns:c16="http://schemas.microsoft.com/office/drawing/2014/chart" uri="{C3380CC4-5D6E-409C-BE32-E72D297353CC}">
              <c16:uniqueId val="{00000000-41A2-4281-95C0-83E11EC02E64}"/>
            </c:ext>
          </c:extLst>
        </c:ser>
        <c:ser>
          <c:idx val="1"/>
          <c:order val="1"/>
          <c:tx>
            <c:strRef>
              <c:f>Sheet1!$C$3</c:f>
              <c:strCache>
                <c:ptCount val="1"/>
                <c:pt idx="0">
                  <c:v>Female Average of Prevalence - Substance use disorders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Sheet1!$A$4:$A$34</c:f>
              <c:strCache>
                <c:ptCount val="30"/>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strCache>
            </c:strRef>
          </c:cat>
          <c:val>
            <c:numRef>
              <c:f>Sheet1!$C$4:$C$34</c:f>
              <c:numCache>
                <c:formatCode>General</c:formatCode>
                <c:ptCount val="30"/>
                <c:pt idx="0">
                  <c:v>1.3468563187237297</c:v>
                </c:pt>
                <c:pt idx="1">
                  <c:v>1.35303973034938</c:v>
                </c:pt>
                <c:pt idx="2">
                  <c:v>1.3589577818960461</c:v>
                </c:pt>
                <c:pt idx="3">
                  <c:v>1.3643219163458604</c:v>
                </c:pt>
                <c:pt idx="4">
                  <c:v>1.3690391030895341</c:v>
                </c:pt>
                <c:pt idx="5">
                  <c:v>1.3729471592084437</c:v>
                </c:pt>
                <c:pt idx="6">
                  <c:v>1.3764065240315668</c:v>
                </c:pt>
                <c:pt idx="7">
                  <c:v>1.3801875000992447</c:v>
                </c:pt>
                <c:pt idx="8">
                  <c:v>1.383889995085551</c:v>
                </c:pt>
                <c:pt idx="9">
                  <c:v>1.3873631171160719</c:v>
                </c:pt>
                <c:pt idx="10">
                  <c:v>1.3907351243233321</c:v>
                </c:pt>
                <c:pt idx="11">
                  <c:v>1.3940437499759635</c:v>
                </c:pt>
                <c:pt idx="12">
                  <c:v>1.3980324563641755</c:v>
                </c:pt>
                <c:pt idx="13">
                  <c:v>1.4020298905733861</c:v>
                </c:pt>
                <c:pt idx="14">
                  <c:v>1.4054959663325031</c:v>
                </c:pt>
                <c:pt idx="15">
                  <c:v>1.4080696327639119</c:v>
                </c:pt>
                <c:pt idx="16">
                  <c:v>1.4096850331364918</c:v>
                </c:pt>
                <c:pt idx="17">
                  <c:v>1.4111962500082544</c:v>
                </c:pt>
                <c:pt idx="18">
                  <c:v>1.4124965794063757</c:v>
                </c:pt>
                <c:pt idx="19">
                  <c:v>1.4135742161468765</c:v>
                </c:pt>
                <c:pt idx="20">
                  <c:v>1.4145604134283909</c:v>
                </c:pt>
                <c:pt idx="21">
                  <c:v>1.415140604167749</c:v>
                </c:pt>
                <c:pt idx="22">
                  <c:v>1.4148479861587429</c:v>
                </c:pt>
                <c:pt idx="23">
                  <c:v>1.4141967309201144</c:v>
                </c:pt>
                <c:pt idx="24">
                  <c:v>1.4137174673510176</c:v>
                </c:pt>
                <c:pt idx="25">
                  <c:v>1.4139448880509469</c:v>
                </c:pt>
                <c:pt idx="26">
                  <c:v>1.4126730218131005</c:v>
                </c:pt>
                <c:pt idx="27">
                  <c:v>1.4116220313990575</c:v>
                </c:pt>
                <c:pt idx="28">
                  <c:v>1.4136643445514816</c:v>
                </c:pt>
                <c:pt idx="29">
                  <c:v>1.4180161764357224</c:v>
                </c:pt>
              </c:numCache>
            </c:numRef>
          </c:val>
          <c:extLst>
            <c:ext xmlns:c16="http://schemas.microsoft.com/office/drawing/2014/chart" uri="{C3380CC4-5D6E-409C-BE32-E72D297353CC}">
              <c16:uniqueId val="{00000001-41A2-4281-95C0-83E11EC02E64}"/>
            </c:ext>
          </c:extLst>
        </c:ser>
        <c:dLbls>
          <c:showLegendKey val="0"/>
          <c:showVal val="0"/>
          <c:showCatName val="0"/>
          <c:showSerName val="0"/>
          <c:showPercent val="0"/>
          <c:showBubbleSize val="0"/>
        </c:dLbls>
        <c:gapWidth val="100"/>
        <c:overlap val="-24"/>
        <c:axId val="2035173456"/>
        <c:axId val="2035171792"/>
      </c:barChart>
      <c:catAx>
        <c:axId val="203517345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Years</a:t>
                </a:r>
              </a:p>
            </c:rich>
          </c:tx>
          <c:layout>
            <c:manualLayout>
              <c:xMode val="edge"/>
              <c:yMode val="edge"/>
              <c:x val="0.38440621556756588"/>
              <c:y val="0.92573017538683355"/>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171792"/>
        <c:crosses val="autoZero"/>
        <c:auto val="1"/>
        <c:lblAlgn val="ctr"/>
        <c:lblOffset val="100"/>
        <c:noMultiLvlLbl val="0"/>
      </c:catAx>
      <c:valAx>
        <c:axId val="20351717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Percentage of substance abuse per 100,000</a:t>
                </a:r>
              </a:p>
            </c:rich>
          </c:tx>
          <c:layout>
            <c:manualLayout>
              <c:xMode val="edge"/>
              <c:yMode val="edge"/>
              <c:x val="3.0555555555555555E-2"/>
              <c:y val="0.12078703703703704"/>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1734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7030A0"/>
    </a:solidFill>
    <a:ln>
      <a:noFill/>
    </a:ln>
    <a:effectLst>
      <a:glow rad="127000">
        <a:schemeClr val="accent4">
          <a:lumMod val="40000"/>
          <a:lumOff val="6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[marriage-rate-per-1000-inhabitants.csv]Sheet1!PivotTable2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chemeClr val="bg1"/>
                </a:solidFill>
              </a:rPr>
              <a:t>Marriage rates between males</a:t>
            </a:r>
            <a:r>
              <a:rPr lang="en-US" sz="1800" b="1" baseline="0" dirty="0">
                <a:solidFill>
                  <a:schemeClr val="bg1"/>
                </a:solidFill>
              </a:rPr>
              <a:t> and female</a:t>
            </a:r>
            <a:r>
              <a:rPr lang="en-US" sz="1800" b="1" dirty="0">
                <a:solidFill>
                  <a:schemeClr val="bg1"/>
                </a:solidFill>
              </a:rPr>
              <a:t> from 1920 to 2018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659492563429571"/>
          <c:y val="0.25041666666666673"/>
          <c:w val="0.76472375328083997"/>
          <c:h val="0.49755650335374746"/>
        </c:manualLayout>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Sheet1!$A$4:$A$103</c:f>
              <c:strCache>
                <c:ptCount val="99"/>
                <c:pt idx="0">
                  <c:v>1920</c:v>
                </c:pt>
                <c:pt idx="1">
                  <c:v>1921</c:v>
                </c:pt>
                <c:pt idx="2">
                  <c:v>1922</c:v>
                </c:pt>
                <c:pt idx="3">
                  <c:v>1923</c:v>
                </c:pt>
                <c:pt idx="4">
                  <c:v>1924</c:v>
                </c:pt>
                <c:pt idx="5">
                  <c:v>1925</c:v>
                </c:pt>
                <c:pt idx="6">
                  <c:v>1926</c:v>
                </c:pt>
                <c:pt idx="7">
                  <c:v>1927</c:v>
                </c:pt>
                <c:pt idx="8">
                  <c:v>1928</c:v>
                </c:pt>
                <c:pt idx="9">
                  <c:v>1929</c:v>
                </c:pt>
                <c:pt idx="10">
                  <c:v>1930</c:v>
                </c:pt>
                <c:pt idx="11">
                  <c:v>1931</c:v>
                </c:pt>
                <c:pt idx="12">
                  <c:v>1932</c:v>
                </c:pt>
                <c:pt idx="13">
                  <c:v>1933</c:v>
                </c:pt>
                <c:pt idx="14">
                  <c:v>1934</c:v>
                </c:pt>
                <c:pt idx="15">
                  <c:v>1935</c:v>
                </c:pt>
                <c:pt idx="16">
                  <c:v>1936</c:v>
                </c:pt>
                <c:pt idx="17">
                  <c:v>1937</c:v>
                </c:pt>
                <c:pt idx="18">
                  <c:v>1938</c:v>
                </c:pt>
                <c:pt idx="19">
                  <c:v>1939</c:v>
                </c:pt>
                <c:pt idx="20">
                  <c:v>1940</c:v>
                </c:pt>
                <c:pt idx="21">
                  <c:v>1941</c:v>
                </c:pt>
                <c:pt idx="22">
                  <c:v>1942</c:v>
                </c:pt>
                <c:pt idx="23">
                  <c:v>1943</c:v>
                </c:pt>
                <c:pt idx="24">
                  <c:v>1944</c:v>
                </c:pt>
                <c:pt idx="25">
                  <c:v>1945</c:v>
                </c:pt>
                <c:pt idx="26">
                  <c:v>1946</c:v>
                </c:pt>
                <c:pt idx="27">
                  <c:v>1947</c:v>
                </c:pt>
                <c:pt idx="28">
                  <c:v>1948</c:v>
                </c:pt>
                <c:pt idx="29">
                  <c:v>1949</c:v>
                </c:pt>
                <c:pt idx="30">
                  <c:v>1950</c:v>
                </c:pt>
                <c:pt idx="31">
                  <c:v>1951</c:v>
                </c:pt>
                <c:pt idx="32">
                  <c:v>1952</c:v>
                </c:pt>
                <c:pt idx="33">
                  <c:v>1953</c:v>
                </c:pt>
                <c:pt idx="34">
                  <c:v>1954</c:v>
                </c:pt>
                <c:pt idx="35">
                  <c:v>1955</c:v>
                </c:pt>
                <c:pt idx="36">
                  <c:v>1956</c:v>
                </c:pt>
                <c:pt idx="37">
                  <c:v>1957</c:v>
                </c:pt>
                <c:pt idx="38">
                  <c:v>1958</c:v>
                </c:pt>
                <c:pt idx="39">
                  <c:v>1959</c:v>
                </c:pt>
                <c:pt idx="40">
                  <c:v>1960</c:v>
                </c:pt>
                <c:pt idx="41">
                  <c:v>1961</c:v>
                </c:pt>
                <c:pt idx="42">
                  <c:v>1962</c:v>
                </c:pt>
                <c:pt idx="43">
                  <c:v>1963</c:v>
                </c:pt>
                <c:pt idx="44">
                  <c:v>1964</c:v>
                </c:pt>
                <c:pt idx="45">
                  <c:v>1965</c:v>
                </c:pt>
                <c:pt idx="46">
                  <c:v>1966</c:v>
                </c:pt>
                <c:pt idx="47">
                  <c:v>1967</c:v>
                </c:pt>
                <c:pt idx="48">
                  <c:v>1968</c:v>
                </c:pt>
                <c:pt idx="49">
                  <c:v>1969</c:v>
                </c:pt>
                <c:pt idx="50">
                  <c:v>1970</c:v>
                </c:pt>
                <c:pt idx="51">
                  <c:v>1971</c:v>
                </c:pt>
                <c:pt idx="52">
                  <c:v>1972</c:v>
                </c:pt>
                <c:pt idx="53">
                  <c:v>1973</c:v>
                </c:pt>
                <c:pt idx="54">
                  <c:v>1974</c:v>
                </c:pt>
                <c:pt idx="55">
                  <c:v>1975</c:v>
                </c:pt>
                <c:pt idx="56">
                  <c:v>1976</c:v>
                </c:pt>
                <c:pt idx="57">
                  <c:v>1977</c:v>
                </c:pt>
                <c:pt idx="58">
                  <c:v>1978</c:v>
                </c:pt>
                <c:pt idx="59">
                  <c:v>1979</c:v>
                </c:pt>
                <c:pt idx="60">
                  <c:v>1980</c:v>
                </c:pt>
                <c:pt idx="61">
                  <c:v>1981</c:v>
                </c:pt>
                <c:pt idx="62">
                  <c:v>1982</c:v>
                </c:pt>
                <c:pt idx="63">
                  <c:v>1983</c:v>
                </c:pt>
                <c:pt idx="64">
                  <c:v>1984</c:v>
                </c:pt>
                <c:pt idx="65">
                  <c:v>1985</c:v>
                </c:pt>
                <c:pt idx="66">
                  <c:v>1986</c:v>
                </c:pt>
                <c:pt idx="67">
                  <c:v>1987</c:v>
                </c:pt>
                <c:pt idx="68">
                  <c:v>1988</c:v>
                </c:pt>
                <c:pt idx="69">
                  <c:v>1989</c:v>
                </c:pt>
                <c:pt idx="70">
                  <c:v>1990</c:v>
                </c:pt>
                <c:pt idx="71">
                  <c:v>1991</c:v>
                </c:pt>
                <c:pt idx="72">
                  <c:v>1992</c:v>
                </c:pt>
                <c:pt idx="73">
                  <c:v>1993</c:v>
                </c:pt>
                <c:pt idx="74">
                  <c:v>1994</c:v>
                </c:pt>
                <c:pt idx="75">
                  <c:v>1995</c:v>
                </c:pt>
                <c:pt idx="76">
                  <c:v>1996</c:v>
                </c:pt>
                <c:pt idx="77">
                  <c:v>1997</c:v>
                </c:pt>
                <c:pt idx="78">
                  <c:v>1998</c:v>
                </c:pt>
                <c:pt idx="79">
                  <c:v>1999</c:v>
                </c:pt>
                <c:pt idx="80">
                  <c:v>2000</c:v>
                </c:pt>
                <c:pt idx="81">
                  <c:v>2001</c:v>
                </c:pt>
                <c:pt idx="82">
                  <c:v>2002</c:v>
                </c:pt>
                <c:pt idx="83">
                  <c:v>2003</c:v>
                </c:pt>
                <c:pt idx="84">
                  <c:v>2004</c:v>
                </c:pt>
                <c:pt idx="85">
                  <c:v>2005</c:v>
                </c:pt>
                <c:pt idx="86">
                  <c:v>2006</c:v>
                </c:pt>
                <c:pt idx="87">
                  <c:v>2007</c:v>
                </c:pt>
                <c:pt idx="88">
                  <c:v>2008</c:v>
                </c:pt>
                <c:pt idx="89">
                  <c:v>2009</c:v>
                </c:pt>
                <c:pt idx="90">
                  <c:v>2010</c:v>
                </c:pt>
                <c:pt idx="91">
                  <c:v>2011</c:v>
                </c:pt>
                <c:pt idx="92">
                  <c:v>2012</c:v>
                </c:pt>
                <c:pt idx="93">
                  <c:v>2013</c:v>
                </c:pt>
                <c:pt idx="94">
                  <c:v>2014</c:v>
                </c:pt>
                <c:pt idx="95">
                  <c:v>2015</c:v>
                </c:pt>
                <c:pt idx="96">
                  <c:v>2016</c:v>
                </c:pt>
                <c:pt idx="97">
                  <c:v>2017</c:v>
                </c:pt>
                <c:pt idx="98">
                  <c:v>2018</c:v>
                </c:pt>
              </c:strCache>
            </c:strRef>
          </c:cat>
          <c:val>
            <c:numRef>
              <c:f>Sheet1!$B$4:$B$103</c:f>
              <c:numCache>
                <c:formatCode>General</c:formatCode>
                <c:ptCount val="99"/>
                <c:pt idx="0">
                  <c:v>12</c:v>
                </c:pt>
                <c:pt idx="1">
                  <c:v>10.7</c:v>
                </c:pt>
                <c:pt idx="2">
                  <c:v>10.3</c:v>
                </c:pt>
                <c:pt idx="3">
                  <c:v>11</c:v>
                </c:pt>
                <c:pt idx="4">
                  <c:v>10.4</c:v>
                </c:pt>
                <c:pt idx="5">
                  <c:v>10.3</c:v>
                </c:pt>
                <c:pt idx="6">
                  <c:v>10.199999999999999</c:v>
                </c:pt>
                <c:pt idx="7">
                  <c:v>10.1</c:v>
                </c:pt>
                <c:pt idx="8">
                  <c:v>9.8000000000000007</c:v>
                </c:pt>
                <c:pt idx="9">
                  <c:v>10.1</c:v>
                </c:pt>
                <c:pt idx="10">
                  <c:v>9.1999999999999993</c:v>
                </c:pt>
                <c:pt idx="11">
                  <c:v>8.6</c:v>
                </c:pt>
                <c:pt idx="12">
                  <c:v>7.9</c:v>
                </c:pt>
                <c:pt idx="13">
                  <c:v>8.6999999999999993</c:v>
                </c:pt>
                <c:pt idx="14">
                  <c:v>10.3</c:v>
                </c:pt>
                <c:pt idx="15">
                  <c:v>10.4</c:v>
                </c:pt>
                <c:pt idx="16">
                  <c:v>10.7</c:v>
                </c:pt>
                <c:pt idx="17">
                  <c:v>11.3</c:v>
                </c:pt>
                <c:pt idx="18">
                  <c:v>10.3</c:v>
                </c:pt>
                <c:pt idx="19">
                  <c:v>10.7</c:v>
                </c:pt>
                <c:pt idx="20">
                  <c:v>12.1</c:v>
                </c:pt>
                <c:pt idx="21">
                  <c:v>12.7</c:v>
                </c:pt>
                <c:pt idx="22">
                  <c:v>13.2</c:v>
                </c:pt>
                <c:pt idx="23">
                  <c:v>11.7</c:v>
                </c:pt>
                <c:pt idx="24">
                  <c:v>10.9</c:v>
                </c:pt>
                <c:pt idx="25">
                  <c:v>12.2</c:v>
                </c:pt>
                <c:pt idx="26">
                  <c:v>16.399999999999999</c:v>
                </c:pt>
                <c:pt idx="27">
                  <c:v>13.9</c:v>
                </c:pt>
                <c:pt idx="28">
                  <c:v>12.4</c:v>
                </c:pt>
                <c:pt idx="29">
                  <c:v>10.6</c:v>
                </c:pt>
                <c:pt idx="30">
                  <c:v>11.1</c:v>
                </c:pt>
                <c:pt idx="31">
                  <c:v>10.4</c:v>
                </c:pt>
                <c:pt idx="32">
                  <c:v>9.9</c:v>
                </c:pt>
                <c:pt idx="33">
                  <c:v>9.8000000000000007</c:v>
                </c:pt>
                <c:pt idx="34">
                  <c:v>9.1999999999999993</c:v>
                </c:pt>
                <c:pt idx="35">
                  <c:v>9.3000000000000007</c:v>
                </c:pt>
                <c:pt idx="36">
                  <c:v>9.5</c:v>
                </c:pt>
                <c:pt idx="37">
                  <c:v>8.9</c:v>
                </c:pt>
                <c:pt idx="38">
                  <c:v>8.4</c:v>
                </c:pt>
                <c:pt idx="39">
                  <c:v>8.5</c:v>
                </c:pt>
                <c:pt idx="40">
                  <c:v>8.0333333333333314</c:v>
                </c:pt>
                <c:pt idx="41">
                  <c:v>8.0815789473684223</c:v>
                </c:pt>
                <c:pt idx="42">
                  <c:v>7.9102564200000023</c:v>
                </c:pt>
                <c:pt idx="43">
                  <c:v>7.7794871794871785</c:v>
                </c:pt>
                <c:pt idx="44">
                  <c:v>7.6697674324418621</c:v>
                </c:pt>
                <c:pt idx="45">
                  <c:v>7.9024390243902456</c:v>
                </c:pt>
                <c:pt idx="46">
                  <c:v>7.7333333336190488</c:v>
                </c:pt>
                <c:pt idx="47">
                  <c:v>8.0071428525952371</c:v>
                </c:pt>
                <c:pt idx="48">
                  <c:v>7.8395348814883699</c:v>
                </c:pt>
                <c:pt idx="49">
                  <c:v>7.9209302314651175</c:v>
                </c:pt>
                <c:pt idx="50">
                  <c:v>7.016901405429576</c:v>
                </c:pt>
                <c:pt idx="51">
                  <c:v>7.6812499970833317</c:v>
                </c:pt>
                <c:pt idx="52">
                  <c:v>8.9999999788666685</c:v>
                </c:pt>
                <c:pt idx="53">
                  <c:v>8.1571428571428584</c:v>
                </c:pt>
                <c:pt idx="54">
                  <c:v>8.0309523855000027</c:v>
                </c:pt>
                <c:pt idx="55">
                  <c:v>7.9255813947906999</c:v>
                </c:pt>
                <c:pt idx="56">
                  <c:v>7.5500000041521735</c:v>
                </c:pt>
                <c:pt idx="57">
                  <c:v>7.6209302303488329</c:v>
                </c:pt>
                <c:pt idx="58">
                  <c:v>7.5558139512790685</c:v>
                </c:pt>
                <c:pt idx="59">
                  <c:v>7.4840909036818175</c:v>
                </c:pt>
                <c:pt idx="60">
                  <c:v>7.2326530651020402</c:v>
                </c:pt>
                <c:pt idx="61">
                  <c:v>7.2568181839772734</c:v>
                </c:pt>
                <c:pt idx="62">
                  <c:v>7.0688888867777777</c:v>
                </c:pt>
                <c:pt idx="63">
                  <c:v>7.2645833333333316</c:v>
                </c:pt>
                <c:pt idx="64">
                  <c:v>6.8155555576888878</c:v>
                </c:pt>
                <c:pt idx="65">
                  <c:v>7.2590909046590903</c:v>
                </c:pt>
                <c:pt idx="66">
                  <c:v>6.6800000076199986</c:v>
                </c:pt>
                <c:pt idx="67">
                  <c:v>6.8875000009791636</c:v>
                </c:pt>
                <c:pt idx="68">
                  <c:v>6.6687499931875003</c:v>
                </c:pt>
                <c:pt idx="69">
                  <c:v>7.1042553141063802</c:v>
                </c:pt>
                <c:pt idx="70">
                  <c:v>6.869565225652174</c:v>
                </c:pt>
                <c:pt idx="71">
                  <c:v>6.482222222222223</c:v>
                </c:pt>
                <c:pt idx="72">
                  <c:v>6.7979591802857149</c:v>
                </c:pt>
                <c:pt idx="73">
                  <c:v>6.5224489912040822</c:v>
                </c:pt>
                <c:pt idx="74">
                  <c:v>5.9529411745882364</c:v>
                </c:pt>
                <c:pt idx="75">
                  <c:v>6.8693548348387115</c:v>
                </c:pt>
                <c:pt idx="76">
                  <c:v>5.867272738127272</c:v>
                </c:pt>
                <c:pt idx="77">
                  <c:v>5.9352941073725516</c:v>
                </c:pt>
                <c:pt idx="78">
                  <c:v>5.4686274416274516</c:v>
                </c:pt>
                <c:pt idx="79">
                  <c:v>5.8000000018269224</c:v>
                </c:pt>
                <c:pt idx="80">
                  <c:v>6.0236363879090904</c:v>
                </c:pt>
                <c:pt idx="81">
                  <c:v>5.3629629594444452</c:v>
                </c:pt>
                <c:pt idx="82">
                  <c:v>5.5592592720740717</c:v>
                </c:pt>
                <c:pt idx="83">
                  <c:v>5.7716666627500013</c:v>
                </c:pt>
                <c:pt idx="84">
                  <c:v>5.9308642192716041</c:v>
                </c:pt>
                <c:pt idx="85">
                  <c:v>6.2240000248319998</c:v>
                </c:pt>
                <c:pt idx="86">
                  <c:v>5.8876190371809516</c:v>
                </c:pt>
                <c:pt idx="87">
                  <c:v>6.9593750015156255</c:v>
                </c:pt>
                <c:pt idx="88">
                  <c:v>5.6599999984166667</c:v>
                </c:pt>
                <c:pt idx="89">
                  <c:v>5.4035087752807005</c:v>
                </c:pt>
                <c:pt idx="90">
                  <c:v>5.3280701787894751</c:v>
                </c:pt>
                <c:pt idx="91">
                  <c:v>5.3771929858070173</c:v>
                </c:pt>
                <c:pt idx="92">
                  <c:v>5.2574074109444462</c:v>
                </c:pt>
                <c:pt idx="93">
                  <c:v>5.09200000382</c:v>
                </c:pt>
                <c:pt idx="94">
                  <c:v>5.1820000018999997</c:v>
                </c:pt>
                <c:pt idx="95">
                  <c:v>5.3596153864423064</c:v>
                </c:pt>
                <c:pt idx="96">
                  <c:v>5.2115384615384608</c:v>
                </c:pt>
                <c:pt idx="97">
                  <c:v>5.3000000020212781</c:v>
                </c:pt>
                <c:pt idx="98">
                  <c:v>6.5</c:v>
                </c:pt>
              </c:numCache>
            </c:numRef>
          </c:val>
          <c:extLst>
            <c:ext xmlns:c16="http://schemas.microsoft.com/office/drawing/2014/chart" uri="{C3380CC4-5D6E-409C-BE32-E72D297353CC}">
              <c16:uniqueId val="{00000001-3EEC-4C5D-A151-6EC81EFAB8B8}"/>
            </c:ext>
          </c:extLst>
        </c:ser>
        <c:dLbls>
          <c:showLegendKey val="0"/>
          <c:showVal val="0"/>
          <c:showCatName val="0"/>
          <c:showSerName val="0"/>
          <c:showPercent val="0"/>
          <c:showBubbleSize val="0"/>
        </c:dLbls>
        <c:gapWidth val="219"/>
        <c:overlap val="-27"/>
        <c:axId val="1768284576"/>
        <c:axId val="1768283328"/>
      </c:barChart>
      <c:catAx>
        <c:axId val="17682845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dirty="0">
                    <a:solidFill>
                      <a:schemeClr val="bg1"/>
                    </a:solidFill>
                  </a:rPr>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68283328"/>
        <c:crosses val="autoZero"/>
        <c:auto val="1"/>
        <c:lblAlgn val="ctr"/>
        <c:lblOffset val="100"/>
        <c:noMultiLvlLbl val="0"/>
      </c:catAx>
      <c:valAx>
        <c:axId val="1768283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dirty="0">
                    <a:solidFill>
                      <a:schemeClr val="bg1"/>
                    </a:solidFill>
                  </a:rPr>
                  <a:t>Percentage of marriages</a:t>
                </a:r>
              </a:p>
            </c:rich>
          </c:tx>
          <c:layout>
            <c:manualLayout>
              <c:xMode val="edge"/>
              <c:yMode val="edge"/>
              <c:x val="3.625269601355164E-2"/>
              <c:y val="0.1289752312285893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8284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40000"/>
        <a:lumOff val="60000"/>
      </a:schemeClr>
    </a:solidFill>
    <a:ln w="9525" cap="flat" cmpd="sng" algn="ctr">
      <a:noFill/>
      <a:round/>
    </a:ln>
    <a:effectLst>
      <a:glow rad="127000">
        <a:schemeClr val="accent4">
          <a:lumMod val="60000"/>
          <a:lumOff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2/23/2022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0089453"/>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3406903"/>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2/23/2022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4464359"/>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2/23/2022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6555956"/>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2/23/2022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3937001"/>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11194705"/>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3058433"/>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4925707"/>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2/23/2022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5412950"/>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5568841"/>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2/23/2022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3129416"/>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5458624"/>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8733004"/>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968415"/>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7130124"/>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4744881"/>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2720983"/>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2/23/2022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9180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6472" y="908255"/>
            <a:ext cx="9448800" cy="1825096"/>
          </a:xfrm>
        </p:spPr>
        <p:txBody>
          <a:bodyPr>
            <a:normAutofit/>
          </a:bodyPr>
          <a:lstStyle/>
          <a:p>
            <a:r>
              <a:rPr lang="en-US" sz="4000" dirty="0"/>
              <a:t>Why are suicide Rates so high for men </a:t>
            </a:r>
            <a:r>
              <a:rPr lang="en-US" sz="4000"/>
              <a:t>Worldwide 1990-2017?</a:t>
            </a:r>
            <a:endParaRPr lang="en-US" sz="4000" dirty="0"/>
          </a:p>
        </p:txBody>
      </p:sp>
      <p:sp>
        <p:nvSpPr>
          <p:cNvPr id="3" name="Subtitle 2"/>
          <p:cNvSpPr>
            <a:spLocks noGrp="1"/>
          </p:cNvSpPr>
          <p:nvPr>
            <p:ph type="subTitle" idx="1"/>
          </p:nvPr>
        </p:nvSpPr>
        <p:spPr>
          <a:xfrm>
            <a:off x="1371600" y="3628274"/>
            <a:ext cx="9448800" cy="1184358"/>
          </a:xfrm>
        </p:spPr>
        <p:txBody>
          <a:bodyPr>
            <a:noAutofit/>
          </a:bodyPr>
          <a:lstStyle/>
          <a:p>
            <a:r>
              <a:rPr lang="en-US" sz="2400" dirty="0"/>
              <a:t>Created by: Chima V. Ogu</a:t>
            </a:r>
          </a:p>
          <a:p>
            <a:r>
              <a:rPr lang="en-US" sz="2400" dirty="0"/>
              <a:t>Last Updated: 2/22/2022</a:t>
            </a:r>
          </a:p>
        </p:txBody>
      </p:sp>
    </p:spTree>
    <p:extLst>
      <p:ext uri="{BB962C8B-B14F-4D97-AF65-F5344CB8AC3E}">
        <p14:creationId xmlns:p14="http://schemas.microsoft.com/office/powerpoint/2010/main" val="128632686"/>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C138B9-74F8-42B0-9BDC-5B1F1BB69C77}"/>
              </a:ext>
            </a:extLst>
          </p:cNvPr>
          <p:cNvSpPr txBox="1"/>
          <p:nvPr/>
        </p:nvSpPr>
        <p:spPr>
          <a:xfrm>
            <a:off x="546100" y="487080"/>
            <a:ext cx="10744200" cy="1938992"/>
          </a:xfrm>
          <a:prstGeom prst="rect">
            <a:avLst/>
          </a:prstGeom>
          <a:noFill/>
        </p:spPr>
        <p:txBody>
          <a:bodyPr wrap="square" rtlCol="0">
            <a:spAutoFit/>
          </a:bodyPr>
          <a:lstStyle/>
          <a:p>
            <a:r>
              <a:rPr lang="en-US" sz="2400" dirty="0">
                <a:latin typeface="Monotype Corsiva" panose="03010101010201010101" pitchFamily="66" charset="0"/>
              </a:rPr>
              <a:t>Why are men killing themselves at such an alarming rate and what are the physical and mental health difference between men and women to come up with a solution? I believe that men are quietly suffering from mental health issues, negative vices like drugs, and a higher suicide rate than women. I also believe that love between the sexes are on a decline rapidly and women are dealing with it better.</a:t>
            </a:r>
          </a:p>
        </p:txBody>
      </p:sp>
      <p:sp>
        <p:nvSpPr>
          <p:cNvPr id="6" name="TextBox 5">
            <a:extLst>
              <a:ext uri="{FF2B5EF4-FFF2-40B4-BE49-F238E27FC236}">
                <a16:creationId xmlns:a16="http://schemas.microsoft.com/office/drawing/2014/main" id="{CBA0FE3E-F59C-4A64-80A4-614D30AAC2AF}"/>
              </a:ext>
            </a:extLst>
          </p:cNvPr>
          <p:cNvSpPr txBox="1"/>
          <p:nvPr/>
        </p:nvSpPr>
        <p:spPr>
          <a:xfrm>
            <a:off x="901700" y="3070321"/>
            <a:ext cx="10388600" cy="3108543"/>
          </a:xfrm>
          <a:prstGeom prst="rect">
            <a:avLst/>
          </a:prstGeom>
          <a:noFill/>
        </p:spPr>
        <p:txBody>
          <a:bodyPr wrap="square" rtlCol="0">
            <a:spAutoFit/>
          </a:bodyPr>
          <a:lstStyle/>
          <a:p>
            <a:r>
              <a:rPr lang="en-US" sz="2400" dirty="0">
                <a:latin typeface="Monotype Corsiva" panose="03010101010201010101" pitchFamily="66" charset="0"/>
              </a:rPr>
              <a:t>How much of a difference between the male and female suicide rate is there if one exist?</a:t>
            </a:r>
          </a:p>
          <a:p>
            <a:endParaRPr lang="en-US" sz="2400" dirty="0">
              <a:latin typeface="Monotype Corsiva" panose="03010101010201010101" pitchFamily="66" charset="0"/>
            </a:endParaRPr>
          </a:p>
          <a:p>
            <a:r>
              <a:rPr lang="en-US" sz="2400" dirty="0">
                <a:latin typeface="Monotype Corsiva" panose="03010101010201010101" pitchFamily="66" charset="0"/>
              </a:rPr>
              <a:t>Does depression and mental health affect the suicide rate for men and women?</a:t>
            </a:r>
          </a:p>
          <a:p>
            <a:endParaRPr lang="en-US" sz="2400" dirty="0">
              <a:latin typeface="Monotype Corsiva" panose="03010101010201010101" pitchFamily="66" charset="0"/>
            </a:endParaRPr>
          </a:p>
          <a:p>
            <a:r>
              <a:rPr lang="en-US" sz="2400" dirty="0">
                <a:latin typeface="Monotype Corsiva" panose="03010101010201010101" pitchFamily="66" charset="0"/>
              </a:rPr>
              <a:t>Which gender is more likely to look for vices like drugs?</a:t>
            </a:r>
          </a:p>
          <a:p>
            <a:endParaRPr lang="en-US" sz="2400" dirty="0">
              <a:latin typeface="Monotype Corsiva" panose="03010101010201010101" pitchFamily="66" charset="0"/>
            </a:endParaRPr>
          </a:p>
          <a:p>
            <a:r>
              <a:rPr lang="en-US" sz="2400" dirty="0">
                <a:latin typeface="Monotype Corsiva" panose="03010101010201010101" pitchFamily="66" charset="0"/>
              </a:rPr>
              <a:t>Are people falling in love more or less (this dataset will judge love based off marriage)?</a:t>
            </a:r>
          </a:p>
          <a:p>
            <a:endParaRPr lang="en-US" sz="2800" dirty="0">
              <a:latin typeface="Monotype Corsiva" panose="03010101010201010101" pitchFamily="66" charset="0"/>
            </a:endParaRPr>
          </a:p>
        </p:txBody>
      </p:sp>
    </p:spTree>
    <p:extLst>
      <p:ext uri="{BB962C8B-B14F-4D97-AF65-F5344CB8AC3E}">
        <p14:creationId xmlns:p14="http://schemas.microsoft.com/office/powerpoint/2010/main" val="3756295586"/>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8A07D69-425E-4943-B331-E59B331801CC}"/>
              </a:ext>
            </a:extLst>
          </p:cNvPr>
          <p:cNvGraphicFramePr>
            <a:graphicFrameLocks/>
          </p:cNvGraphicFramePr>
          <p:nvPr>
            <p:extLst>
              <p:ext uri="{D42A27DB-BD31-4B8C-83A1-F6EECF244321}">
                <p14:modId xmlns:p14="http://schemas.microsoft.com/office/powerpoint/2010/main" val="635535403"/>
              </p:ext>
            </p:extLst>
          </p:nvPr>
        </p:nvGraphicFramePr>
        <p:xfrm>
          <a:off x="6413633" y="2425567"/>
          <a:ext cx="5417419" cy="346268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0DDC4C4-26C4-4631-B3A8-742FE2851DE8}"/>
              </a:ext>
            </a:extLst>
          </p:cNvPr>
          <p:cNvSpPr txBox="1"/>
          <p:nvPr/>
        </p:nvSpPr>
        <p:spPr>
          <a:xfrm>
            <a:off x="1230429" y="808521"/>
            <a:ext cx="10366409" cy="1077218"/>
          </a:xfrm>
          <a:prstGeom prst="rect">
            <a:avLst/>
          </a:prstGeom>
          <a:noFill/>
        </p:spPr>
        <p:txBody>
          <a:bodyPr wrap="square" rtlCol="0">
            <a:spAutoFit/>
          </a:bodyPr>
          <a:lstStyle/>
          <a:p>
            <a:r>
              <a:rPr lang="en-US" sz="3200" dirty="0">
                <a:latin typeface="Monotype Corsiva" panose="03010101010201010101" pitchFamily="66" charset="0"/>
              </a:rPr>
              <a:t>Worldwide suicide rates for men and women per 100,000 between 1990-2017</a:t>
            </a:r>
          </a:p>
        </p:txBody>
      </p:sp>
      <p:sp>
        <p:nvSpPr>
          <p:cNvPr id="2" name="TextBox 1">
            <a:extLst>
              <a:ext uri="{FF2B5EF4-FFF2-40B4-BE49-F238E27FC236}">
                <a16:creationId xmlns:a16="http://schemas.microsoft.com/office/drawing/2014/main" id="{884AC867-BAC0-426B-BDC7-0AFEEAC96F3D}"/>
              </a:ext>
            </a:extLst>
          </p:cNvPr>
          <p:cNvSpPr txBox="1"/>
          <p:nvPr/>
        </p:nvSpPr>
        <p:spPr>
          <a:xfrm>
            <a:off x="1331497" y="2327295"/>
            <a:ext cx="4446871"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worldwide suicide rate for men per 100,000 worldwide is 18.81 and for women it is 6.00. More than 3 times more than women.</a:t>
            </a:r>
          </a:p>
        </p:txBody>
      </p:sp>
    </p:spTree>
    <p:extLst>
      <p:ext uri="{BB962C8B-B14F-4D97-AF65-F5344CB8AC3E}">
        <p14:creationId xmlns:p14="http://schemas.microsoft.com/office/powerpoint/2010/main" val="671481409"/>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F8EFE3-07BC-4A95-98A1-E36CF18C1098}"/>
              </a:ext>
            </a:extLst>
          </p:cNvPr>
          <p:cNvSpPr txBox="1"/>
          <p:nvPr/>
        </p:nvSpPr>
        <p:spPr>
          <a:xfrm>
            <a:off x="847022" y="924025"/>
            <a:ext cx="10840482" cy="461665"/>
          </a:xfrm>
          <a:prstGeom prst="rect">
            <a:avLst/>
          </a:prstGeom>
          <a:noFill/>
        </p:spPr>
        <p:txBody>
          <a:bodyPr wrap="square" rtlCol="0">
            <a:spAutoFit/>
          </a:bodyPr>
          <a:lstStyle/>
          <a:p>
            <a:r>
              <a:rPr lang="en-US" sz="2400" b="1" dirty="0"/>
              <a:t>Men and women suicide and depression correlation per 100,000 people</a:t>
            </a:r>
          </a:p>
        </p:txBody>
      </p:sp>
      <p:graphicFrame>
        <p:nvGraphicFramePr>
          <p:cNvPr id="7" name="Chart 6">
            <a:extLst>
              <a:ext uri="{FF2B5EF4-FFF2-40B4-BE49-F238E27FC236}">
                <a16:creationId xmlns:a16="http://schemas.microsoft.com/office/drawing/2014/main" id="{73AAC3A8-660A-401F-846D-E3F6A35C28A7}"/>
              </a:ext>
            </a:extLst>
          </p:cNvPr>
          <p:cNvGraphicFramePr>
            <a:graphicFrameLocks/>
          </p:cNvGraphicFramePr>
          <p:nvPr>
            <p:extLst>
              <p:ext uri="{D42A27DB-BD31-4B8C-83A1-F6EECF244321}">
                <p14:modId xmlns:p14="http://schemas.microsoft.com/office/powerpoint/2010/main" val="246978070"/>
              </p:ext>
            </p:extLst>
          </p:nvPr>
        </p:nvGraphicFramePr>
        <p:xfrm>
          <a:off x="179672" y="3428999"/>
          <a:ext cx="5779694" cy="3255745"/>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485AEEA7-4D44-4ED2-A992-0D620C93F7CF}"/>
              </a:ext>
            </a:extLst>
          </p:cNvPr>
          <p:cNvSpPr txBox="1"/>
          <p:nvPr/>
        </p:nvSpPr>
        <p:spPr>
          <a:xfrm>
            <a:off x="1658755" y="2884726"/>
            <a:ext cx="4437245" cy="461665"/>
          </a:xfrm>
          <a:prstGeom prst="rect">
            <a:avLst/>
          </a:prstGeom>
          <a:noFill/>
        </p:spPr>
        <p:txBody>
          <a:bodyPr wrap="square" rtlCol="0">
            <a:spAutoFit/>
          </a:bodyPr>
          <a:lstStyle/>
          <a:p>
            <a:r>
              <a:rPr lang="en-US" sz="2400" b="1" dirty="0"/>
              <a:t>Correlation of .88</a:t>
            </a:r>
          </a:p>
        </p:txBody>
      </p:sp>
      <p:sp>
        <p:nvSpPr>
          <p:cNvPr id="3" name="TextBox 2">
            <a:extLst>
              <a:ext uri="{FF2B5EF4-FFF2-40B4-BE49-F238E27FC236}">
                <a16:creationId xmlns:a16="http://schemas.microsoft.com/office/drawing/2014/main" id="{A97001CE-2412-4EA2-AE7F-DC3133DEE29C}"/>
              </a:ext>
            </a:extLst>
          </p:cNvPr>
          <p:cNvSpPr txBox="1"/>
          <p:nvPr/>
        </p:nvSpPr>
        <p:spPr>
          <a:xfrm>
            <a:off x="7754755" y="2916455"/>
            <a:ext cx="4257573" cy="461665"/>
          </a:xfrm>
          <a:prstGeom prst="rect">
            <a:avLst/>
          </a:prstGeom>
          <a:noFill/>
        </p:spPr>
        <p:txBody>
          <a:bodyPr wrap="square" rtlCol="0">
            <a:spAutoFit/>
          </a:bodyPr>
          <a:lstStyle/>
          <a:p>
            <a:r>
              <a:rPr lang="en-US" sz="2400" b="1" dirty="0"/>
              <a:t>Correlation of .95</a:t>
            </a:r>
          </a:p>
        </p:txBody>
      </p:sp>
      <p:graphicFrame>
        <p:nvGraphicFramePr>
          <p:cNvPr id="8" name="Chart 7">
            <a:extLst>
              <a:ext uri="{FF2B5EF4-FFF2-40B4-BE49-F238E27FC236}">
                <a16:creationId xmlns:a16="http://schemas.microsoft.com/office/drawing/2014/main" id="{0442CBD6-52EC-4F2F-B5F2-DF8D52289F4C}"/>
              </a:ext>
            </a:extLst>
          </p:cNvPr>
          <p:cNvGraphicFramePr>
            <a:graphicFrameLocks/>
          </p:cNvGraphicFramePr>
          <p:nvPr>
            <p:extLst>
              <p:ext uri="{D42A27DB-BD31-4B8C-83A1-F6EECF244321}">
                <p14:modId xmlns:p14="http://schemas.microsoft.com/office/powerpoint/2010/main" val="1601131810"/>
              </p:ext>
            </p:extLst>
          </p:nvPr>
        </p:nvGraphicFramePr>
        <p:xfrm>
          <a:off x="6348249" y="3429000"/>
          <a:ext cx="5664080" cy="325574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3FAD23E-4B5F-4CB9-9489-F9D3DE7F6754}"/>
              </a:ext>
            </a:extLst>
          </p:cNvPr>
          <p:cNvSpPr txBox="1"/>
          <p:nvPr/>
        </p:nvSpPr>
        <p:spPr>
          <a:xfrm>
            <a:off x="2452727" y="1643241"/>
            <a:ext cx="7286546" cy="646331"/>
          </a:xfrm>
          <a:prstGeom prst="rect">
            <a:avLst/>
          </a:prstGeom>
          <a:noFill/>
        </p:spPr>
        <p:txBody>
          <a:bodyPr wrap="square" rtlCol="0">
            <a:spAutoFit/>
          </a:bodyPr>
          <a:lstStyle/>
          <a:p>
            <a:r>
              <a:rPr lang="en-US" dirty="0"/>
              <a:t>There is a high correlation between suicide and depression for both men and women</a:t>
            </a:r>
          </a:p>
        </p:txBody>
      </p:sp>
    </p:spTree>
    <p:extLst>
      <p:ext uri="{BB962C8B-B14F-4D97-AF65-F5344CB8AC3E}">
        <p14:creationId xmlns:p14="http://schemas.microsoft.com/office/powerpoint/2010/main" val="467257487"/>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426871-A9A2-4F2F-B557-D26A8738916B}"/>
              </a:ext>
            </a:extLst>
          </p:cNvPr>
          <p:cNvSpPr txBox="1"/>
          <p:nvPr/>
        </p:nvSpPr>
        <p:spPr>
          <a:xfrm>
            <a:off x="818147" y="741145"/>
            <a:ext cx="10212405" cy="461665"/>
          </a:xfrm>
          <a:prstGeom prst="rect">
            <a:avLst/>
          </a:prstGeom>
          <a:noFill/>
        </p:spPr>
        <p:txBody>
          <a:bodyPr wrap="square" rtlCol="0">
            <a:spAutoFit/>
          </a:bodyPr>
          <a:lstStyle/>
          <a:p>
            <a:r>
              <a:rPr lang="en-US" sz="2400" b="1" dirty="0"/>
              <a:t>Which gender is more likely to abuse substances?</a:t>
            </a:r>
          </a:p>
        </p:txBody>
      </p:sp>
      <p:graphicFrame>
        <p:nvGraphicFramePr>
          <p:cNvPr id="3" name="Chart 2">
            <a:extLst>
              <a:ext uri="{FF2B5EF4-FFF2-40B4-BE49-F238E27FC236}">
                <a16:creationId xmlns:a16="http://schemas.microsoft.com/office/drawing/2014/main" id="{B8E6D43D-2FF2-4CA1-8E06-D87715B2DE41}"/>
              </a:ext>
            </a:extLst>
          </p:cNvPr>
          <p:cNvGraphicFramePr>
            <a:graphicFrameLocks/>
          </p:cNvGraphicFramePr>
          <p:nvPr>
            <p:extLst>
              <p:ext uri="{D42A27DB-BD31-4B8C-83A1-F6EECF244321}">
                <p14:modId xmlns:p14="http://schemas.microsoft.com/office/powerpoint/2010/main" val="2433190180"/>
              </p:ext>
            </p:extLst>
          </p:nvPr>
        </p:nvGraphicFramePr>
        <p:xfrm>
          <a:off x="6728059" y="1537635"/>
          <a:ext cx="4859154" cy="359263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355F619-ED6A-4B4F-93A9-6626EC098EE7}"/>
              </a:ext>
            </a:extLst>
          </p:cNvPr>
          <p:cNvSpPr txBox="1"/>
          <p:nvPr/>
        </p:nvSpPr>
        <p:spPr>
          <a:xfrm>
            <a:off x="818147" y="1633888"/>
            <a:ext cx="5277853" cy="2246769"/>
          </a:xfrm>
          <a:prstGeom prst="rect">
            <a:avLst/>
          </a:prstGeom>
          <a:noFill/>
        </p:spPr>
        <p:txBody>
          <a:bodyPr wrap="square" rtlCol="0">
            <a:spAutoFit/>
          </a:bodyPr>
          <a:lstStyle/>
          <a:p>
            <a:r>
              <a:rPr lang="en-US" sz="2800" dirty="0"/>
              <a:t>Males are over two times more likely to abuse substances per 100,000 at 3.31 compared to 1.40 for females. </a:t>
            </a:r>
          </a:p>
        </p:txBody>
      </p:sp>
    </p:spTree>
    <p:extLst>
      <p:ext uri="{BB962C8B-B14F-4D97-AF65-F5344CB8AC3E}">
        <p14:creationId xmlns:p14="http://schemas.microsoft.com/office/powerpoint/2010/main" val="3435820251"/>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C6EDE5-E745-44A9-8580-043DA1E4E84F}"/>
              </a:ext>
            </a:extLst>
          </p:cNvPr>
          <p:cNvSpPr txBox="1"/>
          <p:nvPr/>
        </p:nvSpPr>
        <p:spPr>
          <a:xfrm>
            <a:off x="630621" y="617510"/>
            <a:ext cx="11035861" cy="1077218"/>
          </a:xfrm>
          <a:prstGeom prst="rect">
            <a:avLst/>
          </a:prstGeom>
          <a:noFill/>
        </p:spPr>
        <p:txBody>
          <a:bodyPr wrap="square">
            <a:spAutoFit/>
          </a:bodyPr>
          <a:lstStyle/>
          <a:p>
            <a:r>
              <a:rPr lang="en-US" sz="3200" dirty="0">
                <a:latin typeface="Monotype Corsiva" panose="03010101010201010101" pitchFamily="66" charset="0"/>
              </a:rPr>
              <a:t>Are people falling in love more or less (this dataset will judge love based off marriage)?</a:t>
            </a:r>
          </a:p>
        </p:txBody>
      </p:sp>
      <p:sp>
        <p:nvSpPr>
          <p:cNvPr id="4" name="TextBox 3">
            <a:extLst>
              <a:ext uri="{FF2B5EF4-FFF2-40B4-BE49-F238E27FC236}">
                <a16:creationId xmlns:a16="http://schemas.microsoft.com/office/drawing/2014/main" id="{FD612003-9D89-40E9-8F79-FAA7EA21CB13}"/>
              </a:ext>
            </a:extLst>
          </p:cNvPr>
          <p:cNvSpPr txBox="1"/>
          <p:nvPr/>
        </p:nvSpPr>
        <p:spPr>
          <a:xfrm>
            <a:off x="809297" y="2312275"/>
            <a:ext cx="4004442" cy="2031325"/>
          </a:xfrm>
          <a:prstGeom prst="rect">
            <a:avLst/>
          </a:prstGeom>
          <a:noFill/>
        </p:spPr>
        <p:txBody>
          <a:bodyPr wrap="square" rtlCol="0">
            <a:spAutoFit/>
          </a:bodyPr>
          <a:lstStyle/>
          <a:p>
            <a:r>
              <a:rPr lang="en-US" dirty="0"/>
              <a:t>On average, marriages have been dropping year by year after the highest point, the end of World War 2  at 1945. This may contribute to loneliness that is a common variable that may lead to depression.</a:t>
            </a:r>
          </a:p>
        </p:txBody>
      </p:sp>
      <p:graphicFrame>
        <p:nvGraphicFramePr>
          <p:cNvPr id="5" name="Chart 4">
            <a:extLst>
              <a:ext uri="{FF2B5EF4-FFF2-40B4-BE49-F238E27FC236}">
                <a16:creationId xmlns:a16="http://schemas.microsoft.com/office/drawing/2014/main" id="{6CC130EB-4BFA-4A88-B464-9C757489A64B}"/>
              </a:ext>
            </a:extLst>
          </p:cNvPr>
          <p:cNvGraphicFramePr>
            <a:graphicFrameLocks/>
          </p:cNvGraphicFramePr>
          <p:nvPr>
            <p:extLst>
              <p:ext uri="{D42A27DB-BD31-4B8C-83A1-F6EECF244321}">
                <p14:modId xmlns:p14="http://schemas.microsoft.com/office/powerpoint/2010/main" val="2117386928"/>
              </p:ext>
            </p:extLst>
          </p:nvPr>
        </p:nvGraphicFramePr>
        <p:xfrm>
          <a:off x="5176344" y="1868241"/>
          <a:ext cx="6490138" cy="41830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7596737"/>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9C52B9-C283-4059-A5AD-D24F564693A0}"/>
              </a:ext>
            </a:extLst>
          </p:cNvPr>
          <p:cNvSpPr txBox="1"/>
          <p:nvPr/>
        </p:nvSpPr>
        <p:spPr>
          <a:xfrm>
            <a:off x="750771" y="683394"/>
            <a:ext cx="10376033" cy="923330"/>
          </a:xfrm>
          <a:prstGeom prst="rect">
            <a:avLst/>
          </a:prstGeom>
          <a:noFill/>
        </p:spPr>
        <p:txBody>
          <a:bodyPr wrap="square" rtlCol="0">
            <a:spAutoFit/>
          </a:bodyPr>
          <a:lstStyle/>
          <a:p>
            <a:pPr algn="ctr"/>
            <a:r>
              <a:rPr lang="en-US" sz="5400" b="1" dirty="0">
                <a:latin typeface="Monotype Corsiva" panose="03010101010201010101" pitchFamily="66" charset="0"/>
              </a:rPr>
              <a:t>Conclusions</a:t>
            </a:r>
          </a:p>
        </p:txBody>
      </p:sp>
      <p:sp>
        <p:nvSpPr>
          <p:cNvPr id="4" name="TextBox 3">
            <a:extLst>
              <a:ext uri="{FF2B5EF4-FFF2-40B4-BE49-F238E27FC236}">
                <a16:creationId xmlns:a16="http://schemas.microsoft.com/office/drawing/2014/main" id="{63ADECBE-2EC0-45CB-9ABE-5AC4449CB2B5}"/>
              </a:ext>
            </a:extLst>
          </p:cNvPr>
          <p:cNvSpPr txBox="1"/>
          <p:nvPr/>
        </p:nvSpPr>
        <p:spPr>
          <a:xfrm>
            <a:off x="1588168" y="2088683"/>
            <a:ext cx="9221002"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Men are more than 3 times more than women to commit suicide.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a high correlation between suicide and depression for both men and women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Males are over two times more likely to abuse substances.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increase in suicide and depression for both men and women maybe due to loneliness and a lack of love if you are judging love based on marriage.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7617838"/>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85CBE-B2FB-4D20-BB70-DE9F56FA2AA7}"/>
              </a:ext>
            </a:extLst>
          </p:cNvPr>
          <p:cNvSpPr txBox="1"/>
          <p:nvPr/>
        </p:nvSpPr>
        <p:spPr>
          <a:xfrm>
            <a:off x="1103586" y="609600"/>
            <a:ext cx="10289628" cy="769441"/>
          </a:xfrm>
          <a:prstGeom prst="rect">
            <a:avLst/>
          </a:prstGeom>
          <a:noFill/>
        </p:spPr>
        <p:txBody>
          <a:bodyPr wrap="square" rtlCol="0">
            <a:spAutoFit/>
          </a:bodyPr>
          <a:lstStyle/>
          <a:p>
            <a:pPr algn="ctr"/>
            <a:r>
              <a:rPr lang="en-US" sz="4400" dirty="0"/>
              <a:t>RECOMMENDATIONS</a:t>
            </a:r>
          </a:p>
        </p:txBody>
      </p:sp>
      <p:sp>
        <p:nvSpPr>
          <p:cNvPr id="4" name="TextBox 3">
            <a:extLst>
              <a:ext uri="{FF2B5EF4-FFF2-40B4-BE49-F238E27FC236}">
                <a16:creationId xmlns:a16="http://schemas.microsoft.com/office/drawing/2014/main" id="{1F8B2638-8B41-43F3-8F4D-0A77DA33A1BD}"/>
              </a:ext>
            </a:extLst>
          </p:cNvPr>
          <p:cNvSpPr txBox="1"/>
          <p:nvPr/>
        </p:nvSpPr>
        <p:spPr>
          <a:xfrm>
            <a:off x="982717" y="2375338"/>
            <a:ext cx="1053136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More awareness needs to be put on the male struggle in the world because it will add to overall productivity.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research needs to be done on why more women have depression but more men commit suicide, have a higher prevalence of drug abuse, and less marriage occurring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predominantly male spaces need to be made for men to talk about their issues without judgement.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Reflection from both sexes will reveal that we both need each other for survival; be it directly or indirectly. This presentation is met to show that both genders have their own problems that should not be ignored, not too continue the gender wars going on in society. </a:t>
            </a:r>
          </a:p>
        </p:txBody>
      </p:sp>
    </p:spTree>
    <p:extLst>
      <p:ext uri="{BB962C8B-B14F-4D97-AF65-F5344CB8AC3E}">
        <p14:creationId xmlns:p14="http://schemas.microsoft.com/office/powerpoint/2010/main" val="3732981614"/>
      </p:ext>
    </p:extLst>
  </p:cSld>
  <p:clrMapOvr>
    <a:masterClrMapping/>
  </p:clrMapOvr>
  <mc:AlternateContent xmlns:mc="http://schemas.openxmlformats.org/markup-compatibility/2006" xmlns:p14="http://schemas.microsoft.com/office/powerpoint/2010/main">
    <mc:Choice Requires="p14">
      <p:transition spd="slow" p14:dur="3250" advTm="10000">
        <p14:vortex dir="r"/>
      </p:transition>
    </mc:Choice>
    <mc:Fallback xmlns="">
      <p:transition spd="slow" advTm="10000">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TM04033937[[fn=Vapor Trail]]</Template>
  <TotalTime>2039</TotalTime>
  <Words>557</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Monotype Corsiva</vt:lpstr>
      <vt:lpstr>Times New Roman</vt:lpstr>
      <vt:lpstr>Vapor Trail</vt:lpstr>
      <vt:lpstr>Why are suicide Rates so high for men Worldwide 1990-2017?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rates statistics between men and women Worldwide</dc:title>
  <dc:creator>Chima Ogu</dc:creator>
  <cp:lastModifiedBy>Chima Ogu</cp:lastModifiedBy>
  <cp:revision>37</cp:revision>
  <dcterms:created xsi:type="dcterms:W3CDTF">2022-02-17T03:28:16Z</dcterms:created>
  <dcterms:modified xsi:type="dcterms:W3CDTF">2022-02-24T03:53:26Z</dcterms:modified>
</cp:coreProperties>
</file>