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0"/>
    <p:restoredTop sz="95859"/>
  </p:normalViewPr>
  <p:slideViewPr>
    <p:cSldViewPr snapToGrid="0" snapToObjects="1">
      <p:cViewPr varScale="1">
        <p:scale>
          <a:sx n="84" d="100"/>
          <a:sy n="84" d="100"/>
        </p:scale>
        <p:origin x="200"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CCDB7A-B12E-48D5-AA71-F9C433DC577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82F927B-CF36-4292-A7FE-A6181B947904}">
      <dgm:prSet/>
      <dgm:spPr/>
      <dgm:t>
        <a:bodyPr/>
        <a:lstStyle/>
        <a:p>
          <a:pPr>
            <a:lnSpc>
              <a:spcPct val="100000"/>
            </a:lnSpc>
          </a:pPr>
          <a:r>
            <a:rPr lang="en-US" dirty="0"/>
            <a:t>MySQL Workbench for MySQL Implementation</a:t>
          </a:r>
        </a:p>
      </dgm:t>
    </dgm:pt>
    <dgm:pt modelId="{A17DF202-0411-4627-AD12-04B6A92EBA21}" type="parTrans" cxnId="{5A0DEEB4-4F60-4BC6-A9A2-45B68A6C5A37}">
      <dgm:prSet/>
      <dgm:spPr/>
      <dgm:t>
        <a:bodyPr/>
        <a:lstStyle/>
        <a:p>
          <a:endParaRPr lang="en-US"/>
        </a:p>
      </dgm:t>
    </dgm:pt>
    <dgm:pt modelId="{BD17E43F-DFB8-42E1-80FB-352BAAB337EB}" type="sibTrans" cxnId="{5A0DEEB4-4F60-4BC6-A9A2-45B68A6C5A37}">
      <dgm:prSet/>
      <dgm:spPr/>
      <dgm:t>
        <a:bodyPr/>
        <a:lstStyle/>
        <a:p>
          <a:endParaRPr lang="en-US"/>
        </a:p>
      </dgm:t>
    </dgm:pt>
    <dgm:pt modelId="{0C7AB450-345B-4B06-8E3C-F44AA2CD0703}">
      <dgm:prSet/>
      <dgm:spPr/>
      <dgm:t>
        <a:bodyPr/>
        <a:lstStyle/>
        <a:p>
          <a:pPr>
            <a:lnSpc>
              <a:spcPct val="100000"/>
            </a:lnSpc>
          </a:pPr>
          <a:r>
            <a:rPr lang="en-US" dirty="0"/>
            <a:t>Python</a:t>
          </a:r>
        </a:p>
      </dgm:t>
    </dgm:pt>
    <dgm:pt modelId="{07CA6EB6-B04D-4FF8-8F8B-84B48EE4E547}" type="parTrans" cxnId="{B1EC55C6-7DE4-4BF8-9562-BEEB2A3C9D2D}">
      <dgm:prSet/>
      <dgm:spPr/>
      <dgm:t>
        <a:bodyPr/>
        <a:lstStyle/>
        <a:p>
          <a:endParaRPr lang="en-US"/>
        </a:p>
      </dgm:t>
    </dgm:pt>
    <dgm:pt modelId="{FEF47DA9-D687-47A8-AF1D-8AE5E0B4CD9C}" type="sibTrans" cxnId="{B1EC55C6-7DE4-4BF8-9562-BEEB2A3C9D2D}">
      <dgm:prSet/>
      <dgm:spPr/>
      <dgm:t>
        <a:bodyPr/>
        <a:lstStyle/>
        <a:p>
          <a:endParaRPr lang="en-US"/>
        </a:p>
      </dgm:t>
    </dgm:pt>
    <dgm:pt modelId="{B8ABF5A3-5AB2-4EB7-BAB1-50F1C66DAECD}">
      <dgm:prSet/>
      <dgm:spPr/>
      <dgm:t>
        <a:bodyPr/>
        <a:lstStyle/>
        <a:p>
          <a:pPr>
            <a:lnSpc>
              <a:spcPct val="100000"/>
            </a:lnSpc>
          </a:pPr>
          <a:r>
            <a:rPr lang="en-US" dirty="0"/>
            <a:t>MongoDB for NoSQL Implementation</a:t>
          </a:r>
        </a:p>
      </dgm:t>
    </dgm:pt>
    <dgm:pt modelId="{7E5D2C70-78D4-4161-AB3B-4037799E84A8}" type="parTrans" cxnId="{0AB137CF-1A62-438C-89A5-11BA245155AD}">
      <dgm:prSet/>
      <dgm:spPr/>
      <dgm:t>
        <a:bodyPr/>
        <a:lstStyle/>
        <a:p>
          <a:endParaRPr lang="en-US"/>
        </a:p>
      </dgm:t>
    </dgm:pt>
    <dgm:pt modelId="{919786E7-FB1A-48C7-8AD9-0B5CFFDA771C}" type="sibTrans" cxnId="{0AB137CF-1A62-438C-89A5-11BA245155AD}">
      <dgm:prSet/>
      <dgm:spPr/>
      <dgm:t>
        <a:bodyPr/>
        <a:lstStyle/>
        <a:p>
          <a:endParaRPr lang="en-US"/>
        </a:p>
      </dgm:t>
    </dgm:pt>
    <dgm:pt modelId="{2BBEE7BB-542C-4CD9-A251-515E244178F6}">
      <dgm:prSet/>
      <dgm:spPr/>
      <dgm:t>
        <a:bodyPr/>
        <a:lstStyle/>
        <a:p>
          <a:pPr>
            <a:lnSpc>
              <a:spcPct val="100000"/>
            </a:lnSpc>
          </a:pPr>
          <a:r>
            <a:rPr lang="en-US" dirty="0"/>
            <a:t>Jupyter Notebook for Data Insights</a:t>
          </a:r>
        </a:p>
      </dgm:t>
    </dgm:pt>
    <dgm:pt modelId="{5A44B304-3655-4D02-A0F0-19E79780007F}" type="parTrans" cxnId="{1ECC5EC7-5D9F-4A2C-B142-B8524EDAF7AB}">
      <dgm:prSet/>
      <dgm:spPr/>
      <dgm:t>
        <a:bodyPr/>
        <a:lstStyle/>
        <a:p>
          <a:endParaRPr lang="en-US"/>
        </a:p>
      </dgm:t>
    </dgm:pt>
    <dgm:pt modelId="{9C983165-4AD7-43BC-A176-60CF95CDC9ED}" type="sibTrans" cxnId="{1ECC5EC7-5D9F-4A2C-B142-B8524EDAF7AB}">
      <dgm:prSet/>
      <dgm:spPr/>
      <dgm:t>
        <a:bodyPr/>
        <a:lstStyle/>
        <a:p>
          <a:endParaRPr lang="en-US"/>
        </a:p>
      </dgm:t>
    </dgm:pt>
    <dgm:pt modelId="{D1D00CAC-429C-4133-9A29-EFC37065CAED}">
      <dgm:prSet/>
      <dgm:spPr/>
      <dgm:t>
        <a:bodyPr/>
        <a:lstStyle/>
        <a:p>
          <a:pPr>
            <a:lnSpc>
              <a:spcPct val="100000"/>
            </a:lnSpc>
          </a:pPr>
          <a:r>
            <a:rPr lang="en-US" dirty="0"/>
            <a:t>SQL Programming</a:t>
          </a:r>
        </a:p>
      </dgm:t>
    </dgm:pt>
    <dgm:pt modelId="{D3EF791A-D1ED-4C44-B6AD-567570103581}" type="parTrans" cxnId="{9E082FF3-2BDE-424D-938C-664D155DAAB8}">
      <dgm:prSet/>
      <dgm:spPr/>
      <dgm:t>
        <a:bodyPr/>
        <a:lstStyle/>
        <a:p>
          <a:endParaRPr lang="en-US"/>
        </a:p>
      </dgm:t>
    </dgm:pt>
    <dgm:pt modelId="{71A26E03-A981-4A1B-99C5-AE7FAE44D3D1}" type="sibTrans" cxnId="{9E082FF3-2BDE-424D-938C-664D155DAAB8}">
      <dgm:prSet/>
      <dgm:spPr/>
      <dgm:t>
        <a:bodyPr/>
        <a:lstStyle/>
        <a:p>
          <a:endParaRPr lang="en-US"/>
        </a:p>
      </dgm:t>
    </dgm:pt>
    <dgm:pt modelId="{59DA773B-2FE4-448E-94A6-818C09CCEEAB}">
      <dgm:prSet/>
      <dgm:spPr/>
      <dgm:t>
        <a:bodyPr/>
        <a:lstStyle/>
        <a:p>
          <a:pPr>
            <a:lnSpc>
              <a:spcPct val="100000"/>
            </a:lnSpc>
          </a:pPr>
          <a:r>
            <a:rPr lang="en-US" dirty="0"/>
            <a:t>NoSQL programming</a:t>
          </a:r>
        </a:p>
      </dgm:t>
    </dgm:pt>
    <dgm:pt modelId="{7FF436EF-1DE7-433A-A8A0-6DBFB1985394}" type="parTrans" cxnId="{E007873A-BD2D-4884-AF00-8751F347495E}">
      <dgm:prSet/>
      <dgm:spPr/>
      <dgm:t>
        <a:bodyPr/>
        <a:lstStyle/>
        <a:p>
          <a:endParaRPr lang="en-US"/>
        </a:p>
      </dgm:t>
    </dgm:pt>
    <dgm:pt modelId="{6A7741BB-DDD6-44A8-9E78-74B3FE2796A9}" type="sibTrans" cxnId="{E007873A-BD2D-4884-AF00-8751F347495E}">
      <dgm:prSet/>
      <dgm:spPr/>
      <dgm:t>
        <a:bodyPr/>
        <a:lstStyle/>
        <a:p>
          <a:endParaRPr lang="en-US"/>
        </a:p>
      </dgm:t>
    </dgm:pt>
    <dgm:pt modelId="{0C924840-6925-6140-8EDC-017692995DB8}">
      <dgm:prSet/>
      <dgm:spPr/>
      <dgm:t>
        <a:bodyPr/>
        <a:lstStyle/>
        <a:p>
          <a:pPr>
            <a:lnSpc>
              <a:spcPct val="100000"/>
            </a:lnSpc>
          </a:pPr>
          <a:r>
            <a:rPr lang="en-US" dirty="0"/>
            <a:t>EER, UML Diagram and Logical Model</a:t>
          </a:r>
        </a:p>
      </dgm:t>
    </dgm:pt>
    <dgm:pt modelId="{FA6F789B-DD42-024C-894B-8AF7FF09D73F}" type="parTrans" cxnId="{35902439-F7DE-B640-B632-F6009C5F6724}">
      <dgm:prSet/>
      <dgm:spPr/>
      <dgm:t>
        <a:bodyPr/>
        <a:lstStyle/>
        <a:p>
          <a:endParaRPr lang="en-US"/>
        </a:p>
      </dgm:t>
    </dgm:pt>
    <dgm:pt modelId="{CE210F1A-012D-C84D-BE30-69679D133596}" type="sibTrans" cxnId="{35902439-F7DE-B640-B632-F6009C5F6724}">
      <dgm:prSet/>
      <dgm:spPr/>
      <dgm:t>
        <a:bodyPr/>
        <a:lstStyle/>
        <a:p>
          <a:endParaRPr lang="en-US"/>
        </a:p>
      </dgm:t>
    </dgm:pt>
    <dgm:pt modelId="{86668DA2-A2E1-4996-8999-A8AC025C9DE3}" type="pres">
      <dgm:prSet presAssocID="{65CCDB7A-B12E-48D5-AA71-F9C433DC5770}" presName="root" presStyleCnt="0">
        <dgm:presLayoutVars>
          <dgm:dir/>
          <dgm:resizeHandles val="exact"/>
        </dgm:presLayoutVars>
      </dgm:prSet>
      <dgm:spPr/>
    </dgm:pt>
    <dgm:pt modelId="{A87838DA-598F-6243-9C5D-DFCC9CC2CA77}" type="pres">
      <dgm:prSet presAssocID="{0C924840-6925-6140-8EDC-017692995DB8}" presName="compNode" presStyleCnt="0"/>
      <dgm:spPr/>
    </dgm:pt>
    <dgm:pt modelId="{CEFC4087-7B75-0141-A8A8-10A05A8BAC13}" type="pres">
      <dgm:prSet presAssocID="{0C924840-6925-6140-8EDC-017692995DB8}" presName="bgRect" presStyleLbl="bgShp" presStyleIdx="0" presStyleCnt="7"/>
      <dgm:spPr/>
    </dgm:pt>
    <dgm:pt modelId="{A93F8867-9DFD-2D46-B08A-A48BCA93910C}" type="pres">
      <dgm:prSet presAssocID="{0C924840-6925-6140-8EDC-017692995DB8}" presName="iconRect" presStyleLbl="node1" presStyleIdx="0" presStyleCnt="7"/>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0BEC5DA9-B758-A545-9E9F-6E433572E2D2}" type="pres">
      <dgm:prSet presAssocID="{0C924840-6925-6140-8EDC-017692995DB8}" presName="spaceRect" presStyleCnt="0"/>
      <dgm:spPr/>
    </dgm:pt>
    <dgm:pt modelId="{4638E9B6-E7F8-A943-8D0D-4D7072CCFBB9}" type="pres">
      <dgm:prSet presAssocID="{0C924840-6925-6140-8EDC-017692995DB8}" presName="parTx" presStyleLbl="revTx" presStyleIdx="0" presStyleCnt="7">
        <dgm:presLayoutVars>
          <dgm:chMax val="0"/>
          <dgm:chPref val="0"/>
        </dgm:presLayoutVars>
      </dgm:prSet>
      <dgm:spPr/>
    </dgm:pt>
    <dgm:pt modelId="{C5C151D8-9359-7545-BB82-393F0C6676AE}" type="pres">
      <dgm:prSet presAssocID="{CE210F1A-012D-C84D-BE30-69679D133596}" presName="sibTrans" presStyleCnt="0"/>
      <dgm:spPr/>
    </dgm:pt>
    <dgm:pt modelId="{6647F338-30FA-4091-BD11-E24E7FF004B3}" type="pres">
      <dgm:prSet presAssocID="{982F927B-CF36-4292-A7FE-A6181B947904}" presName="compNode" presStyleCnt="0"/>
      <dgm:spPr/>
    </dgm:pt>
    <dgm:pt modelId="{8E714E4B-9207-4067-AA7D-7AFEB1FD2959}" type="pres">
      <dgm:prSet presAssocID="{982F927B-CF36-4292-A7FE-A6181B947904}" presName="bgRect" presStyleLbl="bgShp" presStyleIdx="1" presStyleCnt="7"/>
      <dgm:spPr/>
    </dgm:pt>
    <dgm:pt modelId="{FFFA2670-6AED-44C1-A58A-2C1FA7C6CD59}" type="pres">
      <dgm:prSet presAssocID="{982F927B-CF36-4292-A7FE-A6181B94790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F0222B6F-73EA-46A0-B95C-77A59694D53C}" type="pres">
      <dgm:prSet presAssocID="{982F927B-CF36-4292-A7FE-A6181B947904}" presName="spaceRect" presStyleCnt="0"/>
      <dgm:spPr/>
    </dgm:pt>
    <dgm:pt modelId="{CA2E1A89-0B77-434A-9109-67AE5962A585}" type="pres">
      <dgm:prSet presAssocID="{982F927B-CF36-4292-A7FE-A6181B947904}" presName="parTx" presStyleLbl="revTx" presStyleIdx="1" presStyleCnt="7">
        <dgm:presLayoutVars>
          <dgm:chMax val="0"/>
          <dgm:chPref val="0"/>
        </dgm:presLayoutVars>
      </dgm:prSet>
      <dgm:spPr/>
    </dgm:pt>
    <dgm:pt modelId="{22DD0627-E07A-4F3B-863D-D019860145D1}" type="pres">
      <dgm:prSet presAssocID="{BD17E43F-DFB8-42E1-80FB-352BAAB337EB}" presName="sibTrans" presStyleCnt="0"/>
      <dgm:spPr/>
    </dgm:pt>
    <dgm:pt modelId="{16F86E25-84A9-4A00-AA61-7E534F65377B}" type="pres">
      <dgm:prSet presAssocID="{D1D00CAC-429C-4133-9A29-EFC37065CAED}" presName="compNode" presStyleCnt="0"/>
      <dgm:spPr/>
    </dgm:pt>
    <dgm:pt modelId="{AFF14136-E7C8-4B49-A1E8-51B81B9535BC}" type="pres">
      <dgm:prSet presAssocID="{D1D00CAC-429C-4133-9A29-EFC37065CAED}" presName="bgRect" presStyleLbl="bgShp" presStyleIdx="2" presStyleCnt="7" custLinFactNeighborX="-9141" custLinFactNeighborY="-3130"/>
      <dgm:spPr/>
    </dgm:pt>
    <dgm:pt modelId="{E2877860-DD37-4789-A558-C4869D4313F0}" type="pres">
      <dgm:prSet presAssocID="{D1D00CAC-429C-4133-9A29-EFC37065CAE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490DCCE8-38FC-4C12-88C7-2C62A676ED5D}" type="pres">
      <dgm:prSet presAssocID="{D1D00CAC-429C-4133-9A29-EFC37065CAED}" presName="spaceRect" presStyleCnt="0"/>
      <dgm:spPr/>
    </dgm:pt>
    <dgm:pt modelId="{91DFF650-DDE1-4885-A348-3218A4FF7D0E}" type="pres">
      <dgm:prSet presAssocID="{D1D00CAC-429C-4133-9A29-EFC37065CAED}" presName="parTx" presStyleLbl="revTx" presStyleIdx="2" presStyleCnt="7">
        <dgm:presLayoutVars>
          <dgm:chMax val="0"/>
          <dgm:chPref val="0"/>
        </dgm:presLayoutVars>
      </dgm:prSet>
      <dgm:spPr/>
    </dgm:pt>
    <dgm:pt modelId="{B51FE889-D6A1-45AC-B5C4-EE25818F2E34}" type="pres">
      <dgm:prSet presAssocID="{71A26E03-A981-4A1B-99C5-AE7FAE44D3D1}" presName="sibTrans" presStyleCnt="0"/>
      <dgm:spPr/>
    </dgm:pt>
    <dgm:pt modelId="{0FFB52B5-47EE-4F57-803E-77DDB7AF3FD2}" type="pres">
      <dgm:prSet presAssocID="{2BBEE7BB-542C-4CD9-A251-515E244178F6}" presName="compNode" presStyleCnt="0"/>
      <dgm:spPr/>
    </dgm:pt>
    <dgm:pt modelId="{15592123-0813-47C2-A8A0-F01B5A65BAAD}" type="pres">
      <dgm:prSet presAssocID="{2BBEE7BB-542C-4CD9-A251-515E244178F6}" presName="bgRect" presStyleLbl="bgShp" presStyleIdx="3" presStyleCnt="7"/>
      <dgm:spPr/>
    </dgm:pt>
    <dgm:pt modelId="{951F4B7A-6DAA-4A77-86C5-97E316BDC6A8}" type="pres">
      <dgm:prSet presAssocID="{2BBEE7BB-542C-4CD9-A251-515E244178F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encil"/>
        </a:ext>
      </dgm:extLst>
    </dgm:pt>
    <dgm:pt modelId="{68B785F6-E4AF-4BFA-B4AA-D632D062BF21}" type="pres">
      <dgm:prSet presAssocID="{2BBEE7BB-542C-4CD9-A251-515E244178F6}" presName="spaceRect" presStyleCnt="0"/>
      <dgm:spPr/>
    </dgm:pt>
    <dgm:pt modelId="{A0A5B672-3275-4B19-B2E1-F919C315F3BC}" type="pres">
      <dgm:prSet presAssocID="{2BBEE7BB-542C-4CD9-A251-515E244178F6}" presName="parTx" presStyleLbl="revTx" presStyleIdx="3" presStyleCnt="7">
        <dgm:presLayoutVars>
          <dgm:chMax val="0"/>
          <dgm:chPref val="0"/>
        </dgm:presLayoutVars>
      </dgm:prSet>
      <dgm:spPr/>
    </dgm:pt>
    <dgm:pt modelId="{6EA36B5D-2711-4F72-A806-EDF8C7A2428A}" type="pres">
      <dgm:prSet presAssocID="{9C983165-4AD7-43BC-A176-60CF95CDC9ED}" presName="sibTrans" presStyleCnt="0"/>
      <dgm:spPr/>
    </dgm:pt>
    <dgm:pt modelId="{5747CCB0-7AEF-48CC-92F2-CCF7D84CD5FA}" type="pres">
      <dgm:prSet presAssocID="{0C7AB450-345B-4B06-8E3C-F44AA2CD0703}" presName="compNode" presStyleCnt="0"/>
      <dgm:spPr/>
    </dgm:pt>
    <dgm:pt modelId="{6CD621DB-44E5-4D3E-B3F2-EC9AF9FA57ED}" type="pres">
      <dgm:prSet presAssocID="{0C7AB450-345B-4B06-8E3C-F44AA2CD0703}" presName="bgRect" presStyleLbl="bgShp" presStyleIdx="4" presStyleCnt="7"/>
      <dgm:spPr/>
    </dgm:pt>
    <dgm:pt modelId="{A4F1D04E-8F6A-43CF-A1E7-309DA0D564D6}" type="pres">
      <dgm:prSet presAssocID="{0C7AB450-345B-4B06-8E3C-F44AA2CD070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grammer"/>
        </a:ext>
      </dgm:extLst>
    </dgm:pt>
    <dgm:pt modelId="{E40FC677-7DC1-4DC4-93EE-0106D890C890}" type="pres">
      <dgm:prSet presAssocID="{0C7AB450-345B-4B06-8E3C-F44AA2CD0703}" presName="spaceRect" presStyleCnt="0"/>
      <dgm:spPr/>
    </dgm:pt>
    <dgm:pt modelId="{8AB654C2-8D88-4335-9248-5668B50B46B1}" type="pres">
      <dgm:prSet presAssocID="{0C7AB450-345B-4B06-8E3C-F44AA2CD0703}" presName="parTx" presStyleLbl="revTx" presStyleIdx="4" presStyleCnt="7">
        <dgm:presLayoutVars>
          <dgm:chMax val="0"/>
          <dgm:chPref val="0"/>
        </dgm:presLayoutVars>
      </dgm:prSet>
      <dgm:spPr/>
    </dgm:pt>
    <dgm:pt modelId="{9C87DAEC-5B60-448E-B7B8-4F539C4FE101}" type="pres">
      <dgm:prSet presAssocID="{FEF47DA9-D687-47A8-AF1D-8AE5E0B4CD9C}" presName="sibTrans" presStyleCnt="0"/>
      <dgm:spPr/>
    </dgm:pt>
    <dgm:pt modelId="{8A9BC8B5-21E5-4F07-8B40-1D40F0B30E0B}" type="pres">
      <dgm:prSet presAssocID="{B8ABF5A3-5AB2-4EB7-BAB1-50F1C66DAECD}" presName="compNode" presStyleCnt="0"/>
      <dgm:spPr/>
    </dgm:pt>
    <dgm:pt modelId="{3E007E69-49A5-42F6-88DF-1964074FF295}" type="pres">
      <dgm:prSet presAssocID="{B8ABF5A3-5AB2-4EB7-BAB1-50F1C66DAECD}" presName="bgRect" presStyleLbl="bgShp" presStyleIdx="5" presStyleCnt="7"/>
      <dgm:spPr/>
    </dgm:pt>
    <dgm:pt modelId="{E5A95975-12EC-40BD-B999-1FCA091D83C4}" type="pres">
      <dgm:prSet presAssocID="{B8ABF5A3-5AB2-4EB7-BAB1-50F1C66DAECD}" presName="iconRect" presStyleLbl="node1" presStyleIdx="5"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6D4B1825-7E1E-4667-A5F8-666DDBA0375E}" type="pres">
      <dgm:prSet presAssocID="{B8ABF5A3-5AB2-4EB7-BAB1-50F1C66DAECD}" presName="spaceRect" presStyleCnt="0"/>
      <dgm:spPr/>
    </dgm:pt>
    <dgm:pt modelId="{3398BE4E-146A-4345-86DC-986458DAD678}" type="pres">
      <dgm:prSet presAssocID="{B8ABF5A3-5AB2-4EB7-BAB1-50F1C66DAECD}" presName="parTx" presStyleLbl="revTx" presStyleIdx="5" presStyleCnt="7">
        <dgm:presLayoutVars>
          <dgm:chMax val="0"/>
          <dgm:chPref val="0"/>
        </dgm:presLayoutVars>
      </dgm:prSet>
      <dgm:spPr/>
    </dgm:pt>
    <dgm:pt modelId="{8CD9923D-1F3D-054E-8513-919D4FFB4D60}" type="pres">
      <dgm:prSet presAssocID="{919786E7-FB1A-48C7-8AD9-0B5CFFDA771C}" presName="sibTrans" presStyleCnt="0"/>
      <dgm:spPr/>
    </dgm:pt>
    <dgm:pt modelId="{CAC971DC-A835-4C7C-8DC0-C4A69F49BA23}" type="pres">
      <dgm:prSet presAssocID="{59DA773B-2FE4-448E-94A6-818C09CCEEAB}" presName="compNode" presStyleCnt="0"/>
      <dgm:spPr/>
    </dgm:pt>
    <dgm:pt modelId="{ADDD566F-B638-4583-81DF-11A754B49D71}" type="pres">
      <dgm:prSet presAssocID="{59DA773B-2FE4-448E-94A6-818C09CCEEAB}" presName="bgRect" presStyleLbl="bgShp" presStyleIdx="6" presStyleCnt="7"/>
      <dgm:spPr/>
    </dgm:pt>
    <dgm:pt modelId="{AE4D4E8B-3064-40C4-805C-58048D0EAEDA}" type="pres">
      <dgm:prSet presAssocID="{59DA773B-2FE4-448E-94A6-818C09CCEEAB}" presName="iconRect" presStyleLbl="node1" presStyleIdx="6"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Web Design"/>
        </a:ext>
      </dgm:extLst>
    </dgm:pt>
    <dgm:pt modelId="{3B5C7429-5617-4038-9CFE-C79AD99A8D37}" type="pres">
      <dgm:prSet presAssocID="{59DA773B-2FE4-448E-94A6-818C09CCEEAB}" presName="spaceRect" presStyleCnt="0"/>
      <dgm:spPr/>
    </dgm:pt>
    <dgm:pt modelId="{59B8DF9E-0D59-484F-BC0C-F3BF3B1D8242}" type="pres">
      <dgm:prSet presAssocID="{59DA773B-2FE4-448E-94A6-818C09CCEEAB}" presName="parTx" presStyleLbl="revTx" presStyleIdx="6" presStyleCnt="7">
        <dgm:presLayoutVars>
          <dgm:chMax val="0"/>
          <dgm:chPref val="0"/>
        </dgm:presLayoutVars>
      </dgm:prSet>
      <dgm:spPr/>
    </dgm:pt>
  </dgm:ptLst>
  <dgm:cxnLst>
    <dgm:cxn modelId="{E1BA3024-6E3E-D247-92F7-76735DF3C0AA}" type="presOf" srcId="{0C924840-6925-6140-8EDC-017692995DB8}" destId="{4638E9B6-E7F8-A943-8D0D-4D7072CCFBB9}" srcOrd="0" destOrd="0" presId="urn:microsoft.com/office/officeart/2018/2/layout/IconVerticalSolidList"/>
    <dgm:cxn modelId="{058EAC28-8AEC-E64F-9310-25E5A3B8B0AB}" type="presOf" srcId="{982F927B-CF36-4292-A7FE-A6181B947904}" destId="{CA2E1A89-0B77-434A-9109-67AE5962A585}" srcOrd="0" destOrd="0" presId="urn:microsoft.com/office/officeart/2018/2/layout/IconVerticalSolidList"/>
    <dgm:cxn modelId="{35902439-F7DE-B640-B632-F6009C5F6724}" srcId="{65CCDB7A-B12E-48D5-AA71-F9C433DC5770}" destId="{0C924840-6925-6140-8EDC-017692995DB8}" srcOrd="0" destOrd="0" parTransId="{FA6F789B-DD42-024C-894B-8AF7FF09D73F}" sibTransId="{CE210F1A-012D-C84D-BE30-69679D133596}"/>
    <dgm:cxn modelId="{E007873A-BD2D-4884-AF00-8751F347495E}" srcId="{65CCDB7A-B12E-48D5-AA71-F9C433DC5770}" destId="{59DA773B-2FE4-448E-94A6-818C09CCEEAB}" srcOrd="6" destOrd="0" parTransId="{7FF436EF-1DE7-433A-A8A0-6DBFB1985394}" sibTransId="{6A7741BB-DDD6-44A8-9E78-74B3FE2796A9}"/>
    <dgm:cxn modelId="{32D7204A-FDB6-4D9B-899D-3ECB1E452182}" type="presOf" srcId="{65CCDB7A-B12E-48D5-AA71-F9C433DC5770}" destId="{86668DA2-A2E1-4996-8999-A8AC025C9DE3}" srcOrd="0" destOrd="0" presId="urn:microsoft.com/office/officeart/2018/2/layout/IconVerticalSolidList"/>
    <dgm:cxn modelId="{45BFEA65-97C4-B34E-B2B1-A391EE57AAB3}" type="presOf" srcId="{59DA773B-2FE4-448E-94A6-818C09CCEEAB}" destId="{59B8DF9E-0D59-484F-BC0C-F3BF3B1D8242}" srcOrd="0" destOrd="0" presId="urn:microsoft.com/office/officeart/2018/2/layout/IconVerticalSolidList"/>
    <dgm:cxn modelId="{1F906B86-C2C5-504D-A1C7-C1D3C218D35D}" type="presOf" srcId="{0C7AB450-345B-4B06-8E3C-F44AA2CD0703}" destId="{8AB654C2-8D88-4335-9248-5668B50B46B1}" srcOrd="0" destOrd="0" presId="urn:microsoft.com/office/officeart/2018/2/layout/IconVerticalSolidList"/>
    <dgm:cxn modelId="{CE51D8AE-F3CE-214D-A112-3C7AC715C656}" type="presOf" srcId="{D1D00CAC-429C-4133-9A29-EFC37065CAED}" destId="{91DFF650-DDE1-4885-A348-3218A4FF7D0E}" srcOrd="0" destOrd="0" presId="urn:microsoft.com/office/officeart/2018/2/layout/IconVerticalSolidList"/>
    <dgm:cxn modelId="{5A0DEEB4-4F60-4BC6-A9A2-45B68A6C5A37}" srcId="{65CCDB7A-B12E-48D5-AA71-F9C433DC5770}" destId="{982F927B-CF36-4292-A7FE-A6181B947904}" srcOrd="1" destOrd="0" parTransId="{A17DF202-0411-4627-AD12-04B6A92EBA21}" sibTransId="{BD17E43F-DFB8-42E1-80FB-352BAAB337EB}"/>
    <dgm:cxn modelId="{B1EC55C6-7DE4-4BF8-9562-BEEB2A3C9D2D}" srcId="{65CCDB7A-B12E-48D5-AA71-F9C433DC5770}" destId="{0C7AB450-345B-4B06-8E3C-F44AA2CD0703}" srcOrd="4" destOrd="0" parTransId="{07CA6EB6-B04D-4FF8-8F8B-84B48EE4E547}" sibTransId="{FEF47DA9-D687-47A8-AF1D-8AE5E0B4CD9C}"/>
    <dgm:cxn modelId="{1ECC5EC7-5D9F-4A2C-B142-B8524EDAF7AB}" srcId="{65CCDB7A-B12E-48D5-AA71-F9C433DC5770}" destId="{2BBEE7BB-542C-4CD9-A251-515E244178F6}" srcOrd="3" destOrd="0" parTransId="{5A44B304-3655-4D02-A0F0-19E79780007F}" sibTransId="{9C983165-4AD7-43BC-A176-60CF95CDC9ED}"/>
    <dgm:cxn modelId="{0AB137CF-1A62-438C-89A5-11BA245155AD}" srcId="{65CCDB7A-B12E-48D5-AA71-F9C433DC5770}" destId="{B8ABF5A3-5AB2-4EB7-BAB1-50F1C66DAECD}" srcOrd="5" destOrd="0" parTransId="{7E5D2C70-78D4-4161-AB3B-4037799E84A8}" sibTransId="{919786E7-FB1A-48C7-8AD9-0B5CFFDA771C}"/>
    <dgm:cxn modelId="{1C557EE5-EAF0-844B-9185-37BB0121CE43}" type="presOf" srcId="{2BBEE7BB-542C-4CD9-A251-515E244178F6}" destId="{A0A5B672-3275-4B19-B2E1-F919C315F3BC}" srcOrd="0" destOrd="0" presId="urn:microsoft.com/office/officeart/2018/2/layout/IconVerticalSolidList"/>
    <dgm:cxn modelId="{9E082FF3-2BDE-424D-938C-664D155DAAB8}" srcId="{65CCDB7A-B12E-48D5-AA71-F9C433DC5770}" destId="{D1D00CAC-429C-4133-9A29-EFC37065CAED}" srcOrd="2" destOrd="0" parTransId="{D3EF791A-D1ED-4C44-B6AD-567570103581}" sibTransId="{71A26E03-A981-4A1B-99C5-AE7FAE44D3D1}"/>
    <dgm:cxn modelId="{2069AEFF-E76D-5D44-A03F-FE57FD2930F0}" type="presOf" srcId="{B8ABF5A3-5AB2-4EB7-BAB1-50F1C66DAECD}" destId="{3398BE4E-146A-4345-86DC-986458DAD678}" srcOrd="0" destOrd="0" presId="urn:microsoft.com/office/officeart/2018/2/layout/IconVerticalSolidList"/>
    <dgm:cxn modelId="{C5D8DF97-B32E-5144-9B0A-2E36EAB832F3}" type="presParOf" srcId="{86668DA2-A2E1-4996-8999-A8AC025C9DE3}" destId="{A87838DA-598F-6243-9C5D-DFCC9CC2CA77}" srcOrd="0" destOrd="0" presId="urn:microsoft.com/office/officeart/2018/2/layout/IconVerticalSolidList"/>
    <dgm:cxn modelId="{1D698B93-0EFE-DA4D-A56B-6BD9A37D15D0}" type="presParOf" srcId="{A87838DA-598F-6243-9C5D-DFCC9CC2CA77}" destId="{CEFC4087-7B75-0141-A8A8-10A05A8BAC13}" srcOrd="0" destOrd="0" presId="urn:microsoft.com/office/officeart/2018/2/layout/IconVerticalSolidList"/>
    <dgm:cxn modelId="{D5644709-7481-8D4C-93C9-7B270AEF9FE8}" type="presParOf" srcId="{A87838DA-598F-6243-9C5D-DFCC9CC2CA77}" destId="{A93F8867-9DFD-2D46-B08A-A48BCA93910C}" srcOrd="1" destOrd="0" presId="urn:microsoft.com/office/officeart/2018/2/layout/IconVerticalSolidList"/>
    <dgm:cxn modelId="{FAC6B1A2-B51A-4046-AFEE-75A63D334031}" type="presParOf" srcId="{A87838DA-598F-6243-9C5D-DFCC9CC2CA77}" destId="{0BEC5DA9-B758-A545-9E9F-6E433572E2D2}" srcOrd="2" destOrd="0" presId="urn:microsoft.com/office/officeart/2018/2/layout/IconVerticalSolidList"/>
    <dgm:cxn modelId="{8BA4751A-2F08-B748-930F-D03565F8A039}" type="presParOf" srcId="{A87838DA-598F-6243-9C5D-DFCC9CC2CA77}" destId="{4638E9B6-E7F8-A943-8D0D-4D7072CCFBB9}" srcOrd="3" destOrd="0" presId="urn:microsoft.com/office/officeart/2018/2/layout/IconVerticalSolidList"/>
    <dgm:cxn modelId="{38DEBC75-E30C-BB41-ACF7-D7E1B8AE63B9}" type="presParOf" srcId="{86668DA2-A2E1-4996-8999-A8AC025C9DE3}" destId="{C5C151D8-9359-7545-BB82-393F0C6676AE}" srcOrd="1" destOrd="0" presId="urn:microsoft.com/office/officeart/2018/2/layout/IconVerticalSolidList"/>
    <dgm:cxn modelId="{62329F82-E99F-3844-9F88-E833D31C29A4}" type="presParOf" srcId="{86668DA2-A2E1-4996-8999-A8AC025C9DE3}" destId="{6647F338-30FA-4091-BD11-E24E7FF004B3}" srcOrd="2" destOrd="0" presId="urn:microsoft.com/office/officeart/2018/2/layout/IconVerticalSolidList"/>
    <dgm:cxn modelId="{6A93EC7D-FA21-3A42-B11A-FFDF454820CC}" type="presParOf" srcId="{6647F338-30FA-4091-BD11-E24E7FF004B3}" destId="{8E714E4B-9207-4067-AA7D-7AFEB1FD2959}" srcOrd="0" destOrd="0" presId="urn:microsoft.com/office/officeart/2018/2/layout/IconVerticalSolidList"/>
    <dgm:cxn modelId="{4F035E7C-08AD-E64C-B8E2-90A7E06A2DCC}" type="presParOf" srcId="{6647F338-30FA-4091-BD11-E24E7FF004B3}" destId="{FFFA2670-6AED-44C1-A58A-2C1FA7C6CD59}" srcOrd="1" destOrd="0" presId="urn:microsoft.com/office/officeart/2018/2/layout/IconVerticalSolidList"/>
    <dgm:cxn modelId="{EED45969-EEEA-724D-866F-6FE5882C0F90}" type="presParOf" srcId="{6647F338-30FA-4091-BD11-E24E7FF004B3}" destId="{F0222B6F-73EA-46A0-B95C-77A59694D53C}" srcOrd="2" destOrd="0" presId="urn:microsoft.com/office/officeart/2018/2/layout/IconVerticalSolidList"/>
    <dgm:cxn modelId="{278E25E3-6DBD-3D4C-8006-E92F811727CD}" type="presParOf" srcId="{6647F338-30FA-4091-BD11-E24E7FF004B3}" destId="{CA2E1A89-0B77-434A-9109-67AE5962A585}" srcOrd="3" destOrd="0" presId="urn:microsoft.com/office/officeart/2018/2/layout/IconVerticalSolidList"/>
    <dgm:cxn modelId="{9631D827-EE3E-D24F-810F-2EF0650C7E39}" type="presParOf" srcId="{86668DA2-A2E1-4996-8999-A8AC025C9DE3}" destId="{22DD0627-E07A-4F3B-863D-D019860145D1}" srcOrd="3" destOrd="0" presId="urn:microsoft.com/office/officeart/2018/2/layout/IconVerticalSolidList"/>
    <dgm:cxn modelId="{D2EFBE53-6E9F-E44B-ACB2-45B97580CEF4}" type="presParOf" srcId="{86668DA2-A2E1-4996-8999-A8AC025C9DE3}" destId="{16F86E25-84A9-4A00-AA61-7E534F65377B}" srcOrd="4" destOrd="0" presId="urn:microsoft.com/office/officeart/2018/2/layout/IconVerticalSolidList"/>
    <dgm:cxn modelId="{79AC3D09-FFA5-BD47-88A0-650AEB25178A}" type="presParOf" srcId="{16F86E25-84A9-4A00-AA61-7E534F65377B}" destId="{AFF14136-E7C8-4B49-A1E8-51B81B9535BC}" srcOrd="0" destOrd="0" presId="urn:microsoft.com/office/officeart/2018/2/layout/IconVerticalSolidList"/>
    <dgm:cxn modelId="{BABD3584-54CD-2A42-BA8A-26969880FBB1}" type="presParOf" srcId="{16F86E25-84A9-4A00-AA61-7E534F65377B}" destId="{E2877860-DD37-4789-A558-C4869D4313F0}" srcOrd="1" destOrd="0" presId="urn:microsoft.com/office/officeart/2018/2/layout/IconVerticalSolidList"/>
    <dgm:cxn modelId="{0A9B9246-E750-8046-9E54-A95C26F64083}" type="presParOf" srcId="{16F86E25-84A9-4A00-AA61-7E534F65377B}" destId="{490DCCE8-38FC-4C12-88C7-2C62A676ED5D}" srcOrd="2" destOrd="0" presId="urn:microsoft.com/office/officeart/2018/2/layout/IconVerticalSolidList"/>
    <dgm:cxn modelId="{C3EB2863-8B14-F646-951F-456F464599B6}" type="presParOf" srcId="{16F86E25-84A9-4A00-AA61-7E534F65377B}" destId="{91DFF650-DDE1-4885-A348-3218A4FF7D0E}" srcOrd="3" destOrd="0" presId="urn:microsoft.com/office/officeart/2018/2/layout/IconVerticalSolidList"/>
    <dgm:cxn modelId="{03224A47-0393-5741-B650-F273DB2E546C}" type="presParOf" srcId="{86668DA2-A2E1-4996-8999-A8AC025C9DE3}" destId="{B51FE889-D6A1-45AC-B5C4-EE25818F2E34}" srcOrd="5" destOrd="0" presId="urn:microsoft.com/office/officeart/2018/2/layout/IconVerticalSolidList"/>
    <dgm:cxn modelId="{49118E2D-A8EB-ED40-AEA3-88232BE6098D}" type="presParOf" srcId="{86668DA2-A2E1-4996-8999-A8AC025C9DE3}" destId="{0FFB52B5-47EE-4F57-803E-77DDB7AF3FD2}" srcOrd="6" destOrd="0" presId="urn:microsoft.com/office/officeart/2018/2/layout/IconVerticalSolidList"/>
    <dgm:cxn modelId="{C4D3F019-F6EF-7F40-B617-139D919FE836}" type="presParOf" srcId="{0FFB52B5-47EE-4F57-803E-77DDB7AF3FD2}" destId="{15592123-0813-47C2-A8A0-F01B5A65BAAD}" srcOrd="0" destOrd="0" presId="urn:microsoft.com/office/officeart/2018/2/layout/IconVerticalSolidList"/>
    <dgm:cxn modelId="{A328540B-40C4-2D45-BF51-7ED79F23EF8C}" type="presParOf" srcId="{0FFB52B5-47EE-4F57-803E-77DDB7AF3FD2}" destId="{951F4B7A-6DAA-4A77-86C5-97E316BDC6A8}" srcOrd="1" destOrd="0" presId="urn:microsoft.com/office/officeart/2018/2/layout/IconVerticalSolidList"/>
    <dgm:cxn modelId="{32226F22-C9C1-194F-9194-2AC01BF63643}" type="presParOf" srcId="{0FFB52B5-47EE-4F57-803E-77DDB7AF3FD2}" destId="{68B785F6-E4AF-4BFA-B4AA-D632D062BF21}" srcOrd="2" destOrd="0" presId="urn:microsoft.com/office/officeart/2018/2/layout/IconVerticalSolidList"/>
    <dgm:cxn modelId="{876E8BDF-6B54-004A-A884-64F606FF2049}" type="presParOf" srcId="{0FFB52B5-47EE-4F57-803E-77DDB7AF3FD2}" destId="{A0A5B672-3275-4B19-B2E1-F919C315F3BC}" srcOrd="3" destOrd="0" presId="urn:microsoft.com/office/officeart/2018/2/layout/IconVerticalSolidList"/>
    <dgm:cxn modelId="{F8E76BC2-2D7C-4B45-BE84-83AC11B382EE}" type="presParOf" srcId="{86668DA2-A2E1-4996-8999-A8AC025C9DE3}" destId="{6EA36B5D-2711-4F72-A806-EDF8C7A2428A}" srcOrd="7" destOrd="0" presId="urn:microsoft.com/office/officeart/2018/2/layout/IconVerticalSolidList"/>
    <dgm:cxn modelId="{16612DD0-E35A-3145-A36F-516FD719E344}" type="presParOf" srcId="{86668DA2-A2E1-4996-8999-A8AC025C9DE3}" destId="{5747CCB0-7AEF-48CC-92F2-CCF7D84CD5FA}" srcOrd="8" destOrd="0" presId="urn:microsoft.com/office/officeart/2018/2/layout/IconVerticalSolidList"/>
    <dgm:cxn modelId="{8DDA098E-6682-8248-B9AF-10E3A6F46184}" type="presParOf" srcId="{5747CCB0-7AEF-48CC-92F2-CCF7D84CD5FA}" destId="{6CD621DB-44E5-4D3E-B3F2-EC9AF9FA57ED}" srcOrd="0" destOrd="0" presId="urn:microsoft.com/office/officeart/2018/2/layout/IconVerticalSolidList"/>
    <dgm:cxn modelId="{D16BABB0-00F1-614F-BF7A-19FCE58AE60D}" type="presParOf" srcId="{5747CCB0-7AEF-48CC-92F2-CCF7D84CD5FA}" destId="{A4F1D04E-8F6A-43CF-A1E7-309DA0D564D6}" srcOrd="1" destOrd="0" presId="urn:microsoft.com/office/officeart/2018/2/layout/IconVerticalSolidList"/>
    <dgm:cxn modelId="{0EF41FB7-5113-A341-A39B-9E6DD8D8FEA5}" type="presParOf" srcId="{5747CCB0-7AEF-48CC-92F2-CCF7D84CD5FA}" destId="{E40FC677-7DC1-4DC4-93EE-0106D890C890}" srcOrd="2" destOrd="0" presId="urn:microsoft.com/office/officeart/2018/2/layout/IconVerticalSolidList"/>
    <dgm:cxn modelId="{261E4212-6B23-8844-9171-8F9F73AFF1B5}" type="presParOf" srcId="{5747CCB0-7AEF-48CC-92F2-CCF7D84CD5FA}" destId="{8AB654C2-8D88-4335-9248-5668B50B46B1}" srcOrd="3" destOrd="0" presId="urn:microsoft.com/office/officeart/2018/2/layout/IconVerticalSolidList"/>
    <dgm:cxn modelId="{07403E9C-D21D-B74D-A089-B94A668BAC47}" type="presParOf" srcId="{86668DA2-A2E1-4996-8999-A8AC025C9DE3}" destId="{9C87DAEC-5B60-448E-B7B8-4F539C4FE101}" srcOrd="9" destOrd="0" presId="urn:microsoft.com/office/officeart/2018/2/layout/IconVerticalSolidList"/>
    <dgm:cxn modelId="{20477207-5698-5E4C-B17D-591670BEDAA8}" type="presParOf" srcId="{86668DA2-A2E1-4996-8999-A8AC025C9DE3}" destId="{8A9BC8B5-21E5-4F07-8B40-1D40F0B30E0B}" srcOrd="10" destOrd="0" presId="urn:microsoft.com/office/officeart/2018/2/layout/IconVerticalSolidList"/>
    <dgm:cxn modelId="{EEC73B87-34F1-2C45-9E8F-4DC36E691683}" type="presParOf" srcId="{8A9BC8B5-21E5-4F07-8B40-1D40F0B30E0B}" destId="{3E007E69-49A5-42F6-88DF-1964074FF295}" srcOrd="0" destOrd="0" presId="urn:microsoft.com/office/officeart/2018/2/layout/IconVerticalSolidList"/>
    <dgm:cxn modelId="{C0F1AA8B-E95F-804F-A884-1EFB6F7C6C70}" type="presParOf" srcId="{8A9BC8B5-21E5-4F07-8B40-1D40F0B30E0B}" destId="{E5A95975-12EC-40BD-B999-1FCA091D83C4}" srcOrd="1" destOrd="0" presId="urn:microsoft.com/office/officeart/2018/2/layout/IconVerticalSolidList"/>
    <dgm:cxn modelId="{FE502D36-D243-C444-B41D-6E75C4315D90}" type="presParOf" srcId="{8A9BC8B5-21E5-4F07-8B40-1D40F0B30E0B}" destId="{6D4B1825-7E1E-4667-A5F8-666DDBA0375E}" srcOrd="2" destOrd="0" presId="urn:microsoft.com/office/officeart/2018/2/layout/IconVerticalSolidList"/>
    <dgm:cxn modelId="{1E5A566B-90C9-A149-9117-B3D09CE31E42}" type="presParOf" srcId="{8A9BC8B5-21E5-4F07-8B40-1D40F0B30E0B}" destId="{3398BE4E-146A-4345-86DC-986458DAD678}" srcOrd="3" destOrd="0" presId="urn:microsoft.com/office/officeart/2018/2/layout/IconVerticalSolidList"/>
    <dgm:cxn modelId="{ED3DCAA4-FFB4-2C48-A998-1FD0BFDE2013}" type="presParOf" srcId="{86668DA2-A2E1-4996-8999-A8AC025C9DE3}" destId="{8CD9923D-1F3D-054E-8513-919D4FFB4D60}" srcOrd="11" destOrd="0" presId="urn:microsoft.com/office/officeart/2018/2/layout/IconVerticalSolidList"/>
    <dgm:cxn modelId="{02C6AB69-50C9-4646-94D4-068172AE639E}" type="presParOf" srcId="{86668DA2-A2E1-4996-8999-A8AC025C9DE3}" destId="{CAC971DC-A835-4C7C-8DC0-C4A69F49BA23}" srcOrd="12" destOrd="0" presId="urn:microsoft.com/office/officeart/2018/2/layout/IconVerticalSolidList"/>
    <dgm:cxn modelId="{11FEDFEB-9F96-CC46-AAE9-0F7D9866B997}" type="presParOf" srcId="{CAC971DC-A835-4C7C-8DC0-C4A69F49BA23}" destId="{ADDD566F-B638-4583-81DF-11A754B49D71}" srcOrd="0" destOrd="0" presId="urn:microsoft.com/office/officeart/2018/2/layout/IconVerticalSolidList"/>
    <dgm:cxn modelId="{8BDFDF42-57DB-4D48-B792-D0B352A2CB72}" type="presParOf" srcId="{CAC971DC-A835-4C7C-8DC0-C4A69F49BA23}" destId="{AE4D4E8B-3064-40C4-805C-58048D0EAEDA}" srcOrd="1" destOrd="0" presId="urn:microsoft.com/office/officeart/2018/2/layout/IconVerticalSolidList"/>
    <dgm:cxn modelId="{E718D04A-F5AF-4745-8378-C6AF18F55BCB}" type="presParOf" srcId="{CAC971DC-A835-4C7C-8DC0-C4A69F49BA23}" destId="{3B5C7429-5617-4038-9CFE-C79AD99A8D37}" srcOrd="2" destOrd="0" presId="urn:microsoft.com/office/officeart/2018/2/layout/IconVerticalSolidList"/>
    <dgm:cxn modelId="{141A6E4C-1405-B549-AA63-A765E4073788}" type="presParOf" srcId="{CAC971DC-A835-4C7C-8DC0-C4A69F49BA23}" destId="{59B8DF9E-0D59-484F-BC0C-F3BF3B1D82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C4087-7B75-0141-A8A8-10A05A8BAC13}">
      <dsp:nvSpPr>
        <dsp:cNvPr id="0" name=""/>
        <dsp:cNvSpPr/>
      </dsp:nvSpPr>
      <dsp:spPr>
        <a:xfrm>
          <a:off x="0" y="372"/>
          <a:ext cx="8723841" cy="5125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3F8867-9DFD-2D46-B08A-A48BCA93910C}">
      <dsp:nvSpPr>
        <dsp:cNvPr id="0" name=""/>
        <dsp:cNvSpPr/>
      </dsp:nvSpPr>
      <dsp:spPr>
        <a:xfrm>
          <a:off x="155055" y="115703"/>
          <a:ext cx="281919" cy="28191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38E9B6-E7F8-A943-8D0D-4D7072CCFBB9}">
      <dsp:nvSpPr>
        <dsp:cNvPr id="0" name=""/>
        <dsp:cNvSpPr/>
      </dsp:nvSpPr>
      <dsp:spPr>
        <a:xfrm>
          <a:off x="592031" y="372"/>
          <a:ext cx="8131809" cy="512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248" tIns="54248" rIns="54248" bIns="54248" numCol="1" spcCol="1270" anchor="ctr" anchorCtr="0">
          <a:noAutofit/>
        </a:bodyPr>
        <a:lstStyle/>
        <a:p>
          <a:pPr marL="0" lvl="0" indent="0" algn="l" defTabSz="711200">
            <a:lnSpc>
              <a:spcPct val="100000"/>
            </a:lnSpc>
            <a:spcBef>
              <a:spcPct val="0"/>
            </a:spcBef>
            <a:spcAft>
              <a:spcPct val="35000"/>
            </a:spcAft>
            <a:buNone/>
          </a:pPr>
          <a:r>
            <a:rPr lang="en-US" sz="1600" kern="1200" dirty="0"/>
            <a:t>EER, UML Diagram and Logical Model</a:t>
          </a:r>
        </a:p>
      </dsp:txBody>
      <dsp:txXfrm>
        <a:off x="592031" y="372"/>
        <a:ext cx="8131809" cy="512581"/>
      </dsp:txXfrm>
    </dsp:sp>
    <dsp:sp modelId="{8E714E4B-9207-4067-AA7D-7AFEB1FD2959}">
      <dsp:nvSpPr>
        <dsp:cNvPr id="0" name=""/>
        <dsp:cNvSpPr/>
      </dsp:nvSpPr>
      <dsp:spPr>
        <a:xfrm>
          <a:off x="0" y="641099"/>
          <a:ext cx="8723841" cy="5125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FA2670-6AED-44C1-A58A-2C1FA7C6CD59}">
      <dsp:nvSpPr>
        <dsp:cNvPr id="0" name=""/>
        <dsp:cNvSpPr/>
      </dsp:nvSpPr>
      <dsp:spPr>
        <a:xfrm>
          <a:off x="155055" y="756429"/>
          <a:ext cx="281919" cy="2819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2E1A89-0B77-434A-9109-67AE5962A585}">
      <dsp:nvSpPr>
        <dsp:cNvPr id="0" name=""/>
        <dsp:cNvSpPr/>
      </dsp:nvSpPr>
      <dsp:spPr>
        <a:xfrm>
          <a:off x="592031" y="641099"/>
          <a:ext cx="8131809" cy="512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248" tIns="54248" rIns="54248" bIns="54248" numCol="1" spcCol="1270" anchor="ctr" anchorCtr="0">
          <a:noAutofit/>
        </a:bodyPr>
        <a:lstStyle/>
        <a:p>
          <a:pPr marL="0" lvl="0" indent="0" algn="l" defTabSz="711200">
            <a:lnSpc>
              <a:spcPct val="100000"/>
            </a:lnSpc>
            <a:spcBef>
              <a:spcPct val="0"/>
            </a:spcBef>
            <a:spcAft>
              <a:spcPct val="35000"/>
            </a:spcAft>
            <a:buNone/>
          </a:pPr>
          <a:r>
            <a:rPr lang="en-US" sz="1600" kern="1200" dirty="0"/>
            <a:t>MySQL Workbench for MySQL Implementation</a:t>
          </a:r>
        </a:p>
      </dsp:txBody>
      <dsp:txXfrm>
        <a:off x="592031" y="641099"/>
        <a:ext cx="8131809" cy="512581"/>
      </dsp:txXfrm>
    </dsp:sp>
    <dsp:sp modelId="{AFF14136-E7C8-4B49-A1E8-51B81B9535BC}">
      <dsp:nvSpPr>
        <dsp:cNvPr id="0" name=""/>
        <dsp:cNvSpPr/>
      </dsp:nvSpPr>
      <dsp:spPr>
        <a:xfrm>
          <a:off x="0" y="1265781"/>
          <a:ext cx="8723841" cy="5125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877860-DD37-4789-A558-C4869D4313F0}">
      <dsp:nvSpPr>
        <dsp:cNvPr id="0" name=""/>
        <dsp:cNvSpPr/>
      </dsp:nvSpPr>
      <dsp:spPr>
        <a:xfrm>
          <a:off x="155055" y="1397156"/>
          <a:ext cx="281919" cy="2819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DFF650-DDE1-4885-A348-3218A4FF7D0E}">
      <dsp:nvSpPr>
        <dsp:cNvPr id="0" name=""/>
        <dsp:cNvSpPr/>
      </dsp:nvSpPr>
      <dsp:spPr>
        <a:xfrm>
          <a:off x="592031" y="1281825"/>
          <a:ext cx="8131809" cy="512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248" tIns="54248" rIns="54248" bIns="54248" numCol="1" spcCol="1270" anchor="ctr" anchorCtr="0">
          <a:noAutofit/>
        </a:bodyPr>
        <a:lstStyle/>
        <a:p>
          <a:pPr marL="0" lvl="0" indent="0" algn="l" defTabSz="711200">
            <a:lnSpc>
              <a:spcPct val="100000"/>
            </a:lnSpc>
            <a:spcBef>
              <a:spcPct val="0"/>
            </a:spcBef>
            <a:spcAft>
              <a:spcPct val="35000"/>
            </a:spcAft>
            <a:buNone/>
          </a:pPr>
          <a:r>
            <a:rPr lang="en-US" sz="1600" kern="1200" dirty="0"/>
            <a:t>SQL Programming</a:t>
          </a:r>
        </a:p>
      </dsp:txBody>
      <dsp:txXfrm>
        <a:off x="592031" y="1281825"/>
        <a:ext cx="8131809" cy="512581"/>
      </dsp:txXfrm>
    </dsp:sp>
    <dsp:sp modelId="{15592123-0813-47C2-A8A0-F01B5A65BAAD}">
      <dsp:nvSpPr>
        <dsp:cNvPr id="0" name=""/>
        <dsp:cNvSpPr/>
      </dsp:nvSpPr>
      <dsp:spPr>
        <a:xfrm>
          <a:off x="0" y="1922552"/>
          <a:ext cx="8723841" cy="5125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1F4B7A-6DAA-4A77-86C5-97E316BDC6A8}">
      <dsp:nvSpPr>
        <dsp:cNvPr id="0" name=""/>
        <dsp:cNvSpPr/>
      </dsp:nvSpPr>
      <dsp:spPr>
        <a:xfrm>
          <a:off x="155055" y="2037883"/>
          <a:ext cx="281919" cy="2819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A5B672-3275-4B19-B2E1-F919C315F3BC}">
      <dsp:nvSpPr>
        <dsp:cNvPr id="0" name=""/>
        <dsp:cNvSpPr/>
      </dsp:nvSpPr>
      <dsp:spPr>
        <a:xfrm>
          <a:off x="592031" y="1922552"/>
          <a:ext cx="8131809" cy="512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248" tIns="54248" rIns="54248" bIns="54248" numCol="1" spcCol="1270" anchor="ctr" anchorCtr="0">
          <a:noAutofit/>
        </a:bodyPr>
        <a:lstStyle/>
        <a:p>
          <a:pPr marL="0" lvl="0" indent="0" algn="l" defTabSz="711200">
            <a:lnSpc>
              <a:spcPct val="100000"/>
            </a:lnSpc>
            <a:spcBef>
              <a:spcPct val="0"/>
            </a:spcBef>
            <a:spcAft>
              <a:spcPct val="35000"/>
            </a:spcAft>
            <a:buNone/>
          </a:pPr>
          <a:r>
            <a:rPr lang="en-US" sz="1600" kern="1200" dirty="0"/>
            <a:t>Jupyter Notebook for Data Insights</a:t>
          </a:r>
        </a:p>
      </dsp:txBody>
      <dsp:txXfrm>
        <a:off x="592031" y="1922552"/>
        <a:ext cx="8131809" cy="512581"/>
      </dsp:txXfrm>
    </dsp:sp>
    <dsp:sp modelId="{6CD621DB-44E5-4D3E-B3F2-EC9AF9FA57ED}">
      <dsp:nvSpPr>
        <dsp:cNvPr id="0" name=""/>
        <dsp:cNvSpPr/>
      </dsp:nvSpPr>
      <dsp:spPr>
        <a:xfrm>
          <a:off x="0" y="2563278"/>
          <a:ext cx="8723841" cy="5125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F1D04E-8F6A-43CF-A1E7-309DA0D564D6}">
      <dsp:nvSpPr>
        <dsp:cNvPr id="0" name=""/>
        <dsp:cNvSpPr/>
      </dsp:nvSpPr>
      <dsp:spPr>
        <a:xfrm>
          <a:off x="155055" y="2678609"/>
          <a:ext cx="281919" cy="2819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B654C2-8D88-4335-9248-5668B50B46B1}">
      <dsp:nvSpPr>
        <dsp:cNvPr id="0" name=""/>
        <dsp:cNvSpPr/>
      </dsp:nvSpPr>
      <dsp:spPr>
        <a:xfrm>
          <a:off x="592031" y="2563278"/>
          <a:ext cx="8131809" cy="512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248" tIns="54248" rIns="54248" bIns="54248" numCol="1" spcCol="1270" anchor="ctr" anchorCtr="0">
          <a:noAutofit/>
        </a:bodyPr>
        <a:lstStyle/>
        <a:p>
          <a:pPr marL="0" lvl="0" indent="0" algn="l" defTabSz="711200">
            <a:lnSpc>
              <a:spcPct val="100000"/>
            </a:lnSpc>
            <a:spcBef>
              <a:spcPct val="0"/>
            </a:spcBef>
            <a:spcAft>
              <a:spcPct val="35000"/>
            </a:spcAft>
            <a:buNone/>
          </a:pPr>
          <a:r>
            <a:rPr lang="en-US" sz="1600" kern="1200" dirty="0"/>
            <a:t>Python</a:t>
          </a:r>
        </a:p>
      </dsp:txBody>
      <dsp:txXfrm>
        <a:off x="592031" y="2563278"/>
        <a:ext cx="8131809" cy="512581"/>
      </dsp:txXfrm>
    </dsp:sp>
    <dsp:sp modelId="{3E007E69-49A5-42F6-88DF-1964074FF295}">
      <dsp:nvSpPr>
        <dsp:cNvPr id="0" name=""/>
        <dsp:cNvSpPr/>
      </dsp:nvSpPr>
      <dsp:spPr>
        <a:xfrm>
          <a:off x="0" y="3204005"/>
          <a:ext cx="8723841" cy="5125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A95975-12EC-40BD-B999-1FCA091D83C4}">
      <dsp:nvSpPr>
        <dsp:cNvPr id="0" name=""/>
        <dsp:cNvSpPr/>
      </dsp:nvSpPr>
      <dsp:spPr>
        <a:xfrm>
          <a:off x="155055" y="3319336"/>
          <a:ext cx="281919" cy="281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98BE4E-146A-4345-86DC-986458DAD678}">
      <dsp:nvSpPr>
        <dsp:cNvPr id="0" name=""/>
        <dsp:cNvSpPr/>
      </dsp:nvSpPr>
      <dsp:spPr>
        <a:xfrm>
          <a:off x="592031" y="3204005"/>
          <a:ext cx="8131809" cy="512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248" tIns="54248" rIns="54248" bIns="54248" numCol="1" spcCol="1270" anchor="ctr" anchorCtr="0">
          <a:noAutofit/>
        </a:bodyPr>
        <a:lstStyle/>
        <a:p>
          <a:pPr marL="0" lvl="0" indent="0" algn="l" defTabSz="711200">
            <a:lnSpc>
              <a:spcPct val="100000"/>
            </a:lnSpc>
            <a:spcBef>
              <a:spcPct val="0"/>
            </a:spcBef>
            <a:spcAft>
              <a:spcPct val="35000"/>
            </a:spcAft>
            <a:buNone/>
          </a:pPr>
          <a:r>
            <a:rPr lang="en-US" sz="1600" kern="1200" dirty="0"/>
            <a:t>MongoDB for NoSQL Implementation</a:t>
          </a:r>
        </a:p>
      </dsp:txBody>
      <dsp:txXfrm>
        <a:off x="592031" y="3204005"/>
        <a:ext cx="8131809" cy="512581"/>
      </dsp:txXfrm>
    </dsp:sp>
    <dsp:sp modelId="{ADDD566F-B638-4583-81DF-11A754B49D71}">
      <dsp:nvSpPr>
        <dsp:cNvPr id="0" name=""/>
        <dsp:cNvSpPr/>
      </dsp:nvSpPr>
      <dsp:spPr>
        <a:xfrm>
          <a:off x="0" y="3844732"/>
          <a:ext cx="8723841" cy="5125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D4E8B-3064-40C4-805C-58048D0EAEDA}">
      <dsp:nvSpPr>
        <dsp:cNvPr id="0" name=""/>
        <dsp:cNvSpPr/>
      </dsp:nvSpPr>
      <dsp:spPr>
        <a:xfrm>
          <a:off x="155055" y="3960063"/>
          <a:ext cx="281919" cy="28191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B8DF9E-0D59-484F-BC0C-F3BF3B1D8242}">
      <dsp:nvSpPr>
        <dsp:cNvPr id="0" name=""/>
        <dsp:cNvSpPr/>
      </dsp:nvSpPr>
      <dsp:spPr>
        <a:xfrm>
          <a:off x="592031" y="3844732"/>
          <a:ext cx="8131809" cy="512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248" tIns="54248" rIns="54248" bIns="54248" numCol="1" spcCol="1270" anchor="ctr" anchorCtr="0">
          <a:noAutofit/>
        </a:bodyPr>
        <a:lstStyle/>
        <a:p>
          <a:pPr marL="0" lvl="0" indent="0" algn="l" defTabSz="711200">
            <a:lnSpc>
              <a:spcPct val="100000"/>
            </a:lnSpc>
            <a:spcBef>
              <a:spcPct val="0"/>
            </a:spcBef>
            <a:spcAft>
              <a:spcPct val="35000"/>
            </a:spcAft>
            <a:buNone/>
          </a:pPr>
          <a:r>
            <a:rPr lang="en-US" sz="1600" kern="1200" dirty="0"/>
            <a:t>NoSQL programming</a:t>
          </a:r>
        </a:p>
      </dsp:txBody>
      <dsp:txXfrm>
        <a:off x="592031" y="3844732"/>
        <a:ext cx="8131809" cy="5125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312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226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7275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5715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54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6337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25277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0192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95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730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55401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6721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714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818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29646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8629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9/6/24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511514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27EFAB9-BF14-1C72-574C-CF44F1EB8D60}"/>
              </a:ext>
            </a:extLst>
          </p:cNvPr>
          <p:cNvSpPr>
            <a:spLocks noGrp="1"/>
          </p:cNvSpPr>
          <p:nvPr>
            <p:ph type="ctrTitle"/>
          </p:nvPr>
        </p:nvSpPr>
        <p:spPr>
          <a:xfrm>
            <a:off x="-2" y="967417"/>
            <a:ext cx="4624492" cy="2852229"/>
          </a:xfrm>
        </p:spPr>
        <p:txBody>
          <a:bodyPr>
            <a:normAutofit/>
          </a:bodyPr>
          <a:lstStyle/>
          <a:p>
            <a:pPr algn="ctr"/>
            <a:r>
              <a:rPr lang="en" sz="6000" dirty="0">
                <a:solidFill>
                  <a:srgbClr val="FEFFFF"/>
                </a:solidFill>
                <a:latin typeface="Times" pitchFamily="2" charset="0"/>
              </a:rPr>
              <a:t>“HUMANE” </a:t>
            </a:r>
            <a:br>
              <a:rPr lang="en" sz="4000" dirty="0">
                <a:solidFill>
                  <a:srgbClr val="FEFFFF"/>
                </a:solidFill>
                <a:latin typeface="Times" pitchFamily="2" charset="0"/>
              </a:rPr>
            </a:br>
            <a:r>
              <a:rPr lang="en" sz="4800" dirty="0">
                <a:solidFill>
                  <a:srgbClr val="FEFFFF"/>
                </a:solidFill>
                <a:latin typeface="Times" pitchFamily="2" charset="0"/>
                <a:cs typeface="Calibri" panose="020F0502020204030204" pitchFamily="34" charset="0"/>
              </a:rPr>
              <a:t>A Non-Profit Organization </a:t>
            </a:r>
            <a:endParaRPr lang="en-US" sz="4800" dirty="0">
              <a:solidFill>
                <a:srgbClr val="FEFFFF"/>
              </a:solidFill>
              <a:latin typeface="Times" pitchFamily="2" charset="0"/>
              <a:cs typeface="Calibri" panose="020F0502020204030204" pitchFamily="34" charset="0"/>
            </a:endParaRPr>
          </a:p>
        </p:txBody>
      </p:sp>
      <p:sp>
        <p:nvSpPr>
          <p:cNvPr id="1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861A4AA8-5968-DF97-5D55-195DFCEC9B1A}"/>
              </a:ext>
            </a:extLst>
          </p:cNvPr>
          <p:cNvSpPr>
            <a:spLocks noGrp="1"/>
          </p:cNvSpPr>
          <p:nvPr>
            <p:ph type="subTitle" idx="1"/>
          </p:nvPr>
        </p:nvSpPr>
        <p:spPr>
          <a:xfrm>
            <a:off x="0" y="5189400"/>
            <a:ext cx="5178721" cy="1663852"/>
          </a:xfrm>
        </p:spPr>
        <p:txBody>
          <a:bodyPr anchor="ctr">
            <a:normAutofit fontScale="25000" lnSpcReduction="20000"/>
          </a:bodyPr>
          <a:lstStyle/>
          <a:p>
            <a:pPr>
              <a:lnSpc>
                <a:spcPct val="90000"/>
              </a:lnSpc>
            </a:pPr>
            <a:r>
              <a:rPr lang="en-US" sz="14400" dirty="0">
                <a:solidFill>
                  <a:srgbClr val="FEFFFF"/>
                </a:solidFill>
                <a:latin typeface="Times" pitchFamily="2" charset="0"/>
                <a:ea typeface="Old Standard TT"/>
                <a:cs typeface="Old Standard TT"/>
                <a:sym typeface="Old Standard TT"/>
              </a:rPr>
              <a:t>Data Management for Analytics</a:t>
            </a:r>
          </a:p>
          <a:p>
            <a:pPr>
              <a:lnSpc>
                <a:spcPct val="90000"/>
              </a:lnSpc>
            </a:pPr>
            <a:endParaRPr lang="en-US" sz="14400" dirty="0">
              <a:solidFill>
                <a:srgbClr val="FEFFFF"/>
              </a:solidFill>
              <a:latin typeface="Times" pitchFamily="2" charset="0"/>
              <a:ea typeface="Old Standard TT"/>
              <a:cs typeface="Old Standard TT"/>
              <a:sym typeface="Old Standard TT"/>
            </a:endParaRPr>
          </a:p>
          <a:p>
            <a:pPr marL="0" marR="0" lvl="0" indent="0" rtl="0">
              <a:lnSpc>
                <a:spcPct val="90000"/>
              </a:lnSpc>
              <a:spcBef>
                <a:spcPts val="0"/>
              </a:spcBef>
              <a:spcAft>
                <a:spcPts val="0"/>
              </a:spcAft>
              <a:buNone/>
            </a:pPr>
            <a:r>
              <a:rPr lang="en-US" sz="14400" dirty="0">
                <a:solidFill>
                  <a:srgbClr val="FEFFFF"/>
                </a:solidFill>
                <a:latin typeface="Britannic Bold" panose="020B0903060703020204" pitchFamily="34" charset="77"/>
                <a:ea typeface="Old Standard TT"/>
                <a:cs typeface="Old Standard TT"/>
                <a:sym typeface="Old Standard TT"/>
              </a:rPr>
              <a:t>- </a:t>
            </a:r>
            <a:r>
              <a:rPr lang="en-US" sz="8000" dirty="0" err="1">
                <a:solidFill>
                  <a:srgbClr val="FEFFFF"/>
                </a:solidFill>
                <a:latin typeface="Britannic Bold" panose="020B0903060703020204" pitchFamily="34" charset="77"/>
                <a:ea typeface="Old Standard TT"/>
                <a:cs typeface="Old Standard TT"/>
                <a:sym typeface="Old Standard TT"/>
              </a:rPr>
              <a:t>Yishtavi</a:t>
            </a:r>
            <a:r>
              <a:rPr lang="en-US" sz="8000" dirty="0">
                <a:solidFill>
                  <a:srgbClr val="FEFFFF"/>
                </a:solidFill>
                <a:latin typeface="Britannic Bold" panose="020B0903060703020204" pitchFamily="34" charset="77"/>
                <a:ea typeface="Old Standard TT"/>
                <a:cs typeface="Old Standard TT"/>
                <a:sym typeface="Old Standard TT"/>
              </a:rPr>
              <a:t> </a:t>
            </a:r>
            <a:r>
              <a:rPr lang="en-US" sz="8000" dirty="0" err="1">
                <a:solidFill>
                  <a:srgbClr val="FEFFFF"/>
                </a:solidFill>
                <a:latin typeface="Britannic Bold" panose="020B0903060703020204" pitchFamily="34" charset="77"/>
                <a:ea typeface="Old Standard TT"/>
                <a:cs typeface="Old Standard TT"/>
                <a:sym typeface="Old Standard TT"/>
              </a:rPr>
              <a:t>Gedipudi</a:t>
            </a:r>
            <a:endParaRPr lang="en-US" sz="8000" dirty="0">
              <a:solidFill>
                <a:srgbClr val="FEFFFF"/>
              </a:solidFill>
              <a:latin typeface="Britannic Bold" panose="020B0903060703020204" pitchFamily="34" charset="77"/>
              <a:ea typeface="Old Standard TT"/>
              <a:cs typeface="Old Standard TT"/>
              <a:sym typeface="Old Standard TT"/>
            </a:endParaRPr>
          </a:p>
          <a:p>
            <a:pPr>
              <a:lnSpc>
                <a:spcPct val="90000"/>
              </a:lnSpc>
            </a:pPr>
            <a:endParaRPr lang="en-US" sz="600" dirty="0">
              <a:solidFill>
                <a:srgbClr val="FEFFFF"/>
              </a:solidFill>
            </a:endParaRPr>
          </a:p>
        </p:txBody>
      </p:sp>
      <p:pic>
        <p:nvPicPr>
          <p:cNvPr id="7" name="Graphic 6" descr="Presentation with Org Chart">
            <a:extLst>
              <a:ext uri="{FF2B5EF4-FFF2-40B4-BE49-F238E27FC236}">
                <a16:creationId xmlns:a16="http://schemas.microsoft.com/office/drawing/2014/main" id="{41523643-CE4F-A96E-582D-DEA5C5B29F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3011" y="967417"/>
            <a:ext cx="4930468" cy="4930468"/>
          </a:xfrm>
          <a:prstGeom prst="rect">
            <a:avLst/>
          </a:prstGeom>
        </p:spPr>
      </p:pic>
    </p:spTree>
    <p:extLst>
      <p:ext uri="{BB962C8B-B14F-4D97-AF65-F5344CB8AC3E}">
        <p14:creationId xmlns:p14="http://schemas.microsoft.com/office/powerpoint/2010/main" val="3314061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EA492F8-6D59-EA54-4490-E6AC1B5359DC}"/>
              </a:ext>
            </a:extLst>
          </p:cNvPr>
          <p:cNvSpPr>
            <a:spLocks noGrp="1"/>
          </p:cNvSpPr>
          <p:nvPr>
            <p:ph idx="1"/>
          </p:nvPr>
        </p:nvSpPr>
        <p:spPr>
          <a:xfrm>
            <a:off x="2984581" y="228599"/>
            <a:ext cx="9106767" cy="6371741"/>
          </a:xfrm>
        </p:spPr>
        <p:txBody>
          <a:bodyPr>
            <a:normAutofit/>
          </a:bodyPr>
          <a:lstStyle/>
          <a:p>
            <a:pPr marL="0" lvl="0" indent="0" rtl="0">
              <a:lnSpc>
                <a:spcPct val="90000"/>
              </a:lnSpc>
              <a:spcBef>
                <a:spcPts val="0"/>
              </a:spcBef>
              <a:spcAft>
                <a:spcPts val="600"/>
              </a:spcAft>
              <a:buNone/>
            </a:pPr>
            <a:r>
              <a:rPr lang="en-US" b="0" dirty="0">
                <a:highlight>
                  <a:srgbClr val="FFFFFF"/>
                </a:highlight>
                <a:latin typeface="Arial"/>
                <a:ea typeface="Arial"/>
                <a:cs typeface="Arial"/>
                <a:sym typeface="Arial"/>
              </a:rPr>
              <a:t>Volunteers(</a:t>
            </a:r>
            <a:r>
              <a:rPr lang="en-US" u="sng" dirty="0">
                <a:highlight>
                  <a:srgbClr val="FFFFFF"/>
                </a:highlight>
                <a:latin typeface="Arial"/>
                <a:ea typeface="Arial"/>
                <a:cs typeface="Arial"/>
                <a:sym typeface="Arial"/>
              </a:rPr>
              <a:t>SSN</a:t>
            </a:r>
            <a:r>
              <a:rPr lang="en-US" b="0" dirty="0">
                <a:highlight>
                  <a:srgbClr val="FFFFFF"/>
                </a:highlight>
                <a:latin typeface="Arial"/>
                <a:ea typeface="Arial"/>
                <a:cs typeface="Arial"/>
                <a:sym typeface="Arial"/>
              </a:rPr>
              <a:t>, </a:t>
            </a:r>
            <a:r>
              <a:rPr lang="en-US" b="0" i="1" u="sng" dirty="0" err="1">
                <a:highlight>
                  <a:srgbClr val="FFFFFF"/>
                </a:highlight>
                <a:latin typeface="Arial"/>
                <a:ea typeface="Arial"/>
                <a:cs typeface="Arial"/>
                <a:sym typeface="Arial"/>
              </a:rPr>
              <a:t>Dept_ID</a:t>
            </a:r>
            <a:r>
              <a:rPr lang="en-US" b="0" dirty="0">
                <a:highlight>
                  <a:srgbClr val="FFFFFF"/>
                </a:highlight>
                <a:latin typeface="Arial"/>
                <a:ea typeface="Arial"/>
                <a:cs typeface="Arial"/>
                <a:sym typeface="Arial"/>
              </a:rPr>
              <a:t> , Name, Zip-code, Date, Time, Contact)</a:t>
            </a:r>
          </a:p>
          <a:p>
            <a:pPr marL="457200" lvl="0" indent="-297180" rtl="0">
              <a:lnSpc>
                <a:spcPct val="90000"/>
              </a:lnSpc>
              <a:spcBef>
                <a:spcPts val="0"/>
              </a:spcBef>
              <a:spcAft>
                <a:spcPts val="600"/>
              </a:spcAft>
              <a:buClr>
                <a:srgbClr val="2D3B45"/>
              </a:buClr>
              <a:buSzPct val="100000"/>
              <a:buFont typeface="Arial"/>
              <a:buChar char="●"/>
            </a:pPr>
            <a:r>
              <a:rPr lang="en-US" b="0" dirty="0">
                <a:highlight>
                  <a:srgbClr val="FFFFFF"/>
                </a:highlight>
                <a:latin typeface="Arial"/>
                <a:ea typeface="Arial"/>
                <a:cs typeface="Arial"/>
                <a:sym typeface="Arial"/>
              </a:rPr>
              <a:t>SSN - Primary Key</a:t>
            </a:r>
          </a:p>
          <a:p>
            <a:pPr marL="457200" lvl="0" indent="-297180" rtl="0">
              <a:lnSpc>
                <a:spcPct val="90000"/>
              </a:lnSpc>
              <a:spcBef>
                <a:spcPts val="0"/>
              </a:spcBef>
              <a:spcAft>
                <a:spcPts val="600"/>
              </a:spcAft>
              <a:buClr>
                <a:srgbClr val="2D3B45"/>
              </a:buClr>
              <a:buSzPct val="100000"/>
              <a:buFont typeface="Arial"/>
              <a:buChar char="●"/>
            </a:pPr>
            <a:r>
              <a:rPr lang="en-US" b="0" dirty="0" err="1">
                <a:highlight>
                  <a:srgbClr val="FFFFFF"/>
                </a:highlight>
                <a:latin typeface="Arial"/>
                <a:ea typeface="Arial"/>
                <a:cs typeface="Arial"/>
                <a:sym typeface="Arial"/>
              </a:rPr>
              <a:t>Dept_ID</a:t>
            </a:r>
            <a:r>
              <a:rPr lang="en-US" b="0" dirty="0">
                <a:highlight>
                  <a:srgbClr val="FFFFFF"/>
                </a:highlight>
                <a:latin typeface="Arial"/>
                <a:ea typeface="Arial"/>
                <a:cs typeface="Arial"/>
                <a:sym typeface="Arial"/>
              </a:rPr>
              <a:t> - </a:t>
            </a:r>
            <a:r>
              <a:rPr lang="en-US" b="0" dirty="0" err="1">
                <a:highlight>
                  <a:srgbClr val="FFFFFF"/>
                </a:highlight>
                <a:latin typeface="Arial"/>
                <a:ea typeface="Arial"/>
                <a:cs typeface="Arial"/>
                <a:sym typeface="Arial"/>
              </a:rPr>
              <a:t>Foriegn</a:t>
            </a:r>
            <a:r>
              <a:rPr lang="en-US" b="0" dirty="0">
                <a:highlight>
                  <a:srgbClr val="FFFFFF"/>
                </a:highlight>
                <a:latin typeface="Arial"/>
                <a:ea typeface="Arial"/>
                <a:cs typeface="Arial"/>
                <a:sym typeface="Arial"/>
              </a:rPr>
              <a:t> keys refers to </a:t>
            </a:r>
            <a:r>
              <a:rPr lang="en-US" b="0" dirty="0" err="1">
                <a:highlight>
                  <a:srgbClr val="FFFFFF"/>
                </a:highlight>
                <a:latin typeface="Arial"/>
                <a:ea typeface="Arial"/>
                <a:cs typeface="Arial"/>
                <a:sym typeface="Arial"/>
              </a:rPr>
              <a:t>FoodBank_ID</a:t>
            </a:r>
            <a:r>
              <a:rPr lang="en-US" b="0" dirty="0">
                <a:highlight>
                  <a:srgbClr val="FFFFFF"/>
                </a:highlight>
                <a:latin typeface="Arial"/>
                <a:ea typeface="Arial"/>
                <a:cs typeface="Arial"/>
                <a:sym typeface="Arial"/>
              </a:rPr>
              <a:t> / </a:t>
            </a:r>
            <a:r>
              <a:rPr lang="en-US" b="0" dirty="0" err="1">
                <a:highlight>
                  <a:srgbClr val="FFFFFF"/>
                </a:highlight>
                <a:latin typeface="Arial"/>
                <a:ea typeface="Arial"/>
                <a:cs typeface="Arial"/>
                <a:sym typeface="Arial"/>
              </a:rPr>
              <a:t>ClothBank_ID</a:t>
            </a:r>
            <a:r>
              <a:rPr lang="en-US" b="0" dirty="0">
                <a:highlight>
                  <a:srgbClr val="FFFFFF"/>
                </a:highlight>
                <a:latin typeface="Arial"/>
                <a:ea typeface="Arial"/>
                <a:cs typeface="Arial"/>
                <a:sym typeface="Arial"/>
              </a:rPr>
              <a:t> / </a:t>
            </a:r>
            <a:r>
              <a:rPr lang="en-US" b="0" dirty="0" err="1">
                <a:highlight>
                  <a:srgbClr val="FFFFFF"/>
                </a:highlight>
                <a:latin typeface="Arial"/>
                <a:ea typeface="Arial"/>
                <a:cs typeface="Arial"/>
                <a:sym typeface="Arial"/>
              </a:rPr>
              <a:t>ElecFur_ID</a:t>
            </a:r>
            <a:r>
              <a:rPr lang="en-US" b="0" dirty="0">
                <a:highlight>
                  <a:srgbClr val="FFFFFF"/>
                </a:highlight>
                <a:latin typeface="Arial"/>
                <a:ea typeface="Arial"/>
                <a:cs typeface="Arial"/>
                <a:sym typeface="Arial"/>
              </a:rPr>
              <a:t> \ </a:t>
            </a:r>
            <a:r>
              <a:rPr lang="en-US" b="0" dirty="0" err="1">
                <a:highlight>
                  <a:srgbClr val="FFFFFF"/>
                </a:highlight>
                <a:latin typeface="Arial"/>
                <a:ea typeface="Arial"/>
                <a:cs typeface="Arial"/>
                <a:sym typeface="Arial"/>
              </a:rPr>
              <a:t>MedBank_ID</a:t>
            </a:r>
            <a:r>
              <a:rPr lang="en-US" b="0" i="1" dirty="0">
                <a:highlight>
                  <a:srgbClr val="FFFFFF"/>
                </a:highlight>
                <a:latin typeface="Arial"/>
                <a:ea typeface="Arial"/>
                <a:cs typeface="Arial"/>
                <a:sym typeface="Arial"/>
              </a:rPr>
              <a:t> </a:t>
            </a:r>
            <a:r>
              <a:rPr lang="en-US" b="0" dirty="0">
                <a:highlight>
                  <a:srgbClr val="FFFFFF"/>
                </a:highlight>
                <a:latin typeface="Arial"/>
                <a:ea typeface="Arial"/>
                <a:cs typeface="Arial"/>
                <a:sym typeface="Arial"/>
              </a:rPr>
              <a:t>in relation Food Banks / </a:t>
            </a:r>
            <a:r>
              <a:rPr lang="en-US" b="0" dirty="0" err="1">
                <a:highlight>
                  <a:srgbClr val="FFFFFF"/>
                </a:highlight>
                <a:latin typeface="Arial"/>
                <a:ea typeface="Arial"/>
                <a:cs typeface="Arial"/>
                <a:sym typeface="Arial"/>
              </a:rPr>
              <a:t>ClothesBank</a:t>
            </a:r>
            <a:r>
              <a:rPr lang="en-US" b="0" dirty="0">
                <a:highlight>
                  <a:srgbClr val="FFFFFF"/>
                </a:highlight>
                <a:latin typeface="Arial"/>
                <a:ea typeface="Arial"/>
                <a:cs typeface="Arial"/>
                <a:sym typeface="Arial"/>
              </a:rPr>
              <a:t> / Electronics Furniture Bank / Medicines</a:t>
            </a:r>
          </a:p>
          <a:p>
            <a:pPr marL="0" lvl="0" indent="0" rtl="0">
              <a:lnSpc>
                <a:spcPct val="90000"/>
              </a:lnSpc>
              <a:spcBef>
                <a:spcPts val="0"/>
              </a:spcBef>
              <a:spcAft>
                <a:spcPts val="600"/>
              </a:spcAft>
              <a:buNone/>
            </a:pPr>
            <a:endParaRPr lang="en-US" b="0" dirty="0">
              <a:highlight>
                <a:srgbClr val="FFFFFF"/>
              </a:highlight>
              <a:latin typeface="Arial"/>
              <a:ea typeface="Arial"/>
              <a:cs typeface="Arial"/>
              <a:sym typeface="Arial"/>
            </a:endParaRPr>
          </a:p>
          <a:p>
            <a:pPr marL="0" lvl="0" indent="0" rtl="0">
              <a:lnSpc>
                <a:spcPct val="90000"/>
              </a:lnSpc>
              <a:spcBef>
                <a:spcPts val="0"/>
              </a:spcBef>
              <a:spcAft>
                <a:spcPts val="600"/>
              </a:spcAft>
              <a:buNone/>
            </a:pPr>
            <a:endParaRPr lang="en-US" b="0" dirty="0">
              <a:highlight>
                <a:srgbClr val="FFFFFF"/>
              </a:highlight>
              <a:latin typeface="Arial"/>
              <a:ea typeface="Arial"/>
              <a:cs typeface="Arial"/>
              <a:sym typeface="Arial"/>
            </a:endParaRPr>
          </a:p>
          <a:p>
            <a:pPr marL="0" lvl="0" indent="0" rtl="0">
              <a:lnSpc>
                <a:spcPct val="90000"/>
              </a:lnSpc>
              <a:spcBef>
                <a:spcPts val="0"/>
              </a:spcBef>
              <a:spcAft>
                <a:spcPts val="600"/>
              </a:spcAft>
              <a:buNone/>
            </a:pPr>
            <a:r>
              <a:rPr lang="en-US" b="0" dirty="0">
                <a:highlight>
                  <a:srgbClr val="FFFFFF"/>
                </a:highlight>
                <a:latin typeface="Arial"/>
                <a:ea typeface="Arial"/>
                <a:cs typeface="Arial"/>
                <a:sym typeface="Arial"/>
              </a:rPr>
              <a:t>Packaging(</a:t>
            </a:r>
            <a:r>
              <a:rPr lang="en-US" b="0" i="1" u="sng" dirty="0" err="1">
                <a:highlight>
                  <a:srgbClr val="FFFFFF"/>
                </a:highlight>
                <a:latin typeface="Arial"/>
                <a:ea typeface="Arial"/>
                <a:cs typeface="Arial"/>
                <a:sym typeface="Arial"/>
              </a:rPr>
              <a:t>Volunteer_SSN</a:t>
            </a:r>
            <a:r>
              <a:rPr lang="en-US" b="0" dirty="0">
                <a:highlight>
                  <a:srgbClr val="FFFFFF"/>
                </a:highlight>
                <a:latin typeface="Arial"/>
                <a:ea typeface="Arial"/>
                <a:cs typeface="Arial"/>
                <a:sym typeface="Arial"/>
              </a:rPr>
              <a:t>, </a:t>
            </a:r>
            <a:r>
              <a:rPr lang="en-US" b="0" i="1" dirty="0" err="1">
                <a:highlight>
                  <a:srgbClr val="FFFFFF"/>
                </a:highlight>
                <a:latin typeface="Arial"/>
                <a:ea typeface="Arial"/>
                <a:cs typeface="Arial"/>
                <a:sym typeface="Arial"/>
              </a:rPr>
              <a:t>Dept_ID</a:t>
            </a:r>
            <a:r>
              <a:rPr lang="en-US" b="0" dirty="0" err="1">
                <a:highlight>
                  <a:srgbClr val="FFFFFF"/>
                </a:highlight>
                <a:latin typeface="Arial"/>
                <a:ea typeface="Arial"/>
                <a:cs typeface="Arial"/>
                <a:sym typeface="Arial"/>
              </a:rPr>
              <a:t>,Package_ID</a:t>
            </a:r>
            <a:r>
              <a:rPr lang="en-US" b="0" dirty="0">
                <a:highlight>
                  <a:srgbClr val="FFFFFF"/>
                </a:highlight>
                <a:latin typeface="Arial"/>
                <a:ea typeface="Arial"/>
                <a:cs typeface="Arial"/>
                <a:sym typeface="Arial"/>
              </a:rPr>
              <a:t>, </a:t>
            </a:r>
            <a:r>
              <a:rPr lang="en-US" b="0" i="1" dirty="0" err="1">
                <a:highlight>
                  <a:srgbClr val="FFFFFF"/>
                </a:highlight>
                <a:latin typeface="Arial"/>
                <a:ea typeface="Arial"/>
                <a:cs typeface="Arial"/>
                <a:sym typeface="Arial"/>
              </a:rPr>
              <a:t>Volunteer_SSN</a:t>
            </a:r>
            <a:r>
              <a:rPr lang="en-US" b="0" i="1" dirty="0">
                <a:highlight>
                  <a:srgbClr val="FFFFFF"/>
                </a:highlight>
                <a:latin typeface="Arial"/>
                <a:ea typeface="Arial"/>
                <a:cs typeface="Arial"/>
                <a:sym typeface="Arial"/>
              </a:rPr>
              <a:t>,</a:t>
            </a:r>
            <a:r>
              <a:rPr lang="en-US" b="0" dirty="0">
                <a:highlight>
                  <a:srgbClr val="FFFFFF"/>
                </a:highlight>
                <a:latin typeface="Arial"/>
                <a:ea typeface="Arial"/>
                <a:cs typeface="Arial"/>
                <a:sym typeface="Arial"/>
              </a:rPr>
              <a:t> Weight, Quantity)</a:t>
            </a:r>
          </a:p>
          <a:p>
            <a:pPr marL="0" lvl="0" indent="0" rtl="0">
              <a:lnSpc>
                <a:spcPct val="90000"/>
              </a:lnSpc>
              <a:spcBef>
                <a:spcPts val="0"/>
              </a:spcBef>
              <a:spcAft>
                <a:spcPts val="600"/>
              </a:spcAft>
              <a:buNone/>
            </a:pPr>
            <a:r>
              <a:rPr lang="en-US" b="0" dirty="0">
                <a:highlight>
                  <a:srgbClr val="FFFFFF"/>
                </a:highlight>
                <a:latin typeface="Arial"/>
                <a:ea typeface="Arial"/>
                <a:cs typeface="Arial"/>
                <a:sym typeface="Arial"/>
              </a:rPr>
              <a:t>Transporters(</a:t>
            </a:r>
            <a:r>
              <a:rPr lang="en-US" b="0" i="1" u="sng" dirty="0" err="1">
                <a:highlight>
                  <a:srgbClr val="FFFFFF"/>
                </a:highlight>
                <a:latin typeface="Arial"/>
                <a:ea typeface="Arial"/>
                <a:cs typeface="Arial"/>
                <a:sym typeface="Arial"/>
              </a:rPr>
              <a:t>Volunteer_SSN</a:t>
            </a:r>
            <a:r>
              <a:rPr lang="en-US" b="0" dirty="0">
                <a:highlight>
                  <a:srgbClr val="FFFFFF"/>
                </a:highlight>
                <a:latin typeface="Arial"/>
                <a:ea typeface="Arial"/>
                <a:cs typeface="Arial"/>
                <a:sym typeface="Arial"/>
              </a:rPr>
              <a:t>, </a:t>
            </a:r>
            <a:r>
              <a:rPr lang="en-US" b="0" i="1" dirty="0" err="1">
                <a:highlight>
                  <a:srgbClr val="FFFFFF"/>
                </a:highlight>
                <a:latin typeface="Arial"/>
                <a:ea typeface="Arial"/>
                <a:cs typeface="Arial"/>
                <a:sym typeface="Arial"/>
              </a:rPr>
              <a:t>Dept_ID</a:t>
            </a:r>
            <a:r>
              <a:rPr lang="en-US" b="0" dirty="0">
                <a:highlight>
                  <a:srgbClr val="FFFFFF"/>
                </a:highlight>
                <a:latin typeface="Arial"/>
                <a:ea typeface="Arial"/>
                <a:cs typeface="Arial"/>
                <a:sym typeface="Arial"/>
              </a:rPr>
              <a:t>, </a:t>
            </a:r>
            <a:r>
              <a:rPr lang="en-US" b="0" dirty="0" err="1">
                <a:highlight>
                  <a:srgbClr val="FFFFFF"/>
                </a:highlight>
                <a:latin typeface="Arial"/>
                <a:ea typeface="Arial"/>
                <a:cs typeface="Arial"/>
                <a:sym typeface="Arial"/>
              </a:rPr>
              <a:t>Dropoff_Address</a:t>
            </a:r>
            <a:r>
              <a:rPr lang="en-US" b="0" dirty="0">
                <a:highlight>
                  <a:srgbClr val="FFFFFF"/>
                </a:highlight>
                <a:latin typeface="Arial"/>
                <a:ea typeface="Arial"/>
                <a:cs typeface="Arial"/>
                <a:sym typeface="Arial"/>
              </a:rPr>
              <a:t>, </a:t>
            </a:r>
            <a:r>
              <a:rPr lang="en-US" b="0" dirty="0" err="1">
                <a:highlight>
                  <a:srgbClr val="FFFFFF"/>
                </a:highlight>
                <a:latin typeface="Arial"/>
                <a:ea typeface="Arial"/>
                <a:cs typeface="Arial"/>
                <a:sym typeface="Arial"/>
              </a:rPr>
              <a:t>Pickup_Address</a:t>
            </a:r>
            <a:r>
              <a:rPr lang="en-US" b="0" dirty="0">
                <a:highlight>
                  <a:srgbClr val="FFFFFF"/>
                </a:highlight>
                <a:latin typeface="Arial"/>
                <a:ea typeface="Arial"/>
                <a:cs typeface="Arial"/>
                <a:sym typeface="Arial"/>
              </a:rPr>
              <a:t>, </a:t>
            </a:r>
            <a:r>
              <a:rPr lang="en-US" b="0" dirty="0" err="1">
                <a:highlight>
                  <a:srgbClr val="FFFFFF"/>
                </a:highlight>
                <a:latin typeface="Arial"/>
                <a:ea typeface="Arial"/>
                <a:cs typeface="Arial"/>
                <a:sym typeface="Arial"/>
              </a:rPr>
              <a:t>Dropoff_Time</a:t>
            </a:r>
            <a:r>
              <a:rPr lang="en-US" b="0" dirty="0">
                <a:highlight>
                  <a:srgbClr val="FFFFFF"/>
                </a:highlight>
                <a:latin typeface="Arial"/>
                <a:ea typeface="Arial"/>
                <a:cs typeface="Arial"/>
                <a:sym typeface="Arial"/>
              </a:rPr>
              <a:t>, </a:t>
            </a:r>
            <a:r>
              <a:rPr lang="en-US" b="0" dirty="0" err="1">
                <a:highlight>
                  <a:srgbClr val="FFFFFF"/>
                </a:highlight>
                <a:latin typeface="Arial"/>
                <a:ea typeface="Arial"/>
                <a:cs typeface="Arial"/>
                <a:sym typeface="Arial"/>
              </a:rPr>
              <a:t>Pickup_Time</a:t>
            </a:r>
            <a:r>
              <a:rPr lang="en-US" b="0" dirty="0">
                <a:highlight>
                  <a:srgbClr val="FFFFFF"/>
                </a:highlight>
                <a:latin typeface="Arial"/>
                <a:ea typeface="Arial"/>
                <a:cs typeface="Arial"/>
                <a:sym typeface="Arial"/>
              </a:rPr>
              <a:t>)</a:t>
            </a:r>
          </a:p>
          <a:p>
            <a:pPr marL="457200" lvl="0" indent="-297180" rtl="0">
              <a:lnSpc>
                <a:spcPct val="90000"/>
              </a:lnSpc>
              <a:spcBef>
                <a:spcPts val="0"/>
              </a:spcBef>
              <a:spcAft>
                <a:spcPts val="600"/>
              </a:spcAft>
              <a:buClr>
                <a:srgbClr val="2D3B45"/>
              </a:buClr>
              <a:buSzPct val="100000"/>
              <a:buFont typeface="Arial"/>
              <a:buChar char="●"/>
            </a:pPr>
            <a:r>
              <a:rPr lang="en-US" b="0" i="1" dirty="0" err="1">
                <a:highlight>
                  <a:srgbClr val="FFFFFF"/>
                </a:highlight>
                <a:latin typeface="Arial"/>
                <a:ea typeface="Arial"/>
                <a:cs typeface="Arial"/>
                <a:sym typeface="Arial"/>
              </a:rPr>
              <a:t>Volunteer_SSN</a:t>
            </a:r>
            <a:r>
              <a:rPr lang="en-US" b="0" dirty="0">
                <a:highlight>
                  <a:srgbClr val="FFFFFF"/>
                </a:highlight>
                <a:latin typeface="Arial"/>
                <a:ea typeface="Arial"/>
                <a:cs typeface="Arial"/>
                <a:sym typeface="Arial"/>
              </a:rPr>
              <a:t> - </a:t>
            </a:r>
            <a:r>
              <a:rPr lang="en-US" b="0" dirty="0" err="1">
                <a:highlight>
                  <a:srgbClr val="FFFFFF"/>
                </a:highlight>
                <a:latin typeface="Arial"/>
                <a:ea typeface="Arial"/>
                <a:cs typeface="Arial"/>
                <a:sym typeface="Arial"/>
              </a:rPr>
              <a:t>Foriegn</a:t>
            </a:r>
            <a:r>
              <a:rPr lang="en-US" b="0" dirty="0">
                <a:highlight>
                  <a:srgbClr val="FFFFFF"/>
                </a:highlight>
                <a:latin typeface="Arial"/>
                <a:ea typeface="Arial"/>
                <a:cs typeface="Arial"/>
                <a:sym typeface="Arial"/>
              </a:rPr>
              <a:t> keys refers to SSN in relation Volunteers and NULL not allowed</a:t>
            </a:r>
          </a:p>
          <a:p>
            <a:pPr marL="457200" lvl="0" indent="-297180" rtl="0">
              <a:lnSpc>
                <a:spcPct val="90000"/>
              </a:lnSpc>
              <a:spcBef>
                <a:spcPts val="0"/>
              </a:spcBef>
              <a:spcAft>
                <a:spcPts val="600"/>
              </a:spcAft>
              <a:buClr>
                <a:srgbClr val="2D3B45"/>
              </a:buClr>
              <a:buSzPct val="100000"/>
              <a:buFont typeface="Arial"/>
              <a:buChar char="●"/>
            </a:pPr>
            <a:r>
              <a:rPr lang="en-US" b="0" dirty="0" err="1">
                <a:highlight>
                  <a:srgbClr val="FFFFFF"/>
                </a:highlight>
                <a:latin typeface="Arial"/>
                <a:ea typeface="Arial"/>
                <a:cs typeface="Arial"/>
                <a:sym typeface="Arial"/>
              </a:rPr>
              <a:t>Dept_ID</a:t>
            </a:r>
            <a:r>
              <a:rPr lang="en-US" b="0" dirty="0">
                <a:highlight>
                  <a:srgbClr val="FFFFFF"/>
                </a:highlight>
                <a:latin typeface="Arial"/>
                <a:ea typeface="Arial"/>
                <a:cs typeface="Arial"/>
                <a:sym typeface="Arial"/>
              </a:rPr>
              <a:t> - </a:t>
            </a:r>
            <a:r>
              <a:rPr lang="en-US" b="0" dirty="0" err="1">
                <a:highlight>
                  <a:srgbClr val="FFFFFF"/>
                </a:highlight>
                <a:latin typeface="Arial"/>
                <a:ea typeface="Arial"/>
                <a:cs typeface="Arial"/>
                <a:sym typeface="Arial"/>
              </a:rPr>
              <a:t>Foriegn</a:t>
            </a:r>
            <a:r>
              <a:rPr lang="en-US" b="0" dirty="0">
                <a:highlight>
                  <a:srgbClr val="FFFFFF"/>
                </a:highlight>
                <a:latin typeface="Arial"/>
                <a:ea typeface="Arial"/>
                <a:cs typeface="Arial"/>
                <a:sym typeface="Arial"/>
              </a:rPr>
              <a:t> keys refers to </a:t>
            </a:r>
            <a:r>
              <a:rPr lang="en-US" b="0" dirty="0" err="1">
                <a:highlight>
                  <a:srgbClr val="FFFFFF"/>
                </a:highlight>
                <a:latin typeface="Arial"/>
                <a:ea typeface="Arial"/>
                <a:cs typeface="Arial"/>
                <a:sym typeface="Arial"/>
              </a:rPr>
              <a:t>FoodBank_ID</a:t>
            </a:r>
            <a:r>
              <a:rPr lang="en-US" b="0" dirty="0">
                <a:highlight>
                  <a:srgbClr val="FFFFFF"/>
                </a:highlight>
                <a:latin typeface="Arial"/>
                <a:ea typeface="Arial"/>
                <a:cs typeface="Arial"/>
                <a:sym typeface="Arial"/>
              </a:rPr>
              <a:t> / </a:t>
            </a:r>
            <a:r>
              <a:rPr lang="en-US" b="0" dirty="0" err="1">
                <a:highlight>
                  <a:srgbClr val="FFFFFF"/>
                </a:highlight>
                <a:latin typeface="Arial"/>
                <a:ea typeface="Arial"/>
                <a:cs typeface="Arial"/>
                <a:sym typeface="Arial"/>
              </a:rPr>
              <a:t>ClothBank_ID</a:t>
            </a:r>
            <a:r>
              <a:rPr lang="en-US" b="0" dirty="0">
                <a:highlight>
                  <a:srgbClr val="FFFFFF"/>
                </a:highlight>
                <a:latin typeface="Arial"/>
                <a:ea typeface="Arial"/>
                <a:cs typeface="Arial"/>
                <a:sym typeface="Arial"/>
              </a:rPr>
              <a:t> / </a:t>
            </a:r>
            <a:r>
              <a:rPr lang="en-US" b="0" dirty="0" err="1">
                <a:highlight>
                  <a:srgbClr val="FFFFFF"/>
                </a:highlight>
                <a:latin typeface="Arial"/>
                <a:ea typeface="Arial"/>
                <a:cs typeface="Arial"/>
                <a:sym typeface="Arial"/>
              </a:rPr>
              <a:t>ElecFur_ID</a:t>
            </a:r>
            <a:r>
              <a:rPr lang="en-US" b="0" dirty="0">
                <a:highlight>
                  <a:srgbClr val="FFFFFF"/>
                </a:highlight>
                <a:latin typeface="Arial"/>
                <a:ea typeface="Arial"/>
                <a:cs typeface="Arial"/>
                <a:sym typeface="Arial"/>
              </a:rPr>
              <a:t> \ </a:t>
            </a:r>
            <a:r>
              <a:rPr lang="en-US" b="0" dirty="0" err="1">
                <a:highlight>
                  <a:srgbClr val="FFFFFF"/>
                </a:highlight>
                <a:latin typeface="Arial"/>
                <a:ea typeface="Arial"/>
                <a:cs typeface="Arial"/>
                <a:sym typeface="Arial"/>
              </a:rPr>
              <a:t>MedBank_ID</a:t>
            </a:r>
            <a:r>
              <a:rPr lang="en-US" b="0" i="1" dirty="0">
                <a:highlight>
                  <a:srgbClr val="FFFFFF"/>
                </a:highlight>
                <a:latin typeface="Arial"/>
                <a:ea typeface="Arial"/>
                <a:cs typeface="Arial"/>
                <a:sym typeface="Arial"/>
              </a:rPr>
              <a:t> </a:t>
            </a:r>
            <a:r>
              <a:rPr lang="en-US" b="0" dirty="0">
                <a:highlight>
                  <a:srgbClr val="FFFFFF"/>
                </a:highlight>
                <a:latin typeface="Arial"/>
                <a:ea typeface="Arial"/>
                <a:cs typeface="Arial"/>
                <a:sym typeface="Arial"/>
              </a:rPr>
              <a:t>in relation Food Banks / </a:t>
            </a:r>
            <a:r>
              <a:rPr lang="en-US" b="0" dirty="0" err="1">
                <a:highlight>
                  <a:srgbClr val="FFFFFF"/>
                </a:highlight>
                <a:latin typeface="Arial"/>
                <a:ea typeface="Arial"/>
                <a:cs typeface="Arial"/>
                <a:sym typeface="Arial"/>
              </a:rPr>
              <a:t>ClothesBank</a:t>
            </a:r>
            <a:r>
              <a:rPr lang="en-US" b="0" dirty="0">
                <a:highlight>
                  <a:srgbClr val="FFFFFF"/>
                </a:highlight>
                <a:latin typeface="Arial"/>
                <a:ea typeface="Arial"/>
                <a:cs typeface="Arial"/>
                <a:sym typeface="Arial"/>
              </a:rPr>
              <a:t> / Electronics Furniture Bank / Medicines</a:t>
            </a:r>
            <a:endParaRPr lang="en-US" dirty="0"/>
          </a:p>
        </p:txBody>
      </p:sp>
    </p:spTree>
    <p:extLst>
      <p:ext uri="{BB962C8B-B14F-4D97-AF65-F5344CB8AC3E}">
        <p14:creationId xmlns:p14="http://schemas.microsoft.com/office/powerpoint/2010/main" val="384995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FF4645-90E8-86CF-22BF-03F469805360}"/>
              </a:ext>
            </a:extLst>
          </p:cNvPr>
          <p:cNvSpPr>
            <a:spLocks noGrp="1"/>
          </p:cNvSpPr>
          <p:nvPr>
            <p:ph type="title"/>
          </p:nvPr>
        </p:nvSpPr>
        <p:spPr>
          <a:xfrm>
            <a:off x="1259893" y="2636520"/>
            <a:ext cx="2454052" cy="3493917"/>
          </a:xfrm>
        </p:spPr>
        <p:txBody>
          <a:bodyPr>
            <a:normAutofit/>
          </a:bodyPr>
          <a:lstStyle/>
          <a:p>
            <a:r>
              <a:rPr lang="en-US" sz="4800" b="1" dirty="0">
                <a:solidFill>
                  <a:schemeClr val="tx1"/>
                </a:solidFill>
                <a:latin typeface="Times" pitchFamily="2" charset="0"/>
              </a:rPr>
              <a:t>MySQL Queries</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965D46-E691-699C-B3AC-4E2CBF850A96}"/>
              </a:ext>
            </a:extLst>
          </p:cNvPr>
          <p:cNvSpPr>
            <a:spLocks noGrp="1"/>
          </p:cNvSpPr>
          <p:nvPr>
            <p:ph idx="1"/>
          </p:nvPr>
        </p:nvSpPr>
        <p:spPr>
          <a:xfrm>
            <a:off x="4059080" y="0"/>
            <a:ext cx="8132919" cy="6858000"/>
          </a:xfrm>
        </p:spPr>
        <p:txBody>
          <a:bodyPr anchor="ctr">
            <a:noAutofit/>
          </a:bodyPr>
          <a:lstStyle/>
          <a:p>
            <a:pPr marL="0" indent="0">
              <a:lnSpc>
                <a:spcPct val="90000"/>
              </a:lnSpc>
              <a:buNone/>
            </a:pPr>
            <a:r>
              <a:rPr lang="en-US" sz="1400" b="1" u="sng" dirty="0">
                <a:latin typeface="Arial" panose="020B0604020202020204" pitchFamily="34" charset="0"/>
                <a:cs typeface="Arial" panose="020B0604020202020204" pitchFamily="34" charset="0"/>
              </a:rPr>
              <a:t>Query 1.</a:t>
            </a:r>
            <a:r>
              <a:rPr lang="en-US" sz="1400" b="1" dirty="0">
                <a:latin typeface="Arial" panose="020B0604020202020204" pitchFamily="34" charset="0"/>
                <a:cs typeface="Arial" panose="020B0604020202020204" pitchFamily="34" charset="0"/>
              </a:rPr>
              <a:t> Write a query to find unique Medicine Details present in Pharmacy</a:t>
            </a:r>
          </a:p>
          <a:p>
            <a:pPr>
              <a:lnSpc>
                <a:spcPct val="90000"/>
              </a:lnSpc>
            </a:pPr>
            <a:r>
              <a:rPr lang="en-US" sz="1400" dirty="0">
                <a:latin typeface="Arial" panose="020B0604020202020204" pitchFamily="34" charset="0"/>
                <a:cs typeface="Arial" panose="020B0604020202020204" pitchFamily="34" charset="0"/>
              </a:rPr>
              <a:t>select distinct (</a:t>
            </a:r>
            <a:r>
              <a:rPr lang="en-US" sz="1400" dirty="0" err="1">
                <a:latin typeface="Arial" panose="020B0604020202020204" pitchFamily="34" charset="0"/>
                <a:cs typeface="Arial" panose="020B0604020202020204" pitchFamily="34" charset="0"/>
              </a:rPr>
              <a:t>Med_Details</a:t>
            </a:r>
            <a:r>
              <a:rPr lang="en-US" sz="1400" dirty="0">
                <a:latin typeface="Arial" panose="020B0604020202020204" pitchFamily="34" charset="0"/>
                <a:cs typeface="Arial" panose="020B0604020202020204" pitchFamily="34" charset="0"/>
              </a:rPr>
              <a:t>) from Pharmacy;</a:t>
            </a:r>
          </a:p>
          <a:p>
            <a:pPr>
              <a:lnSpc>
                <a:spcPct val="90000"/>
              </a:lnSpc>
            </a:pPr>
            <a:endParaRPr lang="en-US" sz="1400" dirty="0">
              <a:latin typeface="Arial" panose="020B0604020202020204" pitchFamily="34" charset="0"/>
              <a:cs typeface="Arial" panose="020B0604020202020204" pitchFamily="34" charset="0"/>
            </a:endParaRPr>
          </a:p>
          <a:p>
            <a:pPr marL="0" indent="0">
              <a:lnSpc>
                <a:spcPct val="90000"/>
              </a:lnSpc>
              <a:buNone/>
            </a:pPr>
            <a:r>
              <a:rPr lang="en-US" sz="1400" b="1" u="sng" dirty="0">
                <a:latin typeface="Arial" panose="020B0604020202020204" pitchFamily="34" charset="0"/>
                <a:cs typeface="Arial" panose="020B0604020202020204" pitchFamily="34" charset="0"/>
              </a:rPr>
              <a:t>Query 2.</a:t>
            </a:r>
            <a:r>
              <a:rPr lang="en-US" sz="1400" b="1" dirty="0">
                <a:latin typeface="Arial" panose="020B0604020202020204" pitchFamily="34" charset="0"/>
                <a:cs typeface="Arial" panose="020B0604020202020204" pitchFamily="34" charset="0"/>
              </a:rPr>
              <a:t> Write a query to find Electronics and Furniture ID, Address, Zip-code, Phone no and their Years of Usage between 3 years and 9 years*</a:t>
            </a:r>
          </a:p>
          <a:p>
            <a:pPr>
              <a:lnSpc>
                <a:spcPct val="90000"/>
              </a:lnSpc>
            </a:pPr>
            <a:r>
              <a:rPr lang="en-US" sz="1400" dirty="0">
                <a:latin typeface="Arial" panose="020B0604020202020204" pitchFamily="34" charset="0"/>
                <a:cs typeface="Arial" panose="020B0604020202020204" pitchFamily="34" charset="0"/>
              </a:rPr>
              <a:t>select </a:t>
            </a:r>
            <a:r>
              <a:rPr lang="en-US" sz="1400" dirty="0" err="1">
                <a:latin typeface="Arial" panose="020B0604020202020204" pitchFamily="34" charset="0"/>
                <a:cs typeface="Arial" panose="020B0604020202020204" pitchFamily="34" charset="0"/>
              </a:rPr>
              <a:t>Elec_fur_id</a:t>
            </a:r>
            <a:r>
              <a:rPr lang="en-US" sz="1400" dirty="0">
                <a:latin typeface="Arial" panose="020B0604020202020204" pitchFamily="34" charset="0"/>
                <a:cs typeface="Arial" panose="020B0604020202020204" pitchFamily="34" charset="0"/>
              </a:rPr>
              <a:t>, Address, </a:t>
            </a:r>
            <a:r>
              <a:rPr lang="en-US" sz="1400" dirty="0" err="1">
                <a:latin typeface="Arial" panose="020B0604020202020204" pitchFamily="34" charset="0"/>
                <a:cs typeface="Arial" panose="020B0604020202020204" pitchFamily="34" charset="0"/>
              </a:rPr>
              <a:t>Zip_code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Phone_number,Yrs_of_usage</a:t>
            </a:r>
            <a:endParaRPr lang="en-US" sz="1400" dirty="0">
              <a:latin typeface="Arial" panose="020B0604020202020204" pitchFamily="34" charset="0"/>
              <a:cs typeface="Arial" panose="020B0604020202020204" pitchFamily="34" charset="0"/>
            </a:endParaRPr>
          </a:p>
          <a:p>
            <a:pPr marL="0" indent="0">
              <a:lnSpc>
                <a:spcPct val="90000"/>
              </a:lnSpc>
              <a:buNone/>
            </a:pPr>
            <a:r>
              <a:rPr lang="en-US" sz="1400" dirty="0">
                <a:latin typeface="Arial" panose="020B0604020202020204" pitchFamily="34" charset="0"/>
                <a:cs typeface="Arial" panose="020B0604020202020204" pitchFamily="34" charset="0"/>
              </a:rPr>
              <a:t>	from </a:t>
            </a:r>
            <a:r>
              <a:rPr lang="en-US" sz="1400" dirty="0" err="1">
                <a:latin typeface="Arial" panose="020B0604020202020204" pitchFamily="34" charset="0"/>
                <a:cs typeface="Arial" panose="020B0604020202020204" pitchFamily="34" charset="0"/>
              </a:rPr>
              <a:t>Electronics_Furniture_ID</a:t>
            </a:r>
            <a:endParaRPr lang="en-US" sz="1400" dirty="0">
              <a:latin typeface="Arial" panose="020B0604020202020204" pitchFamily="34" charset="0"/>
              <a:cs typeface="Arial" panose="020B0604020202020204" pitchFamily="34" charset="0"/>
            </a:endParaRPr>
          </a:p>
          <a:p>
            <a:pPr marL="0" indent="0">
              <a:lnSpc>
                <a:spcPct val="90000"/>
              </a:lnSpc>
              <a:buNone/>
            </a:pPr>
            <a:r>
              <a:rPr lang="en-US" sz="1400" dirty="0">
                <a:latin typeface="Arial" panose="020B0604020202020204" pitchFamily="34" charset="0"/>
                <a:cs typeface="Arial" panose="020B0604020202020204" pitchFamily="34" charset="0"/>
              </a:rPr>
              <a:t>	where </a:t>
            </a:r>
            <a:r>
              <a:rPr lang="en-US" sz="1400" dirty="0" err="1">
                <a:latin typeface="Arial" panose="020B0604020202020204" pitchFamily="34" charset="0"/>
                <a:cs typeface="Arial" panose="020B0604020202020204" pitchFamily="34" charset="0"/>
              </a:rPr>
              <a:t>Yrs_of_usage</a:t>
            </a:r>
            <a:r>
              <a:rPr lang="en-US" sz="1400" dirty="0">
                <a:latin typeface="Arial" panose="020B0604020202020204" pitchFamily="34" charset="0"/>
                <a:cs typeface="Arial" panose="020B0604020202020204" pitchFamily="34" charset="0"/>
              </a:rPr>
              <a:t> between 3 and 9;</a:t>
            </a:r>
          </a:p>
          <a:p>
            <a:pPr>
              <a:lnSpc>
                <a:spcPct val="90000"/>
              </a:lnSpc>
            </a:pPr>
            <a:endParaRPr lang="en-US" sz="1400" dirty="0">
              <a:latin typeface="Arial" panose="020B0604020202020204" pitchFamily="34" charset="0"/>
              <a:cs typeface="Arial" panose="020B0604020202020204" pitchFamily="34" charset="0"/>
            </a:endParaRPr>
          </a:p>
          <a:p>
            <a:pPr marL="0" indent="0">
              <a:lnSpc>
                <a:spcPct val="90000"/>
              </a:lnSpc>
              <a:buNone/>
            </a:pPr>
            <a:r>
              <a:rPr lang="en-US" sz="1400" b="1" u="sng" dirty="0">
                <a:latin typeface="Arial" panose="020B0604020202020204" pitchFamily="34" charset="0"/>
                <a:cs typeface="Arial" panose="020B0604020202020204" pitchFamily="34" charset="0"/>
              </a:rPr>
              <a:t>Query 3</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Write a query to find total Quantity as </a:t>
            </a:r>
            <a:r>
              <a:rPr lang="en-US" sz="1400" b="1" dirty="0" err="1">
                <a:latin typeface="Arial" panose="020B0604020202020204" pitchFamily="34" charset="0"/>
                <a:cs typeface="Arial" panose="020B0604020202020204" pitchFamily="34" charset="0"/>
              </a:rPr>
              <a:t>Sum_Quantity</a:t>
            </a:r>
            <a:r>
              <a:rPr lang="en-US" sz="1400" b="1" dirty="0">
                <a:latin typeface="Arial" panose="020B0604020202020204" pitchFamily="34" charset="0"/>
                <a:cs typeface="Arial" panose="020B0604020202020204" pitchFamily="34" charset="0"/>
              </a:rPr>
              <a:t> where Quantity is greater</a:t>
            </a:r>
          </a:p>
          <a:p>
            <a:pPr marL="0" indent="0">
              <a:lnSpc>
                <a:spcPct val="90000"/>
              </a:lnSpc>
              <a:buNone/>
            </a:pPr>
            <a:r>
              <a:rPr lang="en-US" sz="1400" b="1" dirty="0">
                <a:latin typeface="Arial" panose="020B0604020202020204" pitchFamily="34" charset="0"/>
                <a:cs typeface="Arial" panose="020B0604020202020204" pitchFamily="34" charset="0"/>
              </a:rPr>
              <a:t>	 than "500"</a:t>
            </a:r>
          </a:p>
          <a:p>
            <a:pPr>
              <a:lnSpc>
                <a:spcPct val="90000"/>
              </a:lnSpc>
            </a:pPr>
            <a:r>
              <a:rPr lang="en-US" sz="1400" dirty="0">
                <a:latin typeface="Arial" panose="020B0604020202020204" pitchFamily="34" charset="0"/>
                <a:cs typeface="Arial" panose="020B0604020202020204" pitchFamily="34" charset="0"/>
              </a:rPr>
              <a:t>select sum(Quantity) as </a:t>
            </a:r>
            <a:r>
              <a:rPr lang="en-US" sz="1400" dirty="0" err="1">
                <a:latin typeface="Arial" panose="020B0604020202020204" pitchFamily="34" charset="0"/>
                <a:cs typeface="Arial" panose="020B0604020202020204" pitchFamily="34" charset="0"/>
              </a:rPr>
              <a:t>Sum_Quantity</a:t>
            </a:r>
            <a:endParaRPr lang="en-US" sz="1400" dirty="0">
              <a:latin typeface="Arial" panose="020B0604020202020204" pitchFamily="34" charset="0"/>
              <a:cs typeface="Arial" panose="020B0604020202020204" pitchFamily="34" charset="0"/>
            </a:endParaRPr>
          </a:p>
          <a:p>
            <a:pPr marL="0" indent="0">
              <a:lnSpc>
                <a:spcPct val="90000"/>
              </a:lnSpc>
              <a:buNone/>
            </a:pPr>
            <a:r>
              <a:rPr lang="en-US" sz="1400" dirty="0">
                <a:latin typeface="Arial" panose="020B0604020202020204" pitchFamily="34" charset="0"/>
                <a:cs typeface="Arial" panose="020B0604020202020204" pitchFamily="34" charset="0"/>
              </a:rPr>
              <a:t>	from </a:t>
            </a:r>
            <a:r>
              <a:rPr lang="en-US" sz="1400" dirty="0" err="1">
                <a:latin typeface="Arial" panose="020B0604020202020204" pitchFamily="34" charset="0"/>
                <a:cs typeface="Arial" panose="020B0604020202020204" pitchFamily="34" charset="0"/>
              </a:rPr>
              <a:t>Merchandised_Donors</a:t>
            </a:r>
            <a:endParaRPr lang="en-US" sz="1400" dirty="0">
              <a:latin typeface="Arial" panose="020B0604020202020204" pitchFamily="34" charset="0"/>
              <a:cs typeface="Arial" panose="020B0604020202020204" pitchFamily="34" charset="0"/>
            </a:endParaRPr>
          </a:p>
          <a:p>
            <a:pPr marL="0" indent="0">
              <a:lnSpc>
                <a:spcPct val="90000"/>
              </a:lnSpc>
              <a:buNone/>
            </a:pPr>
            <a:r>
              <a:rPr lang="en-US" sz="1400" dirty="0">
                <a:latin typeface="Arial" panose="020B0604020202020204" pitchFamily="34" charset="0"/>
                <a:cs typeface="Arial" panose="020B0604020202020204" pitchFamily="34" charset="0"/>
              </a:rPr>
              <a:t>	where Quantity &gt; 500;</a:t>
            </a:r>
          </a:p>
          <a:p>
            <a:pPr marL="0" indent="0">
              <a:lnSpc>
                <a:spcPct val="90000"/>
              </a:lnSpc>
              <a:buNone/>
            </a:pPr>
            <a:endParaRPr lang="en-US" sz="1400" dirty="0">
              <a:latin typeface="Arial" panose="020B0604020202020204" pitchFamily="34" charset="0"/>
              <a:cs typeface="Arial" panose="020B0604020202020204" pitchFamily="34" charset="0"/>
            </a:endParaRPr>
          </a:p>
          <a:p>
            <a:pPr marL="0" indent="0">
              <a:lnSpc>
                <a:spcPct val="90000"/>
              </a:lnSpc>
              <a:buNone/>
            </a:pPr>
            <a:r>
              <a:rPr lang="en-US" sz="1400" b="1" u="sng" dirty="0">
                <a:latin typeface="Arial" panose="020B0604020202020204" pitchFamily="34" charset="0"/>
                <a:cs typeface="Arial" panose="020B0604020202020204" pitchFamily="34" charset="0"/>
              </a:rPr>
              <a:t>Query 4.</a:t>
            </a:r>
            <a:r>
              <a:rPr lang="en-US" sz="1400" b="1" dirty="0">
                <a:latin typeface="Arial" panose="020B0604020202020204" pitchFamily="34" charset="0"/>
                <a:cs typeface="Arial" panose="020B0604020202020204" pitchFamily="34" charset="0"/>
              </a:rPr>
              <a:t>Write a query to find Medicine Details and total Dosage as </a:t>
            </a:r>
            <a:r>
              <a:rPr lang="en-US" sz="1400" b="1" dirty="0" err="1">
                <a:latin typeface="Arial" panose="020B0604020202020204" pitchFamily="34" charset="0"/>
                <a:cs typeface="Arial" panose="020B0604020202020204" pitchFamily="34" charset="0"/>
              </a:rPr>
              <a:t>Total_Dosage</a:t>
            </a:r>
            <a:r>
              <a:rPr lang="en-US" sz="1400" b="1" dirty="0">
                <a:latin typeface="Arial" panose="020B0604020202020204" pitchFamily="34" charset="0"/>
                <a:cs typeface="Arial" panose="020B0604020202020204" pitchFamily="34" charset="0"/>
              </a:rPr>
              <a:t> where Medicine is  </a:t>
            </a:r>
            <a:r>
              <a:rPr lang="en-US" sz="1400" dirty="0">
                <a:latin typeface="Arial" panose="020B0604020202020204" pitchFamily="34" charset="0"/>
                <a:cs typeface="Arial" panose="020B0604020202020204" pitchFamily="34" charset="0"/>
              </a:rPr>
              <a:t>"</a:t>
            </a:r>
            <a:r>
              <a:rPr lang="en-US" sz="1400" b="1" dirty="0" err="1">
                <a:latin typeface="Arial" panose="020B0604020202020204" pitchFamily="34" charset="0"/>
                <a:cs typeface="Arial" panose="020B0604020202020204" pitchFamily="34" charset="0"/>
              </a:rPr>
              <a:t>Asprin</a:t>
            </a:r>
            <a:r>
              <a:rPr lang="en-US" sz="1400" dirty="0">
                <a:latin typeface="Arial" panose="020B0604020202020204" pitchFamily="34" charset="0"/>
                <a:cs typeface="Arial" panose="020B0604020202020204" pitchFamily="34" charset="0"/>
              </a:rPr>
              <a:t>"</a:t>
            </a:r>
          </a:p>
          <a:p>
            <a:pPr>
              <a:lnSpc>
                <a:spcPct val="90000"/>
              </a:lnSpc>
            </a:pPr>
            <a:r>
              <a:rPr lang="en-US" sz="1400" dirty="0">
                <a:latin typeface="Arial" panose="020B0604020202020204" pitchFamily="34" charset="0"/>
                <a:cs typeface="Arial" panose="020B0604020202020204" pitchFamily="34" charset="0"/>
              </a:rPr>
              <a:t>select </a:t>
            </a:r>
            <a:r>
              <a:rPr lang="en-US" sz="1400" dirty="0" err="1">
                <a:latin typeface="Arial" panose="020B0604020202020204" pitchFamily="34" charset="0"/>
                <a:cs typeface="Arial" panose="020B0604020202020204" pitchFamily="34" charset="0"/>
              </a:rPr>
              <a:t>Med_Details,sum</a:t>
            </a:r>
            <a:r>
              <a:rPr lang="en-US" sz="1400" dirty="0">
                <a:latin typeface="Arial" panose="020B0604020202020204" pitchFamily="34" charset="0"/>
                <a:cs typeface="Arial" panose="020B0604020202020204" pitchFamily="34" charset="0"/>
              </a:rPr>
              <a:t>(dosage) as </a:t>
            </a:r>
            <a:r>
              <a:rPr lang="en-US" sz="1400" dirty="0" err="1">
                <a:latin typeface="Arial" panose="020B0604020202020204" pitchFamily="34" charset="0"/>
                <a:cs typeface="Arial" panose="020B0604020202020204" pitchFamily="34" charset="0"/>
              </a:rPr>
              <a:t>Total_Dosage</a:t>
            </a:r>
            <a:r>
              <a:rPr lang="en-US" sz="1400" dirty="0">
                <a:latin typeface="Arial" panose="020B0604020202020204" pitchFamily="34" charset="0"/>
                <a:cs typeface="Arial" panose="020B0604020202020204" pitchFamily="34" charset="0"/>
              </a:rPr>
              <a:t> from Pharmacy</a:t>
            </a:r>
          </a:p>
          <a:p>
            <a:pPr marL="0" indent="0">
              <a:lnSpc>
                <a:spcPct val="90000"/>
              </a:lnSpc>
              <a:buNone/>
            </a:pPr>
            <a:r>
              <a:rPr lang="en-US" sz="1400" dirty="0">
                <a:latin typeface="Arial" panose="020B0604020202020204" pitchFamily="34" charset="0"/>
                <a:cs typeface="Arial" panose="020B0604020202020204" pitchFamily="34" charset="0"/>
              </a:rPr>
              <a:t>      group by </a:t>
            </a:r>
            <a:r>
              <a:rPr lang="en-US" sz="1400" dirty="0" err="1">
                <a:latin typeface="Arial" panose="020B0604020202020204" pitchFamily="34" charset="0"/>
                <a:cs typeface="Arial" panose="020B0604020202020204" pitchFamily="34" charset="0"/>
              </a:rPr>
              <a:t>Med_Details</a:t>
            </a:r>
            <a:endParaRPr lang="en-US" sz="1400" dirty="0">
              <a:latin typeface="Arial" panose="020B0604020202020204" pitchFamily="34" charset="0"/>
              <a:cs typeface="Arial" panose="020B0604020202020204" pitchFamily="34" charset="0"/>
            </a:endParaRPr>
          </a:p>
          <a:p>
            <a:pPr marL="0" indent="0">
              <a:lnSpc>
                <a:spcPct val="90000"/>
              </a:lnSpc>
              <a:buNone/>
            </a:pPr>
            <a:r>
              <a:rPr lang="en-US" sz="1400" dirty="0">
                <a:latin typeface="Arial" panose="020B0604020202020204" pitchFamily="34" charset="0"/>
                <a:cs typeface="Arial" panose="020B0604020202020204" pitchFamily="34" charset="0"/>
              </a:rPr>
              <a:t>      having </a:t>
            </a:r>
            <a:r>
              <a:rPr lang="en-US" sz="1400" dirty="0" err="1">
                <a:latin typeface="Arial" panose="020B0604020202020204" pitchFamily="34" charset="0"/>
                <a:cs typeface="Arial" panose="020B0604020202020204" pitchFamily="34" charset="0"/>
              </a:rPr>
              <a:t>Med_Details</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Asprin</a:t>
            </a:r>
            <a:r>
              <a:rPr lang="en-US" sz="1400" dirty="0">
                <a:latin typeface="Arial" panose="020B0604020202020204" pitchFamily="34" charset="0"/>
                <a:cs typeface="Arial" panose="020B0604020202020204" pitchFamily="34" charset="0"/>
              </a:rPr>
              <a:t>’;</a:t>
            </a:r>
          </a:p>
          <a:p>
            <a:pPr marL="0" indent="0">
              <a:lnSpc>
                <a:spcPct val="90000"/>
              </a:lnSpc>
              <a:buNone/>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169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365F8A15-93FD-076A-AD21-A1ECF4958172}"/>
              </a:ext>
            </a:extLst>
          </p:cNvPr>
          <p:cNvSpPr>
            <a:spLocks noGrp="1"/>
          </p:cNvSpPr>
          <p:nvPr>
            <p:ph idx="1"/>
          </p:nvPr>
        </p:nvSpPr>
        <p:spPr>
          <a:xfrm>
            <a:off x="2897979" y="228599"/>
            <a:ext cx="9215735" cy="6371741"/>
          </a:xfrm>
        </p:spPr>
        <p:txBody>
          <a:bodyPr>
            <a:noAutofit/>
          </a:bodyPr>
          <a:lstStyle/>
          <a:p>
            <a:pPr marL="0" indent="0">
              <a:lnSpc>
                <a:spcPct val="90000"/>
              </a:lnSpc>
              <a:buNone/>
            </a:pPr>
            <a:r>
              <a:rPr lang="en-US" sz="1500" b="1" u="sng" dirty="0">
                <a:latin typeface="Arial" panose="020B0604020202020204" pitchFamily="34" charset="0"/>
                <a:cs typeface="Arial" panose="020B0604020202020204" pitchFamily="34" charset="0"/>
              </a:rPr>
              <a:t>Query 5. </a:t>
            </a:r>
            <a:r>
              <a:rPr lang="en-US" sz="1500" b="1" dirty="0">
                <a:latin typeface="Arial" panose="020B0604020202020204" pitchFamily="34" charset="0"/>
                <a:cs typeface="Arial" panose="020B0604020202020204" pitchFamily="34" charset="0"/>
              </a:rPr>
              <a:t>Write a query to find Pharmacy id and Name where Medicine Date is greater than "2012-05-11” (Use Exists)</a:t>
            </a:r>
            <a:endParaRPr lang="en-US" sz="1500" dirty="0">
              <a:latin typeface="Arial" panose="020B0604020202020204" pitchFamily="34" charset="0"/>
              <a:cs typeface="Arial" panose="020B0604020202020204" pitchFamily="34" charset="0"/>
            </a:endParaRPr>
          </a:p>
          <a:p>
            <a:pPr>
              <a:lnSpc>
                <a:spcPct val="90000"/>
              </a:lnSpc>
            </a:pPr>
            <a:r>
              <a:rPr lang="en-US" sz="1500" dirty="0">
                <a:latin typeface="Arial" panose="020B0604020202020204" pitchFamily="34" charset="0"/>
                <a:cs typeface="Arial" panose="020B0604020202020204" pitchFamily="34" charset="0"/>
              </a:rPr>
              <a:t>select </a:t>
            </a:r>
            <a:r>
              <a:rPr lang="en-US" sz="1500" dirty="0" err="1">
                <a:latin typeface="Arial" panose="020B0604020202020204" pitchFamily="34" charset="0"/>
                <a:cs typeface="Arial" panose="020B0604020202020204" pitchFamily="34" charset="0"/>
              </a:rPr>
              <a:t>Pharmacy_id</a:t>
            </a:r>
            <a:r>
              <a:rPr lang="en-US" sz="1500" dirty="0">
                <a:latin typeface="Arial" panose="020B0604020202020204" pitchFamily="34" charset="0"/>
                <a:cs typeface="Arial" panose="020B0604020202020204" pitchFamily="34" charset="0"/>
              </a:rPr>
              <a:t>, Name from Pharmacy p</a:t>
            </a:r>
          </a:p>
          <a:p>
            <a:pPr marL="0" indent="0">
              <a:lnSpc>
                <a:spcPct val="90000"/>
              </a:lnSpc>
              <a:buNone/>
            </a:pPr>
            <a:r>
              <a:rPr lang="en-US" sz="1500" dirty="0">
                <a:latin typeface="Arial" panose="020B0604020202020204" pitchFamily="34" charset="0"/>
                <a:cs typeface="Arial" panose="020B0604020202020204" pitchFamily="34" charset="0"/>
              </a:rPr>
              <a:t>       where exists (select * from </a:t>
            </a:r>
            <a:r>
              <a:rPr lang="en-US" sz="1500" dirty="0" err="1">
                <a:latin typeface="Arial" panose="020B0604020202020204" pitchFamily="34" charset="0"/>
                <a:cs typeface="Arial" panose="020B0604020202020204" pitchFamily="34" charset="0"/>
              </a:rPr>
              <a:t>Medicine_Banks</a:t>
            </a:r>
            <a:r>
              <a:rPr lang="en-US" sz="1500" dirty="0">
                <a:latin typeface="Arial" panose="020B0604020202020204" pitchFamily="34" charset="0"/>
                <a:cs typeface="Arial" panose="020B0604020202020204" pitchFamily="34" charset="0"/>
              </a:rPr>
              <a:t> m</a:t>
            </a:r>
          </a:p>
          <a:p>
            <a:pPr marL="0" indent="0">
              <a:lnSpc>
                <a:spcPct val="90000"/>
              </a:lnSpc>
              <a:buNone/>
            </a:pPr>
            <a:r>
              <a:rPr lang="en-US" sz="1500" dirty="0">
                <a:latin typeface="Arial" panose="020B0604020202020204" pitchFamily="34" charset="0"/>
                <a:cs typeface="Arial" panose="020B0604020202020204" pitchFamily="34" charset="0"/>
              </a:rPr>
              <a:t>       where </a:t>
            </a:r>
            <a:r>
              <a:rPr lang="en-US" sz="1500" dirty="0" err="1">
                <a:latin typeface="Arial" panose="020B0604020202020204" pitchFamily="34" charset="0"/>
                <a:cs typeface="Arial" panose="020B0604020202020204" pitchFamily="34" charset="0"/>
              </a:rPr>
              <a:t>p.Pharmacy_id</a:t>
            </a:r>
            <a:r>
              <a:rPr lang="en-US" sz="1500" dirty="0">
                <a:latin typeface="Arial" panose="020B0604020202020204" pitchFamily="34" charset="0"/>
                <a:cs typeface="Arial" panose="020B0604020202020204" pitchFamily="34" charset="0"/>
              </a:rPr>
              <a:t> = </a:t>
            </a:r>
            <a:r>
              <a:rPr lang="en-US" sz="1500" dirty="0" err="1">
                <a:latin typeface="Arial" panose="020B0604020202020204" pitchFamily="34" charset="0"/>
                <a:cs typeface="Arial" panose="020B0604020202020204" pitchFamily="34" charset="0"/>
              </a:rPr>
              <a:t>m.Pharmacy_id</a:t>
            </a:r>
            <a:endParaRPr lang="en-US" sz="1500" dirty="0">
              <a:latin typeface="Arial" panose="020B0604020202020204" pitchFamily="34" charset="0"/>
              <a:cs typeface="Arial" panose="020B0604020202020204" pitchFamily="34" charset="0"/>
            </a:endParaRPr>
          </a:p>
          <a:p>
            <a:pPr marL="0" indent="0">
              <a:lnSpc>
                <a:spcPct val="90000"/>
              </a:lnSpc>
              <a:buNone/>
            </a:pPr>
            <a:r>
              <a:rPr lang="en-US" sz="1500" dirty="0">
                <a:latin typeface="Arial" panose="020B0604020202020204" pitchFamily="34" charset="0"/>
                <a:cs typeface="Arial" panose="020B0604020202020204" pitchFamily="34" charset="0"/>
              </a:rPr>
              <a:t>       having date &gt; "2012-05-11");</a:t>
            </a:r>
          </a:p>
          <a:p>
            <a:pPr>
              <a:lnSpc>
                <a:spcPct val="90000"/>
              </a:lnSpc>
            </a:pPr>
            <a:endParaRPr lang="en-US" sz="1500" dirty="0">
              <a:latin typeface="Arial" panose="020B0604020202020204" pitchFamily="34" charset="0"/>
              <a:cs typeface="Arial" panose="020B0604020202020204" pitchFamily="34" charset="0"/>
            </a:endParaRPr>
          </a:p>
          <a:p>
            <a:pPr marL="0" indent="0">
              <a:lnSpc>
                <a:spcPct val="90000"/>
              </a:lnSpc>
              <a:buNone/>
            </a:pPr>
            <a:r>
              <a:rPr lang="en-US" sz="1500" b="1" u="sng" dirty="0">
                <a:latin typeface="Arial" panose="020B0604020202020204" pitchFamily="34" charset="0"/>
                <a:cs typeface="Arial" panose="020B0604020202020204" pitchFamily="34" charset="0"/>
              </a:rPr>
              <a:t>Query 6. </a:t>
            </a:r>
            <a:r>
              <a:rPr lang="en-US" sz="1500" b="1" dirty="0">
                <a:latin typeface="Arial" panose="020B0604020202020204" pitchFamily="34" charset="0"/>
                <a:cs typeface="Arial" panose="020B0604020202020204" pitchFamily="34" charset="0"/>
              </a:rPr>
              <a:t>Retrieve Department ID along with SNN, Name, Time and Date of availability and contact  details of volunteers who are assigned to the Electronics/Furniture department*</a:t>
            </a:r>
            <a:endParaRPr lang="en-US" sz="1500" dirty="0">
              <a:latin typeface="Arial" panose="020B0604020202020204" pitchFamily="34" charset="0"/>
              <a:cs typeface="Arial" panose="020B0604020202020204" pitchFamily="34" charset="0"/>
            </a:endParaRPr>
          </a:p>
          <a:p>
            <a:pPr>
              <a:lnSpc>
                <a:spcPct val="90000"/>
              </a:lnSpc>
            </a:pPr>
            <a:r>
              <a:rPr lang="en-US" sz="1500" dirty="0">
                <a:latin typeface="Arial" panose="020B0604020202020204" pitchFamily="34" charset="0"/>
                <a:cs typeface="Arial" panose="020B0604020202020204" pitchFamily="34" charset="0"/>
              </a:rPr>
              <a:t>select </a:t>
            </a:r>
            <a:r>
              <a:rPr lang="en-US" sz="1500" dirty="0" err="1">
                <a:latin typeface="Arial" panose="020B0604020202020204" pitchFamily="34" charset="0"/>
                <a:cs typeface="Arial" panose="020B0604020202020204" pitchFamily="34" charset="0"/>
              </a:rPr>
              <a:t>Department_ID,Volunteer_SSN,Name,Date,Time,Contact_Detailsn</a:t>
            </a:r>
            <a:r>
              <a:rPr lang="en-US" sz="1500" dirty="0">
                <a:latin typeface="Arial" panose="020B0604020202020204" pitchFamily="34" charset="0"/>
                <a:cs typeface="Arial" panose="020B0604020202020204" pitchFamily="34" charset="0"/>
              </a:rPr>
              <a:t> from Volunteers v</a:t>
            </a:r>
          </a:p>
          <a:p>
            <a:pPr marL="0" indent="0">
              <a:lnSpc>
                <a:spcPct val="90000"/>
              </a:lnSpc>
              <a:buNone/>
            </a:pPr>
            <a:r>
              <a:rPr lang="en-US" sz="1500" dirty="0">
                <a:latin typeface="Arial" panose="020B0604020202020204" pitchFamily="34" charset="0"/>
                <a:cs typeface="Arial" panose="020B0604020202020204" pitchFamily="34" charset="0"/>
              </a:rPr>
              <a:t>      where </a:t>
            </a:r>
            <a:r>
              <a:rPr lang="en-US" sz="1500" dirty="0" err="1">
                <a:latin typeface="Arial" panose="020B0604020202020204" pitchFamily="34" charset="0"/>
                <a:cs typeface="Arial" panose="020B0604020202020204" pitchFamily="34" charset="0"/>
              </a:rPr>
              <a:t>v.Department_ID</a:t>
            </a:r>
            <a:r>
              <a:rPr lang="en-US" sz="1500" dirty="0">
                <a:latin typeface="Arial" panose="020B0604020202020204" pitchFamily="34" charset="0"/>
                <a:cs typeface="Arial" panose="020B0604020202020204" pitchFamily="34" charset="0"/>
              </a:rPr>
              <a:t> in (select </a:t>
            </a:r>
            <a:r>
              <a:rPr lang="en-US" sz="1500" dirty="0" err="1">
                <a:latin typeface="Arial" panose="020B0604020202020204" pitchFamily="34" charset="0"/>
                <a:cs typeface="Arial" panose="020B0604020202020204" pitchFamily="34" charset="0"/>
              </a:rPr>
              <a:t>Elec_fur_id</a:t>
            </a:r>
            <a:r>
              <a:rPr lang="en-US" sz="1500" dirty="0">
                <a:latin typeface="Arial" panose="020B0604020202020204" pitchFamily="34" charset="0"/>
                <a:cs typeface="Arial" panose="020B0604020202020204" pitchFamily="34" charset="0"/>
              </a:rPr>
              <a:t> from </a:t>
            </a:r>
            <a:r>
              <a:rPr lang="en-US" sz="1500" dirty="0" err="1">
                <a:latin typeface="Arial" panose="020B0604020202020204" pitchFamily="34" charset="0"/>
                <a:cs typeface="Arial" panose="020B0604020202020204" pitchFamily="34" charset="0"/>
              </a:rPr>
              <a:t>Electronics_Furniture_ID</a:t>
            </a:r>
            <a:r>
              <a:rPr lang="en-US" sz="1500" dirty="0">
                <a:latin typeface="Arial" panose="020B0604020202020204" pitchFamily="34" charset="0"/>
                <a:cs typeface="Arial" panose="020B0604020202020204" pitchFamily="34" charset="0"/>
              </a:rPr>
              <a:t> e</a:t>
            </a:r>
          </a:p>
          <a:p>
            <a:pPr marL="0" indent="0">
              <a:lnSpc>
                <a:spcPct val="90000"/>
              </a:lnSpc>
              <a:buNone/>
            </a:pPr>
            <a:r>
              <a:rPr lang="en-US" sz="1500" dirty="0">
                <a:latin typeface="Arial" panose="020B0604020202020204" pitchFamily="34" charset="0"/>
                <a:cs typeface="Arial" panose="020B0604020202020204" pitchFamily="34" charset="0"/>
              </a:rPr>
              <a:t>      where </a:t>
            </a:r>
            <a:r>
              <a:rPr lang="en-US" sz="1500" dirty="0" err="1">
                <a:latin typeface="Arial" panose="020B0604020202020204" pitchFamily="34" charset="0"/>
                <a:cs typeface="Arial" panose="020B0604020202020204" pitchFamily="34" charset="0"/>
              </a:rPr>
              <a:t>e.Elec_fur_id</a:t>
            </a:r>
            <a:r>
              <a:rPr lang="en-US" sz="1500" dirty="0">
                <a:latin typeface="Arial" panose="020B0604020202020204" pitchFamily="34" charset="0"/>
                <a:cs typeface="Arial" panose="020B0604020202020204" pitchFamily="34" charset="0"/>
              </a:rPr>
              <a:t> = </a:t>
            </a:r>
            <a:r>
              <a:rPr lang="en-US" sz="1500" dirty="0" err="1">
                <a:latin typeface="Arial" panose="020B0604020202020204" pitchFamily="34" charset="0"/>
                <a:cs typeface="Arial" panose="020B0604020202020204" pitchFamily="34" charset="0"/>
              </a:rPr>
              <a:t>v.Department_ID</a:t>
            </a:r>
            <a:r>
              <a:rPr lang="en-US" sz="1500" dirty="0">
                <a:latin typeface="Arial" panose="020B0604020202020204" pitchFamily="34" charset="0"/>
                <a:cs typeface="Arial" panose="020B0604020202020204" pitchFamily="34" charset="0"/>
              </a:rPr>
              <a:t> );</a:t>
            </a:r>
          </a:p>
          <a:p>
            <a:pPr marL="0" indent="0">
              <a:lnSpc>
                <a:spcPct val="90000"/>
              </a:lnSpc>
              <a:buNone/>
            </a:pPr>
            <a:endParaRPr lang="en-US" sz="1500" dirty="0">
              <a:latin typeface="Arial" panose="020B0604020202020204" pitchFamily="34" charset="0"/>
              <a:cs typeface="Arial" panose="020B0604020202020204" pitchFamily="34" charset="0"/>
            </a:endParaRPr>
          </a:p>
          <a:p>
            <a:pPr marL="0" indent="0">
              <a:lnSpc>
                <a:spcPct val="90000"/>
              </a:lnSpc>
              <a:buNone/>
            </a:pPr>
            <a:r>
              <a:rPr lang="en-US" sz="1500" b="1" u="sng" dirty="0">
                <a:latin typeface="Arial" panose="020B0604020202020204" pitchFamily="34" charset="0"/>
                <a:cs typeface="Arial" panose="020B0604020202020204" pitchFamily="34" charset="0"/>
              </a:rPr>
              <a:t>Query 7. </a:t>
            </a:r>
            <a:r>
              <a:rPr lang="en-US" sz="1500" b="1" dirty="0">
                <a:latin typeface="Arial" panose="020B0604020202020204" pitchFamily="34" charset="0"/>
                <a:cs typeface="Arial" panose="020B0604020202020204" pitchFamily="34" charset="0"/>
              </a:rPr>
              <a:t>Retrieve volunteer information based on the date they are available for transportation</a:t>
            </a:r>
            <a:endParaRPr lang="en-US" sz="1500" dirty="0">
              <a:latin typeface="Arial" panose="020B0604020202020204" pitchFamily="34" charset="0"/>
              <a:cs typeface="Arial" panose="020B0604020202020204" pitchFamily="34" charset="0"/>
            </a:endParaRPr>
          </a:p>
          <a:p>
            <a:pPr marL="0" indent="0">
              <a:lnSpc>
                <a:spcPct val="90000"/>
              </a:lnSpc>
              <a:buNone/>
            </a:pPr>
            <a:r>
              <a:rPr lang="en-US" sz="1500" dirty="0">
                <a:latin typeface="Arial" panose="020B0604020202020204" pitchFamily="34" charset="0"/>
                <a:cs typeface="Arial" panose="020B0604020202020204" pitchFamily="34" charset="0"/>
              </a:rPr>
              <a:t>select </a:t>
            </a:r>
            <a:r>
              <a:rPr lang="en-US" sz="1500" dirty="0" err="1">
                <a:latin typeface="Arial" panose="020B0604020202020204" pitchFamily="34" charset="0"/>
                <a:cs typeface="Arial" panose="020B0604020202020204" pitchFamily="34" charset="0"/>
              </a:rPr>
              <a:t>Volunteer_SSN</a:t>
            </a:r>
            <a:r>
              <a:rPr lang="en-US" sz="1500" dirty="0">
                <a:latin typeface="Arial" panose="020B0604020202020204" pitchFamily="34" charset="0"/>
                <a:cs typeface="Arial" panose="020B0604020202020204" pitchFamily="34" charset="0"/>
              </a:rPr>
              <a:t>, Name, Date, Time from Volunteers v</a:t>
            </a:r>
          </a:p>
          <a:p>
            <a:pPr marL="0" indent="0">
              <a:lnSpc>
                <a:spcPct val="90000"/>
              </a:lnSpc>
              <a:buNone/>
            </a:pPr>
            <a:r>
              <a:rPr lang="en-US" sz="1500" dirty="0">
                <a:latin typeface="Arial" panose="020B0604020202020204" pitchFamily="34" charset="0"/>
                <a:cs typeface="Arial" panose="020B0604020202020204" pitchFamily="34" charset="0"/>
              </a:rPr>
              <a:t>where </a:t>
            </a:r>
            <a:r>
              <a:rPr lang="en-US" sz="1500" dirty="0" err="1">
                <a:latin typeface="Arial" panose="020B0604020202020204" pitchFamily="34" charset="0"/>
                <a:cs typeface="Arial" panose="020B0604020202020204" pitchFamily="34" charset="0"/>
              </a:rPr>
              <a:t>v.date</a:t>
            </a:r>
            <a:r>
              <a:rPr lang="en-US" sz="1500" dirty="0">
                <a:latin typeface="Arial" panose="020B0604020202020204" pitchFamily="34" charset="0"/>
                <a:cs typeface="Arial" panose="020B0604020202020204" pitchFamily="34" charset="0"/>
              </a:rPr>
              <a:t> in (select </a:t>
            </a:r>
            <a:r>
              <a:rPr lang="en-US" sz="1500" dirty="0" err="1">
                <a:latin typeface="Arial" panose="020B0604020202020204" pitchFamily="34" charset="0"/>
                <a:cs typeface="Arial" panose="020B0604020202020204" pitchFamily="34" charset="0"/>
              </a:rPr>
              <a:t>Pickup_Date</a:t>
            </a:r>
            <a:endParaRPr lang="en-US" sz="1500" dirty="0">
              <a:latin typeface="Arial" panose="020B0604020202020204" pitchFamily="34" charset="0"/>
              <a:cs typeface="Arial" panose="020B0604020202020204" pitchFamily="34" charset="0"/>
            </a:endParaRPr>
          </a:p>
          <a:p>
            <a:pPr marL="0" indent="0">
              <a:lnSpc>
                <a:spcPct val="90000"/>
              </a:lnSpc>
              <a:buNone/>
            </a:pPr>
            <a:r>
              <a:rPr lang="en-US" sz="1500" dirty="0">
                <a:latin typeface="Arial" panose="020B0604020202020204" pitchFamily="34" charset="0"/>
                <a:cs typeface="Arial" panose="020B0604020202020204" pitchFamily="34" charset="0"/>
              </a:rPr>
              <a:t>from Transportation t</a:t>
            </a:r>
          </a:p>
          <a:p>
            <a:pPr marL="0" indent="0">
              <a:lnSpc>
                <a:spcPct val="90000"/>
              </a:lnSpc>
              <a:buNone/>
            </a:pPr>
            <a:r>
              <a:rPr lang="en-US" sz="1500" dirty="0">
                <a:latin typeface="Arial" panose="020B0604020202020204" pitchFamily="34" charset="0"/>
                <a:cs typeface="Arial" panose="020B0604020202020204" pitchFamily="34" charset="0"/>
              </a:rPr>
              <a:t>where </a:t>
            </a:r>
            <a:r>
              <a:rPr lang="en-US" sz="1500" dirty="0" err="1">
                <a:latin typeface="Arial" panose="020B0604020202020204" pitchFamily="34" charset="0"/>
                <a:cs typeface="Arial" panose="020B0604020202020204" pitchFamily="34" charset="0"/>
              </a:rPr>
              <a:t>t.Pickup_Date</a:t>
            </a:r>
            <a:r>
              <a:rPr lang="en-US" sz="1500" dirty="0">
                <a:latin typeface="Arial" panose="020B0604020202020204" pitchFamily="34" charset="0"/>
                <a:cs typeface="Arial" panose="020B0604020202020204" pitchFamily="34" charset="0"/>
              </a:rPr>
              <a:t> = </a:t>
            </a:r>
            <a:r>
              <a:rPr lang="en-US" sz="1500" dirty="0" err="1">
                <a:latin typeface="Arial" panose="020B0604020202020204" pitchFamily="34" charset="0"/>
                <a:cs typeface="Arial" panose="020B0604020202020204" pitchFamily="34" charset="0"/>
              </a:rPr>
              <a:t>v.Date</a:t>
            </a:r>
            <a:r>
              <a:rPr lang="en-US" sz="15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69765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33" name="Group 1032">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34"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35"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36"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37"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38"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39"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0"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1"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2"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3"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4"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5"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47" name="Group 1046">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48"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9"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50"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51"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52"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53"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54"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55"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56"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57"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58"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59"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61" name="Rectangle 1060">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63"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65" name="Rectangle 1064">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FE4E4-D705-E61B-7D96-5ABCFC003620}"/>
              </a:ext>
            </a:extLst>
          </p:cNvPr>
          <p:cNvSpPr>
            <a:spLocks noGrp="1"/>
          </p:cNvSpPr>
          <p:nvPr>
            <p:ph type="title"/>
          </p:nvPr>
        </p:nvSpPr>
        <p:spPr>
          <a:xfrm>
            <a:off x="649224" y="257657"/>
            <a:ext cx="3650279" cy="897469"/>
          </a:xfrm>
        </p:spPr>
        <p:txBody>
          <a:bodyPr vert="horz" lIns="91440" tIns="45720" rIns="91440" bIns="45720" rtlCol="0" anchor="t">
            <a:normAutofit/>
          </a:bodyPr>
          <a:lstStyle/>
          <a:p>
            <a:r>
              <a:rPr lang="en-US" sz="3600" b="1" dirty="0"/>
              <a:t>Analytics</a:t>
            </a:r>
            <a:endParaRPr lang="en-US" sz="3600" dirty="0"/>
          </a:p>
        </p:txBody>
      </p:sp>
      <p:sp>
        <p:nvSpPr>
          <p:cNvPr id="1067" name="Rectangle 1066">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572B36E0-89B1-D451-28F3-BDAA7C18E0D2}"/>
              </a:ext>
            </a:extLst>
          </p:cNvPr>
          <p:cNvSpPr>
            <a:spLocks noGrp="1"/>
          </p:cNvSpPr>
          <p:nvPr>
            <p:ph type="body" sz="half" idx="2"/>
          </p:nvPr>
        </p:nvSpPr>
        <p:spPr>
          <a:xfrm>
            <a:off x="283531" y="1299458"/>
            <a:ext cx="4129880" cy="4593396"/>
          </a:xfrm>
        </p:spPr>
        <p:txBody>
          <a:bodyPr vert="horz" lIns="91440" tIns="45720" rIns="91440" bIns="45720" rtlCol="0">
            <a:normAutofit/>
          </a:bodyPr>
          <a:lstStyle/>
          <a:p>
            <a:r>
              <a:rPr lang="en-US" sz="1800" b="1" u="sng" dirty="0">
                <a:latin typeface="Arial" panose="020B0604020202020204" pitchFamily="34" charset="0"/>
                <a:cs typeface="Arial" panose="020B0604020202020204" pitchFamily="34" charset="0"/>
              </a:rPr>
              <a:t>Query 8- </a:t>
            </a:r>
            <a:r>
              <a:rPr lang="en-US" sz="1800" b="1" dirty="0">
                <a:latin typeface="Arial" panose="020B0604020202020204" pitchFamily="34" charset="0"/>
                <a:cs typeface="Arial" panose="020B0604020202020204" pitchFamily="34" charset="0"/>
              </a:rPr>
              <a:t>Retrieve </a:t>
            </a:r>
            <a:r>
              <a:rPr lang="en-US" sz="1800" b="1" dirty="0" err="1">
                <a:latin typeface="Arial" panose="020B0604020202020204" pitchFamily="34" charset="0"/>
                <a:cs typeface="Arial" panose="020B0604020202020204" pitchFamily="34" charset="0"/>
              </a:rPr>
              <a:t>MedBank_id</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Expiry_Date</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Pharmacy_id</a:t>
            </a:r>
            <a:r>
              <a:rPr lang="en-US" sz="1800" b="1" dirty="0">
                <a:latin typeface="Arial" panose="020B0604020202020204" pitchFamily="34" charset="0"/>
                <a:cs typeface="Arial" panose="020B0604020202020204" pitchFamily="34" charset="0"/>
              </a:rPr>
              <a:t>, dosage, </a:t>
            </a:r>
            <a:r>
              <a:rPr lang="en-US" sz="1800" b="1" dirty="0" err="1">
                <a:latin typeface="Arial" panose="020B0604020202020204" pitchFamily="34" charset="0"/>
                <a:cs typeface="Arial" panose="020B0604020202020204" pitchFamily="34" charset="0"/>
              </a:rPr>
              <a:t>Med_Details</a:t>
            </a:r>
            <a:r>
              <a:rPr lang="en-US" sz="1800" b="1" dirty="0">
                <a:latin typeface="Arial" panose="020B0604020202020204" pitchFamily="34" charset="0"/>
                <a:cs typeface="Arial" panose="020B0604020202020204" pitchFamily="34" charset="0"/>
              </a:rPr>
              <a:t> and name where </a:t>
            </a:r>
            <a:r>
              <a:rPr lang="en-US" sz="1800" b="1" dirty="0" err="1">
                <a:latin typeface="Arial" panose="020B0604020202020204" pitchFamily="34" charset="0"/>
                <a:cs typeface="Arial" panose="020B0604020202020204" pitchFamily="34" charset="0"/>
              </a:rPr>
              <a:t>Pharmacy_id</a:t>
            </a:r>
            <a:r>
              <a:rPr lang="en-US" sz="1800" b="1" dirty="0">
                <a:latin typeface="Arial" panose="020B0604020202020204" pitchFamily="34" charset="0"/>
                <a:cs typeface="Arial" panose="020B0604020202020204" pitchFamily="34" charset="0"/>
              </a:rPr>
              <a:t> &gt; '1000' and plot the graph between </a:t>
            </a:r>
            <a:r>
              <a:rPr lang="en-US" sz="1800" b="1" dirty="0" err="1">
                <a:latin typeface="Arial" panose="020B0604020202020204" pitchFamily="34" charset="0"/>
                <a:cs typeface="Arial" panose="020B0604020202020204" pitchFamily="34" charset="0"/>
              </a:rPr>
              <a:t>Pharmacy_id</a:t>
            </a:r>
            <a:r>
              <a:rPr lang="en-US" sz="1800" b="1" dirty="0">
                <a:latin typeface="Arial" panose="020B0604020202020204" pitchFamily="34" charset="0"/>
                <a:cs typeface="Arial" panose="020B0604020202020204" pitchFamily="34" charset="0"/>
              </a:rPr>
              <a:t> and </a:t>
            </a:r>
            <a:r>
              <a:rPr lang="en-US" sz="1800" b="1" dirty="0" err="1">
                <a:latin typeface="Arial" panose="020B0604020202020204" pitchFamily="34" charset="0"/>
                <a:cs typeface="Arial" panose="020B0604020202020204" pitchFamily="34" charset="0"/>
              </a:rPr>
              <a:t>Expiry_Date</a:t>
            </a:r>
            <a:r>
              <a:rPr lang="en-US" sz="1800" b="1" dirty="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marL="171450" indent="-171450">
              <a:buFont typeface="Wingdings 3" charset="2"/>
              <a:buChar char=""/>
            </a:pPr>
            <a:r>
              <a:rPr lang="en-US" sz="1800" dirty="0">
                <a:latin typeface="Arial" panose="020B0604020202020204" pitchFamily="34" charset="0"/>
                <a:cs typeface="Arial" panose="020B0604020202020204" pitchFamily="34" charset="0"/>
              </a:rPr>
              <a:t>select </a:t>
            </a:r>
            <a:r>
              <a:rPr lang="en-US" sz="1800" dirty="0" err="1">
                <a:latin typeface="Arial" panose="020B0604020202020204" pitchFamily="34" charset="0"/>
                <a:cs typeface="Arial" panose="020B0604020202020204" pitchFamily="34" charset="0"/>
              </a:rPr>
              <a:t>MedBank_id</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Expiry_Date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Pharmacy_id</a:t>
            </a:r>
            <a:r>
              <a:rPr lang="en-US" sz="1800" dirty="0">
                <a:latin typeface="Arial" panose="020B0604020202020204" pitchFamily="34" charset="0"/>
                <a:cs typeface="Arial" panose="020B0604020202020204" pitchFamily="34" charset="0"/>
              </a:rPr>
              <a:t> from </a:t>
            </a:r>
            <a:r>
              <a:rPr lang="en-US" sz="1800" dirty="0" err="1">
                <a:latin typeface="Arial" panose="020B0604020202020204" pitchFamily="34" charset="0"/>
                <a:cs typeface="Arial" panose="020B0604020202020204" pitchFamily="34" charset="0"/>
              </a:rPr>
              <a:t>Medicine_Banks</a:t>
            </a:r>
            <a:r>
              <a:rPr lang="en-US" sz="1800" dirty="0">
                <a:latin typeface="Arial" panose="020B0604020202020204" pitchFamily="34" charset="0"/>
                <a:cs typeface="Arial" panose="020B0604020202020204" pitchFamily="34" charset="0"/>
              </a:rPr>
              <a:t> where </a:t>
            </a:r>
            <a:r>
              <a:rPr lang="en-US" sz="1800" dirty="0" err="1">
                <a:latin typeface="Arial" panose="020B0604020202020204" pitchFamily="34" charset="0"/>
                <a:cs typeface="Arial" panose="020B0604020202020204" pitchFamily="34" charset="0"/>
              </a:rPr>
              <a:t>Pharmacy_id</a:t>
            </a:r>
            <a:r>
              <a:rPr lang="en-US" sz="1800" dirty="0">
                <a:latin typeface="Arial" panose="020B0604020202020204" pitchFamily="34" charset="0"/>
                <a:cs typeface="Arial" panose="020B0604020202020204" pitchFamily="34" charset="0"/>
              </a:rPr>
              <a:t> in (select </a:t>
            </a:r>
            <a:r>
              <a:rPr lang="en-US" sz="1800" dirty="0" err="1">
                <a:latin typeface="Arial" panose="020B0604020202020204" pitchFamily="34" charset="0"/>
                <a:cs typeface="Arial" panose="020B0604020202020204" pitchFamily="34" charset="0"/>
              </a:rPr>
              <a:t>Pharmacy_id</a:t>
            </a:r>
            <a:r>
              <a:rPr lang="en-US" sz="1800" dirty="0">
                <a:latin typeface="Arial" panose="020B0604020202020204" pitchFamily="34" charset="0"/>
                <a:cs typeface="Arial" panose="020B0604020202020204" pitchFamily="34" charset="0"/>
              </a:rPr>
              <a:t> from Pharmacy where </a:t>
            </a:r>
            <a:r>
              <a:rPr lang="en-US" sz="1800" dirty="0" err="1">
                <a:latin typeface="Arial" panose="020B0604020202020204" pitchFamily="34" charset="0"/>
                <a:cs typeface="Arial" panose="020B0604020202020204" pitchFamily="34" charset="0"/>
              </a:rPr>
              <a:t>Pharmacy_id</a:t>
            </a:r>
            <a:r>
              <a:rPr lang="en-US" sz="1800" dirty="0">
                <a:latin typeface="Arial" panose="020B0604020202020204" pitchFamily="34" charset="0"/>
                <a:cs typeface="Arial" panose="020B0604020202020204" pitchFamily="34" charset="0"/>
              </a:rPr>
              <a:t> &gt; '1000');</a:t>
            </a:r>
          </a:p>
          <a:p>
            <a:pPr>
              <a:buFont typeface="Wingdings 3" charset="2"/>
              <a:buChar char=""/>
            </a:pPr>
            <a:endParaRPr lang="en-US" dirty="0"/>
          </a:p>
        </p:txBody>
      </p:sp>
      <p:pic>
        <p:nvPicPr>
          <p:cNvPr id="1028" name="Picture 4">
            <a:extLst>
              <a:ext uri="{FF2B5EF4-FFF2-40B4-BE49-F238E27FC236}">
                <a16:creationId xmlns:a16="http://schemas.microsoft.com/office/drawing/2014/main" id="{5FD52948-DE2B-45CB-74E0-C541EB104A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9543" y="1221765"/>
            <a:ext cx="6953577" cy="4089403"/>
          </a:xfrm>
          <a:prstGeom prst="rect">
            <a:avLst/>
          </a:prstGeom>
          <a:noFill/>
          <a:extLst>
            <a:ext uri="{909E8E84-426E-40DD-AFC4-6F175D3DCCD1}">
              <a14:hiddenFill xmlns:a14="http://schemas.microsoft.com/office/drawing/2010/main">
                <a:solidFill>
                  <a:srgbClr val="FFFFFF"/>
                </a:solidFill>
              </a14:hiddenFill>
            </a:ext>
          </a:extLst>
        </p:spPr>
      </p:pic>
      <p:sp>
        <p:nvSpPr>
          <p:cNvPr id="1069"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3880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3081" name="Group 3080">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308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08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08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308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308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308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8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08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09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09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09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09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095" name="Group 3094">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09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9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9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9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0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0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0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0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0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0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10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10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109" name="Rectangle 3108">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111"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3113" name="Rectangle 3112">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FE4E4-D705-E61B-7D96-5ABCFC003620}"/>
              </a:ext>
            </a:extLst>
          </p:cNvPr>
          <p:cNvSpPr>
            <a:spLocks noGrp="1"/>
          </p:cNvSpPr>
          <p:nvPr>
            <p:ph type="title"/>
          </p:nvPr>
        </p:nvSpPr>
        <p:spPr>
          <a:xfrm>
            <a:off x="649224" y="286398"/>
            <a:ext cx="3650279" cy="948576"/>
          </a:xfrm>
        </p:spPr>
        <p:txBody>
          <a:bodyPr vert="horz" lIns="91440" tIns="45720" rIns="91440" bIns="45720" rtlCol="0" anchor="t">
            <a:normAutofit/>
          </a:bodyPr>
          <a:lstStyle/>
          <a:p>
            <a:r>
              <a:rPr lang="en-US" sz="3600" b="1" dirty="0"/>
              <a:t>Analytics</a:t>
            </a:r>
            <a:endParaRPr lang="en-US" sz="3600" dirty="0"/>
          </a:p>
        </p:txBody>
      </p:sp>
      <p:sp>
        <p:nvSpPr>
          <p:cNvPr id="3115" name="Rectangle 3114">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572B36E0-89B1-D451-28F3-BDAA7C18E0D2}"/>
              </a:ext>
            </a:extLst>
          </p:cNvPr>
          <p:cNvSpPr>
            <a:spLocks noGrp="1"/>
          </p:cNvSpPr>
          <p:nvPr>
            <p:ph type="body" sz="half" idx="2"/>
          </p:nvPr>
        </p:nvSpPr>
        <p:spPr>
          <a:xfrm>
            <a:off x="649225" y="1221672"/>
            <a:ext cx="3650278" cy="4671181"/>
          </a:xfrm>
        </p:spPr>
        <p:txBody>
          <a:bodyPr vert="horz" lIns="91440" tIns="45720" rIns="91440" bIns="45720" rtlCol="0">
            <a:normAutofit/>
          </a:bodyPr>
          <a:lstStyle/>
          <a:p>
            <a:r>
              <a:rPr lang="en-US" sz="1800" b="1" dirty="0">
                <a:latin typeface="Arial" panose="020B0604020202020204" pitchFamily="34" charset="0"/>
                <a:cs typeface="Arial" panose="020B0604020202020204" pitchFamily="34" charset="0"/>
              </a:rPr>
              <a:t>Query 9. Retrieve </a:t>
            </a:r>
            <a:r>
              <a:rPr lang="en-US" sz="1800" b="1" dirty="0" err="1">
                <a:latin typeface="Arial" panose="020B0604020202020204" pitchFamily="34" charset="0"/>
                <a:cs typeface="Arial" panose="020B0604020202020204" pitchFamily="34" charset="0"/>
              </a:rPr>
              <a:t>FoodBank_ID</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Restaurant_ID</a:t>
            </a:r>
            <a:r>
              <a:rPr lang="en-US" sz="1800" b="1" dirty="0">
                <a:latin typeface="Arial" panose="020B0604020202020204" pitchFamily="34" charset="0"/>
                <a:cs typeface="Arial" panose="020B0604020202020204" pitchFamily="34" charset="0"/>
              </a:rPr>
              <a:t>, Name, Address, Date and Quantity after date ''2000-01-01’ where Quantity is greater than '13.4000' and plot pie chart between date and quantity. </a:t>
            </a:r>
            <a:endParaRPr lang="en-US" sz="1800" dirty="0">
              <a:latin typeface="Arial" panose="020B0604020202020204" pitchFamily="34" charset="0"/>
              <a:cs typeface="Arial" panose="020B0604020202020204" pitchFamily="34" charset="0"/>
            </a:endParaRPr>
          </a:p>
          <a:p>
            <a:pPr>
              <a:buFont typeface="Wingdings 3" charset="2"/>
              <a:buChar char=""/>
            </a:pPr>
            <a:r>
              <a:rPr lang="en-US" sz="1800" dirty="0">
                <a:latin typeface="Arial" panose="020B0604020202020204" pitchFamily="34" charset="0"/>
                <a:cs typeface="Arial" panose="020B0604020202020204" pitchFamily="34" charset="0"/>
              </a:rPr>
              <a:t>select </a:t>
            </a:r>
            <a:r>
              <a:rPr lang="en-US" sz="1800" dirty="0" err="1">
                <a:latin typeface="Arial" panose="020B0604020202020204" pitchFamily="34" charset="0"/>
                <a:cs typeface="Arial" panose="020B0604020202020204" pitchFamily="34" charset="0"/>
              </a:rPr>
              <a:t>f.FoodBank_ID</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r.Restaurant_id</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r.Name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r.Address</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f.Date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r.Quantity</a:t>
            </a:r>
            <a:r>
              <a:rPr lang="en-US" sz="1800" dirty="0">
                <a:latin typeface="Arial" panose="020B0604020202020204" pitchFamily="34" charset="0"/>
                <a:cs typeface="Arial" panose="020B0604020202020204" pitchFamily="34" charset="0"/>
              </a:rPr>
              <a:t> from </a:t>
            </a:r>
            <a:r>
              <a:rPr lang="en-US" sz="1800" dirty="0" err="1">
                <a:latin typeface="Arial" panose="020B0604020202020204" pitchFamily="34" charset="0"/>
                <a:cs typeface="Arial" panose="020B0604020202020204" pitchFamily="34" charset="0"/>
              </a:rPr>
              <a:t>Food_Banks</a:t>
            </a:r>
            <a:r>
              <a:rPr lang="en-US" sz="1800" dirty="0">
                <a:latin typeface="Arial" panose="020B0604020202020204" pitchFamily="34" charset="0"/>
                <a:cs typeface="Arial" panose="020B0604020202020204" pitchFamily="34" charset="0"/>
              </a:rPr>
              <a:t> f inner join Restaurants r where </a:t>
            </a:r>
            <a:r>
              <a:rPr lang="en-US" sz="1800" dirty="0" err="1">
                <a:latin typeface="Arial" panose="020B0604020202020204" pitchFamily="34" charset="0"/>
                <a:cs typeface="Arial" panose="020B0604020202020204" pitchFamily="34" charset="0"/>
              </a:rPr>
              <a:t>f.Restaurant_id</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r.Restaurant_id</a:t>
            </a:r>
            <a:r>
              <a:rPr lang="en-US" sz="1800" dirty="0">
                <a:latin typeface="Arial" panose="020B0604020202020204" pitchFamily="34" charset="0"/>
                <a:cs typeface="Arial" panose="020B0604020202020204" pitchFamily="34" charset="0"/>
              </a:rPr>
              <a:t>  and </a:t>
            </a:r>
            <a:r>
              <a:rPr lang="en-US" sz="1800" dirty="0" err="1">
                <a:latin typeface="Arial" panose="020B0604020202020204" pitchFamily="34" charset="0"/>
                <a:cs typeface="Arial" panose="020B0604020202020204" pitchFamily="34" charset="0"/>
              </a:rPr>
              <a:t>f.Date</a:t>
            </a:r>
            <a:r>
              <a:rPr lang="en-US" sz="1800" dirty="0">
                <a:latin typeface="Arial" panose="020B0604020202020204" pitchFamily="34" charset="0"/>
                <a:cs typeface="Arial" panose="020B0604020202020204" pitchFamily="34" charset="0"/>
              </a:rPr>
              <a:t> &gt; '2000-01-01’ and </a:t>
            </a:r>
            <a:r>
              <a:rPr lang="en-US" sz="1800" dirty="0" err="1">
                <a:latin typeface="Arial" panose="020B0604020202020204" pitchFamily="34" charset="0"/>
                <a:cs typeface="Arial" panose="020B0604020202020204" pitchFamily="34" charset="0"/>
              </a:rPr>
              <a:t>r.Quantity</a:t>
            </a:r>
            <a:r>
              <a:rPr lang="en-US" sz="1800" dirty="0">
                <a:latin typeface="Arial" panose="020B0604020202020204" pitchFamily="34" charset="0"/>
                <a:cs typeface="Arial" panose="020B0604020202020204" pitchFamily="34" charset="0"/>
              </a:rPr>
              <a:t> &gt; 13.0000;</a:t>
            </a:r>
          </a:p>
        </p:txBody>
      </p:sp>
      <p:pic>
        <p:nvPicPr>
          <p:cNvPr id="3076" name="Picture 4">
            <a:extLst>
              <a:ext uri="{FF2B5EF4-FFF2-40B4-BE49-F238E27FC236}">
                <a16:creationId xmlns:a16="http://schemas.microsoft.com/office/drawing/2014/main" id="{13C02C55-7515-53E8-AE1D-84C2DBC6B9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9543" y="1086855"/>
            <a:ext cx="6953577" cy="4359222"/>
          </a:xfrm>
          <a:prstGeom prst="rect">
            <a:avLst/>
          </a:prstGeom>
          <a:noFill/>
          <a:extLst>
            <a:ext uri="{909E8E84-426E-40DD-AFC4-6F175D3DCCD1}">
              <a14:hiddenFill xmlns:a14="http://schemas.microsoft.com/office/drawing/2010/main">
                <a:solidFill>
                  <a:srgbClr val="FFFFFF"/>
                </a:solidFill>
              </a14:hiddenFill>
            </a:ext>
          </a:extLst>
        </p:spPr>
      </p:pic>
      <p:sp>
        <p:nvSpPr>
          <p:cNvPr id="3117"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947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127" name="Group 5126">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28"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129"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130"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131"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132"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133"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134"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35"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136"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137"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138"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139"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141" name="Group 5140">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5142"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43"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144"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145"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146"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147"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148"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149"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150"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151"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5152"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5153"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5155" name="Rectangle 5154">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157"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5159" name="Rectangle 515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FE4E4-D705-E61B-7D96-5ABCFC003620}"/>
              </a:ext>
            </a:extLst>
          </p:cNvPr>
          <p:cNvSpPr>
            <a:spLocks noGrp="1"/>
          </p:cNvSpPr>
          <p:nvPr>
            <p:ph type="title"/>
          </p:nvPr>
        </p:nvSpPr>
        <p:spPr>
          <a:xfrm>
            <a:off x="649224" y="228600"/>
            <a:ext cx="3650279" cy="1132815"/>
          </a:xfrm>
        </p:spPr>
        <p:txBody>
          <a:bodyPr vert="horz" lIns="91440" tIns="45720" rIns="91440" bIns="45720" rtlCol="0" anchor="t">
            <a:normAutofit/>
          </a:bodyPr>
          <a:lstStyle/>
          <a:p>
            <a:r>
              <a:rPr lang="en-US" sz="3600" b="1" dirty="0"/>
              <a:t>Analytics</a:t>
            </a:r>
            <a:endParaRPr lang="en-US" sz="3600" dirty="0"/>
          </a:p>
        </p:txBody>
      </p:sp>
      <p:sp>
        <p:nvSpPr>
          <p:cNvPr id="5161" name="Rectangle 516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572B36E0-89B1-D451-28F3-BDAA7C18E0D2}"/>
              </a:ext>
            </a:extLst>
          </p:cNvPr>
          <p:cNvSpPr>
            <a:spLocks noGrp="1"/>
          </p:cNvSpPr>
          <p:nvPr>
            <p:ph type="body" sz="half" idx="2"/>
          </p:nvPr>
        </p:nvSpPr>
        <p:spPr>
          <a:xfrm>
            <a:off x="649225" y="991852"/>
            <a:ext cx="3650278" cy="4901001"/>
          </a:xfrm>
        </p:spPr>
        <p:txBody>
          <a:bodyPr vert="horz" lIns="91440" tIns="45720" rIns="91440" bIns="45720" rtlCol="0">
            <a:normAutofit/>
          </a:bodyPr>
          <a:lstStyle/>
          <a:p>
            <a:r>
              <a:rPr lang="en-US" sz="1800" b="1" dirty="0">
                <a:latin typeface="Arial" panose="020B0604020202020204" pitchFamily="34" charset="0"/>
                <a:cs typeface="Arial" panose="020B0604020202020204" pitchFamily="34" charset="0"/>
              </a:rPr>
              <a:t>Query 10. Retrieve the Foodbank ID of the restaurant who delivers the highest quantity of food and create a scatter plot between zip code and foodbank id</a:t>
            </a:r>
          </a:p>
          <a:p>
            <a:pPr>
              <a:buFont typeface="Wingdings 3" charset="2"/>
              <a:buChar char=""/>
            </a:pPr>
            <a:r>
              <a:rPr lang="en-US" sz="1800" dirty="0">
                <a:latin typeface="Arial" panose="020B0604020202020204" pitchFamily="34" charset="0"/>
                <a:cs typeface="Arial" panose="020B0604020202020204" pitchFamily="34" charset="0"/>
              </a:rPr>
              <a:t>select </a:t>
            </a:r>
            <a:r>
              <a:rPr lang="en-US" sz="1800" dirty="0" err="1">
                <a:latin typeface="Arial" panose="020B0604020202020204" pitchFamily="34" charset="0"/>
                <a:cs typeface="Arial" panose="020B0604020202020204" pitchFamily="34" charset="0"/>
              </a:rPr>
              <a:t>FoodBank_ID</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Zip_code</a:t>
            </a:r>
            <a:r>
              <a:rPr lang="en-US" sz="1800" dirty="0">
                <a:latin typeface="Arial" panose="020B0604020202020204" pitchFamily="34" charset="0"/>
                <a:cs typeface="Arial" panose="020B0604020202020204" pitchFamily="34" charset="0"/>
              </a:rPr>
              <a:t>, Address from </a:t>
            </a:r>
            <a:r>
              <a:rPr lang="en-US" sz="1800" dirty="0" err="1">
                <a:latin typeface="Arial" panose="020B0604020202020204" pitchFamily="34" charset="0"/>
                <a:cs typeface="Arial" panose="020B0604020202020204" pitchFamily="34" charset="0"/>
              </a:rPr>
              <a:t>Food_Banks</a:t>
            </a:r>
            <a:r>
              <a:rPr lang="en-US" sz="1800" dirty="0">
                <a:latin typeface="Arial" panose="020B0604020202020204" pitchFamily="34" charset="0"/>
                <a:cs typeface="Arial" panose="020B0604020202020204" pitchFamily="34" charset="0"/>
              </a:rPr>
              <a:t> where </a:t>
            </a:r>
            <a:r>
              <a:rPr lang="en-US" sz="1800" dirty="0" err="1">
                <a:latin typeface="Arial" panose="020B0604020202020204" pitchFamily="34" charset="0"/>
                <a:cs typeface="Arial" panose="020B0604020202020204" pitchFamily="34" charset="0"/>
              </a:rPr>
              <a:t>Restaurant_id</a:t>
            </a:r>
            <a:r>
              <a:rPr lang="en-US" sz="1800" dirty="0">
                <a:latin typeface="Arial" panose="020B0604020202020204" pitchFamily="34" charset="0"/>
                <a:cs typeface="Arial" panose="020B0604020202020204" pitchFamily="34" charset="0"/>
              </a:rPr>
              <a:t> IN (select </a:t>
            </a:r>
            <a:r>
              <a:rPr lang="en-US" sz="1800" dirty="0" err="1">
                <a:latin typeface="Arial" panose="020B0604020202020204" pitchFamily="34" charset="0"/>
                <a:cs typeface="Arial" panose="020B0604020202020204" pitchFamily="34" charset="0"/>
              </a:rPr>
              <a:t>Restaurant_id</a:t>
            </a:r>
            <a:r>
              <a:rPr lang="en-US" sz="1800" dirty="0">
                <a:latin typeface="Arial" panose="020B0604020202020204" pitchFamily="34" charset="0"/>
                <a:cs typeface="Arial" panose="020B0604020202020204" pitchFamily="34" charset="0"/>
              </a:rPr>
              <a:t> from Restaurants where Quantity &gt;= ANY(select Quantity from Restaurants));</a:t>
            </a:r>
          </a:p>
        </p:txBody>
      </p:sp>
      <p:pic>
        <p:nvPicPr>
          <p:cNvPr id="5122" name="Picture 2">
            <a:extLst>
              <a:ext uri="{FF2B5EF4-FFF2-40B4-BE49-F238E27FC236}">
                <a16:creationId xmlns:a16="http://schemas.microsoft.com/office/drawing/2014/main" id="{1584FE61-229E-E04B-7D33-4B755BA4FB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9543" y="991852"/>
            <a:ext cx="6953577" cy="4549229"/>
          </a:xfrm>
          <a:prstGeom prst="rect">
            <a:avLst/>
          </a:prstGeom>
          <a:noFill/>
          <a:extLst>
            <a:ext uri="{909E8E84-426E-40DD-AFC4-6F175D3DCCD1}">
              <a14:hiddenFill xmlns:a14="http://schemas.microsoft.com/office/drawing/2010/main">
                <a:solidFill>
                  <a:srgbClr val="FFFFFF"/>
                </a:solidFill>
              </a14:hiddenFill>
            </a:ext>
          </a:extLst>
        </p:spPr>
      </p:pic>
      <p:sp>
        <p:nvSpPr>
          <p:cNvPr id="516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2925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64348-4459-FFBA-254E-67315DF7F447}"/>
              </a:ext>
            </a:extLst>
          </p:cNvPr>
          <p:cNvSpPr>
            <a:spLocks noGrp="1"/>
          </p:cNvSpPr>
          <p:nvPr>
            <p:ph type="title"/>
          </p:nvPr>
        </p:nvSpPr>
        <p:spPr>
          <a:xfrm>
            <a:off x="3270504" y="362351"/>
            <a:ext cx="7671816" cy="882701"/>
          </a:xfrm>
        </p:spPr>
        <p:txBody>
          <a:bodyPr>
            <a:normAutofit/>
          </a:bodyPr>
          <a:lstStyle/>
          <a:p>
            <a:r>
              <a:rPr lang="en-US" b="1" dirty="0">
                <a:latin typeface="Times" pitchFamily="2" charset="0"/>
              </a:rPr>
              <a:t>NoSQL Implementation</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97CEA9C-0C14-79F2-E653-28798735A8A5}"/>
              </a:ext>
            </a:extLst>
          </p:cNvPr>
          <p:cNvSpPr>
            <a:spLocks noGrp="1"/>
          </p:cNvSpPr>
          <p:nvPr>
            <p:ph idx="1"/>
          </p:nvPr>
        </p:nvSpPr>
        <p:spPr>
          <a:xfrm>
            <a:off x="649224" y="1066800"/>
            <a:ext cx="7443216" cy="5500700"/>
          </a:xfrm>
        </p:spPr>
        <p:txBody>
          <a:bodyPr>
            <a:noAutofit/>
          </a:bodyPr>
          <a:lstStyle/>
          <a:p>
            <a:pPr marL="0" indent="0" rtl="0" fontAlgn="base">
              <a:lnSpc>
                <a:spcPct val="90000"/>
              </a:lnSpc>
              <a:spcBef>
                <a:spcPts val="0"/>
              </a:spcBef>
              <a:spcAft>
                <a:spcPts val="0"/>
              </a:spcAft>
              <a:buNone/>
            </a:pPr>
            <a:r>
              <a:rPr lang="en-US" sz="1600" b="1" i="0" u="none" strike="noStrike" dirty="0">
                <a:effectLst/>
                <a:latin typeface="Arial" panose="020B0604020202020204" pitchFamily="34" charset="0"/>
                <a:cs typeface="Arial" panose="020B0604020202020204" pitchFamily="34" charset="0"/>
              </a:rPr>
              <a:t>1. INSERT  - </a:t>
            </a:r>
          </a:p>
          <a:p>
            <a:pPr marL="0" indent="0" rtl="0" fontAlgn="base">
              <a:lnSpc>
                <a:spcPct val="90000"/>
              </a:lnSpc>
              <a:spcBef>
                <a:spcPts val="0"/>
              </a:spcBef>
              <a:spcAft>
                <a:spcPts val="0"/>
              </a:spcAft>
              <a:buNone/>
            </a:pPr>
            <a:endParaRPr lang="en-US" sz="1600" i="0" u="none" strike="noStrike" dirty="0">
              <a:effectLst/>
              <a:latin typeface="Arial" panose="020B0604020202020204" pitchFamily="34" charset="0"/>
              <a:cs typeface="Arial" panose="020B0604020202020204" pitchFamily="34" charset="0"/>
            </a:endParaRPr>
          </a:p>
          <a:p>
            <a:pPr rtl="0">
              <a:lnSpc>
                <a:spcPct val="90000"/>
              </a:lnSpc>
              <a:spcBef>
                <a:spcPts val="0"/>
              </a:spcBef>
              <a:spcAft>
                <a:spcPts val="0"/>
              </a:spcAft>
            </a:pPr>
            <a:r>
              <a:rPr lang="en-US" sz="1600" i="0" u="none" strike="noStrike" dirty="0" err="1">
                <a:effectLst/>
                <a:latin typeface="Arial" panose="020B0604020202020204" pitchFamily="34" charset="0"/>
                <a:cs typeface="Arial" panose="020B0604020202020204" pitchFamily="34" charset="0"/>
              </a:rPr>
              <a:t>db.Restaurants.insert</a:t>
            </a:r>
            <a:r>
              <a:rPr lang="en-US" sz="1600" i="0" u="none" strike="noStrike" dirty="0">
                <a:effectLst/>
                <a:latin typeface="Arial" panose="020B0604020202020204" pitchFamily="34" charset="0"/>
                <a:cs typeface="Arial" panose="020B0604020202020204" pitchFamily="34" charset="0"/>
              </a:rPr>
              <a:t>({"</a:t>
            </a:r>
            <a:r>
              <a:rPr lang="en-US" sz="1600" i="0" u="none" strike="noStrike" dirty="0" err="1">
                <a:effectLst/>
                <a:latin typeface="Arial" panose="020B0604020202020204" pitchFamily="34" charset="0"/>
                <a:cs typeface="Arial" panose="020B0604020202020204" pitchFamily="34" charset="0"/>
              </a:rPr>
              <a:t>Restaurant_id</a:t>
            </a:r>
            <a:r>
              <a:rPr lang="en-US" sz="1600" i="0" u="none" strike="noStrike" dirty="0">
                <a:effectLst/>
                <a:latin typeface="Arial" panose="020B0604020202020204" pitchFamily="34" charset="0"/>
                <a:cs typeface="Arial" panose="020B0604020202020204" pitchFamily="34" charset="0"/>
              </a:rPr>
              <a:t>": 1300,"Name":"Henry Brook","Address":"75 Saint Alphonsus Street","</a:t>
            </a:r>
            <a:r>
              <a:rPr lang="en-US" sz="1600" i="0" u="none" strike="noStrike" dirty="0" err="1">
                <a:effectLst/>
                <a:latin typeface="Arial" panose="020B0604020202020204" pitchFamily="34" charset="0"/>
                <a:cs typeface="Arial" panose="020B0604020202020204" pitchFamily="34" charset="0"/>
              </a:rPr>
              <a:t>Zip_Code</a:t>
            </a:r>
            <a:r>
              <a:rPr lang="en-US" sz="1600" i="0" u="none" strike="noStrike" dirty="0">
                <a:effectLst/>
                <a:latin typeface="Arial" panose="020B0604020202020204" pitchFamily="34" charset="0"/>
                <a:cs typeface="Arial" panose="020B0604020202020204" pitchFamily="34" charset="0"/>
              </a:rPr>
              <a:t>": "02120","Date": "2022-06-09", "Donating-</a:t>
            </a:r>
            <a:r>
              <a:rPr lang="en-US" sz="1600" i="0" u="none" strike="noStrike" dirty="0" err="1">
                <a:effectLst/>
                <a:latin typeface="Arial" panose="020B0604020202020204" pitchFamily="34" charset="0"/>
                <a:cs typeface="Arial" panose="020B0604020202020204" pitchFamily="34" charset="0"/>
              </a:rPr>
              <a:t>hrs</a:t>
            </a:r>
            <a:r>
              <a:rPr lang="en-US" sz="1600" i="0" u="none" strike="noStrike" dirty="0">
                <a:effectLst/>
                <a:latin typeface="Arial" panose="020B0604020202020204" pitchFamily="34" charset="0"/>
                <a:cs typeface="Arial" panose="020B0604020202020204" pitchFamily="34" charset="0"/>
              </a:rPr>
              <a:t>": "18:24:34", "</a:t>
            </a:r>
            <a:r>
              <a:rPr lang="en-US" sz="1600" i="0" u="none" strike="noStrike" dirty="0" err="1">
                <a:effectLst/>
                <a:latin typeface="Arial" panose="020B0604020202020204" pitchFamily="34" charset="0"/>
                <a:cs typeface="Arial" panose="020B0604020202020204" pitchFamily="34" charset="0"/>
              </a:rPr>
              <a:t>Phone_number</a:t>
            </a:r>
            <a:r>
              <a:rPr lang="en-US" sz="1600" i="0" u="none" strike="noStrike" dirty="0">
                <a:effectLst/>
                <a:latin typeface="Arial" panose="020B0604020202020204" pitchFamily="34" charset="0"/>
                <a:cs typeface="Arial" panose="020B0604020202020204" pitchFamily="34" charset="0"/>
              </a:rPr>
              <a:t>": 8764560987 ,"Quantity": 56.0});</a:t>
            </a:r>
            <a:endParaRPr lang="en-US" sz="1600" dirty="0">
              <a:effectLst/>
              <a:latin typeface="Arial" panose="020B0604020202020204" pitchFamily="34" charset="0"/>
              <a:cs typeface="Arial" panose="020B0604020202020204" pitchFamily="34" charset="0"/>
            </a:endParaRPr>
          </a:p>
          <a:p>
            <a:pPr>
              <a:lnSpc>
                <a:spcPct val="90000"/>
              </a:lnSpc>
            </a:pPr>
            <a:r>
              <a:rPr lang="en-US" sz="1600" i="0" u="none" strike="noStrike" dirty="0" err="1">
                <a:effectLst/>
                <a:latin typeface="Arial" panose="020B0604020202020204" pitchFamily="34" charset="0"/>
                <a:cs typeface="Arial" panose="020B0604020202020204" pitchFamily="34" charset="0"/>
              </a:rPr>
              <a:t>db.Restaurants.find</a:t>
            </a:r>
            <a:r>
              <a:rPr lang="en-US" sz="1600" i="0" u="none" strike="noStrike" dirty="0">
                <a:effectLst/>
                <a:latin typeface="Arial" panose="020B0604020202020204" pitchFamily="34" charset="0"/>
                <a:cs typeface="Arial" panose="020B0604020202020204" pitchFamily="34" charset="0"/>
              </a:rPr>
              <a:t>()</a:t>
            </a:r>
          </a:p>
          <a:p>
            <a:pPr>
              <a:lnSpc>
                <a:spcPct val="90000"/>
              </a:lnSpc>
            </a:pPr>
            <a:endParaRPr lang="en-US" sz="1600" i="0" u="none" strike="noStrike" dirty="0">
              <a:effectLst/>
              <a:latin typeface="Arial" panose="020B0604020202020204" pitchFamily="34" charset="0"/>
              <a:cs typeface="Arial" panose="020B0604020202020204" pitchFamily="34" charset="0"/>
            </a:endParaRPr>
          </a:p>
          <a:p>
            <a:pPr marL="0" indent="0" rtl="0" fontAlgn="base">
              <a:lnSpc>
                <a:spcPct val="90000"/>
              </a:lnSpc>
              <a:spcBef>
                <a:spcPts val="0"/>
              </a:spcBef>
              <a:spcAft>
                <a:spcPts val="0"/>
              </a:spcAft>
              <a:buNone/>
            </a:pPr>
            <a:r>
              <a:rPr lang="en-US" sz="1600" b="1" i="0" u="none" strike="noStrike" dirty="0">
                <a:effectLst/>
                <a:latin typeface="Arial" panose="020B0604020202020204" pitchFamily="34" charset="0"/>
                <a:cs typeface="Arial" panose="020B0604020202020204" pitchFamily="34" charset="0"/>
              </a:rPr>
              <a:t>2. UPDATE - </a:t>
            </a:r>
            <a:br>
              <a:rPr lang="en-US" sz="1600" dirty="0">
                <a:effectLst/>
                <a:latin typeface="Arial" panose="020B0604020202020204" pitchFamily="34" charset="0"/>
                <a:cs typeface="Arial" panose="020B0604020202020204" pitchFamily="34" charset="0"/>
              </a:rPr>
            </a:br>
            <a:endParaRPr lang="en-US" sz="1600" dirty="0">
              <a:effectLst/>
              <a:latin typeface="Arial" panose="020B0604020202020204" pitchFamily="34" charset="0"/>
              <a:cs typeface="Arial" panose="020B0604020202020204" pitchFamily="34" charset="0"/>
            </a:endParaRPr>
          </a:p>
          <a:p>
            <a:pPr rtl="0">
              <a:lnSpc>
                <a:spcPct val="90000"/>
              </a:lnSpc>
              <a:spcBef>
                <a:spcPts val="0"/>
              </a:spcBef>
              <a:spcAft>
                <a:spcPts val="0"/>
              </a:spcAft>
            </a:pPr>
            <a:r>
              <a:rPr lang="en-US" sz="1600" i="0" u="none" strike="noStrike" dirty="0" err="1">
                <a:effectLst/>
                <a:latin typeface="Arial" panose="020B0604020202020204" pitchFamily="34" charset="0"/>
                <a:cs typeface="Arial" panose="020B0604020202020204" pitchFamily="34" charset="0"/>
              </a:rPr>
              <a:t>db.Package.update</a:t>
            </a:r>
            <a:r>
              <a:rPr lang="en-US" sz="1600" i="0" u="none" strike="noStrike" dirty="0">
                <a:effectLst/>
                <a:latin typeface="Arial" panose="020B0604020202020204" pitchFamily="34" charset="0"/>
                <a:cs typeface="Arial" panose="020B0604020202020204" pitchFamily="34" charset="0"/>
              </a:rPr>
              <a:t>(</a:t>
            </a:r>
            <a:endParaRPr lang="en-US" sz="1600" dirty="0">
              <a:effectLst/>
              <a:latin typeface="Arial" panose="020B0604020202020204" pitchFamily="34" charset="0"/>
              <a:cs typeface="Arial" panose="020B0604020202020204" pitchFamily="34" charset="0"/>
            </a:endParaRPr>
          </a:p>
          <a:p>
            <a:pPr indent="0" rtl="0">
              <a:lnSpc>
                <a:spcPct val="90000"/>
              </a:lnSpc>
              <a:spcBef>
                <a:spcPts val="0"/>
              </a:spcBef>
              <a:spcAft>
                <a:spcPts val="0"/>
              </a:spcAft>
              <a:buNone/>
            </a:pPr>
            <a:r>
              <a:rPr lang="en-US" sz="1600" i="0" u="none" strike="noStrike" dirty="0">
                <a:effectLst/>
                <a:latin typeface="Arial" panose="020B0604020202020204" pitchFamily="34" charset="0"/>
                <a:cs typeface="Arial" panose="020B0604020202020204" pitchFamily="34" charset="0"/>
              </a:rPr>
              <a:t>{"</a:t>
            </a:r>
            <a:r>
              <a:rPr lang="en-US" sz="1600" i="0" u="none" strike="noStrike" dirty="0" err="1">
                <a:effectLst/>
                <a:latin typeface="Arial" panose="020B0604020202020204" pitchFamily="34" charset="0"/>
                <a:cs typeface="Arial" panose="020B0604020202020204" pitchFamily="34" charset="0"/>
              </a:rPr>
              <a:t>Packaging_id</a:t>
            </a:r>
            <a:r>
              <a:rPr lang="en-US" sz="1600" i="0" u="none" strike="noStrike" dirty="0">
                <a:effectLst/>
                <a:latin typeface="Arial" panose="020B0604020202020204" pitchFamily="34" charset="0"/>
                <a:cs typeface="Arial" panose="020B0604020202020204" pitchFamily="34" charset="0"/>
              </a:rPr>
              <a:t>": 879},</a:t>
            </a:r>
            <a:endParaRPr lang="en-US" sz="1600" dirty="0">
              <a:effectLst/>
              <a:latin typeface="Arial" panose="020B0604020202020204" pitchFamily="34" charset="0"/>
              <a:cs typeface="Arial" panose="020B0604020202020204" pitchFamily="34" charset="0"/>
            </a:endParaRPr>
          </a:p>
          <a:p>
            <a:pPr indent="0" rtl="0">
              <a:lnSpc>
                <a:spcPct val="90000"/>
              </a:lnSpc>
              <a:spcBef>
                <a:spcPts val="0"/>
              </a:spcBef>
              <a:spcAft>
                <a:spcPts val="0"/>
              </a:spcAft>
              <a:buNone/>
            </a:pPr>
            <a:r>
              <a:rPr lang="en-US" sz="1600" i="0" u="none" strike="noStrike" dirty="0">
                <a:effectLst/>
                <a:latin typeface="Arial" panose="020B0604020202020204" pitchFamily="34" charset="0"/>
                <a:cs typeface="Arial" panose="020B0604020202020204" pitchFamily="34" charset="0"/>
              </a:rPr>
              <a:t>{$set: </a:t>
            </a:r>
            <a:endParaRPr lang="en-US" sz="1600" dirty="0">
              <a:latin typeface="Arial" panose="020B0604020202020204" pitchFamily="34" charset="0"/>
              <a:cs typeface="Arial" panose="020B0604020202020204" pitchFamily="34" charset="0"/>
            </a:endParaRPr>
          </a:p>
          <a:p>
            <a:pPr indent="0" rtl="0">
              <a:lnSpc>
                <a:spcPct val="90000"/>
              </a:lnSpc>
              <a:spcBef>
                <a:spcPts val="0"/>
              </a:spcBef>
              <a:spcAft>
                <a:spcPts val="0"/>
              </a:spcAft>
              <a:buNone/>
            </a:pPr>
            <a:r>
              <a:rPr lang="en-US" sz="1600" i="0" u="none" strike="noStrike" dirty="0">
                <a:effectLst/>
                <a:latin typeface="Arial" panose="020B0604020202020204" pitchFamily="34" charset="0"/>
                <a:cs typeface="Arial" panose="020B0604020202020204" pitchFamily="34" charset="0"/>
              </a:rPr>
              <a:t>{"Quantity":20}} ); </a:t>
            </a:r>
          </a:p>
          <a:p>
            <a:pPr indent="0" rtl="0">
              <a:lnSpc>
                <a:spcPct val="90000"/>
              </a:lnSpc>
              <a:spcBef>
                <a:spcPts val="0"/>
              </a:spcBef>
              <a:spcAft>
                <a:spcPts val="0"/>
              </a:spcAft>
              <a:buNone/>
            </a:pPr>
            <a:endParaRPr lang="en-US" sz="1600" dirty="0">
              <a:effectLst/>
              <a:latin typeface="Arial" panose="020B0604020202020204" pitchFamily="34" charset="0"/>
              <a:cs typeface="Arial" panose="020B0604020202020204" pitchFamily="34" charset="0"/>
            </a:endParaRPr>
          </a:p>
          <a:p>
            <a:pPr rtl="0">
              <a:lnSpc>
                <a:spcPct val="90000"/>
              </a:lnSpc>
              <a:spcBef>
                <a:spcPts val="0"/>
              </a:spcBef>
              <a:spcAft>
                <a:spcPts val="0"/>
              </a:spcAft>
            </a:pPr>
            <a:r>
              <a:rPr lang="en-US" sz="1600" i="0" u="none" strike="noStrike" dirty="0" err="1">
                <a:effectLst/>
                <a:latin typeface="Arial" panose="020B0604020202020204" pitchFamily="34" charset="0"/>
                <a:cs typeface="Arial" panose="020B0604020202020204" pitchFamily="34" charset="0"/>
              </a:rPr>
              <a:t>db.Package.find</a:t>
            </a:r>
            <a:r>
              <a:rPr lang="en-US" sz="1600" i="0" u="none" strike="noStrike" dirty="0">
                <a:effectLst/>
                <a:latin typeface="Arial" panose="020B0604020202020204" pitchFamily="34" charset="0"/>
                <a:cs typeface="Arial" panose="020B0604020202020204" pitchFamily="34" charset="0"/>
              </a:rPr>
              <a:t>();</a:t>
            </a:r>
          </a:p>
          <a:p>
            <a:pPr rtl="0">
              <a:lnSpc>
                <a:spcPct val="90000"/>
              </a:lnSpc>
              <a:spcBef>
                <a:spcPts val="0"/>
              </a:spcBef>
              <a:spcAft>
                <a:spcPts val="0"/>
              </a:spcAft>
            </a:pPr>
            <a:endParaRPr lang="en-US" sz="1600" i="0" u="none" strike="noStrike" dirty="0">
              <a:latin typeface="Arial" panose="020B0604020202020204" pitchFamily="34" charset="0"/>
              <a:cs typeface="Arial" panose="020B0604020202020204" pitchFamily="34" charset="0"/>
            </a:endParaRPr>
          </a:p>
          <a:p>
            <a:pPr marL="0" indent="0" rtl="0" fontAlgn="base">
              <a:lnSpc>
                <a:spcPct val="90000"/>
              </a:lnSpc>
              <a:spcBef>
                <a:spcPts val="0"/>
              </a:spcBef>
              <a:spcAft>
                <a:spcPts val="0"/>
              </a:spcAft>
              <a:buNone/>
            </a:pPr>
            <a:r>
              <a:rPr lang="en-US" sz="1600" b="1" dirty="0">
                <a:latin typeface="Arial" panose="020B0604020202020204" pitchFamily="34" charset="0"/>
                <a:cs typeface="Arial" panose="020B0604020202020204" pitchFamily="34" charset="0"/>
              </a:rPr>
              <a:t>3. AGGREGATE - </a:t>
            </a:r>
          </a:p>
          <a:p>
            <a:pPr marL="0" indent="0" rtl="0" fontAlgn="base">
              <a:lnSpc>
                <a:spcPct val="90000"/>
              </a:lnSpc>
              <a:spcBef>
                <a:spcPts val="0"/>
              </a:spcBef>
              <a:spcAft>
                <a:spcPts val="0"/>
              </a:spcAft>
              <a:buNone/>
            </a:pPr>
            <a:endParaRPr lang="en-US" sz="1600" i="0" u="none" strike="noStrike" dirty="0">
              <a:effectLst/>
              <a:latin typeface="Arial" panose="020B0604020202020204" pitchFamily="34" charset="0"/>
              <a:cs typeface="Arial" panose="020B0604020202020204" pitchFamily="34" charset="0"/>
            </a:endParaRPr>
          </a:p>
          <a:p>
            <a:pPr rtl="0">
              <a:lnSpc>
                <a:spcPct val="90000"/>
              </a:lnSpc>
              <a:spcBef>
                <a:spcPts val="0"/>
              </a:spcBef>
              <a:spcAft>
                <a:spcPts val="0"/>
              </a:spcAft>
            </a:pPr>
            <a:r>
              <a:rPr lang="en-US" sz="1600" i="0" u="none" strike="noStrike" dirty="0" err="1">
                <a:effectLst/>
                <a:latin typeface="Arial" panose="020B0604020202020204" pitchFamily="34" charset="0"/>
                <a:cs typeface="Arial" panose="020B0604020202020204" pitchFamily="34" charset="0"/>
              </a:rPr>
              <a:t>db.Shelter_Home.aggregate</a:t>
            </a:r>
            <a:r>
              <a:rPr lang="en-US" sz="1600" i="0" u="none" strike="noStrike" dirty="0">
                <a:effectLst/>
                <a:latin typeface="Arial" panose="020B0604020202020204" pitchFamily="34" charset="0"/>
                <a:cs typeface="Arial" panose="020B0604020202020204" pitchFamily="34" charset="0"/>
              </a:rPr>
              <a:t>( </a:t>
            </a:r>
            <a:endParaRPr lang="en-US" sz="1600" dirty="0">
              <a:effectLst/>
              <a:latin typeface="Arial" panose="020B0604020202020204" pitchFamily="34" charset="0"/>
              <a:cs typeface="Arial" panose="020B0604020202020204" pitchFamily="34" charset="0"/>
            </a:endParaRPr>
          </a:p>
          <a:p>
            <a:pPr marL="0" indent="0" rtl="0">
              <a:lnSpc>
                <a:spcPct val="90000"/>
              </a:lnSpc>
              <a:spcBef>
                <a:spcPts val="0"/>
              </a:spcBef>
              <a:spcAft>
                <a:spcPts val="0"/>
              </a:spcAft>
              <a:buNone/>
            </a:pPr>
            <a:r>
              <a:rPr lang="en-US" sz="1600" i="0" u="none" strike="noStrike" dirty="0">
                <a:effectLst/>
                <a:latin typeface="Arial" panose="020B0604020202020204" pitchFamily="34" charset="0"/>
                <a:cs typeface="Arial" panose="020B0604020202020204" pitchFamily="34" charset="0"/>
              </a:rPr>
              <a:t>	 [ </a:t>
            </a:r>
            <a:endParaRPr lang="en-US" sz="1600" dirty="0">
              <a:effectLst/>
              <a:latin typeface="Arial" panose="020B0604020202020204" pitchFamily="34" charset="0"/>
              <a:cs typeface="Arial" panose="020B0604020202020204" pitchFamily="34" charset="0"/>
            </a:endParaRPr>
          </a:p>
          <a:p>
            <a:pPr marL="0" indent="0" rtl="0">
              <a:lnSpc>
                <a:spcPct val="90000"/>
              </a:lnSpc>
              <a:spcBef>
                <a:spcPts val="0"/>
              </a:spcBef>
              <a:spcAft>
                <a:spcPts val="0"/>
              </a:spcAft>
              <a:buNone/>
            </a:pPr>
            <a:r>
              <a:rPr lang="en-US" sz="1600" i="0" u="none" strike="noStrike" dirty="0">
                <a:effectLst/>
                <a:latin typeface="Arial" panose="020B0604020202020204" pitchFamily="34" charset="0"/>
                <a:cs typeface="Arial" panose="020B0604020202020204" pitchFamily="34" charset="0"/>
              </a:rPr>
              <a:t>                     { $group: { _id: "Quantity", total: { $sum: "$Quantity" } } }, </a:t>
            </a:r>
            <a:endParaRPr lang="en-US" sz="1600" dirty="0">
              <a:effectLst/>
              <a:latin typeface="Arial" panose="020B0604020202020204" pitchFamily="34" charset="0"/>
              <a:cs typeface="Arial" panose="020B0604020202020204" pitchFamily="34" charset="0"/>
            </a:endParaRPr>
          </a:p>
          <a:p>
            <a:pPr marL="0" indent="0" rtl="0">
              <a:lnSpc>
                <a:spcPct val="90000"/>
              </a:lnSpc>
              <a:spcBef>
                <a:spcPts val="0"/>
              </a:spcBef>
              <a:spcAft>
                <a:spcPts val="0"/>
              </a:spcAft>
              <a:buNone/>
            </a:pPr>
            <a:r>
              <a:rPr lang="en-US" sz="1600" i="0" u="none" strike="noStrike" dirty="0">
                <a:effectLst/>
                <a:latin typeface="Arial" panose="020B0604020202020204" pitchFamily="34" charset="0"/>
                <a:cs typeface="Arial" panose="020B0604020202020204" pitchFamily="34" charset="0"/>
              </a:rPr>
              <a:t>                     { $sort: { total: 1 } } </a:t>
            </a:r>
            <a:endParaRPr lang="en-US" sz="1600" dirty="0">
              <a:effectLst/>
              <a:latin typeface="Arial" panose="020B0604020202020204" pitchFamily="34" charset="0"/>
              <a:cs typeface="Arial" panose="020B0604020202020204" pitchFamily="34" charset="0"/>
            </a:endParaRPr>
          </a:p>
          <a:p>
            <a:pPr marL="0" indent="0" rtl="0">
              <a:lnSpc>
                <a:spcPct val="90000"/>
              </a:lnSpc>
              <a:spcBef>
                <a:spcPts val="0"/>
              </a:spcBef>
              <a:spcAft>
                <a:spcPts val="0"/>
              </a:spcAft>
              <a:buNone/>
            </a:pPr>
            <a:r>
              <a:rPr lang="en-US" sz="1600" i="0" u="none" strike="noStrike" dirty="0">
                <a:effectLst/>
                <a:latin typeface="Arial" panose="020B0604020202020204" pitchFamily="34" charset="0"/>
                <a:cs typeface="Arial" panose="020B0604020202020204" pitchFamily="34" charset="0"/>
              </a:rPr>
              <a:t>                   ]     ); </a:t>
            </a:r>
            <a:endParaRPr lang="en-US" sz="1600" dirty="0">
              <a:effectLst/>
              <a:latin typeface="Arial" panose="020B0604020202020204" pitchFamily="34" charset="0"/>
              <a:cs typeface="Arial" panose="020B0604020202020204" pitchFamily="34" charset="0"/>
            </a:endParaRPr>
          </a:p>
          <a:p>
            <a:pPr marL="0" indent="0" rtl="0">
              <a:lnSpc>
                <a:spcPct val="90000"/>
              </a:lnSpc>
              <a:spcBef>
                <a:spcPts val="0"/>
              </a:spcBef>
              <a:spcAft>
                <a:spcPts val="0"/>
              </a:spcAft>
              <a:buNone/>
            </a:pP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pic>
        <p:nvPicPr>
          <p:cNvPr id="7" name="Graphic 6" descr="Database">
            <a:extLst>
              <a:ext uri="{FF2B5EF4-FFF2-40B4-BE49-F238E27FC236}">
                <a16:creationId xmlns:a16="http://schemas.microsoft.com/office/drawing/2014/main" id="{815F64AC-0E84-3763-C093-CD5E82C85B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7842" y="808450"/>
            <a:ext cx="5252773" cy="525277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252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7" name="Group 26">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8"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3"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5"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6"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7"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1" name="Rectangle 40">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5" name="Rectangle 44">
            <a:extLst>
              <a:ext uri="{FF2B5EF4-FFF2-40B4-BE49-F238E27FC236}">
                <a16:creationId xmlns:a16="http://schemas.microsoft.com/office/drawing/2014/main" id="{37B5A23F-7276-435D-91DA-09104D777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35481"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F3ECD7F-BF61-4CB1-AA15-464BB771E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66F1B29-3A08-4DB7-9F92-4C09B3BCF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5">
            <a:extLst>
              <a:ext uri="{FF2B5EF4-FFF2-40B4-BE49-F238E27FC236}">
                <a16:creationId xmlns:a16="http://schemas.microsoft.com/office/drawing/2014/main" id="{44A5AAD1-9616-4E1C-B3AC-E5497A6A3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747E3FF-67D9-9100-03CC-A7C96EE97B24}"/>
              </a:ext>
            </a:extLst>
          </p:cNvPr>
          <p:cNvSpPr>
            <a:spLocks noGrp="1"/>
          </p:cNvSpPr>
          <p:nvPr>
            <p:ph type="title"/>
          </p:nvPr>
        </p:nvSpPr>
        <p:spPr>
          <a:xfrm>
            <a:off x="666338" y="2165959"/>
            <a:ext cx="8782462" cy="3740938"/>
          </a:xfrm>
        </p:spPr>
        <p:txBody>
          <a:bodyPr vert="horz" lIns="91440" tIns="45720" rIns="91440" bIns="45720" rtlCol="0" anchor="ctr">
            <a:normAutofit/>
          </a:bodyPr>
          <a:lstStyle/>
          <a:p>
            <a:r>
              <a:rPr lang="en-US" sz="6000" b="1" dirty="0">
                <a:solidFill>
                  <a:srgbClr val="FEFFFF"/>
                </a:solidFill>
                <a:latin typeface="Arial" panose="020B0604020202020204" pitchFamily="34" charset="0"/>
                <a:cs typeface="Arial" panose="020B0604020202020204" pitchFamily="34" charset="0"/>
              </a:rPr>
              <a:t>THANK YOU !</a:t>
            </a:r>
          </a:p>
        </p:txBody>
      </p:sp>
      <p:pic>
        <p:nvPicPr>
          <p:cNvPr id="8" name="Graphic 7" descr="Smiling Face with No Fill">
            <a:extLst>
              <a:ext uri="{FF2B5EF4-FFF2-40B4-BE49-F238E27FC236}">
                <a16:creationId xmlns:a16="http://schemas.microsoft.com/office/drawing/2014/main" id="{BB74B45D-B304-9C1D-79A6-120D08305C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13057" y="2462282"/>
            <a:ext cx="3001931" cy="3001931"/>
          </a:xfrm>
          <a:prstGeom prst="rect">
            <a:avLst/>
          </a:prstGeom>
        </p:spPr>
      </p:pic>
    </p:spTree>
    <p:extLst>
      <p:ext uri="{BB962C8B-B14F-4D97-AF65-F5344CB8AC3E}">
        <p14:creationId xmlns:p14="http://schemas.microsoft.com/office/powerpoint/2010/main" val="16687011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08AC8E-32F0-385F-7461-E3BC19989F4C}"/>
              </a:ext>
            </a:extLst>
          </p:cNvPr>
          <p:cNvSpPr>
            <a:spLocks noGrp="1"/>
          </p:cNvSpPr>
          <p:nvPr>
            <p:ph type="title"/>
          </p:nvPr>
        </p:nvSpPr>
        <p:spPr>
          <a:xfrm>
            <a:off x="1098034" y="2812648"/>
            <a:ext cx="4249469" cy="3317789"/>
          </a:xfrm>
        </p:spPr>
        <p:txBody>
          <a:bodyPr>
            <a:normAutofit/>
          </a:bodyPr>
          <a:lstStyle/>
          <a:p>
            <a:r>
              <a:rPr lang="en" sz="4800" b="1" dirty="0">
                <a:solidFill>
                  <a:schemeClr val="tx1"/>
                </a:solidFill>
                <a:latin typeface="Times" pitchFamily="2" charset="0"/>
                <a:ea typeface="+mn-ea"/>
                <a:cs typeface="+mn-cs"/>
                <a:sym typeface="Arial"/>
              </a:rPr>
              <a:t>Problem Definition</a:t>
            </a:r>
            <a:endParaRPr lang="en-US" sz="4800" b="1" dirty="0">
              <a:solidFill>
                <a:schemeClr val="tx1"/>
              </a:solidFill>
              <a:latin typeface="Times" pitchFamily="2" charset="0"/>
              <a:ea typeface="+mn-ea"/>
              <a:cs typeface="+mn-cs"/>
            </a:endParaRPr>
          </a:p>
        </p:txBody>
      </p:sp>
      <p:sp>
        <p:nvSpPr>
          <p:cNvPr id="16"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7"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52D8C7-B5F3-C236-784D-70CF43D9ECB4}"/>
              </a:ext>
            </a:extLst>
          </p:cNvPr>
          <p:cNvSpPr>
            <a:spLocks noGrp="1"/>
          </p:cNvSpPr>
          <p:nvPr>
            <p:ph idx="1"/>
          </p:nvPr>
        </p:nvSpPr>
        <p:spPr>
          <a:xfrm>
            <a:off x="4706578" y="589721"/>
            <a:ext cx="6798033" cy="5787930"/>
          </a:xfrm>
        </p:spPr>
        <p:txBody>
          <a:bodyPr anchor="ctr">
            <a:normAutofit/>
          </a:bodyPr>
          <a:lstStyle/>
          <a:p>
            <a:pPr marL="0" lvl="0" indent="0" rtl="0">
              <a:spcBef>
                <a:spcPts val="0"/>
              </a:spcBef>
              <a:spcAft>
                <a:spcPts val="0"/>
              </a:spcAft>
              <a:buNone/>
            </a:pPr>
            <a:r>
              <a:rPr lang="en-US" dirty="0">
                <a:latin typeface="Times" pitchFamily="2" charset="0"/>
              </a:rPr>
              <a:t>Have you ever wondered how much food gets wasted on daily basis?</a:t>
            </a:r>
          </a:p>
          <a:p>
            <a:pPr marL="0" lvl="0" indent="0" rtl="0">
              <a:spcBef>
                <a:spcPts val="1200"/>
              </a:spcBef>
              <a:spcAft>
                <a:spcPts val="0"/>
              </a:spcAft>
              <a:buNone/>
            </a:pPr>
            <a:r>
              <a:rPr lang="en-US" dirty="0">
                <a:latin typeface="Times" pitchFamily="2" charset="0"/>
              </a:rPr>
              <a:t>Have you ever wondered how many still intact products are wasted yearly?</a:t>
            </a:r>
          </a:p>
          <a:p>
            <a:pPr marL="0" lvl="0" indent="0" rtl="0">
              <a:spcBef>
                <a:spcPts val="1200"/>
              </a:spcBef>
              <a:spcAft>
                <a:spcPts val="0"/>
              </a:spcAft>
              <a:buNone/>
            </a:pPr>
            <a:r>
              <a:rPr lang="en-US" dirty="0">
                <a:latin typeface="Times" pitchFamily="2" charset="0"/>
              </a:rPr>
              <a:t>We wondered and that’s why we have “Humane” .</a:t>
            </a:r>
          </a:p>
          <a:p>
            <a:pPr marL="0" lvl="0" indent="0" rtl="0">
              <a:spcBef>
                <a:spcPts val="1200"/>
              </a:spcBef>
              <a:spcAft>
                <a:spcPts val="900"/>
              </a:spcAft>
              <a:buNone/>
            </a:pPr>
            <a:r>
              <a:rPr lang="en-US" b="1" dirty="0">
                <a:latin typeface="Times" pitchFamily="2" charset="0"/>
                <a:ea typeface="Times New Roman"/>
                <a:cs typeface="Times New Roman"/>
                <a:sym typeface="Times New Roman"/>
              </a:rPr>
              <a:t>HUMANE, </a:t>
            </a:r>
            <a:r>
              <a:rPr lang="en-US" dirty="0">
                <a:latin typeface="Times" pitchFamily="2" charset="0"/>
                <a:ea typeface="Times New Roman"/>
                <a:cs typeface="Times New Roman"/>
                <a:sym typeface="Times New Roman"/>
              </a:rPr>
              <a:t>a non-profit organization mainly focused on providing essentials to the needful. Food, Clothes, Medicines, Electronics and Furniture are the items that the organization would be dealing with. We plan on collecting these items from individual donors or merchants and delivering it to the people in need by organizing an event where donations would be accepted and distributed to shelter homes on a daily requirement basis. </a:t>
            </a:r>
            <a:endParaRPr lang="en-US" dirty="0">
              <a:latin typeface="Times" pitchFamily="2" charset="0"/>
            </a:endParaRPr>
          </a:p>
          <a:p>
            <a:endParaRPr lang="en-US" dirty="0">
              <a:latin typeface="Times" pitchFamily="2" charset="0"/>
            </a:endParaRPr>
          </a:p>
        </p:txBody>
      </p:sp>
    </p:spTree>
    <p:extLst>
      <p:ext uri="{BB962C8B-B14F-4D97-AF65-F5344CB8AC3E}">
        <p14:creationId xmlns:p14="http://schemas.microsoft.com/office/powerpoint/2010/main" val="604932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0892-B613-DEA1-4910-BDC5FC19ECFF}"/>
              </a:ext>
            </a:extLst>
          </p:cNvPr>
          <p:cNvSpPr>
            <a:spLocks noGrp="1"/>
          </p:cNvSpPr>
          <p:nvPr>
            <p:ph type="title"/>
          </p:nvPr>
        </p:nvSpPr>
        <p:spPr/>
        <p:txBody>
          <a:bodyPr>
            <a:normAutofit/>
          </a:bodyPr>
          <a:lstStyle/>
          <a:p>
            <a:r>
              <a:rPr lang="en" sz="3500" b="1" dirty="0">
                <a:solidFill>
                  <a:schemeClr val="tx1">
                    <a:lumMod val="75000"/>
                    <a:lumOff val="25000"/>
                  </a:schemeClr>
                </a:solidFill>
                <a:latin typeface="Times" pitchFamily="2" charset="0"/>
                <a:ea typeface="+mn-ea"/>
                <a:cs typeface="+mn-cs"/>
                <a:sym typeface="Arial"/>
              </a:rPr>
              <a:t>Requirements</a:t>
            </a:r>
            <a:endParaRPr lang="en-US" sz="3500" b="1" dirty="0">
              <a:solidFill>
                <a:schemeClr val="tx1">
                  <a:lumMod val="75000"/>
                  <a:lumOff val="25000"/>
                </a:schemeClr>
              </a:solidFill>
              <a:latin typeface="Times" pitchFamily="2" charset="0"/>
              <a:ea typeface="+mn-ea"/>
              <a:cs typeface="+mn-cs"/>
            </a:endParaRPr>
          </a:p>
        </p:txBody>
      </p:sp>
      <p:graphicFrame>
        <p:nvGraphicFramePr>
          <p:cNvPr id="5" name="Content Placeholder 2">
            <a:extLst>
              <a:ext uri="{FF2B5EF4-FFF2-40B4-BE49-F238E27FC236}">
                <a16:creationId xmlns:a16="http://schemas.microsoft.com/office/drawing/2014/main" id="{0D6E4A00-9F33-853B-F8E0-9E18619D9595}"/>
              </a:ext>
            </a:extLst>
          </p:cNvPr>
          <p:cNvGraphicFramePr>
            <a:graphicFrameLocks noGrp="1"/>
          </p:cNvGraphicFramePr>
          <p:nvPr>
            <p:ph idx="1"/>
            <p:extLst>
              <p:ext uri="{D42A27DB-BD31-4B8C-83A1-F6EECF244321}">
                <p14:modId xmlns:p14="http://schemas.microsoft.com/office/powerpoint/2010/main" val="2639403975"/>
              </p:ext>
            </p:extLst>
          </p:nvPr>
        </p:nvGraphicFramePr>
        <p:xfrm>
          <a:off x="677334" y="1671639"/>
          <a:ext cx="8723841" cy="4357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500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9000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A6C11E-1C1A-14B1-FC8C-05ED398CAF0B}"/>
              </a:ext>
            </a:extLst>
          </p:cNvPr>
          <p:cNvSpPr>
            <a:spLocks noGrp="1"/>
          </p:cNvSpPr>
          <p:nvPr>
            <p:ph type="title"/>
          </p:nvPr>
        </p:nvSpPr>
        <p:spPr>
          <a:xfrm>
            <a:off x="1909823" y="4748"/>
            <a:ext cx="7940233" cy="1259894"/>
          </a:xfrm>
        </p:spPr>
        <p:txBody>
          <a:bodyPr>
            <a:normAutofit/>
          </a:bodyPr>
          <a:lstStyle/>
          <a:p>
            <a:pPr algn="ctr"/>
            <a:r>
              <a:rPr lang="en" b="1" dirty="0">
                <a:solidFill>
                  <a:schemeClr val="bg1"/>
                </a:solidFill>
                <a:latin typeface="Times" pitchFamily="2" charset="0"/>
                <a:ea typeface="Arial"/>
                <a:cs typeface="Arial"/>
                <a:sym typeface="Arial"/>
              </a:rPr>
              <a:t>Conceptual design (EER)</a:t>
            </a:r>
            <a:endParaRPr lang="en-US" b="1" dirty="0">
              <a:solidFill>
                <a:schemeClr val="bg1"/>
              </a:solidFill>
              <a:latin typeface="Times" pitchFamily="2" charset="0"/>
            </a:endParaRPr>
          </a:p>
        </p:txBody>
      </p:sp>
      <p:sp>
        <p:nvSpPr>
          <p:cNvPr id="15" name="Rectangle 14">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Google Shape;107;p16" descr="A diagram of a company&#10;&#10;Description automatically generated">
            <a:extLst>
              <a:ext uri="{FF2B5EF4-FFF2-40B4-BE49-F238E27FC236}">
                <a16:creationId xmlns:a16="http://schemas.microsoft.com/office/drawing/2014/main" id="{4C4B737B-411D-A1E5-F7E5-4727260B7FA6}"/>
              </a:ext>
            </a:extLst>
          </p:cNvPr>
          <p:cNvPicPr preferRelativeResize="0">
            <a:picLocks/>
          </p:cNvPicPr>
          <p:nvPr/>
        </p:nvPicPr>
        <p:blipFill rotWithShape="1">
          <a:blip r:embed="rId2"/>
          <a:srcRect l="293" r="522" b="-2"/>
          <a:stretch/>
        </p:blipFill>
        <p:spPr>
          <a:xfrm>
            <a:off x="312517" y="601884"/>
            <a:ext cx="11759878" cy="6053559"/>
          </a:xfrm>
          <a:prstGeom prst="rect">
            <a:avLst/>
          </a:prstGeom>
          <a:noFill/>
        </p:spPr>
      </p:pic>
      <p:sp>
        <p:nvSpPr>
          <p:cNvPr id="17"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1472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60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399C-CBFA-40C7-2C2D-07C784702786}"/>
              </a:ext>
            </a:extLst>
          </p:cNvPr>
          <p:cNvSpPr>
            <a:spLocks noGrp="1"/>
          </p:cNvSpPr>
          <p:nvPr>
            <p:ph type="title"/>
          </p:nvPr>
        </p:nvSpPr>
        <p:spPr>
          <a:xfrm>
            <a:off x="293512" y="0"/>
            <a:ext cx="10557368" cy="508000"/>
          </a:xfrm>
        </p:spPr>
        <p:txBody>
          <a:bodyPr>
            <a:normAutofit/>
          </a:bodyPr>
          <a:lstStyle/>
          <a:p>
            <a:pPr algn="ctr"/>
            <a:r>
              <a:rPr lang="en" sz="2500" b="1" dirty="0">
                <a:solidFill>
                  <a:schemeClr val="bg1"/>
                </a:solidFill>
                <a:latin typeface="Times" pitchFamily="2" charset="0"/>
                <a:ea typeface="Arial"/>
                <a:cs typeface="Arial"/>
                <a:sym typeface="Arial"/>
              </a:rPr>
              <a:t>            Conceptual design (UML)</a:t>
            </a:r>
            <a:endParaRPr lang="en-US" sz="2500" b="1" dirty="0">
              <a:solidFill>
                <a:schemeClr val="bg1"/>
              </a:solidFill>
              <a:latin typeface="Times" pitchFamily="2" charset="0"/>
            </a:endParaRPr>
          </a:p>
        </p:txBody>
      </p:sp>
      <p:pic>
        <p:nvPicPr>
          <p:cNvPr id="4" name="Google Shape;114;p17">
            <a:extLst>
              <a:ext uri="{FF2B5EF4-FFF2-40B4-BE49-F238E27FC236}">
                <a16:creationId xmlns:a16="http://schemas.microsoft.com/office/drawing/2014/main" id="{A94ABB2B-9241-6D46-87B4-9D6D8F8B3DEE}"/>
              </a:ext>
            </a:extLst>
          </p:cNvPr>
          <p:cNvPicPr preferRelativeResize="0">
            <a:picLocks noGrp="1"/>
          </p:cNvPicPr>
          <p:nvPr>
            <p:ph idx="1"/>
          </p:nvPr>
        </p:nvPicPr>
        <p:blipFill>
          <a:blip r:embed="rId2">
            <a:alphaModFix/>
          </a:blip>
          <a:stretch>
            <a:fillRect/>
          </a:stretch>
        </p:blipFill>
        <p:spPr>
          <a:xfrm>
            <a:off x="182880" y="508001"/>
            <a:ext cx="11795759" cy="6235700"/>
          </a:xfrm>
          <a:prstGeom prst="rect">
            <a:avLst/>
          </a:prstGeom>
          <a:noFill/>
          <a:ln>
            <a:noFill/>
          </a:ln>
        </p:spPr>
      </p:pic>
    </p:spTree>
    <p:extLst>
      <p:ext uri="{BB962C8B-B14F-4D97-AF65-F5344CB8AC3E}">
        <p14:creationId xmlns:p14="http://schemas.microsoft.com/office/powerpoint/2010/main" val="3509745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F7AB15-574E-498A-D52F-8817794D3544}"/>
              </a:ext>
            </a:extLst>
          </p:cNvPr>
          <p:cNvSpPr>
            <a:spLocks noGrp="1"/>
          </p:cNvSpPr>
          <p:nvPr>
            <p:ph type="title"/>
          </p:nvPr>
        </p:nvSpPr>
        <p:spPr>
          <a:xfrm>
            <a:off x="13813" y="2377440"/>
            <a:ext cx="4369016" cy="5017917"/>
          </a:xfrm>
        </p:spPr>
        <p:txBody>
          <a:bodyPr>
            <a:normAutofit/>
          </a:bodyPr>
          <a:lstStyle/>
          <a:p>
            <a:r>
              <a:rPr lang="en" sz="4200" b="1" dirty="0">
                <a:solidFill>
                  <a:schemeClr val="tx1"/>
                </a:solidFill>
                <a:latin typeface="Times" pitchFamily="2" charset="0"/>
                <a:ea typeface="Arial"/>
                <a:cs typeface="Arial"/>
                <a:sym typeface="Arial"/>
              </a:rPr>
              <a:t>Relational model 			  or</a:t>
            </a:r>
            <a:br>
              <a:rPr lang="en" sz="4200" b="1" dirty="0">
                <a:solidFill>
                  <a:schemeClr val="tx1"/>
                </a:solidFill>
                <a:latin typeface="Times" pitchFamily="2" charset="0"/>
                <a:ea typeface="Arial"/>
                <a:cs typeface="Arial"/>
                <a:sym typeface="Arial"/>
              </a:rPr>
            </a:br>
            <a:r>
              <a:rPr lang="en" sz="4200" b="1" dirty="0">
                <a:solidFill>
                  <a:schemeClr val="tx1"/>
                </a:solidFill>
                <a:latin typeface="Times" pitchFamily="2" charset="0"/>
                <a:ea typeface="Arial"/>
                <a:cs typeface="Arial"/>
                <a:sym typeface="Arial"/>
              </a:rPr>
              <a:t>Logical Model</a:t>
            </a:r>
            <a:endParaRPr lang="en-US" sz="4200" b="1" dirty="0">
              <a:solidFill>
                <a:schemeClr val="tx1"/>
              </a:solidFill>
              <a:latin typeface="Times" pitchFamily="2" charset="0"/>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31F103-6A79-7EFA-ABFD-21F6577A45FF}"/>
              </a:ext>
            </a:extLst>
          </p:cNvPr>
          <p:cNvSpPr>
            <a:spLocks noGrp="1"/>
          </p:cNvSpPr>
          <p:nvPr>
            <p:ph idx="1"/>
          </p:nvPr>
        </p:nvSpPr>
        <p:spPr>
          <a:xfrm>
            <a:off x="4382829" y="167640"/>
            <a:ext cx="7795357" cy="6690360"/>
          </a:xfrm>
        </p:spPr>
        <p:txBody>
          <a:bodyPr anchor="ctr">
            <a:noAutofit/>
          </a:bodyPr>
          <a:lstStyle/>
          <a:p>
            <a:pPr marL="0" lvl="0" indent="0" rtl="0">
              <a:lnSpc>
                <a:spcPct val="90000"/>
              </a:lnSpc>
              <a:spcBef>
                <a:spcPts val="0"/>
              </a:spcBef>
              <a:spcAft>
                <a:spcPts val="600"/>
              </a:spcAft>
              <a:buNone/>
            </a:pPr>
            <a:r>
              <a:rPr lang="en-US" sz="1500" dirty="0">
                <a:highlight>
                  <a:srgbClr val="FFFFFF"/>
                </a:highlight>
                <a:latin typeface="Arial"/>
                <a:ea typeface="Arial"/>
                <a:cs typeface="Arial"/>
                <a:sym typeface="Arial"/>
              </a:rPr>
              <a:t>HUMANE(</a:t>
            </a:r>
            <a:r>
              <a:rPr lang="en-US" sz="1500" b="1" u="sng" dirty="0" err="1">
                <a:highlight>
                  <a:srgbClr val="F8F9FA"/>
                </a:highlight>
                <a:latin typeface="Arial"/>
                <a:ea typeface="Arial"/>
                <a:cs typeface="Arial"/>
                <a:sym typeface="Arial"/>
              </a:rPr>
              <a:t>Organisation_ID</a:t>
            </a:r>
            <a:r>
              <a:rPr lang="en-US" sz="1500" b="1" dirty="0">
                <a:highlight>
                  <a:srgbClr val="F8F9FA"/>
                </a:highlight>
                <a:latin typeface="Arial"/>
                <a:ea typeface="Arial"/>
                <a:cs typeface="Arial"/>
                <a:sym typeface="Arial"/>
              </a:rPr>
              <a:t>, </a:t>
            </a:r>
            <a:r>
              <a:rPr lang="en-US" sz="1500" dirty="0">
                <a:highlight>
                  <a:srgbClr val="F8F9FA"/>
                </a:highlight>
                <a:latin typeface="Arial"/>
                <a:ea typeface="Arial"/>
                <a:cs typeface="Arial"/>
                <a:sym typeface="Arial"/>
              </a:rPr>
              <a:t>Address, </a:t>
            </a:r>
            <a:r>
              <a:rPr lang="en-US" sz="1500" dirty="0" err="1">
                <a:highlight>
                  <a:srgbClr val="F8F9FA"/>
                </a:highlight>
                <a:latin typeface="Arial"/>
                <a:ea typeface="Arial"/>
                <a:cs typeface="Arial"/>
                <a:sym typeface="Arial"/>
              </a:rPr>
              <a:t>Working_hrs</a:t>
            </a:r>
            <a:r>
              <a:rPr lang="en-US" sz="1500" dirty="0">
                <a:highlight>
                  <a:srgbClr val="F8F9FA"/>
                </a:highlight>
                <a:latin typeface="Arial"/>
                <a:ea typeface="Arial"/>
                <a:cs typeface="Arial"/>
                <a:sym typeface="Arial"/>
              </a:rPr>
              <a:t>, </a:t>
            </a:r>
            <a:r>
              <a:rPr lang="en-US" sz="1500" dirty="0" err="1">
                <a:highlight>
                  <a:srgbClr val="F8F9FA"/>
                </a:highlight>
                <a:latin typeface="Arial"/>
                <a:ea typeface="Arial"/>
                <a:cs typeface="Arial"/>
                <a:sym typeface="Arial"/>
              </a:rPr>
              <a:t>Phone_no</a:t>
            </a:r>
            <a:r>
              <a:rPr lang="en-US" sz="1500" dirty="0">
                <a:highlight>
                  <a:srgbClr val="F8F9FA"/>
                </a:highlight>
                <a:latin typeface="Arial"/>
                <a:ea typeface="Arial"/>
                <a:cs typeface="Arial"/>
                <a:sym typeface="Arial"/>
              </a:rPr>
              <a:t>, Email, Website </a:t>
            </a:r>
            <a:r>
              <a:rPr lang="en-US" sz="1500" dirty="0">
                <a:highlight>
                  <a:srgbClr val="FFFFFF"/>
                </a:highlight>
                <a:latin typeface="Arial"/>
                <a:ea typeface="Arial"/>
                <a:cs typeface="Arial"/>
                <a:sym typeface="Arial"/>
              </a:rPr>
              <a:t>)</a:t>
            </a:r>
          </a:p>
          <a:p>
            <a:pPr marL="0" lvl="0" indent="0" rtl="0">
              <a:lnSpc>
                <a:spcPct val="90000"/>
              </a:lnSpc>
              <a:spcBef>
                <a:spcPts val="0"/>
              </a:spcBef>
              <a:spcAft>
                <a:spcPts val="600"/>
              </a:spcAft>
              <a:buNone/>
            </a:pPr>
            <a:endParaRPr lang="en-US" sz="1500" dirty="0">
              <a:highlight>
                <a:srgbClr val="FFFFFF"/>
              </a:highlight>
              <a:latin typeface="Arial"/>
              <a:ea typeface="Arial"/>
              <a:cs typeface="Arial"/>
              <a:sym typeface="Arial"/>
            </a:endParaRPr>
          </a:p>
          <a:p>
            <a:pPr marL="0" lvl="0" indent="0" rtl="0">
              <a:lnSpc>
                <a:spcPct val="90000"/>
              </a:lnSpc>
              <a:spcBef>
                <a:spcPts val="0"/>
              </a:spcBef>
              <a:spcAft>
                <a:spcPts val="600"/>
              </a:spcAft>
              <a:buNone/>
            </a:pPr>
            <a:r>
              <a:rPr lang="en-US" sz="1500" dirty="0" err="1">
                <a:highlight>
                  <a:srgbClr val="FFFFFF"/>
                </a:highlight>
                <a:latin typeface="Arial"/>
                <a:ea typeface="Arial"/>
                <a:cs typeface="Arial"/>
                <a:sym typeface="Arial"/>
              </a:rPr>
              <a:t>Food_Banks</a:t>
            </a:r>
            <a:r>
              <a:rPr lang="en-US" sz="1500" dirty="0">
                <a:highlight>
                  <a:srgbClr val="FFFFFF"/>
                </a:highlight>
                <a:latin typeface="Arial"/>
                <a:ea typeface="Arial"/>
                <a:cs typeface="Arial"/>
                <a:sym typeface="Arial"/>
              </a:rPr>
              <a:t>(</a:t>
            </a:r>
            <a:r>
              <a:rPr lang="en-US" sz="1500" b="1" u="sng" dirty="0" err="1">
                <a:highlight>
                  <a:srgbClr val="FFFFFF"/>
                </a:highlight>
                <a:latin typeface="Arial"/>
                <a:ea typeface="Arial"/>
                <a:cs typeface="Arial"/>
                <a:sym typeface="Arial"/>
              </a:rPr>
              <a:t>FoodBank_ID</a:t>
            </a:r>
            <a:r>
              <a:rPr lang="en-US" sz="1500" dirty="0">
                <a:highlight>
                  <a:srgbClr val="FFFFFF"/>
                </a:highlight>
                <a:latin typeface="Arial"/>
                <a:ea typeface="Arial"/>
                <a:cs typeface="Arial"/>
                <a:sym typeface="Arial"/>
              </a:rPr>
              <a:t>, Address, Zip-code, Date, </a:t>
            </a:r>
            <a:r>
              <a:rPr lang="en-US" sz="1500" dirty="0" err="1">
                <a:highlight>
                  <a:srgbClr val="FFFFFF"/>
                </a:highlight>
                <a:latin typeface="Arial"/>
                <a:ea typeface="Arial"/>
                <a:cs typeface="Arial"/>
                <a:sym typeface="Arial"/>
              </a:rPr>
              <a:t>Working_hrs</a:t>
            </a:r>
            <a:r>
              <a:rPr lang="en-US" sz="1500" dirty="0">
                <a:highlight>
                  <a:srgbClr val="FFFFFF"/>
                </a:highlight>
                <a:latin typeface="Arial"/>
                <a:ea typeface="Arial"/>
                <a:cs typeface="Arial"/>
                <a:sym typeface="Arial"/>
              </a:rPr>
              <a:t>, </a:t>
            </a:r>
            <a:r>
              <a:rPr lang="en-US" sz="1500" dirty="0" err="1">
                <a:highlight>
                  <a:srgbClr val="FFFFFF"/>
                </a:highlight>
                <a:latin typeface="Arial"/>
                <a:ea typeface="Arial"/>
                <a:cs typeface="Arial"/>
                <a:sym typeface="Arial"/>
              </a:rPr>
              <a:t>Phone_no</a:t>
            </a:r>
            <a:r>
              <a:rPr lang="en-US" sz="1500" dirty="0">
                <a:highlight>
                  <a:srgbClr val="FFFFFF"/>
                </a:highlight>
                <a:latin typeface="Arial"/>
                <a:ea typeface="Arial"/>
                <a:cs typeface="Arial"/>
                <a:sym typeface="Arial"/>
              </a:rPr>
              <a:t>, </a:t>
            </a:r>
            <a:r>
              <a:rPr lang="en-US" sz="1500" i="1" dirty="0" err="1">
                <a:highlight>
                  <a:srgbClr val="FFFFFF"/>
                </a:highlight>
                <a:latin typeface="Arial"/>
                <a:ea typeface="Arial"/>
                <a:cs typeface="Arial"/>
                <a:sym typeface="Arial"/>
              </a:rPr>
              <a:t>Restaurant_ID,Volunteer_SSN</a:t>
            </a:r>
            <a:r>
              <a:rPr lang="en-US" sz="1500" dirty="0">
                <a:highlight>
                  <a:srgbClr val="FFFFFF"/>
                </a:highlight>
                <a:latin typeface="Arial"/>
                <a:ea typeface="Arial"/>
                <a:cs typeface="Arial"/>
                <a:sym typeface="Arial"/>
              </a:rPr>
              <a:t>, </a:t>
            </a:r>
            <a:r>
              <a:rPr lang="en-US" sz="1500" i="1" dirty="0" err="1">
                <a:highlight>
                  <a:srgbClr val="FFFFFF"/>
                </a:highlight>
                <a:latin typeface="Arial"/>
                <a:ea typeface="Arial"/>
                <a:cs typeface="Arial"/>
                <a:sym typeface="Arial"/>
              </a:rPr>
              <a:t>H_Organisation_ID</a:t>
            </a:r>
            <a:r>
              <a:rPr lang="en-US" sz="1500" dirty="0">
                <a:highlight>
                  <a:srgbClr val="FFFFFF"/>
                </a:highlight>
                <a:latin typeface="Arial"/>
                <a:ea typeface="Arial"/>
                <a:cs typeface="Arial"/>
                <a:sym typeface="Arial"/>
              </a:rPr>
              <a:t>)</a:t>
            </a:r>
          </a:p>
          <a:p>
            <a:pPr marL="0" lvl="0" indent="0" rtl="0">
              <a:lnSpc>
                <a:spcPct val="90000"/>
              </a:lnSpc>
              <a:spcBef>
                <a:spcPts val="0"/>
              </a:spcBef>
              <a:spcAft>
                <a:spcPts val="600"/>
              </a:spcAft>
              <a:buNone/>
            </a:pPr>
            <a:endParaRPr lang="en-US" sz="1500" dirty="0">
              <a:highlight>
                <a:srgbClr val="FFFFFF"/>
              </a:highlight>
              <a:latin typeface="Arial"/>
              <a:ea typeface="Arial"/>
              <a:cs typeface="Arial"/>
              <a:sym typeface="Arial"/>
            </a:endParaRPr>
          </a:p>
          <a:p>
            <a:pPr marL="457200" lvl="0" indent="-317500" rtl="0">
              <a:lnSpc>
                <a:spcPct val="90000"/>
              </a:lnSpc>
              <a:spcBef>
                <a:spcPts val="0"/>
              </a:spcBef>
              <a:spcAft>
                <a:spcPts val="600"/>
              </a:spcAft>
              <a:buClr>
                <a:srgbClr val="2D3B45"/>
              </a:buClr>
              <a:buSzPts val="1400"/>
              <a:buFont typeface="Arial"/>
              <a:buChar char="●"/>
            </a:pPr>
            <a:r>
              <a:rPr lang="en-US" sz="1500" dirty="0" err="1">
                <a:highlight>
                  <a:srgbClr val="FFFFFF"/>
                </a:highlight>
                <a:latin typeface="Arial"/>
                <a:ea typeface="Arial"/>
                <a:cs typeface="Arial"/>
                <a:sym typeface="Arial"/>
              </a:rPr>
              <a:t>FoodBank_ID</a:t>
            </a:r>
            <a:r>
              <a:rPr lang="en-US" sz="1500" dirty="0">
                <a:highlight>
                  <a:srgbClr val="FFFFFF"/>
                </a:highlight>
                <a:latin typeface="Arial"/>
                <a:ea typeface="Arial"/>
                <a:cs typeface="Arial"/>
                <a:sym typeface="Arial"/>
              </a:rPr>
              <a:t> - Primary key</a:t>
            </a:r>
          </a:p>
          <a:p>
            <a:pPr marL="457200" lvl="0" indent="-317500" rtl="0">
              <a:lnSpc>
                <a:spcPct val="90000"/>
              </a:lnSpc>
              <a:spcBef>
                <a:spcPts val="0"/>
              </a:spcBef>
              <a:spcAft>
                <a:spcPts val="600"/>
              </a:spcAft>
              <a:buClr>
                <a:srgbClr val="2D3B45"/>
              </a:buClr>
              <a:buSzPts val="1400"/>
              <a:buFont typeface="Arial"/>
              <a:buChar char="●"/>
            </a:pPr>
            <a:r>
              <a:rPr lang="en-US" sz="1500" i="1" dirty="0" err="1">
                <a:highlight>
                  <a:srgbClr val="FFFFFF"/>
                </a:highlight>
                <a:latin typeface="Arial"/>
                <a:ea typeface="Arial"/>
                <a:cs typeface="Arial"/>
                <a:sym typeface="Arial"/>
              </a:rPr>
              <a:t>H_Organisation_ID</a:t>
            </a:r>
            <a:r>
              <a:rPr lang="en-US" sz="1500" dirty="0">
                <a:highlight>
                  <a:srgbClr val="FFFFFF"/>
                </a:highlight>
                <a:latin typeface="Arial"/>
                <a:ea typeface="Arial"/>
                <a:cs typeface="Arial"/>
                <a:sym typeface="Arial"/>
              </a:rPr>
              <a:t>  - Foreign key refers to </a:t>
            </a:r>
            <a:r>
              <a:rPr lang="en-US" sz="1500" dirty="0" err="1">
                <a:highlight>
                  <a:srgbClr val="FFFFFF"/>
                </a:highlight>
                <a:latin typeface="Arial"/>
                <a:ea typeface="Arial"/>
                <a:cs typeface="Arial"/>
                <a:sym typeface="Arial"/>
              </a:rPr>
              <a:t>Organisation_ID</a:t>
            </a:r>
            <a:r>
              <a:rPr lang="en-US" sz="1500" dirty="0">
                <a:highlight>
                  <a:srgbClr val="FFFFFF"/>
                </a:highlight>
                <a:latin typeface="Arial"/>
                <a:ea typeface="Arial"/>
                <a:cs typeface="Arial"/>
                <a:sym typeface="Arial"/>
              </a:rPr>
              <a:t> in relation HUMANE and NULL not allowed</a:t>
            </a:r>
          </a:p>
          <a:p>
            <a:pPr marL="457200" lvl="0" indent="-317500" rtl="0">
              <a:lnSpc>
                <a:spcPct val="90000"/>
              </a:lnSpc>
              <a:spcBef>
                <a:spcPts val="0"/>
              </a:spcBef>
              <a:spcAft>
                <a:spcPts val="600"/>
              </a:spcAft>
              <a:buClr>
                <a:srgbClr val="2D3B45"/>
              </a:buClr>
              <a:buSzPts val="1400"/>
              <a:buFont typeface="Arial"/>
              <a:buChar char="●"/>
            </a:pPr>
            <a:r>
              <a:rPr lang="en-US" sz="1500" i="1" dirty="0" err="1">
                <a:highlight>
                  <a:srgbClr val="FFFFFF"/>
                </a:highlight>
                <a:latin typeface="Arial"/>
                <a:ea typeface="Arial"/>
                <a:cs typeface="Arial"/>
                <a:sym typeface="Arial"/>
              </a:rPr>
              <a:t>Restaurant_ID</a:t>
            </a:r>
            <a:r>
              <a:rPr lang="en-US" sz="1500" dirty="0">
                <a:highlight>
                  <a:srgbClr val="FFFFFF"/>
                </a:highlight>
                <a:latin typeface="Arial"/>
                <a:ea typeface="Arial"/>
                <a:cs typeface="Arial"/>
                <a:sym typeface="Arial"/>
              </a:rPr>
              <a:t> - </a:t>
            </a:r>
            <a:r>
              <a:rPr lang="en-US" sz="1500" dirty="0" err="1">
                <a:highlight>
                  <a:srgbClr val="FFFFFF"/>
                </a:highlight>
                <a:latin typeface="Arial"/>
                <a:ea typeface="Arial"/>
                <a:cs typeface="Arial"/>
                <a:sym typeface="Arial"/>
              </a:rPr>
              <a:t>Foriegn</a:t>
            </a:r>
            <a:r>
              <a:rPr lang="en-US" sz="1500" dirty="0">
                <a:highlight>
                  <a:srgbClr val="FFFFFF"/>
                </a:highlight>
                <a:latin typeface="Arial"/>
                <a:ea typeface="Arial"/>
                <a:cs typeface="Arial"/>
                <a:sym typeface="Arial"/>
              </a:rPr>
              <a:t> keys refers to name in relation Restaurant and NULL not allowed</a:t>
            </a:r>
          </a:p>
          <a:p>
            <a:pPr marL="457200" lvl="0" indent="-317500" rtl="0">
              <a:lnSpc>
                <a:spcPct val="90000"/>
              </a:lnSpc>
              <a:spcBef>
                <a:spcPts val="0"/>
              </a:spcBef>
              <a:spcAft>
                <a:spcPts val="600"/>
              </a:spcAft>
              <a:buClr>
                <a:srgbClr val="2D3B45"/>
              </a:buClr>
              <a:buSzPts val="1400"/>
              <a:buFont typeface="Arial"/>
              <a:buChar char="●"/>
            </a:pPr>
            <a:r>
              <a:rPr lang="en-US" sz="1500" i="1" dirty="0" err="1">
                <a:highlight>
                  <a:srgbClr val="FFFFFF"/>
                </a:highlight>
                <a:latin typeface="Arial"/>
                <a:ea typeface="Arial"/>
                <a:cs typeface="Arial"/>
                <a:sym typeface="Arial"/>
              </a:rPr>
              <a:t>Volunteer_SSN</a:t>
            </a:r>
            <a:r>
              <a:rPr lang="en-US" sz="1500" dirty="0">
                <a:highlight>
                  <a:srgbClr val="FFFFFF"/>
                </a:highlight>
                <a:latin typeface="Arial"/>
                <a:ea typeface="Arial"/>
                <a:cs typeface="Arial"/>
                <a:sym typeface="Arial"/>
              </a:rPr>
              <a:t> - </a:t>
            </a:r>
            <a:r>
              <a:rPr lang="en-US" sz="1500" dirty="0" err="1">
                <a:highlight>
                  <a:srgbClr val="FFFFFF"/>
                </a:highlight>
                <a:latin typeface="Arial"/>
                <a:ea typeface="Arial"/>
                <a:cs typeface="Arial"/>
                <a:sym typeface="Arial"/>
              </a:rPr>
              <a:t>Foriegn</a:t>
            </a:r>
            <a:r>
              <a:rPr lang="en-US" sz="1500" dirty="0">
                <a:highlight>
                  <a:srgbClr val="FFFFFF"/>
                </a:highlight>
                <a:latin typeface="Arial"/>
                <a:ea typeface="Arial"/>
                <a:cs typeface="Arial"/>
                <a:sym typeface="Arial"/>
              </a:rPr>
              <a:t> keys refers to SSN in relation Volunteers and NULL not allowed</a:t>
            </a:r>
          </a:p>
          <a:p>
            <a:pPr marL="139700" lvl="0" indent="0" rtl="0">
              <a:lnSpc>
                <a:spcPct val="90000"/>
              </a:lnSpc>
              <a:spcBef>
                <a:spcPts val="0"/>
              </a:spcBef>
              <a:spcAft>
                <a:spcPts val="600"/>
              </a:spcAft>
              <a:buClr>
                <a:srgbClr val="2D3B45"/>
              </a:buClr>
              <a:buSzPts val="1400"/>
              <a:buNone/>
            </a:pPr>
            <a:endParaRPr lang="en-US" sz="1500" dirty="0">
              <a:highlight>
                <a:srgbClr val="FFFFFF"/>
              </a:highlight>
              <a:latin typeface="Arial"/>
              <a:ea typeface="Arial"/>
              <a:cs typeface="Arial"/>
              <a:sym typeface="Arial"/>
            </a:endParaRPr>
          </a:p>
          <a:p>
            <a:pPr marL="0" lvl="0" indent="0" rtl="0">
              <a:lnSpc>
                <a:spcPct val="90000"/>
              </a:lnSpc>
              <a:spcBef>
                <a:spcPts val="0"/>
              </a:spcBef>
              <a:spcAft>
                <a:spcPts val="600"/>
              </a:spcAft>
              <a:buNone/>
            </a:pPr>
            <a:r>
              <a:rPr lang="en-US" sz="1500" b="0" dirty="0" err="1">
                <a:highlight>
                  <a:srgbClr val="FFFFFF"/>
                </a:highlight>
                <a:latin typeface="Arial"/>
                <a:ea typeface="Arial"/>
                <a:cs typeface="Arial"/>
                <a:sym typeface="Arial"/>
              </a:rPr>
              <a:t>Clothes_Banks</a:t>
            </a:r>
            <a:r>
              <a:rPr lang="en-US" sz="1500" b="0" dirty="0">
                <a:highlight>
                  <a:srgbClr val="FFFFFF"/>
                </a:highlight>
                <a:latin typeface="Arial"/>
                <a:ea typeface="Arial"/>
                <a:cs typeface="Arial"/>
                <a:sym typeface="Arial"/>
              </a:rPr>
              <a:t>(</a:t>
            </a:r>
            <a:r>
              <a:rPr lang="en-US" sz="1500" b="1" u="sng" dirty="0" err="1">
                <a:highlight>
                  <a:srgbClr val="FFFFFF"/>
                </a:highlight>
                <a:latin typeface="Arial"/>
                <a:ea typeface="Arial"/>
                <a:cs typeface="Arial"/>
                <a:sym typeface="Arial"/>
              </a:rPr>
              <a:t>ClothBank_ID</a:t>
            </a:r>
            <a:r>
              <a:rPr lang="en-US" sz="1500" b="0" dirty="0">
                <a:highlight>
                  <a:srgbClr val="FFFFFF"/>
                </a:highlight>
                <a:latin typeface="Arial"/>
                <a:ea typeface="Arial"/>
                <a:cs typeface="Arial"/>
                <a:sym typeface="Arial"/>
              </a:rPr>
              <a:t>, Address, Zip-code, Date, </a:t>
            </a:r>
            <a:r>
              <a:rPr lang="en-US" sz="1500" b="0" dirty="0" err="1">
                <a:highlight>
                  <a:srgbClr val="FFFFFF"/>
                </a:highlight>
                <a:latin typeface="Arial"/>
                <a:ea typeface="Arial"/>
                <a:cs typeface="Arial"/>
                <a:sym typeface="Arial"/>
              </a:rPr>
              <a:t>Working_hrs</a:t>
            </a:r>
            <a:r>
              <a:rPr lang="en-US" sz="1500" b="0" dirty="0">
                <a:highlight>
                  <a:srgbClr val="FFFFFF"/>
                </a:highlight>
                <a:latin typeface="Arial"/>
                <a:ea typeface="Arial"/>
                <a:cs typeface="Arial"/>
                <a:sym typeface="Arial"/>
              </a:rPr>
              <a:t>, </a:t>
            </a:r>
            <a:r>
              <a:rPr lang="en-US" sz="1500" b="0" dirty="0" err="1">
                <a:highlight>
                  <a:srgbClr val="FFFFFF"/>
                </a:highlight>
                <a:latin typeface="Arial"/>
                <a:ea typeface="Arial"/>
                <a:cs typeface="Arial"/>
                <a:sym typeface="Arial"/>
              </a:rPr>
              <a:t>Phone_no</a:t>
            </a:r>
            <a:r>
              <a:rPr lang="en-US" sz="1500" b="0" dirty="0">
                <a:highlight>
                  <a:srgbClr val="FFFFFF"/>
                </a:highlight>
                <a:latin typeface="Arial"/>
                <a:ea typeface="Arial"/>
                <a:cs typeface="Arial"/>
                <a:sym typeface="Arial"/>
              </a:rPr>
              <a:t>, </a:t>
            </a:r>
            <a:r>
              <a:rPr lang="en-US" sz="1500" b="0" i="1" dirty="0">
                <a:highlight>
                  <a:srgbClr val="FFFFFF"/>
                </a:highlight>
                <a:latin typeface="Arial"/>
                <a:ea typeface="Arial"/>
                <a:cs typeface="Arial"/>
                <a:sym typeface="Arial"/>
              </a:rPr>
              <a:t>Individual_Donors_SSN,Merchandised_Donors_ID,Volunteer_SSN,H_Organisation_ID</a:t>
            </a:r>
            <a:r>
              <a:rPr lang="en-US" sz="1500" b="0" dirty="0">
                <a:highlight>
                  <a:srgbClr val="FFFFFF"/>
                </a:highlight>
                <a:latin typeface="Arial"/>
                <a:ea typeface="Arial"/>
                <a:cs typeface="Arial"/>
                <a:sym typeface="Arial"/>
              </a:rPr>
              <a:t>)</a:t>
            </a:r>
          </a:p>
          <a:p>
            <a:pPr marL="0" lvl="0" indent="0" rtl="0">
              <a:lnSpc>
                <a:spcPct val="90000"/>
              </a:lnSpc>
              <a:spcBef>
                <a:spcPts val="0"/>
              </a:spcBef>
              <a:spcAft>
                <a:spcPts val="600"/>
              </a:spcAft>
              <a:buNone/>
            </a:pPr>
            <a:endParaRPr lang="en-US" sz="1500" b="0" dirty="0">
              <a:highlight>
                <a:srgbClr val="FFFFFF"/>
              </a:highlight>
              <a:latin typeface="Arial"/>
              <a:ea typeface="Arial"/>
              <a:cs typeface="Arial"/>
              <a:sym typeface="Arial"/>
            </a:endParaRPr>
          </a:p>
          <a:p>
            <a:pPr marL="457200" lvl="0" indent="-323850" rtl="0">
              <a:lnSpc>
                <a:spcPct val="90000"/>
              </a:lnSpc>
              <a:spcBef>
                <a:spcPts val="0"/>
              </a:spcBef>
              <a:spcAft>
                <a:spcPts val="600"/>
              </a:spcAft>
              <a:buClr>
                <a:srgbClr val="2D3B45"/>
              </a:buClr>
              <a:buSzPts val="1500"/>
              <a:buFont typeface="Arial"/>
              <a:buChar char="●"/>
            </a:pPr>
            <a:r>
              <a:rPr lang="en-US" sz="1500" b="0" dirty="0" err="1">
                <a:highlight>
                  <a:srgbClr val="FFFFFF"/>
                </a:highlight>
                <a:latin typeface="Arial"/>
                <a:ea typeface="Arial"/>
                <a:cs typeface="Arial"/>
                <a:sym typeface="Arial"/>
              </a:rPr>
              <a:t>ClothBank_ID</a:t>
            </a:r>
            <a:r>
              <a:rPr lang="en-US" sz="1500" b="0" dirty="0">
                <a:highlight>
                  <a:srgbClr val="FFFFFF"/>
                </a:highlight>
                <a:latin typeface="Arial"/>
                <a:ea typeface="Arial"/>
                <a:cs typeface="Arial"/>
                <a:sym typeface="Arial"/>
              </a:rPr>
              <a:t> - Primary Key</a:t>
            </a:r>
          </a:p>
          <a:p>
            <a:pPr marL="457200" lvl="0" indent="-323850" rtl="0">
              <a:lnSpc>
                <a:spcPct val="90000"/>
              </a:lnSpc>
              <a:spcBef>
                <a:spcPts val="0"/>
              </a:spcBef>
              <a:spcAft>
                <a:spcPts val="600"/>
              </a:spcAft>
              <a:buClr>
                <a:srgbClr val="2D3B45"/>
              </a:buClr>
              <a:buSzPts val="1500"/>
              <a:buFont typeface="Arial"/>
              <a:buChar char="●"/>
            </a:pPr>
            <a:r>
              <a:rPr lang="en-US" sz="1500" b="0" i="1" dirty="0" err="1">
                <a:highlight>
                  <a:srgbClr val="FFFFFF"/>
                </a:highlight>
                <a:latin typeface="Arial"/>
                <a:ea typeface="Arial"/>
                <a:cs typeface="Arial"/>
                <a:sym typeface="Arial"/>
              </a:rPr>
              <a:t>Individual_Donors_SSN</a:t>
            </a:r>
            <a:r>
              <a:rPr lang="en-US" sz="1500" b="0" i="1" dirty="0">
                <a:highlight>
                  <a:srgbClr val="FFFFFF"/>
                </a:highlight>
                <a:latin typeface="Arial"/>
                <a:ea typeface="Arial"/>
                <a:cs typeface="Arial"/>
                <a:sym typeface="Arial"/>
              </a:rPr>
              <a:t> - </a:t>
            </a:r>
            <a:r>
              <a:rPr lang="en-US" sz="1500" b="0" dirty="0" err="1">
                <a:highlight>
                  <a:srgbClr val="FFFFFF"/>
                </a:highlight>
                <a:latin typeface="Arial"/>
                <a:ea typeface="Arial"/>
                <a:cs typeface="Arial"/>
                <a:sym typeface="Arial"/>
              </a:rPr>
              <a:t>Foriegn</a:t>
            </a:r>
            <a:r>
              <a:rPr lang="en-US" sz="1500" b="0" dirty="0">
                <a:highlight>
                  <a:srgbClr val="FFFFFF"/>
                </a:highlight>
                <a:latin typeface="Arial"/>
                <a:ea typeface="Arial"/>
                <a:cs typeface="Arial"/>
                <a:sym typeface="Arial"/>
              </a:rPr>
              <a:t> keys refers to SSN in relation Individual Donors and NULL not allowed</a:t>
            </a:r>
          </a:p>
          <a:p>
            <a:pPr marL="457200" lvl="0" indent="-323850" rtl="0">
              <a:lnSpc>
                <a:spcPct val="90000"/>
              </a:lnSpc>
              <a:spcBef>
                <a:spcPts val="0"/>
              </a:spcBef>
              <a:spcAft>
                <a:spcPts val="600"/>
              </a:spcAft>
              <a:buClr>
                <a:srgbClr val="2D3B45"/>
              </a:buClr>
              <a:buSzPts val="1500"/>
              <a:buFont typeface="Arial"/>
              <a:buChar char="●"/>
            </a:pPr>
            <a:r>
              <a:rPr lang="en-US" sz="1500" b="0" i="1" dirty="0" err="1">
                <a:highlight>
                  <a:srgbClr val="FFFFFF"/>
                </a:highlight>
                <a:latin typeface="Arial"/>
                <a:ea typeface="Arial"/>
                <a:cs typeface="Arial"/>
                <a:sym typeface="Arial"/>
              </a:rPr>
              <a:t>Merchandised_Donors_ID</a:t>
            </a:r>
            <a:r>
              <a:rPr lang="en-US" sz="1500" b="0" i="1" dirty="0">
                <a:highlight>
                  <a:srgbClr val="FFFFFF"/>
                </a:highlight>
                <a:latin typeface="Arial"/>
                <a:ea typeface="Arial"/>
                <a:cs typeface="Arial"/>
                <a:sym typeface="Arial"/>
              </a:rPr>
              <a:t> - </a:t>
            </a:r>
            <a:r>
              <a:rPr lang="en-US" sz="1500" b="0" dirty="0" err="1">
                <a:highlight>
                  <a:srgbClr val="FFFFFF"/>
                </a:highlight>
                <a:latin typeface="Arial"/>
                <a:ea typeface="Arial"/>
                <a:cs typeface="Arial"/>
                <a:sym typeface="Arial"/>
              </a:rPr>
              <a:t>Foriegn</a:t>
            </a:r>
            <a:r>
              <a:rPr lang="en-US" sz="1500" b="0" dirty="0">
                <a:highlight>
                  <a:srgbClr val="FFFFFF"/>
                </a:highlight>
                <a:latin typeface="Arial"/>
                <a:ea typeface="Arial"/>
                <a:cs typeface="Arial"/>
                <a:sym typeface="Arial"/>
              </a:rPr>
              <a:t> keys refers to </a:t>
            </a:r>
            <a:r>
              <a:rPr lang="en-US" sz="1500" b="0" dirty="0" err="1">
                <a:highlight>
                  <a:srgbClr val="FFFFFF"/>
                </a:highlight>
                <a:latin typeface="Arial"/>
                <a:ea typeface="Arial"/>
                <a:cs typeface="Arial"/>
                <a:sym typeface="Arial"/>
              </a:rPr>
              <a:t>Company_ID</a:t>
            </a:r>
            <a:r>
              <a:rPr lang="en-US" sz="1500" b="0" dirty="0">
                <a:highlight>
                  <a:srgbClr val="FFFFFF"/>
                </a:highlight>
                <a:latin typeface="Arial"/>
                <a:ea typeface="Arial"/>
                <a:cs typeface="Arial"/>
                <a:sym typeface="Arial"/>
              </a:rPr>
              <a:t> in relation </a:t>
            </a:r>
            <a:r>
              <a:rPr lang="en-US" sz="1500" b="0" dirty="0" err="1">
                <a:highlight>
                  <a:srgbClr val="FFFFFF"/>
                </a:highlight>
                <a:latin typeface="Arial"/>
                <a:ea typeface="Arial"/>
                <a:cs typeface="Arial"/>
                <a:sym typeface="Arial"/>
              </a:rPr>
              <a:t>Merchanised</a:t>
            </a:r>
            <a:r>
              <a:rPr lang="en-US" sz="1500" b="0" dirty="0">
                <a:highlight>
                  <a:srgbClr val="FFFFFF"/>
                </a:highlight>
                <a:latin typeface="Arial"/>
                <a:ea typeface="Arial"/>
                <a:cs typeface="Arial"/>
                <a:sym typeface="Arial"/>
              </a:rPr>
              <a:t> Donors and NULL not allowed</a:t>
            </a:r>
          </a:p>
          <a:p>
            <a:pPr marL="457200" lvl="0" indent="-323850" rtl="0">
              <a:lnSpc>
                <a:spcPct val="90000"/>
              </a:lnSpc>
              <a:spcBef>
                <a:spcPts val="0"/>
              </a:spcBef>
              <a:spcAft>
                <a:spcPts val="600"/>
              </a:spcAft>
              <a:buClr>
                <a:srgbClr val="2D3B45"/>
              </a:buClr>
              <a:buSzPts val="1500"/>
              <a:buFont typeface="Arial"/>
              <a:buChar char="●"/>
            </a:pPr>
            <a:r>
              <a:rPr lang="en-US" sz="1500" b="0" i="1" dirty="0" err="1">
                <a:highlight>
                  <a:srgbClr val="FFFFFF"/>
                </a:highlight>
                <a:latin typeface="Arial"/>
                <a:ea typeface="Arial"/>
                <a:cs typeface="Arial"/>
                <a:sym typeface="Arial"/>
              </a:rPr>
              <a:t>Volunteer_SSN</a:t>
            </a:r>
            <a:r>
              <a:rPr lang="en-US" sz="1500" b="0" dirty="0">
                <a:highlight>
                  <a:srgbClr val="FFFFFF"/>
                </a:highlight>
                <a:latin typeface="Arial"/>
                <a:ea typeface="Arial"/>
                <a:cs typeface="Arial"/>
                <a:sym typeface="Arial"/>
              </a:rPr>
              <a:t> - </a:t>
            </a:r>
            <a:r>
              <a:rPr lang="en-US" sz="1500" b="0" dirty="0" err="1">
                <a:highlight>
                  <a:srgbClr val="FFFFFF"/>
                </a:highlight>
                <a:latin typeface="Arial"/>
                <a:ea typeface="Arial"/>
                <a:cs typeface="Arial"/>
                <a:sym typeface="Arial"/>
              </a:rPr>
              <a:t>Foriegn</a:t>
            </a:r>
            <a:r>
              <a:rPr lang="en-US" sz="1500" b="0" dirty="0">
                <a:highlight>
                  <a:srgbClr val="FFFFFF"/>
                </a:highlight>
                <a:latin typeface="Arial"/>
                <a:ea typeface="Arial"/>
                <a:cs typeface="Arial"/>
                <a:sym typeface="Arial"/>
              </a:rPr>
              <a:t> keys refers to SSN in relation Volunteers and NULL not allowed</a:t>
            </a:r>
          </a:p>
          <a:p>
            <a:pPr marL="457200" lvl="0" indent="-323850" rtl="0">
              <a:lnSpc>
                <a:spcPct val="90000"/>
              </a:lnSpc>
              <a:spcBef>
                <a:spcPts val="0"/>
              </a:spcBef>
              <a:spcAft>
                <a:spcPts val="600"/>
              </a:spcAft>
              <a:buClr>
                <a:srgbClr val="2D3B45"/>
              </a:buClr>
              <a:buSzPts val="1500"/>
              <a:buFont typeface="Arial"/>
              <a:buChar char="●"/>
            </a:pPr>
            <a:r>
              <a:rPr lang="en-US" sz="1500" b="0" i="1" dirty="0" err="1">
                <a:highlight>
                  <a:srgbClr val="FFFFFF"/>
                </a:highlight>
                <a:latin typeface="Arial"/>
                <a:ea typeface="Arial"/>
                <a:cs typeface="Arial"/>
                <a:sym typeface="Arial"/>
              </a:rPr>
              <a:t>H_Organisation_ID</a:t>
            </a:r>
            <a:r>
              <a:rPr lang="en-US" sz="1500" b="0" dirty="0">
                <a:highlight>
                  <a:srgbClr val="FFFFFF"/>
                </a:highlight>
                <a:latin typeface="Arial"/>
                <a:ea typeface="Arial"/>
                <a:cs typeface="Arial"/>
                <a:sym typeface="Arial"/>
              </a:rPr>
              <a:t>  - Foreign key refers to </a:t>
            </a:r>
            <a:r>
              <a:rPr lang="en-US" sz="1500" b="0" dirty="0" err="1">
                <a:highlight>
                  <a:srgbClr val="FFFFFF"/>
                </a:highlight>
                <a:latin typeface="Arial"/>
                <a:ea typeface="Arial"/>
                <a:cs typeface="Arial"/>
                <a:sym typeface="Arial"/>
              </a:rPr>
              <a:t>Organisation_ID</a:t>
            </a:r>
            <a:r>
              <a:rPr lang="en-US" sz="1500" b="0" dirty="0">
                <a:highlight>
                  <a:srgbClr val="FFFFFF"/>
                </a:highlight>
                <a:latin typeface="Arial"/>
                <a:ea typeface="Arial"/>
                <a:cs typeface="Arial"/>
                <a:sym typeface="Arial"/>
              </a:rPr>
              <a:t> in relation HUMANE and NULL not allowed</a:t>
            </a:r>
            <a:endParaRPr lang="en-US" sz="1500" dirty="0"/>
          </a:p>
        </p:txBody>
      </p:sp>
    </p:spTree>
    <p:extLst>
      <p:ext uri="{BB962C8B-B14F-4D97-AF65-F5344CB8AC3E}">
        <p14:creationId xmlns:p14="http://schemas.microsoft.com/office/powerpoint/2010/main" val="648018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F7AB15-574E-498A-D52F-8817794D3544}"/>
              </a:ext>
            </a:extLst>
          </p:cNvPr>
          <p:cNvSpPr>
            <a:spLocks noGrp="1"/>
          </p:cNvSpPr>
          <p:nvPr>
            <p:ph type="title"/>
          </p:nvPr>
        </p:nvSpPr>
        <p:spPr>
          <a:xfrm>
            <a:off x="3373062" y="624110"/>
            <a:ext cx="8131550" cy="1280890"/>
          </a:xfrm>
        </p:spPr>
        <p:txBody>
          <a:bodyPr>
            <a:normAutofit/>
          </a:bodyPr>
          <a:lstStyle/>
          <a:p>
            <a:r>
              <a:rPr lang="en" b="1">
                <a:latin typeface="Times" pitchFamily="2" charset="0"/>
                <a:ea typeface="Arial"/>
                <a:cs typeface="Arial"/>
                <a:sym typeface="Arial"/>
              </a:rPr>
              <a:t> </a:t>
            </a:r>
            <a:endParaRPr lang="en-US" b="1">
              <a:latin typeface="Times" pitchFamily="2" charset="0"/>
            </a:endParaRP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1C31F103-6A79-7EFA-ABFD-21F6577A45FF}"/>
              </a:ext>
            </a:extLst>
          </p:cNvPr>
          <p:cNvSpPr>
            <a:spLocks noGrp="1"/>
          </p:cNvSpPr>
          <p:nvPr>
            <p:ph idx="1"/>
          </p:nvPr>
        </p:nvSpPr>
        <p:spPr>
          <a:xfrm>
            <a:off x="2952165" y="228599"/>
            <a:ext cx="9111227" cy="6624653"/>
          </a:xfrm>
        </p:spPr>
        <p:txBody>
          <a:bodyPr>
            <a:noAutofit/>
          </a:bodyPr>
          <a:lstStyle/>
          <a:p>
            <a:pPr marL="0" lvl="0" indent="0" rtl="0">
              <a:lnSpc>
                <a:spcPct val="90000"/>
              </a:lnSpc>
              <a:spcBef>
                <a:spcPts val="0"/>
              </a:spcBef>
              <a:spcAft>
                <a:spcPts val="600"/>
              </a:spcAft>
              <a:buSzPts val="990"/>
              <a:buNone/>
            </a:pPr>
            <a:r>
              <a:rPr lang="en-US" sz="1500" b="0" dirty="0">
                <a:highlight>
                  <a:srgbClr val="F8F9FA"/>
                </a:highlight>
                <a:latin typeface="Arial" panose="020B0604020202020204" pitchFamily="34" charset="0"/>
                <a:ea typeface="Arial"/>
                <a:cs typeface="Arial" panose="020B0604020202020204" pitchFamily="34" charset="0"/>
                <a:sym typeface="Arial"/>
              </a:rPr>
              <a:t>Electronics/Furniture</a:t>
            </a:r>
            <a:r>
              <a:rPr lang="en-US" sz="1500" b="0" dirty="0">
                <a:highlight>
                  <a:srgbClr val="FFFFFF"/>
                </a:highlight>
                <a:latin typeface="Arial" panose="020B0604020202020204" pitchFamily="34" charset="0"/>
                <a:ea typeface="Arial"/>
                <a:cs typeface="Arial" panose="020B0604020202020204" pitchFamily="34" charset="0"/>
                <a:sym typeface="Arial"/>
              </a:rPr>
              <a:t>(</a:t>
            </a:r>
            <a:r>
              <a:rPr lang="en-US" sz="1500" b="1" u="sng" dirty="0" err="1">
                <a:highlight>
                  <a:srgbClr val="F8F9FA"/>
                </a:highlight>
                <a:latin typeface="Arial" panose="020B0604020202020204" pitchFamily="34" charset="0"/>
                <a:ea typeface="Arial"/>
                <a:cs typeface="Arial" panose="020B0604020202020204" pitchFamily="34" charset="0"/>
                <a:sym typeface="Arial"/>
              </a:rPr>
              <a:t>ElecFur_ID</a:t>
            </a:r>
            <a:r>
              <a:rPr lang="en-US" sz="1500" b="0" dirty="0">
                <a:highlight>
                  <a:srgbClr val="FFFFFF"/>
                </a:highlight>
                <a:latin typeface="Arial" panose="020B0604020202020204" pitchFamily="34" charset="0"/>
                <a:ea typeface="Arial"/>
                <a:cs typeface="Arial" panose="020B0604020202020204" pitchFamily="34" charset="0"/>
                <a:sym typeface="Arial"/>
              </a:rPr>
              <a:t>, Address, Zip-code, Date, </a:t>
            </a:r>
            <a:r>
              <a:rPr lang="en-US" sz="1500" b="0" dirty="0" err="1">
                <a:highlight>
                  <a:srgbClr val="FFFFFF"/>
                </a:highlight>
                <a:latin typeface="Arial" panose="020B0604020202020204" pitchFamily="34" charset="0"/>
                <a:ea typeface="Arial"/>
                <a:cs typeface="Arial" panose="020B0604020202020204" pitchFamily="34" charset="0"/>
                <a:sym typeface="Arial"/>
              </a:rPr>
              <a:t>Working_hrs</a:t>
            </a:r>
            <a:r>
              <a:rPr lang="en-US" sz="1500" b="0" dirty="0">
                <a:highlight>
                  <a:srgbClr val="FFFFFF"/>
                </a:highlight>
                <a:latin typeface="Arial" panose="020B0604020202020204" pitchFamily="34" charset="0"/>
                <a:ea typeface="Arial"/>
                <a:cs typeface="Arial" panose="020B0604020202020204" pitchFamily="34" charset="0"/>
                <a:sym typeface="Arial"/>
              </a:rPr>
              <a:t>, </a:t>
            </a:r>
            <a:r>
              <a:rPr lang="en-US" sz="1500" b="0" dirty="0" err="1">
                <a:highlight>
                  <a:srgbClr val="FFFFFF"/>
                </a:highlight>
                <a:latin typeface="Arial" panose="020B0604020202020204" pitchFamily="34" charset="0"/>
                <a:ea typeface="Arial"/>
                <a:cs typeface="Arial" panose="020B0604020202020204" pitchFamily="34" charset="0"/>
                <a:sym typeface="Arial"/>
              </a:rPr>
              <a:t>Phone_no,Yrs_of_Usage,</a:t>
            </a:r>
            <a:r>
              <a:rPr lang="en-US" sz="1500" b="0" i="1" dirty="0" err="1">
                <a:highlight>
                  <a:srgbClr val="FFFFFF"/>
                </a:highlight>
                <a:latin typeface="Arial" panose="020B0604020202020204" pitchFamily="34" charset="0"/>
                <a:ea typeface="Arial"/>
                <a:cs typeface="Arial" panose="020B0604020202020204" pitchFamily="34" charset="0"/>
                <a:sym typeface="Arial"/>
              </a:rPr>
              <a:t>Individual_Donors_SSN</a:t>
            </a:r>
            <a:r>
              <a:rPr lang="en-US" sz="1500" b="0" i="1" dirty="0">
                <a:highlight>
                  <a:srgbClr val="FFFFFF"/>
                </a:highlight>
                <a:latin typeface="Arial" panose="020B0604020202020204" pitchFamily="34" charset="0"/>
                <a:ea typeface="Arial"/>
                <a:cs typeface="Arial" panose="020B0604020202020204" pitchFamily="34" charset="0"/>
                <a:sym typeface="Arial"/>
              </a:rPr>
              <a:t>, </a:t>
            </a:r>
            <a:r>
              <a:rPr lang="en-US" sz="1500" b="0" i="1" dirty="0" err="1">
                <a:highlight>
                  <a:srgbClr val="FFFFFF"/>
                </a:highlight>
                <a:latin typeface="Arial" panose="020B0604020202020204" pitchFamily="34" charset="0"/>
                <a:ea typeface="Arial"/>
                <a:cs typeface="Arial" panose="020B0604020202020204" pitchFamily="34" charset="0"/>
                <a:sym typeface="Arial"/>
              </a:rPr>
              <a:t>Merchandised_Donors_ID</a:t>
            </a:r>
            <a:r>
              <a:rPr lang="en-US" sz="1500" b="0" i="1" dirty="0">
                <a:highlight>
                  <a:srgbClr val="FFFFFF"/>
                </a:highlight>
                <a:latin typeface="Arial" panose="020B0604020202020204" pitchFamily="34" charset="0"/>
                <a:ea typeface="Arial"/>
                <a:cs typeface="Arial" panose="020B0604020202020204" pitchFamily="34" charset="0"/>
                <a:sym typeface="Arial"/>
              </a:rPr>
              <a:t>, </a:t>
            </a:r>
            <a:r>
              <a:rPr lang="en-US" sz="1500" b="0" i="1" dirty="0" err="1">
                <a:highlight>
                  <a:srgbClr val="FFFFFF"/>
                </a:highlight>
                <a:latin typeface="Arial" panose="020B0604020202020204" pitchFamily="34" charset="0"/>
                <a:ea typeface="Arial"/>
                <a:cs typeface="Arial" panose="020B0604020202020204" pitchFamily="34" charset="0"/>
                <a:sym typeface="Arial"/>
              </a:rPr>
              <a:t>Volunteer_SSN</a:t>
            </a:r>
            <a:r>
              <a:rPr lang="en-US" sz="1500" b="0" dirty="0">
                <a:highlight>
                  <a:srgbClr val="FFFFFF"/>
                </a:highlight>
                <a:latin typeface="Arial" panose="020B0604020202020204" pitchFamily="34" charset="0"/>
                <a:ea typeface="Arial"/>
                <a:cs typeface="Arial" panose="020B0604020202020204" pitchFamily="34" charset="0"/>
                <a:sym typeface="Arial"/>
              </a:rPr>
              <a:t>)</a:t>
            </a:r>
          </a:p>
          <a:p>
            <a:pPr marL="457200" lvl="0" indent="-309880" rtl="0">
              <a:lnSpc>
                <a:spcPct val="90000"/>
              </a:lnSpc>
              <a:spcBef>
                <a:spcPts val="0"/>
              </a:spcBef>
              <a:spcAft>
                <a:spcPts val="600"/>
              </a:spcAft>
              <a:buClr>
                <a:srgbClr val="2D3B45"/>
              </a:buClr>
              <a:buSzPts val="1280"/>
              <a:buFont typeface="Arial"/>
              <a:buChar char="●"/>
            </a:pPr>
            <a:r>
              <a:rPr lang="en-US" sz="1500" b="0" dirty="0" err="1">
                <a:highlight>
                  <a:srgbClr val="FFFFFF"/>
                </a:highlight>
                <a:latin typeface="Arial" panose="020B0604020202020204" pitchFamily="34" charset="0"/>
                <a:ea typeface="Arial"/>
                <a:cs typeface="Arial" panose="020B0604020202020204" pitchFamily="34" charset="0"/>
                <a:sym typeface="Arial"/>
              </a:rPr>
              <a:t>ElecFur_ID</a:t>
            </a:r>
            <a:r>
              <a:rPr lang="en-US" sz="1500" b="0" dirty="0">
                <a:highlight>
                  <a:srgbClr val="FFFFFF"/>
                </a:highlight>
                <a:latin typeface="Arial" panose="020B0604020202020204" pitchFamily="34" charset="0"/>
                <a:ea typeface="Arial"/>
                <a:cs typeface="Arial" panose="020B0604020202020204" pitchFamily="34" charset="0"/>
                <a:sym typeface="Arial"/>
              </a:rPr>
              <a:t> - Primary Key</a:t>
            </a:r>
          </a:p>
          <a:p>
            <a:pPr marL="457200" lvl="0" indent="-309880" rtl="0">
              <a:lnSpc>
                <a:spcPct val="90000"/>
              </a:lnSpc>
              <a:spcBef>
                <a:spcPts val="0"/>
              </a:spcBef>
              <a:spcAft>
                <a:spcPts val="600"/>
              </a:spcAft>
              <a:buClr>
                <a:srgbClr val="2D3B45"/>
              </a:buClr>
              <a:buSzPts val="1280"/>
              <a:buFont typeface="Arial"/>
              <a:buChar char="●"/>
            </a:pPr>
            <a:r>
              <a:rPr lang="en-US" sz="1500" b="0" i="1" dirty="0" err="1">
                <a:highlight>
                  <a:srgbClr val="FFFFFF"/>
                </a:highlight>
                <a:latin typeface="Arial" panose="020B0604020202020204" pitchFamily="34" charset="0"/>
                <a:ea typeface="Arial"/>
                <a:cs typeface="Arial" panose="020B0604020202020204" pitchFamily="34" charset="0"/>
                <a:sym typeface="Arial"/>
              </a:rPr>
              <a:t>Individual_Donors_SSN</a:t>
            </a:r>
            <a:r>
              <a:rPr lang="en-US" sz="1500" b="0" i="1" dirty="0">
                <a:highlight>
                  <a:srgbClr val="FFFFFF"/>
                </a:highlight>
                <a:latin typeface="Arial" panose="020B0604020202020204" pitchFamily="34" charset="0"/>
                <a:ea typeface="Arial"/>
                <a:cs typeface="Arial" panose="020B0604020202020204" pitchFamily="34" charset="0"/>
                <a:sym typeface="Arial"/>
              </a:rPr>
              <a:t> - </a:t>
            </a:r>
            <a:r>
              <a:rPr lang="en-US" sz="1500" b="0" dirty="0" err="1">
                <a:highlight>
                  <a:srgbClr val="FFFFFF"/>
                </a:highlight>
                <a:latin typeface="Arial" panose="020B0604020202020204" pitchFamily="34" charset="0"/>
                <a:ea typeface="Arial"/>
                <a:cs typeface="Arial" panose="020B0604020202020204" pitchFamily="34" charset="0"/>
                <a:sym typeface="Arial"/>
              </a:rPr>
              <a:t>Foriegn</a:t>
            </a:r>
            <a:r>
              <a:rPr lang="en-US" sz="1500" b="0" dirty="0">
                <a:highlight>
                  <a:srgbClr val="FFFFFF"/>
                </a:highlight>
                <a:latin typeface="Arial" panose="020B0604020202020204" pitchFamily="34" charset="0"/>
                <a:ea typeface="Arial"/>
                <a:cs typeface="Arial" panose="020B0604020202020204" pitchFamily="34" charset="0"/>
                <a:sym typeface="Arial"/>
              </a:rPr>
              <a:t> keys refers to SSN in relation Individual Donors and NULL not allowed</a:t>
            </a:r>
          </a:p>
          <a:p>
            <a:pPr marL="457200" lvl="0" indent="-309880" rtl="0">
              <a:lnSpc>
                <a:spcPct val="90000"/>
              </a:lnSpc>
              <a:spcBef>
                <a:spcPts val="0"/>
              </a:spcBef>
              <a:spcAft>
                <a:spcPts val="600"/>
              </a:spcAft>
              <a:buClr>
                <a:srgbClr val="2D3B45"/>
              </a:buClr>
              <a:buSzPts val="1280"/>
              <a:buFont typeface="Arial"/>
              <a:buChar char="●"/>
            </a:pPr>
            <a:r>
              <a:rPr lang="en-US" sz="1500" b="0" i="1" dirty="0" err="1">
                <a:highlight>
                  <a:srgbClr val="FFFFFF"/>
                </a:highlight>
                <a:latin typeface="Arial" panose="020B0604020202020204" pitchFamily="34" charset="0"/>
                <a:ea typeface="Arial"/>
                <a:cs typeface="Arial" panose="020B0604020202020204" pitchFamily="34" charset="0"/>
                <a:sym typeface="Arial"/>
              </a:rPr>
              <a:t>Merchandised_Donors_ID</a:t>
            </a:r>
            <a:r>
              <a:rPr lang="en-US" sz="1500" b="0" i="1" dirty="0">
                <a:highlight>
                  <a:srgbClr val="FFFFFF"/>
                </a:highlight>
                <a:latin typeface="Arial" panose="020B0604020202020204" pitchFamily="34" charset="0"/>
                <a:ea typeface="Arial"/>
                <a:cs typeface="Arial" panose="020B0604020202020204" pitchFamily="34" charset="0"/>
                <a:sym typeface="Arial"/>
              </a:rPr>
              <a:t> - </a:t>
            </a:r>
            <a:r>
              <a:rPr lang="en-US" sz="1500" b="0" dirty="0" err="1">
                <a:highlight>
                  <a:srgbClr val="FFFFFF"/>
                </a:highlight>
                <a:latin typeface="Arial" panose="020B0604020202020204" pitchFamily="34" charset="0"/>
                <a:ea typeface="Arial"/>
                <a:cs typeface="Arial" panose="020B0604020202020204" pitchFamily="34" charset="0"/>
                <a:sym typeface="Arial"/>
              </a:rPr>
              <a:t>Foriegn</a:t>
            </a:r>
            <a:r>
              <a:rPr lang="en-US" sz="1500" b="0" dirty="0">
                <a:highlight>
                  <a:srgbClr val="FFFFFF"/>
                </a:highlight>
                <a:latin typeface="Arial" panose="020B0604020202020204" pitchFamily="34" charset="0"/>
                <a:ea typeface="Arial"/>
                <a:cs typeface="Arial" panose="020B0604020202020204" pitchFamily="34" charset="0"/>
                <a:sym typeface="Arial"/>
              </a:rPr>
              <a:t> keys refers to </a:t>
            </a:r>
            <a:r>
              <a:rPr lang="en-US" sz="1500" b="0" dirty="0" err="1">
                <a:highlight>
                  <a:srgbClr val="FFFFFF"/>
                </a:highlight>
                <a:latin typeface="Arial" panose="020B0604020202020204" pitchFamily="34" charset="0"/>
                <a:ea typeface="Arial"/>
                <a:cs typeface="Arial" panose="020B0604020202020204" pitchFamily="34" charset="0"/>
                <a:sym typeface="Arial"/>
              </a:rPr>
              <a:t>Company_ID</a:t>
            </a:r>
            <a:r>
              <a:rPr lang="en-US" sz="1500" b="0" dirty="0">
                <a:highlight>
                  <a:srgbClr val="FFFFFF"/>
                </a:highlight>
                <a:latin typeface="Arial" panose="020B0604020202020204" pitchFamily="34" charset="0"/>
                <a:ea typeface="Arial"/>
                <a:cs typeface="Arial" panose="020B0604020202020204" pitchFamily="34" charset="0"/>
                <a:sym typeface="Arial"/>
              </a:rPr>
              <a:t> in relation </a:t>
            </a:r>
            <a:r>
              <a:rPr lang="en-US" sz="1500" b="0" dirty="0" err="1">
                <a:highlight>
                  <a:srgbClr val="FFFFFF"/>
                </a:highlight>
                <a:latin typeface="Arial" panose="020B0604020202020204" pitchFamily="34" charset="0"/>
                <a:ea typeface="Arial"/>
                <a:cs typeface="Arial" panose="020B0604020202020204" pitchFamily="34" charset="0"/>
                <a:sym typeface="Arial"/>
              </a:rPr>
              <a:t>Merchanised</a:t>
            </a:r>
            <a:r>
              <a:rPr lang="en-US" sz="1500" b="0" dirty="0">
                <a:highlight>
                  <a:srgbClr val="FFFFFF"/>
                </a:highlight>
                <a:latin typeface="Arial" panose="020B0604020202020204" pitchFamily="34" charset="0"/>
                <a:ea typeface="Arial"/>
                <a:cs typeface="Arial" panose="020B0604020202020204" pitchFamily="34" charset="0"/>
                <a:sym typeface="Arial"/>
              </a:rPr>
              <a:t> Donors and NULL not allowed</a:t>
            </a:r>
          </a:p>
          <a:p>
            <a:pPr marL="457200" lvl="0" indent="-309880" rtl="0">
              <a:lnSpc>
                <a:spcPct val="90000"/>
              </a:lnSpc>
              <a:spcBef>
                <a:spcPts val="0"/>
              </a:spcBef>
              <a:spcAft>
                <a:spcPts val="600"/>
              </a:spcAft>
              <a:buClr>
                <a:srgbClr val="2D3B45"/>
              </a:buClr>
              <a:buSzPts val="1280"/>
              <a:buFont typeface="Arial"/>
              <a:buChar char="●"/>
            </a:pPr>
            <a:r>
              <a:rPr lang="en-US" sz="1500" b="0" i="1" dirty="0" err="1">
                <a:highlight>
                  <a:srgbClr val="FFFFFF"/>
                </a:highlight>
                <a:latin typeface="Arial" panose="020B0604020202020204" pitchFamily="34" charset="0"/>
                <a:ea typeface="Arial"/>
                <a:cs typeface="Arial" panose="020B0604020202020204" pitchFamily="34" charset="0"/>
                <a:sym typeface="Arial"/>
              </a:rPr>
              <a:t>Volunteer_SSN</a:t>
            </a:r>
            <a:r>
              <a:rPr lang="en-US" sz="1500" b="0" dirty="0">
                <a:highlight>
                  <a:srgbClr val="FFFFFF"/>
                </a:highlight>
                <a:latin typeface="Arial" panose="020B0604020202020204" pitchFamily="34" charset="0"/>
                <a:ea typeface="Arial"/>
                <a:cs typeface="Arial" panose="020B0604020202020204" pitchFamily="34" charset="0"/>
                <a:sym typeface="Arial"/>
              </a:rPr>
              <a:t> - </a:t>
            </a:r>
            <a:r>
              <a:rPr lang="en-US" sz="1500" b="0" dirty="0" err="1">
                <a:highlight>
                  <a:srgbClr val="FFFFFF"/>
                </a:highlight>
                <a:latin typeface="Arial" panose="020B0604020202020204" pitchFamily="34" charset="0"/>
                <a:ea typeface="Arial"/>
                <a:cs typeface="Arial" panose="020B0604020202020204" pitchFamily="34" charset="0"/>
                <a:sym typeface="Arial"/>
              </a:rPr>
              <a:t>Foriegn</a:t>
            </a:r>
            <a:r>
              <a:rPr lang="en-US" sz="1500" b="0" dirty="0">
                <a:highlight>
                  <a:srgbClr val="FFFFFF"/>
                </a:highlight>
                <a:latin typeface="Arial" panose="020B0604020202020204" pitchFamily="34" charset="0"/>
                <a:ea typeface="Arial"/>
                <a:cs typeface="Arial" panose="020B0604020202020204" pitchFamily="34" charset="0"/>
                <a:sym typeface="Arial"/>
              </a:rPr>
              <a:t> keys refers to SSN in relation Volunteers and NULL not allowed</a:t>
            </a:r>
          </a:p>
          <a:p>
            <a:pPr marL="457200" lvl="0" indent="-309880" rtl="0">
              <a:lnSpc>
                <a:spcPct val="90000"/>
              </a:lnSpc>
              <a:spcBef>
                <a:spcPts val="0"/>
              </a:spcBef>
              <a:spcAft>
                <a:spcPts val="600"/>
              </a:spcAft>
              <a:buClr>
                <a:srgbClr val="2D3B45"/>
              </a:buClr>
              <a:buSzPts val="1280"/>
              <a:buFont typeface="Arial"/>
              <a:buChar char="●"/>
            </a:pPr>
            <a:r>
              <a:rPr lang="en-US" sz="1500" b="0" i="1" dirty="0" err="1">
                <a:highlight>
                  <a:srgbClr val="FFFFFF"/>
                </a:highlight>
                <a:latin typeface="Arial" panose="020B0604020202020204" pitchFamily="34" charset="0"/>
                <a:ea typeface="Arial"/>
                <a:cs typeface="Arial" panose="020B0604020202020204" pitchFamily="34" charset="0"/>
                <a:sym typeface="Arial"/>
              </a:rPr>
              <a:t>H_Organisation_ID</a:t>
            </a:r>
            <a:r>
              <a:rPr lang="en-US" sz="1500" b="0" dirty="0">
                <a:highlight>
                  <a:srgbClr val="FFFFFF"/>
                </a:highlight>
                <a:latin typeface="Arial" panose="020B0604020202020204" pitchFamily="34" charset="0"/>
                <a:ea typeface="Arial"/>
                <a:cs typeface="Arial" panose="020B0604020202020204" pitchFamily="34" charset="0"/>
                <a:sym typeface="Arial"/>
              </a:rPr>
              <a:t>  - Foreign key refers to </a:t>
            </a:r>
            <a:r>
              <a:rPr lang="en-US" sz="1500" b="0" dirty="0" err="1">
                <a:highlight>
                  <a:srgbClr val="FFFFFF"/>
                </a:highlight>
                <a:latin typeface="Arial" panose="020B0604020202020204" pitchFamily="34" charset="0"/>
                <a:ea typeface="Arial"/>
                <a:cs typeface="Arial" panose="020B0604020202020204" pitchFamily="34" charset="0"/>
                <a:sym typeface="Arial"/>
              </a:rPr>
              <a:t>Organisation_ID</a:t>
            </a:r>
            <a:r>
              <a:rPr lang="en-US" sz="1500" b="0" dirty="0">
                <a:highlight>
                  <a:srgbClr val="FFFFFF"/>
                </a:highlight>
                <a:latin typeface="Arial" panose="020B0604020202020204" pitchFamily="34" charset="0"/>
                <a:ea typeface="Arial"/>
                <a:cs typeface="Arial" panose="020B0604020202020204" pitchFamily="34" charset="0"/>
                <a:sym typeface="Arial"/>
              </a:rPr>
              <a:t> in relation HUMANE and NULL not allowed</a:t>
            </a:r>
          </a:p>
          <a:p>
            <a:pPr marL="147320" lvl="0" indent="0" rtl="0">
              <a:lnSpc>
                <a:spcPct val="90000"/>
              </a:lnSpc>
              <a:spcBef>
                <a:spcPts val="0"/>
              </a:spcBef>
              <a:spcAft>
                <a:spcPts val="600"/>
              </a:spcAft>
              <a:buClr>
                <a:srgbClr val="2D3B45"/>
              </a:buClr>
              <a:buSzPts val="1280"/>
              <a:buNone/>
            </a:pPr>
            <a:endParaRPr lang="en-US" sz="1500" b="0" dirty="0">
              <a:highlight>
                <a:srgbClr val="FFFFFF"/>
              </a:highlight>
              <a:latin typeface="Arial" panose="020B0604020202020204" pitchFamily="34" charset="0"/>
              <a:ea typeface="Arial"/>
              <a:cs typeface="Arial" panose="020B0604020202020204" pitchFamily="34" charset="0"/>
              <a:sym typeface="Arial"/>
            </a:endParaRPr>
          </a:p>
          <a:p>
            <a:pPr marL="0" lvl="0" indent="0" rtl="0">
              <a:lnSpc>
                <a:spcPct val="90000"/>
              </a:lnSpc>
              <a:spcBef>
                <a:spcPts val="0"/>
              </a:spcBef>
              <a:spcAft>
                <a:spcPts val="600"/>
              </a:spcAft>
              <a:buNone/>
            </a:pPr>
            <a:r>
              <a:rPr lang="en-US" sz="1500" b="0" dirty="0" err="1">
                <a:highlight>
                  <a:srgbClr val="FFFFFF"/>
                </a:highlight>
                <a:latin typeface="Arial" panose="020B0604020202020204" pitchFamily="34" charset="0"/>
                <a:ea typeface="Arial"/>
                <a:cs typeface="Arial" panose="020B0604020202020204" pitchFamily="34" charset="0"/>
                <a:sym typeface="Arial"/>
              </a:rPr>
              <a:t>Individual_Donors</a:t>
            </a:r>
            <a:r>
              <a:rPr lang="en-US" sz="1500" b="0" dirty="0">
                <a:highlight>
                  <a:srgbClr val="FFFFFF"/>
                </a:highlight>
                <a:latin typeface="Arial" panose="020B0604020202020204" pitchFamily="34" charset="0"/>
                <a:ea typeface="Arial"/>
                <a:cs typeface="Arial" panose="020B0604020202020204" pitchFamily="34" charset="0"/>
                <a:sym typeface="Arial"/>
              </a:rPr>
              <a:t>(</a:t>
            </a:r>
            <a:r>
              <a:rPr lang="en-US" sz="1500" b="1" u="sng" dirty="0">
                <a:highlight>
                  <a:srgbClr val="F8F9FA"/>
                </a:highlight>
                <a:latin typeface="Arial" panose="020B0604020202020204" pitchFamily="34" charset="0"/>
                <a:ea typeface="Arial"/>
                <a:cs typeface="Arial" panose="020B0604020202020204" pitchFamily="34" charset="0"/>
                <a:sym typeface="Arial"/>
              </a:rPr>
              <a:t>SSN</a:t>
            </a:r>
            <a:r>
              <a:rPr lang="en-US" sz="1500" b="0" dirty="0">
                <a:highlight>
                  <a:srgbClr val="F8F9FA"/>
                </a:highlight>
                <a:latin typeface="Arial" panose="020B0604020202020204" pitchFamily="34" charset="0"/>
                <a:ea typeface="Arial"/>
                <a:cs typeface="Arial" panose="020B0604020202020204" pitchFamily="34" charset="0"/>
                <a:sym typeface="Arial"/>
              </a:rPr>
              <a:t>, Address, Quantity, Pickup/Dropoff, Name, </a:t>
            </a:r>
            <a:r>
              <a:rPr lang="en-US" sz="1500" b="0" dirty="0" err="1">
                <a:highlight>
                  <a:srgbClr val="F8F9FA"/>
                </a:highlight>
                <a:latin typeface="Arial" panose="020B0604020202020204" pitchFamily="34" charset="0"/>
                <a:ea typeface="Arial"/>
                <a:cs typeface="Arial" panose="020B0604020202020204" pitchFamily="34" charset="0"/>
                <a:sym typeface="Arial"/>
              </a:rPr>
              <a:t>Courier_Details</a:t>
            </a:r>
            <a:r>
              <a:rPr lang="en-US" sz="1500" b="0" dirty="0">
                <a:highlight>
                  <a:srgbClr val="F8F9FA"/>
                </a:highlight>
                <a:latin typeface="Arial" panose="020B0604020202020204" pitchFamily="34" charset="0"/>
                <a:ea typeface="Arial"/>
                <a:cs typeface="Arial" panose="020B0604020202020204" pitchFamily="34" charset="0"/>
                <a:sym typeface="Arial"/>
              </a:rPr>
              <a:t>, </a:t>
            </a:r>
            <a:r>
              <a:rPr lang="en-US" sz="1500" b="0" dirty="0" err="1">
                <a:highlight>
                  <a:srgbClr val="F8F9FA"/>
                </a:highlight>
                <a:latin typeface="Arial" panose="020B0604020202020204" pitchFamily="34" charset="0"/>
                <a:ea typeface="Arial"/>
                <a:cs typeface="Arial" panose="020B0604020202020204" pitchFamily="34" charset="0"/>
                <a:sym typeface="Arial"/>
              </a:rPr>
              <a:t>Contact,</a:t>
            </a:r>
            <a:r>
              <a:rPr lang="en-US" sz="1500" b="0" i="1" dirty="0" err="1">
                <a:highlight>
                  <a:srgbClr val="FFFFFF"/>
                </a:highlight>
                <a:latin typeface="Arial" panose="020B0604020202020204" pitchFamily="34" charset="0"/>
                <a:ea typeface="Arial"/>
                <a:cs typeface="Arial" panose="020B0604020202020204" pitchFamily="34" charset="0"/>
                <a:sym typeface="Arial"/>
              </a:rPr>
              <a:t>ClothBank_ID,ElecFur_ID</a:t>
            </a:r>
            <a:r>
              <a:rPr lang="en-US" sz="1500" b="0" dirty="0">
                <a:highlight>
                  <a:srgbClr val="FFFFFF"/>
                </a:highlight>
                <a:latin typeface="Arial" panose="020B0604020202020204" pitchFamily="34" charset="0"/>
                <a:ea typeface="Arial"/>
                <a:cs typeface="Arial" panose="020B0604020202020204" pitchFamily="34" charset="0"/>
                <a:sym typeface="Arial"/>
              </a:rPr>
              <a:t>)</a:t>
            </a:r>
          </a:p>
          <a:p>
            <a:pPr marL="457200" lvl="0" indent="-297180" rtl="0">
              <a:lnSpc>
                <a:spcPct val="90000"/>
              </a:lnSpc>
              <a:spcBef>
                <a:spcPts val="0"/>
              </a:spcBef>
              <a:spcAft>
                <a:spcPts val="600"/>
              </a:spcAft>
              <a:buClr>
                <a:srgbClr val="2D3B45"/>
              </a:buClr>
              <a:buSzPct val="100000"/>
              <a:buFont typeface="Arial"/>
              <a:buChar char="●"/>
            </a:pPr>
            <a:r>
              <a:rPr lang="en-US" sz="1500" b="0" dirty="0">
                <a:highlight>
                  <a:srgbClr val="FFFFFF"/>
                </a:highlight>
                <a:latin typeface="Arial" panose="020B0604020202020204" pitchFamily="34" charset="0"/>
                <a:ea typeface="Arial"/>
                <a:cs typeface="Arial" panose="020B0604020202020204" pitchFamily="34" charset="0"/>
                <a:sym typeface="Arial"/>
              </a:rPr>
              <a:t>SSN - Primary Key</a:t>
            </a:r>
          </a:p>
          <a:p>
            <a:pPr marL="457200" lvl="0" indent="-297180" rtl="0">
              <a:lnSpc>
                <a:spcPct val="90000"/>
              </a:lnSpc>
              <a:spcBef>
                <a:spcPts val="0"/>
              </a:spcBef>
              <a:spcAft>
                <a:spcPts val="600"/>
              </a:spcAft>
              <a:buClr>
                <a:srgbClr val="2D3B45"/>
              </a:buClr>
              <a:buSzPct val="100000"/>
              <a:buFont typeface="Arial"/>
              <a:buChar char="●"/>
            </a:pPr>
            <a:r>
              <a:rPr lang="en-US" sz="1500" b="0" i="1" dirty="0" err="1">
                <a:highlight>
                  <a:srgbClr val="FFFFFF"/>
                </a:highlight>
                <a:latin typeface="Arial" panose="020B0604020202020204" pitchFamily="34" charset="0"/>
                <a:ea typeface="Arial"/>
                <a:cs typeface="Arial" panose="020B0604020202020204" pitchFamily="34" charset="0"/>
                <a:sym typeface="Arial"/>
              </a:rPr>
              <a:t>ClothBank_ID</a:t>
            </a:r>
            <a:r>
              <a:rPr lang="en-US" sz="1500" b="0" i="1" dirty="0">
                <a:highlight>
                  <a:srgbClr val="FFFFFF"/>
                </a:highlight>
                <a:latin typeface="Arial" panose="020B0604020202020204" pitchFamily="34" charset="0"/>
                <a:ea typeface="Arial"/>
                <a:cs typeface="Arial" panose="020B0604020202020204" pitchFamily="34" charset="0"/>
                <a:sym typeface="Arial"/>
              </a:rPr>
              <a:t> - </a:t>
            </a:r>
            <a:r>
              <a:rPr lang="en-US" sz="1500" b="0" dirty="0" err="1">
                <a:highlight>
                  <a:srgbClr val="FFFFFF"/>
                </a:highlight>
                <a:latin typeface="Arial" panose="020B0604020202020204" pitchFamily="34" charset="0"/>
                <a:ea typeface="Arial"/>
                <a:cs typeface="Arial" panose="020B0604020202020204" pitchFamily="34" charset="0"/>
                <a:sym typeface="Arial"/>
              </a:rPr>
              <a:t>Foriegn</a:t>
            </a:r>
            <a:r>
              <a:rPr lang="en-US" sz="1500" b="0" dirty="0">
                <a:highlight>
                  <a:srgbClr val="FFFFFF"/>
                </a:highlight>
                <a:latin typeface="Arial" panose="020B0604020202020204" pitchFamily="34" charset="0"/>
                <a:ea typeface="Arial"/>
                <a:cs typeface="Arial" panose="020B0604020202020204" pitchFamily="34" charset="0"/>
                <a:sym typeface="Arial"/>
              </a:rPr>
              <a:t> keys refers to </a:t>
            </a:r>
            <a:r>
              <a:rPr lang="en-US" sz="1500" b="0" dirty="0" err="1">
                <a:highlight>
                  <a:srgbClr val="FFFFFF"/>
                </a:highlight>
                <a:latin typeface="Arial" panose="020B0604020202020204" pitchFamily="34" charset="0"/>
                <a:ea typeface="Arial"/>
                <a:cs typeface="Arial" panose="020B0604020202020204" pitchFamily="34" charset="0"/>
                <a:sym typeface="Arial"/>
              </a:rPr>
              <a:t>ClothBank_ID</a:t>
            </a:r>
            <a:r>
              <a:rPr lang="en-US" sz="1500" b="0" dirty="0">
                <a:highlight>
                  <a:srgbClr val="FFFFFF"/>
                </a:highlight>
                <a:latin typeface="Arial" panose="020B0604020202020204" pitchFamily="34" charset="0"/>
                <a:ea typeface="Arial"/>
                <a:cs typeface="Arial" panose="020B0604020202020204" pitchFamily="34" charset="0"/>
                <a:sym typeface="Arial"/>
              </a:rPr>
              <a:t> in relation Clothes Bank and NULL not allowed</a:t>
            </a:r>
          </a:p>
          <a:p>
            <a:pPr marL="457200" lvl="0" indent="-297180" rtl="0">
              <a:lnSpc>
                <a:spcPct val="90000"/>
              </a:lnSpc>
              <a:spcBef>
                <a:spcPts val="0"/>
              </a:spcBef>
              <a:spcAft>
                <a:spcPts val="600"/>
              </a:spcAft>
              <a:buClr>
                <a:srgbClr val="2D3B45"/>
              </a:buClr>
              <a:buSzPct val="100000"/>
              <a:buFont typeface="Arial"/>
              <a:buChar char="●"/>
            </a:pPr>
            <a:r>
              <a:rPr lang="en-US" sz="1500" b="0" i="1" dirty="0" err="1">
                <a:highlight>
                  <a:srgbClr val="FFFFFF"/>
                </a:highlight>
                <a:latin typeface="Arial" panose="020B0604020202020204" pitchFamily="34" charset="0"/>
                <a:ea typeface="Arial"/>
                <a:cs typeface="Arial" panose="020B0604020202020204" pitchFamily="34" charset="0"/>
                <a:sym typeface="Arial"/>
              </a:rPr>
              <a:t>ElecFur_ID</a:t>
            </a:r>
            <a:r>
              <a:rPr lang="en-US" sz="1500" b="0" i="1" dirty="0">
                <a:highlight>
                  <a:srgbClr val="FFFFFF"/>
                </a:highlight>
                <a:latin typeface="Arial" panose="020B0604020202020204" pitchFamily="34" charset="0"/>
                <a:ea typeface="Arial"/>
                <a:cs typeface="Arial" panose="020B0604020202020204" pitchFamily="34" charset="0"/>
                <a:sym typeface="Arial"/>
              </a:rPr>
              <a:t> - </a:t>
            </a:r>
            <a:r>
              <a:rPr lang="en-US" sz="1500" b="0" dirty="0" err="1">
                <a:highlight>
                  <a:srgbClr val="FFFFFF"/>
                </a:highlight>
                <a:latin typeface="Arial" panose="020B0604020202020204" pitchFamily="34" charset="0"/>
                <a:ea typeface="Arial"/>
                <a:cs typeface="Arial" panose="020B0604020202020204" pitchFamily="34" charset="0"/>
                <a:sym typeface="Arial"/>
              </a:rPr>
              <a:t>Foriegn</a:t>
            </a:r>
            <a:r>
              <a:rPr lang="en-US" sz="1500" b="0" dirty="0">
                <a:highlight>
                  <a:srgbClr val="FFFFFF"/>
                </a:highlight>
                <a:latin typeface="Arial" panose="020B0604020202020204" pitchFamily="34" charset="0"/>
                <a:ea typeface="Arial"/>
                <a:cs typeface="Arial" panose="020B0604020202020204" pitchFamily="34" charset="0"/>
                <a:sym typeface="Arial"/>
              </a:rPr>
              <a:t> keys refers to </a:t>
            </a:r>
            <a:r>
              <a:rPr lang="en-US" sz="1500" b="0" dirty="0" err="1">
                <a:highlight>
                  <a:srgbClr val="FFFFFF"/>
                </a:highlight>
                <a:latin typeface="Arial" panose="020B0604020202020204" pitchFamily="34" charset="0"/>
                <a:ea typeface="Arial"/>
                <a:cs typeface="Arial" panose="020B0604020202020204" pitchFamily="34" charset="0"/>
                <a:sym typeface="Arial"/>
              </a:rPr>
              <a:t>ElecFur_ID</a:t>
            </a:r>
            <a:r>
              <a:rPr lang="en-US" sz="1500" b="0" dirty="0">
                <a:highlight>
                  <a:srgbClr val="FFFFFF"/>
                </a:highlight>
                <a:latin typeface="Arial" panose="020B0604020202020204" pitchFamily="34" charset="0"/>
                <a:ea typeface="Arial"/>
                <a:cs typeface="Arial" panose="020B0604020202020204" pitchFamily="34" charset="0"/>
                <a:sym typeface="Arial"/>
              </a:rPr>
              <a:t> in relation Electronics/Furniture Bank and NULL not allowed</a:t>
            </a:r>
            <a:endParaRPr lang="en-US" sz="1500" dirty="0">
              <a:latin typeface="Arial" panose="020B0604020202020204" pitchFamily="34" charset="0"/>
              <a:cs typeface="Arial" panose="020B0604020202020204" pitchFamily="34" charset="0"/>
            </a:endParaRPr>
          </a:p>
          <a:p>
            <a:pPr marL="0" lvl="0" indent="0" rtl="0">
              <a:lnSpc>
                <a:spcPct val="90000"/>
              </a:lnSpc>
              <a:spcBef>
                <a:spcPts val="0"/>
              </a:spcBef>
              <a:spcAft>
                <a:spcPts val="600"/>
              </a:spcAft>
              <a:buNone/>
            </a:pPr>
            <a:endParaRPr lang="en-US" sz="1500" dirty="0">
              <a:latin typeface="Arial" panose="020B0604020202020204" pitchFamily="34" charset="0"/>
              <a:cs typeface="Arial" panose="020B0604020202020204" pitchFamily="34" charset="0"/>
            </a:endParaRPr>
          </a:p>
          <a:p>
            <a:pPr marL="0" lvl="0" indent="0" rtl="0">
              <a:lnSpc>
                <a:spcPct val="90000"/>
              </a:lnSpc>
              <a:spcBef>
                <a:spcPts val="0"/>
              </a:spcBef>
              <a:spcAft>
                <a:spcPts val="600"/>
              </a:spcAft>
              <a:buNone/>
            </a:pPr>
            <a:r>
              <a:rPr lang="en-US" sz="1500" b="0" dirty="0" err="1">
                <a:highlight>
                  <a:srgbClr val="FFFFFF"/>
                </a:highlight>
                <a:latin typeface="Arial" panose="020B0604020202020204" pitchFamily="34" charset="0"/>
                <a:ea typeface="Arial"/>
                <a:cs typeface="Arial" panose="020B0604020202020204" pitchFamily="34" charset="0"/>
                <a:sym typeface="Arial"/>
              </a:rPr>
              <a:t>Merchandised_Donors</a:t>
            </a:r>
            <a:r>
              <a:rPr lang="en-US" sz="1500" b="0" dirty="0">
                <a:highlight>
                  <a:srgbClr val="FFFFFF"/>
                </a:highlight>
                <a:latin typeface="Arial" panose="020B0604020202020204" pitchFamily="34" charset="0"/>
                <a:ea typeface="Arial"/>
                <a:cs typeface="Arial" panose="020B0604020202020204" pitchFamily="34" charset="0"/>
                <a:sym typeface="Arial"/>
              </a:rPr>
              <a:t>(</a:t>
            </a:r>
            <a:r>
              <a:rPr lang="en-US" sz="1500" b="1" u="sng" dirty="0" err="1">
                <a:highlight>
                  <a:srgbClr val="FFFFFF"/>
                </a:highlight>
                <a:latin typeface="Arial" panose="020B0604020202020204" pitchFamily="34" charset="0"/>
                <a:ea typeface="Arial"/>
                <a:cs typeface="Arial" panose="020B0604020202020204" pitchFamily="34" charset="0"/>
                <a:sym typeface="Arial"/>
              </a:rPr>
              <a:t>Company_ID</a:t>
            </a:r>
            <a:r>
              <a:rPr lang="en-US" sz="1500" b="0" dirty="0">
                <a:highlight>
                  <a:srgbClr val="FFFFFF"/>
                </a:highlight>
                <a:latin typeface="Arial" panose="020B0604020202020204" pitchFamily="34" charset="0"/>
                <a:ea typeface="Arial"/>
                <a:cs typeface="Arial" panose="020B0604020202020204" pitchFamily="34" charset="0"/>
                <a:sym typeface="Arial"/>
              </a:rPr>
              <a:t>, </a:t>
            </a:r>
            <a:r>
              <a:rPr lang="en-US" sz="1500" b="0" dirty="0" err="1">
                <a:highlight>
                  <a:srgbClr val="F8F9FA"/>
                </a:highlight>
                <a:latin typeface="Arial" panose="020B0604020202020204" pitchFamily="34" charset="0"/>
                <a:ea typeface="Arial"/>
                <a:cs typeface="Arial" panose="020B0604020202020204" pitchFamily="34" charset="0"/>
                <a:sym typeface="Arial"/>
              </a:rPr>
              <a:t>Company_name</a:t>
            </a:r>
            <a:r>
              <a:rPr lang="en-US" sz="1500" b="0" dirty="0">
                <a:highlight>
                  <a:srgbClr val="F8F9FA"/>
                </a:highlight>
                <a:latin typeface="Arial" panose="020B0604020202020204" pitchFamily="34" charset="0"/>
                <a:ea typeface="Arial"/>
                <a:cs typeface="Arial" panose="020B0604020202020204" pitchFamily="34" charset="0"/>
                <a:sym typeface="Arial"/>
              </a:rPr>
              <a:t>, Address, Quantity, Pickup/Dropoff, </a:t>
            </a:r>
            <a:r>
              <a:rPr lang="en-US" sz="1500" b="0" dirty="0" err="1">
                <a:highlight>
                  <a:srgbClr val="F8F9FA"/>
                </a:highlight>
                <a:latin typeface="Arial" panose="020B0604020202020204" pitchFamily="34" charset="0"/>
                <a:ea typeface="Arial"/>
                <a:cs typeface="Arial" panose="020B0604020202020204" pitchFamily="34" charset="0"/>
                <a:sym typeface="Arial"/>
              </a:rPr>
              <a:t>Courier_Details</a:t>
            </a:r>
            <a:r>
              <a:rPr lang="en-US" sz="1500" b="0" dirty="0">
                <a:highlight>
                  <a:srgbClr val="F8F9FA"/>
                </a:highlight>
                <a:latin typeface="Arial" panose="020B0604020202020204" pitchFamily="34" charset="0"/>
                <a:ea typeface="Arial"/>
                <a:cs typeface="Arial" panose="020B0604020202020204" pitchFamily="34" charset="0"/>
                <a:sym typeface="Arial"/>
              </a:rPr>
              <a:t>, Contact, </a:t>
            </a:r>
            <a:r>
              <a:rPr lang="en-US" sz="1500" b="0" i="1" dirty="0" err="1">
                <a:highlight>
                  <a:srgbClr val="FFFFFF"/>
                </a:highlight>
                <a:latin typeface="Arial" panose="020B0604020202020204" pitchFamily="34" charset="0"/>
                <a:ea typeface="Arial"/>
                <a:cs typeface="Arial" panose="020B0604020202020204" pitchFamily="34" charset="0"/>
                <a:sym typeface="Arial"/>
              </a:rPr>
              <a:t>ClothBank_ID,ElecFur_ID</a:t>
            </a:r>
            <a:r>
              <a:rPr lang="en-US" sz="1500" b="0" dirty="0">
                <a:highlight>
                  <a:srgbClr val="FFFFFF"/>
                </a:highlight>
                <a:latin typeface="Arial" panose="020B0604020202020204" pitchFamily="34" charset="0"/>
                <a:ea typeface="Arial"/>
                <a:cs typeface="Arial" panose="020B0604020202020204" pitchFamily="34" charset="0"/>
                <a:sym typeface="Arial"/>
              </a:rPr>
              <a:t>)</a:t>
            </a:r>
          </a:p>
          <a:p>
            <a:pPr marL="457200" lvl="0" indent="-297180" rtl="0">
              <a:lnSpc>
                <a:spcPct val="90000"/>
              </a:lnSpc>
              <a:spcBef>
                <a:spcPts val="0"/>
              </a:spcBef>
              <a:spcAft>
                <a:spcPts val="600"/>
              </a:spcAft>
              <a:buClr>
                <a:srgbClr val="2D3B45"/>
              </a:buClr>
              <a:buSzPct val="100000"/>
              <a:buFont typeface="Arial"/>
              <a:buChar char="●"/>
            </a:pPr>
            <a:r>
              <a:rPr lang="en-US" sz="1500" b="0" dirty="0" err="1">
                <a:highlight>
                  <a:srgbClr val="FFFFFF"/>
                </a:highlight>
                <a:latin typeface="Arial" panose="020B0604020202020204" pitchFamily="34" charset="0"/>
                <a:ea typeface="Arial"/>
                <a:cs typeface="Arial" panose="020B0604020202020204" pitchFamily="34" charset="0"/>
                <a:sym typeface="Arial"/>
              </a:rPr>
              <a:t>Company_ID</a:t>
            </a:r>
            <a:r>
              <a:rPr lang="en-US" sz="1500" b="0" dirty="0">
                <a:highlight>
                  <a:srgbClr val="FFFFFF"/>
                </a:highlight>
                <a:latin typeface="Arial" panose="020B0604020202020204" pitchFamily="34" charset="0"/>
                <a:ea typeface="Arial"/>
                <a:cs typeface="Arial" panose="020B0604020202020204" pitchFamily="34" charset="0"/>
                <a:sym typeface="Arial"/>
              </a:rPr>
              <a:t> - Primary Key</a:t>
            </a:r>
          </a:p>
          <a:p>
            <a:pPr marL="457200" lvl="0" indent="-297180" rtl="0">
              <a:lnSpc>
                <a:spcPct val="90000"/>
              </a:lnSpc>
              <a:spcBef>
                <a:spcPts val="0"/>
              </a:spcBef>
              <a:spcAft>
                <a:spcPts val="600"/>
              </a:spcAft>
              <a:buClr>
                <a:srgbClr val="2D3B45"/>
              </a:buClr>
              <a:buSzPct val="100000"/>
              <a:buFont typeface="Arial"/>
              <a:buChar char="●"/>
            </a:pPr>
            <a:r>
              <a:rPr lang="en-US" sz="1500" b="0" i="1" dirty="0" err="1">
                <a:highlight>
                  <a:srgbClr val="FFFFFF"/>
                </a:highlight>
                <a:latin typeface="Arial" panose="020B0604020202020204" pitchFamily="34" charset="0"/>
                <a:ea typeface="Arial"/>
                <a:cs typeface="Arial" panose="020B0604020202020204" pitchFamily="34" charset="0"/>
                <a:sym typeface="Arial"/>
              </a:rPr>
              <a:t>ClothBank_ID</a:t>
            </a:r>
            <a:r>
              <a:rPr lang="en-US" sz="1500" b="0" i="1" dirty="0">
                <a:highlight>
                  <a:srgbClr val="FFFFFF"/>
                </a:highlight>
                <a:latin typeface="Arial" panose="020B0604020202020204" pitchFamily="34" charset="0"/>
                <a:ea typeface="Arial"/>
                <a:cs typeface="Arial" panose="020B0604020202020204" pitchFamily="34" charset="0"/>
                <a:sym typeface="Arial"/>
              </a:rPr>
              <a:t> - </a:t>
            </a:r>
            <a:r>
              <a:rPr lang="en-US" sz="1500" b="0" dirty="0" err="1">
                <a:highlight>
                  <a:srgbClr val="FFFFFF"/>
                </a:highlight>
                <a:latin typeface="Arial" panose="020B0604020202020204" pitchFamily="34" charset="0"/>
                <a:ea typeface="Arial"/>
                <a:cs typeface="Arial" panose="020B0604020202020204" pitchFamily="34" charset="0"/>
                <a:sym typeface="Arial"/>
              </a:rPr>
              <a:t>Foriegn</a:t>
            </a:r>
            <a:r>
              <a:rPr lang="en-US" sz="1500" b="0" dirty="0">
                <a:highlight>
                  <a:srgbClr val="FFFFFF"/>
                </a:highlight>
                <a:latin typeface="Arial" panose="020B0604020202020204" pitchFamily="34" charset="0"/>
                <a:ea typeface="Arial"/>
                <a:cs typeface="Arial" panose="020B0604020202020204" pitchFamily="34" charset="0"/>
                <a:sym typeface="Arial"/>
              </a:rPr>
              <a:t> keys refers to </a:t>
            </a:r>
            <a:r>
              <a:rPr lang="en-US" sz="1500" b="0" dirty="0" err="1">
                <a:highlight>
                  <a:srgbClr val="FFFFFF"/>
                </a:highlight>
                <a:latin typeface="Arial" panose="020B0604020202020204" pitchFamily="34" charset="0"/>
                <a:ea typeface="Arial"/>
                <a:cs typeface="Arial" panose="020B0604020202020204" pitchFamily="34" charset="0"/>
                <a:sym typeface="Arial"/>
              </a:rPr>
              <a:t>ClothBank_ID</a:t>
            </a:r>
            <a:r>
              <a:rPr lang="en-US" sz="1500" b="0" dirty="0">
                <a:highlight>
                  <a:srgbClr val="FFFFFF"/>
                </a:highlight>
                <a:latin typeface="Arial" panose="020B0604020202020204" pitchFamily="34" charset="0"/>
                <a:ea typeface="Arial"/>
                <a:cs typeface="Arial" panose="020B0604020202020204" pitchFamily="34" charset="0"/>
                <a:sym typeface="Arial"/>
              </a:rPr>
              <a:t> in relation Clothes Bank and NULL not allowed</a:t>
            </a:r>
          </a:p>
          <a:p>
            <a:pPr marL="457200" lvl="0" indent="-297180" rtl="0">
              <a:lnSpc>
                <a:spcPct val="90000"/>
              </a:lnSpc>
              <a:spcBef>
                <a:spcPts val="0"/>
              </a:spcBef>
              <a:spcAft>
                <a:spcPts val="600"/>
              </a:spcAft>
              <a:buClr>
                <a:srgbClr val="2D3B45"/>
              </a:buClr>
              <a:buSzPct val="100000"/>
              <a:buFont typeface="Arial"/>
              <a:buChar char="●"/>
            </a:pPr>
            <a:r>
              <a:rPr lang="en-US" sz="1500" b="0" i="1" dirty="0" err="1">
                <a:highlight>
                  <a:srgbClr val="FFFFFF"/>
                </a:highlight>
                <a:latin typeface="Arial" panose="020B0604020202020204" pitchFamily="34" charset="0"/>
                <a:ea typeface="Arial"/>
                <a:cs typeface="Arial" panose="020B0604020202020204" pitchFamily="34" charset="0"/>
                <a:sym typeface="Arial"/>
              </a:rPr>
              <a:t>ElecFur_ID</a:t>
            </a:r>
            <a:r>
              <a:rPr lang="en-US" sz="1500" b="0" i="1" dirty="0">
                <a:highlight>
                  <a:srgbClr val="FFFFFF"/>
                </a:highlight>
                <a:latin typeface="Arial" panose="020B0604020202020204" pitchFamily="34" charset="0"/>
                <a:ea typeface="Arial"/>
                <a:cs typeface="Arial" panose="020B0604020202020204" pitchFamily="34" charset="0"/>
                <a:sym typeface="Arial"/>
              </a:rPr>
              <a:t> - </a:t>
            </a:r>
            <a:r>
              <a:rPr lang="en-US" sz="1500" b="0" dirty="0" err="1">
                <a:highlight>
                  <a:srgbClr val="FFFFFF"/>
                </a:highlight>
                <a:latin typeface="Arial" panose="020B0604020202020204" pitchFamily="34" charset="0"/>
                <a:ea typeface="Arial"/>
                <a:cs typeface="Arial" panose="020B0604020202020204" pitchFamily="34" charset="0"/>
                <a:sym typeface="Arial"/>
              </a:rPr>
              <a:t>Foriegn</a:t>
            </a:r>
            <a:r>
              <a:rPr lang="en-US" sz="1500" b="0" dirty="0">
                <a:highlight>
                  <a:srgbClr val="FFFFFF"/>
                </a:highlight>
                <a:latin typeface="Arial" panose="020B0604020202020204" pitchFamily="34" charset="0"/>
                <a:ea typeface="Arial"/>
                <a:cs typeface="Arial" panose="020B0604020202020204" pitchFamily="34" charset="0"/>
                <a:sym typeface="Arial"/>
              </a:rPr>
              <a:t> keys refers to </a:t>
            </a:r>
            <a:r>
              <a:rPr lang="en-US" sz="1500" b="0" dirty="0" err="1">
                <a:highlight>
                  <a:srgbClr val="FFFFFF"/>
                </a:highlight>
                <a:latin typeface="Arial" panose="020B0604020202020204" pitchFamily="34" charset="0"/>
                <a:ea typeface="Arial"/>
                <a:cs typeface="Arial" panose="020B0604020202020204" pitchFamily="34" charset="0"/>
                <a:sym typeface="Arial"/>
              </a:rPr>
              <a:t>ElecFur_ID</a:t>
            </a:r>
            <a:r>
              <a:rPr lang="en-US" sz="1500" b="0" dirty="0">
                <a:highlight>
                  <a:srgbClr val="FFFFFF"/>
                </a:highlight>
                <a:latin typeface="Arial" panose="020B0604020202020204" pitchFamily="34" charset="0"/>
                <a:ea typeface="Arial"/>
                <a:cs typeface="Arial" panose="020B0604020202020204" pitchFamily="34" charset="0"/>
                <a:sym typeface="Arial"/>
              </a:rPr>
              <a:t> in relation Electronics/Furniture Bank and NULL not allowed</a:t>
            </a:r>
            <a:endParaRPr lang="en-US" sz="1500" dirty="0">
              <a:highlight>
                <a:srgbClr val="FFFFFF"/>
              </a:highlight>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371817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0350C656-5442-612F-8BC0-67506901F7D9}"/>
              </a:ext>
            </a:extLst>
          </p:cNvPr>
          <p:cNvSpPr>
            <a:spLocks noGrp="1"/>
          </p:cNvSpPr>
          <p:nvPr>
            <p:ph idx="1"/>
          </p:nvPr>
        </p:nvSpPr>
        <p:spPr>
          <a:xfrm>
            <a:off x="3070959" y="228599"/>
            <a:ext cx="8831481" cy="6371741"/>
          </a:xfrm>
        </p:spPr>
        <p:txBody>
          <a:bodyPr>
            <a:normAutofit/>
          </a:bodyPr>
          <a:lstStyle/>
          <a:p>
            <a:pPr marL="0" lvl="0" indent="0" rtl="0">
              <a:lnSpc>
                <a:spcPct val="90000"/>
              </a:lnSpc>
              <a:spcBef>
                <a:spcPts val="0"/>
              </a:spcBef>
              <a:spcAft>
                <a:spcPts val="600"/>
              </a:spcAft>
              <a:buNone/>
            </a:pPr>
            <a:r>
              <a:rPr lang="en-US" sz="1600" b="0" dirty="0">
                <a:highlight>
                  <a:srgbClr val="FFFFFF"/>
                </a:highlight>
                <a:latin typeface="Arial"/>
                <a:ea typeface="Arial"/>
                <a:cs typeface="Arial"/>
                <a:sym typeface="Arial"/>
              </a:rPr>
              <a:t>Medicines(</a:t>
            </a:r>
            <a:r>
              <a:rPr lang="en-US" sz="1600" b="1" u="sng" dirty="0" err="1">
                <a:highlight>
                  <a:srgbClr val="FFFFFF"/>
                </a:highlight>
                <a:latin typeface="Arial"/>
                <a:ea typeface="Arial"/>
                <a:cs typeface="Arial"/>
                <a:sym typeface="Arial"/>
              </a:rPr>
              <a:t>MedBank_ID</a:t>
            </a:r>
            <a:r>
              <a:rPr lang="en-US" sz="1600" b="0" dirty="0">
                <a:highlight>
                  <a:srgbClr val="FFFFFF"/>
                </a:highlight>
                <a:latin typeface="Arial"/>
                <a:ea typeface="Arial"/>
                <a:cs typeface="Arial"/>
                <a:sym typeface="Arial"/>
              </a:rPr>
              <a:t>, Address, Zip-code, Date, </a:t>
            </a:r>
            <a:r>
              <a:rPr lang="en-US" sz="1600" b="0" dirty="0" err="1">
                <a:highlight>
                  <a:srgbClr val="FFFFFF"/>
                </a:highlight>
                <a:latin typeface="Arial"/>
                <a:ea typeface="Arial"/>
                <a:cs typeface="Arial"/>
                <a:sym typeface="Arial"/>
              </a:rPr>
              <a:t>Working_hrs</a:t>
            </a:r>
            <a:r>
              <a:rPr lang="en-US" sz="1600" b="0" dirty="0">
                <a:highlight>
                  <a:srgbClr val="FFFFFF"/>
                </a:highlight>
                <a:latin typeface="Arial"/>
                <a:ea typeface="Arial"/>
                <a:cs typeface="Arial"/>
                <a:sym typeface="Arial"/>
              </a:rPr>
              <a:t>, </a:t>
            </a:r>
            <a:r>
              <a:rPr lang="en-US" sz="1600" b="0" dirty="0" err="1">
                <a:highlight>
                  <a:srgbClr val="FFFFFF"/>
                </a:highlight>
                <a:latin typeface="Arial"/>
                <a:ea typeface="Arial"/>
                <a:cs typeface="Arial"/>
                <a:sym typeface="Arial"/>
              </a:rPr>
              <a:t>Phone_no</a:t>
            </a:r>
            <a:r>
              <a:rPr lang="en-US" sz="1600" b="0" dirty="0">
                <a:highlight>
                  <a:srgbClr val="FFFFFF"/>
                </a:highlight>
                <a:latin typeface="Arial"/>
                <a:ea typeface="Arial"/>
                <a:cs typeface="Arial"/>
                <a:sym typeface="Arial"/>
              </a:rPr>
              <a:t>, </a:t>
            </a:r>
            <a:r>
              <a:rPr lang="en-US" sz="1600" b="0" dirty="0" err="1">
                <a:highlight>
                  <a:srgbClr val="FFFFFF"/>
                </a:highlight>
                <a:latin typeface="Arial"/>
                <a:ea typeface="Arial"/>
                <a:cs typeface="Arial"/>
                <a:sym typeface="Arial"/>
              </a:rPr>
              <a:t>Expiry_date</a:t>
            </a:r>
            <a:r>
              <a:rPr lang="en-US" sz="1600" b="0" dirty="0">
                <a:highlight>
                  <a:srgbClr val="FFFFFF"/>
                </a:highlight>
                <a:latin typeface="Arial"/>
                <a:ea typeface="Arial"/>
                <a:cs typeface="Arial"/>
                <a:sym typeface="Arial"/>
              </a:rPr>
              <a:t>, </a:t>
            </a:r>
            <a:r>
              <a:rPr lang="en-US" sz="1600" b="0" i="1" dirty="0" err="1">
                <a:highlight>
                  <a:srgbClr val="FFFFFF"/>
                </a:highlight>
                <a:latin typeface="Arial"/>
                <a:ea typeface="Arial"/>
                <a:cs typeface="Arial"/>
                <a:sym typeface="Arial"/>
              </a:rPr>
              <a:t>Pharm_ID</a:t>
            </a:r>
            <a:r>
              <a:rPr lang="en-US" sz="1600" b="0" dirty="0">
                <a:highlight>
                  <a:srgbClr val="FFFFFF"/>
                </a:highlight>
                <a:latin typeface="Arial"/>
                <a:ea typeface="Arial"/>
                <a:cs typeface="Arial"/>
                <a:sym typeface="Arial"/>
              </a:rPr>
              <a:t>, </a:t>
            </a:r>
            <a:r>
              <a:rPr lang="en-US" sz="1600" b="0" i="1" dirty="0" err="1">
                <a:highlight>
                  <a:srgbClr val="FFFFFF"/>
                </a:highlight>
                <a:latin typeface="Arial"/>
                <a:ea typeface="Arial"/>
                <a:cs typeface="Arial"/>
                <a:sym typeface="Arial"/>
              </a:rPr>
              <a:t>Volunteer_SSN</a:t>
            </a:r>
            <a:r>
              <a:rPr lang="en-US" sz="1600" b="0" i="1" dirty="0">
                <a:highlight>
                  <a:srgbClr val="FFFFFF"/>
                </a:highlight>
                <a:latin typeface="Arial"/>
                <a:ea typeface="Arial"/>
                <a:cs typeface="Arial"/>
                <a:sym typeface="Arial"/>
              </a:rPr>
              <a:t>, </a:t>
            </a:r>
            <a:r>
              <a:rPr lang="en-US" sz="1600" b="0" i="1" dirty="0" err="1">
                <a:highlight>
                  <a:srgbClr val="FFFFFF"/>
                </a:highlight>
                <a:latin typeface="Arial"/>
                <a:ea typeface="Arial"/>
                <a:cs typeface="Arial"/>
                <a:sym typeface="Arial"/>
              </a:rPr>
              <a:t>H_Organisation_ID</a:t>
            </a:r>
            <a:r>
              <a:rPr lang="en-US" sz="1600" b="0" dirty="0">
                <a:highlight>
                  <a:srgbClr val="FFFFFF"/>
                </a:highlight>
                <a:latin typeface="Arial"/>
                <a:ea typeface="Arial"/>
                <a:cs typeface="Arial"/>
                <a:sym typeface="Arial"/>
              </a:rPr>
              <a:t>)</a:t>
            </a:r>
          </a:p>
          <a:p>
            <a:pPr marL="0" lvl="0" indent="0" rtl="0">
              <a:lnSpc>
                <a:spcPct val="90000"/>
              </a:lnSpc>
              <a:spcBef>
                <a:spcPts val="0"/>
              </a:spcBef>
              <a:spcAft>
                <a:spcPts val="600"/>
              </a:spcAft>
              <a:buNone/>
            </a:pPr>
            <a:endParaRPr lang="en-US" sz="1600" b="0" dirty="0">
              <a:highlight>
                <a:srgbClr val="FFFFFF"/>
              </a:highlight>
              <a:latin typeface="Arial"/>
              <a:ea typeface="Arial"/>
              <a:cs typeface="Arial"/>
              <a:sym typeface="Arial"/>
            </a:endParaRPr>
          </a:p>
          <a:p>
            <a:pPr marL="457200" lvl="0" indent="-297180" rtl="0">
              <a:lnSpc>
                <a:spcPct val="90000"/>
              </a:lnSpc>
              <a:spcBef>
                <a:spcPts val="0"/>
              </a:spcBef>
              <a:spcAft>
                <a:spcPts val="600"/>
              </a:spcAft>
              <a:buClr>
                <a:srgbClr val="2D3B45"/>
              </a:buClr>
              <a:buSzPct val="100000"/>
              <a:buFont typeface="Arial"/>
              <a:buChar char="●"/>
            </a:pPr>
            <a:r>
              <a:rPr lang="en-US" sz="1600" b="0" dirty="0" err="1">
                <a:highlight>
                  <a:srgbClr val="FFFFFF"/>
                </a:highlight>
                <a:latin typeface="Arial"/>
                <a:ea typeface="Arial"/>
                <a:cs typeface="Arial"/>
                <a:sym typeface="Arial"/>
              </a:rPr>
              <a:t>MedBank_ID</a:t>
            </a:r>
            <a:r>
              <a:rPr lang="en-US" sz="1600" b="0" dirty="0">
                <a:highlight>
                  <a:srgbClr val="FFFFFF"/>
                </a:highlight>
                <a:latin typeface="Arial"/>
                <a:ea typeface="Arial"/>
                <a:cs typeface="Arial"/>
                <a:sym typeface="Arial"/>
              </a:rPr>
              <a:t> - Primary Key</a:t>
            </a:r>
          </a:p>
          <a:p>
            <a:pPr marL="457200" lvl="0" indent="-297180" rtl="0">
              <a:lnSpc>
                <a:spcPct val="90000"/>
              </a:lnSpc>
              <a:spcBef>
                <a:spcPts val="0"/>
              </a:spcBef>
              <a:spcAft>
                <a:spcPts val="600"/>
              </a:spcAft>
              <a:buClr>
                <a:srgbClr val="2D3B45"/>
              </a:buClr>
              <a:buSzPct val="100000"/>
              <a:buFont typeface="Arial"/>
              <a:buChar char="●"/>
            </a:pPr>
            <a:r>
              <a:rPr lang="en-US" sz="1600" b="0" i="1" dirty="0" err="1">
                <a:highlight>
                  <a:srgbClr val="FFFFFF"/>
                </a:highlight>
                <a:latin typeface="Arial"/>
                <a:ea typeface="Arial"/>
                <a:cs typeface="Arial"/>
                <a:sym typeface="Arial"/>
              </a:rPr>
              <a:t>Pharm_ID</a:t>
            </a:r>
            <a:r>
              <a:rPr lang="en-US" sz="1600" b="0" i="1" dirty="0">
                <a:highlight>
                  <a:srgbClr val="FFFFFF"/>
                </a:highlight>
                <a:latin typeface="Arial"/>
                <a:ea typeface="Arial"/>
                <a:cs typeface="Arial"/>
                <a:sym typeface="Arial"/>
              </a:rPr>
              <a:t> - </a:t>
            </a:r>
            <a:r>
              <a:rPr lang="en-US" sz="1600" b="0" dirty="0">
                <a:highlight>
                  <a:srgbClr val="FFFFFF"/>
                </a:highlight>
                <a:latin typeface="Arial"/>
                <a:ea typeface="Arial"/>
                <a:cs typeface="Arial"/>
                <a:sym typeface="Arial"/>
              </a:rPr>
              <a:t>Foreign key refers to </a:t>
            </a:r>
            <a:r>
              <a:rPr lang="en-US" sz="1600" b="0" dirty="0" err="1">
                <a:highlight>
                  <a:srgbClr val="FFFFFF"/>
                </a:highlight>
                <a:latin typeface="Arial"/>
                <a:ea typeface="Arial"/>
                <a:cs typeface="Arial"/>
                <a:sym typeface="Arial"/>
              </a:rPr>
              <a:t>Pharmacy_ID</a:t>
            </a:r>
            <a:r>
              <a:rPr lang="en-US" sz="1600" b="0" dirty="0">
                <a:highlight>
                  <a:srgbClr val="FFFFFF"/>
                </a:highlight>
                <a:latin typeface="Arial"/>
                <a:ea typeface="Arial"/>
                <a:cs typeface="Arial"/>
                <a:sym typeface="Arial"/>
              </a:rPr>
              <a:t> in relation Pharmacy and NULL not allowed</a:t>
            </a:r>
          </a:p>
          <a:p>
            <a:pPr marL="457200" lvl="0" indent="-297180" rtl="0">
              <a:lnSpc>
                <a:spcPct val="90000"/>
              </a:lnSpc>
              <a:spcBef>
                <a:spcPts val="0"/>
              </a:spcBef>
              <a:spcAft>
                <a:spcPts val="600"/>
              </a:spcAft>
              <a:buClr>
                <a:srgbClr val="2D3B45"/>
              </a:buClr>
              <a:buSzPct val="100000"/>
              <a:buFont typeface="Arial"/>
              <a:buChar char="●"/>
            </a:pPr>
            <a:r>
              <a:rPr lang="en-US" sz="1600" b="0" i="1" dirty="0" err="1">
                <a:highlight>
                  <a:srgbClr val="FFFFFF"/>
                </a:highlight>
                <a:latin typeface="Arial"/>
                <a:ea typeface="Arial"/>
                <a:cs typeface="Arial"/>
                <a:sym typeface="Arial"/>
              </a:rPr>
              <a:t>Volunteer_SSN</a:t>
            </a:r>
            <a:r>
              <a:rPr lang="en-US" sz="1600" b="0" dirty="0">
                <a:highlight>
                  <a:srgbClr val="FFFFFF"/>
                </a:highlight>
                <a:latin typeface="Arial"/>
                <a:ea typeface="Arial"/>
                <a:cs typeface="Arial"/>
                <a:sym typeface="Arial"/>
              </a:rPr>
              <a:t> - Foreign keys refers to SSN in relation Volunteers and NULL not allowed</a:t>
            </a:r>
          </a:p>
          <a:p>
            <a:pPr marL="457200" lvl="0" indent="-297180" rtl="0">
              <a:lnSpc>
                <a:spcPct val="90000"/>
              </a:lnSpc>
              <a:spcBef>
                <a:spcPts val="0"/>
              </a:spcBef>
              <a:spcAft>
                <a:spcPts val="600"/>
              </a:spcAft>
              <a:buClr>
                <a:srgbClr val="2D3B45"/>
              </a:buClr>
              <a:buSzPct val="100000"/>
              <a:buFont typeface="Arial"/>
              <a:buChar char="●"/>
            </a:pPr>
            <a:r>
              <a:rPr lang="en-US" sz="1600" b="0" i="1" dirty="0" err="1">
                <a:highlight>
                  <a:srgbClr val="FFFFFF"/>
                </a:highlight>
                <a:latin typeface="Arial"/>
                <a:ea typeface="Arial"/>
                <a:cs typeface="Arial"/>
                <a:sym typeface="Arial"/>
              </a:rPr>
              <a:t>H_Organisation_ID</a:t>
            </a:r>
            <a:r>
              <a:rPr lang="en-US" sz="1600" b="0" dirty="0">
                <a:highlight>
                  <a:srgbClr val="FFFFFF"/>
                </a:highlight>
                <a:latin typeface="Arial"/>
                <a:ea typeface="Arial"/>
                <a:cs typeface="Arial"/>
                <a:sym typeface="Arial"/>
              </a:rPr>
              <a:t>  - Foreign key refers to </a:t>
            </a:r>
            <a:r>
              <a:rPr lang="en-US" sz="1600" b="0" dirty="0" err="1">
                <a:highlight>
                  <a:srgbClr val="FFFFFF"/>
                </a:highlight>
                <a:latin typeface="Arial"/>
                <a:ea typeface="Arial"/>
                <a:cs typeface="Arial"/>
                <a:sym typeface="Arial"/>
              </a:rPr>
              <a:t>Organisation_ID</a:t>
            </a:r>
            <a:r>
              <a:rPr lang="en-US" sz="1600" b="0" dirty="0">
                <a:highlight>
                  <a:srgbClr val="FFFFFF"/>
                </a:highlight>
                <a:latin typeface="Arial"/>
                <a:ea typeface="Arial"/>
                <a:cs typeface="Arial"/>
                <a:sym typeface="Arial"/>
              </a:rPr>
              <a:t> in relation HUMANE and NULL not allowed</a:t>
            </a:r>
          </a:p>
          <a:p>
            <a:pPr marL="0" lvl="0" indent="0" rtl="0">
              <a:lnSpc>
                <a:spcPct val="90000"/>
              </a:lnSpc>
              <a:spcBef>
                <a:spcPts val="0"/>
              </a:spcBef>
              <a:spcAft>
                <a:spcPts val="600"/>
              </a:spcAft>
              <a:buNone/>
            </a:pPr>
            <a:endParaRPr lang="en-US" sz="1600" b="0" dirty="0">
              <a:highlight>
                <a:srgbClr val="FFFFFF"/>
              </a:highlight>
              <a:latin typeface="Arial"/>
              <a:ea typeface="Arial"/>
              <a:cs typeface="Arial"/>
              <a:sym typeface="Arial"/>
            </a:endParaRPr>
          </a:p>
          <a:p>
            <a:pPr marL="0" lvl="0" indent="0" rtl="0">
              <a:lnSpc>
                <a:spcPct val="90000"/>
              </a:lnSpc>
              <a:spcBef>
                <a:spcPts val="0"/>
              </a:spcBef>
              <a:spcAft>
                <a:spcPts val="600"/>
              </a:spcAft>
              <a:buNone/>
            </a:pPr>
            <a:endParaRPr lang="en-US" sz="1600" b="0" dirty="0">
              <a:highlight>
                <a:srgbClr val="FFFFFF"/>
              </a:highlight>
              <a:latin typeface="Arial"/>
              <a:ea typeface="Arial"/>
              <a:cs typeface="Arial"/>
              <a:sym typeface="Arial"/>
            </a:endParaRPr>
          </a:p>
          <a:p>
            <a:pPr marL="0" lvl="0" indent="0" rtl="0">
              <a:lnSpc>
                <a:spcPct val="90000"/>
              </a:lnSpc>
              <a:spcBef>
                <a:spcPts val="0"/>
              </a:spcBef>
              <a:spcAft>
                <a:spcPts val="600"/>
              </a:spcAft>
              <a:buNone/>
            </a:pPr>
            <a:r>
              <a:rPr lang="en-US" sz="1600" b="0" dirty="0" err="1">
                <a:highlight>
                  <a:srgbClr val="FFFFFF"/>
                </a:highlight>
                <a:latin typeface="Arial"/>
                <a:ea typeface="Arial"/>
                <a:cs typeface="Arial"/>
                <a:sym typeface="Arial"/>
              </a:rPr>
              <a:t>Shelter_Home</a:t>
            </a:r>
            <a:r>
              <a:rPr lang="en-US" sz="1600" b="0" dirty="0">
                <a:highlight>
                  <a:srgbClr val="FFFFFF"/>
                </a:highlight>
                <a:latin typeface="Arial"/>
                <a:ea typeface="Arial"/>
                <a:cs typeface="Arial"/>
                <a:sym typeface="Arial"/>
              </a:rPr>
              <a:t>(</a:t>
            </a:r>
            <a:r>
              <a:rPr lang="en-US" sz="1600" b="1" u="sng" dirty="0" err="1">
                <a:highlight>
                  <a:srgbClr val="FFFFFF"/>
                </a:highlight>
                <a:latin typeface="Arial"/>
                <a:ea typeface="Arial"/>
                <a:cs typeface="Arial"/>
                <a:sym typeface="Arial"/>
              </a:rPr>
              <a:t>Shelter_home_ID</a:t>
            </a:r>
            <a:r>
              <a:rPr lang="en-US" sz="1600" b="0" dirty="0">
                <a:highlight>
                  <a:srgbClr val="FFFFFF"/>
                </a:highlight>
                <a:latin typeface="Arial"/>
                <a:ea typeface="Arial"/>
                <a:cs typeface="Arial"/>
                <a:sym typeface="Arial"/>
              </a:rPr>
              <a:t>, </a:t>
            </a:r>
            <a:r>
              <a:rPr lang="en-US" sz="1600" b="0" i="1" dirty="0" err="1">
                <a:highlight>
                  <a:srgbClr val="FFFFFF"/>
                </a:highlight>
                <a:latin typeface="Arial"/>
                <a:ea typeface="Arial"/>
                <a:cs typeface="Arial"/>
                <a:sym typeface="Arial"/>
              </a:rPr>
              <a:t>Volunteer_SSN</a:t>
            </a:r>
            <a:r>
              <a:rPr lang="en-US" sz="1600" b="0" dirty="0">
                <a:highlight>
                  <a:srgbClr val="FFFFFF"/>
                </a:highlight>
                <a:latin typeface="Arial"/>
                <a:ea typeface="Arial"/>
                <a:cs typeface="Arial"/>
                <a:sym typeface="Arial"/>
              </a:rPr>
              <a:t>, </a:t>
            </a:r>
            <a:r>
              <a:rPr lang="en-US" sz="1600" b="0" dirty="0" err="1">
                <a:highlight>
                  <a:srgbClr val="FFFFFF"/>
                </a:highlight>
                <a:latin typeface="Arial"/>
                <a:ea typeface="Arial"/>
                <a:cs typeface="Arial"/>
                <a:sym typeface="Arial"/>
              </a:rPr>
              <a:t>Shelter_name</a:t>
            </a:r>
            <a:r>
              <a:rPr lang="en-US" sz="1600" b="0" dirty="0">
                <a:highlight>
                  <a:srgbClr val="FFFFFF"/>
                </a:highlight>
                <a:latin typeface="Arial"/>
                <a:ea typeface="Arial"/>
                <a:cs typeface="Arial"/>
                <a:sym typeface="Arial"/>
              </a:rPr>
              <a:t>, Zip-code, Address, Quantity, Contact, </a:t>
            </a:r>
            <a:r>
              <a:rPr lang="en-US" sz="1600" b="0" dirty="0" err="1">
                <a:highlight>
                  <a:srgbClr val="FFFFFF"/>
                </a:highlight>
                <a:latin typeface="Arial"/>
                <a:ea typeface="Arial"/>
                <a:cs typeface="Arial"/>
                <a:sym typeface="Arial"/>
              </a:rPr>
              <a:t>No_of_poeple</a:t>
            </a:r>
            <a:r>
              <a:rPr lang="en-US" sz="1600" b="0" dirty="0">
                <a:highlight>
                  <a:srgbClr val="FFFFFF"/>
                </a:highlight>
                <a:latin typeface="Arial"/>
                <a:ea typeface="Arial"/>
                <a:cs typeface="Arial"/>
                <a:sym typeface="Arial"/>
              </a:rPr>
              <a:t>)</a:t>
            </a:r>
          </a:p>
          <a:p>
            <a:pPr marL="457200" lvl="0" indent="-297180" rtl="0">
              <a:lnSpc>
                <a:spcPct val="90000"/>
              </a:lnSpc>
              <a:spcBef>
                <a:spcPts val="0"/>
              </a:spcBef>
              <a:spcAft>
                <a:spcPts val="600"/>
              </a:spcAft>
              <a:buClr>
                <a:srgbClr val="2D3B45"/>
              </a:buClr>
              <a:buSzPct val="100000"/>
              <a:buFont typeface="Arial"/>
              <a:buChar char="●"/>
            </a:pPr>
            <a:r>
              <a:rPr lang="en-US" sz="1600" b="0" dirty="0" err="1">
                <a:highlight>
                  <a:srgbClr val="FFFFFF"/>
                </a:highlight>
                <a:latin typeface="Arial"/>
                <a:ea typeface="Arial"/>
                <a:cs typeface="Arial"/>
                <a:sym typeface="Arial"/>
              </a:rPr>
              <a:t>Shelter_Home_ID</a:t>
            </a:r>
            <a:r>
              <a:rPr lang="en-US" sz="1600" b="0" dirty="0">
                <a:highlight>
                  <a:srgbClr val="FFFFFF"/>
                </a:highlight>
                <a:latin typeface="Arial"/>
                <a:ea typeface="Arial"/>
                <a:cs typeface="Arial"/>
                <a:sym typeface="Arial"/>
              </a:rPr>
              <a:t> - Primary Key</a:t>
            </a:r>
          </a:p>
          <a:p>
            <a:pPr marL="457200" lvl="0" indent="-297180" rtl="0">
              <a:lnSpc>
                <a:spcPct val="90000"/>
              </a:lnSpc>
              <a:spcBef>
                <a:spcPts val="0"/>
              </a:spcBef>
              <a:spcAft>
                <a:spcPts val="600"/>
              </a:spcAft>
              <a:buClr>
                <a:srgbClr val="2D3B45"/>
              </a:buClr>
              <a:buSzPct val="100000"/>
              <a:buFont typeface="Arial"/>
              <a:buChar char="●"/>
            </a:pPr>
            <a:r>
              <a:rPr lang="en-US" sz="1600" b="0" i="1" dirty="0" err="1">
                <a:highlight>
                  <a:srgbClr val="FFFFFF"/>
                </a:highlight>
                <a:latin typeface="Arial"/>
                <a:ea typeface="Arial"/>
                <a:cs typeface="Arial"/>
                <a:sym typeface="Arial"/>
              </a:rPr>
              <a:t>Volunteer_SSN</a:t>
            </a:r>
            <a:r>
              <a:rPr lang="en-US" sz="1600" b="0" dirty="0">
                <a:highlight>
                  <a:srgbClr val="FFFFFF"/>
                </a:highlight>
                <a:latin typeface="Arial"/>
                <a:ea typeface="Arial"/>
                <a:cs typeface="Arial"/>
                <a:sym typeface="Arial"/>
              </a:rPr>
              <a:t> - </a:t>
            </a:r>
            <a:r>
              <a:rPr lang="en-US" sz="1600" b="0" dirty="0" err="1">
                <a:highlight>
                  <a:srgbClr val="FFFFFF"/>
                </a:highlight>
                <a:latin typeface="Arial"/>
                <a:ea typeface="Arial"/>
                <a:cs typeface="Arial"/>
                <a:sym typeface="Arial"/>
              </a:rPr>
              <a:t>Foriegn</a:t>
            </a:r>
            <a:r>
              <a:rPr lang="en-US" sz="1600" b="0" dirty="0">
                <a:highlight>
                  <a:srgbClr val="FFFFFF"/>
                </a:highlight>
                <a:latin typeface="Arial"/>
                <a:ea typeface="Arial"/>
                <a:cs typeface="Arial"/>
                <a:sym typeface="Arial"/>
              </a:rPr>
              <a:t> keys refers to SSN in relation Volunteers and NULL not allowed.</a:t>
            </a:r>
          </a:p>
          <a:p>
            <a:pPr marL="457200" lvl="0" indent="-297180" rtl="0">
              <a:lnSpc>
                <a:spcPct val="90000"/>
              </a:lnSpc>
              <a:spcBef>
                <a:spcPts val="0"/>
              </a:spcBef>
              <a:spcAft>
                <a:spcPts val="600"/>
              </a:spcAft>
              <a:buClr>
                <a:srgbClr val="2D3B45"/>
              </a:buClr>
              <a:buSzPct val="100000"/>
              <a:buFont typeface="Arial"/>
              <a:buChar char="●"/>
            </a:pPr>
            <a:endParaRPr lang="en-US" sz="1600" dirty="0">
              <a:highlight>
                <a:srgbClr val="FFFFFF"/>
              </a:highlight>
              <a:latin typeface="Arial"/>
              <a:cs typeface="Arial"/>
              <a:sym typeface="Arial"/>
            </a:endParaRPr>
          </a:p>
          <a:p>
            <a:pPr marL="160020" lvl="0" indent="0" rtl="0">
              <a:lnSpc>
                <a:spcPct val="90000"/>
              </a:lnSpc>
              <a:spcBef>
                <a:spcPts val="0"/>
              </a:spcBef>
              <a:spcAft>
                <a:spcPts val="600"/>
              </a:spcAft>
              <a:buClr>
                <a:srgbClr val="2D3B45"/>
              </a:buClr>
              <a:buSzPct val="100000"/>
              <a:buNone/>
            </a:pPr>
            <a:endParaRPr lang="en-US" sz="1600" dirty="0">
              <a:highlight>
                <a:srgbClr val="FFFFFF"/>
              </a:highlight>
              <a:latin typeface="Arial"/>
              <a:cs typeface="Arial"/>
              <a:sym typeface="Arial"/>
            </a:endParaRPr>
          </a:p>
          <a:p>
            <a:pPr marL="0" lvl="0" indent="0" rtl="0">
              <a:lnSpc>
                <a:spcPct val="90000"/>
              </a:lnSpc>
              <a:spcBef>
                <a:spcPts val="0"/>
              </a:spcBef>
              <a:spcAft>
                <a:spcPts val="600"/>
              </a:spcAft>
              <a:buNone/>
            </a:pPr>
            <a:r>
              <a:rPr lang="en-US" sz="1600" b="0" dirty="0">
                <a:highlight>
                  <a:srgbClr val="FFFFFF"/>
                </a:highlight>
                <a:latin typeface="Arial"/>
                <a:ea typeface="Arial"/>
                <a:cs typeface="Arial"/>
                <a:sym typeface="Arial"/>
              </a:rPr>
              <a:t>Pharmacy(</a:t>
            </a:r>
            <a:r>
              <a:rPr lang="en-US" sz="1600" b="1" u="sng" dirty="0" err="1">
                <a:highlight>
                  <a:srgbClr val="FFFFFF"/>
                </a:highlight>
                <a:latin typeface="Arial"/>
                <a:ea typeface="Arial"/>
                <a:cs typeface="Arial"/>
                <a:sym typeface="Arial"/>
              </a:rPr>
              <a:t>Pharmacy_ID</a:t>
            </a:r>
            <a:r>
              <a:rPr lang="en-US" sz="1600" b="0" dirty="0">
                <a:highlight>
                  <a:srgbClr val="FFFFFF"/>
                </a:highlight>
                <a:latin typeface="Arial"/>
                <a:ea typeface="Arial"/>
                <a:cs typeface="Arial"/>
                <a:sym typeface="Arial"/>
              </a:rPr>
              <a:t>, </a:t>
            </a:r>
            <a:r>
              <a:rPr lang="en-US" sz="1600" b="0" i="1" dirty="0" err="1">
                <a:highlight>
                  <a:srgbClr val="FFFFFF"/>
                </a:highlight>
                <a:latin typeface="Arial"/>
                <a:ea typeface="Arial"/>
                <a:cs typeface="Arial"/>
                <a:sym typeface="Arial"/>
              </a:rPr>
              <a:t>MedBank_ID</a:t>
            </a:r>
            <a:r>
              <a:rPr lang="en-US" sz="1600" b="0" dirty="0">
                <a:highlight>
                  <a:srgbClr val="FFFFFF"/>
                </a:highlight>
                <a:latin typeface="Arial"/>
                <a:ea typeface="Arial"/>
                <a:cs typeface="Arial"/>
                <a:sym typeface="Arial"/>
              </a:rPr>
              <a:t>, Name, Details, Usage)</a:t>
            </a:r>
          </a:p>
          <a:p>
            <a:pPr marL="0" lvl="0" indent="0" rtl="0">
              <a:lnSpc>
                <a:spcPct val="90000"/>
              </a:lnSpc>
              <a:spcBef>
                <a:spcPts val="0"/>
              </a:spcBef>
              <a:spcAft>
                <a:spcPts val="600"/>
              </a:spcAft>
              <a:buNone/>
            </a:pPr>
            <a:endParaRPr lang="en-US" sz="1600" b="0" dirty="0">
              <a:highlight>
                <a:srgbClr val="FFFFFF"/>
              </a:highlight>
              <a:latin typeface="Arial"/>
              <a:ea typeface="Arial"/>
              <a:cs typeface="Arial"/>
              <a:sym typeface="Arial"/>
            </a:endParaRPr>
          </a:p>
          <a:p>
            <a:pPr marL="457200" lvl="0" indent="-297180" rtl="0">
              <a:lnSpc>
                <a:spcPct val="90000"/>
              </a:lnSpc>
              <a:spcBef>
                <a:spcPts val="0"/>
              </a:spcBef>
              <a:spcAft>
                <a:spcPts val="600"/>
              </a:spcAft>
              <a:buClr>
                <a:srgbClr val="2D3B45"/>
              </a:buClr>
              <a:buSzPct val="100000"/>
              <a:buFont typeface="Arial"/>
              <a:buChar char="●"/>
            </a:pPr>
            <a:r>
              <a:rPr lang="en-US" sz="1600" b="0" dirty="0" err="1">
                <a:highlight>
                  <a:srgbClr val="FFFFFF"/>
                </a:highlight>
                <a:latin typeface="Arial"/>
                <a:ea typeface="Arial"/>
                <a:cs typeface="Arial"/>
                <a:sym typeface="Arial"/>
              </a:rPr>
              <a:t>Pharmacy_ID</a:t>
            </a:r>
            <a:r>
              <a:rPr lang="en-US" sz="1600" b="0" dirty="0">
                <a:highlight>
                  <a:srgbClr val="FFFFFF"/>
                </a:highlight>
                <a:latin typeface="Arial"/>
                <a:ea typeface="Arial"/>
                <a:cs typeface="Arial"/>
                <a:sym typeface="Arial"/>
              </a:rPr>
              <a:t> - Primary Key</a:t>
            </a:r>
          </a:p>
          <a:p>
            <a:pPr marL="457200" lvl="0" indent="-297180" rtl="0">
              <a:lnSpc>
                <a:spcPct val="90000"/>
              </a:lnSpc>
              <a:spcBef>
                <a:spcPts val="0"/>
              </a:spcBef>
              <a:spcAft>
                <a:spcPts val="600"/>
              </a:spcAft>
              <a:buClr>
                <a:srgbClr val="2D3B45"/>
              </a:buClr>
              <a:buSzPct val="100000"/>
              <a:buFont typeface="Arial"/>
              <a:buChar char="●"/>
            </a:pPr>
            <a:r>
              <a:rPr lang="en-US" sz="1600" b="0" dirty="0" err="1">
                <a:highlight>
                  <a:srgbClr val="FFFFFF"/>
                </a:highlight>
                <a:latin typeface="Arial"/>
                <a:ea typeface="Arial"/>
                <a:cs typeface="Arial"/>
                <a:sym typeface="Arial"/>
              </a:rPr>
              <a:t>MedBank_ID</a:t>
            </a:r>
            <a:r>
              <a:rPr lang="en-US" sz="1600" b="0" dirty="0">
                <a:highlight>
                  <a:srgbClr val="FFFFFF"/>
                </a:highlight>
                <a:latin typeface="Arial"/>
                <a:ea typeface="Arial"/>
                <a:cs typeface="Arial"/>
                <a:sym typeface="Arial"/>
              </a:rPr>
              <a:t> - </a:t>
            </a:r>
            <a:r>
              <a:rPr lang="en-US" sz="1600" b="0" dirty="0" err="1">
                <a:highlight>
                  <a:srgbClr val="FFFFFF"/>
                </a:highlight>
                <a:latin typeface="Arial"/>
                <a:ea typeface="Arial"/>
                <a:cs typeface="Arial"/>
                <a:sym typeface="Arial"/>
              </a:rPr>
              <a:t>Foriegn</a:t>
            </a:r>
            <a:r>
              <a:rPr lang="en-US" sz="1600" b="0" dirty="0">
                <a:highlight>
                  <a:srgbClr val="FFFFFF"/>
                </a:highlight>
                <a:latin typeface="Arial"/>
                <a:ea typeface="Arial"/>
                <a:cs typeface="Arial"/>
                <a:sym typeface="Arial"/>
              </a:rPr>
              <a:t> keys refers to </a:t>
            </a:r>
            <a:r>
              <a:rPr lang="en-US" sz="1600" b="0" dirty="0" err="1">
                <a:highlight>
                  <a:srgbClr val="FFFFFF"/>
                </a:highlight>
                <a:latin typeface="Arial"/>
                <a:ea typeface="Arial"/>
                <a:cs typeface="Arial"/>
                <a:sym typeface="Arial"/>
              </a:rPr>
              <a:t>MedBank_ID</a:t>
            </a:r>
            <a:r>
              <a:rPr lang="en-US" sz="1600" b="0" dirty="0">
                <a:highlight>
                  <a:srgbClr val="FFFFFF"/>
                </a:highlight>
                <a:latin typeface="Arial"/>
                <a:ea typeface="Arial"/>
                <a:cs typeface="Arial"/>
                <a:sym typeface="Arial"/>
              </a:rPr>
              <a:t> in relation Medicines and NULL not allowed</a:t>
            </a:r>
          </a:p>
          <a:p>
            <a:pPr marL="0" lvl="0" indent="0" rtl="0">
              <a:lnSpc>
                <a:spcPct val="90000"/>
              </a:lnSpc>
              <a:spcBef>
                <a:spcPts val="0"/>
              </a:spcBef>
              <a:spcAft>
                <a:spcPts val="600"/>
              </a:spcAft>
              <a:buNone/>
            </a:pPr>
            <a:endParaRPr lang="en-US" sz="1000" b="0" dirty="0">
              <a:highlight>
                <a:srgbClr val="FFFFFF"/>
              </a:highlight>
              <a:latin typeface="Arial"/>
              <a:ea typeface="Arial"/>
              <a:cs typeface="Arial"/>
              <a:sym typeface="Arial"/>
            </a:endParaRPr>
          </a:p>
          <a:p>
            <a:pPr marL="0" lvl="0" indent="0" rtl="0">
              <a:lnSpc>
                <a:spcPct val="90000"/>
              </a:lnSpc>
              <a:spcBef>
                <a:spcPts val="0"/>
              </a:spcBef>
              <a:spcAft>
                <a:spcPts val="600"/>
              </a:spcAft>
              <a:buNone/>
            </a:pPr>
            <a:endParaRPr lang="en-US" sz="1000" b="0" dirty="0">
              <a:highlight>
                <a:srgbClr val="FFFFFF"/>
              </a:highlight>
              <a:latin typeface="Arial"/>
              <a:ea typeface="Arial"/>
              <a:cs typeface="Arial"/>
              <a:sym typeface="Arial"/>
            </a:endParaRPr>
          </a:p>
        </p:txBody>
      </p:sp>
    </p:spTree>
    <p:extLst>
      <p:ext uri="{BB962C8B-B14F-4D97-AF65-F5344CB8AC3E}">
        <p14:creationId xmlns:p14="http://schemas.microsoft.com/office/powerpoint/2010/main" val="315825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8608BF60-565A-D3B3-2323-49DAADF5C67F}"/>
              </a:ext>
            </a:extLst>
          </p:cNvPr>
          <p:cNvSpPr>
            <a:spLocks noGrp="1"/>
          </p:cNvSpPr>
          <p:nvPr>
            <p:ph idx="1"/>
          </p:nvPr>
        </p:nvSpPr>
        <p:spPr>
          <a:xfrm>
            <a:off x="2952165" y="228600"/>
            <a:ext cx="9111227" cy="6507480"/>
          </a:xfrm>
        </p:spPr>
        <p:txBody>
          <a:bodyPr>
            <a:normAutofit/>
          </a:bodyPr>
          <a:lstStyle/>
          <a:p>
            <a:pPr marL="0" lvl="0" indent="0" rtl="0">
              <a:lnSpc>
                <a:spcPct val="90000"/>
              </a:lnSpc>
              <a:spcBef>
                <a:spcPts val="0"/>
              </a:spcBef>
              <a:spcAft>
                <a:spcPts val="600"/>
              </a:spcAft>
              <a:buNone/>
            </a:pPr>
            <a:r>
              <a:rPr lang="en-US" sz="1600" b="0" dirty="0">
                <a:highlight>
                  <a:srgbClr val="FFFFFF"/>
                </a:highlight>
                <a:latin typeface="Arial"/>
                <a:ea typeface="Arial"/>
                <a:cs typeface="Arial"/>
                <a:sym typeface="Arial"/>
              </a:rPr>
              <a:t>Restaurants(</a:t>
            </a:r>
            <a:r>
              <a:rPr lang="en-US" sz="1600" b="1" u="sng" dirty="0" err="1">
                <a:highlight>
                  <a:srgbClr val="FFFFFF"/>
                </a:highlight>
                <a:latin typeface="Arial"/>
                <a:ea typeface="Arial"/>
                <a:cs typeface="Arial"/>
                <a:sym typeface="Arial"/>
              </a:rPr>
              <a:t>Res_ID</a:t>
            </a:r>
            <a:r>
              <a:rPr lang="en-US" sz="1600" b="0" dirty="0">
                <a:highlight>
                  <a:srgbClr val="FFFFFF"/>
                </a:highlight>
                <a:latin typeface="Arial"/>
                <a:ea typeface="Arial"/>
                <a:cs typeface="Arial"/>
                <a:sym typeface="Arial"/>
              </a:rPr>
              <a:t>, </a:t>
            </a:r>
            <a:r>
              <a:rPr lang="en-US" sz="1600" b="0" i="1" dirty="0" err="1">
                <a:highlight>
                  <a:srgbClr val="F8F9FA"/>
                </a:highlight>
                <a:latin typeface="Arial"/>
                <a:ea typeface="Arial"/>
                <a:cs typeface="Arial"/>
                <a:sym typeface="Arial"/>
              </a:rPr>
              <a:t>FoodBank_ID,Volunteer_SSN</a:t>
            </a:r>
            <a:r>
              <a:rPr lang="en-US" sz="1600" b="0" i="1" dirty="0">
                <a:highlight>
                  <a:srgbClr val="F8F9FA"/>
                </a:highlight>
                <a:latin typeface="Arial"/>
                <a:ea typeface="Arial"/>
                <a:cs typeface="Arial"/>
                <a:sym typeface="Arial"/>
              </a:rPr>
              <a:t>, </a:t>
            </a:r>
            <a:r>
              <a:rPr lang="en-US" sz="1600" b="0" dirty="0">
                <a:highlight>
                  <a:srgbClr val="F8F9FA"/>
                </a:highlight>
                <a:latin typeface="Arial"/>
                <a:ea typeface="Arial"/>
                <a:cs typeface="Arial"/>
                <a:sym typeface="Arial"/>
              </a:rPr>
              <a:t>Name, Address, Zip-code, Quantity, Date, </a:t>
            </a:r>
            <a:r>
              <a:rPr lang="en-US" sz="1600" b="0" dirty="0" err="1">
                <a:highlight>
                  <a:srgbClr val="F8F9FA"/>
                </a:highlight>
                <a:latin typeface="Arial"/>
                <a:ea typeface="Arial"/>
                <a:cs typeface="Arial"/>
                <a:sym typeface="Arial"/>
              </a:rPr>
              <a:t>Donating_hrs</a:t>
            </a:r>
            <a:r>
              <a:rPr lang="en-US" sz="1600" b="0" dirty="0">
                <a:highlight>
                  <a:srgbClr val="F8F9FA"/>
                </a:highlight>
                <a:latin typeface="Arial"/>
                <a:ea typeface="Arial"/>
                <a:cs typeface="Arial"/>
                <a:sym typeface="Arial"/>
              </a:rPr>
              <a:t>, </a:t>
            </a:r>
            <a:r>
              <a:rPr lang="en-US" sz="1600" b="0" dirty="0" err="1">
                <a:highlight>
                  <a:srgbClr val="F8F9FA"/>
                </a:highlight>
                <a:latin typeface="Arial"/>
                <a:ea typeface="Arial"/>
                <a:cs typeface="Arial"/>
                <a:sym typeface="Arial"/>
              </a:rPr>
              <a:t>Phone_no</a:t>
            </a:r>
            <a:r>
              <a:rPr lang="en-US" sz="1600" b="0" dirty="0">
                <a:highlight>
                  <a:srgbClr val="FFFFFF"/>
                </a:highlight>
                <a:latin typeface="Arial"/>
                <a:ea typeface="Arial"/>
                <a:cs typeface="Arial"/>
                <a:sym typeface="Arial"/>
              </a:rPr>
              <a:t>)</a:t>
            </a:r>
          </a:p>
          <a:p>
            <a:pPr marL="0" lvl="0" indent="0" rtl="0">
              <a:lnSpc>
                <a:spcPct val="90000"/>
              </a:lnSpc>
              <a:spcBef>
                <a:spcPts val="0"/>
              </a:spcBef>
              <a:spcAft>
                <a:spcPts val="600"/>
              </a:spcAft>
              <a:buNone/>
            </a:pPr>
            <a:endParaRPr lang="en-US" sz="1600" b="0" dirty="0">
              <a:highlight>
                <a:srgbClr val="FFFFFF"/>
              </a:highlight>
              <a:latin typeface="Arial"/>
              <a:ea typeface="Arial"/>
              <a:cs typeface="Arial"/>
              <a:sym typeface="Arial"/>
            </a:endParaRPr>
          </a:p>
          <a:p>
            <a:pPr marL="457200" lvl="0" indent="-297180" rtl="0">
              <a:lnSpc>
                <a:spcPct val="90000"/>
              </a:lnSpc>
              <a:spcBef>
                <a:spcPts val="0"/>
              </a:spcBef>
              <a:spcAft>
                <a:spcPts val="600"/>
              </a:spcAft>
              <a:buClr>
                <a:srgbClr val="2D3B45"/>
              </a:buClr>
              <a:buSzPct val="100000"/>
              <a:buFont typeface="Arial"/>
              <a:buChar char="●"/>
            </a:pPr>
            <a:r>
              <a:rPr lang="en-US" sz="1600" b="0" dirty="0" err="1">
                <a:highlight>
                  <a:srgbClr val="FFFFFF"/>
                </a:highlight>
                <a:latin typeface="Arial"/>
                <a:ea typeface="Arial"/>
                <a:cs typeface="Arial"/>
                <a:sym typeface="Arial"/>
              </a:rPr>
              <a:t>Res_ID</a:t>
            </a:r>
            <a:r>
              <a:rPr lang="en-US" sz="1600" b="0" dirty="0">
                <a:highlight>
                  <a:srgbClr val="FFFFFF"/>
                </a:highlight>
                <a:latin typeface="Arial"/>
                <a:ea typeface="Arial"/>
                <a:cs typeface="Arial"/>
                <a:sym typeface="Arial"/>
              </a:rPr>
              <a:t> - Primary Key</a:t>
            </a:r>
          </a:p>
          <a:p>
            <a:pPr marL="457200" lvl="0" indent="-297180" rtl="0">
              <a:lnSpc>
                <a:spcPct val="90000"/>
              </a:lnSpc>
              <a:spcBef>
                <a:spcPts val="0"/>
              </a:spcBef>
              <a:spcAft>
                <a:spcPts val="600"/>
              </a:spcAft>
              <a:buClr>
                <a:srgbClr val="2D3B45"/>
              </a:buClr>
              <a:buSzPct val="100000"/>
              <a:buFont typeface="Arial"/>
              <a:buChar char="●"/>
            </a:pPr>
            <a:r>
              <a:rPr lang="en-US" sz="1600" b="0" i="1" dirty="0" err="1">
                <a:highlight>
                  <a:srgbClr val="FFFFFF"/>
                </a:highlight>
                <a:latin typeface="Arial"/>
                <a:ea typeface="Arial"/>
                <a:cs typeface="Arial"/>
                <a:sym typeface="Arial"/>
              </a:rPr>
              <a:t>FoodBank_ID</a:t>
            </a:r>
            <a:r>
              <a:rPr lang="en-US" sz="1600" b="0" dirty="0">
                <a:highlight>
                  <a:srgbClr val="FFFFFF"/>
                </a:highlight>
                <a:latin typeface="Arial"/>
                <a:ea typeface="Arial"/>
                <a:cs typeface="Arial"/>
                <a:sym typeface="Arial"/>
              </a:rPr>
              <a:t> - </a:t>
            </a:r>
            <a:r>
              <a:rPr lang="en-US" sz="1600" b="0" dirty="0" err="1">
                <a:highlight>
                  <a:srgbClr val="FFFFFF"/>
                </a:highlight>
                <a:latin typeface="Arial"/>
                <a:ea typeface="Arial"/>
                <a:cs typeface="Arial"/>
                <a:sym typeface="Arial"/>
              </a:rPr>
              <a:t>Foriegn</a:t>
            </a:r>
            <a:r>
              <a:rPr lang="en-US" sz="1600" b="0" dirty="0">
                <a:highlight>
                  <a:srgbClr val="FFFFFF"/>
                </a:highlight>
                <a:latin typeface="Arial"/>
                <a:ea typeface="Arial"/>
                <a:cs typeface="Arial"/>
                <a:sym typeface="Arial"/>
              </a:rPr>
              <a:t> keys refers to </a:t>
            </a:r>
            <a:r>
              <a:rPr lang="en-US" sz="1600" b="0" dirty="0" err="1">
                <a:highlight>
                  <a:srgbClr val="FFFFFF"/>
                </a:highlight>
                <a:latin typeface="Arial"/>
                <a:ea typeface="Arial"/>
                <a:cs typeface="Arial"/>
                <a:sym typeface="Arial"/>
              </a:rPr>
              <a:t>FoodBank_ID</a:t>
            </a:r>
            <a:r>
              <a:rPr lang="en-US" sz="1600" b="0" dirty="0">
                <a:highlight>
                  <a:srgbClr val="FFFFFF"/>
                </a:highlight>
                <a:latin typeface="Arial"/>
                <a:ea typeface="Arial"/>
                <a:cs typeface="Arial"/>
                <a:sym typeface="Arial"/>
              </a:rPr>
              <a:t> IN relation </a:t>
            </a:r>
            <a:r>
              <a:rPr lang="en-US" sz="1600" b="0" dirty="0" err="1">
                <a:highlight>
                  <a:srgbClr val="FFFFFF"/>
                </a:highlight>
                <a:latin typeface="Arial"/>
                <a:ea typeface="Arial"/>
                <a:cs typeface="Arial"/>
                <a:sym typeface="Arial"/>
              </a:rPr>
              <a:t>Food_Banks</a:t>
            </a:r>
            <a:r>
              <a:rPr lang="en-US" sz="1600" b="0" dirty="0">
                <a:highlight>
                  <a:srgbClr val="FFFFFF"/>
                </a:highlight>
                <a:latin typeface="Arial"/>
                <a:ea typeface="Arial"/>
                <a:cs typeface="Arial"/>
                <a:sym typeface="Arial"/>
              </a:rPr>
              <a:t> and NULL not allowed</a:t>
            </a:r>
          </a:p>
          <a:p>
            <a:pPr marL="457200" lvl="0" indent="-297180" rtl="0">
              <a:lnSpc>
                <a:spcPct val="90000"/>
              </a:lnSpc>
              <a:spcBef>
                <a:spcPts val="0"/>
              </a:spcBef>
              <a:spcAft>
                <a:spcPts val="600"/>
              </a:spcAft>
              <a:buClr>
                <a:srgbClr val="2D3B45"/>
              </a:buClr>
              <a:buSzPct val="100000"/>
              <a:buFont typeface="Arial"/>
              <a:buChar char="●"/>
            </a:pPr>
            <a:r>
              <a:rPr lang="en-US" sz="1600" b="0" i="1" dirty="0" err="1">
                <a:highlight>
                  <a:srgbClr val="FFFFFF"/>
                </a:highlight>
                <a:latin typeface="Arial"/>
                <a:ea typeface="Arial"/>
                <a:cs typeface="Arial"/>
                <a:sym typeface="Arial"/>
              </a:rPr>
              <a:t>Volunteer_SSN</a:t>
            </a:r>
            <a:r>
              <a:rPr lang="en-US" sz="1600" b="0" dirty="0">
                <a:highlight>
                  <a:srgbClr val="FFFFFF"/>
                </a:highlight>
                <a:latin typeface="Arial"/>
                <a:ea typeface="Arial"/>
                <a:cs typeface="Arial"/>
                <a:sym typeface="Arial"/>
              </a:rPr>
              <a:t> - </a:t>
            </a:r>
            <a:r>
              <a:rPr lang="en-US" sz="1600" b="0" dirty="0" err="1">
                <a:highlight>
                  <a:srgbClr val="FFFFFF"/>
                </a:highlight>
                <a:latin typeface="Arial"/>
                <a:ea typeface="Arial"/>
                <a:cs typeface="Arial"/>
                <a:sym typeface="Arial"/>
              </a:rPr>
              <a:t>Foriegn</a:t>
            </a:r>
            <a:r>
              <a:rPr lang="en-US" sz="1600" b="0" dirty="0">
                <a:highlight>
                  <a:srgbClr val="FFFFFF"/>
                </a:highlight>
                <a:latin typeface="Arial"/>
                <a:ea typeface="Arial"/>
                <a:cs typeface="Arial"/>
                <a:sym typeface="Arial"/>
              </a:rPr>
              <a:t> keys refers to SSN in relation Volunteers and NULL not allowed</a:t>
            </a:r>
            <a:endParaRPr lang="en-US" sz="1600" dirty="0">
              <a:highlight>
                <a:srgbClr val="FFFFFF"/>
              </a:highlight>
              <a:latin typeface="Arial"/>
              <a:cs typeface="Arial"/>
              <a:sym typeface="Arial"/>
            </a:endParaRPr>
          </a:p>
          <a:p>
            <a:pPr marL="0" lvl="0" indent="0" rtl="0">
              <a:lnSpc>
                <a:spcPct val="90000"/>
              </a:lnSpc>
              <a:spcBef>
                <a:spcPts val="0"/>
              </a:spcBef>
              <a:spcAft>
                <a:spcPts val="600"/>
              </a:spcAft>
              <a:buNone/>
            </a:pPr>
            <a:endParaRPr lang="en-US" sz="1600" b="0" dirty="0">
              <a:highlight>
                <a:srgbClr val="FFFFFF"/>
              </a:highlight>
              <a:latin typeface="Arial"/>
              <a:ea typeface="Arial"/>
              <a:cs typeface="Arial"/>
              <a:sym typeface="Arial"/>
            </a:endParaRPr>
          </a:p>
          <a:p>
            <a:pPr marL="0" lvl="0" indent="0" rtl="0">
              <a:lnSpc>
                <a:spcPct val="90000"/>
              </a:lnSpc>
              <a:spcBef>
                <a:spcPts val="0"/>
              </a:spcBef>
              <a:spcAft>
                <a:spcPts val="600"/>
              </a:spcAft>
              <a:buNone/>
            </a:pPr>
            <a:endParaRPr lang="en-US" sz="1600" b="0" dirty="0">
              <a:highlight>
                <a:srgbClr val="FFFFFF"/>
              </a:highlight>
              <a:latin typeface="Arial"/>
              <a:ea typeface="Arial"/>
              <a:cs typeface="Arial"/>
              <a:sym typeface="Arial"/>
            </a:endParaRPr>
          </a:p>
          <a:p>
            <a:pPr marL="0" lvl="0" indent="0" rtl="0">
              <a:lnSpc>
                <a:spcPct val="90000"/>
              </a:lnSpc>
              <a:spcBef>
                <a:spcPts val="0"/>
              </a:spcBef>
              <a:spcAft>
                <a:spcPts val="600"/>
              </a:spcAft>
              <a:buNone/>
            </a:pPr>
            <a:r>
              <a:rPr lang="en-US" sz="1600" b="0" dirty="0">
                <a:highlight>
                  <a:srgbClr val="FFFFFF"/>
                </a:highlight>
                <a:latin typeface="Arial"/>
                <a:ea typeface="Arial"/>
                <a:cs typeface="Arial"/>
                <a:sym typeface="Arial"/>
              </a:rPr>
              <a:t>Transportation(</a:t>
            </a:r>
            <a:r>
              <a:rPr lang="en-US" sz="1600" i="1" u="sng" dirty="0" err="1">
                <a:highlight>
                  <a:srgbClr val="FFFFFF"/>
                </a:highlight>
                <a:latin typeface="Arial"/>
                <a:ea typeface="Arial"/>
                <a:cs typeface="Arial"/>
                <a:sym typeface="Arial"/>
              </a:rPr>
              <a:t>Volunteer_SSN</a:t>
            </a:r>
            <a:r>
              <a:rPr lang="en-US" sz="1600" b="0" dirty="0">
                <a:highlight>
                  <a:srgbClr val="FFFFFF"/>
                </a:highlight>
                <a:latin typeface="Arial"/>
                <a:ea typeface="Arial"/>
                <a:cs typeface="Arial"/>
                <a:sym typeface="Arial"/>
              </a:rPr>
              <a:t>, </a:t>
            </a:r>
            <a:r>
              <a:rPr lang="en-US" sz="1600" b="0" dirty="0" err="1">
                <a:highlight>
                  <a:srgbClr val="FFFFFF"/>
                </a:highlight>
                <a:latin typeface="Arial"/>
                <a:ea typeface="Arial"/>
                <a:cs typeface="Arial"/>
                <a:sym typeface="Arial"/>
              </a:rPr>
              <a:t>S</a:t>
            </a:r>
            <a:r>
              <a:rPr lang="en-US" sz="1600" b="0" i="1" dirty="0" err="1">
                <a:highlight>
                  <a:srgbClr val="FFFFFF"/>
                </a:highlight>
                <a:latin typeface="Arial"/>
                <a:ea typeface="Arial"/>
                <a:cs typeface="Arial"/>
                <a:sym typeface="Arial"/>
              </a:rPr>
              <a:t>helterHome_ID,Restuarant_ID</a:t>
            </a:r>
            <a:r>
              <a:rPr lang="en-US" sz="1600" b="0" i="1" dirty="0">
                <a:highlight>
                  <a:srgbClr val="FFFFFF"/>
                </a:highlight>
                <a:latin typeface="Arial"/>
                <a:ea typeface="Arial"/>
                <a:cs typeface="Arial"/>
                <a:sym typeface="Arial"/>
              </a:rPr>
              <a:t>, </a:t>
            </a:r>
            <a:r>
              <a:rPr lang="en-US" sz="1600" b="0" i="1" dirty="0" err="1">
                <a:highlight>
                  <a:srgbClr val="FFFFFF"/>
                </a:highlight>
                <a:latin typeface="Arial"/>
                <a:ea typeface="Arial"/>
                <a:cs typeface="Arial"/>
                <a:sym typeface="Arial"/>
              </a:rPr>
              <a:t>FoodBank_ID</a:t>
            </a:r>
            <a:r>
              <a:rPr lang="en-US" sz="1600" b="0" i="1" dirty="0">
                <a:highlight>
                  <a:srgbClr val="FFFFFF"/>
                </a:highlight>
                <a:latin typeface="Arial"/>
                <a:ea typeface="Arial"/>
                <a:cs typeface="Arial"/>
                <a:sym typeface="Arial"/>
              </a:rPr>
              <a:t>, </a:t>
            </a:r>
            <a:r>
              <a:rPr lang="en-US" sz="1600" b="0" i="1" dirty="0" err="1">
                <a:highlight>
                  <a:srgbClr val="FFFFFF"/>
                </a:highlight>
                <a:latin typeface="Arial"/>
                <a:ea typeface="Arial"/>
                <a:cs typeface="Arial"/>
                <a:sym typeface="Arial"/>
              </a:rPr>
              <a:t>ClothBank_ID</a:t>
            </a:r>
            <a:r>
              <a:rPr lang="en-US" sz="1600" b="0" i="1" dirty="0">
                <a:highlight>
                  <a:srgbClr val="FFFFFF"/>
                </a:highlight>
                <a:latin typeface="Arial"/>
                <a:ea typeface="Arial"/>
                <a:cs typeface="Arial"/>
                <a:sym typeface="Arial"/>
              </a:rPr>
              <a:t>, </a:t>
            </a:r>
            <a:r>
              <a:rPr lang="en-US" sz="1600" b="0" i="1" dirty="0" err="1">
                <a:highlight>
                  <a:srgbClr val="FFFFFF"/>
                </a:highlight>
                <a:latin typeface="Arial"/>
                <a:ea typeface="Arial"/>
                <a:cs typeface="Arial"/>
                <a:sym typeface="Arial"/>
              </a:rPr>
              <a:t>ElecFur_ID</a:t>
            </a:r>
            <a:r>
              <a:rPr lang="en-US" sz="1600" b="0" i="1" dirty="0">
                <a:highlight>
                  <a:srgbClr val="FFFFFF"/>
                </a:highlight>
                <a:latin typeface="Arial"/>
                <a:ea typeface="Arial"/>
                <a:cs typeface="Arial"/>
                <a:sym typeface="Arial"/>
              </a:rPr>
              <a:t>, </a:t>
            </a:r>
            <a:r>
              <a:rPr lang="en-US" sz="1600" b="0" i="1" dirty="0" err="1">
                <a:highlight>
                  <a:srgbClr val="FFFFFF"/>
                </a:highlight>
                <a:latin typeface="Arial"/>
                <a:ea typeface="Arial"/>
                <a:cs typeface="Arial"/>
                <a:sym typeface="Arial"/>
              </a:rPr>
              <a:t>MedBank_ID</a:t>
            </a:r>
            <a:r>
              <a:rPr lang="en-US" sz="1600" b="0" i="1" dirty="0">
                <a:highlight>
                  <a:srgbClr val="FFFFFF"/>
                </a:highlight>
                <a:latin typeface="Arial"/>
                <a:ea typeface="Arial"/>
                <a:cs typeface="Arial"/>
                <a:sym typeface="Arial"/>
              </a:rPr>
              <a:t>,</a:t>
            </a:r>
            <a:r>
              <a:rPr lang="en-US" sz="1600" b="0" dirty="0">
                <a:highlight>
                  <a:srgbClr val="FFFFFF"/>
                </a:highlight>
                <a:latin typeface="Arial"/>
                <a:ea typeface="Arial"/>
                <a:cs typeface="Arial"/>
                <a:sym typeface="Arial"/>
              </a:rPr>
              <a:t> </a:t>
            </a:r>
            <a:r>
              <a:rPr lang="en-US" sz="1600" b="0" dirty="0" err="1">
                <a:highlight>
                  <a:srgbClr val="FFFFFF"/>
                </a:highlight>
                <a:latin typeface="Arial"/>
                <a:ea typeface="Arial"/>
                <a:cs typeface="Arial"/>
                <a:sym typeface="Arial"/>
              </a:rPr>
              <a:t>Dropoff_Address</a:t>
            </a:r>
            <a:r>
              <a:rPr lang="en-US" sz="1600" b="0" dirty="0">
                <a:highlight>
                  <a:srgbClr val="FFFFFF"/>
                </a:highlight>
                <a:latin typeface="Arial"/>
                <a:ea typeface="Arial"/>
                <a:cs typeface="Arial"/>
                <a:sym typeface="Arial"/>
              </a:rPr>
              <a:t>, </a:t>
            </a:r>
            <a:r>
              <a:rPr lang="en-US" sz="1600" b="0" dirty="0" err="1">
                <a:highlight>
                  <a:srgbClr val="FFFFFF"/>
                </a:highlight>
                <a:latin typeface="Arial"/>
                <a:ea typeface="Arial"/>
                <a:cs typeface="Arial"/>
                <a:sym typeface="Arial"/>
              </a:rPr>
              <a:t>Pickup_Address</a:t>
            </a:r>
            <a:r>
              <a:rPr lang="en-US" sz="1600" b="0" dirty="0">
                <a:highlight>
                  <a:srgbClr val="FFFFFF"/>
                </a:highlight>
                <a:latin typeface="Arial"/>
                <a:ea typeface="Arial"/>
                <a:cs typeface="Arial"/>
                <a:sym typeface="Arial"/>
              </a:rPr>
              <a:t>, Zip-code, </a:t>
            </a:r>
            <a:r>
              <a:rPr lang="en-US" sz="1600" b="0" dirty="0" err="1">
                <a:highlight>
                  <a:srgbClr val="FFFFFF"/>
                </a:highlight>
                <a:latin typeface="Arial"/>
                <a:ea typeface="Arial"/>
                <a:cs typeface="Arial"/>
                <a:sym typeface="Arial"/>
              </a:rPr>
              <a:t>PickupDate</a:t>
            </a:r>
            <a:r>
              <a:rPr lang="en-US" sz="1600" b="0" dirty="0">
                <a:highlight>
                  <a:srgbClr val="FFFFFF"/>
                </a:highlight>
                <a:latin typeface="Arial"/>
                <a:ea typeface="Arial"/>
                <a:cs typeface="Arial"/>
                <a:sym typeface="Arial"/>
              </a:rPr>
              <a:t>, </a:t>
            </a:r>
            <a:r>
              <a:rPr lang="en-US" sz="1600" b="0" dirty="0" err="1">
                <a:highlight>
                  <a:srgbClr val="FFFFFF"/>
                </a:highlight>
                <a:latin typeface="Arial"/>
                <a:ea typeface="Arial"/>
                <a:cs typeface="Arial"/>
                <a:sym typeface="Arial"/>
              </a:rPr>
              <a:t>DropoffDate</a:t>
            </a:r>
            <a:r>
              <a:rPr lang="en-US" sz="1600" b="0" dirty="0">
                <a:highlight>
                  <a:srgbClr val="FFFFFF"/>
                </a:highlight>
                <a:latin typeface="Arial"/>
                <a:ea typeface="Arial"/>
                <a:cs typeface="Arial"/>
                <a:sym typeface="Arial"/>
              </a:rPr>
              <a:t>, Contact)</a:t>
            </a:r>
          </a:p>
          <a:p>
            <a:pPr marL="457200" lvl="0" indent="-297180" rtl="0">
              <a:lnSpc>
                <a:spcPct val="90000"/>
              </a:lnSpc>
              <a:spcBef>
                <a:spcPts val="0"/>
              </a:spcBef>
              <a:spcAft>
                <a:spcPts val="600"/>
              </a:spcAft>
              <a:buClr>
                <a:srgbClr val="2D3B45"/>
              </a:buClr>
              <a:buSzPct val="100000"/>
              <a:buFont typeface="Arial"/>
              <a:buChar char="●"/>
            </a:pPr>
            <a:r>
              <a:rPr lang="en-US" sz="1600" b="0" i="1" dirty="0" err="1">
                <a:highlight>
                  <a:srgbClr val="FFFFFF"/>
                </a:highlight>
                <a:latin typeface="Arial"/>
                <a:ea typeface="Arial"/>
                <a:cs typeface="Arial"/>
                <a:sym typeface="Arial"/>
              </a:rPr>
              <a:t>Volunteer_SSN</a:t>
            </a:r>
            <a:r>
              <a:rPr lang="en-US" sz="1600" b="0" dirty="0">
                <a:highlight>
                  <a:srgbClr val="FFFFFF"/>
                </a:highlight>
                <a:latin typeface="Arial"/>
                <a:ea typeface="Arial"/>
                <a:cs typeface="Arial"/>
                <a:sym typeface="Arial"/>
              </a:rPr>
              <a:t> - </a:t>
            </a:r>
            <a:r>
              <a:rPr lang="en-US" sz="1600" b="0" dirty="0" err="1">
                <a:highlight>
                  <a:srgbClr val="FFFFFF"/>
                </a:highlight>
                <a:latin typeface="Arial"/>
                <a:ea typeface="Arial"/>
                <a:cs typeface="Arial"/>
                <a:sym typeface="Arial"/>
              </a:rPr>
              <a:t>Foriegn</a:t>
            </a:r>
            <a:r>
              <a:rPr lang="en-US" sz="1600" b="0" dirty="0">
                <a:highlight>
                  <a:srgbClr val="FFFFFF"/>
                </a:highlight>
                <a:latin typeface="Arial"/>
                <a:ea typeface="Arial"/>
                <a:cs typeface="Arial"/>
                <a:sym typeface="Arial"/>
              </a:rPr>
              <a:t> keys refers to SSN in relation Volunteers and NULL not allowed</a:t>
            </a:r>
          </a:p>
          <a:p>
            <a:pPr marL="457200" lvl="0" indent="-297180" rtl="0">
              <a:lnSpc>
                <a:spcPct val="90000"/>
              </a:lnSpc>
              <a:spcBef>
                <a:spcPts val="0"/>
              </a:spcBef>
              <a:spcAft>
                <a:spcPts val="600"/>
              </a:spcAft>
              <a:buClr>
                <a:srgbClr val="2D3B45"/>
              </a:buClr>
              <a:buSzPct val="100000"/>
              <a:buFont typeface="Arial"/>
              <a:buChar char="●"/>
            </a:pPr>
            <a:r>
              <a:rPr lang="en-US" sz="1600" b="0" i="1" dirty="0" err="1">
                <a:highlight>
                  <a:srgbClr val="FFFFFF"/>
                </a:highlight>
                <a:latin typeface="Arial"/>
                <a:ea typeface="Arial"/>
                <a:cs typeface="Arial"/>
                <a:sym typeface="Arial"/>
              </a:rPr>
              <a:t>ShelterHome_ID</a:t>
            </a:r>
            <a:r>
              <a:rPr lang="en-US" sz="1600" b="0" dirty="0">
                <a:highlight>
                  <a:srgbClr val="FFFFFF"/>
                </a:highlight>
                <a:latin typeface="Arial"/>
                <a:ea typeface="Arial"/>
                <a:cs typeface="Arial"/>
                <a:sym typeface="Arial"/>
              </a:rPr>
              <a:t> - </a:t>
            </a:r>
            <a:r>
              <a:rPr lang="en-US" sz="1600" b="0" dirty="0" err="1">
                <a:highlight>
                  <a:srgbClr val="FFFFFF"/>
                </a:highlight>
                <a:latin typeface="Arial"/>
                <a:ea typeface="Arial"/>
                <a:cs typeface="Arial"/>
                <a:sym typeface="Arial"/>
              </a:rPr>
              <a:t>Foriegn</a:t>
            </a:r>
            <a:r>
              <a:rPr lang="en-US" sz="1600" b="0" dirty="0">
                <a:highlight>
                  <a:srgbClr val="FFFFFF"/>
                </a:highlight>
                <a:latin typeface="Arial"/>
                <a:ea typeface="Arial"/>
                <a:cs typeface="Arial"/>
                <a:sym typeface="Arial"/>
              </a:rPr>
              <a:t> keys refers to </a:t>
            </a:r>
            <a:r>
              <a:rPr lang="en-US" sz="1600" b="0" dirty="0" err="1">
                <a:highlight>
                  <a:srgbClr val="FFFFFF"/>
                </a:highlight>
                <a:latin typeface="Arial"/>
                <a:ea typeface="Arial"/>
                <a:cs typeface="Arial"/>
                <a:sym typeface="Arial"/>
              </a:rPr>
              <a:t>Shelter_Home_ID</a:t>
            </a:r>
            <a:r>
              <a:rPr lang="en-US" sz="1600" b="0" dirty="0">
                <a:highlight>
                  <a:srgbClr val="FFFFFF"/>
                </a:highlight>
                <a:latin typeface="Arial"/>
                <a:ea typeface="Arial"/>
                <a:cs typeface="Arial"/>
                <a:sym typeface="Arial"/>
              </a:rPr>
              <a:t> in relation </a:t>
            </a:r>
            <a:r>
              <a:rPr lang="en-US" sz="1600" b="0" dirty="0" err="1">
                <a:highlight>
                  <a:srgbClr val="FFFFFF"/>
                </a:highlight>
                <a:latin typeface="Arial"/>
                <a:ea typeface="Arial"/>
                <a:cs typeface="Arial"/>
                <a:sym typeface="Arial"/>
              </a:rPr>
              <a:t>Shelter_Home</a:t>
            </a:r>
            <a:r>
              <a:rPr lang="en-US" sz="1600" b="0" dirty="0">
                <a:highlight>
                  <a:srgbClr val="FFFFFF"/>
                </a:highlight>
                <a:latin typeface="Arial"/>
                <a:ea typeface="Arial"/>
                <a:cs typeface="Arial"/>
                <a:sym typeface="Arial"/>
              </a:rPr>
              <a:t> and NULL not allowed</a:t>
            </a:r>
          </a:p>
          <a:p>
            <a:pPr marL="457200" lvl="0" indent="-297180" rtl="0">
              <a:lnSpc>
                <a:spcPct val="90000"/>
              </a:lnSpc>
              <a:spcBef>
                <a:spcPts val="0"/>
              </a:spcBef>
              <a:spcAft>
                <a:spcPts val="600"/>
              </a:spcAft>
              <a:buClr>
                <a:srgbClr val="2D3B45"/>
              </a:buClr>
              <a:buSzPct val="100000"/>
              <a:buFont typeface="Arial"/>
              <a:buChar char="●"/>
            </a:pPr>
            <a:r>
              <a:rPr lang="en-US" sz="1600" b="0" i="1" dirty="0" err="1">
                <a:highlight>
                  <a:srgbClr val="FFFFFF"/>
                </a:highlight>
                <a:latin typeface="Arial"/>
                <a:ea typeface="Arial"/>
                <a:cs typeface="Arial"/>
                <a:sym typeface="Arial"/>
              </a:rPr>
              <a:t>Restuarant_ID</a:t>
            </a:r>
            <a:r>
              <a:rPr lang="en-US" sz="1600" b="0" i="1" dirty="0">
                <a:highlight>
                  <a:srgbClr val="FFFFFF"/>
                </a:highlight>
                <a:latin typeface="Arial"/>
                <a:ea typeface="Arial"/>
                <a:cs typeface="Arial"/>
                <a:sym typeface="Arial"/>
              </a:rPr>
              <a:t> - </a:t>
            </a:r>
            <a:r>
              <a:rPr lang="en-US" sz="1600" b="0" dirty="0" err="1">
                <a:highlight>
                  <a:srgbClr val="FFFFFF"/>
                </a:highlight>
                <a:latin typeface="Arial"/>
                <a:ea typeface="Arial"/>
                <a:cs typeface="Arial"/>
                <a:sym typeface="Arial"/>
              </a:rPr>
              <a:t>Foriegn</a:t>
            </a:r>
            <a:r>
              <a:rPr lang="en-US" sz="1600" b="0" dirty="0">
                <a:highlight>
                  <a:srgbClr val="FFFFFF"/>
                </a:highlight>
                <a:latin typeface="Arial"/>
                <a:ea typeface="Arial"/>
                <a:cs typeface="Arial"/>
                <a:sym typeface="Arial"/>
              </a:rPr>
              <a:t> keys refers to name in relation Restaurant</a:t>
            </a:r>
          </a:p>
          <a:p>
            <a:pPr marL="457200" lvl="0" indent="-297180" rtl="0">
              <a:lnSpc>
                <a:spcPct val="90000"/>
              </a:lnSpc>
              <a:spcBef>
                <a:spcPts val="0"/>
              </a:spcBef>
              <a:spcAft>
                <a:spcPts val="600"/>
              </a:spcAft>
              <a:buClr>
                <a:srgbClr val="2D3B45"/>
              </a:buClr>
              <a:buSzPct val="100000"/>
              <a:buFont typeface="Arial"/>
              <a:buChar char="●"/>
            </a:pPr>
            <a:r>
              <a:rPr lang="en-US" sz="1600" b="0" i="1" dirty="0" err="1">
                <a:highlight>
                  <a:srgbClr val="FFFFFF"/>
                </a:highlight>
                <a:latin typeface="Arial"/>
                <a:ea typeface="Arial"/>
                <a:cs typeface="Arial"/>
                <a:sym typeface="Arial"/>
              </a:rPr>
              <a:t>FoodBank_ID</a:t>
            </a:r>
            <a:r>
              <a:rPr lang="en-US" sz="1600" b="0" i="1" dirty="0">
                <a:highlight>
                  <a:srgbClr val="FFFFFF"/>
                </a:highlight>
                <a:latin typeface="Arial"/>
                <a:ea typeface="Arial"/>
                <a:cs typeface="Arial"/>
                <a:sym typeface="Arial"/>
              </a:rPr>
              <a:t> - </a:t>
            </a:r>
            <a:r>
              <a:rPr lang="en-US" sz="1600" b="0" dirty="0" err="1">
                <a:highlight>
                  <a:srgbClr val="FFFFFF"/>
                </a:highlight>
                <a:latin typeface="Arial"/>
                <a:ea typeface="Arial"/>
                <a:cs typeface="Arial"/>
                <a:sym typeface="Arial"/>
              </a:rPr>
              <a:t>Foriegn</a:t>
            </a:r>
            <a:r>
              <a:rPr lang="en-US" sz="1600" b="0" dirty="0">
                <a:highlight>
                  <a:srgbClr val="FFFFFF"/>
                </a:highlight>
                <a:latin typeface="Arial"/>
                <a:ea typeface="Arial"/>
                <a:cs typeface="Arial"/>
                <a:sym typeface="Arial"/>
              </a:rPr>
              <a:t> keys refers to </a:t>
            </a:r>
            <a:r>
              <a:rPr lang="en-US" sz="1600" b="0" dirty="0" err="1">
                <a:highlight>
                  <a:srgbClr val="FFFFFF"/>
                </a:highlight>
                <a:latin typeface="Arial"/>
                <a:ea typeface="Arial"/>
                <a:cs typeface="Arial"/>
                <a:sym typeface="Arial"/>
              </a:rPr>
              <a:t>FoodBank_ID</a:t>
            </a:r>
            <a:r>
              <a:rPr lang="en-US" sz="1600" b="0" dirty="0">
                <a:highlight>
                  <a:srgbClr val="FFFFFF"/>
                </a:highlight>
                <a:latin typeface="Arial"/>
                <a:ea typeface="Arial"/>
                <a:cs typeface="Arial"/>
                <a:sym typeface="Arial"/>
              </a:rPr>
              <a:t> IN relation </a:t>
            </a:r>
            <a:r>
              <a:rPr lang="en-US" sz="1600" b="0" dirty="0" err="1">
                <a:highlight>
                  <a:srgbClr val="FFFFFF"/>
                </a:highlight>
                <a:latin typeface="Arial"/>
                <a:ea typeface="Arial"/>
                <a:cs typeface="Arial"/>
                <a:sym typeface="Arial"/>
              </a:rPr>
              <a:t>Food_Banks</a:t>
            </a:r>
            <a:endParaRPr lang="en-US" sz="1600" b="0" dirty="0">
              <a:highlight>
                <a:srgbClr val="FFFFFF"/>
              </a:highlight>
              <a:latin typeface="Arial"/>
              <a:ea typeface="Arial"/>
              <a:cs typeface="Arial"/>
              <a:sym typeface="Arial"/>
            </a:endParaRPr>
          </a:p>
          <a:p>
            <a:pPr marL="457200" lvl="0" indent="-297180" rtl="0">
              <a:lnSpc>
                <a:spcPct val="90000"/>
              </a:lnSpc>
              <a:spcBef>
                <a:spcPts val="0"/>
              </a:spcBef>
              <a:spcAft>
                <a:spcPts val="600"/>
              </a:spcAft>
              <a:buClr>
                <a:srgbClr val="2D3B45"/>
              </a:buClr>
              <a:buSzPct val="100000"/>
              <a:buFont typeface="Arial"/>
              <a:buChar char="●"/>
            </a:pPr>
            <a:r>
              <a:rPr lang="en-US" sz="1600" b="0" i="1" dirty="0" err="1">
                <a:highlight>
                  <a:srgbClr val="FFFFFF"/>
                </a:highlight>
                <a:latin typeface="Arial"/>
                <a:ea typeface="Arial"/>
                <a:cs typeface="Arial"/>
                <a:sym typeface="Arial"/>
              </a:rPr>
              <a:t>ClothBank_ID</a:t>
            </a:r>
            <a:r>
              <a:rPr lang="en-US" sz="1600" b="0" i="1" dirty="0">
                <a:highlight>
                  <a:srgbClr val="FFFFFF"/>
                </a:highlight>
                <a:latin typeface="Arial"/>
                <a:ea typeface="Arial"/>
                <a:cs typeface="Arial"/>
                <a:sym typeface="Arial"/>
              </a:rPr>
              <a:t> - </a:t>
            </a:r>
            <a:r>
              <a:rPr lang="en-US" sz="1600" b="0" dirty="0" err="1">
                <a:highlight>
                  <a:srgbClr val="FFFFFF"/>
                </a:highlight>
                <a:latin typeface="Arial"/>
                <a:ea typeface="Arial"/>
                <a:cs typeface="Arial"/>
                <a:sym typeface="Arial"/>
              </a:rPr>
              <a:t>Foriegn</a:t>
            </a:r>
            <a:r>
              <a:rPr lang="en-US" sz="1600" b="0" dirty="0">
                <a:highlight>
                  <a:srgbClr val="FFFFFF"/>
                </a:highlight>
                <a:latin typeface="Arial"/>
                <a:ea typeface="Arial"/>
                <a:cs typeface="Arial"/>
                <a:sym typeface="Arial"/>
              </a:rPr>
              <a:t> keys refers to </a:t>
            </a:r>
            <a:r>
              <a:rPr lang="en-US" sz="1600" b="0" dirty="0" err="1">
                <a:highlight>
                  <a:srgbClr val="FFFFFF"/>
                </a:highlight>
                <a:latin typeface="Arial"/>
                <a:ea typeface="Arial"/>
                <a:cs typeface="Arial"/>
                <a:sym typeface="Arial"/>
              </a:rPr>
              <a:t>ClothBank_ID</a:t>
            </a:r>
            <a:r>
              <a:rPr lang="en-US" sz="1600" b="0" dirty="0">
                <a:highlight>
                  <a:srgbClr val="FFFFFF"/>
                </a:highlight>
                <a:latin typeface="Arial"/>
                <a:ea typeface="Arial"/>
                <a:cs typeface="Arial"/>
                <a:sym typeface="Arial"/>
              </a:rPr>
              <a:t> in relation Clothes Bank</a:t>
            </a:r>
          </a:p>
          <a:p>
            <a:pPr marL="457200" lvl="0" indent="-297180" rtl="0">
              <a:lnSpc>
                <a:spcPct val="90000"/>
              </a:lnSpc>
              <a:spcBef>
                <a:spcPts val="0"/>
              </a:spcBef>
              <a:spcAft>
                <a:spcPts val="600"/>
              </a:spcAft>
              <a:buClr>
                <a:srgbClr val="2D3B45"/>
              </a:buClr>
              <a:buSzPct val="100000"/>
              <a:buFont typeface="Arial"/>
              <a:buChar char="●"/>
            </a:pPr>
            <a:r>
              <a:rPr lang="en-US" sz="1600" b="0" i="1" dirty="0" err="1">
                <a:highlight>
                  <a:srgbClr val="FFFFFF"/>
                </a:highlight>
                <a:latin typeface="Arial"/>
                <a:ea typeface="Arial"/>
                <a:cs typeface="Arial"/>
                <a:sym typeface="Arial"/>
              </a:rPr>
              <a:t>ElecFur_ID</a:t>
            </a:r>
            <a:r>
              <a:rPr lang="en-US" sz="1600" b="0" i="1" dirty="0">
                <a:highlight>
                  <a:srgbClr val="FFFFFF"/>
                </a:highlight>
                <a:latin typeface="Arial"/>
                <a:ea typeface="Arial"/>
                <a:cs typeface="Arial"/>
                <a:sym typeface="Arial"/>
              </a:rPr>
              <a:t> - </a:t>
            </a:r>
            <a:r>
              <a:rPr lang="en-US" sz="1600" b="0" dirty="0" err="1">
                <a:highlight>
                  <a:srgbClr val="FFFFFF"/>
                </a:highlight>
                <a:latin typeface="Arial"/>
                <a:ea typeface="Arial"/>
                <a:cs typeface="Arial"/>
                <a:sym typeface="Arial"/>
              </a:rPr>
              <a:t>Foriegn</a:t>
            </a:r>
            <a:r>
              <a:rPr lang="en-US" sz="1600" b="0" dirty="0">
                <a:highlight>
                  <a:srgbClr val="FFFFFF"/>
                </a:highlight>
                <a:latin typeface="Arial"/>
                <a:ea typeface="Arial"/>
                <a:cs typeface="Arial"/>
                <a:sym typeface="Arial"/>
              </a:rPr>
              <a:t> keys refers to </a:t>
            </a:r>
            <a:r>
              <a:rPr lang="en-US" sz="1600" b="0" dirty="0" err="1">
                <a:highlight>
                  <a:srgbClr val="FFFFFF"/>
                </a:highlight>
                <a:latin typeface="Arial"/>
                <a:ea typeface="Arial"/>
                <a:cs typeface="Arial"/>
                <a:sym typeface="Arial"/>
              </a:rPr>
              <a:t>ElecFur_ID</a:t>
            </a:r>
            <a:r>
              <a:rPr lang="en-US" sz="1600" b="0" dirty="0">
                <a:highlight>
                  <a:srgbClr val="FFFFFF"/>
                </a:highlight>
                <a:latin typeface="Arial"/>
                <a:ea typeface="Arial"/>
                <a:cs typeface="Arial"/>
                <a:sym typeface="Arial"/>
              </a:rPr>
              <a:t> in relation Electronics/Furniture Bank </a:t>
            </a:r>
          </a:p>
          <a:p>
            <a:pPr marL="457200" lvl="0" indent="-297180" rtl="0">
              <a:lnSpc>
                <a:spcPct val="90000"/>
              </a:lnSpc>
              <a:spcBef>
                <a:spcPts val="0"/>
              </a:spcBef>
              <a:spcAft>
                <a:spcPts val="600"/>
              </a:spcAft>
              <a:buClr>
                <a:srgbClr val="2D3B45"/>
              </a:buClr>
              <a:buSzPct val="100000"/>
              <a:buFont typeface="Arial"/>
              <a:buChar char="●"/>
            </a:pPr>
            <a:r>
              <a:rPr lang="en-US" sz="1600" b="0" i="1" dirty="0" err="1">
                <a:highlight>
                  <a:srgbClr val="FFFFFF"/>
                </a:highlight>
                <a:latin typeface="Arial"/>
                <a:ea typeface="Arial"/>
                <a:cs typeface="Arial"/>
                <a:sym typeface="Arial"/>
              </a:rPr>
              <a:t>MedBank_ID</a:t>
            </a:r>
            <a:r>
              <a:rPr lang="en-US" sz="1600" b="0" i="1" dirty="0">
                <a:highlight>
                  <a:srgbClr val="FFFFFF"/>
                </a:highlight>
                <a:latin typeface="Arial"/>
                <a:ea typeface="Arial"/>
                <a:cs typeface="Arial"/>
                <a:sym typeface="Arial"/>
              </a:rPr>
              <a:t> - </a:t>
            </a:r>
            <a:r>
              <a:rPr lang="en-US" sz="1600" b="0" dirty="0" err="1">
                <a:highlight>
                  <a:srgbClr val="FFFFFF"/>
                </a:highlight>
                <a:latin typeface="Arial"/>
                <a:ea typeface="Arial"/>
                <a:cs typeface="Arial"/>
                <a:sym typeface="Arial"/>
              </a:rPr>
              <a:t>Foriegn</a:t>
            </a:r>
            <a:r>
              <a:rPr lang="en-US" sz="1600" b="0" dirty="0">
                <a:highlight>
                  <a:srgbClr val="FFFFFF"/>
                </a:highlight>
                <a:latin typeface="Arial"/>
                <a:ea typeface="Arial"/>
                <a:cs typeface="Arial"/>
                <a:sym typeface="Arial"/>
              </a:rPr>
              <a:t> keys refers to </a:t>
            </a:r>
            <a:r>
              <a:rPr lang="en-US" sz="1600" b="0" dirty="0" err="1">
                <a:highlight>
                  <a:srgbClr val="FFFFFF"/>
                </a:highlight>
                <a:latin typeface="Arial"/>
                <a:ea typeface="Arial"/>
                <a:cs typeface="Arial"/>
                <a:sym typeface="Arial"/>
              </a:rPr>
              <a:t>MedBank_ID</a:t>
            </a:r>
            <a:r>
              <a:rPr lang="en-US" sz="1600" b="0" dirty="0">
                <a:highlight>
                  <a:srgbClr val="FFFFFF"/>
                </a:highlight>
                <a:latin typeface="Arial"/>
                <a:ea typeface="Arial"/>
                <a:cs typeface="Arial"/>
                <a:sym typeface="Arial"/>
              </a:rPr>
              <a:t> in relation Medicines</a:t>
            </a:r>
            <a:endParaRPr lang="en-US" sz="1600" dirty="0"/>
          </a:p>
        </p:txBody>
      </p:sp>
    </p:spTree>
    <p:extLst>
      <p:ext uri="{BB962C8B-B14F-4D97-AF65-F5344CB8AC3E}">
        <p14:creationId xmlns:p14="http://schemas.microsoft.com/office/powerpoint/2010/main" val="19705866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{6FCBF896-994C-CF45-9138-A8C653152FEC}tf10001069</Template>
  <TotalTime>174</TotalTime>
  <Words>2082</Words>
  <Application>Microsoft Macintosh PowerPoint</Application>
  <PresentationFormat>Widescreen</PresentationFormat>
  <Paragraphs>161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Britannic Bold</vt:lpstr>
      <vt:lpstr>Century Gothic</vt:lpstr>
      <vt:lpstr>Times</vt:lpstr>
      <vt:lpstr>Wingdings 3</vt:lpstr>
      <vt:lpstr>Wisp</vt:lpstr>
      <vt:lpstr>“HUMANE”  A Non-Profit Organization </vt:lpstr>
      <vt:lpstr>Problem Definition</vt:lpstr>
      <vt:lpstr>Requirements</vt:lpstr>
      <vt:lpstr>Conceptual design (EER)</vt:lpstr>
      <vt:lpstr>            Conceptual design (UML)</vt:lpstr>
      <vt:lpstr>Relational model      or Logical Model</vt:lpstr>
      <vt:lpstr> </vt:lpstr>
      <vt:lpstr>PowerPoint Presentation</vt:lpstr>
      <vt:lpstr>PowerPoint Presentation</vt:lpstr>
      <vt:lpstr>PowerPoint Presentation</vt:lpstr>
      <vt:lpstr>MySQL Queries</vt:lpstr>
      <vt:lpstr>PowerPoint Presentation</vt:lpstr>
      <vt:lpstr>Analytics</vt:lpstr>
      <vt:lpstr>Analytics</vt:lpstr>
      <vt:lpstr>Analytics</vt:lpstr>
      <vt:lpstr>NoSQL Implementation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HUMANE- A Non-Profit Organization </dc:title>
  <dc:creator>Tanishka Adhlakha</dc:creator>
  <cp:lastModifiedBy>Yishtavi Gedipudi</cp:lastModifiedBy>
  <cp:revision>3</cp:revision>
  <dcterms:created xsi:type="dcterms:W3CDTF">2022-12-07T03:19:00Z</dcterms:created>
  <dcterms:modified xsi:type="dcterms:W3CDTF">2024-09-06T23:24:13Z</dcterms:modified>
</cp:coreProperties>
</file>