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1" r:id="rId2"/>
    <p:sldId id="357"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23" r:id="rId17"/>
    <p:sldId id="35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6600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37" autoAdjust="0"/>
    <p:restoredTop sz="80976" autoAdjust="0"/>
  </p:normalViewPr>
  <p:slideViewPr>
    <p:cSldViewPr snapToGrid="0">
      <p:cViewPr varScale="1">
        <p:scale>
          <a:sx n="92" d="100"/>
          <a:sy n="92" d="100"/>
        </p:scale>
        <p:origin x="21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EFB14-B5BB-4151-A4B9-11A604777F0B}" type="datetimeFigureOut">
              <a:rPr lang="zh-CN" altLang="en-US" smtClean="0"/>
              <a:t>2024/1/15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87DFD-9E07-4447-8CE7-21CB63D49DA1}" type="slidenum">
              <a:rPr lang="zh-CN" altLang="en-US" smtClean="0"/>
              <a:t>‹#›</a:t>
            </a:fld>
            <a:endParaRPr lang="zh-CN" altLang="en-US"/>
          </a:p>
        </p:txBody>
      </p:sp>
    </p:spTree>
    <p:extLst>
      <p:ext uri="{BB962C8B-B14F-4D97-AF65-F5344CB8AC3E}">
        <p14:creationId xmlns:p14="http://schemas.microsoft.com/office/powerpoint/2010/main" val="231842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本文是今年</a:t>
            </a:r>
            <a:r>
              <a:rPr lang="en-US" altLang="zh-CN"/>
              <a:t>8</a:t>
            </a:r>
            <a:r>
              <a:rPr lang="zh-CN" altLang="en-US"/>
              <a:t>月份以预印本形式发表的工作 </a:t>
            </a:r>
            <a:r>
              <a:rPr lang="en-US" altLang="zh-CN" sz="1800">
                <a:solidFill>
                  <a:srgbClr val="000000"/>
                </a:solidFill>
                <a:effectLst/>
                <a:latin typeface="Arial" panose="020B0604020202020204" pitchFamily="34" charset="0"/>
              </a:rPr>
              <a:t>Michael A. White</a:t>
            </a:r>
            <a:endParaRPr lang="zh-CN" altLang="en-US"/>
          </a:p>
        </p:txBody>
      </p:sp>
      <p:sp>
        <p:nvSpPr>
          <p:cNvPr id="4" name="灯片编号占位符 3"/>
          <p:cNvSpPr>
            <a:spLocks noGrp="1"/>
          </p:cNvSpPr>
          <p:nvPr>
            <p:ph type="sldNum" sz="quarter" idx="5"/>
          </p:nvPr>
        </p:nvSpPr>
        <p:spPr/>
        <p:txBody>
          <a:bodyPr/>
          <a:lstStyle/>
          <a:p>
            <a:fld id="{47887DFD-9E07-4447-8CE7-21CB63D49DA1}" type="slidenum">
              <a:rPr lang="zh-CN" altLang="en-US" smtClean="0"/>
              <a:t>1</a:t>
            </a:fld>
            <a:endParaRPr lang="zh-CN" altLang="en-US"/>
          </a:p>
        </p:txBody>
      </p:sp>
    </p:spTree>
    <p:extLst>
      <p:ext uri="{BB962C8B-B14F-4D97-AF65-F5344CB8AC3E}">
        <p14:creationId xmlns:p14="http://schemas.microsoft.com/office/powerpoint/2010/main" val="152184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887DFD-9E07-4447-8CE7-21CB63D49DA1}" type="slidenum">
              <a:rPr lang="zh-CN" altLang="en-US" smtClean="0"/>
              <a:t>2</a:t>
            </a:fld>
            <a:endParaRPr lang="zh-CN" altLang="en-US"/>
          </a:p>
        </p:txBody>
      </p:sp>
    </p:spTree>
    <p:extLst>
      <p:ext uri="{BB962C8B-B14F-4D97-AF65-F5344CB8AC3E}">
        <p14:creationId xmlns:p14="http://schemas.microsoft.com/office/powerpoint/2010/main" val="274851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a:solidFill>
                  <a:srgbClr val="191B1F"/>
                </a:solidFill>
                <a:effectLst/>
                <a:latin typeface="-apple-system"/>
              </a:rPr>
              <a:t>视锥细胞的感光机能就是感知颜色的。视杆细胞的功能则是感知光线的强弱，主要主导暗环境或夜晚的视力，但无色觉感。</a:t>
            </a:r>
          </a:p>
          <a:p>
            <a:pPr algn="l"/>
            <a:endParaRPr lang="en-US" altLang="zh-CN" b="0" i="0">
              <a:solidFill>
                <a:srgbClr val="191B1F"/>
              </a:solidFill>
              <a:effectLst/>
              <a:latin typeface="-apple-system"/>
            </a:endParaRPr>
          </a:p>
          <a:p>
            <a:pPr algn="l"/>
            <a:r>
              <a:rPr lang="zh-CN" altLang="en-US" b="0" i="0">
                <a:solidFill>
                  <a:srgbClr val="191B1F"/>
                </a:solidFill>
                <a:effectLst/>
                <a:latin typeface="-apple-system"/>
              </a:rPr>
              <a:t>婴儿出生时，一般视锥细胞还未发育完全，视锥细胞的数量还在随着年龄增加，直到两三岁才停止发育，之后人一生拥有的视锥细胞数量就被固定住了，它的数量不会再增加。</a:t>
            </a:r>
          </a:p>
          <a:p>
            <a:endParaRPr lang="zh-CN" altLang="en-US"/>
          </a:p>
        </p:txBody>
      </p:sp>
      <p:sp>
        <p:nvSpPr>
          <p:cNvPr id="4" name="灯片编号占位符 3"/>
          <p:cNvSpPr>
            <a:spLocks noGrp="1"/>
          </p:cNvSpPr>
          <p:nvPr>
            <p:ph type="sldNum" sz="quarter" idx="5"/>
          </p:nvPr>
        </p:nvSpPr>
        <p:spPr/>
        <p:txBody>
          <a:bodyPr/>
          <a:lstStyle/>
          <a:p>
            <a:fld id="{47887DFD-9E07-4447-8CE7-21CB63D49DA1}" type="slidenum">
              <a:rPr lang="zh-CN" altLang="en-US" smtClean="0"/>
              <a:t>4</a:t>
            </a:fld>
            <a:endParaRPr lang="zh-CN" altLang="en-US"/>
          </a:p>
        </p:txBody>
      </p:sp>
    </p:spTree>
    <p:extLst>
      <p:ext uri="{BB962C8B-B14F-4D97-AF65-F5344CB8AC3E}">
        <p14:creationId xmlns:p14="http://schemas.microsoft.com/office/powerpoint/2010/main" val="1457416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当两个最有可能的类与其余的类区别越来越大时，熵可以在不改变边际不确定性的情况下下降。</a:t>
            </a:r>
          </a:p>
        </p:txBody>
      </p:sp>
      <p:sp>
        <p:nvSpPr>
          <p:cNvPr id="4" name="灯片编号占位符 3"/>
          <p:cNvSpPr>
            <a:spLocks noGrp="1"/>
          </p:cNvSpPr>
          <p:nvPr>
            <p:ph type="sldNum" sz="quarter" idx="5"/>
          </p:nvPr>
        </p:nvSpPr>
        <p:spPr/>
        <p:txBody>
          <a:bodyPr/>
          <a:lstStyle/>
          <a:p>
            <a:fld id="{47887DFD-9E07-4447-8CE7-21CB63D49DA1}" type="slidenum">
              <a:rPr lang="zh-CN" altLang="en-US" smtClean="0"/>
              <a:t>5</a:t>
            </a:fld>
            <a:endParaRPr lang="zh-CN" altLang="en-US"/>
          </a:p>
        </p:txBody>
      </p:sp>
    </p:spTree>
    <p:extLst>
      <p:ext uri="{BB962C8B-B14F-4D97-AF65-F5344CB8AC3E}">
        <p14:creationId xmlns:p14="http://schemas.microsoft.com/office/powerpoint/2010/main" val="240896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887DFD-9E07-4447-8CE7-21CB63D49DA1}" type="slidenum">
              <a:rPr lang="zh-CN" altLang="en-US" smtClean="0"/>
              <a:t>7</a:t>
            </a:fld>
            <a:endParaRPr lang="zh-CN" altLang="en-US"/>
          </a:p>
        </p:txBody>
      </p:sp>
    </p:spTree>
    <p:extLst>
      <p:ext uri="{BB962C8B-B14F-4D97-AF65-F5344CB8AC3E}">
        <p14:creationId xmlns:p14="http://schemas.microsoft.com/office/powerpoint/2010/main" val="346209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887DFD-9E07-4447-8CE7-21CB63D49DA1}" type="slidenum">
              <a:rPr lang="zh-CN" altLang="en-US" smtClean="0"/>
              <a:t>12</a:t>
            </a:fld>
            <a:endParaRPr lang="zh-CN" altLang="en-US"/>
          </a:p>
        </p:txBody>
      </p:sp>
    </p:spTree>
    <p:extLst>
      <p:ext uri="{BB962C8B-B14F-4D97-AF65-F5344CB8AC3E}">
        <p14:creationId xmlns:p14="http://schemas.microsoft.com/office/powerpoint/2010/main" val="356491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我们鉴定了两个基序含量几乎相同的基因组序列。每个序列包含一个</a:t>
            </a:r>
            <a:r>
              <a:rPr lang="en-US" altLang="zh-CN"/>
              <a:t>CRX</a:t>
            </a:r>
            <a:r>
              <a:rPr lang="zh-CN" altLang="en-US"/>
              <a:t>和一个</a:t>
            </a:r>
            <a:r>
              <a:rPr lang="en-US" altLang="zh-CN"/>
              <a:t>NRL</a:t>
            </a:r>
            <a:r>
              <a:rPr lang="zh-CN" altLang="en-US"/>
              <a:t>位点。当用</a:t>
            </a:r>
            <a:r>
              <a:rPr lang="en-US" altLang="zh-CN"/>
              <a:t>MPRA</a:t>
            </a:r>
            <a:r>
              <a:rPr lang="zh-CN" altLang="en-US"/>
              <a:t>测量时，有一个序列是不活跃的</a:t>
            </a:r>
          </a:p>
        </p:txBody>
      </p:sp>
      <p:sp>
        <p:nvSpPr>
          <p:cNvPr id="4" name="灯片编号占位符 3"/>
          <p:cNvSpPr>
            <a:spLocks noGrp="1"/>
          </p:cNvSpPr>
          <p:nvPr>
            <p:ph type="sldNum" sz="quarter" idx="5"/>
          </p:nvPr>
        </p:nvSpPr>
        <p:spPr/>
        <p:txBody>
          <a:bodyPr/>
          <a:lstStyle/>
          <a:p>
            <a:fld id="{47887DFD-9E07-4447-8CE7-21CB63D49DA1}" type="slidenum">
              <a:rPr lang="zh-CN" altLang="en-US" smtClean="0"/>
              <a:t>13</a:t>
            </a:fld>
            <a:endParaRPr lang="zh-CN" altLang="en-US"/>
          </a:p>
        </p:txBody>
      </p:sp>
    </p:spTree>
    <p:extLst>
      <p:ext uri="{BB962C8B-B14F-4D97-AF65-F5344CB8AC3E}">
        <p14:creationId xmlns:p14="http://schemas.microsoft.com/office/powerpoint/2010/main" val="2731250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i="0">
              <a:solidFill>
                <a:srgbClr val="222222"/>
              </a:solidFill>
              <a:effectLst/>
              <a:latin typeface="Harding"/>
            </a:endParaRPr>
          </a:p>
        </p:txBody>
      </p:sp>
      <p:sp>
        <p:nvSpPr>
          <p:cNvPr id="4" name="灯片编号占位符 3"/>
          <p:cNvSpPr>
            <a:spLocks noGrp="1"/>
          </p:cNvSpPr>
          <p:nvPr>
            <p:ph type="sldNum" sz="quarter" idx="5"/>
          </p:nvPr>
        </p:nvSpPr>
        <p:spPr/>
        <p:txBody>
          <a:bodyPr/>
          <a:lstStyle/>
          <a:p>
            <a:fld id="{47887DFD-9E07-4447-8CE7-21CB63D49DA1}" type="slidenum">
              <a:rPr lang="zh-CN" altLang="en-US" smtClean="0"/>
              <a:t>16</a:t>
            </a:fld>
            <a:endParaRPr lang="zh-CN" altLang="en-US"/>
          </a:p>
        </p:txBody>
      </p:sp>
    </p:spTree>
    <p:extLst>
      <p:ext uri="{BB962C8B-B14F-4D97-AF65-F5344CB8AC3E}">
        <p14:creationId xmlns:p14="http://schemas.microsoft.com/office/powerpoint/2010/main" val="126756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887DFD-9E07-4447-8CE7-21CB63D49DA1}" type="slidenum">
              <a:rPr lang="zh-CN" altLang="en-US" smtClean="0"/>
              <a:t>17</a:t>
            </a:fld>
            <a:endParaRPr lang="zh-CN" altLang="en-US"/>
          </a:p>
        </p:txBody>
      </p:sp>
    </p:spTree>
    <p:extLst>
      <p:ext uri="{BB962C8B-B14F-4D97-AF65-F5344CB8AC3E}">
        <p14:creationId xmlns:p14="http://schemas.microsoft.com/office/powerpoint/2010/main" val="31397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666727-69DA-4C63-AF24-03BEE6370A69}" type="datetime1">
              <a:rPr lang="zh-CN" altLang="en-US" smtClean="0"/>
              <a:t>2024/1/15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28497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690479-9A52-4105-921B-57041ACEFFB5}" type="datetime1">
              <a:rPr lang="zh-CN" altLang="en-US" smtClean="0"/>
              <a:t>2024/1/15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271086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98B4A8-6591-48EB-BE8D-72ABBD3130D6}" type="datetime1">
              <a:rPr lang="zh-CN" altLang="en-US" smtClean="0"/>
              <a:t>2024/1/15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25271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49" y="365127"/>
            <a:ext cx="7504698" cy="725120"/>
          </a:xfrm>
        </p:spPr>
        <p:txBody>
          <a:bodyPr>
            <a:noAutofit/>
          </a:bodyPr>
          <a:lstStyle>
            <a:lvl1pPr>
              <a:defRPr sz="4000">
                <a:latin typeface="Arial" panose="020B0604020202020204" pitchFamily="34" charset="0"/>
                <a:cs typeface="Arial" panose="020B0604020202020204" pitchFamily="34" charset="0"/>
              </a:defRPr>
            </a:lvl1pPr>
          </a:lstStyle>
          <a:p>
            <a:r>
              <a:rPr lang="zh-CN" altLang="en-US" dirty="0"/>
              <a:t>单击此处编辑母版标题样式</a:t>
            </a:r>
            <a:r>
              <a:rPr lang="en-US" altLang="zh-CN" dirty="0"/>
              <a:t>A</a:t>
            </a:r>
            <a:endParaRPr lang="en-US" dirty="0"/>
          </a:p>
        </p:txBody>
      </p:sp>
      <p:sp>
        <p:nvSpPr>
          <p:cNvPr id="3" name="Content Placeholder 2"/>
          <p:cNvSpPr>
            <a:spLocks noGrp="1"/>
          </p:cNvSpPr>
          <p:nvPr>
            <p:ph idx="1" hasCustomPrompt="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a:t>单击此处编辑母版文本样式</a:t>
            </a:r>
            <a:r>
              <a:rPr lang="en-US" altLang="zh-CN" dirty="0"/>
              <a:t>A</a:t>
            </a:r>
            <a:endParaRPr lang="zh-CN" altLang="en-US" dirty="0"/>
          </a:p>
          <a:p>
            <a:pPr lvl="1"/>
            <a:r>
              <a:rPr lang="zh-CN" altLang="en-US" dirty="0"/>
              <a:t>二级</a:t>
            </a:r>
            <a:r>
              <a:rPr lang="en-US" altLang="zh-CN" dirty="0"/>
              <a:t>A</a:t>
            </a:r>
            <a:endParaRPr lang="zh-CN" altLang="en-US" dirty="0"/>
          </a:p>
          <a:p>
            <a:pPr lvl="2"/>
            <a:r>
              <a:rPr lang="zh-CN" altLang="en-US" dirty="0"/>
              <a:t>三级</a:t>
            </a:r>
            <a:r>
              <a:rPr lang="en-US" altLang="zh-CN" dirty="0"/>
              <a:t>A</a:t>
            </a:r>
            <a:endParaRPr lang="zh-CN" altLang="en-US" dirty="0"/>
          </a:p>
          <a:p>
            <a:pPr lvl="3"/>
            <a:r>
              <a:rPr lang="zh-CN" altLang="en-US" dirty="0"/>
              <a:t>四级</a:t>
            </a:r>
            <a:r>
              <a:rPr lang="en-US" altLang="zh-CN" dirty="0"/>
              <a:t>A</a:t>
            </a:r>
            <a:endParaRPr lang="zh-CN" altLang="en-US" dirty="0"/>
          </a:p>
          <a:p>
            <a:pPr lvl="4"/>
            <a:r>
              <a:rPr lang="zh-CN" altLang="en-US" dirty="0"/>
              <a:t>五级</a:t>
            </a:r>
            <a:r>
              <a:rPr lang="en-US" altLang="zh-CN" dirty="0"/>
              <a:t>A</a:t>
            </a:r>
            <a:endParaRPr lang="en-US" dirty="0"/>
          </a:p>
        </p:txBody>
      </p:sp>
      <p:sp>
        <p:nvSpPr>
          <p:cNvPr id="4" name="Date Placeholder 3"/>
          <p:cNvSpPr>
            <a:spLocks noGrp="1"/>
          </p:cNvSpPr>
          <p:nvPr>
            <p:ph type="dt" sz="half" idx="10"/>
          </p:nvPr>
        </p:nvSpPr>
        <p:spPr/>
        <p:txBody>
          <a:bodyPr/>
          <a:lstStyle/>
          <a:p>
            <a:fld id="{28482AEE-6575-4959-B7E3-751E25470707}" type="datetime1">
              <a:rPr lang="zh-CN" altLang="en-US" smtClean="0"/>
              <a:t>2024/1/15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0E0988-FA91-498B-B5AF-3649F77B6D07}" type="slidenum">
              <a:rPr lang="zh-CN" altLang="en-US" smtClean="0"/>
              <a:t>‹#›</a:t>
            </a:fld>
            <a:endParaRPr lang="zh-CN" altLang="en-US"/>
          </a:p>
        </p:txBody>
      </p:sp>
      <p:grpSp>
        <p:nvGrpSpPr>
          <p:cNvPr id="7" name="组合 6">
            <a:extLst>
              <a:ext uri="{FF2B5EF4-FFF2-40B4-BE49-F238E27FC236}">
                <a16:creationId xmlns:a16="http://schemas.microsoft.com/office/drawing/2014/main" id="{C6BF5F38-B868-4597-918C-CDA92208F66D}"/>
              </a:ext>
            </a:extLst>
          </p:cNvPr>
          <p:cNvGrpSpPr/>
          <p:nvPr userDrawn="1"/>
        </p:nvGrpSpPr>
        <p:grpSpPr>
          <a:xfrm>
            <a:off x="0" y="1173889"/>
            <a:ext cx="9144000" cy="56736"/>
            <a:chOff x="30834" y="1305568"/>
            <a:chExt cx="8816454" cy="66133"/>
          </a:xfrm>
        </p:grpSpPr>
        <p:sp>
          <p:nvSpPr>
            <p:cNvPr id="8" name="矩形 7">
              <a:extLst>
                <a:ext uri="{FF2B5EF4-FFF2-40B4-BE49-F238E27FC236}">
                  <a16:creationId xmlns:a16="http://schemas.microsoft.com/office/drawing/2014/main" id="{FA8E6626-DA1C-4DB0-9F0C-85E38E2E3B12}"/>
                </a:ext>
              </a:extLst>
            </p:cNvPr>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D9D8455-02F6-44C1-86B4-6FA1969BF4B6}"/>
                </a:ext>
              </a:extLst>
            </p:cNvPr>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6919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E2C368D-89E5-4290-9E20-CFADB5A14B8C}" type="datetime1">
              <a:rPr lang="zh-CN" altLang="en-US" smtClean="0"/>
              <a:t>2024/1/15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172525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4576DDE-9A90-4470-A40D-9F638FB05087}" type="datetime1">
              <a:rPr lang="zh-CN" altLang="en-US" smtClean="0"/>
              <a:t>2024/1/15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247113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FDBF895-4CA5-4E6D-B505-3189DD2DD98B}" type="datetime1">
              <a:rPr lang="zh-CN" altLang="en-US" smtClean="0"/>
              <a:t>2024/1/15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4038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4C5ED3D-1DF6-4847-93BD-C331F3C7D001}" type="datetime1">
              <a:rPr lang="zh-CN" altLang="en-US" smtClean="0"/>
              <a:t>2024/1/15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150836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FED2A-8548-4F85-8B4E-C6B4894C56DC}" type="datetime1">
              <a:rPr lang="zh-CN" altLang="en-US" smtClean="0"/>
              <a:t>2024/1/15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141621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73335A-7084-4905-9E68-43DBE6FDF95D}" type="datetime1">
              <a:rPr lang="zh-CN" altLang="en-US" smtClean="0"/>
              <a:t>2024/1/15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423007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B55322-9140-4FE1-86AD-546F1D465B64}" type="datetime1">
              <a:rPr lang="zh-CN" altLang="en-US" smtClean="0"/>
              <a:t>2024/1/15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249508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25120"/>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a:t>A</a:t>
            </a:r>
            <a:endParaRPr lang="en-US" dirty="0"/>
          </a:p>
        </p:txBody>
      </p:sp>
      <p:sp>
        <p:nvSpPr>
          <p:cNvPr id="3" name="Text Placeholder 2"/>
          <p:cNvSpPr>
            <a:spLocks noGrp="1"/>
          </p:cNvSpPr>
          <p:nvPr>
            <p:ph type="body" idx="1"/>
          </p:nvPr>
        </p:nvSpPr>
        <p:spPr>
          <a:xfrm>
            <a:off x="628650" y="1323181"/>
            <a:ext cx="7886700" cy="4853782"/>
          </a:xfrm>
          <a:prstGeom prst="rect">
            <a:avLst/>
          </a:prstGeom>
        </p:spPr>
        <p:txBody>
          <a:bodyPr vert="horz" lIns="91440" tIns="45720" rIns="91440" bIns="45720" rtlCol="0">
            <a:normAutofit/>
          </a:bodyPr>
          <a:lstStyle/>
          <a:p>
            <a:pPr lvl="0"/>
            <a:r>
              <a:rPr lang="zh-CN" altLang="en-US" dirty="0"/>
              <a:t>单击此处编辑母版文本样式</a:t>
            </a:r>
            <a:r>
              <a:rPr lang="en-US" altLang="zh-CN" dirty="0"/>
              <a:t>A</a:t>
            </a:r>
            <a:endParaRPr lang="zh-CN" altLang="en-US" dirty="0"/>
          </a:p>
          <a:p>
            <a:pPr lvl="1"/>
            <a:r>
              <a:rPr lang="zh-CN" altLang="en-US" dirty="0"/>
              <a:t>二级</a:t>
            </a:r>
            <a:r>
              <a:rPr lang="en-US" altLang="zh-CN" dirty="0"/>
              <a:t>A</a:t>
            </a:r>
            <a:endParaRPr lang="zh-CN" altLang="en-US" dirty="0"/>
          </a:p>
          <a:p>
            <a:pPr lvl="2"/>
            <a:r>
              <a:rPr lang="zh-CN" altLang="en-US" dirty="0"/>
              <a:t>三级</a:t>
            </a:r>
            <a:r>
              <a:rPr lang="en-US" altLang="zh-CN" dirty="0"/>
              <a:t>A</a:t>
            </a:r>
            <a:endParaRPr lang="zh-CN" altLang="en-US" dirty="0"/>
          </a:p>
          <a:p>
            <a:pPr lvl="3"/>
            <a:r>
              <a:rPr lang="zh-CN" altLang="en-US" dirty="0"/>
              <a:t>四级</a:t>
            </a:r>
            <a:r>
              <a:rPr lang="en-US" altLang="zh-CN" dirty="0"/>
              <a:t>A</a:t>
            </a:r>
            <a:endParaRPr lang="zh-CN" altLang="en-US" dirty="0"/>
          </a:p>
          <a:p>
            <a:pPr lvl="4"/>
            <a:r>
              <a:rPr lang="zh-CN" altLang="en-US" dirty="0"/>
              <a:t>五级</a:t>
            </a:r>
            <a:r>
              <a:rPr lang="en-US" altLang="zh-CN" dirty="0"/>
              <a:t>A</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AF823-0808-440C-9BD3-8219C36F0D49}" type="datetime1">
              <a:rPr lang="zh-CN" altLang="en-US" smtClean="0"/>
              <a:t>2024/1/15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756888" y="13219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E0988-FA91-498B-B5AF-3649F77B6D07}" type="slidenum">
              <a:rPr lang="zh-CN" altLang="en-US" smtClean="0"/>
              <a:t>‹#›</a:t>
            </a:fld>
            <a:endParaRPr lang="zh-CN" altLang="en-US"/>
          </a:p>
        </p:txBody>
      </p:sp>
    </p:spTree>
    <p:extLst>
      <p:ext uri="{BB962C8B-B14F-4D97-AF65-F5344CB8AC3E}">
        <p14:creationId xmlns:p14="http://schemas.microsoft.com/office/powerpoint/2010/main" val="1750615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web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4E3B25-F1E1-AFAF-DD02-DD1055BC34F5}"/>
              </a:ext>
            </a:extLst>
          </p:cNvPr>
          <p:cNvSpPr>
            <a:spLocks noGrp="1"/>
          </p:cNvSpPr>
          <p:nvPr>
            <p:ph type="sldNum" sz="quarter" idx="12"/>
          </p:nvPr>
        </p:nvSpPr>
        <p:spPr/>
        <p:txBody>
          <a:bodyPr/>
          <a:lstStyle/>
          <a:p>
            <a:fld id="{320E0988-FA91-498B-B5AF-3649F77B6D07}" type="slidenum">
              <a:rPr lang="zh-CN" altLang="en-US" smtClean="0"/>
              <a:t>1</a:t>
            </a:fld>
            <a:endParaRPr lang="zh-CN" altLang="en-US"/>
          </a:p>
        </p:txBody>
      </p:sp>
      <p:pic>
        <p:nvPicPr>
          <p:cNvPr id="5" name="图片 4">
            <a:extLst>
              <a:ext uri="{FF2B5EF4-FFF2-40B4-BE49-F238E27FC236}">
                <a16:creationId xmlns:a16="http://schemas.microsoft.com/office/drawing/2014/main" id="{B60122A3-242E-0AA3-655D-96B91BB7D699}"/>
              </a:ext>
            </a:extLst>
          </p:cNvPr>
          <p:cNvPicPr>
            <a:picLocks noChangeAspect="1"/>
          </p:cNvPicPr>
          <p:nvPr/>
        </p:nvPicPr>
        <p:blipFill>
          <a:blip r:embed="rId3"/>
          <a:stretch>
            <a:fillRect/>
          </a:stretch>
        </p:blipFill>
        <p:spPr>
          <a:xfrm>
            <a:off x="0" y="1962821"/>
            <a:ext cx="9144000" cy="2932358"/>
          </a:xfrm>
          <a:prstGeom prst="rect">
            <a:avLst/>
          </a:prstGeom>
        </p:spPr>
      </p:pic>
    </p:spTree>
    <p:extLst>
      <p:ext uri="{BB962C8B-B14F-4D97-AF65-F5344CB8AC3E}">
        <p14:creationId xmlns:p14="http://schemas.microsoft.com/office/powerpoint/2010/main" val="187874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31384-4B3B-3EBB-99DF-700443BA0522}"/>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CE8E3E2B-C309-5AB2-E94F-D7A7A19ED2A0}"/>
              </a:ext>
            </a:extLst>
          </p:cNvPr>
          <p:cNvSpPr>
            <a:spLocks noGrp="1"/>
          </p:cNvSpPr>
          <p:nvPr>
            <p:ph idx="1"/>
          </p:nvPr>
        </p:nvSpPr>
        <p:spPr/>
        <p:txBody>
          <a:bodyPr>
            <a:normAutofit/>
          </a:bodyPr>
          <a:lstStyle/>
          <a:p>
            <a:r>
              <a:rPr lang="zh-CN" altLang="en-US" sz="2000"/>
              <a:t>不确定度</a:t>
            </a:r>
            <a:r>
              <a:rPr lang="en-US" altLang="zh-CN" sz="2000"/>
              <a:t>: </a:t>
            </a:r>
            <a:r>
              <a:rPr lang="zh-CN" altLang="en-US" sz="2000"/>
              <a:t>从</a:t>
            </a:r>
            <a:r>
              <a:rPr lang="en-US" altLang="zh-CN" sz="2000"/>
              <a:t>Entropy</a:t>
            </a:r>
            <a:r>
              <a:rPr lang="zh-CN" altLang="en-US" sz="2000"/>
              <a:t>到</a:t>
            </a:r>
            <a:r>
              <a:rPr lang="en-US" altLang="zh-CN" sz="2000"/>
              <a:t>Margin</a:t>
            </a:r>
          </a:p>
          <a:p>
            <a:r>
              <a:rPr lang="zh-CN" altLang="en-US" sz="2000"/>
              <a:t>在第三轮已经获得了大量</a:t>
            </a:r>
            <a:r>
              <a:rPr lang="en-US" altLang="zh-CN" sz="2000"/>
              <a:t>strong enhancer,</a:t>
            </a:r>
            <a:r>
              <a:rPr lang="zh-CN" altLang="en-US" sz="2000"/>
              <a:t> 需要在第四轮中获得更多的</a:t>
            </a:r>
            <a:r>
              <a:rPr lang="en-US" altLang="zh-CN" sz="2000"/>
              <a:t>silencer</a:t>
            </a:r>
            <a:r>
              <a:rPr lang="zh-CN" altLang="en-US" sz="2000"/>
              <a:t>信息</a:t>
            </a:r>
            <a:endParaRPr lang="en-US" altLang="zh-CN" sz="2000"/>
          </a:p>
          <a:p>
            <a:r>
              <a:rPr lang="zh-CN" altLang="en-US" sz="2000"/>
              <a:t>在熵采样训练数据上训练的</a:t>
            </a:r>
            <a:r>
              <a:rPr lang="en-US" altLang="zh-CN" sz="2000"/>
              <a:t>CNN</a:t>
            </a:r>
            <a:r>
              <a:rPr lang="zh-CN" altLang="en-US" sz="2000"/>
              <a:t>导致了</a:t>
            </a:r>
            <a:r>
              <a:rPr lang="zh-CN" altLang="en-US" sz="2000">
                <a:solidFill>
                  <a:srgbClr val="C00000"/>
                </a:solidFill>
              </a:rPr>
              <a:t>过拟合</a:t>
            </a:r>
            <a:r>
              <a:rPr lang="en-US" altLang="zh-CN" sz="2000"/>
              <a:t>, </a:t>
            </a:r>
            <a:r>
              <a:rPr lang="zh-CN" altLang="en-US" sz="2000"/>
              <a:t>这导致了全局和每类预测的性能大幅下降</a:t>
            </a:r>
            <a:r>
              <a:rPr lang="en-US" altLang="zh-CN" sz="2000"/>
              <a:t>; </a:t>
            </a:r>
            <a:r>
              <a:rPr lang="zh-CN" altLang="en-US" sz="2000"/>
              <a:t>具体而言模型灾难性地遗忘了已有</a:t>
            </a:r>
            <a:r>
              <a:rPr lang="en-US" altLang="zh-CN" sz="2000"/>
              <a:t>strong enhancer; </a:t>
            </a:r>
            <a:r>
              <a:rPr lang="zh-CN" altLang="en-US" sz="2000"/>
              <a:t>在边际采样上训练的</a:t>
            </a:r>
            <a:r>
              <a:rPr lang="en-US" altLang="zh-CN" sz="2000"/>
              <a:t>CNN</a:t>
            </a:r>
            <a:r>
              <a:rPr lang="zh-CN" altLang="en-US" sz="2000"/>
              <a:t>成功捕捉到了</a:t>
            </a:r>
            <a:r>
              <a:rPr lang="en-US" altLang="zh-CN" sz="2000"/>
              <a:t>silencer</a:t>
            </a:r>
            <a:r>
              <a:rPr lang="zh-CN" altLang="en-US" sz="2000"/>
              <a:t>信息，仅使用了</a:t>
            </a:r>
            <a:r>
              <a:rPr lang="en-US" altLang="zh-CN" sz="2000"/>
              <a:t>20%</a:t>
            </a:r>
            <a:r>
              <a:rPr lang="zh-CN" altLang="en-US" sz="2000"/>
              <a:t>的数据</a:t>
            </a:r>
            <a:r>
              <a:rPr lang="en-US" altLang="zh-CN" sz="2000"/>
              <a:t>, </a:t>
            </a:r>
            <a:r>
              <a:rPr lang="zh-CN" altLang="en-US" sz="2000"/>
              <a:t>而没有带来遗忘损失。</a:t>
            </a:r>
            <a:endParaRPr lang="en-US" altLang="zh-CN" sz="2000"/>
          </a:p>
          <a:p>
            <a:r>
              <a:rPr lang="zh-CN" altLang="en-US" sz="2000"/>
              <a:t>对于主动学习</a:t>
            </a:r>
            <a:r>
              <a:rPr lang="en-US" altLang="zh-CN" sz="2000"/>
              <a:t>, </a:t>
            </a:r>
            <a:r>
              <a:rPr lang="zh-CN" altLang="en-US" sz="2000"/>
              <a:t>早期熵不确定度采样是有效策略</a:t>
            </a:r>
            <a:r>
              <a:rPr lang="en-US" altLang="zh-CN" sz="2000"/>
              <a:t>, </a:t>
            </a:r>
            <a:r>
              <a:rPr lang="zh-CN" altLang="en-US" sz="2000"/>
              <a:t>但在后期需要</a:t>
            </a:r>
            <a:r>
              <a:rPr lang="zh-CN" altLang="en-US" sz="2000">
                <a:solidFill>
                  <a:srgbClr val="C00000"/>
                </a:solidFill>
              </a:rPr>
              <a:t>专注于某一类别</a:t>
            </a:r>
            <a:r>
              <a:rPr lang="zh-CN" altLang="en-US" sz="2000"/>
              <a:t>时应当更关注边际不确定度</a:t>
            </a:r>
            <a:r>
              <a:rPr lang="en-US" altLang="zh-CN" sz="2000"/>
              <a:t>; </a:t>
            </a:r>
            <a:r>
              <a:rPr lang="zh-CN" altLang="en-US" sz="2000"/>
              <a:t>边际不确定度仅关注</a:t>
            </a:r>
            <a:r>
              <a:rPr lang="en-US" altLang="zh-CN" sz="2000"/>
              <a:t>”</a:t>
            </a:r>
            <a:r>
              <a:rPr lang="zh-CN" altLang="en-US" sz="2000"/>
              <a:t>最有区分度</a:t>
            </a:r>
            <a:r>
              <a:rPr lang="en-US" altLang="zh-CN" sz="2000"/>
              <a:t>”</a:t>
            </a:r>
            <a:r>
              <a:rPr lang="zh-CN" altLang="en-US" sz="2000"/>
              <a:t>的样本</a:t>
            </a:r>
          </a:p>
        </p:txBody>
      </p:sp>
      <p:sp>
        <p:nvSpPr>
          <p:cNvPr id="4" name="灯片编号占位符 3">
            <a:extLst>
              <a:ext uri="{FF2B5EF4-FFF2-40B4-BE49-F238E27FC236}">
                <a16:creationId xmlns:a16="http://schemas.microsoft.com/office/drawing/2014/main" id="{EF997F2F-EC9B-CFEA-0ECE-42EC84E1F7AE}"/>
              </a:ext>
            </a:extLst>
          </p:cNvPr>
          <p:cNvSpPr>
            <a:spLocks noGrp="1"/>
          </p:cNvSpPr>
          <p:nvPr>
            <p:ph type="sldNum" sz="quarter" idx="12"/>
          </p:nvPr>
        </p:nvSpPr>
        <p:spPr/>
        <p:txBody>
          <a:bodyPr/>
          <a:lstStyle/>
          <a:p>
            <a:fld id="{320E0988-FA91-498B-B5AF-3649F77B6D07}" type="slidenum">
              <a:rPr lang="zh-CN" altLang="en-US" smtClean="0"/>
              <a:t>10</a:t>
            </a:fld>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C394F33-B64C-0A5C-6061-EDFA7A4570E7}"/>
                  </a:ext>
                </a:extLst>
              </p:cNvPr>
              <p:cNvSpPr txBox="1"/>
              <p:nvPr/>
            </p:nvSpPr>
            <p:spPr>
              <a:xfrm>
                <a:off x="2672442" y="4935685"/>
                <a:ext cx="35796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0.25, 0.25, 0.25, 0.25</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=2, </m:t>
                      </m:r>
                      <m:r>
                        <a:rPr lang="en-US" altLang="zh-CN" b="0" i="1" smtClean="0">
                          <a:latin typeface="Cambria Math" panose="02040503050406030204" pitchFamily="18" charset="0"/>
                        </a:rPr>
                        <m:t>𝑀</m:t>
                      </m:r>
                      <m:r>
                        <a:rPr lang="en-US" altLang="zh-CN" b="0" i="1" smtClean="0">
                          <a:latin typeface="Cambria Math" panose="02040503050406030204" pitchFamily="18" charset="0"/>
                        </a:rPr>
                        <m:t>=1</m:t>
                      </m:r>
                    </m:oMath>
                  </m:oMathPara>
                </a14:m>
                <a:endParaRPr lang="zh-CN" altLang="en-US"/>
              </a:p>
            </p:txBody>
          </p:sp>
        </mc:Choice>
        <mc:Fallback>
          <p:sp>
            <p:nvSpPr>
              <p:cNvPr id="5" name="文本框 4">
                <a:extLst>
                  <a:ext uri="{FF2B5EF4-FFF2-40B4-BE49-F238E27FC236}">
                    <a16:creationId xmlns:a16="http://schemas.microsoft.com/office/drawing/2014/main" id="{FC394F33-B64C-0A5C-6061-EDFA7A4570E7}"/>
                  </a:ext>
                </a:extLst>
              </p:cNvPr>
              <p:cNvSpPr txBox="1">
                <a:spLocks noRot="1" noChangeAspect="1" noMove="1" noResize="1" noEditPoints="1" noAdjustHandles="1" noChangeArrowheads="1" noChangeShapeType="1" noTextEdit="1"/>
              </p:cNvSpPr>
              <p:nvPr/>
            </p:nvSpPr>
            <p:spPr>
              <a:xfrm>
                <a:off x="2672442" y="4935685"/>
                <a:ext cx="3579698" cy="276999"/>
              </a:xfrm>
              <a:prstGeom prst="rect">
                <a:avLst/>
              </a:prstGeom>
              <a:blipFill>
                <a:blip r:embed="rId2"/>
                <a:stretch>
                  <a:fillRect r="-1020" b="-88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E7E75C9-AFB4-3299-6F7A-C0B69912DF66}"/>
                  </a:ext>
                </a:extLst>
              </p:cNvPr>
              <p:cNvSpPr txBox="1"/>
              <p:nvPr/>
            </p:nvSpPr>
            <p:spPr>
              <a:xfrm>
                <a:off x="2672442" y="5307118"/>
                <a:ext cx="37560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0.33, 0.33, 0.33, 0.00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=1.6, </m:t>
                      </m:r>
                      <m:r>
                        <a:rPr lang="en-US" altLang="zh-CN" b="0" i="1" smtClean="0">
                          <a:latin typeface="Cambria Math" panose="02040503050406030204" pitchFamily="18" charset="0"/>
                        </a:rPr>
                        <m:t>𝑀</m:t>
                      </m:r>
                      <m:r>
                        <a:rPr lang="en-US" altLang="zh-CN" b="0" i="1" smtClean="0">
                          <a:latin typeface="Cambria Math" panose="02040503050406030204" pitchFamily="18" charset="0"/>
                        </a:rPr>
                        <m:t>=1</m:t>
                      </m:r>
                    </m:oMath>
                  </m:oMathPara>
                </a14:m>
                <a:endParaRPr lang="zh-CN" altLang="en-US"/>
              </a:p>
            </p:txBody>
          </p:sp>
        </mc:Choice>
        <mc:Fallback>
          <p:sp>
            <p:nvSpPr>
              <p:cNvPr id="6" name="文本框 5">
                <a:extLst>
                  <a:ext uri="{FF2B5EF4-FFF2-40B4-BE49-F238E27FC236}">
                    <a16:creationId xmlns:a16="http://schemas.microsoft.com/office/drawing/2014/main" id="{8E7E75C9-AFB4-3299-6F7A-C0B69912DF66}"/>
                  </a:ext>
                </a:extLst>
              </p:cNvPr>
              <p:cNvSpPr txBox="1">
                <a:spLocks noRot="1" noChangeAspect="1" noMove="1" noResize="1" noEditPoints="1" noAdjustHandles="1" noChangeArrowheads="1" noChangeShapeType="1" noTextEdit="1"/>
              </p:cNvSpPr>
              <p:nvPr/>
            </p:nvSpPr>
            <p:spPr>
              <a:xfrm>
                <a:off x="2672442" y="5307118"/>
                <a:ext cx="3756028" cy="276999"/>
              </a:xfrm>
              <a:prstGeom prst="rect">
                <a:avLst/>
              </a:prstGeom>
              <a:blipFill>
                <a:blip r:embed="rId3"/>
                <a:stretch>
                  <a:fillRect r="-972"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550FE19-1EA8-7F9F-8453-912557EE4CBD}"/>
                  </a:ext>
                </a:extLst>
              </p:cNvPr>
              <p:cNvSpPr txBox="1"/>
              <p:nvPr/>
            </p:nvSpPr>
            <p:spPr>
              <a:xfrm>
                <a:off x="2672442" y="5666346"/>
                <a:ext cx="35796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0.50, 0.50, 0.00, 0.00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=1, </m:t>
                      </m:r>
                      <m:r>
                        <a:rPr lang="en-US" altLang="zh-CN" b="0" i="1" smtClean="0">
                          <a:latin typeface="Cambria Math" panose="02040503050406030204" pitchFamily="18" charset="0"/>
                        </a:rPr>
                        <m:t>𝑀</m:t>
                      </m:r>
                      <m:r>
                        <a:rPr lang="en-US" altLang="zh-CN" b="0" i="1" smtClean="0">
                          <a:latin typeface="Cambria Math" panose="02040503050406030204" pitchFamily="18" charset="0"/>
                        </a:rPr>
                        <m:t>=1</m:t>
                      </m:r>
                    </m:oMath>
                  </m:oMathPara>
                </a14:m>
                <a:endParaRPr lang="zh-CN" altLang="en-US"/>
              </a:p>
            </p:txBody>
          </p:sp>
        </mc:Choice>
        <mc:Fallback>
          <p:sp>
            <p:nvSpPr>
              <p:cNvPr id="7" name="文本框 6">
                <a:extLst>
                  <a:ext uri="{FF2B5EF4-FFF2-40B4-BE49-F238E27FC236}">
                    <a16:creationId xmlns:a16="http://schemas.microsoft.com/office/drawing/2014/main" id="{A550FE19-1EA8-7F9F-8453-912557EE4CBD}"/>
                  </a:ext>
                </a:extLst>
              </p:cNvPr>
              <p:cNvSpPr txBox="1">
                <a:spLocks noRot="1" noChangeAspect="1" noMove="1" noResize="1" noEditPoints="1" noAdjustHandles="1" noChangeArrowheads="1" noChangeShapeType="1" noTextEdit="1"/>
              </p:cNvSpPr>
              <p:nvPr/>
            </p:nvSpPr>
            <p:spPr>
              <a:xfrm>
                <a:off x="2672442" y="5666346"/>
                <a:ext cx="3579698" cy="276999"/>
              </a:xfrm>
              <a:prstGeom prst="rect">
                <a:avLst/>
              </a:prstGeom>
              <a:blipFill>
                <a:blip r:embed="rId4"/>
                <a:stretch>
                  <a:fillRect r="-1020" b="-8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207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B6653-1BA8-D572-D49B-A307EDA2F4EE}"/>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8239B6BF-462C-B829-1649-E8BEFA03DF79}"/>
              </a:ext>
            </a:extLst>
          </p:cNvPr>
          <p:cNvSpPr>
            <a:spLocks noGrp="1"/>
          </p:cNvSpPr>
          <p:nvPr>
            <p:ph idx="1"/>
          </p:nvPr>
        </p:nvSpPr>
        <p:spPr/>
        <p:txBody>
          <a:bodyPr>
            <a:normAutofit/>
          </a:bodyPr>
          <a:lstStyle/>
          <a:p>
            <a:r>
              <a:rPr lang="zh-CN" altLang="en-US" sz="2000"/>
              <a:t>对语法规则的挖掘</a:t>
            </a:r>
            <a:r>
              <a:rPr lang="en-US" altLang="zh-CN" sz="2000"/>
              <a:t>:</a:t>
            </a:r>
          </a:p>
          <a:p>
            <a:r>
              <a:rPr lang="en-US" altLang="zh-CN" sz="2000"/>
              <a:t>4658</a:t>
            </a:r>
            <a:r>
              <a:rPr lang="zh-CN" altLang="en-US" sz="2000"/>
              <a:t>个背景序列取平均</a:t>
            </a:r>
            <a:r>
              <a:rPr lang="en-US" altLang="zh-CN" sz="2000"/>
              <a:t>, </a:t>
            </a:r>
            <a:r>
              <a:rPr lang="zh-CN" altLang="en-US" sz="2000"/>
              <a:t>发现</a:t>
            </a:r>
            <a:r>
              <a:rPr lang="en-US" altLang="zh-CN" sz="2000"/>
              <a:t>GFI1</a:t>
            </a:r>
            <a:r>
              <a:rPr lang="zh-CN" altLang="en-US" sz="2000"/>
              <a:t>下调</a:t>
            </a:r>
            <a:r>
              <a:rPr lang="en-US" altLang="zh-CN" sz="2000"/>
              <a:t>, NRL/RORB</a:t>
            </a:r>
            <a:r>
              <a:rPr lang="zh-CN" altLang="en-US" sz="2000"/>
              <a:t>上调</a:t>
            </a:r>
            <a:r>
              <a:rPr lang="en-US" altLang="zh-CN" sz="2000"/>
              <a:t>, </a:t>
            </a:r>
            <a:r>
              <a:rPr lang="zh-CN" altLang="en-US" sz="2000"/>
              <a:t>这和先前实验结果一致</a:t>
            </a:r>
            <a:endParaRPr lang="en-US" altLang="zh-CN" sz="2000"/>
          </a:p>
          <a:p>
            <a:r>
              <a:rPr lang="en-US" altLang="zh-CN" sz="2000"/>
              <a:t>CRX</a:t>
            </a:r>
            <a:r>
              <a:rPr lang="zh-CN" altLang="en-US" sz="2000"/>
              <a:t>的效应受到上下文影响</a:t>
            </a:r>
            <a:r>
              <a:rPr lang="en-US" altLang="zh-CN" sz="2000"/>
              <a:t>,</a:t>
            </a:r>
            <a:r>
              <a:rPr lang="zh-CN" altLang="en-US" sz="2000"/>
              <a:t> 随着上下文信息的增加具有更大的调节范围</a:t>
            </a:r>
            <a:r>
              <a:rPr lang="en-US" altLang="zh-CN" sz="2000"/>
              <a:t>, </a:t>
            </a:r>
            <a:r>
              <a:rPr lang="zh-CN" altLang="en-US" sz="2000"/>
              <a:t>及更显著的效应</a:t>
            </a:r>
          </a:p>
        </p:txBody>
      </p:sp>
      <p:sp>
        <p:nvSpPr>
          <p:cNvPr id="4" name="灯片编号占位符 3">
            <a:extLst>
              <a:ext uri="{FF2B5EF4-FFF2-40B4-BE49-F238E27FC236}">
                <a16:creationId xmlns:a16="http://schemas.microsoft.com/office/drawing/2014/main" id="{41211E24-C1AF-3245-D2E7-E8826D902815}"/>
              </a:ext>
            </a:extLst>
          </p:cNvPr>
          <p:cNvSpPr>
            <a:spLocks noGrp="1"/>
          </p:cNvSpPr>
          <p:nvPr>
            <p:ph type="sldNum" sz="quarter" idx="12"/>
          </p:nvPr>
        </p:nvSpPr>
        <p:spPr/>
        <p:txBody>
          <a:bodyPr/>
          <a:lstStyle/>
          <a:p>
            <a:fld id="{320E0988-FA91-498B-B5AF-3649F77B6D07}" type="slidenum">
              <a:rPr lang="zh-CN" altLang="en-US" smtClean="0"/>
              <a:t>11</a:t>
            </a:fld>
            <a:endParaRPr lang="zh-CN" altLang="en-US"/>
          </a:p>
        </p:txBody>
      </p:sp>
      <p:pic>
        <p:nvPicPr>
          <p:cNvPr id="6" name="图片 5">
            <a:extLst>
              <a:ext uri="{FF2B5EF4-FFF2-40B4-BE49-F238E27FC236}">
                <a16:creationId xmlns:a16="http://schemas.microsoft.com/office/drawing/2014/main" id="{D8DA999B-12C3-747C-AB81-98F24AABBD9A}"/>
              </a:ext>
            </a:extLst>
          </p:cNvPr>
          <p:cNvPicPr>
            <a:picLocks noChangeAspect="1"/>
          </p:cNvPicPr>
          <p:nvPr/>
        </p:nvPicPr>
        <p:blipFill>
          <a:blip r:embed="rId2"/>
          <a:stretch>
            <a:fillRect/>
          </a:stretch>
        </p:blipFill>
        <p:spPr>
          <a:xfrm>
            <a:off x="0" y="3460705"/>
            <a:ext cx="9144000" cy="3265102"/>
          </a:xfrm>
          <a:prstGeom prst="rect">
            <a:avLst/>
          </a:prstGeom>
        </p:spPr>
      </p:pic>
    </p:spTree>
    <p:extLst>
      <p:ext uri="{BB962C8B-B14F-4D97-AF65-F5344CB8AC3E}">
        <p14:creationId xmlns:p14="http://schemas.microsoft.com/office/powerpoint/2010/main" val="79840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CF3BE-CDE7-7E54-211C-00D9FF934621}"/>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678F149A-4359-DF36-7DE9-1081D2EA88C2}"/>
              </a:ext>
            </a:extLst>
          </p:cNvPr>
          <p:cNvSpPr>
            <a:spLocks noGrp="1"/>
          </p:cNvSpPr>
          <p:nvPr>
            <p:ph idx="1"/>
          </p:nvPr>
        </p:nvSpPr>
        <p:spPr/>
        <p:txBody>
          <a:bodyPr>
            <a:normAutofit/>
          </a:bodyPr>
          <a:lstStyle/>
          <a:p>
            <a:r>
              <a:rPr lang="zh-CN" altLang="en-US" sz="2000"/>
              <a:t>对</a:t>
            </a:r>
            <a:r>
              <a:rPr lang="en-US" altLang="zh-CN" sz="2000"/>
              <a:t>motif</a:t>
            </a:r>
            <a:r>
              <a:rPr lang="zh-CN" altLang="en-US" sz="2000"/>
              <a:t>顺序和间距的捕捉</a:t>
            </a:r>
            <a:r>
              <a:rPr lang="en-US" altLang="zh-CN" sz="2000"/>
              <a:t>(NRL, GFI1):</a:t>
            </a:r>
          </a:p>
          <a:p>
            <a:r>
              <a:rPr lang="zh-CN" altLang="en-US" sz="2000"/>
              <a:t>模型准确捕捉到当</a:t>
            </a:r>
            <a:r>
              <a:rPr lang="en-US" altLang="zh-CN" sz="2000"/>
              <a:t>motif</a:t>
            </a:r>
            <a:r>
              <a:rPr lang="zh-CN" altLang="en-US" sz="2000"/>
              <a:t>靠近</a:t>
            </a:r>
            <a:r>
              <a:rPr lang="en-US" altLang="zh-CN" sz="2000"/>
              <a:t>core promoter</a:t>
            </a:r>
            <a:r>
              <a:rPr lang="zh-CN" altLang="en-US" sz="2000"/>
              <a:t>时，</a:t>
            </a:r>
            <a:r>
              <a:rPr lang="en-US" altLang="zh-CN" sz="2000"/>
              <a:t>NRL/CRX</a:t>
            </a:r>
            <a:r>
              <a:rPr lang="zh-CN" altLang="en-US" sz="2000"/>
              <a:t>能使得活性上调</a:t>
            </a:r>
            <a:endParaRPr lang="en-US" altLang="zh-CN" sz="2000"/>
          </a:p>
          <a:p>
            <a:r>
              <a:rPr lang="en-US" altLang="zh-CN" sz="2000"/>
              <a:t>GIF1</a:t>
            </a:r>
            <a:r>
              <a:rPr lang="zh-CN" altLang="en-US" sz="2000"/>
              <a:t>和</a:t>
            </a:r>
            <a:r>
              <a:rPr lang="en-US" altLang="zh-CN" sz="2000"/>
              <a:t>CRX</a:t>
            </a:r>
            <a:r>
              <a:rPr lang="zh-CN" altLang="en-US" sz="2000"/>
              <a:t>的互作主要是抑制性的</a:t>
            </a:r>
            <a:endParaRPr lang="en-US" altLang="zh-CN" sz="2000"/>
          </a:p>
          <a:p>
            <a:endParaRPr lang="zh-CN" altLang="en-US" sz="2000"/>
          </a:p>
        </p:txBody>
      </p:sp>
      <p:sp>
        <p:nvSpPr>
          <p:cNvPr id="4" name="灯片编号占位符 3">
            <a:extLst>
              <a:ext uri="{FF2B5EF4-FFF2-40B4-BE49-F238E27FC236}">
                <a16:creationId xmlns:a16="http://schemas.microsoft.com/office/drawing/2014/main" id="{1B1EEAA2-D230-9B0B-612A-E99D1A85662F}"/>
              </a:ext>
            </a:extLst>
          </p:cNvPr>
          <p:cNvSpPr>
            <a:spLocks noGrp="1"/>
          </p:cNvSpPr>
          <p:nvPr>
            <p:ph type="sldNum" sz="quarter" idx="12"/>
          </p:nvPr>
        </p:nvSpPr>
        <p:spPr/>
        <p:txBody>
          <a:bodyPr/>
          <a:lstStyle/>
          <a:p>
            <a:fld id="{320E0988-FA91-498B-B5AF-3649F77B6D07}" type="slidenum">
              <a:rPr lang="zh-CN" altLang="en-US" smtClean="0"/>
              <a:t>12</a:t>
            </a:fld>
            <a:endParaRPr lang="zh-CN" altLang="en-US"/>
          </a:p>
        </p:txBody>
      </p:sp>
      <p:pic>
        <p:nvPicPr>
          <p:cNvPr id="10" name="图片 9">
            <a:extLst>
              <a:ext uri="{FF2B5EF4-FFF2-40B4-BE49-F238E27FC236}">
                <a16:creationId xmlns:a16="http://schemas.microsoft.com/office/drawing/2014/main" id="{2C660E68-3BC8-2E37-27F0-3C7B4514D3E3}"/>
              </a:ext>
            </a:extLst>
          </p:cNvPr>
          <p:cNvPicPr>
            <a:picLocks noChangeAspect="1"/>
          </p:cNvPicPr>
          <p:nvPr/>
        </p:nvPicPr>
        <p:blipFill rotWithShape="1">
          <a:blip r:embed="rId3"/>
          <a:srcRect t="1553" b="49177"/>
          <a:stretch/>
        </p:blipFill>
        <p:spPr>
          <a:xfrm>
            <a:off x="419100" y="3429000"/>
            <a:ext cx="4048125" cy="3125496"/>
          </a:xfrm>
          <a:prstGeom prst="rect">
            <a:avLst/>
          </a:prstGeom>
        </p:spPr>
      </p:pic>
      <p:pic>
        <p:nvPicPr>
          <p:cNvPr id="11" name="图片 10">
            <a:extLst>
              <a:ext uri="{FF2B5EF4-FFF2-40B4-BE49-F238E27FC236}">
                <a16:creationId xmlns:a16="http://schemas.microsoft.com/office/drawing/2014/main" id="{20CCE6FF-E02B-0ACD-F920-33ED54DC5D16}"/>
              </a:ext>
            </a:extLst>
          </p:cNvPr>
          <p:cNvPicPr>
            <a:picLocks noChangeAspect="1"/>
          </p:cNvPicPr>
          <p:nvPr/>
        </p:nvPicPr>
        <p:blipFill rotWithShape="1">
          <a:blip r:embed="rId3"/>
          <a:srcRect t="50731" b="-1"/>
          <a:stretch/>
        </p:blipFill>
        <p:spPr>
          <a:xfrm>
            <a:off x="4732825" y="3429000"/>
            <a:ext cx="4048125" cy="3125496"/>
          </a:xfrm>
          <a:prstGeom prst="rect">
            <a:avLst/>
          </a:prstGeom>
        </p:spPr>
      </p:pic>
    </p:spTree>
    <p:extLst>
      <p:ext uri="{BB962C8B-B14F-4D97-AF65-F5344CB8AC3E}">
        <p14:creationId xmlns:p14="http://schemas.microsoft.com/office/powerpoint/2010/main" val="373458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2B432-EF19-2724-D293-AEE27BC22ADD}"/>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4BCB49C6-C3ED-3E38-F835-93B5749BD4E2}"/>
              </a:ext>
            </a:extLst>
          </p:cNvPr>
          <p:cNvSpPr>
            <a:spLocks noGrp="1"/>
          </p:cNvSpPr>
          <p:nvPr>
            <p:ph idx="1"/>
          </p:nvPr>
        </p:nvSpPr>
        <p:spPr/>
        <p:txBody>
          <a:bodyPr>
            <a:normAutofit/>
          </a:bodyPr>
          <a:lstStyle/>
          <a:p>
            <a:r>
              <a:rPr lang="zh-CN" altLang="en-US" sz="2000"/>
              <a:t>相似</a:t>
            </a:r>
            <a:r>
              <a:rPr lang="en-US" altLang="zh-CN" sz="2000"/>
              <a:t>motif</a:t>
            </a:r>
            <a:r>
              <a:rPr lang="zh-CN" altLang="en-US" sz="2000"/>
              <a:t>的不同性能</a:t>
            </a:r>
            <a:endParaRPr lang="en-US" altLang="zh-CN" sz="2000"/>
          </a:p>
          <a:p>
            <a:r>
              <a:rPr lang="zh-CN" altLang="en-US" sz="2000"/>
              <a:t>模型推断最大的挑战在于识别相似的</a:t>
            </a:r>
            <a:r>
              <a:rPr lang="en-US" altLang="zh-CN" sz="2000"/>
              <a:t>motifs</a:t>
            </a:r>
            <a:r>
              <a:rPr lang="zh-CN" altLang="en-US" sz="2000"/>
              <a:t>间潜在的性能差异</a:t>
            </a:r>
            <a:r>
              <a:rPr lang="en-US" altLang="zh-CN" sz="2000"/>
              <a:t>,</a:t>
            </a:r>
            <a:r>
              <a:rPr lang="zh-CN" altLang="en-US" sz="2000"/>
              <a:t>通过模型捕捉在传统增强子中未能富集的语法</a:t>
            </a:r>
            <a:endParaRPr lang="en-US" altLang="zh-CN" sz="2000"/>
          </a:p>
          <a:p>
            <a:r>
              <a:rPr lang="zh-CN" altLang="en-US" sz="2000"/>
              <a:t>捕捉到</a:t>
            </a:r>
            <a:r>
              <a:rPr lang="en-US" altLang="zh-CN" sz="2000"/>
              <a:t>CRX</a:t>
            </a:r>
            <a:r>
              <a:rPr lang="zh-CN" altLang="en-US" sz="2000"/>
              <a:t>和</a:t>
            </a:r>
            <a:r>
              <a:rPr lang="en-US" altLang="zh-CN" sz="2000"/>
              <a:t>NRL</a:t>
            </a:r>
            <a:r>
              <a:rPr lang="zh-CN" altLang="en-US" sz="2000"/>
              <a:t>间存在</a:t>
            </a:r>
            <a:r>
              <a:rPr lang="en-US" altLang="zh-CN" sz="2000"/>
              <a:t>NR1-Family</a:t>
            </a:r>
            <a:r>
              <a:rPr lang="zh-CN" altLang="en-US" sz="2000"/>
              <a:t>的关键</a:t>
            </a:r>
            <a:r>
              <a:rPr lang="en-US" altLang="zh-CN" sz="2000"/>
              <a:t>motif</a:t>
            </a:r>
            <a:r>
              <a:rPr lang="zh-CN" altLang="en-US" sz="2000"/>
              <a:t>，这一</a:t>
            </a:r>
            <a:r>
              <a:rPr lang="en-US" altLang="zh-CN" sz="2000"/>
              <a:t>motif</a:t>
            </a:r>
            <a:r>
              <a:rPr lang="zh-CN" altLang="en-US" sz="2000"/>
              <a:t>决定了</a:t>
            </a:r>
            <a:r>
              <a:rPr lang="en-US" altLang="zh-CN" sz="2000"/>
              <a:t>strong enhancer</a:t>
            </a:r>
            <a:r>
              <a:rPr lang="zh-CN" altLang="en-US" sz="2000"/>
              <a:t>和</a:t>
            </a:r>
            <a:r>
              <a:rPr lang="en-US" altLang="zh-CN" sz="2000"/>
              <a:t>inactive sequence</a:t>
            </a:r>
            <a:r>
              <a:rPr lang="zh-CN" altLang="en-US" sz="2000"/>
              <a:t>间差异</a:t>
            </a:r>
            <a:r>
              <a:rPr lang="en-US" altLang="zh-CN" sz="2000"/>
              <a:t> </a:t>
            </a:r>
          </a:p>
          <a:p>
            <a:r>
              <a:rPr lang="zh-CN" altLang="en-US" sz="2000"/>
              <a:t>这是此前从未获得的语法</a:t>
            </a:r>
          </a:p>
        </p:txBody>
      </p:sp>
      <p:sp>
        <p:nvSpPr>
          <p:cNvPr id="4" name="灯片编号占位符 3">
            <a:extLst>
              <a:ext uri="{FF2B5EF4-FFF2-40B4-BE49-F238E27FC236}">
                <a16:creationId xmlns:a16="http://schemas.microsoft.com/office/drawing/2014/main" id="{6CA87283-6B00-270A-A73A-C5A6B27C4809}"/>
              </a:ext>
            </a:extLst>
          </p:cNvPr>
          <p:cNvSpPr>
            <a:spLocks noGrp="1"/>
          </p:cNvSpPr>
          <p:nvPr>
            <p:ph type="sldNum" sz="quarter" idx="12"/>
          </p:nvPr>
        </p:nvSpPr>
        <p:spPr/>
        <p:txBody>
          <a:bodyPr/>
          <a:lstStyle/>
          <a:p>
            <a:fld id="{320E0988-FA91-498B-B5AF-3649F77B6D07}" type="slidenum">
              <a:rPr lang="zh-CN" altLang="en-US" smtClean="0"/>
              <a:t>13</a:t>
            </a:fld>
            <a:endParaRPr lang="zh-CN" altLang="en-US"/>
          </a:p>
        </p:txBody>
      </p:sp>
      <p:pic>
        <p:nvPicPr>
          <p:cNvPr id="6" name="图片 5">
            <a:extLst>
              <a:ext uri="{FF2B5EF4-FFF2-40B4-BE49-F238E27FC236}">
                <a16:creationId xmlns:a16="http://schemas.microsoft.com/office/drawing/2014/main" id="{4151D902-CEA7-5BDC-661A-C4D3DAA97FA1}"/>
              </a:ext>
            </a:extLst>
          </p:cNvPr>
          <p:cNvPicPr>
            <a:picLocks noChangeAspect="1"/>
          </p:cNvPicPr>
          <p:nvPr/>
        </p:nvPicPr>
        <p:blipFill rotWithShape="1">
          <a:blip r:embed="rId3"/>
          <a:srcRect b="42500"/>
          <a:stretch/>
        </p:blipFill>
        <p:spPr>
          <a:xfrm>
            <a:off x="628649" y="3429000"/>
            <a:ext cx="4154004" cy="2790900"/>
          </a:xfrm>
          <a:prstGeom prst="rect">
            <a:avLst/>
          </a:prstGeom>
        </p:spPr>
      </p:pic>
      <p:pic>
        <p:nvPicPr>
          <p:cNvPr id="8" name="图片 7">
            <a:extLst>
              <a:ext uri="{FF2B5EF4-FFF2-40B4-BE49-F238E27FC236}">
                <a16:creationId xmlns:a16="http://schemas.microsoft.com/office/drawing/2014/main" id="{1372D233-1D1A-B87C-8C3F-3E73A5024CD9}"/>
              </a:ext>
            </a:extLst>
          </p:cNvPr>
          <p:cNvPicPr>
            <a:picLocks noChangeAspect="1"/>
          </p:cNvPicPr>
          <p:nvPr/>
        </p:nvPicPr>
        <p:blipFill>
          <a:blip r:embed="rId4"/>
          <a:stretch>
            <a:fillRect/>
          </a:stretch>
        </p:blipFill>
        <p:spPr>
          <a:xfrm>
            <a:off x="5162550" y="4243388"/>
            <a:ext cx="3352800" cy="1933575"/>
          </a:xfrm>
          <a:prstGeom prst="rect">
            <a:avLst/>
          </a:prstGeom>
        </p:spPr>
      </p:pic>
    </p:spTree>
    <p:extLst>
      <p:ext uri="{BB962C8B-B14F-4D97-AF65-F5344CB8AC3E}">
        <p14:creationId xmlns:p14="http://schemas.microsoft.com/office/powerpoint/2010/main" val="108833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A7E38-AD3B-7F5C-9760-15E3C8B2EBA6}"/>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D77046B2-EDA2-ACA3-AE91-70618FB90B43}"/>
              </a:ext>
            </a:extLst>
          </p:cNvPr>
          <p:cNvSpPr>
            <a:spLocks noGrp="1"/>
          </p:cNvSpPr>
          <p:nvPr>
            <p:ph idx="1"/>
          </p:nvPr>
        </p:nvSpPr>
        <p:spPr/>
        <p:txBody>
          <a:bodyPr>
            <a:normAutofit/>
          </a:bodyPr>
          <a:lstStyle/>
          <a:p>
            <a:r>
              <a:rPr lang="zh-CN" altLang="en-US" sz="2000"/>
              <a:t>重要性评估</a:t>
            </a:r>
            <a:endParaRPr lang="en-US" altLang="zh-CN" sz="2000"/>
          </a:p>
          <a:p>
            <a:r>
              <a:rPr lang="en-US" altLang="zh-CN" sz="2000"/>
              <a:t>NR1-Family</a:t>
            </a:r>
            <a:r>
              <a:rPr lang="zh-CN" altLang="en-US" sz="2000"/>
              <a:t>提供对活性预测的最大贡献度</a:t>
            </a:r>
            <a:r>
              <a:rPr lang="en-US" altLang="zh-CN" sz="2000"/>
              <a:t>, NRL</a:t>
            </a:r>
            <a:r>
              <a:rPr lang="zh-CN" altLang="en-US" sz="2000"/>
              <a:t>在序列上平行华东时</a:t>
            </a:r>
            <a:r>
              <a:rPr lang="en-US" altLang="zh-CN" sz="2000"/>
              <a:t>, </a:t>
            </a:r>
            <a:r>
              <a:rPr lang="zh-CN" altLang="en-US" sz="2000"/>
              <a:t>除非破坏</a:t>
            </a:r>
            <a:r>
              <a:rPr lang="en-US" altLang="zh-CN" sz="2000"/>
              <a:t>NRL-Family, </a:t>
            </a:r>
            <a:r>
              <a:rPr lang="zh-CN" altLang="en-US" sz="2000"/>
              <a:t>否则具备很高的活性</a:t>
            </a:r>
          </a:p>
        </p:txBody>
      </p:sp>
      <p:sp>
        <p:nvSpPr>
          <p:cNvPr id="4" name="灯片编号占位符 3">
            <a:extLst>
              <a:ext uri="{FF2B5EF4-FFF2-40B4-BE49-F238E27FC236}">
                <a16:creationId xmlns:a16="http://schemas.microsoft.com/office/drawing/2014/main" id="{F0EC814B-9960-0386-89A3-78BA1620D1F2}"/>
              </a:ext>
            </a:extLst>
          </p:cNvPr>
          <p:cNvSpPr>
            <a:spLocks noGrp="1"/>
          </p:cNvSpPr>
          <p:nvPr>
            <p:ph type="sldNum" sz="quarter" idx="12"/>
          </p:nvPr>
        </p:nvSpPr>
        <p:spPr/>
        <p:txBody>
          <a:bodyPr/>
          <a:lstStyle/>
          <a:p>
            <a:fld id="{320E0988-FA91-498B-B5AF-3649F77B6D07}" type="slidenum">
              <a:rPr lang="zh-CN" altLang="en-US" smtClean="0"/>
              <a:t>14</a:t>
            </a:fld>
            <a:endParaRPr lang="zh-CN" altLang="en-US"/>
          </a:p>
        </p:txBody>
      </p:sp>
      <p:pic>
        <p:nvPicPr>
          <p:cNvPr id="6" name="图片 5">
            <a:extLst>
              <a:ext uri="{FF2B5EF4-FFF2-40B4-BE49-F238E27FC236}">
                <a16:creationId xmlns:a16="http://schemas.microsoft.com/office/drawing/2014/main" id="{A3388AB8-CB3C-CAED-A040-0FBE074CD24E}"/>
              </a:ext>
            </a:extLst>
          </p:cNvPr>
          <p:cNvPicPr>
            <a:picLocks noChangeAspect="1"/>
          </p:cNvPicPr>
          <p:nvPr/>
        </p:nvPicPr>
        <p:blipFill>
          <a:blip r:embed="rId2"/>
          <a:stretch>
            <a:fillRect/>
          </a:stretch>
        </p:blipFill>
        <p:spPr>
          <a:xfrm>
            <a:off x="471812" y="2612449"/>
            <a:ext cx="3718321" cy="4160979"/>
          </a:xfrm>
          <a:prstGeom prst="rect">
            <a:avLst/>
          </a:prstGeom>
        </p:spPr>
      </p:pic>
      <p:pic>
        <p:nvPicPr>
          <p:cNvPr id="8" name="图片 7">
            <a:extLst>
              <a:ext uri="{FF2B5EF4-FFF2-40B4-BE49-F238E27FC236}">
                <a16:creationId xmlns:a16="http://schemas.microsoft.com/office/drawing/2014/main" id="{0A35CEF2-3A0B-208A-27F8-15F881F6D27B}"/>
              </a:ext>
            </a:extLst>
          </p:cNvPr>
          <p:cNvPicPr>
            <a:picLocks noChangeAspect="1"/>
          </p:cNvPicPr>
          <p:nvPr/>
        </p:nvPicPr>
        <p:blipFill rotWithShape="1">
          <a:blip r:embed="rId3"/>
          <a:srcRect l="39203" r="1625"/>
          <a:stretch/>
        </p:blipFill>
        <p:spPr>
          <a:xfrm>
            <a:off x="4482595" y="3647210"/>
            <a:ext cx="4548586" cy="2955272"/>
          </a:xfrm>
          <a:prstGeom prst="rect">
            <a:avLst/>
          </a:prstGeom>
        </p:spPr>
      </p:pic>
    </p:spTree>
    <p:extLst>
      <p:ext uri="{BB962C8B-B14F-4D97-AF65-F5344CB8AC3E}">
        <p14:creationId xmlns:p14="http://schemas.microsoft.com/office/powerpoint/2010/main" val="160598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E792A-CE4C-DFED-827A-5ABBA5750019}"/>
              </a:ext>
            </a:extLst>
          </p:cNvPr>
          <p:cNvSpPr>
            <a:spLocks noGrp="1"/>
          </p:cNvSpPr>
          <p:nvPr>
            <p:ph type="title"/>
          </p:nvPr>
        </p:nvSpPr>
        <p:spPr/>
        <p:txBody>
          <a:bodyPr/>
          <a:lstStyle/>
          <a:p>
            <a:r>
              <a:rPr lang="en-US" altLang="zh-CN"/>
              <a:t>Discussions</a:t>
            </a:r>
            <a:endParaRPr lang="zh-CN" altLang="en-US"/>
          </a:p>
        </p:txBody>
      </p:sp>
      <p:sp>
        <p:nvSpPr>
          <p:cNvPr id="3" name="内容占位符 2">
            <a:extLst>
              <a:ext uri="{FF2B5EF4-FFF2-40B4-BE49-F238E27FC236}">
                <a16:creationId xmlns:a16="http://schemas.microsoft.com/office/drawing/2014/main" id="{A1AE798D-9AAE-3EAB-0E91-84810588425E}"/>
              </a:ext>
            </a:extLst>
          </p:cNvPr>
          <p:cNvSpPr>
            <a:spLocks noGrp="1"/>
          </p:cNvSpPr>
          <p:nvPr>
            <p:ph idx="1"/>
          </p:nvPr>
        </p:nvSpPr>
        <p:spPr/>
        <p:txBody>
          <a:bodyPr>
            <a:normAutofit/>
          </a:bodyPr>
          <a:lstStyle/>
          <a:p>
            <a:r>
              <a:rPr lang="zh-CN" altLang="en-US" sz="2000"/>
              <a:t>通过在活小鼠视网膜中进行四轮</a:t>
            </a:r>
            <a:r>
              <a:rPr lang="en-US" altLang="zh-CN" sz="2000"/>
              <a:t>MPRAs</a:t>
            </a:r>
            <a:r>
              <a:rPr lang="zh-CN" altLang="en-US" sz="2000"/>
              <a:t>，得到了一个模型，该模型做出了准确的预测，概括了先验知识，并揭示了光感受器增强活性的必要和充分的新序列特征</a:t>
            </a:r>
            <a:endParaRPr lang="en-US" altLang="zh-CN" sz="2000"/>
          </a:p>
          <a:p>
            <a:r>
              <a:rPr lang="zh-CN" altLang="en-US" sz="2000"/>
              <a:t>该模型还显示，在某些情况下，</a:t>
            </a:r>
            <a:r>
              <a:rPr lang="en-US" altLang="zh-CN" sz="2000"/>
              <a:t>NRL</a:t>
            </a:r>
            <a:r>
              <a:rPr lang="zh-CN" altLang="en-US" sz="2000"/>
              <a:t>位点的活性依赖于一个邻近的</a:t>
            </a:r>
            <a:r>
              <a:rPr lang="en-US" altLang="zh-CN" sz="2000"/>
              <a:t>NR1</a:t>
            </a:r>
            <a:r>
              <a:rPr lang="zh-CN" altLang="en-US" sz="2000"/>
              <a:t>家族基序</a:t>
            </a:r>
            <a:r>
              <a:rPr lang="en-US" altLang="zh-CN" sz="2000"/>
              <a:t>; NRL</a:t>
            </a:r>
            <a:r>
              <a:rPr lang="zh-CN" altLang="en-US" sz="2000"/>
              <a:t>位点和</a:t>
            </a:r>
            <a:r>
              <a:rPr lang="en-US" altLang="zh-CN" sz="2000"/>
              <a:t>GIF1</a:t>
            </a:r>
            <a:r>
              <a:rPr lang="zh-CN" altLang="en-US" sz="2000"/>
              <a:t>等</a:t>
            </a:r>
            <a:r>
              <a:rPr lang="en-US" altLang="zh-CN" sz="2000"/>
              <a:t>motifs</a:t>
            </a:r>
            <a:r>
              <a:rPr lang="zh-CN" altLang="en-US" sz="2000"/>
              <a:t>间的位置互作关系得到了充分的挖掘</a:t>
            </a:r>
            <a:endParaRPr lang="en-US" altLang="zh-CN" sz="2000"/>
          </a:p>
          <a:p>
            <a:r>
              <a:rPr lang="zh-CN" altLang="en-US" sz="2000"/>
              <a:t>为</a:t>
            </a:r>
            <a:r>
              <a:rPr lang="en-US" altLang="zh-CN" sz="2000"/>
              <a:t>DNA</a:t>
            </a:r>
            <a:r>
              <a:rPr lang="zh-CN" altLang="en-US" sz="2000"/>
              <a:t>序列的机器学习提供了主动学习的框架</a:t>
            </a:r>
            <a:r>
              <a:rPr lang="en-US" altLang="zh-CN" sz="2000"/>
              <a:t>, </a:t>
            </a:r>
            <a:r>
              <a:rPr lang="zh-CN" altLang="en-US" sz="2000"/>
              <a:t>实现了所需数据的快速迭代</a:t>
            </a:r>
            <a:r>
              <a:rPr lang="en-US" altLang="zh-CN" sz="2000"/>
              <a:t>, </a:t>
            </a:r>
            <a:r>
              <a:rPr lang="zh-CN" altLang="en-US" sz="2000"/>
              <a:t>并提供了有效的候选序列扰动方案</a:t>
            </a:r>
            <a:r>
              <a:rPr lang="en-US" altLang="zh-CN" sz="2000"/>
              <a:t>;</a:t>
            </a:r>
            <a:r>
              <a:rPr lang="zh-CN" altLang="en-US" sz="2000"/>
              <a:t>主动学习提供了一个专门关注对模型性能有重大影响的小型训练数据集的框架。</a:t>
            </a:r>
            <a:endParaRPr lang="en-US" altLang="zh-CN" sz="2000"/>
          </a:p>
          <a:p>
            <a:r>
              <a:rPr lang="zh-CN" altLang="en-US" sz="2000"/>
              <a:t>未来展望</a:t>
            </a:r>
            <a:r>
              <a:rPr lang="en-US" altLang="zh-CN" sz="2000"/>
              <a:t>: </a:t>
            </a:r>
            <a:r>
              <a:rPr lang="zh-CN" altLang="en-US" sz="2000"/>
              <a:t>在回归过程中采用主动学习，实现对于高活性</a:t>
            </a:r>
            <a:r>
              <a:rPr lang="en-US" altLang="zh-CN" sz="2000"/>
              <a:t>DNA</a:t>
            </a:r>
            <a:r>
              <a:rPr lang="zh-CN" altLang="en-US" sz="2000"/>
              <a:t>序列的筛选</a:t>
            </a:r>
            <a:endParaRPr lang="en-US" altLang="zh-CN" sz="2000"/>
          </a:p>
          <a:p>
            <a:endParaRPr lang="zh-CN" altLang="en-US" sz="2000"/>
          </a:p>
        </p:txBody>
      </p:sp>
      <p:sp>
        <p:nvSpPr>
          <p:cNvPr id="4" name="灯片编号占位符 3">
            <a:extLst>
              <a:ext uri="{FF2B5EF4-FFF2-40B4-BE49-F238E27FC236}">
                <a16:creationId xmlns:a16="http://schemas.microsoft.com/office/drawing/2014/main" id="{425A66CF-75A2-A3A4-8CA4-6C33FC8E38FB}"/>
              </a:ext>
            </a:extLst>
          </p:cNvPr>
          <p:cNvSpPr>
            <a:spLocks noGrp="1"/>
          </p:cNvSpPr>
          <p:nvPr>
            <p:ph type="sldNum" sz="quarter" idx="12"/>
          </p:nvPr>
        </p:nvSpPr>
        <p:spPr/>
        <p:txBody>
          <a:bodyPr/>
          <a:lstStyle/>
          <a:p>
            <a:fld id="{320E0988-FA91-498B-B5AF-3649F77B6D07}" type="slidenum">
              <a:rPr lang="zh-CN" altLang="en-US" smtClean="0"/>
              <a:t>15</a:t>
            </a:fld>
            <a:endParaRPr lang="zh-CN" altLang="en-US"/>
          </a:p>
        </p:txBody>
      </p:sp>
    </p:spTree>
    <p:extLst>
      <p:ext uri="{BB962C8B-B14F-4D97-AF65-F5344CB8AC3E}">
        <p14:creationId xmlns:p14="http://schemas.microsoft.com/office/powerpoint/2010/main" val="328155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FDD3C-F6CE-8EDC-61E4-2C72D12179DE}"/>
              </a:ext>
            </a:extLst>
          </p:cNvPr>
          <p:cNvSpPr>
            <a:spLocks noGrp="1"/>
          </p:cNvSpPr>
          <p:nvPr>
            <p:ph type="title"/>
          </p:nvPr>
        </p:nvSpPr>
        <p:spPr/>
        <p:txBody>
          <a:bodyPr/>
          <a:lstStyle/>
          <a:p>
            <a:r>
              <a:rPr lang="en-US" altLang="zh-CN"/>
              <a:t>Weekly Nature Overview</a:t>
            </a:r>
            <a:endParaRPr lang="zh-CN" altLang="en-US"/>
          </a:p>
        </p:txBody>
      </p:sp>
      <p:sp>
        <p:nvSpPr>
          <p:cNvPr id="3" name="内容占位符 2">
            <a:extLst>
              <a:ext uri="{FF2B5EF4-FFF2-40B4-BE49-F238E27FC236}">
                <a16:creationId xmlns:a16="http://schemas.microsoft.com/office/drawing/2014/main" id="{A0E98C6A-8205-CED4-B9C0-AA6557DFA9F2}"/>
              </a:ext>
            </a:extLst>
          </p:cNvPr>
          <p:cNvSpPr>
            <a:spLocks noGrp="1"/>
          </p:cNvSpPr>
          <p:nvPr>
            <p:ph idx="1"/>
          </p:nvPr>
        </p:nvSpPr>
        <p:spPr>
          <a:xfrm>
            <a:off x="628650" y="1323180"/>
            <a:ext cx="4433207" cy="5264655"/>
          </a:xfrm>
        </p:spPr>
        <p:txBody>
          <a:bodyPr>
            <a:normAutofit/>
          </a:bodyPr>
          <a:lstStyle/>
          <a:p>
            <a:r>
              <a:rPr lang="zh-CN" altLang="en-US" sz="2000"/>
              <a:t>多发性硬化症是一种自身免疫性疾病，可以影响所有人群，但其患病率在白人中最高，尤其是北欧人</a:t>
            </a:r>
            <a:endParaRPr lang="en-US" altLang="zh-CN" sz="2000"/>
          </a:p>
          <a:p>
            <a:r>
              <a:rPr lang="en-US" altLang="zh-CN" sz="2000"/>
              <a:t>Eske Willerslev</a:t>
            </a:r>
            <a:r>
              <a:rPr lang="zh-CN" altLang="en-US" sz="2000"/>
              <a:t>及其同事使用古代欧亚人的遗传数据来探索跨大陆迁徙对史前人群的影响。研究人员发现草原迁徙给欧洲带来了多发性硬化症的遗传风险，这可能是由于人口从狩猎和采集转向耕种与饲养牲畜带来的结果。</a:t>
            </a:r>
            <a:endParaRPr lang="en-US" altLang="zh-CN" sz="2000"/>
          </a:p>
          <a:p>
            <a:r>
              <a:rPr lang="zh-CN" altLang="en-US" sz="2000"/>
              <a:t>先前证据表明一些增加多发性硬化症和自身免疫病的变异可以预防传染病，这可能是面对感染有助于产生免疫的突变也容易导致免疫系统对自身蛋白过度活跃。</a:t>
            </a:r>
            <a:endParaRPr lang="en-US" altLang="zh-CN" sz="2000"/>
          </a:p>
          <a:p>
            <a:r>
              <a:rPr lang="zh-CN" altLang="en-US" sz="2000"/>
              <a:t>库尔干石碑</a:t>
            </a:r>
            <a:r>
              <a:rPr lang="en-US" altLang="zh-CN" sz="2000"/>
              <a:t>(Kurgan stele): </a:t>
            </a:r>
            <a:r>
              <a:rPr lang="zh-CN" altLang="en-US" sz="2000"/>
              <a:t>在乌克兰、俄罗斯、蒙古被发现</a:t>
            </a:r>
            <a:endParaRPr lang="en-US" altLang="zh-CN" sz="2000"/>
          </a:p>
        </p:txBody>
      </p:sp>
      <p:sp>
        <p:nvSpPr>
          <p:cNvPr id="4" name="灯片编号占位符 3">
            <a:extLst>
              <a:ext uri="{FF2B5EF4-FFF2-40B4-BE49-F238E27FC236}">
                <a16:creationId xmlns:a16="http://schemas.microsoft.com/office/drawing/2014/main" id="{2DA9C0C6-4040-0F21-5926-40FD6212FBFA}"/>
              </a:ext>
            </a:extLst>
          </p:cNvPr>
          <p:cNvSpPr>
            <a:spLocks noGrp="1"/>
          </p:cNvSpPr>
          <p:nvPr>
            <p:ph type="sldNum" sz="quarter" idx="12"/>
          </p:nvPr>
        </p:nvSpPr>
        <p:spPr/>
        <p:txBody>
          <a:bodyPr/>
          <a:lstStyle/>
          <a:p>
            <a:fld id="{320E0988-FA91-498B-B5AF-3649F77B6D07}" type="slidenum">
              <a:rPr lang="zh-CN" altLang="en-US" smtClean="0"/>
              <a:t>16</a:t>
            </a:fld>
            <a:endParaRPr lang="zh-CN" altLang="en-US"/>
          </a:p>
        </p:txBody>
      </p:sp>
      <p:pic>
        <p:nvPicPr>
          <p:cNvPr id="7" name="图片 6">
            <a:extLst>
              <a:ext uri="{FF2B5EF4-FFF2-40B4-BE49-F238E27FC236}">
                <a16:creationId xmlns:a16="http://schemas.microsoft.com/office/drawing/2014/main" id="{A63D1CA9-A8B9-3681-5E57-78DF9B1D6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564" y="1266644"/>
            <a:ext cx="3742151" cy="4966855"/>
          </a:xfrm>
          <a:prstGeom prst="rect">
            <a:avLst/>
          </a:prstGeom>
        </p:spPr>
      </p:pic>
    </p:spTree>
    <p:extLst>
      <p:ext uri="{BB962C8B-B14F-4D97-AF65-F5344CB8AC3E}">
        <p14:creationId xmlns:p14="http://schemas.microsoft.com/office/powerpoint/2010/main" val="200880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1D431-8225-AF1D-3C02-0DBD65D72BB7}"/>
              </a:ext>
            </a:extLst>
          </p:cNvPr>
          <p:cNvSpPr>
            <a:spLocks noGrp="1"/>
          </p:cNvSpPr>
          <p:nvPr>
            <p:ph type="title"/>
          </p:nvPr>
        </p:nvSpPr>
        <p:spPr/>
        <p:txBody>
          <a:bodyPr/>
          <a:lstStyle/>
          <a:p>
            <a:r>
              <a:rPr lang="en-US" altLang="zh-CN"/>
              <a:t>Weekly Nature Overview</a:t>
            </a:r>
            <a:endParaRPr lang="zh-CN" altLang="en-US"/>
          </a:p>
        </p:txBody>
      </p:sp>
      <p:sp>
        <p:nvSpPr>
          <p:cNvPr id="3" name="内容占位符 2">
            <a:extLst>
              <a:ext uri="{FF2B5EF4-FFF2-40B4-BE49-F238E27FC236}">
                <a16:creationId xmlns:a16="http://schemas.microsoft.com/office/drawing/2014/main" id="{507FAB6A-2022-167A-9C06-4459C479C3D2}"/>
              </a:ext>
            </a:extLst>
          </p:cNvPr>
          <p:cNvSpPr>
            <a:spLocks noGrp="1"/>
          </p:cNvSpPr>
          <p:nvPr>
            <p:ph idx="1"/>
          </p:nvPr>
        </p:nvSpPr>
        <p:spPr/>
        <p:txBody>
          <a:bodyPr>
            <a:normAutofit/>
          </a:bodyPr>
          <a:lstStyle/>
          <a:p>
            <a:r>
              <a:rPr lang="zh-CN" altLang="en-US" sz="2000"/>
              <a:t>人工智能安全性</a:t>
            </a:r>
            <a:r>
              <a:rPr lang="en-US" altLang="zh-CN" sz="2000"/>
              <a:t>: </a:t>
            </a:r>
            <a:r>
              <a:rPr lang="zh-CN" altLang="en-US" sz="2000"/>
              <a:t>由于大模型存在</a:t>
            </a:r>
            <a:r>
              <a:rPr lang="en-US" altLang="zh-CN" sz="2000"/>
              <a:t>”</a:t>
            </a:r>
            <a:r>
              <a:rPr lang="zh-CN" altLang="en-US" sz="2000"/>
              <a:t>涌现</a:t>
            </a:r>
            <a:r>
              <a:rPr lang="en-US" altLang="zh-CN" sz="2000"/>
              <a:t>”</a:t>
            </a:r>
            <a:r>
              <a:rPr lang="zh-CN" altLang="en-US" sz="2000"/>
              <a:t>现象，研究者担心人工智能将以不可预测的方式获得智能</a:t>
            </a:r>
            <a:r>
              <a:rPr lang="en-US" altLang="zh-CN" sz="2000"/>
              <a:t>; </a:t>
            </a:r>
            <a:r>
              <a:rPr lang="zh-CN" altLang="en-US" sz="2000"/>
              <a:t>但是最新的一项研究表现这种创新能力事实上是海市蜃楼。研究者发现大模型在多个任务上出现的涌现并不代表其提升了对于具体答案的理解，大模型是可预测的。</a:t>
            </a:r>
            <a:endParaRPr lang="en-US" altLang="zh-CN" sz="2000"/>
          </a:p>
          <a:p>
            <a:r>
              <a:rPr lang="zh-CN" altLang="en-US" sz="2000"/>
              <a:t>以色列随后入侵加沙后，哈佛大学校长</a:t>
            </a:r>
            <a:r>
              <a:rPr lang="en-US" altLang="zh-CN" sz="2000"/>
              <a:t>Claudine Gay</a:t>
            </a:r>
            <a:r>
              <a:rPr lang="zh-CN" altLang="en-US" sz="2000"/>
              <a:t>因纵容哈佛大学校园内的</a:t>
            </a:r>
            <a:r>
              <a:rPr lang="en-US" altLang="zh-CN" sz="2000"/>
              <a:t>”</a:t>
            </a:r>
            <a:r>
              <a:rPr lang="zh-CN" altLang="en-US" sz="2000"/>
              <a:t>反犹主义</a:t>
            </a:r>
            <a:r>
              <a:rPr lang="en-US" altLang="zh-CN" sz="2000"/>
              <a:t>”</a:t>
            </a:r>
            <a:r>
              <a:rPr lang="zh-CN" altLang="en-US" sz="2000"/>
              <a:t>受到关注，进而因学术不端和剽窃指控被迫辞职。保守派的报纸对她的八篇作品提出了质疑。哈佛大学政治学家</a:t>
            </a:r>
            <a:r>
              <a:rPr lang="en-US" altLang="zh-CN" sz="2000"/>
              <a:t>Ryan Enos</a:t>
            </a:r>
            <a:r>
              <a:rPr lang="zh-CN" altLang="en-US" sz="2000"/>
              <a:t>认为</a:t>
            </a:r>
            <a:r>
              <a:rPr lang="en-US" altLang="zh-CN" sz="2000"/>
              <a:t>”</a:t>
            </a:r>
            <a:r>
              <a:rPr lang="zh-CN" altLang="en-US" sz="2000"/>
              <a:t>在我们进行任何透明和独立的调查之前，她基本上被一群暴徒赶走了</a:t>
            </a:r>
            <a:r>
              <a:rPr lang="en-US" altLang="zh-CN" sz="2000"/>
              <a:t>”</a:t>
            </a:r>
            <a:r>
              <a:rPr lang="zh-CN" altLang="en-US" sz="2000"/>
              <a:t>。学术界表达了自己的担忧</a:t>
            </a:r>
            <a:r>
              <a:rPr lang="en-US" altLang="zh-CN" sz="2000"/>
              <a:t>, Nature</a:t>
            </a:r>
            <a:r>
              <a:rPr lang="zh-CN" altLang="en-US" sz="2000"/>
              <a:t>编辑部认为这是</a:t>
            </a:r>
            <a:r>
              <a:rPr lang="en-US" altLang="zh-CN" sz="2000"/>
              <a:t>”</a:t>
            </a:r>
            <a:r>
              <a:rPr lang="zh-CN" altLang="en-US" sz="2000"/>
              <a:t>政治奇观</a:t>
            </a:r>
            <a:r>
              <a:rPr lang="en-US" altLang="zh-CN" sz="2000"/>
              <a:t>”</a:t>
            </a:r>
            <a:r>
              <a:rPr lang="zh-CN" altLang="en-US" sz="2000"/>
              <a:t>。替代她的临时校长</a:t>
            </a:r>
            <a:r>
              <a:rPr lang="en-US" altLang="zh-CN" sz="2000"/>
              <a:t>Alan Garber</a:t>
            </a:r>
            <a:r>
              <a:rPr lang="zh-CN" altLang="en-US" sz="2000"/>
              <a:t>是一名犹太裔。</a:t>
            </a:r>
            <a:endParaRPr lang="en-US" altLang="zh-CN" sz="2000"/>
          </a:p>
          <a:p>
            <a:r>
              <a:rPr lang="en-US" altLang="zh-CN" sz="2000"/>
              <a:t>CRISPR</a:t>
            </a:r>
            <a:r>
              <a:rPr lang="zh-CN" altLang="en-US" sz="2000"/>
              <a:t>如何产生下一个重磅作物</a:t>
            </a:r>
            <a:r>
              <a:rPr lang="en-US" altLang="zh-CN" sz="2000"/>
              <a:t>:</a:t>
            </a:r>
            <a:r>
              <a:rPr lang="zh-CN" altLang="en-US" sz="2000"/>
              <a:t>北京遗传与发育生物学研究所的植物遗传学家李家洋正在尝试通过破解野生稻的基因组，将野生稻物种变为驯化作物。使用</a:t>
            </a:r>
            <a:r>
              <a:rPr lang="en-US" altLang="zh-CN" sz="2000"/>
              <a:t>CRISPR-Cas9</a:t>
            </a:r>
            <a:r>
              <a:rPr lang="zh-CN" altLang="en-US" sz="2000"/>
              <a:t>等工具进行靶向基因编辑是一种强大且富有前景的方案。</a:t>
            </a:r>
            <a:endParaRPr lang="en-US" altLang="zh-CN" sz="2000"/>
          </a:p>
        </p:txBody>
      </p:sp>
      <p:sp>
        <p:nvSpPr>
          <p:cNvPr id="4" name="灯片编号占位符 3">
            <a:extLst>
              <a:ext uri="{FF2B5EF4-FFF2-40B4-BE49-F238E27FC236}">
                <a16:creationId xmlns:a16="http://schemas.microsoft.com/office/drawing/2014/main" id="{86945CA3-AC2E-3AA3-29B0-707CADCF627F}"/>
              </a:ext>
            </a:extLst>
          </p:cNvPr>
          <p:cNvSpPr>
            <a:spLocks noGrp="1"/>
          </p:cNvSpPr>
          <p:nvPr>
            <p:ph type="sldNum" sz="quarter" idx="12"/>
          </p:nvPr>
        </p:nvSpPr>
        <p:spPr/>
        <p:txBody>
          <a:bodyPr/>
          <a:lstStyle/>
          <a:p>
            <a:fld id="{320E0988-FA91-498B-B5AF-3649F77B6D07}" type="slidenum">
              <a:rPr lang="zh-CN" altLang="en-US" smtClean="0"/>
              <a:t>17</a:t>
            </a:fld>
            <a:endParaRPr lang="zh-CN" altLang="en-US"/>
          </a:p>
        </p:txBody>
      </p:sp>
    </p:spTree>
    <p:extLst>
      <p:ext uri="{BB962C8B-B14F-4D97-AF65-F5344CB8AC3E}">
        <p14:creationId xmlns:p14="http://schemas.microsoft.com/office/powerpoint/2010/main" val="215023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83E9F-A8CA-1C0F-1ED5-3940B7589280}"/>
              </a:ext>
            </a:extLst>
          </p:cNvPr>
          <p:cNvSpPr>
            <a:spLocks noGrp="1"/>
          </p:cNvSpPr>
          <p:nvPr>
            <p:ph type="title"/>
          </p:nvPr>
        </p:nvSpPr>
        <p:spPr/>
        <p:txBody>
          <a:bodyPr/>
          <a:lstStyle/>
          <a:p>
            <a:r>
              <a:rPr lang="en-US" altLang="zh-CN"/>
              <a:t>Authors</a:t>
            </a:r>
            <a:endParaRPr lang="zh-CN" altLang="en-US"/>
          </a:p>
        </p:txBody>
      </p:sp>
      <p:sp>
        <p:nvSpPr>
          <p:cNvPr id="3" name="内容占位符 2">
            <a:extLst>
              <a:ext uri="{FF2B5EF4-FFF2-40B4-BE49-F238E27FC236}">
                <a16:creationId xmlns:a16="http://schemas.microsoft.com/office/drawing/2014/main" id="{FEE88E6E-5104-C2D8-891F-B945421F2912}"/>
              </a:ext>
            </a:extLst>
          </p:cNvPr>
          <p:cNvSpPr>
            <a:spLocks noGrp="1"/>
          </p:cNvSpPr>
          <p:nvPr>
            <p:ph idx="1"/>
          </p:nvPr>
        </p:nvSpPr>
        <p:spPr/>
        <p:txBody>
          <a:bodyPr>
            <a:normAutofit/>
          </a:bodyPr>
          <a:lstStyle/>
          <a:p>
            <a:r>
              <a:rPr lang="en-US" altLang="zh-CN" sz="2000"/>
              <a:t>Michael A White</a:t>
            </a:r>
          </a:p>
          <a:p>
            <a:r>
              <a:rPr lang="zh-CN" altLang="en-US" sz="2000"/>
              <a:t>研究序列信息到特定基因表达模式的转录因子和生物物理模型</a:t>
            </a:r>
            <a:endParaRPr lang="en-US" altLang="zh-CN" sz="2000"/>
          </a:p>
          <a:p>
            <a:r>
              <a:rPr lang="en-US" altLang="zh-CN" sz="2000"/>
              <a:t>scMPRA, photoreceptors(</a:t>
            </a:r>
            <a:r>
              <a:rPr lang="zh-CN" altLang="en-US" sz="2000"/>
              <a:t>感光细胞</a:t>
            </a:r>
            <a:r>
              <a:rPr lang="en-US" altLang="zh-CN" sz="2000"/>
              <a:t>)</a:t>
            </a:r>
            <a:endParaRPr lang="zh-CN" altLang="en-US" sz="2000"/>
          </a:p>
        </p:txBody>
      </p:sp>
      <p:sp>
        <p:nvSpPr>
          <p:cNvPr id="4" name="灯片编号占位符 3">
            <a:extLst>
              <a:ext uri="{FF2B5EF4-FFF2-40B4-BE49-F238E27FC236}">
                <a16:creationId xmlns:a16="http://schemas.microsoft.com/office/drawing/2014/main" id="{D45CACF5-9B22-660A-64DE-8CE0E8C5066C}"/>
              </a:ext>
            </a:extLst>
          </p:cNvPr>
          <p:cNvSpPr>
            <a:spLocks noGrp="1"/>
          </p:cNvSpPr>
          <p:nvPr>
            <p:ph type="sldNum" sz="quarter" idx="12"/>
          </p:nvPr>
        </p:nvSpPr>
        <p:spPr/>
        <p:txBody>
          <a:bodyPr/>
          <a:lstStyle/>
          <a:p>
            <a:fld id="{320E0988-FA91-498B-B5AF-3649F77B6D07}" type="slidenum">
              <a:rPr lang="zh-CN" altLang="en-US" smtClean="0"/>
              <a:t>2</a:t>
            </a:fld>
            <a:endParaRPr lang="zh-CN" altLang="en-US"/>
          </a:p>
        </p:txBody>
      </p:sp>
      <p:pic>
        <p:nvPicPr>
          <p:cNvPr id="6" name="图片 5">
            <a:extLst>
              <a:ext uri="{FF2B5EF4-FFF2-40B4-BE49-F238E27FC236}">
                <a16:creationId xmlns:a16="http://schemas.microsoft.com/office/drawing/2014/main" id="{31016399-FD15-EF45-2A8E-1A9389094708}"/>
              </a:ext>
            </a:extLst>
          </p:cNvPr>
          <p:cNvPicPr>
            <a:picLocks noChangeAspect="1"/>
          </p:cNvPicPr>
          <p:nvPr/>
        </p:nvPicPr>
        <p:blipFill rotWithShape="1">
          <a:blip r:embed="rId3"/>
          <a:srcRect r="12094"/>
          <a:stretch/>
        </p:blipFill>
        <p:spPr>
          <a:xfrm>
            <a:off x="2442347" y="4805110"/>
            <a:ext cx="4200284" cy="1980153"/>
          </a:xfrm>
          <a:prstGeom prst="rect">
            <a:avLst/>
          </a:prstGeom>
        </p:spPr>
      </p:pic>
      <p:pic>
        <p:nvPicPr>
          <p:cNvPr id="8" name="图片 7">
            <a:extLst>
              <a:ext uri="{FF2B5EF4-FFF2-40B4-BE49-F238E27FC236}">
                <a16:creationId xmlns:a16="http://schemas.microsoft.com/office/drawing/2014/main" id="{B66E226F-9733-0130-384F-769FD7B73266}"/>
              </a:ext>
            </a:extLst>
          </p:cNvPr>
          <p:cNvPicPr>
            <a:picLocks noChangeAspect="1"/>
          </p:cNvPicPr>
          <p:nvPr/>
        </p:nvPicPr>
        <p:blipFill>
          <a:blip r:embed="rId4"/>
          <a:stretch>
            <a:fillRect/>
          </a:stretch>
        </p:blipFill>
        <p:spPr>
          <a:xfrm>
            <a:off x="2034263" y="2947839"/>
            <a:ext cx="5016452" cy="1730413"/>
          </a:xfrm>
          <a:prstGeom prst="rect">
            <a:avLst/>
          </a:prstGeom>
        </p:spPr>
      </p:pic>
    </p:spTree>
    <p:extLst>
      <p:ext uri="{BB962C8B-B14F-4D97-AF65-F5344CB8AC3E}">
        <p14:creationId xmlns:p14="http://schemas.microsoft.com/office/powerpoint/2010/main" val="204665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39529-A4F6-4406-1A08-E8CC1918E2EC}"/>
              </a:ext>
            </a:extLst>
          </p:cNvPr>
          <p:cNvSpPr>
            <a:spLocks noGrp="1"/>
          </p:cNvSpPr>
          <p:nvPr>
            <p:ph type="title"/>
          </p:nvPr>
        </p:nvSpPr>
        <p:spPr/>
        <p:txBody>
          <a:bodyPr/>
          <a:lstStyle/>
          <a:p>
            <a:r>
              <a:rPr lang="en-US" altLang="zh-CN"/>
              <a:t>Scientific Problems</a:t>
            </a:r>
            <a:endParaRPr lang="zh-CN" altLang="en-US"/>
          </a:p>
        </p:txBody>
      </p:sp>
      <p:sp>
        <p:nvSpPr>
          <p:cNvPr id="3" name="内容占位符 2">
            <a:extLst>
              <a:ext uri="{FF2B5EF4-FFF2-40B4-BE49-F238E27FC236}">
                <a16:creationId xmlns:a16="http://schemas.microsoft.com/office/drawing/2014/main" id="{07B5903D-13F0-D0A7-2898-DCDB0E7EEFA8}"/>
              </a:ext>
            </a:extLst>
          </p:cNvPr>
          <p:cNvSpPr>
            <a:spLocks noGrp="1"/>
          </p:cNvSpPr>
          <p:nvPr>
            <p:ph idx="1"/>
          </p:nvPr>
        </p:nvSpPr>
        <p:spPr/>
        <p:txBody>
          <a:bodyPr>
            <a:normAutofit/>
          </a:bodyPr>
          <a:lstStyle/>
          <a:p>
            <a:r>
              <a:rPr lang="zh-CN" altLang="en-US" sz="2000"/>
              <a:t>顺式调控元件</a:t>
            </a:r>
            <a:r>
              <a:rPr lang="en-US" altLang="zh-CN" sz="2000"/>
              <a:t>(CREs)</a:t>
            </a:r>
            <a:r>
              <a:rPr lang="zh-CN" altLang="en-US" sz="2000"/>
              <a:t>对于表达重要，深度学习构建了语法到功能间的映射。然而模型所需数据量超过了天然一个基因组包含的</a:t>
            </a:r>
            <a:r>
              <a:rPr lang="en-US" altLang="zh-CN" sz="2000"/>
              <a:t>CRE</a:t>
            </a:r>
          </a:p>
          <a:p>
            <a:r>
              <a:rPr lang="en-US" altLang="zh-CN" sz="2000"/>
              <a:t>TF</a:t>
            </a:r>
            <a:r>
              <a:rPr lang="zh-CN" altLang="en-US" sz="2000"/>
              <a:t>结合位点的作用很大程度上依赖于它们的序列上下文，而由相似结合位点组成的</a:t>
            </a:r>
            <a:r>
              <a:rPr lang="en-US" altLang="zh-CN" sz="2000"/>
              <a:t>CRE</a:t>
            </a:r>
            <a:r>
              <a:rPr lang="zh-CN" altLang="en-US" sz="2000"/>
              <a:t>的活性往往存在很大差异</a:t>
            </a:r>
            <a:endParaRPr lang="en-US" altLang="zh-CN" sz="2000"/>
          </a:p>
          <a:p>
            <a:r>
              <a:rPr lang="zh-CN" altLang="en-US" sz="2000">
                <a:solidFill>
                  <a:srgbClr val="0070C0"/>
                </a:solidFill>
              </a:rPr>
              <a:t>难点</a:t>
            </a:r>
            <a:r>
              <a:rPr lang="en-US" altLang="zh-CN" sz="2000"/>
              <a:t>: </a:t>
            </a:r>
            <a:r>
              <a:rPr lang="zh-CN" altLang="en-US" sz="2000"/>
              <a:t>天然基因组中没有包含足够的</a:t>
            </a:r>
            <a:r>
              <a:rPr lang="en-US" altLang="zh-CN" sz="2000"/>
              <a:t>CRE</a:t>
            </a:r>
            <a:r>
              <a:rPr lang="zh-CN" altLang="en-US" sz="2000"/>
              <a:t>数据来提供足够的训练示例，以学习</a:t>
            </a:r>
            <a:r>
              <a:rPr lang="en-US" altLang="zh-CN" sz="2000"/>
              <a:t>TF motifs</a:t>
            </a:r>
            <a:r>
              <a:rPr lang="zh-CN" altLang="en-US" sz="2000"/>
              <a:t>间复杂的相互作用</a:t>
            </a:r>
            <a:r>
              <a:rPr lang="en-US" altLang="zh-CN" sz="2000"/>
              <a:t>; </a:t>
            </a:r>
            <a:r>
              <a:rPr lang="zh-CN" altLang="en-US" sz="2000"/>
              <a:t>传统</a:t>
            </a:r>
            <a:r>
              <a:rPr lang="en-US" altLang="zh-CN" sz="2000"/>
              <a:t>ML</a:t>
            </a:r>
            <a:r>
              <a:rPr lang="zh-CN" altLang="en-US" sz="2000"/>
              <a:t>算法只会获得对调控最关键的个别</a:t>
            </a:r>
            <a:r>
              <a:rPr lang="en-US" altLang="zh-CN" sz="2000"/>
              <a:t>motifs; </a:t>
            </a:r>
            <a:r>
              <a:rPr lang="zh-CN" altLang="en-US" sz="2000"/>
              <a:t>需要模型</a:t>
            </a:r>
            <a:r>
              <a:rPr lang="zh-CN" altLang="en-US" sz="2000">
                <a:solidFill>
                  <a:srgbClr val="C00000"/>
                </a:solidFill>
              </a:rPr>
              <a:t>自动</a:t>
            </a:r>
            <a:r>
              <a:rPr lang="zh-CN" altLang="en-US" sz="2000"/>
              <a:t>地寻找蕴含潜在语法的序列</a:t>
            </a:r>
            <a:endParaRPr lang="en-US" altLang="zh-CN" sz="2000"/>
          </a:p>
          <a:p>
            <a:r>
              <a:rPr lang="zh-CN" altLang="en-US" sz="2000">
                <a:solidFill>
                  <a:srgbClr val="00B050"/>
                </a:solidFill>
              </a:rPr>
              <a:t>策略</a:t>
            </a:r>
            <a:r>
              <a:rPr lang="en-US" altLang="zh-CN" sz="2000"/>
              <a:t>: </a:t>
            </a:r>
            <a:r>
              <a:rPr lang="zh-CN" altLang="en-US" sz="2000"/>
              <a:t>主动学习</a:t>
            </a:r>
            <a:r>
              <a:rPr lang="en-US" altLang="zh-CN" sz="2000"/>
              <a:t>, </a:t>
            </a:r>
            <a:r>
              <a:rPr lang="zh-CN" altLang="en-US" sz="2000"/>
              <a:t>实现稀疏语法规则的采样</a:t>
            </a:r>
          </a:p>
        </p:txBody>
      </p:sp>
      <p:sp>
        <p:nvSpPr>
          <p:cNvPr id="4" name="灯片编号占位符 3">
            <a:extLst>
              <a:ext uri="{FF2B5EF4-FFF2-40B4-BE49-F238E27FC236}">
                <a16:creationId xmlns:a16="http://schemas.microsoft.com/office/drawing/2014/main" id="{04668B23-CB60-1634-FBCB-82C99966D455}"/>
              </a:ext>
            </a:extLst>
          </p:cNvPr>
          <p:cNvSpPr>
            <a:spLocks noGrp="1"/>
          </p:cNvSpPr>
          <p:nvPr>
            <p:ph type="sldNum" sz="quarter" idx="12"/>
          </p:nvPr>
        </p:nvSpPr>
        <p:spPr/>
        <p:txBody>
          <a:bodyPr/>
          <a:lstStyle/>
          <a:p>
            <a:fld id="{320E0988-FA91-498B-B5AF-3649F77B6D07}" type="slidenum">
              <a:rPr lang="zh-CN" altLang="en-US" smtClean="0"/>
              <a:t>3</a:t>
            </a:fld>
            <a:endParaRPr lang="zh-CN" altLang="en-US"/>
          </a:p>
        </p:txBody>
      </p:sp>
      <p:pic>
        <p:nvPicPr>
          <p:cNvPr id="5" name="图片 4">
            <a:extLst>
              <a:ext uri="{FF2B5EF4-FFF2-40B4-BE49-F238E27FC236}">
                <a16:creationId xmlns:a16="http://schemas.microsoft.com/office/drawing/2014/main" id="{34359AF0-C066-6C9C-E019-3F9BDB06F505}"/>
              </a:ext>
            </a:extLst>
          </p:cNvPr>
          <p:cNvPicPr>
            <a:picLocks noChangeAspect="1"/>
          </p:cNvPicPr>
          <p:nvPr/>
        </p:nvPicPr>
        <p:blipFill>
          <a:blip r:embed="rId2"/>
          <a:stretch>
            <a:fillRect/>
          </a:stretch>
        </p:blipFill>
        <p:spPr>
          <a:xfrm>
            <a:off x="2183509" y="4399038"/>
            <a:ext cx="4394978" cy="2271562"/>
          </a:xfrm>
          <a:prstGeom prst="rect">
            <a:avLst/>
          </a:prstGeom>
        </p:spPr>
      </p:pic>
    </p:spTree>
    <p:extLst>
      <p:ext uri="{BB962C8B-B14F-4D97-AF65-F5344CB8AC3E}">
        <p14:creationId xmlns:p14="http://schemas.microsoft.com/office/powerpoint/2010/main" val="426727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8C9BB-FB19-9C95-FB90-7846D4BF98FA}"/>
              </a:ext>
            </a:extLst>
          </p:cNvPr>
          <p:cNvSpPr>
            <a:spLocks noGrp="1"/>
          </p:cNvSpPr>
          <p:nvPr>
            <p:ph type="title"/>
          </p:nvPr>
        </p:nvSpPr>
        <p:spPr/>
        <p:txBody>
          <a:bodyPr/>
          <a:lstStyle/>
          <a:p>
            <a:r>
              <a:rPr lang="en-US" altLang="zh-CN"/>
              <a:t>Scientific Problems</a:t>
            </a: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0ED1C13-6F53-FF7C-E69A-8F6C8FEDD8DA}"/>
                  </a:ext>
                </a:extLst>
              </p:cNvPr>
              <p:cNvSpPr>
                <a:spLocks noGrp="1"/>
              </p:cNvSpPr>
              <p:nvPr>
                <p:ph idx="1"/>
              </p:nvPr>
            </p:nvSpPr>
            <p:spPr/>
            <p:txBody>
              <a:bodyPr/>
              <a:lstStyle/>
              <a:p>
                <a:r>
                  <a:rPr lang="zh-CN" altLang="en-US" sz="2000">
                    <a:solidFill>
                      <a:srgbClr val="0070C0"/>
                    </a:solidFill>
                  </a:rPr>
                  <a:t>难点</a:t>
                </a:r>
                <a:r>
                  <a:rPr lang="en-US" altLang="zh-CN" sz="2000"/>
                  <a:t>: </a:t>
                </a:r>
                <a:r>
                  <a:rPr lang="zh-CN" altLang="en-US" sz="2000"/>
                  <a:t>如何从</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4</m:t>
                        </m:r>
                      </m:e>
                      <m:sup>
                        <m:r>
                          <a:rPr lang="en-US" altLang="zh-CN" sz="2000" b="0" i="1" smtClean="0">
                            <a:latin typeface="Cambria Math" panose="02040503050406030204" pitchFamily="18" charset="0"/>
                          </a:rPr>
                          <m:t>𝑁</m:t>
                        </m:r>
                      </m:sup>
                    </m:sSup>
                  </m:oMath>
                </a14:m>
                <a:r>
                  <a:rPr lang="zh-CN" altLang="en-US" sz="2000"/>
                  <a:t>个候选中生成候选队列</a:t>
                </a:r>
                <a:r>
                  <a:rPr lang="en-US" altLang="zh-CN" sz="2000"/>
                  <a:t>(candidates)?</a:t>
                </a:r>
              </a:p>
              <a:p>
                <a:r>
                  <a:rPr lang="zh-CN" altLang="en-US" sz="2000">
                    <a:solidFill>
                      <a:srgbClr val="00B050"/>
                    </a:solidFill>
                  </a:rPr>
                  <a:t>策略</a:t>
                </a:r>
                <a:r>
                  <a:rPr lang="en-US" altLang="zh-CN" sz="2000">
                    <a:solidFill>
                      <a:srgbClr val="00B050"/>
                    </a:solidFill>
                  </a:rPr>
                  <a:t>1</a:t>
                </a:r>
                <a:r>
                  <a:rPr lang="en-US" altLang="zh-CN" sz="2000"/>
                  <a:t>: </a:t>
                </a:r>
                <a:r>
                  <a:rPr lang="zh-CN" altLang="en-US" sz="2000"/>
                  <a:t>仅关注对某个多功能</a:t>
                </a:r>
                <a:r>
                  <a:rPr lang="en-US" altLang="zh-CN" sz="2000"/>
                  <a:t>CRE</a:t>
                </a:r>
                <a:r>
                  <a:rPr lang="zh-CN" altLang="en-US" sz="2000"/>
                  <a:t>的关键互作语法，而非对整个语法进行粗粒度的建模</a:t>
                </a:r>
                <a:endParaRPr lang="en-US" altLang="zh-CN" sz="2000"/>
              </a:p>
              <a:p>
                <a:r>
                  <a:rPr lang="zh-CN" altLang="en-US" sz="2000">
                    <a:solidFill>
                      <a:srgbClr val="00B050"/>
                    </a:solidFill>
                  </a:rPr>
                  <a:t>策略</a:t>
                </a:r>
                <a:r>
                  <a:rPr lang="en-US" altLang="zh-CN" sz="2000">
                    <a:solidFill>
                      <a:srgbClr val="00B050"/>
                    </a:solidFill>
                  </a:rPr>
                  <a:t>2</a:t>
                </a:r>
                <a:r>
                  <a:rPr lang="en-US" altLang="zh-CN" sz="2000"/>
                  <a:t>: </a:t>
                </a:r>
                <a:r>
                  <a:rPr lang="zh-CN" altLang="en-US" sz="2000"/>
                  <a:t>通过多种扰动策略</a:t>
                </a:r>
                <a:r>
                  <a:rPr lang="en-US" altLang="zh-CN" sz="2000"/>
                  <a:t>(Perturbation)</a:t>
                </a:r>
                <a:r>
                  <a:rPr lang="zh-CN" altLang="en-US" sz="2000"/>
                  <a:t>得到潜在候选序列</a:t>
                </a:r>
                <a:r>
                  <a:rPr lang="en-US" altLang="zh-CN" sz="2000"/>
                  <a:t>, </a:t>
                </a:r>
                <a:r>
                  <a:rPr lang="zh-CN" altLang="en-US" sz="2000"/>
                  <a:t>挖掘关键语法信息</a:t>
                </a:r>
                <a:endParaRPr lang="en-US" altLang="zh-CN" sz="2000"/>
              </a:p>
              <a:p>
                <a:r>
                  <a:rPr lang="en-US" altLang="zh-CN" sz="2000"/>
                  <a:t>CRX</a:t>
                </a:r>
                <a:r>
                  <a:rPr lang="zh-CN" altLang="en-US" sz="2000"/>
                  <a:t>和其它</a:t>
                </a:r>
                <a:r>
                  <a:rPr lang="en-US" altLang="zh-CN" sz="2000"/>
                  <a:t>motifs</a:t>
                </a:r>
                <a:r>
                  <a:rPr lang="zh-CN" altLang="en-US" sz="2000"/>
                  <a:t>协作</a:t>
                </a:r>
                <a:r>
                  <a:rPr lang="en-US" altLang="zh-CN" sz="2000"/>
                  <a:t>, </a:t>
                </a:r>
                <a:r>
                  <a:rPr lang="zh-CN" altLang="en-US" sz="2000"/>
                  <a:t>激活视杆细胞</a:t>
                </a:r>
                <a:r>
                  <a:rPr lang="en-US" altLang="zh-CN" sz="2000"/>
                  <a:t>, </a:t>
                </a:r>
                <a:r>
                  <a:rPr lang="zh-CN" altLang="en-US" sz="2000"/>
                  <a:t>抑制视锥细胞</a:t>
                </a:r>
                <a:r>
                  <a:rPr lang="en-US" altLang="zh-CN" sz="2000"/>
                  <a:t>, CRX</a:t>
                </a:r>
                <a:r>
                  <a:rPr lang="zh-CN" altLang="en-US" sz="2000"/>
                  <a:t>结合的序列部分为</a:t>
                </a:r>
                <a:r>
                  <a:rPr lang="en-US" altLang="zh-CN" sz="2000"/>
                  <a:t>enhancer, </a:t>
                </a:r>
                <a:r>
                  <a:rPr lang="zh-CN" altLang="en-US" sz="2000"/>
                  <a:t>部分为</a:t>
                </a:r>
                <a:r>
                  <a:rPr lang="en-US" altLang="zh-CN" sz="2000"/>
                  <a:t>silencer,</a:t>
                </a:r>
                <a:r>
                  <a:rPr lang="zh-CN" altLang="en-US" sz="2000"/>
                  <a:t>这依赖于序列上下文</a:t>
                </a:r>
                <a:endParaRPr lang="en-US" altLang="zh-CN" sz="2000"/>
              </a:p>
            </p:txBody>
          </p:sp>
        </mc:Choice>
        <mc:Fallback>
          <p:sp>
            <p:nvSpPr>
              <p:cNvPr id="3" name="内容占位符 2">
                <a:extLst>
                  <a:ext uri="{FF2B5EF4-FFF2-40B4-BE49-F238E27FC236}">
                    <a16:creationId xmlns:a16="http://schemas.microsoft.com/office/drawing/2014/main" id="{80ED1C13-6F53-FF7C-E69A-8F6C8FEDD8DA}"/>
                  </a:ext>
                </a:extLst>
              </p:cNvPr>
              <p:cNvSpPr>
                <a:spLocks noGrp="1" noRot="1" noChangeAspect="1" noMove="1" noResize="1" noEditPoints="1" noAdjustHandles="1" noChangeArrowheads="1" noChangeShapeType="1" noTextEdit="1"/>
              </p:cNvSpPr>
              <p:nvPr>
                <p:ph idx="1"/>
              </p:nvPr>
            </p:nvSpPr>
            <p:spPr>
              <a:blipFill>
                <a:blip r:embed="rId3"/>
                <a:stretch>
                  <a:fillRect l="-696" t="-1508" r="-46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682B7FF-15FE-0EC7-4992-5FDB0506627D}"/>
              </a:ext>
            </a:extLst>
          </p:cNvPr>
          <p:cNvSpPr>
            <a:spLocks noGrp="1"/>
          </p:cNvSpPr>
          <p:nvPr>
            <p:ph type="sldNum" sz="quarter" idx="12"/>
          </p:nvPr>
        </p:nvSpPr>
        <p:spPr/>
        <p:txBody>
          <a:bodyPr/>
          <a:lstStyle/>
          <a:p>
            <a:fld id="{320E0988-FA91-498B-B5AF-3649F77B6D07}" type="slidenum">
              <a:rPr lang="zh-CN" altLang="en-US" smtClean="0"/>
              <a:t>4</a:t>
            </a:fld>
            <a:endParaRPr lang="zh-CN" altLang="en-US"/>
          </a:p>
        </p:txBody>
      </p:sp>
      <p:pic>
        <p:nvPicPr>
          <p:cNvPr id="7" name="图片 6">
            <a:extLst>
              <a:ext uri="{FF2B5EF4-FFF2-40B4-BE49-F238E27FC236}">
                <a16:creationId xmlns:a16="http://schemas.microsoft.com/office/drawing/2014/main" id="{8D7E2A81-2248-D4E4-45F9-427DF8854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265" y="3632734"/>
            <a:ext cx="6993082" cy="3214875"/>
          </a:xfrm>
          <a:prstGeom prst="rect">
            <a:avLst/>
          </a:prstGeom>
        </p:spPr>
      </p:pic>
    </p:spTree>
    <p:extLst>
      <p:ext uri="{BB962C8B-B14F-4D97-AF65-F5344CB8AC3E}">
        <p14:creationId xmlns:p14="http://schemas.microsoft.com/office/powerpoint/2010/main" val="415821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A79D1-A7F3-7458-6BE3-EEB5BFFFCFDC}"/>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F9ADAF36-C125-8558-F484-5C7C377DBC29}"/>
              </a:ext>
            </a:extLst>
          </p:cNvPr>
          <p:cNvSpPr>
            <a:spLocks noGrp="1"/>
          </p:cNvSpPr>
          <p:nvPr>
            <p:ph idx="1"/>
          </p:nvPr>
        </p:nvSpPr>
        <p:spPr/>
        <p:txBody>
          <a:bodyPr>
            <a:normAutofit/>
          </a:bodyPr>
          <a:lstStyle/>
          <a:p>
            <a:r>
              <a:rPr lang="zh-CN" altLang="en-US" sz="2000"/>
              <a:t>实验设计</a:t>
            </a:r>
            <a:r>
              <a:rPr lang="en-US" altLang="zh-CN" sz="2000"/>
              <a:t>: 164bp</a:t>
            </a:r>
            <a:r>
              <a:rPr lang="zh-CN" altLang="en-US" sz="2000"/>
              <a:t>包含</a:t>
            </a:r>
            <a:r>
              <a:rPr lang="en-US" altLang="zh-CN" sz="2000"/>
              <a:t>CRX</a:t>
            </a:r>
            <a:r>
              <a:rPr lang="zh-CN" altLang="en-US" sz="2000"/>
              <a:t>的视杆特异性</a:t>
            </a:r>
            <a:r>
              <a:rPr lang="en-US" altLang="zh-CN" sz="1800" i="1">
                <a:solidFill>
                  <a:srgbClr val="000000"/>
                </a:solidFill>
                <a:effectLst/>
                <a:latin typeface="Arial-ItalicMT"/>
              </a:rPr>
              <a:t>Rhodopsin </a:t>
            </a:r>
            <a:r>
              <a:rPr lang="en-US" altLang="zh-CN" sz="1800">
                <a:solidFill>
                  <a:srgbClr val="000000"/>
                </a:solidFill>
                <a:effectLst/>
                <a:latin typeface="Arial" panose="020B0604020202020204" pitchFamily="34" charset="0"/>
              </a:rPr>
              <a:t>promoter</a:t>
            </a:r>
            <a:r>
              <a:rPr lang="zh-CN" altLang="en-US" sz="2000"/>
              <a:t>上游序列</a:t>
            </a:r>
            <a:r>
              <a:rPr lang="en-US" altLang="zh-CN" sz="2000"/>
              <a:t>, MPRA</a:t>
            </a:r>
            <a:r>
              <a:rPr lang="zh-CN" altLang="en-US" sz="2000"/>
              <a:t>测量活性</a:t>
            </a:r>
            <a:endParaRPr lang="en-US" altLang="zh-CN" sz="2000"/>
          </a:p>
          <a:p>
            <a:r>
              <a:rPr lang="zh-CN" altLang="en-US" sz="2000"/>
              <a:t>开放性过滤</a:t>
            </a:r>
            <a:r>
              <a:rPr lang="en-US" altLang="zh-CN" sz="2000"/>
              <a:t>: </a:t>
            </a:r>
            <a:r>
              <a:rPr lang="zh-CN" altLang="en-US" sz="2000"/>
              <a:t>每一轮实验前用二分类</a:t>
            </a:r>
            <a:r>
              <a:rPr lang="en-US" altLang="zh-CN" sz="2000"/>
              <a:t>SVM</a:t>
            </a:r>
            <a:r>
              <a:rPr lang="zh-CN" altLang="en-US" sz="2000"/>
              <a:t>筛选开放性片段</a:t>
            </a:r>
            <a:r>
              <a:rPr lang="en-US" altLang="zh-CN" sz="2000"/>
              <a:t>(AUC=0.868)</a:t>
            </a:r>
          </a:p>
          <a:p>
            <a:r>
              <a:rPr lang="zh-CN" altLang="en-US" sz="2000"/>
              <a:t>采样策略</a:t>
            </a:r>
            <a:r>
              <a:rPr lang="en-US" altLang="zh-CN" sz="2000"/>
              <a:t>: </a:t>
            </a:r>
            <a:r>
              <a:rPr lang="zh-CN" altLang="en-US" sz="2000"/>
              <a:t>不确定性采样</a:t>
            </a:r>
            <a:r>
              <a:rPr lang="en-US" altLang="zh-CN" sz="2000"/>
              <a:t>(bin=1,…,4), Entropy &amp; Margin</a:t>
            </a:r>
          </a:p>
          <a:p>
            <a:endParaRPr lang="en-US" altLang="zh-CN" sz="2000"/>
          </a:p>
          <a:p>
            <a:endParaRPr lang="en-US" altLang="zh-CN" sz="2000"/>
          </a:p>
          <a:p>
            <a:r>
              <a:rPr lang="zh-CN" altLang="en-US" sz="2000"/>
              <a:t>验证集</a:t>
            </a:r>
            <a:r>
              <a:rPr lang="en-US" altLang="zh-CN" sz="2000"/>
              <a:t>: (1) </a:t>
            </a:r>
            <a:r>
              <a:rPr lang="zh-CN" altLang="en-US" sz="2000"/>
              <a:t>来自基因组的</a:t>
            </a:r>
            <a:r>
              <a:rPr lang="en-US" altLang="zh-CN" sz="2000"/>
              <a:t>29</a:t>
            </a:r>
            <a:r>
              <a:rPr lang="zh-CN" altLang="en-US" sz="2000"/>
              <a:t>个强增强子的</a:t>
            </a:r>
            <a:r>
              <a:rPr lang="en-US" altLang="zh-CN" sz="2000"/>
              <a:t>muta-genesis(</a:t>
            </a:r>
            <a:r>
              <a:rPr lang="zh-CN" altLang="en-US" sz="2000"/>
              <a:t>不平衡</a:t>
            </a:r>
            <a:r>
              <a:rPr lang="en-US" altLang="zh-CN" sz="2000"/>
              <a:t>) (2) 1723</a:t>
            </a:r>
            <a:r>
              <a:rPr lang="zh-CN" altLang="en-US" sz="2000"/>
              <a:t>个实验测量的</a:t>
            </a:r>
            <a:r>
              <a:rPr lang="en-US" altLang="zh-CN" sz="2000"/>
              <a:t>CRX</a:t>
            </a:r>
            <a:r>
              <a:rPr lang="zh-CN" altLang="en-US" sz="2000"/>
              <a:t>结合序列</a:t>
            </a:r>
            <a:r>
              <a:rPr lang="en-US" altLang="zh-CN" sz="2000"/>
              <a:t>(</a:t>
            </a:r>
            <a:r>
              <a:rPr lang="zh-CN" altLang="en-US" sz="2000"/>
              <a:t>天然分布</a:t>
            </a:r>
            <a:r>
              <a:rPr lang="en-US" altLang="zh-CN" sz="2000"/>
              <a:t>)</a:t>
            </a:r>
          </a:p>
          <a:p>
            <a:r>
              <a:rPr lang="zh-CN" altLang="en-US" sz="2000"/>
              <a:t>起始数据集</a:t>
            </a:r>
            <a:r>
              <a:rPr lang="en-US" altLang="zh-CN" sz="2000"/>
              <a:t>: 8879</a:t>
            </a:r>
            <a:r>
              <a:rPr lang="zh-CN" altLang="en-US" sz="2000"/>
              <a:t>条序列</a:t>
            </a:r>
            <a:r>
              <a:rPr lang="en-US" altLang="zh-CN" sz="2000"/>
              <a:t>, </a:t>
            </a:r>
            <a:r>
              <a:rPr lang="zh-CN" altLang="en-US" sz="2000"/>
              <a:t>其中</a:t>
            </a:r>
            <a:r>
              <a:rPr lang="en-US" altLang="zh-CN" sz="2000"/>
              <a:t>4629</a:t>
            </a:r>
            <a:r>
              <a:rPr lang="zh-CN" altLang="en-US" sz="2000"/>
              <a:t>条为天然基因组上的，剩余为去除了</a:t>
            </a:r>
            <a:r>
              <a:rPr lang="en-US" altLang="zh-CN" sz="2000"/>
              <a:t>CRX</a:t>
            </a:r>
            <a:r>
              <a:rPr lang="zh-CN" altLang="en-US" sz="2000"/>
              <a:t>对应的版本</a:t>
            </a:r>
          </a:p>
        </p:txBody>
      </p:sp>
      <p:sp>
        <p:nvSpPr>
          <p:cNvPr id="4" name="灯片编号占位符 3">
            <a:extLst>
              <a:ext uri="{FF2B5EF4-FFF2-40B4-BE49-F238E27FC236}">
                <a16:creationId xmlns:a16="http://schemas.microsoft.com/office/drawing/2014/main" id="{744665A4-907D-397B-C23A-0A1C15798752}"/>
              </a:ext>
            </a:extLst>
          </p:cNvPr>
          <p:cNvSpPr>
            <a:spLocks noGrp="1"/>
          </p:cNvSpPr>
          <p:nvPr>
            <p:ph type="sldNum" sz="quarter" idx="12"/>
          </p:nvPr>
        </p:nvSpPr>
        <p:spPr/>
        <p:txBody>
          <a:bodyPr/>
          <a:lstStyle/>
          <a:p>
            <a:fld id="{320E0988-FA91-498B-B5AF-3649F77B6D07}" type="slidenum">
              <a:rPr lang="zh-CN" altLang="en-US" smtClean="0"/>
              <a:t>5</a:t>
            </a:fld>
            <a:endParaRPr lang="zh-CN" altLang="en-US"/>
          </a:p>
        </p:txBody>
      </p:sp>
      <p:pic>
        <p:nvPicPr>
          <p:cNvPr id="6" name="图片 5">
            <a:extLst>
              <a:ext uri="{FF2B5EF4-FFF2-40B4-BE49-F238E27FC236}">
                <a16:creationId xmlns:a16="http://schemas.microsoft.com/office/drawing/2014/main" id="{D2605665-D9A4-8387-1ACA-D13F47517944}"/>
              </a:ext>
            </a:extLst>
          </p:cNvPr>
          <p:cNvPicPr>
            <a:picLocks noChangeAspect="1"/>
          </p:cNvPicPr>
          <p:nvPr/>
        </p:nvPicPr>
        <p:blipFill>
          <a:blip r:embed="rId3"/>
          <a:stretch>
            <a:fillRect/>
          </a:stretch>
        </p:blipFill>
        <p:spPr>
          <a:xfrm>
            <a:off x="841664" y="5185433"/>
            <a:ext cx="7886700" cy="1494478"/>
          </a:xfrm>
          <a:prstGeom prst="rect">
            <a:avLst/>
          </a:prstGeom>
        </p:spPr>
      </p:pic>
      <p:pic>
        <p:nvPicPr>
          <p:cNvPr id="8" name="图片 7">
            <a:extLst>
              <a:ext uri="{FF2B5EF4-FFF2-40B4-BE49-F238E27FC236}">
                <a16:creationId xmlns:a16="http://schemas.microsoft.com/office/drawing/2014/main" id="{C4AF4953-383B-90EE-704E-93836E664C10}"/>
              </a:ext>
            </a:extLst>
          </p:cNvPr>
          <p:cNvPicPr>
            <a:picLocks noChangeAspect="1"/>
          </p:cNvPicPr>
          <p:nvPr/>
        </p:nvPicPr>
        <p:blipFill>
          <a:blip r:embed="rId4"/>
          <a:stretch>
            <a:fillRect/>
          </a:stretch>
        </p:blipFill>
        <p:spPr>
          <a:xfrm>
            <a:off x="1068964" y="3165842"/>
            <a:ext cx="3399126" cy="526316"/>
          </a:xfrm>
          <a:prstGeom prst="rect">
            <a:avLst/>
          </a:prstGeom>
        </p:spPr>
      </p:pic>
      <p:pic>
        <p:nvPicPr>
          <p:cNvPr id="10" name="图片 9">
            <a:extLst>
              <a:ext uri="{FF2B5EF4-FFF2-40B4-BE49-F238E27FC236}">
                <a16:creationId xmlns:a16="http://schemas.microsoft.com/office/drawing/2014/main" id="{FC64AFE6-F05D-C244-3626-AB66284DBA0D}"/>
              </a:ext>
            </a:extLst>
          </p:cNvPr>
          <p:cNvPicPr>
            <a:picLocks noChangeAspect="1"/>
          </p:cNvPicPr>
          <p:nvPr/>
        </p:nvPicPr>
        <p:blipFill>
          <a:blip r:embed="rId5"/>
          <a:stretch>
            <a:fillRect/>
          </a:stretch>
        </p:blipFill>
        <p:spPr>
          <a:xfrm>
            <a:off x="4681104" y="3165842"/>
            <a:ext cx="3195637" cy="385552"/>
          </a:xfrm>
          <a:prstGeom prst="rect">
            <a:avLst/>
          </a:prstGeom>
        </p:spPr>
      </p:pic>
    </p:spTree>
    <p:extLst>
      <p:ext uri="{BB962C8B-B14F-4D97-AF65-F5344CB8AC3E}">
        <p14:creationId xmlns:p14="http://schemas.microsoft.com/office/powerpoint/2010/main" val="424999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F9484-4797-D956-1E7F-91A1E1D2BEEF}"/>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89B64EFE-C3D9-30D6-CA91-8C836D5A19EC}"/>
              </a:ext>
            </a:extLst>
          </p:cNvPr>
          <p:cNvSpPr>
            <a:spLocks noGrp="1"/>
          </p:cNvSpPr>
          <p:nvPr>
            <p:ph idx="1"/>
          </p:nvPr>
        </p:nvSpPr>
        <p:spPr/>
        <p:txBody>
          <a:bodyPr>
            <a:normAutofit/>
          </a:bodyPr>
          <a:lstStyle/>
          <a:p>
            <a:r>
              <a:rPr lang="en-US" altLang="zh-CN" sz="2000"/>
              <a:t>SVM: </a:t>
            </a:r>
            <a:r>
              <a:rPr lang="zh-CN" altLang="en-US" sz="2000"/>
              <a:t>适用于小规模数据拟合</a:t>
            </a:r>
            <a:r>
              <a:rPr lang="en-US" altLang="zh-CN" sz="2000"/>
              <a:t>, </a:t>
            </a:r>
            <a:r>
              <a:rPr lang="zh-CN" altLang="en-US" sz="2000"/>
              <a:t>在主动学习的前几轮进行筛选</a:t>
            </a:r>
            <a:endParaRPr lang="en-US" altLang="zh-CN" sz="2000"/>
          </a:p>
          <a:p>
            <a:r>
              <a:rPr lang="zh-CN" altLang="en-US" sz="2000"/>
              <a:t>经过</a:t>
            </a:r>
            <a:r>
              <a:rPr lang="en-US" altLang="zh-CN" sz="2000"/>
              <a:t>4</a:t>
            </a:r>
            <a:r>
              <a:rPr lang="zh-CN" altLang="en-US" sz="2000"/>
              <a:t>轮主动学习和样本扩增后，</a:t>
            </a:r>
            <a:r>
              <a:rPr lang="en-US" altLang="zh-CN" sz="2000"/>
              <a:t>wF1=0.511 (Round4b)</a:t>
            </a:r>
          </a:p>
          <a:p>
            <a:r>
              <a:rPr lang="zh-CN" altLang="en-US" sz="2000">
                <a:solidFill>
                  <a:srgbClr val="C00000"/>
                </a:solidFill>
              </a:rPr>
              <a:t>从熵不确定度过渡到边际不确定度</a:t>
            </a:r>
            <a:r>
              <a:rPr lang="en-US" altLang="zh-CN" sz="2000">
                <a:solidFill>
                  <a:srgbClr val="C00000"/>
                </a:solidFill>
              </a:rPr>
              <a:t>, </a:t>
            </a:r>
            <a:r>
              <a:rPr lang="zh-CN" altLang="en-US" sz="2000">
                <a:solidFill>
                  <a:srgbClr val="C00000"/>
                </a:solidFill>
              </a:rPr>
              <a:t>从分类</a:t>
            </a:r>
            <a:r>
              <a:rPr lang="en-US" altLang="zh-CN" sz="2000">
                <a:solidFill>
                  <a:srgbClr val="C00000"/>
                </a:solidFill>
              </a:rPr>
              <a:t>SVM</a:t>
            </a:r>
            <a:r>
              <a:rPr lang="zh-CN" altLang="en-US" sz="2000">
                <a:solidFill>
                  <a:srgbClr val="C00000"/>
                </a:solidFill>
              </a:rPr>
              <a:t>过渡到回归</a:t>
            </a:r>
            <a:r>
              <a:rPr lang="en-US" altLang="zh-CN" sz="2000">
                <a:solidFill>
                  <a:srgbClr val="C00000"/>
                </a:solidFill>
              </a:rPr>
              <a:t>CNN</a:t>
            </a:r>
          </a:p>
          <a:p>
            <a:r>
              <a:rPr lang="zh-CN" altLang="en-US" sz="2000"/>
              <a:t>成功捕捉到</a:t>
            </a:r>
            <a:r>
              <a:rPr lang="en-US" altLang="zh-CN" sz="2000"/>
              <a:t>4</a:t>
            </a:r>
            <a:r>
              <a:rPr lang="zh-CN" altLang="en-US" sz="2000"/>
              <a:t>种</a:t>
            </a:r>
            <a:r>
              <a:rPr lang="en-US" altLang="zh-CN" sz="2000"/>
              <a:t>CRX</a:t>
            </a:r>
            <a:r>
              <a:rPr lang="zh-CN" altLang="en-US" sz="2000"/>
              <a:t>结合的序列的功能性</a:t>
            </a:r>
            <a:r>
              <a:rPr lang="en-US" altLang="zh-CN" sz="2000"/>
              <a:t>; </a:t>
            </a:r>
            <a:r>
              <a:rPr lang="zh-CN" altLang="en-US" sz="2000"/>
              <a:t>对于两个验证集</a:t>
            </a:r>
            <a:r>
              <a:rPr lang="en-US" altLang="zh-CN" sz="2000"/>
              <a:t>PCC</a:t>
            </a:r>
            <a:r>
              <a:rPr lang="zh-CN" altLang="en-US" sz="2000"/>
              <a:t>分别为</a:t>
            </a:r>
            <a:r>
              <a:rPr lang="en-US" altLang="zh-CN" sz="2000"/>
              <a:t>0.607</a:t>
            </a:r>
            <a:r>
              <a:rPr lang="zh-CN" altLang="en-US" sz="2000"/>
              <a:t>和</a:t>
            </a:r>
            <a:r>
              <a:rPr lang="en-US" altLang="zh-CN" sz="2000"/>
              <a:t>0.482; </a:t>
            </a:r>
            <a:r>
              <a:rPr lang="zh-CN" altLang="en-US" sz="2000"/>
              <a:t>此外捕捉到原始不包含的</a:t>
            </a:r>
            <a:r>
              <a:rPr lang="en-US" altLang="zh-CN" sz="2000"/>
              <a:t>silencer</a:t>
            </a:r>
            <a:r>
              <a:rPr lang="zh-CN" altLang="en-US" sz="2000"/>
              <a:t>的信息</a:t>
            </a:r>
          </a:p>
        </p:txBody>
      </p:sp>
      <p:sp>
        <p:nvSpPr>
          <p:cNvPr id="4" name="灯片编号占位符 3">
            <a:extLst>
              <a:ext uri="{FF2B5EF4-FFF2-40B4-BE49-F238E27FC236}">
                <a16:creationId xmlns:a16="http://schemas.microsoft.com/office/drawing/2014/main" id="{DAB43B2E-06D3-67EB-E92B-A95FC29DFE4C}"/>
              </a:ext>
            </a:extLst>
          </p:cNvPr>
          <p:cNvSpPr>
            <a:spLocks noGrp="1"/>
          </p:cNvSpPr>
          <p:nvPr>
            <p:ph type="sldNum" sz="quarter" idx="12"/>
          </p:nvPr>
        </p:nvSpPr>
        <p:spPr/>
        <p:txBody>
          <a:bodyPr/>
          <a:lstStyle/>
          <a:p>
            <a:fld id="{320E0988-FA91-498B-B5AF-3649F77B6D07}" type="slidenum">
              <a:rPr lang="zh-CN" altLang="en-US" smtClean="0"/>
              <a:t>6</a:t>
            </a:fld>
            <a:endParaRPr lang="zh-CN" altLang="en-US"/>
          </a:p>
        </p:txBody>
      </p:sp>
      <p:pic>
        <p:nvPicPr>
          <p:cNvPr id="6" name="图片 5">
            <a:extLst>
              <a:ext uri="{FF2B5EF4-FFF2-40B4-BE49-F238E27FC236}">
                <a16:creationId xmlns:a16="http://schemas.microsoft.com/office/drawing/2014/main" id="{CA5762B7-0129-1CC8-A227-4DD17733C56F}"/>
              </a:ext>
            </a:extLst>
          </p:cNvPr>
          <p:cNvPicPr>
            <a:picLocks noChangeAspect="1"/>
          </p:cNvPicPr>
          <p:nvPr/>
        </p:nvPicPr>
        <p:blipFill>
          <a:blip r:embed="rId2"/>
          <a:stretch>
            <a:fillRect/>
          </a:stretch>
        </p:blipFill>
        <p:spPr>
          <a:xfrm>
            <a:off x="2574061" y="3561193"/>
            <a:ext cx="6569939" cy="3296807"/>
          </a:xfrm>
          <a:prstGeom prst="rect">
            <a:avLst/>
          </a:prstGeom>
        </p:spPr>
      </p:pic>
      <p:pic>
        <p:nvPicPr>
          <p:cNvPr id="8" name="图片 7">
            <a:extLst>
              <a:ext uri="{FF2B5EF4-FFF2-40B4-BE49-F238E27FC236}">
                <a16:creationId xmlns:a16="http://schemas.microsoft.com/office/drawing/2014/main" id="{1E61F214-091D-61A4-CC8B-BA87C38D6B9C}"/>
              </a:ext>
            </a:extLst>
          </p:cNvPr>
          <p:cNvPicPr>
            <a:picLocks noChangeAspect="1"/>
          </p:cNvPicPr>
          <p:nvPr/>
        </p:nvPicPr>
        <p:blipFill>
          <a:blip r:embed="rId3"/>
          <a:stretch>
            <a:fillRect/>
          </a:stretch>
        </p:blipFill>
        <p:spPr>
          <a:xfrm>
            <a:off x="0" y="4020018"/>
            <a:ext cx="2448199" cy="2830730"/>
          </a:xfrm>
          <a:prstGeom prst="rect">
            <a:avLst/>
          </a:prstGeom>
        </p:spPr>
      </p:pic>
    </p:spTree>
    <p:extLst>
      <p:ext uri="{BB962C8B-B14F-4D97-AF65-F5344CB8AC3E}">
        <p14:creationId xmlns:p14="http://schemas.microsoft.com/office/powerpoint/2010/main" val="319596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24D3A-0495-45A3-2DC5-08EBEC640B8B}"/>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8D721103-826D-2493-9859-0B306C81A592}"/>
              </a:ext>
            </a:extLst>
          </p:cNvPr>
          <p:cNvSpPr>
            <a:spLocks noGrp="1"/>
          </p:cNvSpPr>
          <p:nvPr>
            <p:ph idx="1"/>
          </p:nvPr>
        </p:nvSpPr>
        <p:spPr/>
        <p:txBody>
          <a:bodyPr>
            <a:normAutofit/>
          </a:bodyPr>
          <a:lstStyle/>
          <a:p>
            <a:r>
              <a:rPr lang="en-US" altLang="zh-CN" sz="2000"/>
              <a:t>Round1,2: nucleotide-based mutagenesis</a:t>
            </a:r>
          </a:p>
          <a:p>
            <a:pPr marL="457200" lvl="1" indent="0">
              <a:buNone/>
            </a:pPr>
            <a:r>
              <a:rPr lang="en-US" altLang="zh-CN" sz="1600"/>
              <a:t>(1) </a:t>
            </a:r>
            <a:r>
              <a:rPr lang="zh-CN" altLang="en-US" sz="1600"/>
              <a:t>随机突变</a:t>
            </a:r>
            <a:r>
              <a:rPr lang="en-US" altLang="zh-CN" sz="1600"/>
              <a:t>12%</a:t>
            </a:r>
            <a:r>
              <a:rPr lang="zh-CN" altLang="en-US" sz="1600"/>
              <a:t>位点，具体数值来自泊松分布</a:t>
            </a:r>
            <a:endParaRPr lang="en-US" altLang="zh-CN" sz="1600"/>
          </a:p>
          <a:p>
            <a:pPr marL="457200" lvl="1" indent="0">
              <a:buNone/>
            </a:pPr>
            <a:r>
              <a:rPr lang="en-US" altLang="zh-CN" sz="1600"/>
              <a:t>(2) </a:t>
            </a:r>
            <a:r>
              <a:rPr lang="zh-CN" altLang="en-US" sz="1600"/>
              <a:t>随机插入</a:t>
            </a:r>
            <a:r>
              <a:rPr lang="en-US" altLang="zh-CN" sz="1600"/>
              <a:t>/</a:t>
            </a:r>
            <a:r>
              <a:rPr lang="zh-CN" altLang="en-US" sz="1600"/>
              <a:t>删除</a:t>
            </a:r>
            <a:r>
              <a:rPr lang="en-US" altLang="zh-CN" sz="1600"/>
              <a:t>/</a:t>
            </a:r>
            <a:r>
              <a:rPr lang="zh-CN" altLang="en-US" sz="1600"/>
              <a:t>移动一个</a:t>
            </a:r>
            <a:r>
              <a:rPr lang="en-US" altLang="zh-CN" sz="1600"/>
              <a:t>k-mer</a:t>
            </a:r>
          </a:p>
          <a:p>
            <a:pPr marL="457200" lvl="1" indent="0">
              <a:buNone/>
            </a:pPr>
            <a:r>
              <a:rPr lang="en-US" altLang="zh-CN" sz="1600"/>
              <a:t>(3) </a:t>
            </a:r>
            <a:r>
              <a:rPr lang="zh-CN" altLang="en-US" sz="1600"/>
              <a:t>和另一个随机序列进行重组</a:t>
            </a:r>
            <a:endParaRPr lang="en-US" altLang="zh-CN" sz="1600"/>
          </a:p>
          <a:p>
            <a:pPr marL="457200" lvl="1" indent="0">
              <a:buNone/>
            </a:pPr>
            <a:r>
              <a:rPr lang="en-US" altLang="zh-CN" sz="1600"/>
              <a:t>(4) </a:t>
            </a:r>
            <a:r>
              <a:rPr lang="zh-CN" altLang="en-US" sz="1600"/>
              <a:t>重新排序序列中的各个</a:t>
            </a:r>
            <a:r>
              <a:rPr lang="en-US" altLang="zh-CN" sz="1600"/>
              <a:t>blocks</a:t>
            </a:r>
            <a:endParaRPr lang="en-US" altLang="zh-CN" sz="2000"/>
          </a:p>
          <a:p>
            <a:r>
              <a:rPr lang="en-US" altLang="zh-CN" sz="2000"/>
              <a:t>Round3,4: motif-based mutagenesis</a:t>
            </a:r>
          </a:p>
          <a:p>
            <a:pPr marL="800100" lvl="1" indent="-342900">
              <a:buAutoNum type="arabicParenBoth"/>
            </a:pPr>
            <a:r>
              <a:rPr lang="zh-CN" altLang="en-US" sz="1600"/>
              <a:t>将某个关键</a:t>
            </a:r>
            <a:r>
              <a:rPr lang="en-US" altLang="zh-CN" sz="1600"/>
              <a:t>motif</a:t>
            </a:r>
            <a:r>
              <a:rPr lang="zh-CN" altLang="en-US" sz="1600"/>
              <a:t>插入随机</a:t>
            </a:r>
            <a:r>
              <a:rPr lang="en-US" altLang="zh-CN" sz="1600"/>
              <a:t>spacer</a:t>
            </a:r>
            <a:r>
              <a:rPr lang="zh-CN" altLang="en-US" sz="1600"/>
              <a:t>区间</a:t>
            </a:r>
            <a:endParaRPr lang="en-US" altLang="zh-CN" sz="1600"/>
          </a:p>
          <a:p>
            <a:pPr marL="800100" lvl="1" indent="-342900">
              <a:buAutoNum type="arabicParenBoth"/>
            </a:pPr>
            <a:r>
              <a:rPr lang="zh-CN" altLang="en-US" sz="1600"/>
              <a:t>将某个结合位点</a:t>
            </a:r>
            <a:r>
              <a:rPr lang="en-US" altLang="zh-CN" sz="1600"/>
              <a:t>scramble</a:t>
            </a:r>
            <a:r>
              <a:rPr lang="zh-CN" altLang="en-US" sz="1600"/>
              <a:t>为一个非结合位点</a:t>
            </a:r>
            <a:endParaRPr lang="en-US" altLang="zh-CN" sz="1600"/>
          </a:p>
          <a:p>
            <a:pPr marL="800100" lvl="1" indent="-342900">
              <a:buAutoNum type="arabicParenBoth"/>
            </a:pPr>
            <a:r>
              <a:rPr lang="zh-CN" altLang="en-US" sz="1600"/>
              <a:t>将某个结合位点替换为另一个</a:t>
            </a:r>
            <a:r>
              <a:rPr lang="en-US" altLang="zh-CN" sz="1600"/>
              <a:t>motif</a:t>
            </a:r>
          </a:p>
          <a:p>
            <a:pPr marL="800100" lvl="1" indent="-342900">
              <a:buAutoNum type="arabicParenBoth"/>
            </a:pPr>
            <a:r>
              <a:rPr lang="zh-CN" altLang="en-US" sz="1600"/>
              <a:t>将一个结合位点替换为另一个</a:t>
            </a:r>
            <a:r>
              <a:rPr lang="en-US" altLang="zh-CN" sz="1600"/>
              <a:t>spacer</a:t>
            </a:r>
            <a:endParaRPr lang="en-US" altLang="zh-CN" sz="2000"/>
          </a:p>
          <a:p>
            <a:r>
              <a:rPr lang="zh-CN" altLang="en-US" sz="2000"/>
              <a:t>模型的性能改进来自不确定采样</a:t>
            </a:r>
            <a:r>
              <a:rPr lang="en-US" altLang="zh-CN" sz="2000"/>
              <a:t>, </a:t>
            </a:r>
            <a:r>
              <a:rPr lang="zh-CN" altLang="en-US" sz="2000"/>
              <a:t>还是仅来自样本规模的扩大</a:t>
            </a:r>
            <a:r>
              <a:rPr lang="en-US" altLang="zh-CN" sz="2000"/>
              <a:t>?</a:t>
            </a:r>
          </a:p>
          <a:p>
            <a:r>
              <a:rPr lang="zh-CN" altLang="en-US" sz="2000"/>
              <a:t>对比</a:t>
            </a:r>
            <a:r>
              <a:rPr lang="en-US" altLang="zh-CN" sz="2000"/>
              <a:t>: Round3 pool</a:t>
            </a:r>
            <a:r>
              <a:rPr lang="zh-CN" altLang="en-US" sz="2000"/>
              <a:t>中</a:t>
            </a:r>
            <a:r>
              <a:rPr lang="en-US" altLang="zh-CN" sz="2000"/>
              <a:t>6335</a:t>
            </a:r>
            <a:r>
              <a:rPr lang="zh-CN" altLang="en-US" sz="2000"/>
              <a:t>个随机采样 </a:t>
            </a:r>
            <a:r>
              <a:rPr lang="en-US" altLang="zh-CN" sz="2000"/>
              <a:t>vs 4438</a:t>
            </a:r>
            <a:r>
              <a:rPr lang="zh-CN" altLang="en-US" sz="2000"/>
              <a:t>个不确定采样 结果表明不确定采样带来的整体性能提升</a:t>
            </a:r>
          </a:p>
        </p:txBody>
      </p:sp>
      <p:sp>
        <p:nvSpPr>
          <p:cNvPr id="4" name="灯片编号占位符 3">
            <a:extLst>
              <a:ext uri="{FF2B5EF4-FFF2-40B4-BE49-F238E27FC236}">
                <a16:creationId xmlns:a16="http://schemas.microsoft.com/office/drawing/2014/main" id="{AD74891A-BC5F-ADD1-C094-72F2976AB655}"/>
              </a:ext>
            </a:extLst>
          </p:cNvPr>
          <p:cNvSpPr>
            <a:spLocks noGrp="1"/>
          </p:cNvSpPr>
          <p:nvPr>
            <p:ph type="sldNum" sz="quarter" idx="12"/>
          </p:nvPr>
        </p:nvSpPr>
        <p:spPr/>
        <p:txBody>
          <a:bodyPr/>
          <a:lstStyle/>
          <a:p>
            <a:fld id="{320E0988-FA91-498B-B5AF-3649F77B6D07}" type="slidenum">
              <a:rPr lang="zh-CN" altLang="en-US" smtClean="0"/>
              <a:t>7</a:t>
            </a:fld>
            <a:endParaRPr lang="zh-CN" altLang="en-US"/>
          </a:p>
        </p:txBody>
      </p:sp>
      <p:pic>
        <p:nvPicPr>
          <p:cNvPr id="8" name="图片 7">
            <a:extLst>
              <a:ext uri="{FF2B5EF4-FFF2-40B4-BE49-F238E27FC236}">
                <a16:creationId xmlns:a16="http://schemas.microsoft.com/office/drawing/2014/main" id="{FC8ED2BA-AD42-C36B-DF5C-468B7695ED53}"/>
              </a:ext>
            </a:extLst>
          </p:cNvPr>
          <p:cNvPicPr>
            <a:picLocks noChangeAspect="1"/>
          </p:cNvPicPr>
          <p:nvPr/>
        </p:nvPicPr>
        <p:blipFill rotWithShape="1">
          <a:blip r:embed="rId3"/>
          <a:srcRect l="3866" r="2438"/>
          <a:stretch/>
        </p:blipFill>
        <p:spPr>
          <a:xfrm>
            <a:off x="5704608" y="1323181"/>
            <a:ext cx="2922643" cy="2906857"/>
          </a:xfrm>
          <a:prstGeom prst="rect">
            <a:avLst/>
          </a:prstGeom>
        </p:spPr>
      </p:pic>
    </p:spTree>
    <p:extLst>
      <p:ext uri="{BB962C8B-B14F-4D97-AF65-F5344CB8AC3E}">
        <p14:creationId xmlns:p14="http://schemas.microsoft.com/office/powerpoint/2010/main" val="115809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EFB3D-E128-342B-7BDA-098848C6E8C2}"/>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F6581DDE-9CEF-954A-6918-C6D8A7641E5D}"/>
              </a:ext>
            </a:extLst>
          </p:cNvPr>
          <p:cNvSpPr>
            <a:spLocks noGrp="1"/>
          </p:cNvSpPr>
          <p:nvPr>
            <p:ph idx="1"/>
          </p:nvPr>
        </p:nvSpPr>
        <p:spPr/>
        <p:txBody>
          <a:bodyPr>
            <a:normAutofit/>
          </a:bodyPr>
          <a:lstStyle/>
          <a:p>
            <a:r>
              <a:rPr lang="en-US" altLang="zh-CN" sz="2000"/>
              <a:t>motif-based mutagenesis</a:t>
            </a:r>
            <a:r>
              <a:rPr lang="zh-CN" altLang="en-US" sz="2000"/>
              <a:t>是更有效的策略</a:t>
            </a:r>
            <a:endParaRPr lang="en-US" altLang="zh-CN" sz="2000"/>
          </a:p>
          <a:p>
            <a:r>
              <a:rPr lang="zh-CN" altLang="en-US" sz="2000"/>
              <a:t>模型性能的最大收益是基于对强增强子和弱增强子的预测</a:t>
            </a:r>
          </a:p>
        </p:txBody>
      </p:sp>
      <p:sp>
        <p:nvSpPr>
          <p:cNvPr id="4" name="灯片编号占位符 3">
            <a:extLst>
              <a:ext uri="{FF2B5EF4-FFF2-40B4-BE49-F238E27FC236}">
                <a16:creationId xmlns:a16="http://schemas.microsoft.com/office/drawing/2014/main" id="{20D142D9-A198-8843-AD79-E827E2BEF9E6}"/>
              </a:ext>
            </a:extLst>
          </p:cNvPr>
          <p:cNvSpPr>
            <a:spLocks noGrp="1"/>
          </p:cNvSpPr>
          <p:nvPr>
            <p:ph type="sldNum" sz="quarter" idx="12"/>
          </p:nvPr>
        </p:nvSpPr>
        <p:spPr/>
        <p:txBody>
          <a:bodyPr/>
          <a:lstStyle/>
          <a:p>
            <a:fld id="{320E0988-FA91-498B-B5AF-3649F77B6D07}" type="slidenum">
              <a:rPr lang="zh-CN" altLang="en-US" smtClean="0"/>
              <a:t>8</a:t>
            </a:fld>
            <a:endParaRPr lang="zh-CN" altLang="en-US"/>
          </a:p>
        </p:txBody>
      </p:sp>
      <p:pic>
        <p:nvPicPr>
          <p:cNvPr id="6" name="图片 5">
            <a:extLst>
              <a:ext uri="{FF2B5EF4-FFF2-40B4-BE49-F238E27FC236}">
                <a16:creationId xmlns:a16="http://schemas.microsoft.com/office/drawing/2014/main" id="{C203773A-75FB-C547-8685-CCF6189EEFF3}"/>
              </a:ext>
            </a:extLst>
          </p:cNvPr>
          <p:cNvPicPr>
            <a:picLocks noChangeAspect="1"/>
          </p:cNvPicPr>
          <p:nvPr/>
        </p:nvPicPr>
        <p:blipFill>
          <a:blip r:embed="rId2"/>
          <a:stretch>
            <a:fillRect/>
          </a:stretch>
        </p:blipFill>
        <p:spPr>
          <a:xfrm>
            <a:off x="1317444" y="2596546"/>
            <a:ext cx="6766746" cy="4261454"/>
          </a:xfrm>
          <a:prstGeom prst="rect">
            <a:avLst/>
          </a:prstGeom>
        </p:spPr>
      </p:pic>
    </p:spTree>
    <p:extLst>
      <p:ext uri="{BB962C8B-B14F-4D97-AF65-F5344CB8AC3E}">
        <p14:creationId xmlns:p14="http://schemas.microsoft.com/office/powerpoint/2010/main" val="186736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67366-6C9A-C039-6DD9-D393920A1256}"/>
              </a:ext>
            </a:extLst>
          </p:cNvPr>
          <p:cNvSpPr>
            <a:spLocks noGrp="1"/>
          </p:cNvSpPr>
          <p:nvPr>
            <p:ph type="title"/>
          </p:nvPr>
        </p:nvSpPr>
        <p:spPr/>
        <p:txBody>
          <a:bodyPr/>
          <a:lstStyle/>
          <a:p>
            <a:r>
              <a:rPr lang="en-US" altLang="zh-CN"/>
              <a:t>Results</a:t>
            </a:r>
            <a:endParaRPr lang="zh-CN" altLang="en-US"/>
          </a:p>
        </p:txBody>
      </p:sp>
      <p:sp>
        <p:nvSpPr>
          <p:cNvPr id="3" name="内容占位符 2">
            <a:extLst>
              <a:ext uri="{FF2B5EF4-FFF2-40B4-BE49-F238E27FC236}">
                <a16:creationId xmlns:a16="http://schemas.microsoft.com/office/drawing/2014/main" id="{C88A8AB2-085E-D087-2103-97B06AC053CE}"/>
              </a:ext>
            </a:extLst>
          </p:cNvPr>
          <p:cNvSpPr>
            <a:spLocks noGrp="1"/>
          </p:cNvSpPr>
          <p:nvPr>
            <p:ph idx="1"/>
          </p:nvPr>
        </p:nvSpPr>
        <p:spPr/>
        <p:txBody>
          <a:bodyPr>
            <a:normAutofit/>
          </a:bodyPr>
          <a:lstStyle/>
          <a:p>
            <a:r>
              <a:rPr lang="zh-CN" altLang="en-US" sz="2000"/>
              <a:t>训练集比例对于模型性能的影响</a:t>
            </a:r>
            <a:r>
              <a:rPr lang="en-US" altLang="zh-CN" sz="2000"/>
              <a:t>: </a:t>
            </a:r>
            <a:r>
              <a:rPr lang="zh-CN" altLang="en-US" sz="2000"/>
              <a:t>更多来自极端活性的序列能增强模型性能</a:t>
            </a:r>
            <a:r>
              <a:rPr lang="en-US" altLang="zh-CN" sz="2000"/>
              <a:t>(</a:t>
            </a:r>
            <a:r>
              <a:rPr lang="zh-CN" altLang="en-US" sz="2000"/>
              <a:t>蓝</a:t>
            </a:r>
            <a:r>
              <a:rPr lang="en-US" altLang="zh-CN" sz="2000"/>
              <a:t>~</a:t>
            </a:r>
            <a:r>
              <a:rPr lang="zh-CN" altLang="en-US" sz="2000"/>
              <a:t>红</a:t>
            </a:r>
            <a:r>
              <a:rPr lang="en-US" altLang="zh-CN" sz="2000"/>
              <a:t>: </a:t>
            </a:r>
            <a:r>
              <a:rPr lang="zh-CN" altLang="en-US" sz="2000"/>
              <a:t>活性依次降低</a:t>
            </a:r>
            <a:r>
              <a:rPr lang="en-US" altLang="zh-CN" sz="2000"/>
              <a:t>)</a:t>
            </a:r>
          </a:p>
          <a:p>
            <a:r>
              <a:rPr lang="zh-CN" altLang="en-US" sz="2000"/>
              <a:t>基于</a:t>
            </a:r>
            <a:r>
              <a:rPr lang="en-US" altLang="zh-CN" sz="2000"/>
              <a:t>motif</a:t>
            </a:r>
            <a:r>
              <a:rPr lang="zh-CN" altLang="en-US" sz="2000"/>
              <a:t>的随机突变倍增了</a:t>
            </a:r>
            <a:r>
              <a:rPr lang="en-US" altLang="zh-CN" sz="2000"/>
              <a:t>strong enhancer</a:t>
            </a:r>
            <a:r>
              <a:rPr lang="zh-CN" altLang="en-US" sz="2000"/>
              <a:t>的规模</a:t>
            </a:r>
            <a:r>
              <a:rPr lang="en-US" altLang="zh-CN" sz="2000"/>
              <a:t>, </a:t>
            </a:r>
            <a:r>
              <a:rPr lang="zh-CN" altLang="en-US" sz="2000"/>
              <a:t>而随机采样序列更关注</a:t>
            </a:r>
            <a:r>
              <a:rPr lang="en-US" altLang="zh-CN" sz="2000"/>
              <a:t>weak enhancer</a:t>
            </a:r>
            <a:r>
              <a:rPr lang="zh-CN" altLang="en-US" sz="2000"/>
              <a:t>和</a:t>
            </a:r>
            <a:r>
              <a:rPr lang="en-US" altLang="zh-CN" sz="2000"/>
              <a:t>inactive</a:t>
            </a:r>
          </a:p>
          <a:p>
            <a:r>
              <a:rPr lang="zh-CN" altLang="en-US" sz="2000"/>
              <a:t>所有基于</a:t>
            </a:r>
            <a:r>
              <a:rPr lang="en-US" altLang="zh-CN" sz="2000"/>
              <a:t>motif</a:t>
            </a:r>
            <a:r>
              <a:rPr lang="zh-CN" altLang="en-US" sz="2000"/>
              <a:t>的随机突变</a:t>
            </a:r>
            <a:r>
              <a:rPr lang="en-US" altLang="zh-CN" sz="2000"/>
              <a:t>(Round 3,4a,4b)</a:t>
            </a:r>
            <a:r>
              <a:rPr lang="zh-CN" altLang="en-US" sz="2000"/>
              <a:t>都显著上调了</a:t>
            </a:r>
            <a:r>
              <a:rPr lang="en-US" altLang="zh-CN" sz="2000"/>
              <a:t>strong enhancer/silencer</a:t>
            </a:r>
            <a:r>
              <a:rPr lang="zh-CN" altLang="en-US" sz="2000"/>
              <a:t>的比例</a:t>
            </a:r>
            <a:r>
              <a:rPr lang="en-US" altLang="zh-CN" sz="2000"/>
              <a:t>, </a:t>
            </a:r>
            <a:r>
              <a:rPr lang="zh-CN" altLang="en-US" sz="2000"/>
              <a:t>这表明这一策略对模型的改进</a:t>
            </a:r>
          </a:p>
        </p:txBody>
      </p:sp>
      <p:sp>
        <p:nvSpPr>
          <p:cNvPr id="4" name="灯片编号占位符 3">
            <a:extLst>
              <a:ext uri="{FF2B5EF4-FFF2-40B4-BE49-F238E27FC236}">
                <a16:creationId xmlns:a16="http://schemas.microsoft.com/office/drawing/2014/main" id="{E347AF38-30CC-61A9-1A3E-0E08754CB8F7}"/>
              </a:ext>
            </a:extLst>
          </p:cNvPr>
          <p:cNvSpPr>
            <a:spLocks noGrp="1"/>
          </p:cNvSpPr>
          <p:nvPr>
            <p:ph type="sldNum" sz="quarter" idx="12"/>
          </p:nvPr>
        </p:nvSpPr>
        <p:spPr/>
        <p:txBody>
          <a:bodyPr/>
          <a:lstStyle/>
          <a:p>
            <a:fld id="{320E0988-FA91-498B-B5AF-3649F77B6D07}" type="slidenum">
              <a:rPr lang="zh-CN" altLang="en-US" smtClean="0"/>
              <a:t>9</a:t>
            </a:fld>
            <a:endParaRPr lang="zh-CN" altLang="en-US"/>
          </a:p>
        </p:txBody>
      </p:sp>
      <p:pic>
        <p:nvPicPr>
          <p:cNvPr id="6" name="图片 5">
            <a:extLst>
              <a:ext uri="{FF2B5EF4-FFF2-40B4-BE49-F238E27FC236}">
                <a16:creationId xmlns:a16="http://schemas.microsoft.com/office/drawing/2014/main" id="{FB6B8BBE-6664-3B50-A1E9-5D124D63F5F6}"/>
              </a:ext>
            </a:extLst>
          </p:cNvPr>
          <p:cNvPicPr>
            <a:picLocks noChangeAspect="1"/>
          </p:cNvPicPr>
          <p:nvPr/>
        </p:nvPicPr>
        <p:blipFill>
          <a:blip r:embed="rId2"/>
          <a:stretch>
            <a:fillRect/>
          </a:stretch>
        </p:blipFill>
        <p:spPr>
          <a:xfrm>
            <a:off x="2286383" y="4119134"/>
            <a:ext cx="4571233" cy="2606673"/>
          </a:xfrm>
          <a:prstGeom prst="rect">
            <a:avLst/>
          </a:prstGeom>
        </p:spPr>
      </p:pic>
    </p:spTree>
    <p:extLst>
      <p:ext uri="{BB962C8B-B14F-4D97-AF65-F5344CB8AC3E}">
        <p14:creationId xmlns:p14="http://schemas.microsoft.com/office/powerpoint/2010/main" val="411895360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12532</TotalTime>
  <Words>1726</Words>
  <Application>Microsoft Office PowerPoint</Application>
  <PresentationFormat>全屏显示(4:3)</PresentationFormat>
  <Paragraphs>117</Paragraphs>
  <Slides>17</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Arial-ItalicMT</vt:lpstr>
      <vt:lpstr>Harding</vt:lpstr>
      <vt:lpstr>等线</vt:lpstr>
      <vt:lpstr>Arial</vt:lpstr>
      <vt:lpstr>Calibri</vt:lpstr>
      <vt:lpstr>Cambria Math</vt:lpstr>
      <vt:lpstr>Office 主题​​</vt:lpstr>
      <vt:lpstr>PowerPoint 演示文稿</vt:lpstr>
      <vt:lpstr>Authors</vt:lpstr>
      <vt:lpstr>Scientific Problems</vt:lpstr>
      <vt:lpstr>Scientific Problems</vt:lpstr>
      <vt:lpstr>Results</vt:lpstr>
      <vt:lpstr>Results</vt:lpstr>
      <vt:lpstr>Results</vt:lpstr>
      <vt:lpstr>Results</vt:lpstr>
      <vt:lpstr>Results</vt:lpstr>
      <vt:lpstr>Results</vt:lpstr>
      <vt:lpstr>Results</vt:lpstr>
      <vt:lpstr>Results</vt:lpstr>
      <vt:lpstr>Results</vt:lpstr>
      <vt:lpstr>Results</vt:lpstr>
      <vt:lpstr>Discussions</vt:lpstr>
      <vt:lpstr>Weekly Nature Overview</vt:lpstr>
      <vt:lpstr>Weekly Nature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杜 奇修</dc:creator>
  <cp:lastModifiedBy>奇修 杜</cp:lastModifiedBy>
  <cp:revision>1151</cp:revision>
  <dcterms:created xsi:type="dcterms:W3CDTF">2021-11-15T07:03:23Z</dcterms:created>
  <dcterms:modified xsi:type="dcterms:W3CDTF">2024-01-15T13:32:00Z</dcterms:modified>
</cp:coreProperties>
</file>