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22" r:id="rId2"/>
    <p:sldId id="423" r:id="rId3"/>
    <p:sldId id="421" r:id="rId4"/>
    <p:sldId id="424" r:id="rId5"/>
    <p:sldId id="42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6600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 autoAdjust="0"/>
    <p:restoredTop sz="80976" autoAdjust="0"/>
  </p:normalViewPr>
  <p:slideViewPr>
    <p:cSldViewPr snapToGrid="0">
      <p:cViewPr varScale="1">
        <p:scale>
          <a:sx n="70" d="100"/>
          <a:sy n="70" d="100"/>
        </p:scale>
        <p:origin x="177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EFB14-B5BB-4151-A4B9-11A604777F0B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87DFD-9E07-4447-8CE7-21CB63D49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2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>
                <a:solidFill>
                  <a:srgbClr val="222222"/>
                </a:solidFill>
                <a:effectLst/>
                <a:latin typeface="Harding"/>
              </a:rPr>
              <a:t>Large language models generate functional protein sequences across diverse families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87DFD-9E07-4447-8CE7-21CB63D49D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62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Machine-guided design of synthetic cell type-specific cis-regulatory elements</a:t>
            </a:r>
          </a:p>
          <a:p>
            <a:endParaRPr lang="en-US" altLang="zh-CN"/>
          </a:p>
          <a:p>
            <a:pPr algn="l"/>
            <a:r>
              <a:rPr lang="en-US" altLang="zh-CN" b="1" i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ForceGen: End-to-end de novo protein generation based on nonlinear mechanical unfolding responses using a language diffusion model</a:t>
            </a:r>
          </a:p>
          <a:p>
            <a:br>
              <a:rPr lang="en-US" altLang="zh-CN"/>
            </a:b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87DFD-9E07-4447-8CE7-21CB63D49D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78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>
                <a:effectLst/>
                <a:latin typeface="Gotham"/>
              </a:rPr>
              <a:t>Pushing property limits in materials discovery </a:t>
            </a:r>
            <a:r>
              <a:rPr lang="en-US" altLang="zh-CN" b="1" i="1">
                <a:effectLst/>
                <a:latin typeface="Gotham"/>
              </a:rPr>
              <a:t>via</a:t>
            </a:r>
            <a:r>
              <a:rPr lang="en-US" altLang="zh-CN" b="1" i="0">
                <a:effectLst/>
                <a:latin typeface="Gotham"/>
              </a:rPr>
              <a:t> boundless objective-free exploration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Gotham"/>
                <a:ea typeface="+mn-ea"/>
                <a:cs typeface="+mn-cs"/>
              </a:rPr>
              <a:t>Active learning of enhancer and silencer regulatory grammar in photoreceptors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87DFD-9E07-4447-8CE7-21CB63D49D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rugged yet easily navigable fitness landscape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87DFD-9E07-4447-8CE7-21CB63D49D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85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6727-69DA-4C63-AF24-03BEE6370A69}" type="datetime1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0988-FA91-498B-B5AF-3649F77B6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0479-9A52-4105-921B-57041ACEFFB5}" type="datetime1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0988-FA91-498B-B5AF-3649F77B6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B4A8-6591-48EB-BE8D-72ABBD3130D6}" type="datetime1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0988-FA91-498B-B5AF-3649F77B6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49" y="365127"/>
            <a:ext cx="7504698" cy="725120"/>
          </a:xfrm>
        </p:spPr>
        <p:txBody>
          <a:bodyPr>
            <a:noAutofit/>
          </a:bodyPr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A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r>
              <a:rPr lang="en-US" altLang="zh-CN" dirty="0"/>
              <a:t>A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r>
              <a:rPr lang="en-US" altLang="zh-CN" dirty="0"/>
              <a:t>A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r>
              <a:rPr lang="en-US" altLang="zh-CN" dirty="0"/>
              <a:t>A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2AEE-6575-4959-B7E3-751E25470707}" type="datetime1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0988-FA91-498B-B5AF-3649F77B6D0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6BF5F38-B868-4597-918C-CDA92208F66D}"/>
              </a:ext>
            </a:extLst>
          </p:cNvPr>
          <p:cNvGrpSpPr/>
          <p:nvPr userDrawn="1"/>
        </p:nvGrpSpPr>
        <p:grpSpPr>
          <a:xfrm>
            <a:off x="0" y="1173889"/>
            <a:ext cx="9144000" cy="56736"/>
            <a:chOff x="30834" y="1305568"/>
            <a:chExt cx="8816454" cy="6613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A8E6626-DA1C-4DB0-9F0C-85E38E2E3B12}"/>
                </a:ext>
              </a:extLst>
            </p:cNvPr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D9D8455-02F6-44C1-86B4-6FA1969BF4B6}"/>
                </a:ext>
              </a:extLst>
            </p:cNvPr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919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368D-89E5-4290-9E20-CFADB5A14B8C}" type="datetime1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0988-FA91-498B-B5AF-3649F77B6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25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6DDE-9A90-4470-A40D-9F638FB05087}" type="datetime1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0988-FA91-498B-B5AF-3649F77B6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13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895-4CA5-4E6D-B505-3189DD2DD98B}" type="datetime1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0988-FA91-498B-B5AF-3649F77B6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ED3D-1DF6-4847-93BD-C331F3C7D001}" type="datetime1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0988-FA91-498B-B5AF-3649F77B6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6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D2A-8548-4F85-8B4E-C6B4894C56DC}" type="datetime1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0988-FA91-498B-B5AF-3649F77B6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1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335A-7084-4905-9E68-43DBE6FDF95D}" type="datetime1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0988-FA91-498B-B5AF-3649F77B6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07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322-9140-4FE1-86AD-546F1D465B64}" type="datetime1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0988-FA91-498B-B5AF-3649F77B6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8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23181"/>
            <a:ext cx="7886700" cy="485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A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r>
              <a:rPr lang="en-US" altLang="zh-CN" dirty="0"/>
              <a:t>A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r>
              <a:rPr lang="en-US" altLang="zh-CN" dirty="0"/>
              <a:t>A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r>
              <a:rPr lang="en-US" altLang="zh-CN" dirty="0"/>
              <a:t>A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F823-0808-440C-9BD3-8219C36F0D49}" type="datetime1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888" y="13219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0988-FA91-498B-B5AF-3649F77B6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61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gLabTHU/GPro/tree/main/gpr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ic.oup.com/bioinformatics/advance-article/doi/10.1093/bioinformatics/btae123/761768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732A4-A526-38EC-D8F5-C036F5F1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8A67F-482E-BFBF-D9F1-96E7B10AD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/>
              <a:t>How could we embed the prior knowledge into DNA sequences?</a:t>
            </a:r>
          </a:p>
          <a:p>
            <a:endParaRPr lang="zh-CN" altLang="en-US" sz="20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C0C1E7-8653-7BF8-014C-67FE207C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0988-FA91-498B-B5AF-3649F77B6D07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077B4B-0C5F-614E-F08E-6DECE98D6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115" y="4263461"/>
            <a:ext cx="5579846" cy="25427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F8FE3D-1ADE-E8FF-93FD-65F93B275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47" y="1720746"/>
            <a:ext cx="5431314" cy="25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1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5A664-FCB3-29E2-C514-6F8D97E0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43684-3AA1-3013-B05C-89A9DEB7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/>
              <a:t>Current research for constrained sequence generation:</a:t>
            </a:r>
          </a:p>
          <a:p>
            <a:r>
              <a:rPr lang="en-US" altLang="zh-CN" sz="2000"/>
              <a:t>in silico</a:t>
            </a:r>
            <a:endParaRPr lang="zh-CN" altLang="en-US" sz="20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42971B-E37A-2B49-636C-CD36BA0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0988-FA91-498B-B5AF-3649F77B6D07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5C29F3-B837-B558-F5FB-473E27CB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3" y="2654148"/>
            <a:ext cx="4536827" cy="40920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BCC63D-B6EA-AEAA-779D-91E7DC572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761" y="3329709"/>
            <a:ext cx="4390254" cy="316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7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1507D-4728-8099-85FC-33448EDA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E5C6D-569E-EC96-FF58-C56FF93E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/>
              <a:t>What biological grammar brings in the uncertainty?</a:t>
            </a:r>
          </a:p>
          <a:p>
            <a:r>
              <a:rPr lang="en-US" altLang="zh-CN" sz="2000"/>
              <a:t>Can uncertainty improves design of experiment (DoE)?</a:t>
            </a:r>
            <a:endParaRPr lang="zh-CN" altLang="en-US" sz="20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5B0017-CB9C-BCE6-95BD-456734C5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0988-FA91-498B-B5AF-3649F77B6D07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E3D30B4-B7D5-7084-34FB-C4C4659EE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829826"/>
            <a:ext cx="3585817" cy="37779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8235601-FE16-8288-097B-D71CBB6DA8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31" b="-1"/>
          <a:stretch/>
        </p:blipFill>
        <p:spPr>
          <a:xfrm>
            <a:off x="4732825" y="3284401"/>
            <a:ext cx="4048125" cy="31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5703A-B31F-343C-997E-E1DA6354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EA970-6E54-11EF-8683-4E8C319E6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/>
              <a:t>数据集</a:t>
            </a:r>
            <a:r>
              <a:rPr lang="en-US" altLang="zh-CN" sz="2000"/>
              <a:t>:</a:t>
            </a:r>
          </a:p>
          <a:p>
            <a:pPr lvl="1"/>
            <a:r>
              <a:rPr lang="en-US" altLang="zh-CN" sz="1600"/>
              <a:t>GPro: </a:t>
            </a:r>
            <a:r>
              <a:rPr lang="en-US" altLang="zh-CN" sz="1600">
                <a:hlinkClick r:id="rId3"/>
              </a:rPr>
              <a:t>https://github.com/WangLabTHU/GPro/tree/main/gpro</a:t>
            </a:r>
            <a:endParaRPr lang="en-US" altLang="zh-CN" sz="1600"/>
          </a:p>
          <a:p>
            <a:pPr lvl="1"/>
            <a:r>
              <a:rPr lang="en-US" altLang="zh-CN" sz="1600"/>
              <a:t>DNA-Diffusion</a:t>
            </a:r>
          </a:p>
          <a:p>
            <a:pPr lvl="1"/>
            <a:r>
              <a:rPr lang="zh-CN" altLang="en-US" sz="1600"/>
              <a:t>现有论文饱和突变集</a:t>
            </a:r>
            <a:endParaRPr lang="en-US" altLang="zh-CN" sz="2000"/>
          </a:p>
          <a:p>
            <a:r>
              <a:rPr lang="zh-CN" altLang="en-US" sz="2000"/>
              <a:t>验证方法</a:t>
            </a:r>
            <a:r>
              <a:rPr lang="en-US" altLang="zh-CN" sz="2000"/>
              <a:t>:</a:t>
            </a:r>
          </a:p>
          <a:p>
            <a:pPr lvl="1"/>
            <a:r>
              <a:rPr lang="zh-CN" altLang="en-US" sz="1600"/>
              <a:t>计算方法</a:t>
            </a:r>
            <a:r>
              <a:rPr lang="en-US" altLang="zh-CN" sz="1600"/>
              <a:t>: k-mer similarity, core motifs, mutagenesis, GC-contents, regression-prediction PCC, pretrained LLM…</a:t>
            </a:r>
          </a:p>
          <a:p>
            <a:pPr lvl="1"/>
            <a:r>
              <a:rPr lang="zh-CN" altLang="en-US" sz="1600"/>
              <a:t>实验方法</a:t>
            </a:r>
            <a:r>
              <a:rPr lang="en-US" altLang="zh-CN" sz="1600"/>
              <a:t>(</a:t>
            </a:r>
            <a:r>
              <a:rPr lang="zh-CN" altLang="en-US" sz="1600"/>
              <a:t>困难</a:t>
            </a:r>
            <a:r>
              <a:rPr lang="en-US" altLang="zh-CN" sz="1600"/>
              <a:t>)</a:t>
            </a:r>
          </a:p>
          <a:p>
            <a:r>
              <a:rPr lang="zh-CN" altLang="en-US" sz="2000"/>
              <a:t>工作计划</a:t>
            </a:r>
            <a:endParaRPr lang="en-US" altLang="zh-CN" sz="2000"/>
          </a:p>
          <a:p>
            <a:pPr lvl="1"/>
            <a:r>
              <a:rPr lang="zh-CN" altLang="en-US" sz="1600"/>
              <a:t>做一个自己的</a:t>
            </a:r>
            <a:r>
              <a:rPr lang="en-US" altLang="zh-CN" sz="1600"/>
              <a:t>PPT</a:t>
            </a:r>
            <a:r>
              <a:rPr lang="zh-CN" altLang="en-US" sz="1600"/>
              <a:t>，能向汪老师阐述你的思想</a:t>
            </a:r>
            <a:r>
              <a:rPr lang="en-US" altLang="zh-CN" sz="1600"/>
              <a:t>(</a:t>
            </a:r>
            <a:r>
              <a:rPr lang="zh-CN" altLang="en-US" sz="1600"/>
              <a:t>待做</a:t>
            </a:r>
            <a:r>
              <a:rPr lang="en-US" altLang="zh-CN" sz="1600"/>
              <a:t>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B97EB1-86A5-AD3F-B46C-06837C31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0988-FA91-498B-B5AF-3649F77B6D07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42A1EBF-418D-A5B1-A465-9BB180294B61}"/>
              </a:ext>
            </a:extLst>
          </p:cNvPr>
          <p:cNvGraphicFramePr>
            <a:graphicFrameLocks noGrp="1"/>
          </p:cNvGraphicFramePr>
          <p:nvPr/>
        </p:nvGraphicFramePr>
        <p:xfrm>
          <a:off x="182880" y="5115447"/>
          <a:ext cx="8778240" cy="1610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016817">
                  <a:extLst>
                    <a:ext uri="{9D8B030D-6E8A-4147-A177-3AD203B41FA5}">
                      <a16:colId xmlns:a16="http://schemas.microsoft.com/office/drawing/2014/main" val="2929115803"/>
                    </a:ext>
                  </a:extLst>
                </a:gridCol>
                <a:gridCol w="1761423">
                  <a:extLst>
                    <a:ext uri="{9D8B030D-6E8A-4147-A177-3AD203B41FA5}">
                      <a16:colId xmlns:a16="http://schemas.microsoft.com/office/drawing/2014/main" val="3134123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Papers</a:t>
                      </a:r>
                      <a:endParaRPr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endParaRPr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 rugged yet easily navigable fitness landscape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9mer DNA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051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Informed training set design enables efficient machine learning-assisted directed protein evolution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GB1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045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Deep Mutational Scanning of an Oxygen-Independent Fluorescent Protein CreiLOV for Comprehensive Profiling of Mutational and Epistatic Effects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CreiLOV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5963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8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ADEDB-8C82-E6EB-73E5-F42811C8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32B88-BE28-A58B-D1A2-DB00C8A1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/>
              <a:t>1. </a:t>
            </a:r>
            <a:r>
              <a:rPr lang="zh-CN" altLang="en-US" sz="2000"/>
              <a:t>总结一下不确定度量化的方法</a:t>
            </a:r>
            <a:r>
              <a:rPr lang="en-US" altLang="zh-CN" sz="2000"/>
              <a:t>, </a:t>
            </a:r>
            <a:r>
              <a:rPr lang="zh-CN" altLang="en-US" sz="2000"/>
              <a:t>代码迁移到</a:t>
            </a:r>
            <a:r>
              <a:rPr lang="en-US" altLang="zh-CN" sz="2000"/>
              <a:t>pytorch</a:t>
            </a:r>
            <a:r>
              <a:rPr lang="zh-CN" altLang="en-US" sz="2000"/>
              <a:t>平台</a:t>
            </a:r>
            <a:endParaRPr lang="en-US" altLang="zh-CN" sz="2000"/>
          </a:p>
          <a:p>
            <a:r>
              <a:rPr lang="zh-CN" altLang="en-US" sz="2000"/>
              <a:t>现有方法</a:t>
            </a:r>
            <a:r>
              <a:rPr lang="en-US" altLang="zh-CN" sz="2000"/>
              <a:t>:</a:t>
            </a:r>
          </a:p>
          <a:p>
            <a:pPr lvl="1"/>
            <a:r>
              <a:rPr lang="en-US" altLang="zh-CN" sz="1600"/>
              <a:t>Scaling deep learning for material discovery</a:t>
            </a:r>
          </a:p>
          <a:p>
            <a:pPr lvl="1"/>
            <a:r>
              <a:rPr lang="en-US" altLang="zh-CN" sz="1600"/>
              <a:t>Active Learning of enhancer and silencer …</a:t>
            </a:r>
          </a:p>
          <a:p>
            <a:pPr lvl="1"/>
            <a:r>
              <a:rPr lang="en-US" altLang="zh-CN" sz="1600"/>
              <a:t>Prioritizing transcription factor perturbations from single-cell transcriptomics</a:t>
            </a:r>
          </a:p>
          <a:p>
            <a:pPr lvl="1"/>
            <a:r>
              <a:rPr lang="en-US" altLang="zh-CN" sz="1600"/>
              <a:t>Characterizing uncertainty…</a:t>
            </a:r>
          </a:p>
          <a:p>
            <a:pPr lvl="1"/>
            <a:r>
              <a:rPr lang="en-US" altLang="zh-CN" sz="1600"/>
              <a:t>Deep Ensembles…</a:t>
            </a:r>
          </a:p>
          <a:p>
            <a:r>
              <a:rPr lang="en-US" altLang="zh-CN" sz="2000"/>
              <a:t>2. </a:t>
            </a:r>
            <a:r>
              <a:rPr lang="zh-CN" altLang="en-US" sz="2000"/>
              <a:t>深度学习指引</a:t>
            </a:r>
            <a:r>
              <a:rPr lang="en-US" altLang="zh-CN" sz="2000"/>
              <a:t>:</a:t>
            </a:r>
          </a:p>
          <a:p>
            <a:pPr lvl="1"/>
            <a:r>
              <a:rPr lang="en-US" altLang="zh-CN" sz="1600"/>
              <a:t>GPro: </a:t>
            </a:r>
            <a:r>
              <a:rPr lang="en-US" altLang="zh-CN" sz="1600">
                <a:hlinkClick r:id="rId2"/>
              </a:rPr>
              <a:t>https://academic.oup.com/bioinformatics/advance-article/doi/10.1093/bioinformatics/btae123/7617687</a:t>
            </a:r>
            <a:endParaRPr lang="en-US" altLang="zh-CN" sz="1600"/>
          </a:p>
          <a:p>
            <a:pPr lvl="1"/>
            <a:endParaRPr lang="en-US" altLang="zh-CN" sz="1600"/>
          </a:p>
          <a:p>
            <a:endParaRPr lang="zh-CN" altLang="en-US" sz="20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CB4AB7-605E-FA05-8797-9F310367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0988-FA91-498B-B5AF-3649F77B6D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96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12583</TotalTime>
  <Words>298</Words>
  <Application>Microsoft Office PowerPoint</Application>
  <PresentationFormat>全屏显示(4:3)</PresentationFormat>
  <Paragraphs>53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Gotham</vt:lpstr>
      <vt:lpstr>Harding</vt:lpstr>
      <vt:lpstr>等线</vt:lpstr>
      <vt:lpstr>Arial</vt:lpstr>
      <vt:lpstr>Calibri</vt:lpstr>
      <vt:lpstr>roboto</vt:lpstr>
      <vt:lpstr>Office 主题​​</vt:lpstr>
      <vt:lpstr>讨论</vt:lpstr>
      <vt:lpstr>讨论</vt:lpstr>
      <vt:lpstr>讨论</vt:lpstr>
      <vt:lpstr>讨论</vt:lpstr>
      <vt:lpstr>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杜 奇修</dc:creator>
  <cp:lastModifiedBy>奇修 杜</cp:lastModifiedBy>
  <cp:revision>1159</cp:revision>
  <dcterms:created xsi:type="dcterms:W3CDTF">2021-11-15T07:03:23Z</dcterms:created>
  <dcterms:modified xsi:type="dcterms:W3CDTF">2024-03-12T09:31:50Z</dcterms:modified>
</cp:coreProperties>
</file>