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1" r:id="rId3"/>
    <p:sldId id="266" r:id="rId4"/>
    <p:sldId id="269" r:id="rId5"/>
    <p:sldId id="263" r:id="rId6"/>
    <p:sldId id="264" r:id="rId7"/>
    <p:sldId id="262" r:id="rId8"/>
    <p:sldId id="265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970"/>
    <a:srgbClr val="DFC7DF"/>
    <a:srgbClr val="F6F0F6"/>
    <a:srgbClr val="CBA5CB"/>
    <a:srgbClr val="886A88"/>
    <a:srgbClr val="EDDFED"/>
    <a:srgbClr val="9A589A"/>
    <a:srgbClr val="EA9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6" autoAdjust="0"/>
    <p:restoredTop sz="87484" autoAdjust="0"/>
  </p:normalViewPr>
  <p:slideViewPr>
    <p:cSldViewPr snapToGrid="0">
      <p:cViewPr>
        <p:scale>
          <a:sx n="66" d="100"/>
          <a:sy n="66" d="100"/>
        </p:scale>
        <p:origin x="124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58468-6122-4123-9A03-9B29D9849100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CF8F4-A7E6-4657-9F12-E0154327F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1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49BA0-8C78-2BCD-7076-7ABBD6C4D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B0BD1CE-66D8-AA1E-424F-9DAB434E0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FD7EB1A-2E97-6B13-837B-49FEE6DCE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按照</a:t>
            </a:r>
            <a:r>
              <a:rPr lang="en-US" altLang="zh-CN" dirty="0"/>
              <a:t>sigma</a:t>
            </a:r>
            <a:r>
              <a:rPr lang="zh-CN" altLang="en-US" dirty="0"/>
              <a:t>采样和随机采样获得的曲线在多个数据集上均未发生分离，上图以</a:t>
            </a:r>
            <a:r>
              <a:rPr lang="en-US" altLang="zh-CN" dirty="0"/>
              <a:t>enamine10k</a:t>
            </a:r>
            <a:r>
              <a:rPr lang="zh-CN" altLang="en-US" dirty="0"/>
              <a:t>数据集为例。猜测高斯集成方法获得的</a:t>
            </a:r>
            <a:r>
              <a:rPr lang="en-US" altLang="zh-CN" dirty="0"/>
              <a:t>sigma</a:t>
            </a:r>
            <a:r>
              <a:rPr lang="zh-CN" altLang="en-US" dirty="0"/>
              <a:t>（不确定度）并不一定具有意义，因此不再使用这一算法。另一方面，一些常见的采样方法如</a:t>
            </a:r>
            <a:r>
              <a:rPr lang="en-US" altLang="zh-CN" dirty="0"/>
              <a:t>EI</a:t>
            </a:r>
            <a:r>
              <a:rPr lang="zh-CN" altLang="en-US" dirty="0"/>
              <a:t>、</a:t>
            </a:r>
            <a:r>
              <a:rPr lang="en-US" altLang="zh-CN" dirty="0"/>
              <a:t>UCB</a:t>
            </a:r>
            <a:r>
              <a:rPr lang="zh-CN" altLang="en-US" dirty="0"/>
              <a:t>甚至纯粹按照最大值采样其实并没有明显的性能差异。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9C3D57-DD59-948A-D8A6-BC0573683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CF8F4-A7E6-4657-9F12-E0154327F6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21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6D197-4E28-1904-2CC7-BDC85FEFB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2DC9DF5-F24A-A366-2D25-637509E97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2564CFB-95CC-E1C2-1F3C-475FCB6A4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下一步准备从采样算法上提高主动学习性能。在这一问题上需要考虑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informativeness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representativeness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两种采样，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informativeness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就是新的数据点所能提供的信息量，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仅考虑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informativeness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会导致采样偏差和过多离群点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representativeness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考虑待选数据点之间的联系。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DFC2B9-D4E8-217F-28F9-5410E6AFED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CF8F4-A7E6-4657-9F12-E0154327F6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79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16720-8BC4-D55A-DF52-C9507162E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3879AF5-E7BD-7C79-6EA2-8DC03D32B9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C2D7C72-E794-B513-6B6E-38BF3EFDE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这四种是在寻找</a:t>
            </a:r>
            <a:r>
              <a:rPr lang="en-US" altLang="zh-CN" dirty="0"/>
              <a:t>benchmark</a:t>
            </a:r>
            <a:r>
              <a:rPr lang="zh-CN" altLang="en-US" dirty="0"/>
              <a:t>过程，论文中常用到作为对照的四种方法。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3DDF96-6295-3D7F-7874-AE969C1C0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CF8F4-A7E6-4657-9F12-E0154327F6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62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在化学数据集</a:t>
            </a:r>
            <a:r>
              <a:rPr lang="en-US" altLang="zh-CN" dirty="0"/>
              <a:t>enamine10k</a:t>
            </a:r>
            <a:r>
              <a:rPr lang="zh-CN" altLang="en-US" dirty="0"/>
              <a:t>、两个饱和突变蛋白数据集</a:t>
            </a:r>
            <a:r>
              <a:rPr lang="en-US" altLang="zh-CN" dirty="0"/>
              <a:t>Gb1</a:t>
            </a:r>
            <a:r>
              <a:rPr lang="zh-CN" altLang="en-US" dirty="0"/>
              <a:t>和</a:t>
            </a:r>
            <a:r>
              <a:rPr lang="en-US" altLang="zh-CN" dirty="0" err="1"/>
              <a:t>TrpB</a:t>
            </a:r>
            <a:r>
              <a:rPr lang="zh-CN" altLang="en-US" dirty="0"/>
              <a:t>、以及酵母</a:t>
            </a:r>
            <a:r>
              <a:rPr lang="en-US" altLang="zh-CN" dirty="0"/>
              <a:t>DNA-</a:t>
            </a:r>
            <a:r>
              <a:rPr lang="zh-CN" altLang="en-US" dirty="0"/>
              <a:t>表达量数据集上对上述四种方法进行了测试。</a:t>
            </a:r>
            <a:r>
              <a:rPr lang="en-US" altLang="zh-CN" dirty="0"/>
              <a:t>Bagging</a:t>
            </a:r>
            <a:r>
              <a:rPr lang="zh-CN" altLang="en-US" dirty="0"/>
              <a:t>是平均情况下表现比较好的算法，可以用于作为</a:t>
            </a:r>
            <a:r>
              <a:rPr lang="en-US" altLang="zh-CN" dirty="0"/>
              <a:t>baseline</a:t>
            </a:r>
            <a:r>
              <a:rPr lang="zh-CN" altLang="en-US" dirty="0"/>
              <a:t>并在上面加以改进。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CF8F4-A7E6-4657-9F12-E0154327F6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2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enamine10k</a:t>
            </a:r>
            <a:r>
              <a:rPr lang="zh-CN" altLang="en-US" dirty="0"/>
              <a:t>数据集为例，在不使用主动学习方法下重叠率最高可以达到</a:t>
            </a:r>
            <a:r>
              <a:rPr lang="en-US" altLang="zh-CN" dirty="0"/>
              <a:t>0.7</a:t>
            </a:r>
            <a:r>
              <a:rPr lang="zh-CN" altLang="en-US" dirty="0"/>
              <a:t>左右，我们使用主动学习利用原有训练量</a:t>
            </a:r>
            <a:r>
              <a:rPr lang="en-US" altLang="zh-CN" dirty="0"/>
              <a:t>30%</a:t>
            </a:r>
            <a:r>
              <a:rPr lang="zh-CN" altLang="en-US" dirty="0"/>
              <a:t>数据所达到的效果与其基本相似，即出现了明显的数据集缩小效果。具体的训练轮次、每一轮增加的数据量都有可能影响期效果，</a:t>
            </a:r>
            <a:r>
              <a:rPr lang="en-US" altLang="zh-CN" dirty="0"/>
              <a:t>Yeast</a:t>
            </a:r>
            <a:r>
              <a:rPr lang="zh-CN" altLang="en-US" dirty="0"/>
              <a:t>数据集上并未进行这样的调优，所以提升效果并不明显。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CF8F4-A7E6-4657-9F12-E0154327F6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424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CF8F4-A7E6-4657-9F12-E0154327F6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8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E274E-9433-DB26-A67D-C8A333C56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CF40ED4-9B5A-1999-E282-144BFE02E1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E427987-D016-3F37-B3BA-23D4A4BDD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C0377D-3060-D61D-63B5-5B99E085DA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CF8F4-A7E6-4657-9F12-E0154327F6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53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03734-98AF-2431-DCC4-6EAAF887D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7CF69B9-1FAA-B197-A311-B49C735F3C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236DB42-F930-7FCF-54AB-5E5B8E748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下一步准备从采样算法上提高主动学习性能。在这一问题上需要考虑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informativeness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representativeness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两种采样，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informativeness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就是新的数据点所能提供的信息量，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仅考虑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informativeness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会导致采样偏差和过多离群点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representativeness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考虑待选数据点之间的联系。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512D4F-C130-5AD4-54D1-87C5C994F5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CF8F4-A7E6-4657-9F12-E0154327F6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533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F5BF3-EF72-78F8-37AF-CA3AE96CB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1587DE0-471B-E421-6CEA-21DFFDE4C4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680F255-C5D1-747F-E5CF-91A6B27A2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下一步准备从采样算法上提高主动学习性能。在这一问题上需要考虑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informativeness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representativeness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两种采样，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informativeness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就是新的数据点所能提供的信息量，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仅考虑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informativeness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会导致采样偏差和过多离群点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representativeness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考虑待选数据点之间的联系。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82D55-E3BB-83D4-A8EA-2D083F905D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CF8F4-A7E6-4657-9F12-E0154327F6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937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000F4-68C1-4F09-7F1A-794313885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591D344-9D4E-1D8D-CD08-FECCEA5804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7139481-3EF3-4A33-F7BC-375DE47B5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下一步准备从采样算法上提高主动学习性能。在这一问题上需要考虑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informativeness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representativeness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两种采样，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informativeness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就是新的数据点所能提供的信息量，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仅考虑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informativeness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会导致采样偏差和过多离群点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representativeness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考虑待选数据点之间的联系。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5B6E48-8888-D44A-8348-B681D4346E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CF8F4-A7E6-4657-9F12-E0154327F6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81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C1F15-7869-0AFE-094D-6211F124E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80FCAE-D4D9-59DE-8D12-0063CA5B7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32D7B-766E-DD1B-1EB9-51CAFA83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398C-FA2C-4C4D-8509-9FC4C71AF133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9EA62-2FA4-D71C-7209-09128216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61CE0-3D22-C133-9C0B-35752201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9FD0-741A-4CB4-8F35-FE452E287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81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3CEEC-8CC8-FC97-74B7-D313E95D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4E094A-285E-7785-9C93-9F27053EC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7CC0D-0BC8-36D5-B95E-DD13C9E0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398C-FA2C-4C4D-8509-9FC4C71AF133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7EC7F-6F1C-4FC7-F844-ADCDF9C5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FD98F-311D-8C07-4274-903740D1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9FD0-741A-4CB4-8F35-FE452E287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76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27EE7F-6C27-884A-F0E8-53FFF46AE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D925AF-0288-0800-5F4E-04F354EF7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A5669-D5BC-A6F3-1DC6-B57D6728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398C-FA2C-4C4D-8509-9FC4C71AF133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73496-9D99-0301-E073-FF5D3486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0D8F0-BAA4-BD21-E65D-6E66882B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9FD0-741A-4CB4-8F35-FE452E287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258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06353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B584C-DAF4-965C-43D0-24D11C45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F53EB-6B3B-9851-6747-0B00A41F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B7EEE-4D4C-B7DB-4547-6A0909C6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398C-FA2C-4C4D-8509-9FC4C71AF133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220AB-652D-69FA-15EA-EAE8E140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8046FF-6E7E-AA3A-2B16-153F112C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9FD0-741A-4CB4-8F35-FE452E287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7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C6080-B86C-2794-4476-21FE7983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158F0-7D9D-CBF1-D41D-490E4599B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4617D-001B-3E57-8E32-A6A3A269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398C-FA2C-4C4D-8509-9FC4C71AF133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C6CDD-FCA2-81E9-2031-508ED7B7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F9969-0882-19B3-24EE-001D44CE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9FD0-741A-4CB4-8F35-FE452E287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98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84C06-5C2F-3AC6-C7E3-AE7BBCEF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5A17C-029C-B675-B5F8-37E5B3FFE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8B0A9D-7DC2-7D38-96D6-409304A11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D25C0A-0E2A-18A9-0A16-BC3890A2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398C-FA2C-4C4D-8509-9FC4C71AF133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FF7858-9AED-30CD-2549-B350D9AD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6C445B-92EB-8D8D-7180-0B537565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9FD0-741A-4CB4-8F35-FE452E287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FA232-0BE4-8694-E87D-2F7D2E6D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3B359F-4D8A-80A9-8F83-97DF6C4B3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36481B-BEE1-08AA-B6E9-012521D25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5082FE-995E-785A-F76B-8BDD4F145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769742-6C19-A5BA-817C-BF4B9FCE7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E7D09B-114D-4902-08AC-1AF4DD73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398C-FA2C-4C4D-8509-9FC4C71AF133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E43A0-84D0-2430-D462-D6FCF378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AE4BB7-6395-47EC-5FE0-C708211B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9FD0-741A-4CB4-8F35-FE452E287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1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8AFA3-43F5-62D5-900D-2DF4C042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2B2103-4B2E-135F-6DBB-F3BBBA79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398C-FA2C-4C4D-8509-9FC4C71AF133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AD81DE-1A09-A477-E0F1-88D47CC6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A6962B-3109-B808-4864-B3F4442F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9FD0-741A-4CB4-8F35-FE452E287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70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6F5A69-AFCD-8DB8-6AD7-BDAF2A76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398C-FA2C-4C4D-8509-9FC4C71AF133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5491FC-AA02-2D5D-5150-96A5D304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D69C20-4148-B131-F9AB-A961FE54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9FD0-741A-4CB4-8F35-FE452E287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52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42597-82CA-0B94-C0E0-98004E2C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2DFAD-D127-B8A1-707C-8C5964A66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FB3691-9B8F-9BA9-7634-436565114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CD1E79-2678-681E-26FE-DC4D62E7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398C-FA2C-4C4D-8509-9FC4C71AF133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CF7D7B-8CCA-8C1B-8A1D-6C6D0C10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CD52AA-5D2A-B1DE-323F-FCF86B6A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9FD0-741A-4CB4-8F35-FE452E287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50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7207C-A50C-E908-B3CD-3130933D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69CCD7-E4A2-5672-C57C-A102E3DB0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82F155-189E-6B91-DF24-605B150AD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29B43-11E2-878B-773B-CE50F74A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398C-FA2C-4C4D-8509-9FC4C71AF133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DF735D-A56F-F37A-0089-5F76C5A6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A2CC1-16A2-8ED1-D0DE-9E0E6445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9FD0-741A-4CB4-8F35-FE452E287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4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A2A67B-265B-4DA6-8576-DF70A148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2488F5-B4D7-8EE8-E3C4-AED765257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EC8D3-6D15-EEA1-2674-DE2B53C69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C398C-FA2C-4C4D-8509-9FC4C71AF133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8E99D-6023-E3F4-BFE0-311EAE028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AC9BC-4E02-0A90-EB3B-C403914ED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F9FD0-741A-4CB4-8F35-FE452E287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73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11" descr="图片 11"/>
          <p:cNvPicPr>
            <a:picLocks noChangeAspect="1"/>
          </p:cNvPicPr>
          <p:nvPr/>
        </p:nvPicPr>
        <p:blipFill>
          <a:blip r:embed="rId2"/>
          <a:srcRect l="20284" t="43821" r="21012" b="48121"/>
          <a:stretch>
            <a:fillRect/>
          </a:stretch>
        </p:blipFill>
        <p:spPr>
          <a:xfrm>
            <a:off x="601711" y="651163"/>
            <a:ext cx="2568653" cy="249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timg-1-03.jpg" descr="timg-1-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324" y="0"/>
            <a:ext cx="12352648" cy="6950819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矩形"/>
          <p:cNvSpPr/>
          <p:nvPr/>
        </p:nvSpPr>
        <p:spPr>
          <a:xfrm>
            <a:off x="-20257" y="2544882"/>
            <a:ext cx="161659" cy="867622"/>
          </a:xfrm>
          <a:prstGeom prst="rect">
            <a:avLst/>
          </a:prstGeom>
          <a:solidFill>
            <a:srgbClr val="E83E8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1100639">
              <a:defRPr sz="3000" b="1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7"/>
          <p:cNvSpPr txBox="1"/>
          <p:nvPr/>
        </p:nvSpPr>
        <p:spPr>
          <a:xfrm>
            <a:off x="414363" y="2544881"/>
            <a:ext cx="4950207" cy="875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67733" tIns="67733" rIns="67733" bIns="67733" anchor="ctr">
            <a:spAutoFit/>
          </a:bodyPr>
          <a:lstStyle>
            <a:lvl1pPr defTabSz="825500">
              <a:tabLst>
                <a:tab pos="6642100" algn="l"/>
              </a:tabLst>
              <a:defRPr sz="2000" b="1">
                <a:solidFill>
                  <a:srgbClr val="660874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20241108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endParaRPr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7"/>
          <p:cNvSpPr txBox="1"/>
          <p:nvPr/>
        </p:nvSpPr>
        <p:spPr>
          <a:xfrm>
            <a:off x="526845" y="3735156"/>
            <a:ext cx="4101716" cy="752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67733" tIns="67733" rIns="67733" bIns="67733" anchor="ctr">
            <a:spAutoFit/>
          </a:bodyPr>
          <a:lstStyle/>
          <a:p>
            <a:pPr defTabSz="1100639">
              <a:tabLst>
                <a:tab pos="8855912" algn="l"/>
              </a:tabLst>
              <a:defRPr sz="2000" b="1">
                <a:solidFill>
                  <a:srgbClr val="660874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支一轩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00639">
              <a:tabLst>
                <a:tab pos="8855912" algn="l"/>
              </a:tabLst>
              <a:defRPr sz="2000" b="1">
                <a:solidFill>
                  <a:srgbClr val="660874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2024.11.8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54142-01D1-F3E7-300B-A40ADB27C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屏幕快照 2020-07-19 下午4.12.58.png" descr="屏幕快照 2020-07-19 下午4.12.58.png">
            <a:extLst>
              <a:ext uri="{FF2B5EF4-FFF2-40B4-BE49-F238E27FC236}">
                <a16:creationId xmlns:a16="http://schemas.microsoft.com/office/drawing/2014/main" id="{3EB7E5FE-C87C-F9AC-5B29-77910277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4" b="8575"/>
          <a:stretch>
            <a:fillRect/>
          </a:stretch>
        </p:blipFill>
        <p:spPr>
          <a:xfrm>
            <a:off x="-53888" y="-43196"/>
            <a:ext cx="12299776" cy="574487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文本框 4">
            <a:extLst>
              <a:ext uri="{FF2B5EF4-FFF2-40B4-BE49-F238E27FC236}">
                <a16:creationId xmlns:a16="http://schemas.microsoft.com/office/drawing/2014/main" id="{766BE858-CF67-20E1-AD3D-3C363E83A99C}"/>
              </a:ext>
            </a:extLst>
          </p:cNvPr>
          <p:cNvSpPr txBox="1"/>
          <p:nvPr/>
        </p:nvSpPr>
        <p:spPr>
          <a:xfrm>
            <a:off x="531345" y="61689"/>
            <a:ext cx="63404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可供参考的提高主动学习性能的算法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01">
            <a:extLst>
              <a:ext uri="{FF2B5EF4-FFF2-40B4-BE49-F238E27FC236}">
                <a16:creationId xmlns:a16="http://schemas.microsoft.com/office/drawing/2014/main" id="{8434C198-53CE-4DBA-3B8C-287EB4FA3967}"/>
              </a:ext>
            </a:extLst>
          </p:cNvPr>
          <p:cNvSpPr txBox="1"/>
          <p:nvPr/>
        </p:nvSpPr>
        <p:spPr>
          <a:xfrm>
            <a:off x="11388207" y="6177193"/>
            <a:ext cx="283409" cy="30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0959" rIns="6095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682A75"/>
                </a:solidFill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1pPr>
          </a:lstStyle>
          <a:p>
            <a:fld id="{03ED0582-4FAA-481A-A233-A17D4F99DC2D}" type="slidenum">
              <a:rPr lang="en-US" altLang="zh-CN" sz="1067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endParaRPr sz="10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88F1AE-DF57-F2BD-4770-3EE89A543B57}"/>
              </a:ext>
            </a:extLst>
          </p:cNvPr>
          <p:cNvSpPr txBox="1"/>
          <p:nvPr/>
        </p:nvSpPr>
        <p:spPr>
          <a:xfrm>
            <a:off x="7639291" y="2430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3FDBFE1-D7F9-6532-1EB7-43452ABE162D}"/>
                  </a:ext>
                </a:extLst>
              </p:cNvPr>
              <p:cNvSpPr txBox="1"/>
              <p:nvPr/>
            </p:nvSpPr>
            <p:spPr>
              <a:xfrm>
                <a:off x="531345" y="873883"/>
                <a:ext cx="8841777" cy="558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Variance-based Uncertainty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𝑈𝑛𝑐𝑒𝑟𝑡𝑎𝑖𝑛𝑡𝑦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Least Confidence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𝑈𝑛𝑐𝑒𝑟𝑡𝑎𝑖𝑛𝑡𝑦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𝑡𝑟𝑢𝑒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|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Adversarial Perturbation-based Uncertainty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𝑈𝑛𝑐𝑒𝑟𝑡𝑎𝑖𝑛𝑡𝑦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=∥</m:t>
                      </m:r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𝛿</m:t>
                          </m:r>
                        </m:e>
                      </m:d>
                      <m:r>
                        <a:rPr lang="el-GR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∥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Density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n-NO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𝑠𝑖𝑚𝑘𝑁𝑁</m:t>
                      </m:r>
                      <m:r>
                        <a:rPr lang="nn-NO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nn-NO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nn-NO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​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  <m:r>
                        <a:rPr lang="nn-NO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nn-NO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nn-NO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𝑠𝑖𝑚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3FDBFE1-D7F9-6532-1EB7-43452ABE1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45" y="873883"/>
                <a:ext cx="8841777" cy="5586529"/>
              </a:xfrm>
              <a:prstGeom prst="rect">
                <a:avLst/>
              </a:prstGeom>
              <a:blipFill>
                <a:blip r:embed="rId4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213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8ADB2-DDD8-7707-3713-B52D50FA2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屏幕快照 2020-07-19 下午4.12.58.png" descr="屏幕快照 2020-07-19 下午4.12.58.png">
            <a:extLst>
              <a:ext uri="{FF2B5EF4-FFF2-40B4-BE49-F238E27FC236}">
                <a16:creationId xmlns:a16="http://schemas.microsoft.com/office/drawing/2014/main" id="{5AA06809-23D5-CFC9-1CC9-C49FF70A97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4" b="8575"/>
          <a:stretch>
            <a:fillRect/>
          </a:stretch>
        </p:blipFill>
        <p:spPr>
          <a:xfrm>
            <a:off x="-53888" y="-43196"/>
            <a:ext cx="12299776" cy="574487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文本框 4">
            <a:extLst>
              <a:ext uri="{FF2B5EF4-FFF2-40B4-BE49-F238E27FC236}">
                <a16:creationId xmlns:a16="http://schemas.microsoft.com/office/drawing/2014/main" id="{417996DC-6343-B24F-CEF0-CE6021857ACC}"/>
              </a:ext>
            </a:extLst>
          </p:cNvPr>
          <p:cNvSpPr txBox="1"/>
          <p:nvPr/>
        </p:nvSpPr>
        <p:spPr>
          <a:xfrm>
            <a:off x="531345" y="61689"/>
            <a:ext cx="63404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可供参考的提高主动学习性能的算法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01">
            <a:extLst>
              <a:ext uri="{FF2B5EF4-FFF2-40B4-BE49-F238E27FC236}">
                <a16:creationId xmlns:a16="http://schemas.microsoft.com/office/drawing/2014/main" id="{569243CA-FF90-25FA-D92E-94E0F1D90FA6}"/>
              </a:ext>
            </a:extLst>
          </p:cNvPr>
          <p:cNvSpPr txBox="1"/>
          <p:nvPr/>
        </p:nvSpPr>
        <p:spPr>
          <a:xfrm>
            <a:off x="11388207" y="6177193"/>
            <a:ext cx="283409" cy="30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0959" rIns="6095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682A75"/>
                </a:solidFill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1pPr>
          </a:lstStyle>
          <a:p>
            <a:fld id="{03ED0582-4FAA-481A-A233-A17D4F99DC2D}" type="slidenum">
              <a:rPr lang="en-US" altLang="zh-CN" sz="1067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endParaRPr sz="10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850435-E7F9-0C27-C9A0-2FFE9E417DD2}"/>
              </a:ext>
            </a:extLst>
          </p:cNvPr>
          <p:cNvSpPr txBox="1"/>
          <p:nvPr/>
        </p:nvSpPr>
        <p:spPr>
          <a:xfrm>
            <a:off x="7639291" y="2430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2DDE05-A21C-B854-23E1-3CE1F1276E12}"/>
              </a:ext>
            </a:extLst>
          </p:cNvPr>
          <p:cNvSpPr txBox="1"/>
          <p:nvPr/>
        </p:nvSpPr>
        <p:spPr>
          <a:xfrm>
            <a:off x="531345" y="873883"/>
            <a:ext cx="11140271" cy="4008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 Selection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基于贪心策略，在每次迭代中选择一个与已选样本尽量不同的样本，即通过将每次选择的样本与已经选择的样本比较来避免冗余。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Clustering-based Selection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基于聚类的方法将未标记数据划分为多个簇，然后从这些簇中选择样本。由于选择的样本来自不同的簇，因此可以实现一定程度的多样性。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Hybrid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informativeness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representativeness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结合，比如在不同的阶段采用不同的采样方法。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975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093C9-C2A9-3455-4511-18CF80174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DC6A2D-EE41-7697-E1FE-9ADB52401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08" y="1718513"/>
            <a:ext cx="5961600" cy="47692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2BB832-883A-7B06-E381-E00121079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45" y="1718387"/>
            <a:ext cx="5960955" cy="4768764"/>
          </a:xfrm>
          <a:prstGeom prst="rect">
            <a:avLst/>
          </a:prstGeom>
        </p:spPr>
      </p:pic>
      <p:pic>
        <p:nvPicPr>
          <p:cNvPr id="94" name="屏幕快照 2020-07-19 下午4.12.58.png" descr="屏幕快照 2020-07-19 下午4.12.58.png">
            <a:extLst>
              <a:ext uri="{FF2B5EF4-FFF2-40B4-BE49-F238E27FC236}">
                <a16:creationId xmlns:a16="http://schemas.microsoft.com/office/drawing/2014/main" id="{EF5E6EA5-90E2-DF77-F7DA-7BC1330B03E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14" b="8575"/>
          <a:stretch>
            <a:fillRect/>
          </a:stretch>
        </p:blipFill>
        <p:spPr>
          <a:xfrm>
            <a:off x="-53888" y="-43196"/>
            <a:ext cx="12299776" cy="574487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文本框 4">
            <a:extLst>
              <a:ext uri="{FF2B5EF4-FFF2-40B4-BE49-F238E27FC236}">
                <a16:creationId xmlns:a16="http://schemas.microsoft.com/office/drawing/2014/main" id="{87216EA1-89D2-15DF-D55E-3A56439AF35D}"/>
              </a:ext>
            </a:extLst>
          </p:cNvPr>
          <p:cNvSpPr txBox="1"/>
          <p:nvPr/>
        </p:nvSpPr>
        <p:spPr>
          <a:xfrm>
            <a:off x="531345" y="61689"/>
            <a:ext cx="63404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可供参考的提高主动学习性能的算法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01">
            <a:extLst>
              <a:ext uri="{FF2B5EF4-FFF2-40B4-BE49-F238E27FC236}">
                <a16:creationId xmlns:a16="http://schemas.microsoft.com/office/drawing/2014/main" id="{304E4109-B90A-4567-13CC-0BCD7249DE10}"/>
              </a:ext>
            </a:extLst>
          </p:cNvPr>
          <p:cNvSpPr txBox="1"/>
          <p:nvPr/>
        </p:nvSpPr>
        <p:spPr>
          <a:xfrm>
            <a:off x="11388207" y="6177193"/>
            <a:ext cx="283409" cy="30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0959" rIns="6095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682A75"/>
                </a:solidFill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1pPr>
          </a:lstStyle>
          <a:p>
            <a:fld id="{03ED0582-4FAA-481A-A233-A17D4F99DC2D}" type="slidenum">
              <a:rPr lang="en-US" altLang="zh-CN" sz="1067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fld>
            <a:endParaRPr sz="10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D1AD95-B908-779B-26AB-F8BFAB272587}"/>
              </a:ext>
            </a:extLst>
          </p:cNvPr>
          <p:cNvSpPr txBox="1"/>
          <p:nvPr/>
        </p:nvSpPr>
        <p:spPr>
          <a:xfrm>
            <a:off x="7639291" y="2430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BAA684-57B6-3835-EB25-214642950F9A}"/>
              </a:ext>
            </a:extLst>
          </p:cNvPr>
          <p:cNvSpPr txBox="1"/>
          <p:nvPr/>
        </p:nvSpPr>
        <p:spPr>
          <a:xfrm>
            <a:off x="531345" y="873883"/>
            <a:ext cx="11140271" cy="1053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Hybrid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informativeness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representativeness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结合，比如在不同的阶段采用不同的采样方法。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95C03D-01B0-B73A-7332-09A62477322C}"/>
              </a:ext>
            </a:extLst>
          </p:cNvPr>
          <p:cNvSpPr txBox="1"/>
          <p:nvPr/>
        </p:nvSpPr>
        <p:spPr>
          <a:xfrm>
            <a:off x="2860178" y="6332043"/>
            <a:ext cx="6471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aseline="30000" dirty="0">
                <a:solidFill>
                  <a:srgbClr val="7A1970"/>
                </a:solidFill>
              </a:rPr>
              <a:t>*</a:t>
            </a:r>
            <a:r>
              <a:rPr lang="zh-CN" altLang="en-US" sz="1600" dirty="0">
                <a:solidFill>
                  <a:srgbClr val="7A1970"/>
                </a:solidFill>
              </a:rPr>
              <a:t>在</a:t>
            </a:r>
            <a:r>
              <a:rPr lang="en-US" altLang="zh-CN" sz="1600" dirty="0">
                <a:solidFill>
                  <a:srgbClr val="7A1970"/>
                </a:solidFill>
              </a:rPr>
              <a:t>enamine10k</a:t>
            </a:r>
            <a:r>
              <a:rPr lang="zh-CN" altLang="en-US" sz="1600" dirty="0">
                <a:solidFill>
                  <a:srgbClr val="7A1970"/>
                </a:solidFill>
              </a:rPr>
              <a:t>数据集上使用</a:t>
            </a:r>
            <a:r>
              <a:rPr lang="en-US" altLang="zh-CN" sz="1600" dirty="0">
                <a:solidFill>
                  <a:srgbClr val="7A1970"/>
                </a:solidFill>
              </a:rPr>
              <a:t>random-greedy-uncertainty</a:t>
            </a:r>
            <a:r>
              <a:rPr lang="zh-CN" altLang="en-US" sz="1600" dirty="0">
                <a:solidFill>
                  <a:srgbClr val="7A1970"/>
                </a:solidFill>
              </a:rPr>
              <a:t>采样实验结果</a:t>
            </a:r>
          </a:p>
        </p:txBody>
      </p:sp>
    </p:spTree>
    <p:extLst>
      <p:ext uri="{BB962C8B-B14F-4D97-AF65-F5344CB8AC3E}">
        <p14:creationId xmlns:p14="http://schemas.microsoft.com/office/powerpoint/2010/main" val="3194546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A4B4C-83C7-1735-7F44-0015ECAEC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屏幕快照 2020-07-19 下午4.12.58.png" descr="屏幕快照 2020-07-19 下午4.12.58.png">
            <a:extLst>
              <a:ext uri="{FF2B5EF4-FFF2-40B4-BE49-F238E27FC236}">
                <a16:creationId xmlns:a16="http://schemas.microsoft.com/office/drawing/2014/main" id="{5D2B31F0-67D5-138B-ED00-BB7963704C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4" b="8575"/>
          <a:stretch>
            <a:fillRect/>
          </a:stretch>
        </p:blipFill>
        <p:spPr>
          <a:xfrm>
            <a:off x="-53888" y="-43196"/>
            <a:ext cx="12299776" cy="574487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文本框 4">
            <a:extLst>
              <a:ext uri="{FF2B5EF4-FFF2-40B4-BE49-F238E27FC236}">
                <a16:creationId xmlns:a16="http://schemas.microsoft.com/office/drawing/2014/main" id="{136545E3-CE48-D67A-DE48-D02422D2D78E}"/>
              </a:ext>
            </a:extLst>
          </p:cNvPr>
          <p:cNvSpPr txBox="1"/>
          <p:nvPr/>
        </p:nvSpPr>
        <p:spPr>
          <a:xfrm>
            <a:off x="531345" y="61689"/>
            <a:ext cx="63404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科学问题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12">
            <a:extLst>
              <a:ext uri="{FF2B5EF4-FFF2-40B4-BE49-F238E27FC236}">
                <a16:creationId xmlns:a16="http://schemas.microsoft.com/office/drawing/2014/main" id="{961BED27-FFA3-4F40-F355-A8B270C883D9}"/>
              </a:ext>
            </a:extLst>
          </p:cNvPr>
          <p:cNvSpPr txBox="1"/>
          <p:nvPr/>
        </p:nvSpPr>
        <p:spPr>
          <a:xfrm>
            <a:off x="537341" y="1276507"/>
            <a:ext cx="7946902" cy="1334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60959" rIns="60959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  <a:defRPr sz="1400">
                <a:solidFill>
                  <a:srgbClr val="682A75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pP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DNA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等生物序列数据集上是否可以使用主动学习算法？</a:t>
            </a:r>
            <a:endParaRPr lang="en-US" altLang="zh-CN" sz="18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 sz="1400">
                <a:solidFill>
                  <a:srgbClr val="682A75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pP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如何通过主动学习算法在保证模型性能的情况下缩小数据集？</a:t>
            </a:r>
            <a:endParaRPr lang="en-US" altLang="zh-CN" sz="18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 sz="1400">
                <a:solidFill>
                  <a:srgbClr val="682A75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pP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寻找一种算法可以提高主动学习在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DNA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等生物序列数据集上的性能。</a:t>
            </a:r>
            <a:endParaRPr lang="en-US" altLang="zh-CN" sz="18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线条">
            <a:extLst>
              <a:ext uri="{FF2B5EF4-FFF2-40B4-BE49-F238E27FC236}">
                <a16:creationId xmlns:a16="http://schemas.microsoft.com/office/drawing/2014/main" id="{483B7458-6568-87EC-0AF3-20EC26AEF803}"/>
              </a:ext>
            </a:extLst>
          </p:cNvPr>
          <p:cNvSpPr/>
          <p:nvPr/>
        </p:nvSpPr>
        <p:spPr>
          <a:xfrm>
            <a:off x="602232" y="6014017"/>
            <a:ext cx="10987536" cy="1"/>
          </a:xfrm>
          <a:prstGeom prst="line">
            <a:avLst/>
          </a:prstGeom>
          <a:ln>
            <a:solidFill>
              <a:srgbClr val="682A75"/>
            </a:solidFill>
            <a:miter/>
          </a:ln>
        </p:spPr>
        <p:txBody>
          <a:bodyPr lIns="60959" rIns="60959"/>
          <a:lstStyle/>
          <a:p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01">
            <a:extLst>
              <a:ext uri="{FF2B5EF4-FFF2-40B4-BE49-F238E27FC236}">
                <a16:creationId xmlns:a16="http://schemas.microsoft.com/office/drawing/2014/main" id="{1E9D86D4-D5D1-4278-CE20-03660595A1E5}"/>
              </a:ext>
            </a:extLst>
          </p:cNvPr>
          <p:cNvSpPr txBox="1"/>
          <p:nvPr/>
        </p:nvSpPr>
        <p:spPr>
          <a:xfrm>
            <a:off x="11388207" y="6177193"/>
            <a:ext cx="203259" cy="30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0959" rIns="6095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682A75"/>
                </a:solidFill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1pPr>
          </a:lstStyle>
          <a:p>
            <a:fld id="{03ED0582-4FAA-481A-A233-A17D4F99DC2D}" type="slidenum">
              <a:rPr lang="en-US" altLang="zh-CN" sz="1067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sz="10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129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2F7EE-00F8-216E-112C-E9D56617E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A66193E6-DE21-A6DC-2D06-AA40D447A760}"/>
              </a:ext>
            </a:extLst>
          </p:cNvPr>
          <p:cNvGrpSpPr/>
          <p:nvPr/>
        </p:nvGrpSpPr>
        <p:grpSpPr>
          <a:xfrm>
            <a:off x="172720" y="4086339"/>
            <a:ext cx="10800000" cy="2700000"/>
            <a:chOff x="591000" y="915988"/>
            <a:chExt cx="10800000" cy="2700000"/>
          </a:xfrm>
        </p:grpSpPr>
        <p:pic>
          <p:nvPicPr>
            <p:cNvPr id="112" name="Picture 7">
              <a:extLst>
                <a:ext uri="{FF2B5EF4-FFF2-40B4-BE49-F238E27FC236}">
                  <a16:creationId xmlns:a16="http://schemas.microsoft.com/office/drawing/2014/main" id="{4CBCA7FC-8CE3-ED17-2020-A7EAA8F36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00" y="915988"/>
              <a:ext cx="3600000" cy="27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8">
              <a:extLst>
                <a:ext uri="{FF2B5EF4-FFF2-40B4-BE49-F238E27FC236}">
                  <a16:creationId xmlns:a16="http://schemas.microsoft.com/office/drawing/2014/main" id="{552E9DD1-F3B6-D35A-797C-2F7852C1C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915988"/>
              <a:ext cx="3600000" cy="27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9">
              <a:extLst>
                <a:ext uri="{FF2B5EF4-FFF2-40B4-BE49-F238E27FC236}">
                  <a16:creationId xmlns:a16="http://schemas.microsoft.com/office/drawing/2014/main" id="{8293CF1E-71CF-6910-B6F0-86E46AF45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000" y="915988"/>
              <a:ext cx="3600000" cy="27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E66D9D05-E5E6-4C3E-C832-F1FBCBA88AC2}"/>
                </a:ext>
              </a:extLst>
            </p:cNvPr>
            <p:cNvSpPr/>
            <p:nvPr/>
          </p:nvSpPr>
          <p:spPr>
            <a:xfrm>
              <a:off x="4829556" y="1090424"/>
              <a:ext cx="472440" cy="1409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B301AAC4-F7C5-FF10-A0B6-C7C8BC94B4C8}"/>
                </a:ext>
              </a:extLst>
            </p:cNvPr>
            <p:cNvSpPr/>
            <p:nvPr/>
          </p:nvSpPr>
          <p:spPr>
            <a:xfrm>
              <a:off x="4490085" y="1078230"/>
              <a:ext cx="472440" cy="140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2B2E84B8-047F-E9CD-5B60-6C739652D6C9}"/>
                </a:ext>
              </a:extLst>
            </p:cNvPr>
            <p:cNvSpPr txBox="1"/>
            <p:nvPr/>
          </p:nvSpPr>
          <p:spPr>
            <a:xfrm>
              <a:off x="4981727" y="104810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PCC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6FB119FC-2674-29C0-131C-6D2AA74C38E4}"/>
              </a:ext>
            </a:extLst>
          </p:cNvPr>
          <p:cNvSpPr/>
          <p:nvPr/>
        </p:nvSpPr>
        <p:spPr>
          <a:xfrm>
            <a:off x="356229" y="708019"/>
            <a:ext cx="11479541" cy="3478273"/>
          </a:xfrm>
          <a:prstGeom prst="roundRect">
            <a:avLst>
              <a:gd name="adj" fmla="val 9487"/>
            </a:avLst>
          </a:prstGeom>
          <a:solidFill>
            <a:srgbClr val="F6F0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4" name="屏幕快照 2020-07-19 下午4.12.58.png" descr="屏幕快照 2020-07-19 下午4.12.58.png">
            <a:extLst>
              <a:ext uri="{FF2B5EF4-FFF2-40B4-BE49-F238E27FC236}">
                <a16:creationId xmlns:a16="http://schemas.microsoft.com/office/drawing/2014/main" id="{E9139A2A-1E31-DB61-87A7-4881D9D292A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14" b="8575"/>
          <a:stretch>
            <a:fillRect/>
          </a:stretch>
        </p:blipFill>
        <p:spPr>
          <a:xfrm>
            <a:off x="-53888" y="-43196"/>
            <a:ext cx="12299776" cy="574487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文本框 4">
            <a:extLst>
              <a:ext uri="{FF2B5EF4-FFF2-40B4-BE49-F238E27FC236}">
                <a16:creationId xmlns:a16="http://schemas.microsoft.com/office/drawing/2014/main" id="{B7877ED3-CCD0-F99D-762B-3E82B38C33A4}"/>
              </a:ext>
            </a:extLst>
          </p:cNvPr>
          <p:cNvSpPr txBox="1"/>
          <p:nvPr/>
        </p:nvSpPr>
        <p:spPr>
          <a:xfrm>
            <a:off x="531345" y="61689"/>
            <a:ext cx="63404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从高斯集成到其他算法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01">
            <a:extLst>
              <a:ext uri="{FF2B5EF4-FFF2-40B4-BE49-F238E27FC236}">
                <a16:creationId xmlns:a16="http://schemas.microsoft.com/office/drawing/2014/main" id="{A5A8BCCB-AD31-FCD4-256C-807B1D4093E9}"/>
              </a:ext>
            </a:extLst>
          </p:cNvPr>
          <p:cNvSpPr txBox="1"/>
          <p:nvPr/>
        </p:nvSpPr>
        <p:spPr>
          <a:xfrm>
            <a:off x="11388207" y="6177193"/>
            <a:ext cx="203259" cy="30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0959" rIns="6095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682A75"/>
                </a:solidFill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1pPr>
          </a:lstStyle>
          <a:p>
            <a:fld id="{03ED0582-4FAA-481A-A233-A17D4F99DC2D}" type="slidenum">
              <a:rPr lang="en-US" altLang="zh-CN" sz="1067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sz="10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EA9838B-B7CD-F230-4801-8592506F31D5}"/>
              </a:ext>
            </a:extLst>
          </p:cNvPr>
          <p:cNvSpPr txBox="1"/>
          <p:nvPr/>
        </p:nvSpPr>
        <p:spPr>
          <a:xfrm>
            <a:off x="488592" y="785239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Gaussian Ensemble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50A6108D-8532-9CD6-C9D3-1F5B25B1FED8}"/>
              </a:ext>
            </a:extLst>
          </p:cNvPr>
          <p:cNvGrpSpPr/>
          <p:nvPr/>
        </p:nvGrpSpPr>
        <p:grpSpPr>
          <a:xfrm>
            <a:off x="539033" y="848407"/>
            <a:ext cx="11296738" cy="3217879"/>
            <a:chOff x="539033" y="1197204"/>
            <a:chExt cx="11296738" cy="3217879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DB754623-B727-11BF-51FC-77CED8AAFE55}"/>
                </a:ext>
              </a:extLst>
            </p:cNvPr>
            <p:cNvCxnSpPr>
              <a:cxnSpLocks/>
              <a:stCxn id="77" idx="3"/>
              <a:endCxn id="37" idx="1"/>
            </p:cNvCxnSpPr>
            <p:nvPr/>
          </p:nvCxnSpPr>
          <p:spPr>
            <a:xfrm>
              <a:off x="6016876" y="3707198"/>
              <a:ext cx="2297563" cy="4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783248C-FB8D-EC28-346D-2D4D9A893483}"/>
                </a:ext>
              </a:extLst>
            </p:cNvPr>
            <p:cNvSpPr/>
            <p:nvPr/>
          </p:nvSpPr>
          <p:spPr>
            <a:xfrm>
              <a:off x="7251555" y="1980471"/>
              <a:ext cx="752130" cy="2403835"/>
            </a:xfrm>
            <a:prstGeom prst="roundRect">
              <a:avLst/>
            </a:prstGeom>
            <a:solidFill>
              <a:srgbClr val="EDDFE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F35C5D66-4D71-44E5-E123-3DE77689E1B0}"/>
                </a:ext>
              </a:extLst>
            </p:cNvPr>
            <p:cNvCxnSpPr>
              <a:cxnSpLocks/>
              <a:stCxn id="72" idx="3"/>
              <a:endCxn id="33" idx="1"/>
            </p:cNvCxnSpPr>
            <p:nvPr/>
          </p:nvCxnSpPr>
          <p:spPr>
            <a:xfrm flipV="1">
              <a:off x="5986862" y="3025041"/>
              <a:ext cx="2327577" cy="2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E3B4415-2B04-0E0A-C7DC-F87F0AF80497}"/>
                </a:ext>
              </a:extLst>
            </p:cNvPr>
            <p:cNvSpPr/>
            <p:nvPr/>
          </p:nvSpPr>
          <p:spPr>
            <a:xfrm>
              <a:off x="6861705" y="1566534"/>
              <a:ext cx="752130" cy="2403835"/>
            </a:xfrm>
            <a:prstGeom prst="roundRect">
              <a:avLst/>
            </a:prstGeom>
            <a:solidFill>
              <a:srgbClr val="EDDFE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707E650A-CF17-34A6-B006-BCC8B97FF757}"/>
                </a:ext>
              </a:extLst>
            </p:cNvPr>
            <p:cNvCxnSpPr>
              <a:cxnSpLocks/>
              <a:stCxn id="71" idx="3"/>
              <a:endCxn id="27" idx="1"/>
            </p:cNvCxnSpPr>
            <p:nvPr/>
          </p:nvCxnSpPr>
          <p:spPr>
            <a:xfrm>
              <a:off x="5992870" y="2716962"/>
              <a:ext cx="23215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36354DF-FB9D-5591-CC30-794E31240A0C}"/>
                </a:ext>
              </a:extLst>
            </p:cNvPr>
            <p:cNvSpPr/>
            <p:nvPr/>
          </p:nvSpPr>
          <p:spPr>
            <a:xfrm>
              <a:off x="6680565" y="1381869"/>
              <a:ext cx="752130" cy="2403835"/>
            </a:xfrm>
            <a:prstGeom prst="roundRect">
              <a:avLst/>
            </a:prstGeom>
            <a:solidFill>
              <a:srgbClr val="DFC7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48D938F3-70CD-DC51-B959-1F547EAFAC75}"/>
                </a:ext>
              </a:extLst>
            </p:cNvPr>
            <p:cNvSpPr/>
            <p:nvPr/>
          </p:nvSpPr>
          <p:spPr>
            <a:xfrm>
              <a:off x="6485640" y="1197204"/>
              <a:ext cx="752130" cy="2403835"/>
            </a:xfrm>
            <a:prstGeom prst="roundRect">
              <a:avLst/>
            </a:prstGeom>
            <a:solidFill>
              <a:srgbClr val="CBA5C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EB10102-5EE7-D09E-893E-CAA8D67E6E27}"/>
                </a:ext>
              </a:extLst>
            </p:cNvPr>
            <p:cNvSpPr txBox="1"/>
            <p:nvPr/>
          </p:nvSpPr>
          <p:spPr>
            <a:xfrm>
              <a:off x="8314440" y="2214455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(μ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σ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9F1EF5C0-B378-71DC-E3C9-8A75367E5924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7237770" y="2399122"/>
              <a:ext cx="1076670" cy="47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BF13ED7-9D9B-0E65-4BEF-682404CC5C22}"/>
                </a:ext>
              </a:extLst>
            </p:cNvPr>
            <p:cNvSpPr txBox="1"/>
            <p:nvPr/>
          </p:nvSpPr>
          <p:spPr>
            <a:xfrm>
              <a:off x="4713921" y="2214455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seqs set 1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A1E550B-FFE7-B4BB-2A42-8C91B1B93A88}"/>
                </a:ext>
              </a:extLst>
            </p:cNvPr>
            <p:cNvCxnSpPr>
              <a:cxnSpLocks/>
              <a:stCxn id="9" idx="3"/>
              <a:endCxn id="3" idx="1"/>
            </p:cNvCxnSpPr>
            <p:nvPr/>
          </p:nvCxnSpPr>
          <p:spPr>
            <a:xfrm>
              <a:off x="5990232" y="2399121"/>
              <a:ext cx="49540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05239D2-70F8-021B-7811-CAD4E6067C6A}"/>
                </a:ext>
              </a:extLst>
            </p:cNvPr>
            <p:cNvSpPr txBox="1"/>
            <p:nvPr/>
          </p:nvSpPr>
          <p:spPr>
            <a:xfrm rot="2495236">
              <a:off x="6962428" y="392628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D9B7C50-BDB1-5C87-7AB9-072EF06D42DC}"/>
                </a:ext>
              </a:extLst>
            </p:cNvPr>
            <p:cNvSpPr txBox="1"/>
            <p:nvPr/>
          </p:nvSpPr>
          <p:spPr>
            <a:xfrm>
              <a:off x="6599572" y="3390378"/>
              <a:ext cx="593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CNN 1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7BFCF29-A2A8-61A1-1C83-B115751F6CE9}"/>
                </a:ext>
              </a:extLst>
            </p:cNvPr>
            <p:cNvSpPr txBox="1"/>
            <p:nvPr/>
          </p:nvSpPr>
          <p:spPr>
            <a:xfrm>
              <a:off x="6781377" y="3570261"/>
              <a:ext cx="593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CNN 2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8C7FF17-85E5-3FBA-31B2-B8FB986F9237}"/>
                </a:ext>
              </a:extLst>
            </p:cNvPr>
            <p:cNvSpPr txBox="1"/>
            <p:nvPr/>
          </p:nvSpPr>
          <p:spPr>
            <a:xfrm>
              <a:off x="6958414" y="3768754"/>
              <a:ext cx="593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CNN 3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CC0ABC2-03D2-F7AC-D554-2EB32242E79C}"/>
                </a:ext>
              </a:extLst>
            </p:cNvPr>
            <p:cNvSpPr txBox="1"/>
            <p:nvPr/>
          </p:nvSpPr>
          <p:spPr>
            <a:xfrm>
              <a:off x="7293233" y="4168862"/>
              <a:ext cx="6687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CNN 10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5C21E13-33A2-B2AE-A47C-6F308F9BDAA2}"/>
                </a:ext>
              </a:extLst>
            </p:cNvPr>
            <p:cNvSpPr txBox="1"/>
            <p:nvPr/>
          </p:nvSpPr>
          <p:spPr>
            <a:xfrm>
              <a:off x="8314439" y="2532296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(μ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σ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6EF617C-636B-6D52-A100-71B769C11721}"/>
                </a:ext>
              </a:extLst>
            </p:cNvPr>
            <p:cNvSpPr txBox="1"/>
            <p:nvPr/>
          </p:nvSpPr>
          <p:spPr>
            <a:xfrm>
              <a:off x="8314439" y="3526682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(μ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σ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4602E7-A656-8D79-95C9-7B457E76D9E0}"/>
                </a:ext>
              </a:extLst>
            </p:cNvPr>
            <p:cNvSpPr txBox="1"/>
            <p:nvPr/>
          </p:nvSpPr>
          <p:spPr>
            <a:xfrm>
              <a:off x="8314439" y="2840375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(μ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σ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06B5790-C9B0-6035-EB58-F85316F203E9}"/>
                </a:ext>
              </a:extLst>
            </p:cNvPr>
            <p:cNvSpPr txBox="1"/>
            <p:nvPr/>
          </p:nvSpPr>
          <p:spPr>
            <a:xfrm rot="5400000">
              <a:off x="8631394" y="323197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0274F0B-C1D7-9631-579F-B4FBCC885D34}"/>
                </a:ext>
              </a:extLst>
            </p:cNvPr>
            <p:cNvSpPr txBox="1"/>
            <p:nvPr/>
          </p:nvSpPr>
          <p:spPr>
            <a:xfrm>
              <a:off x="2026930" y="2399121"/>
              <a:ext cx="23875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randomly select</a:t>
              </a: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60% of labeled data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62903187-7175-BDCD-8B1D-46284DF4A035}"/>
                </a:ext>
              </a:extLst>
            </p:cNvPr>
            <p:cNvSpPr txBox="1"/>
            <p:nvPr/>
          </p:nvSpPr>
          <p:spPr>
            <a:xfrm>
              <a:off x="4716559" y="2532296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seqs set 2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1FEE5DC-8C77-ACE5-954B-0DC77D8B1CD9}"/>
                </a:ext>
              </a:extLst>
            </p:cNvPr>
            <p:cNvSpPr txBox="1"/>
            <p:nvPr/>
          </p:nvSpPr>
          <p:spPr>
            <a:xfrm>
              <a:off x="4710551" y="2843261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seqs set 3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51555DC3-D128-29E7-AE59-3DEA9CC9D631}"/>
                </a:ext>
              </a:extLst>
            </p:cNvPr>
            <p:cNvSpPr txBox="1"/>
            <p:nvPr/>
          </p:nvSpPr>
          <p:spPr>
            <a:xfrm>
              <a:off x="4605912" y="3522532"/>
              <a:ext cx="1410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seqs set 10</a:t>
              </a: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FE82C8F5-B7F1-C91C-7E2B-883AA291CEE4}"/>
                </a:ext>
              </a:extLst>
            </p:cNvPr>
            <p:cNvSpPr/>
            <p:nvPr/>
          </p:nvSpPr>
          <p:spPr>
            <a:xfrm>
              <a:off x="539033" y="1982935"/>
              <a:ext cx="1276311" cy="2088038"/>
            </a:xfrm>
            <a:prstGeom prst="roundRect">
              <a:avLst/>
            </a:prstGeom>
            <a:solidFill>
              <a:srgbClr val="CBA5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Labeled Data (seqs)</a:t>
              </a: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13964432-35B1-5643-9E44-8391C1FAF31B}"/>
                </a:ext>
              </a:extLst>
            </p:cNvPr>
            <p:cNvCxnSpPr>
              <a:cxnSpLocks/>
              <a:stCxn id="81" idx="3"/>
            </p:cNvCxnSpPr>
            <p:nvPr/>
          </p:nvCxnSpPr>
          <p:spPr>
            <a:xfrm>
              <a:off x="1815344" y="3026954"/>
              <a:ext cx="27087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右大括号 92">
              <a:extLst>
                <a:ext uri="{FF2B5EF4-FFF2-40B4-BE49-F238E27FC236}">
                  <a16:creationId xmlns:a16="http://schemas.microsoft.com/office/drawing/2014/main" id="{7CB7E542-BA5D-5769-5B2B-638DD53BA3D3}"/>
                </a:ext>
              </a:extLst>
            </p:cNvPr>
            <p:cNvSpPr/>
            <p:nvPr/>
          </p:nvSpPr>
          <p:spPr>
            <a:xfrm>
              <a:off x="9355833" y="2290865"/>
              <a:ext cx="277549" cy="1509173"/>
            </a:xfrm>
            <a:prstGeom prst="rightBrace">
              <a:avLst>
                <a:gd name="adj1" fmla="val 5928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EED8139E-20CC-9C80-58B0-2B26997EA9CE}"/>
                </a:ext>
              </a:extLst>
            </p:cNvPr>
            <p:cNvSpPr txBox="1"/>
            <p:nvPr/>
          </p:nvSpPr>
          <p:spPr>
            <a:xfrm>
              <a:off x="9666587" y="2847974"/>
              <a:ext cx="2169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μ</a:t>
              </a:r>
              <a:r>
                <a:rPr lang="en-US" altLang="zh-CN" baseline="-25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ensemble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σ</a:t>
              </a:r>
              <a:r>
                <a:rPr lang="en-US" altLang="zh-CN" baseline="-25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ensemble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453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5EBE5-F538-CB5A-62D2-2E406E223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BBBA7FD-1069-37F5-C056-7801FB6C79A8}"/>
              </a:ext>
            </a:extLst>
          </p:cNvPr>
          <p:cNvSpPr/>
          <p:nvPr/>
        </p:nvSpPr>
        <p:spPr>
          <a:xfrm>
            <a:off x="1130382" y="4653280"/>
            <a:ext cx="9712960" cy="1496701"/>
          </a:xfrm>
          <a:prstGeom prst="roundRect">
            <a:avLst/>
          </a:prstGeom>
          <a:solidFill>
            <a:srgbClr val="DFC7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1D7E7F2D-0463-AE93-FDC1-4A0D0B8B4B5E}"/>
              </a:ext>
            </a:extLst>
          </p:cNvPr>
          <p:cNvSpPr/>
          <p:nvPr/>
        </p:nvSpPr>
        <p:spPr>
          <a:xfrm>
            <a:off x="356229" y="708019"/>
            <a:ext cx="11479541" cy="3478273"/>
          </a:xfrm>
          <a:prstGeom prst="roundRect">
            <a:avLst>
              <a:gd name="adj" fmla="val 94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4" name="屏幕快照 2020-07-19 下午4.12.58.png" descr="屏幕快照 2020-07-19 下午4.12.58.png">
            <a:extLst>
              <a:ext uri="{FF2B5EF4-FFF2-40B4-BE49-F238E27FC236}">
                <a16:creationId xmlns:a16="http://schemas.microsoft.com/office/drawing/2014/main" id="{DB2DF42C-F431-753B-CF2F-45A16E17AA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4" b="8575"/>
          <a:stretch>
            <a:fillRect/>
          </a:stretch>
        </p:blipFill>
        <p:spPr>
          <a:xfrm>
            <a:off x="-53888" y="-43196"/>
            <a:ext cx="12299776" cy="574487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文本框 4">
            <a:extLst>
              <a:ext uri="{FF2B5EF4-FFF2-40B4-BE49-F238E27FC236}">
                <a16:creationId xmlns:a16="http://schemas.microsoft.com/office/drawing/2014/main" id="{A1F0D24F-EDBF-70A8-1355-40D3FDE8D90D}"/>
              </a:ext>
            </a:extLst>
          </p:cNvPr>
          <p:cNvSpPr txBox="1"/>
          <p:nvPr/>
        </p:nvSpPr>
        <p:spPr>
          <a:xfrm>
            <a:off x="531345" y="61689"/>
            <a:ext cx="63404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从高斯集成到其他算法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01">
            <a:extLst>
              <a:ext uri="{FF2B5EF4-FFF2-40B4-BE49-F238E27FC236}">
                <a16:creationId xmlns:a16="http://schemas.microsoft.com/office/drawing/2014/main" id="{5FD66098-D835-6D9A-70EE-218FCF4A1671}"/>
              </a:ext>
            </a:extLst>
          </p:cNvPr>
          <p:cNvSpPr txBox="1"/>
          <p:nvPr/>
        </p:nvSpPr>
        <p:spPr>
          <a:xfrm>
            <a:off x="11388207" y="6177193"/>
            <a:ext cx="203259" cy="30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0959" rIns="6095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682A75"/>
                </a:solidFill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1pPr>
          </a:lstStyle>
          <a:p>
            <a:fld id="{03ED0582-4FAA-481A-A233-A17D4F99DC2D}" type="slidenum">
              <a:rPr lang="en-US" altLang="zh-CN" sz="1067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sz="10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76B9D00-ABB4-676C-4131-333AE7CE7E9C}"/>
              </a:ext>
            </a:extLst>
          </p:cNvPr>
          <p:cNvSpPr txBox="1"/>
          <p:nvPr/>
        </p:nvSpPr>
        <p:spPr>
          <a:xfrm>
            <a:off x="488592" y="785239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Gaussian Ensemble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A8E0A714-C9F8-2AEE-FC68-82D34365921A}"/>
              </a:ext>
            </a:extLst>
          </p:cNvPr>
          <p:cNvGrpSpPr/>
          <p:nvPr/>
        </p:nvGrpSpPr>
        <p:grpSpPr>
          <a:xfrm>
            <a:off x="539033" y="848407"/>
            <a:ext cx="11296738" cy="3217879"/>
            <a:chOff x="539033" y="1197204"/>
            <a:chExt cx="11296738" cy="3217879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E5F15804-C68E-E5DE-B119-2127D2E05C6E}"/>
                </a:ext>
              </a:extLst>
            </p:cNvPr>
            <p:cNvCxnSpPr>
              <a:cxnSpLocks/>
              <a:stCxn id="77" idx="3"/>
              <a:endCxn id="37" idx="1"/>
            </p:cNvCxnSpPr>
            <p:nvPr/>
          </p:nvCxnSpPr>
          <p:spPr>
            <a:xfrm>
              <a:off x="6016876" y="3707198"/>
              <a:ext cx="2297563" cy="4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2D1ABF05-1684-3F91-F78B-ECC0C5ADC0C9}"/>
                </a:ext>
              </a:extLst>
            </p:cNvPr>
            <p:cNvSpPr/>
            <p:nvPr/>
          </p:nvSpPr>
          <p:spPr>
            <a:xfrm>
              <a:off x="7251555" y="1980471"/>
              <a:ext cx="752130" cy="24038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D991A67-9121-2860-3631-727CEFD2FE41}"/>
                </a:ext>
              </a:extLst>
            </p:cNvPr>
            <p:cNvCxnSpPr>
              <a:cxnSpLocks/>
              <a:stCxn id="72" idx="3"/>
              <a:endCxn id="33" idx="1"/>
            </p:cNvCxnSpPr>
            <p:nvPr/>
          </p:nvCxnSpPr>
          <p:spPr>
            <a:xfrm flipV="1">
              <a:off x="5986862" y="3025041"/>
              <a:ext cx="2327577" cy="2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E51D0647-948E-5FC7-07DF-2A81B20D280B}"/>
                </a:ext>
              </a:extLst>
            </p:cNvPr>
            <p:cNvSpPr/>
            <p:nvPr/>
          </p:nvSpPr>
          <p:spPr>
            <a:xfrm>
              <a:off x="6861705" y="1566534"/>
              <a:ext cx="752130" cy="24038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580297C4-A6BC-C8F7-D9A1-46513A92264D}"/>
                </a:ext>
              </a:extLst>
            </p:cNvPr>
            <p:cNvCxnSpPr>
              <a:cxnSpLocks/>
              <a:stCxn id="71" idx="3"/>
              <a:endCxn id="27" idx="1"/>
            </p:cNvCxnSpPr>
            <p:nvPr/>
          </p:nvCxnSpPr>
          <p:spPr>
            <a:xfrm>
              <a:off x="5992870" y="2716962"/>
              <a:ext cx="23215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20099A86-BE0B-08D4-E828-521CCFDD9C90}"/>
                </a:ext>
              </a:extLst>
            </p:cNvPr>
            <p:cNvSpPr/>
            <p:nvPr/>
          </p:nvSpPr>
          <p:spPr>
            <a:xfrm>
              <a:off x="6680565" y="1381869"/>
              <a:ext cx="752130" cy="24038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DA0895D2-29BD-5479-4E8B-7B56C12603BB}"/>
                </a:ext>
              </a:extLst>
            </p:cNvPr>
            <p:cNvSpPr/>
            <p:nvPr/>
          </p:nvSpPr>
          <p:spPr>
            <a:xfrm>
              <a:off x="6485640" y="1197204"/>
              <a:ext cx="752130" cy="24038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76F4692-B987-F9E0-398A-1D464DA7B491}"/>
                </a:ext>
              </a:extLst>
            </p:cNvPr>
            <p:cNvSpPr txBox="1"/>
            <p:nvPr/>
          </p:nvSpPr>
          <p:spPr>
            <a:xfrm>
              <a:off x="8314440" y="2214455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(μ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σ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FBDD349-0BEE-C89F-213F-A13E1519E4E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7237770" y="2399122"/>
              <a:ext cx="1076670" cy="47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137654B-B992-4235-5A62-53A59C98A6EC}"/>
                </a:ext>
              </a:extLst>
            </p:cNvPr>
            <p:cNvSpPr txBox="1"/>
            <p:nvPr/>
          </p:nvSpPr>
          <p:spPr>
            <a:xfrm>
              <a:off x="4713921" y="2214455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seqs set 1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D45B8B7-1943-0460-98CE-C250C7A48849}"/>
                </a:ext>
              </a:extLst>
            </p:cNvPr>
            <p:cNvCxnSpPr>
              <a:cxnSpLocks/>
              <a:stCxn id="9" idx="3"/>
              <a:endCxn id="3" idx="1"/>
            </p:cNvCxnSpPr>
            <p:nvPr/>
          </p:nvCxnSpPr>
          <p:spPr>
            <a:xfrm>
              <a:off x="5990232" y="2399121"/>
              <a:ext cx="49540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97F51A4-74A5-89B0-FC91-55678D5B52EB}"/>
                </a:ext>
              </a:extLst>
            </p:cNvPr>
            <p:cNvSpPr txBox="1"/>
            <p:nvPr/>
          </p:nvSpPr>
          <p:spPr>
            <a:xfrm rot="2495236">
              <a:off x="6962428" y="392628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C8E728B-358A-7AFD-D1C8-1CF93B0EFB03}"/>
                </a:ext>
              </a:extLst>
            </p:cNvPr>
            <p:cNvSpPr txBox="1"/>
            <p:nvPr/>
          </p:nvSpPr>
          <p:spPr>
            <a:xfrm>
              <a:off x="6599572" y="3390378"/>
              <a:ext cx="593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CNN 1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B048F7C-B329-F943-537C-694318538CF1}"/>
                </a:ext>
              </a:extLst>
            </p:cNvPr>
            <p:cNvSpPr txBox="1"/>
            <p:nvPr/>
          </p:nvSpPr>
          <p:spPr>
            <a:xfrm>
              <a:off x="6781377" y="3570261"/>
              <a:ext cx="593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CNN 2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4BD22B2-0840-364D-AEDB-6CB29743D4FC}"/>
                </a:ext>
              </a:extLst>
            </p:cNvPr>
            <p:cNvSpPr txBox="1"/>
            <p:nvPr/>
          </p:nvSpPr>
          <p:spPr>
            <a:xfrm>
              <a:off x="6958414" y="3768754"/>
              <a:ext cx="593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CNN 3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A853757-97A4-3D9E-6164-802531509363}"/>
                </a:ext>
              </a:extLst>
            </p:cNvPr>
            <p:cNvSpPr txBox="1"/>
            <p:nvPr/>
          </p:nvSpPr>
          <p:spPr>
            <a:xfrm>
              <a:off x="7293233" y="4168862"/>
              <a:ext cx="6687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CNN 10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FA5F153-10BC-F5C0-4AE0-0767CA08D71E}"/>
                </a:ext>
              </a:extLst>
            </p:cNvPr>
            <p:cNvSpPr txBox="1"/>
            <p:nvPr/>
          </p:nvSpPr>
          <p:spPr>
            <a:xfrm>
              <a:off x="8314439" y="2532296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(μ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σ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CEBA21F-0548-7A71-D96F-BE42B2ACC755}"/>
                </a:ext>
              </a:extLst>
            </p:cNvPr>
            <p:cNvSpPr txBox="1"/>
            <p:nvPr/>
          </p:nvSpPr>
          <p:spPr>
            <a:xfrm>
              <a:off x="8314439" y="3526682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(μ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σ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F83FD92-6073-AB63-09C5-FE4B24138969}"/>
                </a:ext>
              </a:extLst>
            </p:cNvPr>
            <p:cNvSpPr txBox="1"/>
            <p:nvPr/>
          </p:nvSpPr>
          <p:spPr>
            <a:xfrm>
              <a:off x="8314439" y="2840375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(μ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σ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1309E52-2A4F-E560-2410-1CD61C7CA384}"/>
                </a:ext>
              </a:extLst>
            </p:cNvPr>
            <p:cNvSpPr txBox="1"/>
            <p:nvPr/>
          </p:nvSpPr>
          <p:spPr>
            <a:xfrm rot="5400000">
              <a:off x="8631394" y="323197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2906A7A-FBBB-4E03-86EC-65AB652C71EF}"/>
                </a:ext>
              </a:extLst>
            </p:cNvPr>
            <p:cNvSpPr txBox="1"/>
            <p:nvPr/>
          </p:nvSpPr>
          <p:spPr>
            <a:xfrm>
              <a:off x="2026930" y="2399121"/>
              <a:ext cx="23875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randomly select</a:t>
              </a: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60% of labeled data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F2E14FDB-965C-9D92-6949-0E52B1485B9E}"/>
                </a:ext>
              </a:extLst>
            </p:cNvPr>
            <p:cNvSpPr txBox="1"/>
            <p:nvPr/>
          </p:nvSpPr>
          <p:spPr>
            <a:xfrm>
              <a:off x="4716559" y="2532296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seqs set 2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84A30CFB-A6B2-4CDB-F735-A67C9956D44F}"/>
                </a:ext>
              </a:extLst>
            </p:cNvPr>
            <p:cNvSpPr txBox="1"/>
            <p:nvPr/>
          </p:nvSpPr>
          <p:spPr>
            <a:xfrm>
              <a:off x="4710551" y="2843261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seqs set 3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FCB245DA-8EFD-0B8C-DEAC-503B5228160E}"/>
                </a:ext>
              </a:extLst>
            </p:cNvPr>
            <p:cNvSpPr txBox="1"/>
            <p:nvPr/>
          </p:nvSpPr>
          <p:spPr>
            <a:xfrm>
              <a:off x="4605912" y="3522532"/>
              <a:ext cx="1410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seqs set 10</a:t>
              </a: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47AF29B6-4BBA-A5BB-C180-DE7D4D4CC270}"/>
                </a:ext>
              </a:extLst>
            </p:cNvPr>
            <p:cNvSpPr/>
            <p:nvPr/>
          </p:nvSpPr>
          <p:spPr>
            <a:xfrm>
              <a:off x="539033" y="1982935"/>
              <a:ext cx="1276311" cy="20880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Labeled Data (seqs)</a:t>
              </a: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A24E0094-35BB-1C6C-70D4-0B608BAF1C99}"/>
                </a:ext>
              </a:extLst>
            </p:cNvPr>
            <p:cNvCxnSpPr>
              <a:cxnSpLocks/>
              <a:stCxn id="81" idx="3"/>
            </p:cNvCxnSpPr>
            <p:nvPr/>
          </p:nvCxnSpPr>
          <p:spPr>
            <a:xfrm>
              <a:off x="1815344" y="3026954"/>
              <a:ext cx="27087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右大括号 92">
              <a:extLst>
                <a:ext uri="{FF2B5EF4-FFF2-40B4-BE49-F238E27FC236}">
                  <a16:creationId xmlns:a16="http://schemas.microsoft.com/office/drawing/2014/main" id="{D80AA36D-31D7-9026-9CE3-5CCC9B9894FA}"/>
                </a:ext>
              </a:extLst>
            </p:cNvPr>
            <p:cNvSpPr/>
            <p:nvPr/>
          </p:nvSpPr>
          <p:spPr>
            <a:xfrm>
              <a:off x="9355833" y="2290865"/>
              <a:ext cx="277549" cy="1509173"/>
            </a:xfrm>
            <a:prstGeom prst="rightBrace">
              <a:avLst>
                <a:gd name="adj1" fmla="val 5928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5E447B9C-A46B-53C4-5A29-80F8470E6CBA}"/>
                </a:ext>
              </a:extLst>
            </p:cNvPr>
            <p:cNvSpPr txBox="1"/>
            <p:nvPr/>
          </p:nvSpPr>
          <p:spPr>
            <a:xfrm>
              <a:off x="9666587" y="2847974"/>
              <a:ext cx="2169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μ</a:t>
              </a:r>
              <a:r>
                <a:rPr lang="en-US" altLang="zh-CN" baseline="-25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ensemble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σ</a:t>
              </a:r>
              <a:r>
                <a:rPr lang="en-US" altLang="zh-CN" baseline="-25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ensemble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EF20CD1-D74B-E9F9-5DAC-A7743A5CE021}"/>
              </a:ext>
            </a:extLst>
          </p:cNvPr>
          <p:cNvSpPr txBox="1"/>
          <p:nvPr/>
        </p:nvSpPr>
        <p:spPr>
          <a:xfrm>
            <a:off x="1304170" y="5211059"/>
            <a:ext cx="936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Bagging / Monte Carlo Dropout / Gaussian Process / Deep Kernel Learning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996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C216F-5B0C-643A-1411-90B7BCB92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0AD174-D9EB-1FE8-4B48-C0E7064DA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54" y="1178350"/>
            <a:ext cx="8622000" cy="5173200"/>
          </a:xfrm>
          <a:prstGeom prst="rect">
            <a:avLst/>
          </a:prstGeom>
        </p:spPr>
      </p:pic>
      <p:pic>
        <p:nvPicPr>
          <p:cNvPr id="94" name="屏幕快照 2020-07-19 下午4.12.58.png" descr="屏幕快照 2020-07-19 下午4.12.58.png">
            <a:extLst>
              <a:ext uri="{FF2B5EF4-FFF2-40B4-BE49-F238E27FC236}">
                <a16:creationId xmlns:a16="http://schemas.microsoft.com/office/drawing/2014/main" id="{3746099C-6D8B-DDED-BE2D-7CAE83B247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14" b="8575"/>
          <a:stretch>
            <a:fillRect/>
          </a:stretch>
        </p:blipFill>
        <p:spPr>
          <a:xfrm>
            <a:off x="-53888" y="-43196"/>
            <a:ext cx="12299776" cy="574487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文本框 4">
            <a:extLst>
              <a:ext uri="{FF2B5EF4-FFF2-40B4-BE49-F238E27FC236}">
                <a16:creationId xmlns:a16="http://schemas.microsoft.com/office/drawing/2014/main" id="{17DFC5A3-25FE-D2DB-71ED-9069970CA0CC}"/>
              </a:ext>
            </a:extLst>
          </p:cNvPr>
          <p:cNvSpPr txBox="1"/>
          <p:nvPr/>
        </p:nvSpPr>
        <p:spPr>
          <a:xfrm>
            <a:off x="531345" y="61689"/>
            <a:ext cx="63404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在部分序列数据集上的测试结果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01">
            <a:extLst>
              <a:ext uri="{FF2B5EF4-FFF2-40B4-BE49-F238E27FC236}">
                <a16:creationId xmlns:a16="http://schemas.microsoft.com/office/drawing/2014/main" id="{A8F18118-9C51-9201-A8D3-7F25458E84A0}"/>
              </a:ext>
            </a:extLst>
          </p:cNvPr>
          <p:cNvSpPr txBox="1"/>
          <p:nvPr/>
        </p:nvSpPr>
        <p:spPr>
          <a:xfrm>
            <a:off x="11388207" y="6177193"/>
            <a:ext cx="203259" cy="30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0959" rIns="6095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682A75"/>
                </a:solidFill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1pPr>
          </a:lstStyle>
          <a:p>
            <a:fld id="{03ED0582-4FAA-481A-A233-A17D4F99DC2D}" type="slidenum">
              <a:rPr lang="en-US" altLang="zh-CN" sz="1067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sz="10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73F6AAF0-C3A8-C3B9-F03A-534957BEEA10}"/>
              </a:ext>
            </a:extLst>
          </p:cNvPr>
          <p:cNvSpPr txBox="1"/>
          <p:nvPr/>
        </p:nvSpPr>
        <p:spPr>
          <a:xfrm>
            <a:off x="7427079" y="1178350"/>
            <a:ext cx="3924036" cy="1068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60959" rIns="60959">
            <a:spAutoFit/>
          </a:bodyPr>
          <a:lstStyle/>
          <a:p>
            <a:pPr>
              <a:lnSpc>
                <a:spcPct val="150000"/>
              </a:lnSpc>
              <a:defRPr sz="1100">
                <a:solidFill>
                  <a:srgbClr val="535353"/>
                </a:solidFill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pPr>
            <a:r>
              <a:rPr lang="en-US" altLang="zh-CN" sz="14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 20% Overlap</a:t>
            </a:r>
            <a:r>
              <a:rPr lang="zh-CN" altLang="en-US" sz="14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：在验证集上计算</a:t>
            </a:r>
            <a:r>
              <a:rPr lang="zh-CN" altLang="en-US" sz="14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真实值排序前</a:t>
            </a:r>
            <a:r>
              <a:rPr lang="en-US" altLang="zh-CN" sz="14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14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的数据点和模型预测值排序前</a:t>
            </a:r>
            <a:r>
              <a:rPr lang="en-US" altLang="zh-CN" sz="14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14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的数据点</a:t>
            </a:r>
            <a:r>
              <a:rPr lang="zh-CN" altLang="en-US" sz="14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的重叠度</a:t>
            </a:r>
            <a:endParaRPr lang="en-US" altLang="zh-CN" sz="14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FDB9B9-D970-C9B3-CE12-24870A966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362" y="4722913"/>
            <a:ext cx="229584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51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D0D9D-F1BE-3155-AB01-F424EA72D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屏幕快照 2020-07-19 下午4.12.58.png" descr="屏幕快照 2020-07-19 下午4.12.58.png">
            <a:extLst>
              <a:ext uri="{FF2B5EF4-FFF2-40B4-BE49-F238E27FC236}">
                <a16:creationId xmlns:a16="http://schemas.microsoft.com/office/drawing/2014/main" id="{0F8321E8-AD93-4C55-0F9C-2AF735CFA5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4" b="8575"/>
          <a:stretch>
            <a:fillRect/>
          </a:stretch>
        </p:blipFill>
        <p:spPr>
          <a:xfrm>
            <a:off x="-53888" y="-43196"/>
            <a:ext cx="12299776" cy="574487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文本框 4">
            <a:extLst>
              <a:ext uri="{FF2B5EF4-FFF2-40B4-BE49-F238E27FC236}">
                <a16:creationId xmlns:a16="http://schemas.microsoft.com/office/drawing/2014/main" id="{ED67E918-169B-1BA5-EA04-9FF8000FA238}"/>
              </a:ext>
            </a:extLst>
          </p:cNvPr>
          <p:cNvSpPr txBox="1"/>
          <p:nvPr/>
        </p:nvSpPr>
        <p:spPr>
          <a:xfrm>
            <a:off x="531345" y="61689"/>
            <a:ext cx="63404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在部分序列数据集上的测试结果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01">
            <a:extLst>
              <a:ext uri="{FF2B5EF4-FFF2-40B4-BE49-F238E27FC236}">
                <a16:creationId xmlns:a16="http://schemas.microsoft.com/office/drawing/2014/main" id="{A0E9E6B1-1E17-CAD0-9F7E-60EAC5265D17}"/>
              </a:ext>
            </a:extLst>
          </p:cNvPr>
          <p:cNvSpPr txBox="1"/>
          <p:nvPr/>
        </p:nvSpPr>
        <p:spPr>
          <a:xfrm>
            <a:off x="11388207" y="6177193"/>
            <a:ext cx="203259" cy="30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0959" rIns="6095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682A75"/>
                </a:solidFill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1pPr>
          </a:lstStyle>
          <a:p>
            <a:fld id="{03ED0582-4FAA-481A-A233-A17D4F99DC2D}" type="slidenum">
              <a:rPr lang="en-US" altLang="zh-CN" sz="1067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sz="10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8E5AC5F-C64D-C34B-D9E6-4E4ABF018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70474"/>
              </p:ext>
            </p:extLst>
          </p:nvPr>
        </p:nvGraphicFramePr>
        <p:xfrm>
          <a:off x="807250" y="1294152"/>
          <a:ext cx="10577500" cy="4144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500">
                  <a:extLst>
                    <a:ext uri="{9D8B030D-6E8A-4147-A177-3AD203B41FA5}">
                      <a16:colId xmlns:a16="http://schemas.microsoft.com/office/drawing/2014/main" val="3658309408"/>
                    </a:ext>
                  </a:extLst>
                </a:gridCol>
                <a:gridCol w="2115500">
                  <a:extLst>
                    <a:ext uri="{9D8B030D-6E8A-4147-A177-3AD203B41FA5}">
                      <a16:colId xmlns:a16="http://schemas.microsoft.com/office/drawing/2014/main" val="756779520"/>
                    </a:ext>
                  </a:extLst>
                </a:gridCol>
                <a:gridCol w="2115500">
                  <a:extLst>
                    <a:ext uri="{9D8B030D-6E8A-4147-A177-3AD203B41FA5}">
                      <a16:colId xmlns:a16="http://schemas.microsoft.com/office/drawing/2014/main" val="3535830606"/>
                    </a:ext>
                  </a:extLst>
                </a:gridCol>
                <a:gridCol w="2115500">
                  <a:extLst>
                    <a:ext uri="{9D8B030D-6E8A-4147-A177-3AD203B41FA5}">
                      <a16:colId xmlns:a16="http://schemas.microsoft.com/office/drawing/2014/main" val="3353503854"/>
                    </a:ext>
                  </a:extLst>
                </a:gridCol>
                <a:gridCol w="2115500">
                  <a:extLst>
                    <a:ext uri="{9D8B030D-6E8A-4147-A177-3AD203B41FA5}">
                      <a16:colId xmlns:a16="http://schemas.microsoft.com/office/drawing/2014/main" val="2543645387"/>
                    </a:ext>
                  </a:extLst>
                </a:gridCol>
              </a:tblGrid>
              <a:tr h="82891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A589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Total Size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A589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Validation Size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A589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Labeled Data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A589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Labeled Percentage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A58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654341"/>
                  </a:ext>
                </a:extLst>
              </a:tr>
              <a:tr h="82891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Enamine 10k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10449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100+30*100</a:t>
                      </a:r>
                    </a:p>
                    <a:p>
                      <a:pPr algn="l"/>
                      <a:r>
                        <a:rPr lang="en-US" altLang="zh-CN" dirty="0"/>
                        <a:t>=3100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29.67%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026026"/>
                  </a:ext>
                </a:extLst>
              </a:tr>
              <a:tr h="82891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Gb1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149361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96+5*96</a:t>
                      </a:r>
                    </a:p>
                    <a:p>
                      <a:pPr algn="l"/>
                      <a:r>
                        <a:rPr lang="en-US" altLang="zh-CN" dirty="0"/>
                        <a:t>=576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0.38%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218663"/>
                  </a:ext>
                </a:extLst>
              </a:tr>
              <a:tr h="82891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TrpB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159129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96+5*96</a:t>
                      </a:r>
                    </a:p>
                    <a:p>
                      <a:pPr algn="l"/>
                      <a:r>
                        <a:rPr lang="en-US" altLang="zh-CN" dirty="0"/>
                        <a:t>=576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0.36%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622826"/>
                  </a:ext>
                </a:extLst>
              </a:tr>
              <a:tr h="82891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Yeast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50000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10000+30*10000</a:t>
                      </a:r>
                    </a:p>
                    <a:p>
                      <a:pPr algn="l"/>
                      <a:r>
                        <a:rPr lang="en-US" altLang="zh-CN" dirty="0"/>
                        <a:t>=310000</a:t>
                      </a:r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62.00%</a:t>
                      </a:r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194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889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F8236-0EB8-D24E-3477-146E9174B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屏幕快照 2020-07-19 下午4.12.58.png" descr="屏幕快照 2020-07-19 下午4.12.58.png">
            <a:extLst>
              <a:ext uri="{FF2B5EF4-FFF2-40B4-BE49-F238E27FC236}">
                <a16:creationId xmlns:a16="http://schemas.microsoft.com/office/drawing/2014/main" id="{6C18A116-0A8D-B355-57FA-E6F208ACE2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4" b="8575"/>
          <a:stretch>
            <a:fillRect/>
          </a:stretch>
        </p:blipFill>
        <p:spPr>
          <a:xfrm>
            <a:off x="-53888" y="-43196"/>
            <a:ext cx="12299776" cy="574487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文本框 4">
            <a:extLst>
              <a:ext uri="{FF2B5EF4-FFF2-40B4-BE49-F238E27FC236}">
                <a16:creationId xmlns:a16="http://schemas.microsoft.com/office/drawing/2014/main" id="{7CD33F74-3496-F61F-F27E-203ACECB77E0}"/>
              </a:ext>
            </a:extLst>
          </p:cNvPr>
          <p:cNvSpPr txBox="1"/>
          <p:nvPr/>
        </p:nvSpPr>
        <p:spPr>
          <a:xfrm>
            <a:off x="531345" y="61689"/>
            <a:ext cx="63404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其他可用于测试的非生物序列数据集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01">
            <a:extLst>
              <a:ext uri="{FF2B5EF4-FFF2-40B4-BE49-F238E27FC236}">
                <a16:creationId xmlns:a16="http://schemas.microsoft.com/office/drawing/2014/main" id="{4E64FCC9-D49D-261A-F8A9-D0DA1289D591}"/>
              </a:ext>
            </a:extLst>
          </p:cNvPr>
          <p:cNvSpPr txBox="1"/>
          <p:nvPr/>
        </p:nvSpPr>
        <p:spPr>
          <a:xfrm>
            <a:off x="11388207" y="6177193"/>
            <a:ext cx="203259" cy="30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0959" rIns="6095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682A75"/>
                </a:solidFill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1pPr>
          </a:lstStyle>
          <a:p>
            <a:fld id="{03ED0582-4FAA-481A-A233-A17D4F99DC2D}" type="slidenum">
              <a:rPr lang="en-US" altLang="zh-CN" sz="1067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sz="10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CA0CF03-39A5-B63B-D427-FE8DDE738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34969"/>
              </p:ext>
            </p:extLst>
          </p:nvPr>
        </p:nvGraphicFramePr>
        <p:xfrm>
          <a:off x="838444" y="731758"/>
          <a:ext cx="10515112" cy="57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106">
                  <a:extLst>
                    <a:ext uri="{9D8B030D-6E8A-4147-A177-3AD203B41FA5}">
                      <a16:colId xmlns:a16="http://schemas.microsoft.com/office/drawing/2014/main" val="550536831"/>
                    </a:ext>
                  </a:extLst>
                </a:gridCol>
                <a:gridCol w="4511463">
                  <a:extLst>
                    <a:ext uri="{9D8B030D-6E8A-4147-A177-3AD203B41FA5}">
                      <a16:colId xmlns:a16="http://schemas.microsoft.com/office/drawing/2014/main" val="194013743"/>
                    </a:ext>
                  </a:extLst>
                </a:gridCol>
                <a:gridCol w="829559">
                  <a:extLst>
                    <a:ext uri="{9D8B030D-6E8A-4147-A177-3AD203B41FA5}">
                      <a16:colId xmlns:a16="http://schemas.microsoft.com/office/drawing/2014/main" val="3923045557"/>
                    </a:ext>
                  </a:extLst>
                </a:gridCol>
                <a:gridCol w="3576984">
                  <a:extLst>
                    <a:ext uri="{9D8B030D-6E8A-4147-A177-3AD203B41FA5}">
                      <a16:colId xmlns:a16="http://schemas.microsoft.com/office/drawing/2014/main" val="3018209632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数据集</a:t>
                      </a:r>
                    </a:p>
                  </a:txBody>
                  <a:tcPr anchor="ctr">
                    <a:solidFill>
                      <a:srgbClr val="9A58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论文</a:t>
                      </a:r>
                    </a:p>
                  </a:txBody>
                  <a:tcPr anchor="ctr">
                    <a:solidFill>
                      <a:srgbClr val="9A58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领域</a:t>
                      </a:r>
                    </a:p>
                  </a:txBody>
                  <a:tcPr anchor="ctr">
                    <a:solidFill>
                      <a:srgbClr val="9A58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概述</a:t>
                      </a:r>
                    </a:p>
                  </a:txBody>
                  <a:tcPr anchor="ctr">
                    <a:solidFill>
                      <a:srgbClr val="9A58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691916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Enamine 10k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Accelerating high-throughput virtual screening through molecular pool-based active learning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化学</a:t>
                      </a:r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Enamine 10k</a:t>
                      </a:r>
                      <a:r>
                        <a:rPr lang="zh-CN" altLang="en-US" sz="1600" dirty="0"/>
                        <a:t>数据集提供了一个由</a:t>
                      </a:r>
                      <a:r>
                        <a:rPr lang="en-US" altLang="zh-CN" sz="1600" dirty="0"/>
                        <a:t>10000</a:t>
                      </a:r>
                      <a:r>
                        <a:rPr lang="zh-CN" altLang="en-US" sz="1600" dirty="0"/>
                        <a:t>个具有较高化学多样性的化合物组成的小型集合，适合用于药物发现的初步筛选和化学空间探索。</a:t>
                      </a:r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30889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C–N</a:t>
                      </a:r>
                      <a:r>
                        <a:rPr lang="zh-CN" altLang="en-US" sz="1600" dirty="0"/>
                        <a:t>交叉耦合反应数据集</a:t>
                      </a:r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CN" sz="1600" dirty="0" err="1"/>
                        <a:t>DeepReac</a:t>
                      </a:r>
                      <a:r>
                        <a:rPr lang="en-US" altLang="zh-CN" sz="1600" dirty="0"/>
                        <a:t>+: deep active learning for quantitative modeling of organic chemical reactions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600" dirty="0"/>
                        <a:t>化学</a:t>
                      </a:r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600" dirty="0"/>
                        <a:t>测量</a:t>
                      </a:r>
                      <a:r>
                        <a:rPr lang="en-US" altLang="zh-CN" sz="1600" dirty="0"/>
                        <a:t>4-</a:t>
                      </a:r>
                      <a:r>
                        <a:rPr lang="zh-CN" altLang="en-US" sz="1600" dirty="0"/>
                        <a:t>甲基苯胺与不同芳香卤素进行</a:t>
                      </a:r>
                      <a:r>
                        <a:rPr lang="en-US" altLang="zh-CN" sz="1600" dirty="0"/>
                        <a:t>C–N</a:t>
                      </a:r>
                      <a:r>
                        <a:rPr lang="zh-CN" altLang="en-US" sz="1600" dirty="0"/>
                        <a:t>交叉耦合反应</a:t>
                      </a:r>
                      <a:r>
                        <a:rPr lang="en-US" altLang="zh-CN" sz="1600" dirty="0"/>
                        <a:t>/Suzuki–</a:t>
                      </a:r>
                      <a:r>
                        <a:rPr lang="en-US" altLang="zh-CN" sz="1600" dirty="0" err="1"/>
                        <a:t>Miyaura</a:t>
                      </a:r>
                      <a:r>
                        <a:rPr lang="zh-CN" altLang="en-US" sz="1600" dirty="0"/>
                        <a:t>交叉耦合反应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不对称</a:t>
                      </a:r>
                      <a:r>
                        <a:rPr lang="en-US" altLang="zh-CN" sz="1600" dirty="0"/>
                        <a:t>N,S-</a:t>
                      </a:r>
                      <a:r>
                        <a:rPr lang="zh-CN" altLang="en-US" sz="1600" dirty="0"/>
                        <a:t>缩醛形成反应产率，考虑了催化剂、溶剂、温度、反应时间等因素。</a:t>
                      </a:r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6042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Suzuki–</a:t>
                      </a:r>
                      <a:r>
                        <a:rPr lang="en-US" altLang="zh-CN" sz="1600" dirty="0" err="1"/>
                        <a:t>Miyaura</a:t>
                      </a:r>
                      <a:r>
                        <a:rPr lang="zh-CN" altLang="en-US" sz="1600" dirty="0"/>
                        <a:t>交叉耦合反应数据集</a:t>
                      </a:r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30246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不对称</a:t>
                      </a:r>
                      <a:r>
                        <a:rPr lang="en-US" altLang="zh-CN" sz="1600" dirty="0"/>
                        <a:t>N,S-</a:t>
                      </a:r>
                      <a:r>
                        <a:rPr lang="zh-CN" altLang="en-US" sz="1600" dirty="0"/>
                        <a:t>缩醛形成反应数据集</a:t>
                      </a:r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11244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QM9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PREVAIL: Pre-trained Variational Adversarial Active Learning for Molecular Property Prediction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化学</a:t>
                      </a:r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包含了</a:t>
                      </a:r>
                      <a:r>
                        <a:rPr lang="en-US" altLang="zh-CN" sz="1600" dirty="0"/>
                        <a:t>134k</a:t>
                      </a:r>
                      <a:r>
                        <a:rPr lang="zh-CN" altLang="en-US" sz="1600" dirty="0"/>
                        <a:t>个分子，每个分子都由</a:t>
                      </a:r>
                      <a:r>
                        <a:rPr lang="en-US" altLang="zh-CN" sz="1600" dirty="0"/>
                        <a:t>9</a:t>
                      </a:r>
                      <a:r>
                        <a:rPr lang="zh-CN" altLang="en-US" sz="1600" dirty="0"/>
                        <a:t>个原子类型组成，主要用于分子性质的预测。</a:t>
                      </a:r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011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444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15D00-ADB0-BF8E-53D5-2254E0DD0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屏幕快照 2020-07-19 下午4.12.58.png" descr="屏幕快照 2020-07-19 下午4.12.58.png">
            <a:extLst>
              <a:ext uri="{FF2B5EF4-FFF2-40B4-BE49-F238E27FC236}">
                <a16:creationId xmlns:a16="http://schemas.microsoft.com/office/drawing/2014/main" id="{4258437B-A1F8-D6E6-5D5D-BE28B68E17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4" b="8575"/>
          <a:stretch>
            <a:fillRect/>
          </a:stretch>
        </p:blipFill>
        <p:spPr>
          <a:xfrm>
            <a:off x="-53888" y="-43196"/>
            <a:ext cx="12299776" cy="574487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文本框 4">
            <a:extLst>
              <a:ext uri="{FF2B5EF4-FFF2-40B4-BE49-F238E27FC236}">
                <a16:creationId xmlns:a16="http://schemas.microsoft.com/office/drawing/2014/main" id="{F25E43B1-3337-146F-345E-53D9C2FDD044}"/>
              </a:ext>
            </a:extLst>
          </p:cNvPr>
          <p:cNvSpPr txBox="1"/>
          <p:nvPr/>
        </p:nvSpPr>
        <p:spPr>
          <a:xfrm>
            <a:off x="531345" y="61689"/>
            <a:ext cx="63404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其他可用于测试的非生物序列数据集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01">
            <a:extLst>
              <a:ext uri="{FF2B5EF4-FFF2-40B4-BE49-F238E27FC236}">
                <a16:creationId xmlns:a16="http://schemas.microsoft.com/office/drawing/2014/main" id="{3D3A8595-42C1-D075-9026-30CC2ED217BA}"/>
              </a:ext>
            </a:extLst>
          </p:cNvPr>
          <p:cNvSpPr txBox="1"/>
          <p:nvPr/>
        </p:nvSpPr>
        <p:spPr>
          <a:xfrm>
            <a:off x="11388207" y="6177193"/>
            <a:ext cx="203259" cy="30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0959" rIns="6095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682A75"/>
                </a:solidFill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1pPr>
          </a:lstStyle>
          <a:p>
            <a:fld id="{03ED0582-4FAA-481A-A233-A17D4F99DC2D}" type="slidenum">
              <a:rPr lang="en-US" altLang="zh-CN" sz="1067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sz="10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F30B599-7615-8444-B772-81A88F70A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17386"/>
              </p:ext>
            </p:extLst>
          </p:nvPr>
        </p:nvGraphicFramePr>
        <p:xfrm>
          <a:off x="838444" y="731758"/>
          <a:ext cx="10515112" cy="481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106">
                  <a:extLst>
                    <a:ext uri="{9D8B030D-6E8A-4147-A177-3AD203B41FA5}">
                      <a16:colId xmlns:a16="http://schemas.microsoft.com/office/drawing/2014/main" val="550536831"/>
                    </a:ext>
                  </a:extLst>
                </a:gridCol>
                <a:gridCol w="4511463">
                  <a:extLst>
                    <a:ext uri="{9D8B030D-6E8A-4147-A177-3AD203B41FA5}">
                      <a16:colId xmlns:a16="http://schemas.microsoft.com/office/drawing/2014/main" val="194013743"/>
                    </a:ext>
                  </a:extLst>
                </a:gridCol>
                <a:gridCol w="829559">
                  <a:extLst>
                    <a:ext uri="{9D8B030D-6E8A-4147-A177-3AD203B41FA5}">
                      <a16:colId xmlns:a16="http://schemas.microsoft.com/office/drawing/2014/main" val="3923045557"/>
                    </a:ext>
                  </a:extLst>
                </a:gridCol>
                <a:gridCol w="3576984">
                  <a:extLst>
                    <a:ext uri="{9D8B030D-6E8A-4147-A177-3AD203B41FA5}">
                      <a16:colId xmlns:a16="http://schemas.microsoft.com/office/drawing/2014/main" val="3018209632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r>
                        <a:rPr lang="zh-CN" altLang="en-US" sz="1600"/>
                        <a:t>数据集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9A58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论文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9A58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领域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9A58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概述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9A58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691916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ZINC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Pushing property limits in materials discovery via boundless objective-free exploration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材料学</a:t>
                      </a:r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ZINC</a:t>
                      </a:r>
                      <a:r>
                        <a:rPr lang="zh-CN" altLang="en-US" sz="1600" dirty="0"/>
                        <a:t>数据集是一个广泛用于药物发现和化学研究的分子数据库，主要包含了大量可供虚拟筛选的化学分子。</a:t>
                      </a:r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30889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JARVIS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CN" sz="1600" dirty="0"/>
                        <a:t>Exploiting redundancy in large materials datasets for efficient machine learning with less data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600" dirty="0"/>
                        <a:t>材料学</a:t>
                      </a:r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JARVIS</a:t>
                      </a:r>
                      <a:r>
                        <a:rPr lang="zh-CN" altLang="en-US" sz="1600" dirty="0"/>
                        <a:t>是一个开源的材料科学数据库，包含大量由</a:t>
                      </a:r>
                      <a:r>
                        <a:rPr lang="en-US" altLang="zh-CN" sz="1600" dirty="0"/>
                        <a:t>DFT</a:t>
                      </a:r>
                      <a:r>
                        <a:rPr lang="zh-CN" altLang="en-US" sz="1600" dirty="0"/>
                        <a:t>计算得到的材料属性数据。</a:t>
                      </a:r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6042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MP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rgbClr val="DFC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MP</a:t>
                      </a:r>
                      <a:r>
                        <a:rPr lang="zh-CN" altLang="en-US" sz="1600" dirty="0"/>
                        <a:t>是一个由美国劳伦斯伯克利国家实验室发起的数据库，基于</a:t>
                      </a:r>
                      <a:r>
                        <a:rPr lang="en-US" altLang="zh-CN" sz="1600" dirty="0"/>
                        <a:t>DFT</a:t>
                      </a:r>
                      <a:r>
                        <a:rPr lang="zh-CN" altLang="en-US" sz="1600" dirty="0"/>
                        <a:t>计算，提供材料的结构、电子性质、热力学性质等详细信息。</a:t>
                      </a:r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30246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OQMD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OQMD</a:t>
                      </a:r>
                      <a:r>
                        <a:rPr lang="zh-CN" altLang="en-US" sz="1600" dirty="0"/>
                        <a:t>是一个开源的数据库，包含由</a:t>
                      </a:r>
                      <a:r>
                        <a:rPr lang="en-US" altLang="zh-CN" sz="1600" dirty="0"/>
                        <a:t>DFT</a:t>
                      </a:r>
                      <a:r>
                        <a:rPr lang="zh-CN" altLang="en-US" sz="1600" dirty="0"/>
                        <a:t>计算得到的大规模材料性质数据，旨在为材料设计提供参考。</a:t>
                      </a:r>
                    </a:p>
                  </a:txBody>
                  <a:tcPr anchor="ctr">
                    <a:solidFill>
                      <a:srgbClr val="EDD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11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840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98C39-A132-2042-8EB2-B154D3AAE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屏幕快照 2020-07-19 下午4.12.58.png" descr="屏幕快照 2020-07-19 下午4.12.58.png">
            <a:extLst>
              <a:ext uri="{FF2B5EF4-FFF2-40B4-BE49-F238E27FC236}">
                <a16:creationId xmlns:a16="http://schemas.microsoft.com/office/drawing/2014/main" id="{BFC79DB0-CF4F-A4A1-3173-CE2E5DCF9C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4" b="8575"/>
          <a:stretch>
            <a:fillRect/>
          </a:stretch>
        </p:blipFill>
        <p:spPr>
          <a:xfrm>
            <a:off x="-53888" y="-43196"/>
            <a:ext cx="12299776" cy="574487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文本框 4">
            <a:extLst>
              <a:ext uri="{FF2B5EF4-FFF2-40B4-BE49-F238E27FC236}">
                <a16:creationId xmlns:a16="http://schemas.microsoft.com/office/drawing/2014/main" id="{254F7730-5D61-23C2-362A-3CED9A0E92E2}"/>
              </a:ext>
            </a:extLst>
          </p:cNvPr>
          <p:cNvSpPr txBox="1"/>
          <p:nvPr/>
        </p:nvSpPr>
        <p:spPr>
          <a:xfrm>
            <a:off x="531345" y="61689"/>
            <a:ext cx="63404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可供参考的提高主动学习性能的算法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01">
            <a:extLst>
              <a:ext uri="{FF2B5EF4-FFF2-40B4-BE49-F238E27FC236}">
                <a16:creationId xmlns:a16="http://schemas.microsoft.com/office/drawing/2014/main" id="{EFB0290D-E462-67E9-F97F-3815F8A4A0B7}"/>
              </a:ext>
            </a:extLst>
          </p:cNvPr>
          <p:cNvSpPr txBox="1"/>
          <p:nvPr/>
        </p:nvSpPr>
        <p:spPr>
          <a:xfrm>
            <a:off x="11388207" y="6177193"/>
            <a:ext cx="283409" cy="30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0959" rIns="6095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682A75"/>
                </a:solidFill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1pPr>
          </a:lstStyle>
          <a:p>
            <a:fld id="{03ED0582-4FAA-481A-A233-A17D4F99DC2D}" type="slidenum">
              <a:rPr lang="en-US" altLang="zh-CN" sz="1067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endParaRPr sz="10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9D999ED-1095-898C-E6D6-B416082878BA}"/>
              </a:ext>
            </a:extLst>
          </p:cNvPr>
          <p:cNvGrpSpPr/>
          <p:nvPr/>
        </p:nvGrpSpPr>
        <p:grpSpPr>
          <a:xfrm>
            <a:off x="976240" y="1078952"/>
            <a:ext cx="10239519" cy="5229536"/>
            <a:chOff x="604991" y="1384387"/>
            <a:chExt cx="10239519" cy="522953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D4157F9-73F2-0C7B-E299-FF7F7F5FF333}"/>
                </a:ext>
              </a:extLst>
            </p:cNvPr>
            <p:cNvGrpSpPr/>
            <p:nvPr/>
          </p:nvGrpSpPr>
          <p:grpSpPr>
            <a:xfrm>
              <a:off x="604991" y="1384387"/>
              <a:ext cx="10090016" cy="1056640"/>
              <a:chOff x="1020372" y="1320800"/>
              <a:chExt cx="10090016" cy="1056640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C54F8F0C-BD32-8C6D-8623-D18F62E12AB2}"/>
                  </a:ext>
                </a:extLst>
              </p:cNvPr>
              <p:cNvSpPr/>
              <p:nvPr/>
            </p:nvSpPr>
            <p:spPr>
              <a:xfrm>
                <a:off x="1020372" y="1320800"/>
                <a:ext cx="4320000" cy="1056640"/>
              </a:xfrm>
              <a:prstGeom prst="roundRect">
                <a:avLst/>
              </a:prstGeom>
              <a:solidFill>
                <a:srgbClr val="DFC7D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Informativeness</a:t>
                </a:r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7B745C16-F606-DD93-14FA-60066BF130BF}"/>
                  </a:ext>
                </a:extLst>
              </p:cNvPr>
              <p:cNvSpPr/>
              <p:nvPr/>
            </p:nvSpPr>
            <p:spPr>
              <a:xfrm>
                <a:off x="6790388" y="1320800"/>
                <a:ext cx="4320000" cy="1056640"/>
              </a:xfrm>
              <a:prstGeom prst="roundRect">
                <a:avLst/>
              </a:prstGeom>
              <a:solidFill>
                <a:srgbClr val="DFC7D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Representativeness</a:t>
                </a:r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C9D57F85-D706-E39F-EDC1-41B60A85E45B}"/>
                  </a:ext>
                </a:extLst>
              </p:cNvPr>
              <p:cNvCxnSpPr>
                <a:stCxn id="3" idx="3"/>
                <a:endCxn id="4" idx="1"/>
              </p:cNvCxnSpPr>
              <p:nvPr/>
            </p:nvCxnSpPr>
            <p:spPr>
              <a:xfrm>
                <a:off x="5340372" y="1849120"/>
                <a:ext cx="14500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FCE50CD-D3D0-D4FE-4039-7AA7683F13A2}"/>
                </a:ext>
              </a:extLst>
            </p:cNvPr>
            <p:cNvSpPr txBox="1"/>
            <p:nvPr/>
          </p:nvSpPr>
          <p:spPr>
            <a:xfrm>
              <a:off x="604991" y="2854960"/>
              <a:ext cx="5784469" cy="2954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Uncertainty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Variance-based Uncertainty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Entropy-based Uncertainty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Least Confidence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Local Divergence-based Uncertainty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Adversarial Perturbation-based Uncertainty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Disagreement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Gradient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Performance Prediction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66E645B-3226-42FA-C842-2962BE20F9BF}"/>
                </a:ext>
              </a:extLst>
            </p:cNvPr>
            <p:cNvSpPr txBox="1"/>
            <p:nvPr/>
          </p:nvSpPr>
          <p:spPr>
            <a:xfrm>
              <a:off x="6894774" y="2854960"/>
              <a:ext cx="394973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Density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Similarity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KNN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Discriminative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Batch Diversity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Iterative Selection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Clustering-based Selection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235A305-C0E3-C624-F23A-4EE38EA5FB0C}"/>
                </a:ext>
              </a:extLst>
            </p:cNvPr>
            <p:cNvSpPr/>
            <p:nvPr/>
          </p:nvSpPr>
          <p:spPr>
            <a:xfrm>
              <a:off x="604991" y="6084483"/>
              <a:ext cx="10090016" cy="529440"/>
            </a:xfrm>
            <a:prstGeom prst="roundRect">
              <a:avLst/>
            </a:prstGeom>
            <a:solidFill>
              <a:srgbClr val="DFC7D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Hybrid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213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1360</Words>
  <Application>Microsoft Office PowerPoint</Application>
  <PresentationFormat>宽屏</PresentationFormat>
  <Paragraphs>186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yixuan zhi</dc:creator>
  <cp:lastModifiedBy>yixuan zhi</cp:lastModifiedBy>
  <cp:revision>332</cp:revision>
  <dcterms:created xsi:type="dcterms:W3CDTF">2024-11-06T15:06:16Z</dcterms:created>
  <dcterms:modified xsi:type="dcterms:W3CDTF">2024-11-07T10:23:07Z</dcterms:modified>
</cp:coreProperties>
</file>