
<file path=[Content_Types].xml><?xml version="1.0" encoding="utf-8"?>
<Types xmlns="http://schemas.openxmlformats.org/package/2006/content-types">
  <Default Extension="heic" ContentType="image/heic"/>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5.xml" ContentType="application/vnd.openxmlformats-officedocument.presentationml.comments+xml"/>
  <Override PartName="/ppt/notesSlides/notesSlide10.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4" r:id="rId3"/>
    <p:sldId id="269" r:id="rId4"/>
    <p:sldId id="263" r:id="rId5"/>
    <p:sldId id="264" r:id="rId6"/>
    <p:sldId id="334" r:id="rId7"/>
    <p:sldId id="262" r:id="rId8"/>
    <p:sldId id="265" r:id="rId9"/>
    <p:sldId id="270" r:id="rId10"/>
    <p:sldId id="271" r:id="rId11"/>
    <p:sldId id="272" r:id="rId12"/>
    <p:sldId id="338"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奇修 杜" initials="奇杜" lastIdx="14" clrIdx="0">
    <p:extLst>
      <p:ext uri="{19B8F6BF-5375-455C-9EA6-DF929625EA0E}">
        <p15:presenceInfo xmlns:p15="http://schemas.microsoft.com/office/powerpoint/2012/main" userId="c599153694b551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1970"/>
    <a:srgbClr val="F6F0F6"/>
    <a:srgbClr val="FFFFCC"/>
    <a:srgbClr val="DFC7DF"/>
    <a:srgbClr val="CBA5CB"/>
    <a:srgbClr val="886A88"/>
    <a:srgbClr val="EDDFED"/>
    <a:srgbClr val="9A589A"/>
    <a:srgbClr val="EA9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6" autoAdjust="0"/>
    <p:restoredTop sz="87484" autoAdjust="0"/>
  </p:normalViewPr>
  <p:slideViewPr>
    <p:cSldViewPr snapToGrid="0">
      <p:cViewPr varScale="1">
        <p:scale>
          <a:sx n="75" d="100"/>
          <a:sy n="75" d="100"/>
        </p:scale>
        <p:origin x="8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08T00:06:46.087" idx="4">
    <p:pos x="10" y="10"/>
    <p:text>所希望展现的结论是什么？EI能带来性能改进？改进效率不明显？DKL/GP等方法存在局限性？这种局限性来自于哪里？生物序列的高复杂性？</p:text>
    <p:extLst>
      <p:ext uri="{C676402C-5697-4E1C-873F-D02D1690AC5C}">
        <p15:threadingInfo xmlns:p15="http://schemas.microsoft.com/office/powerpoint/2012/main" timeZoneBias="-480"/>
      </p:ext>
    </p:extLst>
  </p:cm>
  <p:cm authorId="1" dt="2024-11-08T00:10:23.120" idx="5">
    <p:pos x="146" y="146"/>
    <p:text>我同样在下一页提供了一个示例，需要解释这几个数据集的特点，是什么使得烯胺数据集有利于学习？所进行的何种尝试将在定性上简化这一困难？</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1-08T00:13:06.321" idx="6">
    <p:pos x="2100" y="60"/>
    <p:text>强调下这是自己的前期工作</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1-08T00:14:54.429" idx="7">
    <p:pos x="10" y="10"/>
    <p:text>这一页很好，informativeness和representativeness是自己想出来的概念还是有所参考？最好能给出参考论文来源</p:text>
    <p:extLst>
      <p:ext uri="{C676402C-5697-4E1C-873F-D02D1690AC5C}">
        <p15:threadingInfo xmlns:p15="http://schemas.microsoft.com/office/powerpoint/2012/main" timeZoneBias="-480"/>
      </p:ext>
    </p:extLst>
  </p:cm>
  <p:cm authorId="1" dt="2024-11-08T00:38:07.521" idx="14">
    <p:pos x="146" y="146"/>
    <p:text>尽量控制字体风格、大小、行距（比如：如果希望让文字看起来充实，1.2倍行距）等，以及微软雅黑的英文字体风格会差点意思，可以试试Arial等</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11-08T00:18:15.477" idx="8">
    <p:pos x="10" y="10"/>
    <p:text>这几种方法的尝试思路很好，不过1~2似乎需要预先知道实际数据？3，4有进一步讨论的价值</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11-08T00:32:35.575" idx="11">
    <p:pos x="10" y="10"/>
    <p:text>补充了一页类似于铺垫的，师弟看着再改改</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11-08T00:23:23.876" idx="10">
    <p:pos x="10" y="10"/>
    <p:text>在10个iteration内，一方面实现了高性能序列的探索，另一方面获得了具备整体序列空间高代表性的训练集</p:text>
    <p:extLst>
      <p:ext uri="{C676402C-5697-4E1C-873F-D02D1690AC5C}">
        <p15:threadingInfo xmlns:p15="http://schemas.microsoft.com/office/powerpoint/2012/main" timeZoneBias="-480"/>
      </p:ext>
    </p:extLst>
  </p:cm>
  <p:cm authorId="1" dt="2024-11-08T00:34:06.511" idx="12">
    <p:pos x="146" y="146"/>
    <p:text>我记得你提到在最后几步使用σ对于模型性能提升帮助不大，虽然这不能提供更进一步的结论，但是可以文字将你所有需要描述的结论摆出来</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258468-6122-4123-9A03-9B29D9849100}" type="datetimeFigureOut">
              <a:rPr lang="zh-CN" altLang="en-US" smtClean="0"/>
              <a:t>2024/11/8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CF8F4-A7E6-4657-9F12-E0154327F608}" type="slidenum">
              <a:rPr lang="zh-CN" altLang="en-US" smtClean="0"/>
              <a:t>‹#›</a:t>
            </a:fld>
            <a:endParaRPr lang="zh-CN" altLang="en-US"/>
          </a:p>
        </p:txBody>
      </p:sp>
    </p:spTree>
    <p:extLst>
      <p:ext uri="{BB962C8B-B14F-4D97-AF65-F5344CB8AC3E}">
        <p14:creationId xmlns:p14="http://schemas.microsoft.com/office/powerpoint/2010/main" val="110101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6720-8BC4-D55A-DF52-C9507162E30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879AF5-E7BD-7C79-6EA2-8DC03D32B9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2D7C72-E794-B513-6B6E-38BF3EFDE97E}"/>
              </a:ext>
            </a:extLst>
          </p:cNvPr>
          <p:cNvSpPr>
            <a:spLocks noGrp="1"/>
          </p:cNvSpPr>
          <p:nvPr>
            <p:ph type="body" idx="1"/>
          </p:nvPr>
        </p:nvSpPr>
        <p:spPr/>
        <p:txBody>
          <a:bodyPr/>
          <a:lstStyle/>
          <a:p>
            <a:r>
              <a:rPr lang="zh-CN" altLang="en-US" dirty="0"/>
              <a:t>这四种是在寻找</a:t>
            </a:r>
            <a:r>
              <a:rPr lang="en-US" altLang="zh-CN" dirty="0"/>
              <a:t>benchmark</a:t>
            </a:r>
            <a:r>
              <a:rPr lang="zh-CN" altLang="en-US" dirty="0"/>
              <a:t>过程，论文中常用到作为对照的四种方法。</a:t>
            </a:r>
          </a:p>
        </p:txBody>
      </p:sp>
      <p:sp>
        <p:nvSpPr>
          <p:cNvPr id="4" name="灯片编号占位符 3">
            <a:extLst>
              <a:ext uri="{FF2B5EF4-FFF2-40B4-BE49-F238E27FC236}">
                <a16:creationId xmlns:a16="http://schemas.microsoft.com/office/drawing/2014/main" id="{333DDF96-6295-3D7F-7874-AE969C1C0EFF}"/>
              </a:ext>
            </a:extLst>
          </p:cNvPr>
          <p:cNvSpPr>
            <a:spLocks noGrp="1"/>
          </p:cNvSpPr>
          <p:nvPr>
            <p:ph type="sldNum" sz="quarter" idx="5"/>
          </p:nvPr>
        </p:nvSpPr>
        <p:spPr/>
        <p:txBody>
          <a:bodyPr/>
          <a:lstStyle/>
          <a:p>
            <a:fld id="{646CF8F4-A7E6-4657-9F12-E0154327F608}" type="slidenum">
              <a:rPr lang="zh-CN" altLang="en-US" smtClean="0"/>
              <a:t>3</a:t>
            </a:fld>
            <a:endParaRPr lang="zh-CN" altLang="en-US"/>
          </a:p>
        </p:txBody>
      </p:sp>
    </p:spTree>
    <p:extLst>
      <p:ext uri="{BB962C8B-B14F-4D97-AF65-F5344CB8AC3E}">
        <p14:creationId xmlns:p14="http://schemas.microsoft.com/office/powerpoint/2010/main" val="197462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D197-4E28-1904-2CC7-BDC85FEFBF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DC9DF5-F24A-A366-2D25-637509E9765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564CFB-95CC-E1C2-1F3C-475FCB6A4CA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下一步准备从采样算法上提高主动学习性能。在这一问题上需要考虑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两种采样，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就是新的数据点所能提供的信息量，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会导致采样偏差和过多离群点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考虑待选数据点之间的联系。</a:t>
            </a:r>
          </a:p>
        </p:txBody>
      </p:sp>
      <p:sp>
        <p:nvSpPr>
          <p:cNvPr id="4" name="灯片编号占位符 3">
            <a:extLst>
              <a:ext uri="{FF2B5EF4-FFF2-40B4-BE49-F238E27FC236}">
                <a16:creationId xmlns:a16="http://schemas.microsoft.com/office/drawing/2014/main" id="{1DDFC2B9-D4E8-217F-28F9-5410E6AFED37}"/>
              </a:ext>
            </a:extLst>
          </p:cNvPr>
          <p:cNvSpPr>
            <a:spLocks noGrp="1"/>
          </p:cNvSpPr>
          <p:nvPr>
            <p:ph type="sldNum" sz="quarter" idx="5"/>
          </p:nvPr>
        </p:nvSpPr>
        <p:spPr/>
        <p:txBody>
          <a:bodyPr/>
          <a:lstStyle/>
          <a:p>
            <a:fld id="{646CF8F4-A7E6-4657-9F12-E0154327F608}" type="slidenum">
              <a:rPr lang="zh-CN" altLang="en-US" smtClean="0"/>
              <a:t>13</a:t>
            </a:fld>
            <a:endParaRPr lang="zh-CN" altLang="en-US"/>
          </a:p>
        </p:txBody>
      </p:sp>
    </p:spTree>
    <p:extLst>
      <p:ext uri="{BB962C8B-B14F-4D97-AF65-F5344CB8AC3E}">
        <p14:creationId xmlns:p14="http://schemas.microsoft.com/office/powerpoint/2010/main" val="152079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在化学数据集</a:t>
            </a:r>
            <a:r>
              <a:rPr lang="en-US" altLang="zh-CN" dirty="0"/>
              <a:t>enamine10k</a:t>
            </a:r>
            <a:r>
              <a:rPr lang="zh-CN" altLang="en-US" dirty="0"/>
              <a:t>、两个饱和突变蛋白数据集</a:t>
            </a:r>
            <a:r>
              <a:rPr lang="en-US" altLang="zh-CN" dirty="0"/>
              <a:t>Gb1</a:t>
            </a:r>
            <a:r>
              <a:rPr lang="zh-CN" altLang="en-US" dirty="0"/>
              <a:t>和</a:t>
            </a:r>
            <a:r>
              <a:rPr lang="en-US" altLang="zh-CN" dirty="0" err="1"/>
              <a:t>TrpB</a:t>
            </a:r>
            <a:r>
              <a:rPr lang="zh-CN" altLang="en-US" dirty="0"/>
              <a:t>、以及酵母</a:t>
            </a:r>
            <a:r>
              <a:rPr lang="en-US" altLang="zh-CN" dirty="0"/>
              <a:t>DNA-</a:t>
            </a:r>
            <a:r>
              <a:rPr lang="zh-CN" altLang="en-US" dirty="0"/>
              <a:t>表达量数据集上对上述四种方法进行了测试。</a:t>
            </a:r>
            <a:r>
              <a:rPr lang="en-US" altLang="zh-CN" dirty="0"/>
              <a:t>Bagging</a:t>
            </a:r>
            <a:r>
              <a:rPr lang="zh-CN" altLang="en-US" dirty="0"/>
              <a:t>是平均情况下表现比较好的算法，可以用于作为</a:t>
            </a:r>
            <a:r>
              <a:rPr lang="en-US" altLang="zh-CN" dirty="0"/>
              <a:t>baseline</a:t>
            </a:r>
            <a:r>
              <a:rPr lang="zh-CN" altLang="en-US" dirty="0"/>
              <a:t>并在上面加以改进。</a:t>
            </a:r>
          </a:p>
        </p:txBody>
      </p:sp>
      <p:sp>
        <p:nvSpPr>
          <p:cNvPr id="4" name="灯片编号占位符 3"/>
          <p:cNvSpPr>
            <a:spLocks noGrp="1"/>
          </p:cNvSpPr>
          <p:nvPr>
            <p:ph type="sldNum" sz="quarter" idx="5"/>
          </p:nvPr>
        </p:nvSpPr>
        <p:spPr/>
        <p:txBody>
          <a:bodyPr/>
          <a:lstStyle/>
          <a:p>
            <a:fld id="{646CF8F4-A7E6-4657-9F12-E0154327F608}" type="slidenum">
              <a:rPr lang="zh-CN" altLang="en-US" smtClean="0"/>
              <a:t>4</a:t>
            </a:fld>
            <a:endParaRPr lang="zh-CN" altLang="en-US"/>
          </a:p>
        </p:txBody>
      </p:sp>
    </p:spTree>
    <p:extLst>
      <p:ext uri="{BB962C8B-B14F-4D97-AF65-F5344CB8AC3E}">
        <p14:creationId xmlns:p14="http://schemas.microsoft.com/office/powerpoint/2010/main" val="8898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enamine10k</a:t>
            </a:r>
            <a:r>
              <a:rPr lang="zh-CN" altLang="en-US" dirty="0"/>
              <a:t>数据集为例，在不使用主动学习方法下重叠率最高可以达到</a:t>
            </a:r>
            <a:r>
              <a:rPr lang="en-US" altLang="zh-CN" dirty="0"/>
              <a:t>0.7</a:t>
            </a:r>
            <a:r>
              <a:rPr lang="zh-CN" altLang="en-US" dirty="0"/>
              <a:t>左右，我们使用主动学习利用原有训练量</a:t>
            </a:r>
            <a:r>
              <a:rPr lang="en-US" altLang="zh-CN" dirty="0"/>
              <a:t>30%</a:t>
            </a:r>
            <a:r>
              <a:rPr lang="zh-CN" altLang="en-US" dirty="0"/>
              <a:t>数据所达到的效果与其基本相似，即出现了明显的数据集缩小效果。具体的训练轮次、每一轮增加的数据量都有可能影响期效果，</a:t>
            </a:r>
            <a:r>
              <a:rPr lang="en-US" altLang="zh-CN" dirty="0"/>
              <a:t>Yeast</a:t>
            </a:r>
            <a:r>
              <a:rPr lang="zh-CN" altLang="en-US" dirty="0"/>
              <a:t>数据集上并未进行这样的调优，所以提升效果并不明显。</a:t>
            </a:r>
          </a:p>
        </p:txBody>
      </p:sp>
      <p:sp>
        <p:nvSpPr>
          <p:cNvPr id="4" name="灯片编号占位符 3"/>
          <p:cNvSpPr>
            <a:spLocks noGrp="1"/>
          </p:cNvSpPr>
          <p:nvPr>
            <p:ph type="sldNum" sz="quarter" idx="5"/>
          </p:nvPr>
        </p:nvSpPr>
        <p:spPr/>
        <p:txBody>
          <a:bodyPr/>
          <a:lstStyle/>
          <a:p>
            <a:fld id="{646CF8F4-A7E6-4657-9F12-E0154327F608}" type="slidenum">
              <a:rPr lang="zh-CN" altLang="en-US" smtClean="0"/>
              <a:t>5</a:t>
            </a:fld>
            <a:endParaRPr lang="zh-CN" altLang="en-US"/>
          </a:p>
        </p:txBody>
      </p:sp>
    </p:spTree>
    <p:extLst>
      <p:ext uri="{BB962C8B-B14F-4D97-AF65-F5344CB8AC3E}">
        <p14:creationId xmlns:p14="http://schemas.microsoft.com/office/powerpoint/2010/main" val="131342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46CF8F4-A7E6-4657-9F12-E0154327F608}" type="slidenum">
              <a:rPr lang="zh-CN" altLang="en-US" smtClean="0"/>
              <a:t>7</a:t>
            </a:fld>
            <a:endParaRPr lang="zh-CN" altLang="en-US"/>
          </a:p>
        </p:txBody>
      </p:sp>
    </p:spTree>
    <p:extLst>
      <p:ext uri="{BB962C8B-B14F-4D97-AF65-F5344CB8AC3E}">
        <p14:creationId xmlns:p14="http://schemas.microsoft.com/office/powerpoint/2010/main" val="391168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274E-9433-DB26-A67D-C8A333C569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F40ED4-9B5A-1999-E282-144BFE02E1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E427987-D016-3F37-B3BA-23D4A4BDD04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4C0377D-3060-D61D-63B5-5B99E085DA06}"/>
              </a:ext>
            </a:extLst>
          </p:cNvPr>
          <p:cNvSpPr>
            <a:spLocks noGrp="1"/>
          </p:cNvSpPr>
          <p:nvPr>
            <p:ph type="sldNum" sz="quarter" idx="5"/>
          </p:nvPr>
        </p:nvSpPr>
        <p:spPr/>
        <p:txBody>
          <a:bodyPr/>
          <a:lstStyle/>
          <a:p>
            <a:fld id="{646CF8F4-A7E6-4657-9F12-E0154327F608}" type="slidenum">
              <a:rPr lang="zh-CN" altLang="en-US" smtClean="0"/>
              <a:t>8</a:t>
            </a:fld>
            <a:endParaRPr lang="zh-CN" altLang="en-US"/>
          </a:p>
        </p:txBody>
      </p:sp>
    </p:spTree>
    <p:extLst>
      <p:ext uri="{BB962C8B-B14F-4D97-AF65-F5344CB8AC3E}">
        <p14:creationId xmlns:p14="http://schemas.microsoft.com/office/powerpoint/2010/main" val="288053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3734-98AF-2431-DCC4-6EAAF887D5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CF69B9-1FAA-B197-A311-B49C735F3C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236DB42-F930-7FCF-54AB-5E5B8E7483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下一步准备从采样算法上提高主动学习性能。在这一问题上需要考虑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两种采样，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就是新的数据点所能提供的信息量，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会导致采样偏差和过多离群点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考虑待选数据点之间的联系。</a:t>
            </a:r>
          </a:p>
        </p:txBody>
      </p:sp>
      <p:sp>
        <p:nvSpPr>
          <p:cNvPr id="4" name="灯片编号占位符 3">
            <a:extLst>
              <a:ext uri="{FF2B5EF4-FFF2-40B4-BE49-F238E27FC236}">
                <a16:creationId xmlns:a16="http://schemas.microsoft.com/office/drawing/2014/main" id="{A3512D4F-C130-5AD4-54D1-87C5C994F5B5}"/>
              </a:ext>
            </a:extLst>
          </p:cNvPr>
          <p:cNvSpPr>
            <a:spLocks noGrp="1"/>
          </p:cNvSpPr>
          <p:nvPr>
            <p:ph type="sldNum" sz="quarter" idx="5"/>
          </p:nvPr>
        </p:nvSpPr>
        <p:spPr/>
        <p:txBody>
          <a:bodyPr/>
          <a:lstStyle/>
          <a:p>
            <a:fld id="{646CF8F4-A7E6-4657-9F12-E0154327F608}" type="slidenum">
              <a:rPr lang="zh-CN" altLang="en-US" smtClean="0"/>
              <a:t>9</a:t>
            </a:fld>
            <a:endParaRPr lang="zh-CN" altLang="en-US"/>
          </a:p>
        </p:txBody>
      </p:sp>
    </p:spTree>
    <p:extLst>
      <p:ext uri="{BB962C8B-B14F-4D97-AF65-F5344CB8AC3E}">
        <p14:creationId xmlns:p14="http://schemas.microsoft.com/office/powerpoint/2010/main" val="165553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F5BF3-EF72-78F8-37AF-CA3AE96CB8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587DE0-471B-E421-6CEA-21DFFDE4C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680F255-C5D1-747F-E5CF-91A6B27A2E6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下一步准备从采样算法上提高主动学习性能。在这一问题上需要考虑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两种采样，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就是新的数据点所能提供的信息量，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会导致采样偏差和过多离群点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考虑待选数据点之间的联系。</a:t>
            </a:r>
          </a:p>
        </p:txBody>
      </p:sp>
      <p:sp>
        <p:nvSpPr>
          <p:cNvPr id="4" name="灯片编号占位符 3">
            <a:extLst>
              <a:ext uri="{FF2B5EF4-FFF2-40B4-BE49-F238E27FC236}">
                <a16:creationId xmlns:a16="http://schemas.microsoft.com/office/drawing/2014/main" id="{8A382D55-E3BB-83D4-A8EA-2D083F905DE9}"/>
              </a:ext>
            </a:extLst>
          </p:cNvPr>
          <p:cNvSpPr>
            <a:spLocks noGrp="1"/>
          </p:cNvSpPr>
          <p:nvPr>
            <p:ph type="sldNum" sz="quarter" idx="5"/>
          </p:nvPr>
        </p:nvSpPr>
        <p:spPr/>
        <p:txBody>
          <a:bodyPr/>
          <a:lstStyle/>
          <a:p>
            <a:fld id="{646CF8F4-A7E6-4657-9F12-E0154327F608}" type="slidenum">
              <a:rPr lang="zh-CN" altLang="en-US" smtClean="0"/>
              <a:t>10</a:t>
            </a:fld>
            <a:endParaRPr lang="zh-CN" altLang="en-US"/>
          </a:p>
        </p:txBody>
      </p:sp>
    </p:spTree>
    <p:extLst>
      <p:ext uri="{BB962C8B-B14F-4D97-AF65-F5344CB8AC3E}">
        <p14:creationId xmlns:p14="http://schemas.microsoft.com/office/powerpoint/2010/main" val="356693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000F4-68C1-4F09-7F1A-79431388571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91D344-9D4E-1D8D-CD08-FECCEA5804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139481-3EF3-4A33-F7BC-375DE47B5C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下一步准备从采样算法上提高主动学习性能。在这一问题上需要考虑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两种采样，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就是新的数据点所能提供的信息量，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仅考虑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informativeness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会导致采样偏差和过多离群点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representativeness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考虑待选数据点之间的联系。</a:t>
            </a:r>
          </a:p>
        </p:txBody>
      </p:sp>
      <p:sp>
        <p:nvSpPr>
          <p:cNvPr id="4" name="灯片编号占位符 3">
            <a:extLst>
              <a:ext uri="{FF2B5EF4-FFF2-40B4-BE49-F238E27FC236}">
                <a16:creationId xmlns:a16="http://schemas.microsoft.com/office/drawing/2014/main" id="{CC5B6E48-8888-D44A-8348-B681D4346EC0}"/>
              </a:ext>
            </a:extLst>
          </p:cNvPr>
          <p:cNvSpPr>
            <a:spLocks noGrp="1"/>
          </p:cNvSpPr>
          <p:nvPr>
            <p:ph type="sldNum" sz="quarter" idx="5"/>
          </p:nvPr>
        </p:nvSpPr>
        <p:spPr/>
        <p:txBody>
          <a:bodyPr/>
          <a:lstStyle/>
          <a:p>
            <a:fld id="{646CF8F4-A7E6-4657-9F12-E0154327F608}" type="slidenum">
              <a:rPr lang="zh-CN" altLang="en-US" smtClean="0"/>
              <a:t>11</a:t>
            </a:fld>
            <a:endParaRPr lang="zh-CN" altLang="en-US"/>
          </a:p>
        </p:txBody>
      </p:sp>
    </p:spTree>
    <p:extLst>
      <p:ext uri="{BB962C8B-B14F-4D97-AF65-F5344CB8AC3E}">
        <p14:creationId xmlns:p14="http://schemas.microsoft.com/office/powerpoint/2010/main" val="160181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713232" rtl="0" eaLnBrk="1" fontAlgn="auto" latinLnBrk="0" hangingPunct="1">
              <a:lnSpc>
                <a:spcPct val="100000"/>
              </a:lnSpc>
              <a:spcBef>
                <a:spcPts val="0"/>
              </a:spcBef>
              <a:spcAft>
                <a:spcPts val="0"/>
              </a:spcAft>
              <a:buClrTx/>
              <a:buSzTx/>
              <a:buFontTx/>
              <a:buNone/>
              <a:tabLst/>
              <a:defRPr/>
            </a:pPr>
            <a:r>
              <a:rPr lang="en-US" altLang="zh-CN"/>
              <a:t>How to Build the Virtual Cell with Artificial Intelligence: Priorities and Opportunities</a:t>
            </a:r>
            <a:br>
              <a:rPr lang="en-US" altLang="zh-CN"/>
            </a:br>
            <a:r>
              <a:rPr lang="zh-CN" altLang="en-US"/>
              <a:t>序列的稀疏性和复杂性使得强调关键序列特征困难，是当前主动学习面临的重大障碍</a:t>
            </a:r>
          </a:p>
          <a:p>
            <a:endParaRPr lang="zh-CN" altLang="en-US"/>
          </a:p>
        </p:txBody>
      </p:sp>
      <p:sp>
        <p:nvSpPr>
          <p:cNvPr id="4" name="灯片编号占位符 3"/>
          <p:cNvSpPr>
            <a:spLocks noGrp="1"/>
          </p:cNvSpPr>
          <p:nvPr>
            <p:ph type="sldNum" sz="quarter" idx="5"/>
          </p:nvPr>
        </p:nvSpPr>
        <p:spPr/>
        <p:txBody>
          <a:bodyPr/>
          <a:lstStyle/>
          <a:p>
            <a:fld id="{6930E2C8-D16B-B043-B190-CEAB012A93B5}" type="slidenum">
              <a:rPr kumimoji="1" lang="zh-CN" altLang="en-US" smtClean="0"/>
              <a:t>12</a:t>
            </a:fld>
            <a:endParaRPr kumimoji="1" lang="zh-CN" altLang="en-US"/>
          </a:p>
        </p:txBody>
      </p:sp>
    </p:spTree>
    <p:extLst>
      <p:ext uri="{BB962C8B-B14F-4D97-AF65-F5344CB8AC3E}">
        <p14:creationId xmlns:p14="http://schemas.microsoft.com/office/powerpoint/2010/main" val="422292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C1F15-7869-0AFE-094D-6211F124E3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A80FCAE-D4D9-59DE-8D12-0063CA5B7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4132D7B-766E-DD1B-1EB9-51CAFA8389F4}"/>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89C9EA62-2FA4-D71C-7209-09128216F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B61CE0-3D22-C133-9C0B-35752201955D}"/>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181281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3CEEC-8CC8-FC97-74B7-D313E95DD4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4E094A-285E-7785-9C93-9F27053EC68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C7CC0D-0BC8-36D5-B95E-DD13C9E01A34}"/>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5407EC7F-6F1C-4FC7-F844-ADCDF9C501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8FD98F-311D-8C07-4274-903740D16E0F}"/>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14687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27EE7F-6C27-884A-F0E8-53FFF46AE3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1D925AF-0288-0800-5F4E-04F354EF75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2A5669-D5BC-A6F3-1DC6-B57D6728F3BF}"/>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36B73496-9D99-0301-E073-FF5D34863E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0D8F0-BAA4-BD21-E65D-6E66882BEAA7}"/>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2264258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306353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B584C-DAF4-965C-43D0-24D11C45F6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8F53EB-6B3B-9851-6747-0B00A41FEC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AB7EEE-4D4C-B7DB-4547-6A0909C6DDAC}"/>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1F0220AB-652D-69FA-15EA-EAE8E1401C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8046FF-6E7E-AA3A-2B16-153F112C8D5D}"/>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97667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C6080-B86C-2794-4476-21FE7983CB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C158F0-7D9D-CBF1-D41D-490E4599B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614617D-001B-3E57-8E32-A6A3A269D442}"/>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855C6CDD-FCA2-81E9-2031-508ED7B770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DF9969-0882-19B3-24EE-001D44CE4328}"/>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375598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84C06-5C2F-3AC6-C7E3-AE7BBCEFFB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95A17C-029C-B675-B5F8-37E5B3FFE7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8B0A9D-7DC2-7D38-96D6-409304A110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7D25C0A-0E2A-18A9-0A16-BC3890A24F1C}"/>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6" name="页脚占位符 5">
            <a:extLst>
              <a:ext uri="{FF2B5EF4-FFF2-40B4-BE49-F238E27FC236}">
                <a16:creationId xmlns:a16="http://schemas.microsoft.com/office/drawing/2014/main" id="{9CFF7858-9AED-30CD-2549-B350D9AD80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6C445B-92EB-8D8D-7180-0B5375658B62}"/>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8369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FA232-0BE4-8694-E87D-2F7D2E6DCF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3B359F-4D8A-80A9-8F83-97DF6C4B3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36481B-BEE1-08AA-B6E9-012521D253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5082FE-995E-785A-F76B-8BDD4F145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769742-6C19-A5BA-817C-BF4B9FCE75C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9E7D09B-114D-4902-08AC-1AF4DD73C839}"/>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8" name="页脚占位符 7">
            <a:extLst>
              <a:ext uri="{FF2B5EF4-FFF2-40B4-BE49-F238E27FC236}">
                <a16:creationId xmlns:a16="http://schemas.microsoft.com/office/drawing/2014/main" id="{806E43A0-84D0-2430-D462-D6FCF378E9E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AE4BB7-6395-47EC-5FE0-C708211BE451}"/>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297311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8AFA3-43F5-62D5-900D-2DF4C04211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2B2103-4B2E-135F-6DBB-F3BBBA796216}"/>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4" name="页脚占位符 3">
            <a:extLst>
              <a:ext uri="{FF2B5EF4-FFF2-40B4-BE49-F238E27FC236}">
                <a16:creationId xmlns:a16="http://schemas.microsoft.com/office/drawing/2014/main" id="{2BAD81DE-1A09-A477-E0F1-88D47CC624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5A6962B-3109-B808-4864-B3F4442F3B3A}"/>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168870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6F5A69-AFCD-8DB8-6AD7-BDAF2A76E8FD}"/>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3" name="页脚占位符 2">
            <a:extLst>
              <a:ext uri="{FF2B5EF4-FFF2-40B4-BE49-F238E27FC236}">
                <a16:creationId xmlns:a16="http://schemas.microsoft.com/office/drawing/2014/main" id="{965491FC-AA02-2D5D-5150-96A5D30460E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D69C20-4148-B131-F9AB-A961FE54A0C1}"/>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111252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42597-82CA-0B94-C0E0-98004E2C2A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12DFAD-D127-B8A1-707C-8C5964A66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FB3691-9B8F-9BA9-7634-436565114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CD1E79-2678-681E-26FE-DC4D62E746A4}"/>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6" name="页脚占位符 5">
            <a:extLst>
              <a:ext uri="{FF2B5EF4-FFF2-40B4-BE49-F238E27FC236}">
                <a16:creationId xmlns:a16="http://schemas.microsoft.com/office/drawing/2014/main" id="{12CF7D7B-8CCA-8C1B-8A1D-6C6D0C1027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CD52AA-5D2A-B1DE-323F-FCF86B6AC952}"/>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2302501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7207C-A50C-E908-B3CD-3130933D04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69CCD7-E4A2-5672-C57C-A102E3DB0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82F155-189E-6B91-DF24-605B150AD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529B43-11E2-878B-773B-CE50F74ACE3B}"/>
              </a:ext>
            </a:extLst>
          </p:cNvPr>
          <p:cNvSpPr>
            <a:spLocks noGrp="1"/>
          </p:cNvSpPr>
          <p:nvPr>
            <p:ph type="dt" sz="half" idx="10"/>
          </p:nvPr>
        </p:nvSpPr>
        <p:spPr/>
        <p:txBody>
          <a:bodyPr/>
          <a:lstStyle/>
          <a:p>
            <a:fld id="{9A9C398C-FA2C-4C4D-8509-9FC4C71AF133}" type="datetimeFigureOut">
              <a:rPr lang="zh-CN" altLang="en-US" smtClean="0"/>
              <a:t>2024/11/8</a:t>
            </a:fld>
            <a:endParaRPr lang="zh-CN" altLang="en-US"/>
          </a:p>
        </p:txBody>
      </p:sp>
      <p:sp>
        <p:nvSpPr>
          <p:cNvPr id="6" name="页脚占位符 5">
            <a:extLst>
              <a:ext uri="{FF2B5EF4-FFF2-40B4-BE49-F238E27FC236}">
                <a16:creationId xmlns:a16="http://schemas.microsoft.com/office/drawing/2014/main" id="{12DF735D-A56F-F37A-0089-5F76C5A625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0A2CC1-16A2-8ED1-D0DE-9E0E6445E7EA}"/>
              </a:ext>
            </a:extLst>
          </p:cNvPr>
          <p:cNvSpPr>
            <a:spLocks noGrp="1"/>
          </p:cNvSpPr>
          <p:nvPr>
            <p:ph type="sldNum" sz="quarter" idx="12"/>
          </p:nvPr>
        </p:nvSpPr>
        <p:spPr/>
        <p:txBody>
          <a:body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378284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FA2A67B-265B-4DA6-8576-DF70A1487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2488F5-B4D7-8EE8-E3C4-AED765257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5EC8D3-6D15-EEA1-2674-DE2B53C69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C398C-FA2C-4C4D-8509-9FC4C71AF133}"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5898E99D-6023-E3F4-BFE0-311EAE028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FAC9BC-4E02-0A90-EB3B-C403914ED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F9FD0-741A-4CB4-8F35-FE452E2878AF}" type="slidenum">
              <a:rPr lang="zh-CN" altLang="en-US" smtClean="0"/>
              <a:t>‹#›</a:t>
            </a:fld>
            <a:endParaRPr lang="zh-CN" altLang="en-US"/>
          </a:p>
        </p:txBody>
      </p:sp>
    </p:spTree>
    <p:extLst>
      <p:ext uri="{BB962C8B-B14F-4D97-AF65-F5344CB8AC3E}">
        <p14:creationId xmlns:p14="http://schemas.microsoft.com/office/powerpoint/2010/main" val="998731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comments" Target="../comments/commen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comments" Target="../comments/comment6.xml"/><Relationship Id="rId5" Type="http://schemas.openxmlformats.org/officeDocument/2006/relationships/image" Target="../media/image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heic"/><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comments" Target="../comments/comment3.xml"/><Relationship Id="rId4" Type="http://schemas.openxmlformats.org/officeDocument/2006/relationships/hyperlink" Target="https://arxiv.org/abs/2004.097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图片 11" descr="图片 11"/>
          <p:cNvPicPr>
            <a:picLocks noChangeAspect="1"/>
          </p:cNvPicPr>
          <p:nvPr/>
        </p:nvPicPr>
        <p:blipFill>
          <a:blip r:embed="rId2"/>
          <a:srcRect l="20284" t="43821" r="21012" b="48121"/>
          <a:stretch>
            <a:fillRect/>
          </a:stretch>
        </p:blipFill>
        <p:spPr>
          <a:xfrm>
            <a:off x="601711" y="651163"/>
            <a:ext cx="2568653" cy="249384"/>
          </a:xfrm>
          <a:prstGeom prst="rect">
            <a:avLst/>
          </a:prstGeom>
          <a:ln w="12700">
            <a:miter lim="400000"/>
          </a:ln>
        </p:spPr>
      </p:pic>
      <p:pic>
        <p:nvPicPr>
          <p:cNvPr id="81" name="timg-1-03.jpg" descr="timg-1-03.jpg"/>
          <p:cNvPicPr>
            <a:picLocks noChangeAspect="1"/>
          </p:cNvPicPr>
          <p:nvPr/>
        </p:nvPicPr>
        <p:blipFill>
          <a:blip r:embed="rId3"/>
          <a:stretch>
            <a:fillRect/>
          </a:stretch>
        </p:blipFill>
        <p:spPr>
          <a:xfrm>
            <a:off x="-80324" y="0"/>
            <a:ext cx="12352648" cy="6950819"/>
          </a:xfrm>
          <a:prstGeom prst="rect">
            <a:avLst/>
          </a:prstGeom>
          <a:ln w="12700">
            <a:miter lim="400000"/>
          </a:ln>
        </p:spPr>
      </p:pic>
      <p:sp>
        <p:nvSpPr>
          <p:cNvPr id="83" name="矩形"/>
          <p:cNvSpPr/>
          <p:nvPr/>
        </p:nvSpPr>
        <p:spPr>
          <a:xfrm>
            <a:off x="-20257" y="2544882"/>
            <a:ext cx="161659" cy="867622"/>
          </a:xfrm>
          <a:prstGeom prst="rect">
            <a:avLst/>
          </a:prstGeom>
          <a:solidFill>
            <a:srgbClr val="E83E8B"/>
          </a:solidFill>
          <a:ln w="12700">
            <a:miter lim="400000"/>
          </a:ln>
        </p:spPr>
        <p:txBody>
          <a:bodyPr lIns="0" tIns="0" rIns="0" bIns="0" anchor="ctr"/>
          <a:lstStyle/>
          <a:p>
            <a:pPr algn="ctr" defTabSz="1100639">
              <a:defRPr sz="3000" b="1">
                <a:latin typeface="Helvetica Neue Medium"/>
                <a:ea typeface="Helvetica Neue Medium"/>
                <a:cs typeface="Helvetica Neue Medium"/>
                <a:sym typeface="Helvetica Neue Medium"/>
              </a:defRPr>
            </a:pPr>
            <a:endParaRPr sz="4000">
              <a:latin typeface="微软雅黑" panose="020B0503020204020204" pitchFamily="34" charset="-122"/>
              <a:ea typeface="微软雅黑" panose="020B0503020204020204" pitchFamily="34" charset="-122"/>
            </a:endParaRPr>
          </a:p>
        </p:txBody>
      </p:sp>
      <p:sp>
        <p:nvSpPr>
          <p:cNvPr id="84" name="文本框 7"/>
          <p:cNvSpPr txBox="1"/>
          <p:nvPr/>
        </p:nvSpPr>
        <p:spPr>
          <a:xfrm>
            <a:off x="414363" y="2544881"/>
            <a:ext cx="4950207" cy="8754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lvl1pPr defTabSz="825500">
              <a:tabLst>
                <a:tab pos="6642100" algn="l"/>
              </a:tabLst>
              <a:defRPr sz="2000" b="1">
                <a:solidFill>
                  <a:srgbClr val="660874"/>
                </a:solidFill>
                <a:latin typeface="Avenir Next"/>
                <a:ea typeface="Avenir Next"/>
                <a:cs typeface="Avenir Next"/>
                <a:sym typeface="Avenir Next"/>
              </a:defRPr>
            </a:lvl1pPr>
          </a:lstStyle>
          <a:p>
            <a:r>
              <a:rPr lang="en-US" sz="4800" dirty="0">
                <a:latin typeface="微软雅黑" panose="020B0503020204020204" pitchFamily="34" charset="-122"/>
                <a:ea typeface="微软雅黑" panose="020B0503020204020204" pitchFamily="34" charset="-122"/>
              </a:rPr>
              <a:t>20241108</a:t>
            </a:r>
            <a:r>
              <a:rPr lang="zh-CN" altLang="en-US" sz="4800" dirty="0">
                <a:latin typeface="微软雅黑" panose="020B0503020204020204" pitchFamily="34" charset="-122"/>
                <a:ea typeface="微软雅黑" panose="020B0503020204020204" pitchFamily="34" charset="-122"/>
              </a:rPr>
              <a:t>汇报</a:t>
            </a:r>
            <a:endParaRPr sz="4800" dirty="0">
              <a:latin typeface="微软雅黑" panose="020B0503020204020204" pitchFamily="34" charset="-122"/>
              <a:ea typeface="微软雅黑" panose="020B0503020204020204" pitchFamily="34" charset="-122"/>
            </a:endParaRPr>
          </a:p>
        </p:txBody>
      </p:sp>
      <p:sp>
        <p:nvSpPr>
          <p:cNvPr id="85" name="文本框 7"/>
          <p:cNvSpPr txBox="1"/>
          <p:nvPr/>
        </p:nvSpPr>
        <p:spPr>
          <a:xfrm>
            <a:off x="526845" y="3735156"/>
            <a:ext cx="4101716" cy="752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7733" tIns="67733" rIns="67733" bIns="67733" anchor="ctr">
            <a:spAutoFit/>
          </a:bodyPr>
          <a:lstStyle/>
          <a:p>
            <a:pPr defTabSz="1100639">
              <a:tabLst>
                <a:tab pos="8855912" algn="l"/>
              </a:tabLst>
              <a:defRPr sz="2000" b="1">
                <a:solidFill>
                  <a:srgbClr val="660874"/>
                </a:solidFill>
                <a:latin typeface="Avenir Next"/>
                <a:ea typeface="Avenir Next"/>
                <a:cs typeface="Avenir Next"/>
                <a:sym typeface="Avenir Next"/>
              </a:defRPr>
            </a:pPr>
            <a:r>
              <a:rPr lang="zh-CN" altLang="en-US" dirty="0">
                <a:latin typeface="微软雅黑" panose="020B0503020204020204" pitchFamily="34" charset="-122"/>
                <a:ea typeface="微软雅黑" panose="020B0503020204020204" pitchFamily="34" charset="-122"/>
              </a:rPr>
              <a:t>支一轩</a:t>
            </a:r>
            <a:endParaRPr lang="en-US" altLang="zh-CN" dirty="0">
              <a:latin typeface="微软雅黑" panose="020B0503020204020204" pitchFamily="34" charset="-122"/>
              <a:ea typeface="微软雅黑" panose="020B0503020204020204" pitchFamily="34" charset="-122"/>
            </a:endParaRPr>
          </a:p>
          <a:p>
            <a:pPr defTabSz="1100639">
              <a:tabLst>
                <a:tab pos="8855912" algn="l"/>
              </a:tabLst>
              <a:defRPr sz="2000" b="1">
                <a:solidFill>
                  <a:srgbClr val="660874"/>
                </a:solidFill>
                <a:latin typeface="Avenir Next"/>
                <a:ea typeface="Avenir Next"/>
                <a:cs typeface="Avenir Next"/>
                <a:sym typeface="Avenir Next"/>
              </a:defRPr>
            </a:pPr>
            <a:r>
              <a:rPr lang="en-US" altLang="zh-CN" dirty="0">
                <a:latin typeface="微软雅黑" panose="020B0503020204020204" pitchFamily="34" charset="-122"/>
                <a:ea typeface="微软雅黑" panose="020B0503020204020204" pitchFamily="34" charset="-122"/>
              </a:rPr>
              <a:t>2024.11.8</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54142-01D1-F3E7-300B-A40ADB27C413}"/>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3EB7E5FE-C87C-F9AC-5B29-779102772FEC}"/>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766BE858-CF67-20E1-AD3D-3C363E83A99C}"/>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可供参考的提高主动学习性能的算法</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8434C198-53CE-4DBA-3B8C-287EB4FA3967}"/>
              </a:ext>
            </a:extLst>
          </p:cNvPr>
          <p:cNvSpPr txBox="1"/>
          <p:nvPr/>
        </p:nvSpPr>
        <p:spPr>
          <a:xfrm>
            <a:off x="11388207" y="6177193"/>
            <a:ext cx="28340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10</a:t>
            </a:fld>
            <a:endParaRPr sz="1067"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388F1AE-DF57-F2BD-4770-3EE89A543B57}"/>
              </a:ext>
            </a:extLst>
          </p:cNvPr>
          <p:cNvSpPr txBox="1"/>
          <p:nvPr/>
        </p:nvSpPr>
        <p:spPr>
          <a:xfrm>
            <a:off x="7639291" y="2430912"/>
            <a:ext cx="184731" cy="369332"/>
          </a:xfrm>
          <a:prstGeom prst="rect">
            <a:avLst/>
          </a:prstGeom>
          <a:noFill/>
        </p:spPr>
        <p:txBody>
          <a:bodyPr wrap="none" rtlCol="0">
            <a:spAutoFit/>
          </a:bodyPr>
          <a:lstStyle/>
          <a:p>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3FDBFE1-D7F9-6532-1EB7-43452ABE162D}"/>
                  </a:ext>
                </a:extLst>
              </p:cNvPr>
              <p:cNvSpPr txBox="1"/>
              <p:nvPr/>
            </p:nvSpPr>
            <p:spPr>
              <a:xfrm>
                <a:off x="531345" y="873883"/>
                <a:ext cx="8841777" cy="5586529"/>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Variance-based Uncertainty</a:t>
                </a:r>
              </a:p>
              <a:p>
                <a:pPr>
                  <a:lnSpc>
                    <a:spcPct val="150000"/>
                  </a:lnSpc>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𝑈𝑛𝑐𝑒𝑟𝑡𝑎𝑖𝑛𝑡𝑦</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𝜎</m:t>
                          </m:r>
                        </m:e>
                        <m:sup>
                          <m:r>
                            <a:rPr lang="en-US" altLang="zh-CN" sz="2400" b="0" i="1" smtClean="0">
                              <a:latin typeface="Cambria Math" panose="02040503050406030204" pitchFamily="18" charset="0"/>
                              <a:ea typeface="微软雅黑" panose="020B0503020204020204" pitchFamily="34" charset="-122"/>
                            </a:rPr>
                            <m:t>2</m:t>
                          </m:r>
                        </m:sup>
                      </m:sSup>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Least Confidence</a:t>
                </a:r>
              </a:p>
              <a:p>
                <a:pPr>
                  <a:lnSpc>
                    <a:spcPct val="150000"/>
                  </a:lnSpc>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𝑈𝑛𝑐𝑒𝑟𝑡𝑎𝑖𝑛𝑡𝑦</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𝑥</m:t>
                          </m:r>
                        </m:e>
                      </m:d>
                      <m:r>
                        <a:rPr lang="en-US" altLang="zh-CN" sz="2400" i="1">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m:t>
                      </m:r>
                      <m:acc>
                        <m:accPr>
                          <m:chr m:val="̂"/>
                          <m:ctrlPr>
                            <a:rPr lang="en-US" altLang="zh-CN" sz="2400" b="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𝑦</m:t>
                          </m:r>
                        </m:e>
                        <m:sub>
                          <m:r>
                            <a:rPr lang="en-US" altLang="zh-CN" sz="2400" b="0" i="1" smtClean="0">
                              <a:latin typeface="Cambria Math" panose="02040503050406030204" pitchFamily="18" charset="0"/>
                              <a:ea typeface="微软雅黑" panose="020B0503020204020204" pitchFamily="34" charset="-122"/>
                            </a:rPr>
                            <m:t>𝑡𝑟𝑢𝑒</m:t>
                          </m:r>
                        </m:sub>
                      </m:sSub>
                      <m:r>
                        <a:rPr lang="en-US" altLang="zh-CN" sz="2400" b="0" i="1" smtClean="0">
                          <a:latin typeface="Cambria Math" panose="02040503050406030204" pitchFamily="18" charset="0"/>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Adversarial Perturbation-based Uncertainty</a:t>
                </a:r>
              </a:p>
              <a:p>
                <a:pPr>
                  <a:lnSpc>
                    <a:spcPct val="150000"/>
                  </a:lnSpc>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微软雅黑" panose="020B0503020204020204" pitchFamily="34" charset="-122"/>
                        </a:rPr>
                        <m:t>𝑈𝑛𝑐𝑒𝑟𝑡𝑎𝑖𝑛𝑡𝑦</m:t>
                      </m:r>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𝑥</m:t>
                          </m:r>
                        </m:e>
                      </m:d>
                      <m:r>
                        <a:rPr lang="en-US" altLang="zh-CN" sz="2400" i="1" smtClean="0">
                          <a:latin typeface="Cambria Math" panose="02040503050406030204" pitchFamily="18" charset="0"/>
                          <a:ea typeface="微软雅黑" panose="020B0503020204020204" pitchFamily="34" charset="-122"/>
                        </a:rPr>
                        <m:t>=∥</m:t>
                      </m:r>
                      <m:acc>
                        <m:accPr>
                          <m:chr m:val="̂"/>
                          <m:ctrlPr>
                            <a:rPr lang="en-US" altLang="zh-CN" sz="2400" b="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d>
                        <m:dPr>
                          <m:ctrlPr>
                            <a:rPr lang="en-US" altLang="zh-CN" sz="2400" i="1" smtClean="0">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𝑥</m:t>
                          </m:r>
                          <m:r>
                            <a:rPr lang="en-US" altLang="zh-CN" sz="2400" i="1">
                              <a:latin typeface="Cambria Math" panose="02040503050406030204" pitchFamily="18" charset="0"/>
                              <a:ea typeface="微软雅黑" panose="020B0503020204020204" pitchFamily="34" charset="-122"/>
                            </a:rPr>
                            <m:t>+</m:t>
                          </m:r>
                          <m:r>
                            <a:rPr lang="el-GR" altLang="zh-CN" sz="2400" i="1">
                              <a:latin typeface="Cambria Math" panose="02040503050406030204" pitchFamily="18" charset="0"/>
                              <a:ea typeface="微软雅黑" panose="020B0503020204020204" pitchFamily="34" charset="-122"/>
                            </a:rPr>
                            <m:t>𝛿</m:t>
                          </m:r>
                        </m:e>
                      </m:d>
                      <m:r>
                        <a:rPr lang="el-GR" altLang="zh-CN" sz="2400" i="1">
                          <a:latin typeface="Cambria Math" panose="02040503050406030204" pitchFamily="18" charset="0"/>
                          <a:ea typeface="微软雅黑" panose="020B0503020204020204" pitchFamily="34" charset="-122"/>
                        </a:rPr>
                        <m:t>−</m:t>
                      </m:r>
                      <m:acc>
                        <m:accPr>
                          <m:chr m:val="̂"/>
                          <m:ctrlPr>
                            <a:rPr lang="en-US" altLang="zh-CN" sz="2400" b="0" i="1" smtClean="0">
                              <a:latin typeface="Cambria Math" panose="02040503050406030204" pitchFamily="18" charset="0"/>
                              <a:ea typeface="微软雅黑" panose="020B0503020204020204" pitchFamily="34" charset="-122"/>
                            </a:rPr>
                          </m:ctrlPr>
                        </m:accPr>
                        <m:e>
                          <m:r>
                            <a:rPr lang="en-US" altLang="zh-CN" sz="2400" b="0" i="1" smtClean="0">
                              <a:latin typeface="Cambria Math" panose="02040503050406030204" pitchFamily="18" charset="0"/>
                              <a:ea typeface="微软雅黑" panose="020B0503020204020204" pitchFamily="34" charset="-122"/>
                            </a:rPr>
                            <m:t>𝑦</m:t>
                          </m:r>
                        </m:e>
                      </m:acc>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𝑥</m:t>
                          </m:r>
                        </m:e>
                      </m:d>
                      <m:r>
                        <a:rPr lang="en-US" altLang="zh-CN" sz="2400" i="1">
                          <a:latin typeface="Cambria Math" panose="02040503050406030204" pitchFamily="18" charset="0"/>
                          <a:ea typeface="微软雅黑" panose="020B0503020204020204" pitchFamily="34" charset="-122"/>
                        </a:rPr>
                        <m:t>∥</m:t>
                      </m:r>
                    </m:oMath>
                  </m:oMathPara>
                </a14:m>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Density</a:t>
                </a:r>
              </a:p>
              <a:p>
                <a:pPr>
                  <a:lnSpc>
                    <a:spcPct val="150000"/>
                  </a:lnSpc>
                </a:pPr>
                <a14:m>
                  <m:oMathPara xmlns:m="http://schemas.openxmlformats.org/officeDocument/2006/math">
                    <m:oMathParaPr>
                      <m:jc m:val="centerGroup"/>
                    </m:oMathParaPr>
                    <m:oMath xmlns:m="http://schemas.openxmlformats.org/officeDocument/2006/math">
                      <m:r>
                        <a:rPr lang="nn-NO" altLang="zh-CN" sz="2400" i="1">
                          <a:latin typeface="Cambria Math" panose="02040503050406030204" pitchFamily="18" charset="0"/>
                          <a:ea typeface="微软雅黑" panose="020B0503020204020204" pitchFamily="34" charset="-122"/>
                        </a:rPr>
                        <m:t>𝑠𝑖𝑚𝑘𝑁𝑁</m:t>
                      </m:r>
                      <m:r>
                        <a:rPr lang="nn-NO" altLang="zh-CN" sz="2400" i="1">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nn-NO" altLang="zh-CN" sz="2400" i="1">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𝑖</m:t>
                          </m:r>
                          <m:r>
                            <a:rPr lang="nn-NO" altLang="zh-CN" sz="2400" i="1">
                              <a:latin typeface="Cambria Math" panose="02040503050406030204" pitchFamily="18" charset="0"/>
                              <a:ea typeface="微软雅黑" panose="020B0503020204020204" pitchFamily="34" charset="-122"/>
                            </a:rPr>
                            <m:t>​</m:t>
                          </m:r>
                        </m:sub>
                      </m:sSub>
                      <m:r>
                        <a:rPr lang="en-US" altLang="zh-CN" sz="2400" b="0" i="1" smtClean="0">
                          <a:latin typeface="Cambria Math" panose="02040503050406030204" pitchFamily="18" charset="0"/>
                          <a:ea typeface="微软雅黑" panose="020B0503020204020204" pitchFamily="34" charset="-122"/>
                        </a:rPr>
                        <m:t>)</m:t>
                      </m:r>
                      <m:r>
                        <a:rPr lang="nn-NO" altLang="zh-CN" sz="2400" i="1">
                          <a:latin typeface="Cambria Math" panose="02040503050406030204" pitchFamily="18" charset="0"/>
                          <a:ea typeface="微软雅黑" panose="020B0503020204020204" pitchFamily="34" charset="-122"/>
                        </a:rPr>
                        <m:t>=</m:t>
                      </m:r>
                      <m:f>
                        <m:fPr>
                          <m:ctrlPr>
                            <a:rPr lang="nn-NO" altLang="zh-CN" sz="2400" i="1" smtClean="0">
                              <a:latin typeface="Cambria Math" panose="02040503050406030204" pitchFamily="18" charset="0"/>
                              <a:ea typeface="微软雅黑" panose="020B0503020204020204" pitchFamily="34" charset="-122"/>
                            </a:rPr>
                          </m:ctrlPr>
                        </m:fPr>
                        <m:num>
                          <m:r>
                            <a:rPr lang="en-US" altLang="zh-CN" sz="2400" b="0" i="1" smtClean="0">
                              <a:latin typeface="Cambria Math" panose="02040503050406030204" pitchFamily="18" charset="0"/>
                              <a:ea typeface="微软雅黑" panose="020B0503020204020204" pitchFamily="34" charset="-122"/>
                            </a:rPr>
                            <m:t>1</m:t>
                          </m:r>
                        </m:num>
                        <m:den>
                          <m:r>
                            <a:rPr lang="en-US" altLang="zh-CN" sz="2400" b="0" i="1" smtClean="0">
                              <a:latin typeface="Cambria Math" panose="02040503050406030204" pitchFamily="18" charset="0"/>
                              <a:ea typeface="微软雅黑" panose="020B0503020204020204" pitchFamily="34" charset="-122"/>
                            </a:rPr>
                            <m:t>𝑘</m:t>
                          </m:r>
                        </m:den>
                      </m:f>
                      <m:nary>
                        <m:naryPr>
                          <m:chr m:val="∑"/>
                          <m:ctrlPr>
                            <a:rPr lang="nn-NO" altLang="zh-CN" sz="2400" i="1" smtClean="0">
                              <a:latin typeface="Cambria Math" panose="02040503050406030204" pitchFamily="18" charset="0"/>
                              <a:ea typeface="微软雅黑" panose="020B0503020204020204" pitchFamily="34" charset="-122"/>
                            </a:rPr>
                          </m:ctrlPr>
                        </m:naryPr>
                        <m:sub>
                          <m:r>
                            <m:rPr>
                              <m:brk m:alnAt="23"/>
                            </m:rPr>
                            <a:rPr lang="en-US" altLang="zh-CN" sz="2400" b="0" i="1" smtClean="0">
                              <a:latin typeface="Cambria Math" panose="02040503050406030204" pitchFamily="18" charset="0"/>
                              <a:ea typeface="微软雅黑" panose="020B0503020204020204" pitchFamily="34" charset="-122"/>
                            </a:rPr>
                            <m:t>𝑗</m:t>
                          </m:r>
                          <m:r>
                            <a:rPr lang="en-US" altLang="zh-CN" sz="2400" b="0" i="1" smtClean="0">
                              <a:latin typeface="Cambria Math" panose="02040503050406030204" pitchFamily="18" charset="0"/>
                              <a:ea typeface="微软雅黑" panose="020B0503020204020204" pitchFamily="34" charset="-122"/>
                            </a:rPr>
                            <m:t>=1</m:t>
                          </m:r>
                        </m:sub>
                        <m:sup>
                          <m:r>
                            <a:rPr lang="en-US" altLang="zh-CN" sz="2400" b="0" i="1" smtClean="0">
                              <a:latin typeface="Cambria Math" panose="02040503050406030204" pitchFamily="18" charset="0"/>
                              <a:ea typeface="微软雅黑" panose="020B0503020204020204" pitchFamily="34" charset="-122"/>
                            </a:rPr>
                            <m:t>𝑘</m:t>
                          </m:r>
                        </m:sup>
                        <m:e>
                          <m:r>
                            <a:rPr lang="en-US" altLang="zh-CN" sz="2400" b="0" i="1" smtClean="0">
                              <a:latin typeface="Cambria Math" panose="02040503050406030204" pitchFamily="18" charset="0"/>
                              <a:ea typeface="微软雅黑" panose="020B0503020204020204" pitchFamily="34" charset="-122"/>
                            </a:rPr>
                            <m:t>𝑠𝑖𝑚</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𝑖</m:t>
                              </m:r>
                            </m:sub>
                          </m:sSub>
                          <m:r>
                            <a:rPr lang="en-US" altLang="zh-CN" sz="2400" b="0" i="1" smtClean="0">
                              <a:latin typeface="Cambria Math" panose="02040503050406030204" pitchFamily="18" charset="0"/>
                              <a:ea typeface="微软雅黑" panose="020B0503020204020204" pitchFamily="34" charset="-122"/>
                            </a:rPr>
                            <m:t>,</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𝑥</m:t>
                              </m:r>
                            </m:e>
                            <m:sub>
                              <m:r>
                                <a:rPr lang="en-US" altLang="zh-CN" sz="2400" b="0" i="1" smtClean="0">
                                  <a:latin typeface="Cambria Math" panose="02040503050406030204" pitchFamily="18" charset="0"/>
                                  <a:ea typeface="微软雅黑" panose="020B0503020204020204" pitchFamily="34" charset="-122"/>
                                </a:rPr>
                                <m:t>𝑖𝑗</m:t>
                              </m:r>
                            </m:sub>
                          </m:sSub>
                          <m:r>
                            <a:rPr lang="en-US" altLang="zh-CN" sz="2400" b="0" i="1" smtClean="0">
                              <a:latin typeface="Cambria Math" panose="02040503050406030204" pitchFamily="18" charset="0"/>
                              <a:ea typeface="微软雅黑" panose="020B0503020204020204" pitchFamily="34" charset="-122"/>
                            </a:rPr>
                            <m:t>)</m:t>
                          </m:r>
                        </m:e>
                      </m:nary>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A3FDBFE1-D7F9-6532-1EB7-43452ABE162D}"/>
                  </a:ext>
                </a:extLst>
              </p:cNvPr>
              <p:cNvSpPr txBox="1">
                <a:spLocks noRot="1" noChangeAspect="1" noMove="1" noResize="1" noEditPoints="1" noAdjustHandles="1" noChangeArrowheads="1" noChangeShapeType="1" noTextEdit="1"/>
              </p:cNvSpPr>
              <p:nvPr/>
            </p:nvSpPr>
            <p:spPr>
              <a:xfrm>
                <a:off x="531345" y="873883"/>
                <a:ext cx="8841777" cy="5586529"/>
              </a:xfrm>
              <a:prstGeom prst="rect">
                <a:avLst/>
              </a:prstGeom>
              <a:blipFill>
                <a:blip r:embed="rId4"/>
                <a:stretch>
                  <a:fillRect l="-10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1213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8ADB2-DDD8-7707-3713-B52D50FA2044}"/>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5AA06809-23D5-CFC9-1CC9-C49FF70A9778}"/>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417996DC-6343-B24F-CEF0-CE6021857ACC}"/>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可供参考的提高主动学习性能的算法</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569243CA-FF90-25FA-D92E-94E0F1D90FA6}"/>
              </a:ext>
            </a:extLst>
          </p:cNvPr>
          <p:cNvSpPr txBox="1"/>
          <p:nvPr/>
        </p:nvSpPr>
        <p:spPr>
          <a:xfrm>
            <a:off x="11388207" y="6177193"/>
            <a:ext cx="28340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11</a:t>
            </a:fld>
            <a:endParaRPr sz="1067"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F850435-E7F9-0C27-C9A0-2FFE9E417DD2}"/>
              </a:ext>
            </a:extLst>
          </p:cNvPr>
          <p:cNvSpPr txBox="1"/>
          <p:nvPr/>
        </p:nvSpPr>
        <p:spPr>
          <a:xfrm>
            <a:off x="7639291" y="2430912"/>
            <a:ext cx="184731" cy="369332"/>
          </a:xfrm>
          <a:prstGeom prst="rect">
            <a:avLst/>
          </a:prstGeom>
          <a:noFill/>
        </p:spPr>
        <p:txBody>
          <a:bodyPr wrap="non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62DDE05-A21C-B854-23E1-3CE1F1276E12}"/>
              </a:ext>
            </a:extLst>
          </p:cNvPr>
          <p:cNvSpPr txBox="1"/>
          <p:nvPr/>
        </p:nvSpPr>
        <p:spPr>
          <a:xfrm>
            <a:off x="531345" y="873883"/>
            <a:ext cx="11140271" cy="4008277"/>
          </a:xfrm>
          <a:prstGeom prst="rect">
            <a:avLst/>
          </a:prstGeom>
          <a:noFill/>
        </p:spPr>
        <p:txBody>
          <a:bodyPr wrap="square" rtlCol="0">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Iteration Selection</a:t>
            </a:r>
          </a:p>
          <a:p>
            <a:pPr>
              <a:lnSpc>
                <a:spcPct val="150000"/>
              </a:lnSpc>
            </a:pPr>
            <a:r>
              <a:rPr lang="zh-CN" altLang="en-US" sz="2000" dirty="0">
                <a:latin typeface="微软雅黑" panose="020B0503020204020204" pitchFamily="34" charset="-122"/>
                <a:ea typeface="微软雅黑" panose="020B0503020204020204" pitchFamily="34" charset="-122"/>
              </a:rPr>
              <a:t>基于贪心策略，在每次迭代中选择一个与已选样本尽量不同的样本，即通过将每次选择的样本与已经选择的样本比较来避免冗余。</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Clustering-based Selection</a:t>
            </a:r>
          </a:p>
          <a:p>
            <a:pPr>
              <a:lnSpc>
                <a:spcPct val="150000"/>
              </a:lnSpc>
            </a:pPr>
            <a:r>
              <a:rPr lang="zh-CN" altLang="en-US" sz="2000" dirty="0">
                <a:latin typeface="微软雅黑" panose="020B0503020204020204" pitchFamily="34" charset="-122"/>
                <a:ea typeface="微软雅黑" panose="020B0503020204020204" pitchFamily="34" charset="-122"/>
              </a:rPr>
              <a:t>基于聚类的方法将未标记数据划分为多个簇，然后从这些簇中选择样本。由于选择的样本来自不同的簇，因此可以实现一定程度的多样性。</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Hybrid</a:t>
            </a:r>
          </a:p>
          <a:p>
            <a:pPr>
              <a:lnSpc>
                <a:spcPct val="150000"/>
              </a:lnSpc>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informativeness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representativeness</a:t>
            </a:r>
            <a:r>
              <a:rPr lang="zh-CN" altLang="en-US" sz="2000" dirty="0">
                <a:latin typeface="微软雅黑" panose="020B0503020204020204" pitchFamily="34" charset="-122"/>
                <a:ea typeface="微软雅黑" panose="020B0503020204020204" pitchFamily="34" charset="-122"/>
              </a:rPr>
              <a:t>结合，比如在不同的阶段采用不同的采样方法。</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6975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40AC23D-EF90-71C6-B011-E177A4FB6F3C}"/>
              </a:ext>
            </a:extLst>
          </p:cNvPr>
          <p:cNvSpPr>
            <a:spLocks noGrp="1"/>
          </p:cNvSpPr>
          <p:nvPr>
            <p:ph type="sldNum" sz="quarter" idx="12"/>
          </p:nvPr>
        </p:nvSpPr>
        <p:spPr/>
        <p:txBody>
          <a:bodyPr/>
          <a:lstStyle/>
          <a:p>
            <a:fld id="{5CDA6D75-CC04-6247-86FC-42D4C20985C8}" type="slidenum">
              <a:rPr kumimoji="1" lang="zh-CN" altLang="en-US" smtClean="0"/>
              <a:pPr/>
              <a:t>12</a:t>
            </a:fld>
            <a:r>
              <a:rPr kumimoji="1" lang="zh-CN" altLang="en-US"/>
              <a:t> </a:t>
            </a:r>
            <a:r>
              <a:rPr kumimoji="1" lang="en-US" altLang="zh-CN"/>
              <a:t>/</a:t>
            </a:r>
            <a:r>
              <a:rPr kumimoji="1" lang="zh-CN" altLang="en-US"/>
              <a:t> </a:t>
            </a:r>
            <a:r>
              <a:rPr kumimoji="1" lang="en-US" altLang="zh-CN"/>
              <a:t>26</a:t>
            </a:r>
            <a:endParaRPr kumimoji="1" lang="zh-CN" altLang="en-US" dirty="0"/>
          </a:p>
        </p:txBody>
      </p:sp>
      <p:sp>
        <p:nvSpPr>
          <p:cNvPr id="5" name="日期占位符 4">
            <a:extLst>
              <a:ext uri="{FF2B5EF4-FFF2-40B4-BE49-F238E27FC236}">
                <a16:creationId xmlns:a16="http://schemas.microsoft.com/office/drawing/2014/main" id="{5E71A3D4-0105-7293-1A02-9B466AB80981}"/>
              </a:ext>
            </a:extLst>
          </p:cNvPr>
          <p:cNvSpPr>
            <a:spLocks noGrp="1"/>
          </p:cNvSpPr>
          <p:nvPr>
            <p:ph type="dt" sz="half" idx="2"/>
          </p:nvPr>
        </p:nvSpPr>
        <p:spPr>
          <a:xfrm>
            <a:off x="1280160" y="5435503"/>
            <a:ext cx="805531" cy="304271"/>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Avenir Book" panose="02000503020000020003" pitchFamily="2" charset="0"/>
                <a:ea typeface="PingFang SC" panose="020B0400000000000000" pitchFamily="34" charset="-122"/>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0ED8F89-ECE9-F34F-8ADB-5DE8F2A48A29}" type="datetime1">
              <a:rPr kumimoji="1" lang="zh-CN" altLang="en-US" smtClean="0"/>
              <a:pPr/>
              <a:t>2024/11/8</a:t>
            </a:fld>
            <a:endParaRPr kumimoji="1" lang="zh-CN" altLang="en-US" dirty="0"/>
          </a:p>
        </p:txBody>
      </p:sp>
      <p:sp>
        <p:nvSpPr>
          <p:cNvPr id="6" name="页脚占位符 5">
            <a:extLst>
              <a:ext uri="{FF2B5EF4-FFF2-40B4-BE49-F238E27FC236}">
                <a16:creationId xmlns:a16="http://schemas.microsoft.com/office/drawing/2014/main" id="{6D7DAFCE-9585-82CA-83B5-830D44A9F95E}"/>
              </a:ext>
            </a:extLst>
          </p:cNvPr>
          <p:cNvSpPr>
            <a:spLocks noGrp="1"/>
          </p:cNvSpPr>
          <p:nvPr>
            <p:ph type="ftr" sz="quarter" idx="3"/>
          </p:nvPr>
        </p:nvSpPr>
        <p:spPr>
          <a:xfrm>
            <a:off x="3028950" y="5435503"/>
            <a:ext cx="3086100" cy="304271"/>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bg1"/>
                </a:solidFill>
                <a:latin typeface="Avenir Book" panose="02000503020000020003" pitchFamily="2" charset="0"/>
                <a:ea typeface="PingFang SC" panose="020B0400000000000000" pitchFamily="34" charset="-122"/>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t>基于主动学习的生物大分子功能空间景观探索</a:t>
            </a:r>
            <a:endParaRPr lang="en" altLang="zh-CN"/>
          </a:p>
        </p:txBody>
      </p:sp>
      <p:sp>
        <p:nvSpPr>
          <p:cNvPr id="9" name="文本框 8">
            <a:extLst>
              <a:ext uri="{FF2B5EF4-FFF2-40B4-BE49-F238E27FC236}">
                <a16:creationId xmlns:a16="http://schemas.microsoft.com/office/drawing/2014/main" id="{F80DD9E8-C59C-C758-E247-393F18F771D0}"/>
              </a:ext>
            </a:extLst>
          </p:cNvPr>
          <p:cNvSpPr txBox="1"/>
          <p:nvPr/>
        </p:nvSpPr>
        <p:spPr>
          <a:xfrm>
            <a:off x="6571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前期工作</a:t>
            </a:r>
          </a:p>
        </p:txBody>
      </p:sp>
      <p:sp>
        <p:nvSpPr>
          <p:cNvPr id="10" name="文本框 9">
            <a:extLst>
              <a:ext uri="{FF2B5EF4-FFF2-40B4-BE49-F238E27FC236}">
                <a16:creationId xmlns:a16="http://schemas.microsoft.com/office/drawing/2014/main" id="{F969666B-E2D0-2F2B-D9ED-2BDD8332B952}"/>
              </a:ext>
            </a:extLst>
          </p:cNvPr>
          <p:cNvSpPr txBox="1"/>
          <p:nvPr/>
        </p:nvSpPr>
        <p:spPr>
          <a:xfrm>
            <a:off x="9163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未来规划</a:t>
            </a:r>
          </a:p>
        </p:txBody>
      </p:sp>
      <p:sp>
        <p:nvSpPr>
          <p:cNvPr id="11" name="文本框 10">
            <a:extLst>
              <a:ext uri="{FF2B5EF4-FFF2-40B4-BE49-F238E27FC236}">
                <a16:creationId xmlns:a16="http://schemas.microsoft.com/office/drawing/2014/main" id="{A0234951-7E11-4C6A-521F-133F817C060B}"/>
              </a:ext>
            </a:extLst>
          </p:cNvPr>
          <p:cNvSpPr txBox="1"/>
          <p:nvPr/>
        </p:nvSpPr>
        <p:spPr>
          <a:xfrm>
            <a:off x="1387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选题背景</a:t>
            </a:r>
          </a:p>
        </p:txBody>
      </p:sp>
      <p:sp>
        <p:nvSpPr>
          <p:cNvPr id="20" name="文本框 19">
            <a:extLst>
              <a:ext uri="{FF2B5EF4-FFF2-40B4-BE49-F238E27FC236}">
                <a16:creationId xmlns:a16="http://schemas.microsoft.com/office/drawing/2014/main" id="{6B169738-2220-7B80-CEE2-35AFDC7C491D}"/>
              </a:ext>
            </a:extLst>
          </p:cNvPr>
          <p:cNvSpPr txBox="1"/>
          <p:nvPr/>
        </p:nvSpPr>
        <p:spPr>
          <a:xfrm>
            <a:off x="425343" y="970479"/>
            <a:ext cx="9801618" cy="350865"/>
          </a:xfrm>
          <a:prstGeom prst="rect">
            <a:avLst/>
          </a:prstGeom>
          <a:noFill/>
        </p:spPr>
        <p:txBody>
          <a:bodyPr wrap="square" rtlCol="0">
            <a:spAutoFit/>
          </a:bodyPr>
          <a:lstStyle/>
          <a:p>
            <a:r>
              <a:rPr lang="zh-CN" altLang="en-US" sz="1680" b="1">
                <a:solidFill>
                  <a:srgbClr val="C00000"/>
                </a:solidFill>
                <a:ea typeface="PingFang SC Medium" panose="020B0400000000000000" pitchFamily="34" charset="-122"/>
              </a:rPr>
              <a:t>令模型富集对于非关键序列片段的认知有利于算法的进一步学习</a:t>
            </a:r>
            <a:endParaRPr lang="zh-CN" altLang="en-US" sz="1680" b="1" dirty="0">
              <a:solidFill>
                <a:srgbClr val="C00000"/>
              </a:solidFill>
              <a:ea typeface="PingFang SC Medium" panose="020B0400000000000000" pitchFamily="34" charset="-122"/>
            </a:endParaRPr>
          </a:p>
        </p:txBody>
      </p:sp>
      <p:sp>
        <p:nvSpPr>
          <p:cNvPr id="21" name="矩形 20">
            <a:extLst>
              <a:ext uri="{FF2B5EF4-FFF2-40B4-BE49-F238E27FC236}">
                <a16:creationId xmlns:a16="http://schemas.microsoft.com/office/drawing/2014/main" id="{3C9AE43A-8076-9BB2-633F-782DCF1FF135}"/>
              </a:ext>
            </a:extLst>
          </p:cNvPr>
          <p:cNvSpPr/>
          <p:nvPr/>
        </p:nvSpPr>
        <p:spPr>
          <a:xfrm>
            <a:off x="1811446" y="5850217"/>
            <a:ext cx="380908" cy="135720"/>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22" name="矩形 21">
            <a:extLst>
              <a:ext uri="{FF2B5EF4-FFF2-40B4-BE49-F238E27FC236}">
                <a16:creationId xmlns:a16="http://schemas.microsoft.com/office/drawing/2014/main" id="{E08A7ECF-CF6E-CD6E-1CBF-004D5EA20F73}"/>
              </a:ext>
            </a:extLst>
          </p:cNvPr>
          <p:cNvSpPr/>
          <p:nvPr/>
        </p:nvSpPr>
        <p:spPr>
          <a:xfrm>
            <a:off x="1810281" y="6186425"/>
            <a:ext cx="380908" cy="135720"/>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25" name="文本框 24">
            <a:extLst>
              <a:ext uri="{FF2B5EF4-FFF2-40B4-BE49-F238E27FC236}">
                <a16:creationId xmlns:a16="http://schemas.microsoft.com/office/drawing/2014/main" id="{3FF4495B-7684-4D3B-D92F-5D8E138BC00D}"/>
              </a:ext>
            </a:extLst>
          </p:cNvPr>
          <p:cNvSpPr txBox="1"/>
          <p:nvPr/>
        </p:nvSpPr>
        <p:spPr>
          <a:xfrm>
            <a:off x="1386875" y="5456311"/>
            <a:ext cx="1340128" cy="313932"/>
          </a:xfrm>
          <a:prstGeom prst="rect">
            <a:avLst/>
          </a:prstGeom>
          <a:noFill/>
        </p:spPr>
        <p:txBody>
          <a:bodyPr wrap="square" rtlCol="0">
            <a:spAutoFit/>
          </a:bodyPr>
          <a:lstStyle/>
          <a:p>
            <a:r>
              <a:rPr lang="zh-CN" altLang="en-US" sz="1440" b="1">
                <a:ea typeface="PingFang SC Medium" panose="020B0400000000000000" pitchFamily="34" charset="-122"/>
              </a:rPr>
              <a:t>关键序列片段</a:t>
            </a:r>
            <a:endParaRPr lang="zh-CN" altLang="en-US" sz="1440" b="1" dirty="0">
              <a:ea typeface="PingFang SC Medium" panose="020B0400000000000000" pitchFamily="34" charset="-122"/>
            </a:endParaRPr>
          </a:p>
        </p:txBody>
      </p:sp>
      <p:sp>
        <p:nvSpPr>
          <p:cNvPr id="26" name="文本框 25">
            <a:extLst>
              <a:ext uri="{FF2B5EF4-FFF2-40B4-BE49-F238E27FC236}">
                <a16:creationId xmlns:a16="http://schemas.microsoft.com/office/drawing/2014/main" id="{963D2706-B916-6F8E-5353-EB2F01A9C17E}"/>
              </a:ext>
            </a:extLst>
          </p:cNvPr>
          <p:cNvSpPr txBox="1"/>
          <p:nvPr/>
        </p:nvSpPr>
        <p:spPr>
          <a:xfrm>
            <a:off x="2778147" y="5456310"/>
            <a:ext cx="1340128" cy="313932"/>
          </a:xfrm>
          <a:prstGeom prst="rect">
            <a:avLst/>
          </a:prstGeom>
          <a:noFill/>
        </p:spPr>
        <p:txBody>
          <a:bodyPr wrap="square" rtlCol="0">
            <a:spAutoFit/>
          </a:bodyPr>
          <a:lstStyle/>
          <a:p>
            <a:r>
              <a:rPr lang="zh-CN" altLang="en-US" sz="1440" b="1">
                <a:ea typeface="PingFang SC Medium" panose="020B0400000000000000" pitchFamily="34" charset="-122"/>
              </a:rPr>
              <a:t>非关键片段</a:t>
            </a:r>
            <a:endParaRPr lang="zh-CN" altLang="en-US" sz="1440" b="1" dirty="0">
              <a:ea typeface="PingFang SC Medium" panose="020B0400000000000000" pitchFamily="34" charset="-122"/>
            </a:endParaRPr>
          </a:p>
        </p:txBody>
      </p:sp>
      <p:sp>
        <p:nvSpPr>
          <p:cNvPr id="35" name="矩形 34">
            <a:extLst>
              <a:ext uri="{FF2B5EF4-FFF2-40B4-BE49-F238E27FC236}">
                <a16:creationId xmlns:a16="http://schemas.microsoft.com/office/drawing/2014/main" id="{45B851BE-659C-6CA6-3B6D-3FB993A514C6}"/>
              </a:ext>
            </a:extLst>
          </p:cNvPr>
          <p:cNvSpPr/>
          <p:nvPr/>
        </p:nvSpPr>
        <p:spPr>
          <a:xfrm>
            <a:off x="2872463" y="6178854"/>
            <a:ext cx="380908" cy="135720"/>
          </a:xfrm>
          <a:prstGeom prst="rect">
            <a:avLst/>
          </a:prstGeom>
          <a:solidFill>
            <a:srgbClr val="9869AD"/>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36" name="矩形 35">
            <a:extLst>
              <a:ext uri="{FF2B5EF4-FFF2-40B4-BE49-F238E27FC236}">
                <a16:creationId xmlns:a16="http://schemas.microsoft.com/office/drawing/2014/main" id="{8D9EB151-C1EA-0993-F69B-92EDA93F6865}"/>
              </a:ext>
            </a:extLst>
          </p:cNvPr>
          <p:cNvSpPr/>
          <p:nvPr/>
        </p:nvSpPr>
        <p:spPr>
          <a:xfrm>
            <a:off x="2872463" y="5824241"/>
            <a:ext cx="380908" cy="135720"/>
          </a:xfrm>
          <a:prstGeom prst="rect">
            <a:avLst/>
          </a:prstGeom>
          <a:solidFill>
            <a:srgbClr val="FFFF00"/>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37" name="矩形 36">
            <a:extLst>
              <a:ext uri="{FF2B5EF4-FFF2-40B4-BE49-F238E27FC236}">
                <a16:creationId xmlns:a16="http://schemas.microsoft.com/office/drawing/2014/main" id="{76574A11-05E2-B26C-42F9-FC67BD341CBA}"/>
              </a:ext>
            </a:extLst>
          </p:cNvPr>
          <p:cNvSpPr/>
          <p:nvPr/>
        </p:nvSpPr>
        <p:spPr>
          <a:xfrm>
            <a:off x="3454401" y="5824241"/>
            <a:ext cx="380908" cy="135720"/>
          </a:xfrm>
          <a:prstGeom prst="rect">
            <a:avLst/>
          </a:prstGeom>
          <a:solidFill>
            <a:schemeClr val="accent2">
              <a:lumMod val="75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38" name="矩形 37">
            <a:extLst>
              <a:ext uri="{FF2B5EF4-FFF2-40B4-BE49-F238E27FC236}">
                <a16:creationId xmlns:a16="http://schemas.microsoft.com/office/drawing/2014/main" id="{59BFBAE3-A026-B7E2-6DC4-6837F5ACB0CC}"/>
              </a:ext>
            </a:extLst>
          </p:cNvPr>
          <p:cNvSpPr/>
          <p:nvPr/>
        </p:nvSpPr>
        <p:spPr>
          <a:xfrm>
            <a:off x="3454400" y="6186425"/>
            <a:ext cx="380908" cy="135720"/>
          </a:xfrm>
          <a:prstGeom prst="rect">
            <a:avLst/>
          </a:prstGeom>
          <a:solidFill>
            <a:schemeClr val="bg1">
              <a:lumMod val="85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40" name="直接连接符 39">
            <a:extLst>
              <a:ext uri="{FF2B5EF4-FFF2-40B4-BE49-F238E27FC236}">
                <a16:creationId xmlns:a16="http://schemas.microsoft.com/office/drawing/2014/main" id="{4E64FFC3-10FC-D840-2459-880BB8B18D00}"/>
              </a:ext>
            </a:extLst>
          </p:cNvPr>
          <p:cNvCxnSpPr>
            <a:cxnSpLocks/>
          </p:cNvCxnSpPr>
          <p:nvPr/>
        </p:nvCxnSpPr>
        <p:spPr>
          <a:xfrm>
            <a:off x="2727002" y="5371716"/>
            <a:ext cx="0" cy="106070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10313CDD-EB0F-9983-E541-E55C8D22A31B}"/>
              </a:ext>
            </a:extLst>
          </p:cNvPr>
          <p:cNvPicPr>
            <a:picLocks noChangeAspect="1"/>
          </p:cNvPicPr>
          <p:nvPr/>
        </p:nvPicPr>
        <p:blipFill>
          <a:blip r:embed="rId3"/>
          <a:stretch>
            <a:fillRect/>
          </a:stretch>
        </p:blipFill>
        <p:spPr>
          <a:xfrm>
            <a:off x="1618345" y="3117541"/>
            <a:ext cx="2451798" cy="1848698"/>
          </a:xfrm>
          <a:prstGeom prst="rect">
            <a:avLst/>
          </a:prstGeom>
        </p:spPr>
      </p:pic>
      <p:sp>
        <p:nvSpPr>
          <p:cNvPr id="43" name="矩形 42">
            <a:extLst>
              <a:ext uri="{FF2B5EF4-FFF2-40B4-BE49-F238E27FC236}">
                <a16:creationId xmlns:a16="http://schemas.microsoft.com/office/drawing/2014/main" id="{C62D3EC4-DC43-97FF-99E9-7C19872FCE5A}"/>
              </a:ext>
            </a:extLst>
          </p:cNvPr>
          <p:cNvSpPr/>
          <p:nvPr/>
        </p:nvSpPr>
        <p:spPr>
          <a:xfrm>
            <a:off x="2549204" y="5033263"/>
            <a:ext cx="380908" cy="135720"/>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4" name="矩形 43">
            <a:extLst>
              <a:ext uri="{FF2B5EF4-FFF2-40B4-BE49-F238E27FC236}">
                <a16:creationId xmlns:a16="http://schemas.microsoft.com/office/drawing/2014/main" id="{77E367F5-FCFD-C157-D4CE-16837D78BCF5}"/>
              </a:ext>
            </a:extLst>
          </p:cNvPr>
          <p:cNvSpPr/>
          <p:nvPr/>
        </p:nvSpPr>
        <p:spPr>
          <a:xfrm rot="5400000">
            <a:off x="1241386" y="3974030"/>
            <a:ext cx="380908" cy="135720"/>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5" name="椭圆 44">
            <a:extLst>
              <a:ext uri="{FF2B5EF4-FFF2-40B4-BE49-F238E27FC236}">
                <a16:creationId xmlns:a16="http://schemas.microsoft.com/office/drawing/2014/main" id="{53A0D985-5087-54F5-B2BA-C2DC8DC946A8}"/>
              </a:ext>
            </a:extLst>
          </p:cNvPr>
          <p:cNvSpPr/>
          <p:nvPr/>
        </p:nvSpPr>
        <p:spPr>
          <a:xfrm>
            <a:off x="3325432" y="4429113"/>
            <a:ext cx="54457" cy="54457"/>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6" name="椭圆 45">
            <a:extLst>
              <a:ext uri="{FF2B5EF4-FFF2-40B4-BE49-F238E27FC236}">
                <a16:creationId xmlns:a16="http://schemas.microsoft.com/office/drawing/2014/main" id="{630B93AF-9F0C-3219-CA13-A5E5B9828D3F}"/>
              </a:ext>
            </a:extLst>
          </p:cNvPr>
          <p:cNvSpPr/>
          <p:nvPr/>
        </p:nvSpPr>
        <p:spPr>
          <a:xfrm>
            <a:off x="2481488" y="4429112"/>
            <a:ext cx="54457" cy="54457"/>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nvGrpSpPr>
          <p:cNvPr id="49" name="组合 48">
            <a:extLst>
              <a:ext uri="{FF2B5EF4-FFF2-40B4-BE49-F238E27FC236}">
                <a16:creationId xmlns:a16="http://schemas.microsoft.com/office/drawing/2014/main" id="{2A35E16D-BCEE-3251-3BFF-FB8060124275}"/>
              </a:ext>
            </a:extLst>
          </p:cNvPr>
          <p:cNvGrpSpPr/>
          <p:nvPr/>
        </p:nvGrpSpPr>
        <p:grpSpPr>
          <a:xfrm>
            <a:off x="4649646" y="4584976"/>
            <a:ext cx="2337821" cy="135720"/>
            <a:chOff x="4933845" y="1477542"/>
            <a:chExt cx="2565644" cy="148946"/>
          </a:xfrm>
        </p:grpSpPr>
        <p:sp>
          <p:nvSpPr>
            <p:cNvPr id="50" name="矩形 49">
              <a:extLst>
                <a:ext uri="{FF2B5EF4-FFF2-40B4-BE49-F238E27FC236}">
                  <a16:creationId xmlns:a16="http://schemas.microsoft.com/office/drawing/2014/main" id="{5F953B7B-3101-EB7E-7C8C-AACAFBFC2FA0}"/>
                </a:ext>
              </a:extLst>
            </p:cNvPr>
            <p:cNvSpPr/>
            <p:nvPr/>
          </p:nvSpPr>
          <p:spPr>
            <a:xfrm>
              <a:off x="5411438" y="1477542"/>
              <a:ext cx="418027" cy="148946"/>
            </a:xfrm>
            <a:prstGeom prst="rect">
              <a:avLst/>
            </a:prstGeom>
            <a:solidFill>
              <a:srgbClr val="9869AD"/>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1" name="矩形 50">
              <a:extLst>
                <a:ext uri="{FF2B5EF4-FFF2-40B4-BE49-F238E27FC236}">
                  <a16:creationId xmlns:a16="http://schemas.microsoft.com/office/drawing/2014/main" id="{1E51FC97-F02A-8F45-4852-66D403C0779D}"/>
                </a:ext>
              </a:extLst>
            </p:cNvPr>
            <p:cNvSpPr/>
            <p:nvPr/>
          </p:nvSpPr>
          <p:spPr>
            <a:xfrm>
              <a:off x="6066276"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2" name="矩形 51">
              <a:extLst>
                <a:ext uri="{FF2B5EF4-FFF2-40B4-BE49-F238E27FC236}">
                  <a16:creationId xmlns:a16="http://schemas.microsoft.com/office/drawing/2014/main" id="{E6CCF9EC-192A-153F-3741-9BC61FFB523F}"/>
                </a:ext>
              </a:extLst>
            </p:cNvPr>
            <p:cNvSpPr/>
            <p:nvPr/>
          </p:nvSpPr>
          <p:spPr>
            <a:xfrm>
              <a:off x="6745650"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53" name="直接连接符 52">
              <a:extLst>
                <a:ext uri="{FF2B5EF4-FFF2-40B4-BE49-F238E27FC236}">
                  <a16:creationId xmlns:a16="http://schemas.microsoft.com/office/drawing/2014/main" id="{4588A2BE-A31F-BF6A-1B2D-E4265CB8C865}"/>
                </a:ext>
              </a:extLst>
            </p:cNvPr>
            <p:cNvCxnSpPr>
              <a:cxnSpLocks/>
              <a:stCxn id="50" idx="3"/>
              <a:endCxn id="51" idx="1"/>
            </p:cNvCxnSpPr>
            <p:nvPr/>
          </p:nvCxnSpPr>
          <p:spPr>
            <a:xfrm>
              <a:off x="5829465" y="1552015"/>
              <a:ext cx="236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4DF99DA-AB5C-2B36-2576-EEC39EA45012}"/>
                </a:ext>
              </a:extLst>
            </p:cNvPr>
            <p:cNvCxnSpPr>
              <a:stCxn id="51" idx="3"/>
              <a:endCxn id="52"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89C8D6D-3EBF-AF26-A5B9-A7D6F45A6FFF}"/>
                </a:ext>
              </a:extLst>
            </p:cNvPr>
            <p:cNvCxnSpPr>
              <a:cxnSpLocks/>
              <a:endCxn id="50"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7E2BE9D-1038-9F45-3A42-69FFCFDB61EF}"/>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a:extLst>
              <a:ext uri="{FF2B5EF4-FFF2-40B4-BE49-F238E27FC236}">
                <a16:creationId xmlns:a16="http://schemas.microsoft.com/office/drawing/2014/main" id="{9224B55A-0394-195A-6AC4-08CF7EDC5C18}"/>
              </a:ext>
            </a:extLst>
          </p:cNvPr>
          <p:cNvGrpSpPr/>
          <p:nvPr/>
        </p:nvGrpSpPr>
        <p:grpSpPr>
          <a:xfrm>
            <a:off x="4649645" y="4876052"/>
            <a:ext cx="2337822" cy="135720"/>
            <a:chOff x="3411885" y="2183701"/>
            <a:chExt cx="1948185" cy="113100"/>
          </a:xfrm>
        </p:grpSpPr>
        <p:grpSp>
          <p:nvGrpSpPr>
            <p:cNvPr id="67" name="组合 66">
              <a:extLst>
                <a:ext uri="{FF2B5EF4-FFF2-40B4-BE49-F238E27FC236}">
                  <a16:creationId xmlns:a16="http://schemas.microsoft.com/office/drawing/2014/main" id="{1D60A4A9-8970-EE3A-94DD-F52BECED67C1}"/>
                </a:ext>
              </a:extLst>
            </p:cNvPr>
            <p:cNvGrpSpPr/>
            <p:nvPr/>
          </p:nvGrpSpPr>
          <p:grpSpPr>
            <a:xfrm>
              <a:off x="3411885" y="2183701"/>
              <a:ext cx="1693189" cy="113100"/>
              <a:chOff x="5646338" y="1477542"/>
              <a:chExt cx="2229829" cy="148946"/>
            </a:xfrm>
          </p:grpSpPr>
          <p:sp>
            <p:nvSpPr>
              <p:cNvPr id="69" name="矩形 68">
                <a:extLst>
                  <a:ext uri="{FF2B5EF4-FFF2-40B4-BE49-F238E27FC236}">
                    <a16:creationId xmlns:a16="http://schemas.microsoft.com/office/drawing/2014/main" id="{44079DF0-B8F3-F046-D4C8-CB30CB0B0317}"/>
                  </a:ext>
                </a:extLst>
              </p:cNvPr>
              <p:cNvSpPr/>
              <p:nvPr/>
            </p:nvSpPr>
            <p:spPr>
              <a:xfrm>
                <a:off x="6123929"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70" name="矩形 69">
                <a:extLst>
                  <a:ext uri="{FF2B5EF4-FFF2-40B4-BE49-F238E27FC236}">
                    <a16:creationId xmlns:a16="http://schemas.microsoft.com/office/drawing/2014/main" id="{82D979FD-C807-4EEB-36AE-1E977FAA09B4}"/>
                  </a:ext>
                </a:extLst>
              </p:cNvPr>
              <p:cNvSpPr/>
              <p:nvPr/>
            </p:nvSpPr>
            <p:spPr>
              <a:xfrm>
                <a:off x="7458140"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71" name="直接连接符 70">
                <a:extLst>
                  <a:ext uri="{FF2B5EF4-FFF2-40B4-BE49-F238E27FC236}">
                    <a16:creationId xmlns:a16="http://schemas.microsoft.com/office/drawing/2014/main" id="{369C0DF7-9C2C-6880-2D6E-34958EE35097}"/>
                  </a:ext>
                </a:extLst>
              </p:cNvPr>
              <p:cNvCxnSpPr>
                <a:cxnSpLocks/>
                <a:stCxn id="69" idx="3"/>
                <a:endCxn id="70" idx="1"/>
              </p:cNvCxnSpPr>
              <p:nvPr/>
            </p:nvCxnSpPr>
            <p:spPr>
              <a:xfrm>
                <a:off x="6541956" y="1552015"/>
                <a:ext cx="9161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8088C78-0AD6-8FC5-9B23-0AAD03CA21FD}"/>
                  </a:ext>
                </a:extLst>
              </p:cNvPr>
              <p:cNvCxnSpPr>
                <a:cxnSpLocks/>
                <a:endCxn id="69" idx="1"/>
              </p:cNvCxnSpPr>
              <p:nvPr/>
            </p:nvCxnSpPr>
            <p:spPr>
              <a:xfrm>
                <a:off x="5646338" y="1552015"/>
                <a:ext cx="4775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接连接符 67">
              <a:extLst>
                <a:ext uri="{FF2B5EF4-FFF2-40B4-BE49-F238E27FC236}">
                  <a16:creationId xmlns:a16="http://schemas.microsoft.com/office/drawing/2014/main" id="{89C5EBCA-D5BE-1E2B-997C-0B5271587150}"/>
                </a:ext>
              </a:extLst>
            </p:cNvPr>
            <p:cNvCxnSpPr>
              <a:cxnSpLocks/>
              <a:stCxn id="70" idx="3"/>
            </p:cNvCxnSpPr>
            <p:nvPr/>
          </p:nvCxnSpPr>
          <p:spPr>
            <a:xfrm>
              <a:off x="5105074" y="2240251"/>
              <a:ext cx="254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箭头: 直角上 83">
            <a:extLst>
              <a:ext uri="{FF2B5EF4-FFF2-40B4-BE49-F238E27FC236}">
                <a16:creationId xmlns:a16="http://schemas.microsoft.com/office/drawing/2014/main" id="{4FB7D44A-34A2-7DEE-504B-8739180750D3}"/>
              </a:ext>
            </a:extLst>
          </p:cNvPr>
          <p:cNvSpPr/>
          <p:nvPr/>
        </p:nvSpPr>
        <p:spPr>
          <a:xfrm flipV="1">
            <a:off x="4244340" y="3699886"/>
            <a:ext cx="2056224" cy="740064"/>
          </a:xfrm>
          <a:prstGeom prst="bentUpArrow">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nvGrpSpPr>
          <p:cNvPr id="85" name="组合 84">
            <a:extLst>
              <a:ext uri="{FF2B5EF4-FFF2-40B4-BE49-F238E27FC236}">
                <a16:creationId xmlns:a16="http://schemas.microsoft.com/office/drawing/2014/main" id="{AEC8E0E7-FE02-30CD-EABA-1AB2AE30627B}"/>
              </a:ext>
            </a:extLst>
          </p:cNvPr>
          <p:cNvGrpSpPr/>
          <p:nvPr/>
        </p:nvGrpSpPr>
        <p:grpSpPr>
          <a:xfrm>
            <a:off x="4649645" y="5224658"/>
            <a:ext cx="2337821" cy="135720"/>
            <a:chOff x="4933845" y="1477542"/>
            <a:chExt cx="2565644" cy="148946"/>
          </a:xfrm>
        </p:grpSpPr>
        <p:sp>
          <p:nvSpPr>
            <p:cNvPr id="86" name="矩形 85">
              <a:extLst>
                <a:ext uri="{FF2B5EF4-FFF2-40B4-BE49-F238E27FC236}">
                  <a16:creationId xmlns:a16="http://schemas.microsoft.com/office/drawing/2014/main" id="{948D644C-B378-9BA9-DB62-400C19A37131}"/>
                </a:ext>
              </a:extLst>
            </p:cNvPr>
            <p:cNvSpPr/>
            <p:nvPr/>
          </p:nvSpPr>
          <p:spPr>
            <a:xfrm>
              <a:off x="5411438"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87" name="矩形 86">
              <a:extLst>
                <a:ext uri="{FF2B5EF4-FFF2-40B4-BE49-F238E27FC236}">
                  <a16:creationId xmlns:a16="http://schemas.microsoft.com/office/drawing/2014/main" id="{63E0A399-A7A6-8FC6-25A9-F25379ACF023}"/>
                </a:ext>
              </a:extLst>
            </p:cNvPr>
            <p:cNvSpPr/>
            <p:nvPr/>
          </p:nvSpPr>
          <p:spPr>
            <a:xfrm>
              <a:off x="6066276" y="1477542"/>
              <a:ext cx="418027" cy="148946"/>
            </a:xfrm>
            <a:prstGeom prst="rect">
              <a:avLst/>
            </a:prstGeom>
            <a:solidFill>
              <a:srgbClr val="D9D9D9"/>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88" name="矩形 87">
              <a:extLst>
                <a:ext uri="{FF2B5EF4-FFF2-40B4-BE49-F238E27FC236}">
                  <a16:creationId xmlns:a16="http://schemas.microsoft.com/office/drawing/2014/main" id="{B5F62F3A-DB2A-C42A-36BB-4B2CC799F82A}"/>
                </a:ext>
              </a:extLst>
            </p:cNvPr>
            <p:cNvSpPr/>
            <p:nvPr/>
          </p:nvSpPr>
          <p:spPr>
            <a:xfrm>
              <a:off x="6745650" y="1477542"/>
              <a:ext cx="418027" cy="148946"/>
            </a:xfrm>
            <a:prstGeom prst="rect">
              <a:avLst/>
            </a:prstGeom>
            <a:solidFill>
              <a:schemeClr val="bg1">
                <a:lumMod val="85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89" name="直接连接符 88">
              <a:extLst>
                <a:ext uri="{FF2B5EF4-FFF2-40B4-BE49-F238E27FC236}">
                  <a16:creationId xmlns:a16="http://schemas.microsoft.com/office/drawing/2014/main" id="{AE672410-83C2-E50C-36D9-2FD9DB556FAA}"/>
                </a:ext>
              </a:extLst>
            </p:cNvPr>
            <p:cNvCxnSpPr>
              <a:stCxn id="86" idx="3"/>
              <a:endCxn id="87" idx="1"/>
            </p:cNvCxnSpPr>
            <p:nvPr/>
          </p:nvCxnSpPr>
          <p:spPr>
            <a:xfrm>
              <a:off x="5829465" y="1552015"/>
              <a:ext cx="236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A3C42190-0A41-E3BB-F20A-1637EBD7D2CE}"/>
                </a:ext>
              </a:extLst>
            </p:cNvPr>
            <p:cNvCxnSpPr>
              <a:stCxn id="87" idx="3"/>
              <a:endCxn id="88"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0351EF3C-ABD2-B140-75BA-2D4BCCFB52E3}"/>
                </a:ext>
              </a:extLst>
            </p:cNvPr>
            <p:cNvCxnSpPr>
              <a:cxnSpLocks/>
              <a:endCxn id="86"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16CB4BF-B62B-625E-255B-9EDD5CD3377A}"/>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76D9322C-F56C-D1D3-0098-60DC1953CAAC}"/>
              </a:ext>
            </a:extLst>
          </p:cNvPr>
          <p:cNvGrpSpPr/>
          <p:nvPr/>
        </p:nvGrpSpPr>
        <p:grpSpPr>
          <a:xfrm>
            <a:off x="4649645" y="5558954"/>
            <a:ext cx="2337821" cy="135720"/>
            <a:chOff x="4933845" y="1477542"/>
            <a:chExt cx="2565644" cy="148946"/>
          </a:xfrm>
        </p:grpSpPr>
        <p:sp>
          <p:nvSpPr>
            <p:cNvPr id="94" name="矩形 93">
              <a:extLst>
                <a:ext uri="{FF2B5EF4-FFF2-40B4-BE49-F238E27FC236}">
                  <a16:creationId xmlns:a16="http://schemas.microsoft.com/office/drawing/2014/main" id="{B70E4434-8615-0187-0352-D6A1FA3F50C7}"/>
                </a:ext>
              </a:extLst>
            </p:cNvPr>
            <p:cNvSpPr/>
            <p:nvPr/>
          </p:nvSpPr>
          <p:spPr>
            <a:xfrm>
              <a:off x="5411438"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95" name="矩形 94">
              <a:extLst>
                <a:ext uri="{FF2B5EF4-FFF2-40B4-BE49-F238E27FC236}">
                  <a16:creationId xmlns:a16="http://schemas.microsoft.com/office/drawing/2014/main" id="{C5A39B63-9FE6-7180-9356-5E310E3D85D7}"/>
                </a:ext>
              </a:extLst>
            </p:cNvPr>
            <p:cNvSpPr/>
            <p:nvPr/>
          </p:nvSpPr>
          <p:spPr>
            <a:xfrm>
              <a:off x="6066276" y="1477542"/>
              <a:ext cx="418027" cy="148946"/>
            </a:xfrm>
            <a:prstGeom prst="rect">
              <a:avLst/>
            </a:prstGeom>
            <a:solidFill>
              <a:srgbClr val="FFFF00"/>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96" name="矩形 95">
              <a:extLst>
                <a:ext uri="{FF2B5EF4-FFF2-40B4-BE49-F238E27FC236}">
                  <a16:creationId xmlns:a16="http://schemas.microsoft.com/office/drawing/2014/main" id="{A7CC03E8-E2A3-C6CE-3AE0-FEEFDE98C3E3}"/>
                </a:ext>
              </a:extLst>
            </p:cNvPr>
            <p:cNvSpPr/>
            <p:nvPr/>
          </p:nvSpPr>
          <p:spPr>
            <a:xfrm>
              <a:off x="6745650" y="1477542"/>
              <a:ext cx="418027" cy="148946"/>
            </a:xfrm>
            <a:prstGeom prst="rect">
              <a:avLst/>
            </a:prstGeom>
            <a:solidFill>
              <a:srgbClr val="C55A11"/>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97" name="直接连接符 96">
              <a:extLst>
                <a:ext uri="{FF2B5EF4-FFF2-40B4-BE49-F238E27FC236}">
                  <a16:creationId xmlns:a16="http://schemas.microsoft.com/office/drawing/2014/main" id="{8215FAF2-FEB7-5B03-687D-B7D4DAF6443B}"/>
                </a:ext>
              </a:extLst>
            </p:cNvPr>
            <p:cNvCxnSpPr>
              <a:stCxn id="94" idx="3"/>
              <a:endCxn id="95" idx="1"/>
            </p:cNvCxnSpPr>
            <p:nvPr/>
          </p:nvCxnSpPr>
          <p:spPr>
            <a:xfrm>
              <a:off x="5829465" y="1552015"/>
              <a:ext cx="236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3B1964E7-AA41-DCEC-5A2A-DA1988C9C1E4}"/>
                </a:ext>
              </a:extLst>
            </p:cNvPr>
            <p:cNvCxnSpPr>
              <a:stCxn id="95" idx="3"/>
              <a:endCxn id="96"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67F8BD82-168D-74B5-8B53-D31565528185}"/>
                </a:ext>
              </a:extLst>
            </p:cNvPr>
            <p:cNvCxnSpPr>
              <a:cxnSpLocks/>
              <a:endCxn id="94"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FA5CBDCF-DFED-00E1-50BB-D265A31F034C}"/>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组合 100">
            <a:extLst>
              <a:ext uri="{FF2B5EF4-FFF2-40B4-BE49-F238E27FC236}">
                <a16:creationId xmlns:a16="http://schemas.microsoft.com/office/drawing/2014/main" id="{C577E0CC-A1D1-2B0C-1276-7051AAFC3296}"/>
              </a:ext>
            </a:extLst>
          </p:cNvPr>
          <p:cNvGrpSpPr/>
          <p:nvPr/>
        </p:nvGrpSpPr>
        <p:grpSpPr>
          <a:xfrm>
            <a:off x="4649647" y="5907560"/>
            <a:ext cx="2337822" cy="135720"/>
            <a:chOff x="3411885" y="2183701"/>
            <a:chExt cx="1948185" cy="113100"/>
          </a:xfrm>
        </p:grpSpPr>
        <p:grpSp>
          <p:nvGrpSpPr>
            <p:cNvPr id="102" name="组合 101">
              <a:extLst>
                <a:ext uri="{FF2B5EF4-FFF2-40B4-BE49-F238E27FC236}">
                  <a16:creationId xmlns:a16="http://schemas.microsoft.com/office/drawing/2014/main" id="{C920AD2E-424D-563E-BC3C-1D4CE06E6626}"/>
                </a:ext>
              </a:extLst>
            </p:cNvPr>
            <p:cNvGrpSpPr/>
            <p:nvPr/>
          </p:nvGrpSpPr>
          <p:grpSpPr>
            <a:xfrm>
              <a:off x="3411885" y="2183701"/>
              <a:ext cx="1693189" cy="113100"/>
              <a:chOff x="5646338" y="1477542"/>
              <a:chExt cx="2229829" cy="148946"/>
            </a:xfrm>
          </p:grpSpPr>
          <p:sp>
            <p:nvSpPr>
              <p:cNvPr id="104" name="矩形 103">
                <a:extLst>
                  <a:ext uri="{FF2B5EF4-FFF2-40B4-BE49-F238E27FC236}">
                    <a16:creationId xmlns:a16="http://schemas.microsoft.com/office/drawing/2014/main" id="{474AE189-5F0B-CB85-2DF8-417D4D215B88}"/>
                  </a:ext>
                </a:extLst>
              </p:cNvPr>
              <p:cNvSpPr/>
              <p:nvPr/>
            </p:nvSpPr>
            <p:spPr>
              <a:xfrm>
                <a:off x="6123929"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105" name="矩形 104">
                <a:extLst>
                  <a:ext uri="{FF2B5EF4-FFF2-40B4-BE49-F238E27FC236}">
                    <a16:creationId xmlns:a16="http://schemas.microsoft.com/office/drawing/2014/main" id="{60CBBDB2-F532-ACB2-94EE-D6E70A1EBEE4}"/>
                  </a:ext>
                </a:extLst>
              </p:cNvPr>
              <p:cNvSpPr/>
              <p:nvPr/>
            </p:nvSpPr>
            <p:spPr>
              <a:xfrm>
                <a:off x="7458140" y="1477542"/>
                <a:ext cx="418027" cy="148946"/>
              </a:xfrm>
              <a:prstGeom prst="rect">
                <a:avLst/>
              </a:prstGeom>
              <a:solidFill>
                <a:srgbClr val="D9D9D9"/>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106" name="直接连接符 105">
                <a:extLst>
                  <a:ext uri="{FF2B5EF4-FFF2-40B4-BE49-F238E27FC236}">
                    <a16:creationId xmlns:a16="http://schemas.microsoft.com/office/drawing/2014/main" id="{49849490-E3C3-7F7D-ABAA-F45C81B4A15E}"/>
                  </a:ext>
                </a:extLst>
              </p:cNvPr>
              <p:cNvCxnSpPr>
                <a:cxnSpLocks/>
                <a:stCxn id="104" idx="3"/>
                <a:endCxn id="105" idx="1"/>
              </p:cNvCxnSpPr>
              <p:nvPr/>
            </p:nvCxnSpPr>
            <p:spPr>
              <a:xfrm>
                <a:off x="6541956" y="1552015"/>
                <a:ext cx="9161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EB9D982A-5691-6403-D6CD-48CA5AD831F3}"/>
                  </a:ext>
                </a:extLst>
              </p:cNvPr>
              <p:cNvCxnSpPr>
                <a:cxnSpLocks/>
                <a:endCxn id="104" idx="1"/>
              </p:cNvCxnSpPr>
              <p:nvPr/>
            </p:nvCxnSpPr>
            <p:spPr>
              <a:xfrm>
                <a:off x="5646338" y="1552015"/>
                <a:ext cx="47759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接连接符 102">
              <a:extLst>
                <a:ext uri="{FF2B5EF4-FFF2-40B4-BE49-F238E27FC236}">
                  <a16:creationId xmlns:a16="http://schemas.microsoft.com/office/drawing/2014/main" id="{4C0DB03A-5794-C5BB-9000-6928DB042503}"/>
                </a:ext>
              </a:extLst>
            </p:cNvPr>
            <p:cNvCxnSpPr>
              <a:cxnSpLocks/>
              <a:stCxn id="105" idx="3"/>
            </p:cNvCxnSpPr>
            <p:nvPr/>
          </p:nvCxnSpPr>
          <p:spPr>
            <a:xfrm>
              <a:off x="5105074" y="2240251"/>
              <a:ext cx="2549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文本框 108">
            <a:extLst>
              <a:ext uri="{FF2B5EF4-FFF2-40B4-BE49-F238E27FC236}">
                <a16:creationId xmlns:a16="http://schemas.microsoft.com/office/drawing/2014/main" id="{8A505D79-3865-8D3A-90EE-07FFB890ED2B}"/>
              </a:ext>
            </a:extLst>
          </p:cNvPr>
          <p:cNvSpPr txBox="1"/>
          <p:nvPr/>
        </p:nvSpPr>
        <p:spPr>
          <a:xfrm>
            <a:off x="495133" y="1540237"/>
            <a:ext cx="11344441" cy="1313180"/>
          </a:xfrm>
          <a:prstGeom prst="rect">
            <a:avLst/>
          </a:prstGeom>
          <a:noFill/>
        </p:spPr>
        <p:txBody>
          <a:bodyPr wrap="square" rtlCol="0">
            <a:spAutoFit/>
          </a:bodyPr>
          <a:lstStyle/>
          <a:p>
            <a:pPr>
              <a:lnSpc>
                <a:spcPct val="120000"/>
              </a:lnSpc>
            </a:pPr>
            <a:r>
              <a:rPr lang="zh-CN" altLang="en-US" sz="1680">
                <a:ea typeface="PingFang SC Medium" panose="020B0400000000000000" pitchFamily="34" charset="-122"/>
              </a:rPr>
              <a:t>训练数据仅对复杂的语法调控规则进行了稀疏采样，</a:t>
            </a:r>
            <a:r>
              <a:rPr lang="zh-CN" altLang="en-US" sz="1680" b="1">
                <a:ea typeface="PingFang SC Medium" panose="020B0400000000000000" pitchFamily="34" charset="-122"/>
              </a:rPr>
              <a:t>关键序列特征被大量非功能性序列片段所掩盖</a:t>
            </a:r>
            <a:r>
              <a:rPr lang="zh-CN" altLang="en-US" sz="1680">
                <a:ea typeface="PingFang SC Medium" panose="020B0400000000000000" pitchFamily="34" charset="-122"/>
              </a:rPr>
              <a:t>，这使得模型难以突出并学习这些关键特征</a:t>
            </a:r>
            <a:endParaRPr lang="en-US" altLang="zh-CN" sz="1680">
              <a:ea typeface="PingFang SC Medium" panose="020B0400000000000000" pitchFamily="34" charset="-122"/>
            </a:endParaRPr>
          </a:p>
          <a:p>
            <a:pPr>
              <a:lnSpc>
                <a:spcPct val="120000"/>
              </a:lnSpc>
            </a:pPr>
            <a:r>
              <a:rPr lang="zh-CN" altLang="en-US" sz="1680" b="1">
                <a:solidFill>
                  <a:schemeClr val="accent5">
                    <a:lumMod val="50000"/>
                  </a:schemeClr>
                </a:solidFill>
                <a:ea typeface="PingFang SC Medium" panose="020B0400000000000000" pitchFamily="34" charset="-122"/>
              </a:rPr>
              <a:t>科学问题</a:t>
            </a:r>
            <a:r>
              <a:rPr lang="zh-CN" altLang="en-US" sz="1680">
                <a:ea typeface="PingFang SC Medium" panose="020B0400000000000000" pitchFamily="34" charset="-122"/>
              </a:rPr>
              <a:t>：如何在训练数据中</a:t>
            </a:r>
            <a:r>
              <a:rPr lang="zh-CN" altLang="en-US" sz="1680" b="1">
                <a:ea typeface="PingFang SC Medium" panose="020B0400000000000000" pitchFamily="34" charset="-122"/>
              </a:rPr>
              <a:t>凸显</a:t>
            </a:r>
            <a:r>
              <a:rPr lang="zh-CN" altLang="en-US" sz="1680">
                <a:ea typeface="PingFang SC Medium" panose="020B0400000000000000" pitchFamily="34" charset="-122"/>
              </a:rPr>
              <a:t>这些稀疏的关键序列特征，并有效</a:t>
            </a:r>
            <a:r>
              <a:rPr lang="zh-CN" altLang="en-US" sz="1680" b="1">
                <a:ea typeface="PingFang SC Medium" panose="020B0400000000000000" pitchFamily="34" charset="-122"/>
              </a:rPr>
              <a:t>排除</a:t>
            </a:r>
            <a:r>
              <a:rPr lang="zh-CN" altLang="en-US" sz="1680">
                <a:ea typeface="PingFang SC Medium" panose="020B0400000000000000" pitchFamily="34" charset="-122"/>
              </a:rPr>
              <a:t>大量潜在的干扰特征？</a:t>
            </a:r>
            <a:endParaRPr lang="en-US" altLang="zh-CN" sz="1680">
              <a:ea typeface="PingFang SC Medium" panose="020B0400000000000000" pitchFamily="34" charset="-122"/>
            </a:endParaRPr>
          </a:p>
          <a:p>
            <a:pPr>
              <a:lnSpc>
                <a:spcPct val="120000"/>
              </a:lnSpc>
            </a:pPr>
            <a:r>
              <a:rPr lang="zh-CN" altLang="en-US" sz="1680">
                <a:ea typeface="PingFang SC Medium" panose="020B0400000000000000" pitchFamily="34" charset="-122"/>
              </a:rPr>
              <a:t>一个可能有效的策略是在主动学习的前期允许其高自由度地探索，以提升模型对于非关键序列片段的认识</a:t>
            </a:r>
            <a:endParaRPr lang="zh-CN" altLang="en-US" sz="1680" dirty="0">
              <a:ea typeface="PingFang SC Medium" panose="020B0400000000000000" pitchFamily="34" charset="-122"/>
            </a:endParaRPr>
          </a:p>
        </p:txBody>
      </p:sp>
      <p:pic>
        <p:nvPicPr>
          <p:cNvPr id="111" name="图片 110">
            <a:extLst>
              <a:ext uri="{FF2B5EF4-FFF2-40B4-BE49-F238E27FC236}">
                <a16:creationId xmlns:a16="http://schemas.microsoft.com/office/drawing/2014/main" id="{9C96B84C-358F-EB16-21F9-CB38D58C835A}"/>
              </a:ext>
            </a:extLst>
          </p:cNvPr>
          <p:cNvPicPr>
            <a:picLocks noChangeAspect="1"/>
          </p:cNvPicPr>
          <p:nvPr/>
        </p:nvPicPr>
        <p:blipFill>
          <a:blip r:embed="rId4"/>
          <a:stretch>
            <a:fillRect/>
          </a:stretch>
        </p:blipFill>
        <p:spPr>
          <a:xfrm>
            <a:off x="8271971" y="4293618"/>
            <a:ext cx="3056429" cy="1997801"/>
          </a:xfrm>
          <a:prstGeom prst="rect">
            <a:avLst/>
          </a:prstGeom>
        </p:spPr>
      </p:pic>
      <p:sp>
        <p:nvSpPr>
          <p:cNvPr id="114" name="矩形 113">
            <a:extLst>
              <a:ext uri="{FF2B5EF4-FFF2-40B4-BE49-F238E27FC236}">
                <a16:creationId xmlns:a16="http://schemas.microsoft.com/office/drawing/2014/main" id="{39D357CA-B082-A32E-9B4B-29F7865D96C3}"/>
              </a:ext>
            </a:extLst>
          </p:cNvPr>
          <p:cNvSpPr/>
          <p:nvPr/>
        </p:nvSpPr>
        <p:spPr>
          <a:xfrm rot="5400000">
            <a:off x="5606823" y="3496196"/>
            <a:ext cx="579880" cy="2593032"/>
          </a:xfrm>
          <a:prstGeom prst="rect">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115" name="箭头: 右 114">
            <a:extLst>
              <a:ext uri="{FF2B5EF4-FFF2-40B4-BE49-F238E27FC236}">
                <a16:creationId xmlns:a16="http://schemas.microsoft.com/office/drawing/2014/main" id="{F4ED3CCB-D2A8-7DC4-3194-123B69C4C4B8}"/>
              </a:ext>
            </a:extLst>
          </p:cNvPr>
          <p:cNvSpPr/>
          <p:nvPr/>
        </p:nvSpPr>
        <p:spPr>
          <a:xfrm>
            <a:off x="7333616" y="5157318"/>
            <a:ext cx="853097" cy="375536"/>
          </a:xfrm>
          <a:prstGeom prst="rightArrow">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pic>
        <p:nvPicPr>
          <p:cNvPr id="2" name="屏幕快照 2020-07-19 下午4.12.58.png" descr="屏幕快照 2020-07-19 下午4.12.58.png">
            <a:extLst>
              <a:ext uri="{FF2B5EF4-FFF2-40B4-BE49-F238E27FC236}">
                <a16:creationId xmlns:a16="http://schemas.microsoft.com/office/drawing/2014/main" id="{CAEF39B3-4140-EB04-F7D8-A995922571CB}"/>
              </a:ext>
            </a:extLst>
          </p:cNvPr>
          <p:cNvPicPr>
            <a:picLocks noChangeAspect="1"/>
          </p:cNvPicPr>
          <p:nvPr/>
        </p:nvPicPr>
        <p:blipFill>
          <a:blip r:embed="rId5"/>
          <a:srcRect l="414" b="8575"/>
          <a:stretch>
            <a:fillRect/>
          </a:stretch>
        </p:blipFill>
        <p:spPr>
          <a:xfrm>
            <a:off x="-53888" y="-43196"/>
            <a:ext cx="12299776" cy="574487"/>
          </a:xfrm>
          <a:prstGeom prst="rect">
            <a:avLst/>
          </a:prstGeom>
          <a:ln w="12700">
            <a:miter lim="400000"/>
          </a:ln>
        </p:spPr>
      </p:pic>
      <p:sp>
        <p:nvSpPr>
          <p:cNvPr id="3" name="文本框 4">
            <a:extLst>
              <a:ext uri="{FF2B5EF4-FFF2-40B4-BE49-F238E27FC236}">
                <a16:creationId xmlns:a16="http://schemas.microsoft.com/office/drawing/2014/main" id="{4DC88033-B350-0D81-20B8-6B59D2191DB6}"/>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可供参考的提高主动学习性能的算法</a:t>
            </a:r>
            <a:endParaRPr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181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93C9-C2A9-3455-4511-18CF8017410F}"/>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AEDC6A2D-EE41-7697-E1FE-9ADB52401F5A}"/>
              </a:ext>
            </a:extLst>
          </p:cNvPr>
          <p:cNvPicPr>
            <a:picLocks noChangeAspect="1"/>
          </p:cNvPicPr>
          <p:nvPr/>
        </p:nvPicPr>
        <p:blipFill>
          <a:blip r:embed="rId3"/>
          <a:stretch>
            <a:fillRect/>
          </a:stretch>
        </p:blipFill>
        <p:spPr>
          <a:xfrm>
            <a:off x="5903008" y="1718513"/>
            <a:ext cx="5961600" cy="4769280"/>
          </a:xfrm>
          <a:prstGeom prst="rect">
            <a:avLst/>
          </a:prstGeom>
        </p:spPr>
      </p:pic>
      <p:pic>
        <p:nvPicPr>
          <p:cNvPr id="4" name="图片 3">
            <a:extLst>
              <a:ext uri="{FF2B5EF4-FFF2-40B4-BE49-F238E27FC236}">
                <a16:creationId xmlns:a16="http://schemas.microsoft.com/office/drawing/2014/main" id="{272BB832-883A-7B06-E381-E0012107969F}"/>
              </a:ext>
            </a:extLst>
          </p:cNvPr>
          <p:cNvPicPr>
            <a:picLocks noChangeAspect="1"/>
          </p:cNvPicPr>
          <p:nvPr/>
        </p:nvPicPr>
        <p:blipFill>
          <a:blip r:embed="rId4"/>
          <a:stretch>
            <a:fillRect/>
          </a:stretch>
        </p:blipFill>
        <p:spPr>
          <a:xfrm>
            <a:off x="135045" y="1718387"/>
            <a:ext cx="5960955" cy="4768764"/>
          </a:xfrm>
          <a:prstGeom prst="rect">
            <a:avLst/>
          </a:prstGeom>
        </p:spPr>
      </p:pic>
      <p:pic>
        <p:nvPicPr>
          <p:cNvPr id="94" name="屏幕快照 2020-07-19 下午4.12.58.png" descr="屏幕快照 2020-07-19 下午4.12.58.png">
            <a:extLst>
              <a:ext uri="{FF2B5EF4-FFF2-40B4-BE49-F238E27FC236}">
                <a16:creationId xmlns:a16="http://schemas.microsoft.com/office/drawing/2014/main" id="{EF5E6EA5-90E2-DF77-F7DA-7BC1330B03E6}"/>
              </a:ext>
            </a:extLst>
          </p:cNvPr>
          <p:cNvPicPr>
            <a:picLocks noChangeAspect="1"/>
          </p:cNvPicPr>
          <p:nvPr/>
        </p:nvPicPr>
        <p:blipFill>
          <a:blip r:embed="rId5"/>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87216EA1-89D2-15DF-D55E-3A56439AF35D}"/>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可供参考的提高主动学习性能的算法</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304E4109-B90A-4567-13CC-0BCD7249DE10}"/>
              </a:ext>
            </a:extLst>
          </p:cNvPr>
          <p:cNvSpPr txBox="1"/>
          <p:nvPr/>
        </p:nvSpPr>
        <p:spPr>
          <a:xfrm>
            <a:off x="11388207" y="6177193"/>
            <a:ext cx="28340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13</a:t>
            </a:fld>
            <a:endParaRPr sz="1067"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0D1AD95-B908-779B-26AB-F8BFAB272587}"/>
              </a:ext>
            </a:extLst>
          </p:cNvPr>
          <p:cNvSpPr txBox="1"/>
          <p:nvPr/>
        </p:nvSpPr>
        <p:spPr>
          <a:xfrm>
            <a:off x="7639291" y="2430912"/>
            <a:ext cx="184731" cy="369332"/>
          </a:xfrm>
          <a:prstGeom prst="rect">
            <a:avLst/>
          </a:prstGeom>
          <a:noFill/>
        </p:spPr>
        <p:txBody>
          <a:bodyPr wrap="none" rtlCol="0">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2BAA684-57B6-3835-EB25-214642950F9A}"/>
              </a:ext>
            </a:extLst>
          </p:cNvPr>
          <p:cNvSpPr txBox="1"/>
          <p:nvPr/>
        </p:nvSpPr>
        <p:spPr>
          <a:xfrm>
            <a:off x="531345" y="609723"/>
            <a:ext cx="11140271" cy="78752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Hybrid</a:t>
            </a:r>
          </a:p>
          <a:p>
            <a:pPr>
              <a:lnSpc>
                <a:spcPct val="150000"/>
              </a:lnSpc>
            </a:pPr>
            <a:r>
              <a:rPr lang="zh-CN" altLang="en-US" sz="1600" dirty="0">
                <a:latin typeface="微软雅黑" panose="020B0503020204020204" pitchFamily="34" charset="-122"/>
                <a:ea typeface="微软雅黑" panose="020B0503020204020204" pitchFamily="34" charset="-122"/>
              </a:rPr>
              <a:t>将</a:t>
            </a:r>
            <a:r>
              <a:rPr lang="en-US" altLang="zh-CN" sz="1600" dirty="0">
                <a:latin typeface="微软雅黑" panose="020B0503020204020204" pitchFamily="34" charset="-122"/>
                <a:ea typeface="微软雅黑" panose="020B0503020204020204" pitchFamily="34" charset="-122"/>
              </a:rPr>
              <a:t>informativeness</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representativeness</a:t>
            </a:r>
            <a:r>
              <a:rPr lang="zh-CN" altLang="en-US" sz="1600" dirty="0">
                <a:latin typeface="微软雅黑" panose="020B0503020204020204" pitchFamily="34" charset="-122"/>
                <a:ea typeface="微软雅黑" panose="020B0503020204020204" pitchFamily="34" charset="-122"/>
              </a:rPr>
              <a:t>结合，比如在不同的阶段采用不同的采样方法。</a:t>
            </a:r>
            <a:endParaRPr lang="en-US" altLang="zh-CN"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7695C03D-01B0-B73A-7332-09A62477322C}"/>
              </a:ext>
            </a:extLst>
          </p:cNvPr>
          <p:cNvSpPr txBox="1"/>
          <p:nvPr/>
        </p:nvSpPr>
        <p:spPr>
          <a:xfrm>
            <a:off x="2860178" y="6332043"/>
            <a:ext cx="6471643" cy="338554"/>
          </a:xfrm>
          <a:prstGeom prst="rect">
            <a:avLst/>
          </a:prstGeom>
          <a:noFill/>
        </p:spPr>
        <p:txBody>
          <a:bodyPr wrap="none" rtlCol="0">
            <a:spAutoFit/>
          </a:bodyPr>
          <a:lstStyle/>
          <a:p>
            <a:r>
              <a:rPr lang="en-US" altLang="zh-CN" sz="1600" baseline="30000" dirty="0">
                <a:solidFill>
                  <a:srgbClr val="7A1970"/>
                </a:solidFill>
              </a:rPr>
              <a:t>*</a:t>
            </a:r>
            <a:r>
              <a:rPr lang="zh-CN" altLang="en-US" sz="1600" dirty="0">
                <a:solidFill>
                  <a:srgbClr val="7A1970"/>
                </a:solidFill>
              </a:rPr>
              <a:t>在</a:t>
            </a:r>
            <a:r>
              <a:rPr lang="en-US" altLang="zh-CN" sz="1600" dirty="0">
                <a:solidFill>
                  <a:srgbClr val="7A1970"/>
                </a:solidFill>
              </a:rPr>
              <a:t>enamine10k</a:t>
            </a:r>
            <a:r>
              <a:rPr lang="zh-CN" altLang="en-US" sz="1600" dirty="0">
                <a:solidFill>
                  <a:srgbClr val="7A1970"/>
                </a:solidFill>
              </a:rPr>
              <a:t>数据集上使用</a:t>
            </a:r>
            <a:r>
              <a:rPr lang="en-US" altLang="zh-CN" sz="1600" dirty="0">
                <a:solidFill>
                  <a:srgbClr val="7A1970"/>
                </a:solidFill>
              </a:rPr>
              <a:t>random-greedy-uncertainty</a:t>
            </a:r>
            <a:r>
              <a:rPr lang="zh-CN" altLang="en-US" sz="1600" dirty="0">
                <a:solidFill>
                  <a:srgbClr val="7A1970"/>
                </a:solidFill>
              </a:rPr>
              <a:t>采样实验结果</a:t>
            </a:r>
          </a:p>
        </p:txBody>
      </p:sp>
      <p:sp>
        <p:nvSpPr>
          <p:cNvPr id="3" name="文本框 2">
            <a:extLst>
              <a:ext uri="{FF2B5EF4-FFF2-40B4-BE49-F238E27FC236}">
                <a16:creationId xmlns:a16="http://schemas.microsoft.com/office/drawing/2014/main" id="{45A13616-2681-6DA6-9AD5-89598E11CE3C}"/>
              </a:ext>
            </a:extLst>
          </p:cNvPr>
          <p:cNvSpPr txBox="1"/>
          <p:nvPr/>
        </p:nvSpPr>
        <p:spPr>
          <a:xfrm>
            <a:off x="1415265" y="696061"/>
            <a:ext cx="9801618" cy="350865"/>
          </a:xfrm>
          <a:prstGeom prst="rect">
            <a:avLst/>
          </a:prstGeom>
          <a:noFill/>
        </p:spPr>
        <p:txBody>
          <a:bodyPr wrap="square" rtlCol="0">
            <a:spAutoFit/>
          </a:bodyPr>
          <a:lstStyle/>
          <a:p>
            <a:r>
              <a:rPr lang="zh-CN" altLang="en-US" sz="1680" b="1" dirty="0">
                <a:solidFill>
                  <a:srgbClr val="C00000"/>
                </a:solidFill>
                <a:ea typeface="PingFang SC Medium" panose="020B0400000000000000" pitchFamily="34" charset="-122"/>
              </a:rPr>
              <a:t>一个简单的初步尝试</a:t>
            </a:r>
          </a:p>
        </p:txBody>
      </p:sp>
      <p:sp>
        <p:nvSpPr>
          <p:cNvPr id="7" name="文本框 6">
            <a:extLst>
              <a:ext uri="{FF2B5EF4-FFF2-40B4-BE49-F238E27FC236}">
                <a16:creationId xmlns:a16="http://schemas.microsoft.com/office/drawing/2014/main" id="{F93663EE-C5D2-B501-7910-0A1AB6FA27ED}"/>
              </a:ext>
            </a:extLst>
          </p:cNvPr>
          <p:cNvSpPr txBox="1"/>
          <p:nvPr/>
        </p:nvSpPr>
        <p:spPr>
          <a:xfrm>
            <a:off x="520384" y="1368067"/>
            <a:ext cx="9860470" cy="658257"/>
          </a:xfrm>
          <a:prstGeom prst="rect">
            <a:avLst/>
          </a:prstGeom>
          <a:noFill/>
        </p:spPr>
        <p:txBody>
          <a:bodyPr wrap="square">
            <a:spAutoFit/>
          </a:bodyPr>
          <a:lstStyle/>
          <a:p>
            <a:pPr>
              <a:lnSpc>
                <a:spcPct val="120000"/>
              </a:lnSpc>
            </a:pP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在</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rPr>
              <a:t>10</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个</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rPr>
              <a:t>iteration</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内，模型学习了具备整体序列高代表性的数据，在整体上降低了误差。</a:t>
            </a:r>
            <a:endParaRPr lang="en-US" altLang="zh-CN" sz="1600" b="1" dirty="0">
              <a:solidFill>
                <a:schemeClr val="accent5">
                  <a:lumMod val="50000"/>
                </a:schemeClr>
              </a:solidFill>
              <a:latin typeface="微软雅黑" panose="020B0503020204020204" pitchFamily="34" charset="-122"/>
              <a:ea typeface="微软雅黑" panose="020B0503020204020204" pitchFamily="34" charset="-122"/>
            </a:endParaRPr>
          </a:p>
          <a:p>
            <a:pPr>
              <a:lnSpc>
                <a:spcPct val="120000"/>
              </a:lnSpc>
            </a:pP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在后面</a:t>
            </a:r>
            <a:r>
              <a:rPr lang="en-US" altLang="zh-CN" sz="1600" b="1" dirty="0">
                <a:solidFill>
                  <a:schemeClr val="accent5">
                    <a:lumMod val="50000"/>
                  </a:schemeClr>
                </a:solidFill>
                <a:latin typeface="微软雅黑" panose="020B0503020204020204" pitchFamily="34" charset="-122"/>
                <a:ea typeface="微软雅黑" panose="020B0503020204020204" pitchFamily="34" charset="-122"/>
              </a:rPr>
              <a:t>iteration</a:t>
            </a:r>
            <a:r>
              <a:rPr lang="zh-CN" altLang="en-US" sz="1600" b="1" dirty="0">
                <a:solidFill>
                  <a:schemeClr val="accent5">
                    <a:lumMod val="50000"/>
                  </a:schemeClr>
                </a:solidFill>
                <a:latin typeface="微软雅黑" panose="020B0503020204020204" pitchFamily="34" charset="-122"/>
                <a:ea typeface="微软雅黑" panose="020B0503020204020204" pitchFamily="34" charset="-122"/>
              </a:rPr>
              <a:t>的高性能序列探索下，模型可以保持高性能空间的预测能力。</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4546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E02B017-E631-0052-6B02-C9B3331B3E0F}"/>
              </a:ext>
            </a:extLst>
          </p:cNvPr>
          <p:cNvGrpSpPr/>
          <p:nvPr/>
        </p:nvGrpSpPr>
        <p:grpSpPr>
          <a:xfrm>
            <a:off x="85136" y="3571875"/>
            <a:ext cx="12106864" cy="3026716"/>
            <a:chOff x="591000" y="915988"/>
            <a:chExt cx="10800000" cy="2700000"/>
          </a:xfrm>
        </p:grpSpPr>
        <p:pic>
          <p:nvPicPr>
            <p:cNvPr id="4" name="Picture 7">
              <a:extLst>
                <a:ext uri="{FF2B5EF4-FFF2-40B4-BE49-F238E27FC236}">
                  <a16:creationId xmlns:a16="http://schemas.microsoft.com/office/drawing/2014/main" id="{639441BC-AB8F-0A8D-467F-B22B6E45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0" y="915988"/>
              <a:ext cx="3600000" cy="270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CF99979C-86DE-661E-BC75-8D1C029C3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915988"/>
              <a:ext cx="3600000" cy="27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54519875-DFC2-7674-9EA1-C519C5FB1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1000" y="915988"/>
              <a:ext cx="3600000" cy="2700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216D581A-AA79-5A16-24E7-61FCF7527B66}"/>
                </a:ext>
              </a:extLst>
            </p:cNvPr>
            <p:cNvSpPr/>
            <p:nvPr/>
          </p:nvSpPr>
          <p:spPr>
            <a:xfrm>
              <a:off x="4829556" y="1090424"/>
              <a:ext cx="472440" cy="1409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ED45C68A-2815-0A8C-7690-E4894E41CCA5}"/>
                </a:ext>
              </a:extLst>
            </p:cNvPr>
            <p:cNvSpPr/>
            <p:nvPr/>
          </p:nvSpPr>
          <p:spPr>
            <a:xfrm>
              <a:off x="4490085" y="1078230"/>
              <a:ext cx="472440" cy="140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4241856-BA86-CE53-6E07-7D778C434289}"/>
                </a:ext>
              </a:extLst>
            </p:cNvPr>
            <p:cNvSpPr txBox="1"/>
            <p:nvPr/>
          </p:nvSpPr>
          <p:spPr>
            <a:xfrm>
              <a:off x="4981727" y="1048102"/>
              <a:ext cx="343479" cy="192188"/>
            </a:xfrm>
            <a:prstGeom prst="rect">
              <a:avLst/>
            </a:prstGeom>
            <a:noFill/>
          </p:spPr>
          <p:txBody>
            <a:bodyPr wrap="none" rtlCol="0">
              <a:spAutoFit/>
            </a:bodyPr>
            <a:lstStyle/>
            <a:p>
              <a:r>
                <a:rPr lang="en-US" altLang="zh-CN" sz="800" dirty="0">
                  <a:latin typeface="微软雅黑" panose="020B0503020204020204" pitchFamily="34" charset="-122"/>
                  <a:ea typeface="微软雅黑" panose="020B0503020204020204" pitchFamily="34" charset="-122"/>
                </a:rPr>
                <a:t>PCC</a:t>
              </a:r>
              <a:endParaRPr lang="zh-CN" altLang="en-US" sz="800" dirty="0">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id="{AAB4E439-132D-DE11-97D9-E70EBB648F88}"/>
              </a:ext>
            </a:extLst>
          </p:cNvPr>
          <p:cNvSpPr/>
          <p:nvPr/>
        </p:nvSpPr>
        <p:spPr>
          <a:xfrm>
            <a:off x="1048980" y="5067300"/>
            <a:ext cx="2513370" cy="809625"/>
          </a:xfrm>
          <a:prstGeom prst="rect">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4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5785FE71-AC73-48A7-8499-867C60962B52}"/>
              </a:ext>
            </a:extLst>
          </p:cNvPr>
          <p:cNvSpPr/>
          <p:nvPr/>
        </p:nvSpPr>
        <p:spPr>
          <a:xfrm>
            <a:off x="1038262" y="3906331"/>
            <a:ext cx="2513370" cy="809625"/>
          </a:xfrm>
          <a:prstGeom prst="rect">
            <a:avLst/>
          </a:prstGeom>
          <a:solidFill>
            <a:srgbClr val="FFFFCC">
              <a:alpha val="40000"/>
            </a:srgb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400" b="1">
              <a:solidFill>
                <a:schemeClr val="accent1">
                  <a:lumMod val="50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CB0B736-94D5-2C84-4186-18496A532E23}"/>
              </a:ext>
            </a:extLst>
          </p:cNvPr>
          <p:cNvSpPr txBox="1"/>
          <p:nvPr/>
        </p:nvSpPr>
        <p:spPr>
          <a:xfrm>
            <a:off x="561196" y="3401098"/>
            <a:ext cx="3083501" cy="307777"/>
          </a:xfrm>
          <a:prstGeom prst="rect">
            <a:avLst/>
          </a:prstGeom>
          <a:noFill/>
        </p:spPr>
        <p:txBody>
          <a:bodyPr wrap="square">
            <a:spAutoFit/>
          </a:bodyPr>
          <a:lstStyle/>
          <a:p>
            <a:r>
              <a:rPr kumimoji="1"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探索数据与实际高表达数据的重合度</a:t>
            </a:r>
          </a:p>
        </p:txBody>
      </p:sp>
      <p:sp>
        <p:nvSpPr>
          <p:cNvPr id="14" name="文本框 13">
            <a:extLst>
              <a:ext uri="{FF2B5EF4-FFF2-40B4-BE49-F238E27FC236}">
                <a16:creationId xmlns:a16="http://schemas.microsoft.com/office/drawing/2014/main" id="{3523934F-6CAA-1E42-15CB-D6D027F16936}"/>
              </a:ext>
            </a:extLst>
          </p:cNvPr>
          <p:cNvSpPr txBox="1"/>
          <p:nvPr/>
        </p:nvSpPr>
        <p:spPr>
          <a:xfrm>
            <a:off x="4596817" y="3414064"/>
            <a:ext cx="3083501" cy="307777"/>
          </a:xfrm>
          <a:prstGeom prst="rect">
            <a:avLst/>
          </a:prstGeom>
          <a:noFill/>
        </p:spPr>
        <p:txBody>
          <a:bodyPr wrap="square">
            <a:spAutoFit/>
          </a:bodyPr>
          <a:lstStyle/>
          <a:p>
            <a:r>
              <a:rPr kumimoji="1"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模型预测</a:t>
            </a:r>
            <a:r>
              <a:rPr kumimoji="1" lang="en-US" altLang="zh-CN"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PCC</a:t>
            </a:r>
            <a:r>
              <a:rPr kumimoji="1"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随迭代变化趋势</a:t>
            </a:r>
          </a:p>
        </p:txBody>
      </p:sp>
      <p:sp>
        <p:nvSpPr>
          <p:cNvPr id="15" name="文本框 14">
            <a:extLst>
              <a:ext uri="{FF2B5EF4-FFF2-40B4-BE49-F238E27FC236}">
                <a16:creationId xmlns:a16="http://schemas.microsoft.com/office/drawing/2014/main" id="{BEC0454F-D160-AF78-31EE-D9A6BC6B39AC}"/>
              </a:ext>
            </a:extLst>
          </p:cNvPr>
          <p:cNvSpPr txBox="1"/>
          <p:nvPr/>
        </p:nvSpPr>
        <p:spPr>
          <a:xfrm>
            <a:off x="8911642" y="3401097"/>
            <a:ext cx="3083501" cy="307777"/>
          </a:xfrm>
          <a:prstGeom prst="rect">
            <a:avLst/>
          </a:prstGeom>
          <a:noFill/>
        </p:spPr>
        <p:txBody>
          <a:bodyPr wrap="square">
            <a:spAutoFit/>
          </a:bodyPr>
          <a:lstStyle/>
          <a:p>
            <a:r>
              <a:rPr kumimoji="1"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模型拟合</a:t>
            </a:r>
            <a:r>
              <a:rPr kumimoji="1" lang="en-US" altLang="zh-CN"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MSE</a:t>
            </a:r>
            <a:r>
              <a:rPr kumimoji="1"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随迭代变化趋势</a:t>
            </a:r>
          </a:p>
        </p:txBody>
      </p:sp>
      <p:sp>
        <p:nvSpPr>
          <p:cNvPr id="16" name="文本框 15">
            <a:extLst>
              <a:ext uri="{FF2B5EF4-FFF2-40B4-BE49-F238E27FC236}">
                <a16:creationId xmlns:a16="http://schemas.microsoft.com/office/drawing/2014/main" id="{10BC9A5D-D7F5-1D33-2D46-DF267C6AC262}"/>
              </a:ext>
            </a:extLst>
          </p:cNvPr>
          <p:cNvSpPr txBox="1"/>
          <p:nvPr/>
        </p:nvSpPr>
        <p:spPr>
          <a:xfrm>
            <a:off x="561196" y="847844"/>
            <a:ext cx="10694358" cy="367473"/>
          </a:xfrm>
          <a:prstGeom prst="rect">
            <a:avLst/>
          </a:prstGeom>
          <a:noFill/>
        </p:spPr>
        <p:txBody>
          <a:bodyPr wrap="square" rtlCol="0">
            <a:spAutoFit/>
          </a:bodyPr>
          <a:lstStyle/>
          <a:p>
            <a:pPr>
              <a:lnSpc>
                <a:spcPct val="120000"/>
              </a:lnSpc>
            </a:pPr>
            <a:r>
              <a:rPr lang="zh-CN" altLang="en-US" sz="1600" b="1" dirty="0">
                <a:solidFill>
                  <a:srgbClr val="C00000"/>
                </a:solidFill>
                <a:latin typeface="微软雅黑" panose="020B0503020204020204" pitchFamily="34" charset="-122"/>
                <a:ea typeface="微软雅黑" panose="020B0503020204020204" pitchFamily="34" charset="-122"/>
              </a:rPr>
              <a:t>我们测试了高斯集成算法在现有长化合物分子数据集（烯胺）上的优化效果</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A6A7AFFD-D62B-03A3-B00E-63BEC490522C}"/>
              </a:ext>
            </a:extLst>
          </p:cNvPr>
          <p:cNvSpPr txBox="1"/>
          <p:nvPr/>
        </p:nvSpPr>
        <p:spPr>
          <a:xfrm>
            <a:off x="561196" y="1467228"/>
            <a:ext cx="10694358" cy="1066639"/>
          </a:xfrm>
          <a:prstGeom prst="rect">
            <a:avLst/>
          </a:prstGeom>
          <a:noFill/>
        </p:spPr>
        <p:txBody>
          <a:bodyPr wrap="square">
            <a:spAutoFit/>
          </a:bodyPr>
          <a:lstStyle/>
          <a:p>
            <a:pPr>
              <a:lnSpc>
                <a:spcPct val="120000"/>
              </a:lnSpc>
            </a:pPr>
            <a:r>
              <a:rPr lang="zh-CN" altLang="en-US" sz="1800" b="1" dirty="0">
                <a:solidFill>
                  <a:schemeClr val="accent5">
                    <a:lumMod val="50000"/>
                  </a:schemeClr>
                </a:solidFill>
                <a:latin typeface="微软雅黑" panose="020B0503020204020204" pitchFamily="34" charset="-122"/>
                <a:ea typeface="微软雅黑" panose="020B0503020204020204" pitchFamily="34" charset="-122"/>
              </a:rPr>
              <a:t>观测</a:t>
            </a:r>
            <a:r>
              <a:rPr lang="en-US" altLang="zh-CN" sz="1800" b="1"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：基于高斯集成方法量化的不确定性进行采样，其效率和基于随机方法采样一致</a:t>
            </a:r>
            <a:endParaRPr lang="en-US" altLang="zh-CN" sz="1800"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chemeClr val="accent5">
                    <a:lumMod val="50000"/>
                  </a:schemeClr>
                </a:solidFill>
                <a:latin typeface="微软雅黑" panose="020B0503020204020204" pitchFamily="34" charset="-122"/>
                <a:ea typeface="微软雅黑" panose="020B0503020204020204" pitchFamily="34" charset="-122"/>
              </a:rPr>
              <a:t>观测</a:t>
            </a:r>
            <a:r>
              <a:rPr lang="en-US" altLang="zh-CN" sz="1800" b="1"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：常见的采样方法如</a:t>
            </a:r>
            <a:r>
              <a:rPr lang="en-US" altLang="zh-CN" sz="1800" dirty="0">
                <a:latin typeface="微软雅黑" panose="020B0503020204020204" pitchFamily="34" charset="-122"/>
                <a:ea typeface="微软雅黑" panose="020B0503020204020204" pitchFamily="34" charset="-122"/>
              </a:rPr>
              <a:t>EI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UCB</a:t>
            </a:r>
            <a:r>
              <a:rPr lang="zh-CN" altLang="en-US" sz="1800" dirty="0">
                <a:latin typeface="微软雅黑" panose="020B0503020204020204" pitchFamily="34" charset="-122"/>
                <a:ea typeface="微软雅黑" panose="020B0503020204020204" pitchFamily="34" charset="-122"/>
              </a:rPr>
              <a:t>甚至纯粹按照最大值采样其实并没有明显的性能差异</a:t>
            </a:r>
            <a:endParaRPr lang="en-US" altLang="zh-CN" sz="1800"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rgbClr val="C00000"/>
                </a:solidFill>
                <a:latin typeface="微软雅黑" panose="020B0503020204020204" pitchFamily="34" charset="-122"/>
                <a:ea typeface="微软雅黑" panose="020B0503020204020204" pitchFamily="34" charset="-122"/>
              </a:rPr>
              <a:t>这一系列结果表明，高斯集成方法所量化不确定性缺乏对于功能空间的指导</a:t>
            </a:r>
            <a:r>
              <a:rPr lang="zh-CN" altLang="en-US" b="1" dirty="0">
                <a:solidFill>
                  <a:srgbClr val="C00000"/>
                </a:solidFill>
                <a:latin typeface="微软雅黑" panose="020B0503020204020204" pitchFamily="34" charset="-122"/>
                <a:ea typeface="微软雅黑" panose="020B0503020204020204" pitchFamily="34" charset="-122"/>
              </a:rPr>
              <a:t>能力</a:t>
            </a:r>
            <a:endParaRPr lang="en-US" altLang="zh-CN" sz="1800" b="1" dirty="0">
              <a:solidFill>
                <a:srgbClr val="C00000"/>
              </a:solidFill>
              <a:latin typeface="微软雅黑" panose="020B0503020204020204" pitchFamily="34" charset="-122"/>
              <a:ea typeface="微软雅黑" panose="020B0503020204020204" pitchFamily="34" charset="-122"/>
            </a:endParaRPr>
          </a:p>
        </p:txBody>
      </p:sp>
      <p:pic>
        <p:nvPicPr>
          <p:cNvPr id="2" name="屏幕快照 2020-07-19 下午4.12.58.png" descr="屏幕快照 2020-07-19 下午4.12.58.png">
            <a:extLst>
              <a:ext uri="{FF2B5EF4-FFF2-40B4-BE49-F238E27FC236}">
                <a16:creationId xmlns:a16="http://schemas.microsoft.com/office/drawing/2014/main" id="{CD250D8E-5BAF-54EB-9BE8-3623E444BE80}"/>
              </a:ext>
            </a:extLst>
          </p:cNvPr>
          <p:cNvPicPr>
            <a:picLocks noChangeAspect="1"/>
          </p:cNvPicPr>
          <p:nvPr/>
        </p:nvPicPr>
        <p:blipFill>
          <a:blip r:embed="rId5"/>
          <a:srcRect l="414" b="8575"/>
          <a:stretch>
            <a:fillRect/>
          </a:stretch>
        </p:blipFill>
        <p:spPr>
          <a:xfrm>
            <a:off x="-53888" y="-43196"/>
            <a:ext cx="12299776" cy="574487"/>
          </a:xfrm>
          <a:prstGeom prst="rect">
            <a:avLst/>
          </a:prstGeom>
          <a:ln w="12700">
            <a:miter lim="400000"/>
          </a:ln>
        </p:spPr>
      </p:pic>
      <p:sp>
        <p:nvSpPr>
          <p:cNvPr id="11" name="文本框 4">
            <a:extLst>
              <a:ext uri="{FF2B5EF4-FFF2-40B4-BE49-F238E27FC236}">
                <a16:creationId xmlns:a16="http://schemas.microsoft.com/office/drawing/2014/main" id="{73B1729A-550C-6C96-FBA6-F9F411EDB3BE}"/>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初步尝试：基于高斯集成方法的主动学习</a:t>
            </a:r>
            <a:endParaRPr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610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5EBE5-F538-CB5A-62D2-2E406E223B0C}"/>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BBBBA7FD-1069-37F5-C056-7801FB6C79A8}"/>
              </a:ext>
            </a:extLst>
          </p:cNvPr>
          <p:cNvSpPr/>
          <p:nvPr/>
        </p:nvSpPr>
        <p:spPr>
          <a:xfrm>
            <a:off x="1130382" y="4653280"/>
            <a:ext cx="9712960" cy="1496701"/>
          </a:xfrm>
          <a:prstGeom prst="roundRect">
            <a:avLst/>
          </a:prstGeom>
          <a:solidFill>
            <a:srgbClr val="DFC7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4" name="屏幕快照 2020-07-19 下午4.12.58.png" descr="屏幕快照 2020-07-19 下午4.12.58.png">
            <a:extLst>
              <a:ext uri="{FF2B5EF4-FFF2-40B4-BE49-F238E27FC236}">
                <a16:creationId xmlns:a16="http://schemas.microsoft.com/office/drawing/2014/main" id="{DB2DF42C-F431-753B-CF2F-45A16E17AAA8}"/>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A1F0D24F-EDBF-70A8-1355-40D3FDE8D90D}"/>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从高斯集成到其他算法</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5FD66098-D835-6D9A-70EE-218FCF4A1671}"/>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3</a:t>
            </a:fld>
            <a:endParaRPr sz="1067"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EF20CD1-D74B-E9F9-5DAC-A7743A5CE021}"/>
              </a:ext>
            </a:extLst>
          </p:cNvPr>
          <p:cNvSpPr txBox="1"/>
          <p:nvPr/>
        </p:nvSpPr>
        <p:spPr>
          <a:xfrm>
            <a:off x="1304170" y="5211059"/>
            <a:ext cx="9365384"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Bagging / Monte Carlo Dropout / Gaussian Process / Deep Kernel Learning</a:t>
            </a:r>
            <a:endParaRPr lang="zh-CN" altLang="en-US" sz="20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1D879617-94A4-1050-9E68-1F4FC8EAC78A}"/>
              </a:ext>
            </a:extLst>
          </p:cNvPr>
          <p:cNvSpPr/>
          <p:nvPr/>
        </p:nvSpPr>
        <p:spPr>
          <a:xfrm>
            <a:off x="356229" y="708019"/>
            <a:ext cx="11479541" cy="3478273"/>
          </a:xfrm>
          <a:prstGeom prst="roundRect">
            <a:avLst>
              <a:gd name="adj" fmla="val 9487"/>
            </a:avLst>
          </a:prstGeom>
          <a:solidFill>
            <a:srgbClr val="F6F0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3A5A93B6-73F4-20A5-B185-9A66BC6E4540}"/>
              </a:ext>
            </a:extLst>
          </p:cNvPr>
          <p:cNvSpPr txBox="1"/>
          <p:nvPr/>
        </p:nvSpPr>
        <p:spPr>
          <a:xfrm>
            <a:off x="488592" y="785239"/>
            <a:ext cx="230704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Gaussian Ensemble</a:t>
            </a:r>
            <a:endParaRPr lang="zh-CN" altLang="en-US"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01C06044-DB07-4C67-D628-E1EC58A62211}"/>
              </a:ext>
            </a:extLst>
          </p:cNvPr>
          <p:cNvGrpSpPr/>
          <p:nvPr/>
        </p:nvGrpSpPr>
        <p:grpSpPr>
          <a:xfrm>
            <a:off x="539033" y="848407"/>
            <a:ext cx="11296738" cy="3217879"/>
            <a:chOff x="539033" y="1197204"/>
            <a:chExt cx="11296738" cy="3217879"/>
          </a:xfrm>
        </p:grpSpPr>
        <p:cxnSp>
          <p:nvCxnSpPr>
            <p:cNvPr id="13" name="直接箭头连接符 12">
              <a:extLst>
                <a:ext uri="{FF2B5EF4-FFF2-40B4-BE49-F238E27FC236}">
                  <a16:creationId xmlns:a16="http://schemas.microsoft.com/office/drawing/2014/main" id="{0D4BAF39-0294-3E1E-10AA-02D5FA0992E4}"/>
                </a:ext>
              </a:extLst>
            </p:cNvPr>
            <p:cNvCxnSpPr>
              <a:cxnSpLocks/>
              <a:stCxn id="52" idx="3"/>
              <a:endCxn id="46" idx="1"/>
            </p:cNvCxnSpPr>
            <p:nvPr/>
          </p:nvCxnSpPr>
          <p:spPr>
            <a:xfrm>
              <a:off x="6016876" y="3707198"/>
              <a:ext cx="2297563" cy="4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F06AD34F-C667-2A4A-13D8-BFDDBCAFDBE7}"/>
                </a:ext>
              </a:extLst>
            </p:cNvPr>
            <p:cNvSpPr/>
            <p:nvPr/>
          </p:nvSpPr>
          <p:spPr>
            <a:xfrm>
              <a:off x="7251555" y="1980471"/>
              <a:ext cx="752130" cy="2403835"/>
            </a:xfrm>
            <a:prstGeom prst="roundRect">
              <a:avLst/>
            </a:prstGeom>
            <a:solidFill>
              <a:srgbClr val="EDDF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1000" dirty="0">
                <a:solidFill>
                  <a:schemeClr val="tx1"/>
                </a:solidFill>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CA289E92-CB5E-F441-2C06-AF19AAB2BEAA}"/>
                </a:ext>
              </a:extLst>
            </p:cNvPr>
            <p:cNvCxnSpPr>
              <a:cxnSpLocks/>
              <a:stCxn id="51" idx="3"/>
              <a:endCxn id="47" idx="1"/>
            </p:cNvCxnSpPr>
            <p:nvPr/>
          </p:nvCxnSpPr>
          <p:spPr>
            <a:xfrm flipV="1">
              <a:off x="5986862" y="3025041"/>
              <a:ext cx="2327577" cy="2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6F5D51F0-B2F8-277E-936B-F266D216E582}"/>
                </a:ext>
              </a:extLst>
            </p:cNvPr>
            <p:cNvSpPr/>
            <p:nvPr/>
          </p:nvSpPr>
          <p:spPr>
            <a:xfrm>
              <a:off x="6861705" y="1566534"/>
              <a:ext cx="752130" cy="2403835"/>
            </a:xfrm>
            <a:prstGeom prst="roundRect">
              <a:avLst/>
            </a:prstGeom>
            <a:solidFill>
              <a:srgbClr val="EDDF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9A585418-86BB-1467-85B2-43CC2BB44E2A}"/>
                </a:ext>
              </a:extLst>
            </p:cNvPr>
            <p:cNvCxnSpPr>
              <a:cxnSpLocks/>
              <a:stCxn id="50" idx="3"/>
              <a:endCxn id="45" idx="1"/>
            </p:cNvCxnSpPr>
            <p:nvPr/>
          </p:nvCxnSpPr>
          <p:spPr>
            <a:xfrm>
              <a:off x="5992870" y="2716962"/>
              <a:ext cx="2321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圆角 23">
              <a:extLst>
                <a:ext uri="{FF2B5EF4-FFF2-40B4-BE49-F238E27FC236}">
                  <a16:creationId xmlns:a16="http://schemas.microsoft.com/office/drawing/2014/main" id="{7C5EDA20-E1C6-FECF-D28A-E04DE7C8D651}"/>
                </a:ext>
              </a:extLst>
            </p:cNvPr>
            <p:cNvSpPr/>
            <p:nvPr/>
          </p:nvSpPr>
          <p:spPr>
            <a:xfrm>
              <a:off x="6680565" y="1381869"/>
              <a:ext cx="752130" cy="2403835"/>
            </a:xfrm>
            <a:prstGeom prst="roundRect">
              <a:avLst/>
            </a:prstGeom>
            <a:solidFill>
              <a:srgbClr val="DFC7D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3BE2EBDB-F6BC-3BE8-2A08-DB84717353FC}"/>
                </a:ext>
              </a:extLst>
            </p:cNvPr>
            <p:cNvSpPr/>
            <p:nvPr/>
          </p:nvSpPr>
          <p:spPr>
            <a:xfrm>
              <a:off x="6485640" y="1197204"/>
              <a:ext cx="752130" cy="2403835"/>
            </a:xfrm>
            <a:prstGeom prst="roundRect">
              <a:avLst/>
            </a:prstGeom>
            <a:solidFill>
              <a:srgbClr val="CBA5CB"/>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1A2F34D3-7D63-C9E6-2090-AFF881BEBA6F}"/>
                </a:ext>
              </a:extLst>
            </p:cNvPr>
            <p:cNvSpPr txBox="1"/>
            <p:nvPr/>
          </p:nvSpPr>
          <p:spPr>
            <a:xfrm>
              <a:off x="8314440" y="2214455"/>
              <a:ext cx="93166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(μ</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σ</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31" name="直接箭头连接符 30">
              <a:extLst>
                <a:ext uri="{FF2B5EF4-FFF2-40B4-BE49-F238E27FC236}">
                  <a16:creationId xmlns:a16="http://schemas.microsoft.com/office/drawing/2014/main" id="{F2D0999C-204E-CA42-DFF5-42BA0A0090C2}"/>
                </a:ext>
              </a:extLst>
            </p:cNvPr>
            <p:cNvCxnSpPr>
              <a:cxnSpLocks/>
              <a:stCxn id="29" idx="3"/>
            </p:cNvCxnSpPr>
            <p:nvPr/>
          </p:nvCxnSpPr>
          <p:spPr>
            <a:xfrm>
              <a:off x="7237770" y="2399122"/>
              <a:ext cx="1076670" cy="4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9E26505-63E3-C436-39C7-55D0A95C3E7A}"/>
                </a:ext>
              </a:extLst>
            </p:cNvPr>
            <p:cNvSpPr txBox="1"/>
            <p:nvPr/>
          </p:nvSpPr>
          <p:spPr>
            <a:xfrm>
              <a:off x="4713921" y="2214455"/>
              <a:ext cx="1276311" cy="369332"/>
            </a:xfrm>
            <a:prstGeom prst="rect">
              <a:avLst/>
            </a:prstGeom>
            <a:noFill/>
          </p:spPr>
          <p:txBody>
            <a:bodyPr wrap="none" rtlCol="0">
              <a:spAutoFit/>
            </a:bodyPr>
            <a:lstStyle/>
            <a:p>
              <a:pPr algn="r"/>
              <a:r>
                <a:rPr lang="en-US" altLang="zh-CN" dirty="0">
                  <a:latin typeface="微软雅黑" panose="020B0503020204020204" pitchFamily="34" charset="-122"/>
                  <a:ea typeface="微软雅黑" panose="020B0503020204020204" pitchFamily="34" charset="-122"/>
                </a:rPr>
                <a:t>seqs set 1</a:t>
              </a:r>
            </a:p>
          </p:txBody>
        </p:sp>
        <p:cxnSp>
          <p:nvCxnSpPr>
            <p:cNvPr id="35" name="直接箭头连接符 34">
              <a:extLst>
                <a:ext uri="{FF2B5EF4-FFF2-40B4-BE49-F238E27FC236}">
                  <a16:creationId xmlns:a16="http://schemas.microsoft.com/office/drawing/2014/main" id="{6923F05F-D35E-86E2-A343-A5C947CAC29B}"/>
                </a:ext>
              </a:extLst>
            </p:cNvPr>
            <p:cNvCxnSpPr>
              <a:cxnSpLocks/>
              <a:stCxn id="32" idx="3"/>
              <a:endCxn id="29" idx="1"/>
            </p:cNvCxnSpPr>
            <p:nvPr/>
          </p:nvCxnSpPr>
          <p:spPr>
            <a:xfrm>
              <a:off x="5990232" y="2399121"/>
              <a:ext cx="49540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A319448D-04D2-0671-26A1-3DF9EA5D2E97}"/>
                </a:ext>
              </a:extLst>
            </p:cNvPr>
            <p:cNvSpPr txBox="1"/>
            <p:nvPr/>
          </p:nvSpPr>
          <p:spPr>
            <a:xfrm rot="2495236">
              <a:off x="6962428" y="3926284"/>
              <a:ext cx="40748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C27E66D-82EC-ABFE-70F0-5CFE5E58BFF1}"/>
                </a:ext>
              </a:extLst>
            </p:cNvPr>
            <p:cNvSpPr txBox="1"/>
            <p:nvPr/>
          </p:nvSpPr>
          <p:spPr>
            <a:xfrm>
              <a:off x="6599572" y="3390378"/>
              <a:ext cx="593432"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CNN 1</a:t>
              </a:r>
              <a:endParaRPr lang="zh-CN" altLang="en-US" sz="1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4C8B8689-96DF-C3ED-3A7A-7A601F7BC492}"/>
                </a:ext>
              </a:extLst>
            </p:cNvPr>
            <p:cNvSpPr txBox="1"/>
            <p:nvPr/>
          </p:nvSpPr>
          <p:spPr>
            <a:xfrm>
              <a:off x="6781377" y="3570261"/>
              <a:ext cx="593432"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CNN 2</a:t>
              </a:r>
              <a:endParaRPr lang="zh-CN" altLang="en-US" sz="10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ADE4FF24-7A05-6545-B15A-34FC33F7FBD5}"/>
                </a:ext>
              </a:extLst>
            </p:cNvPr>
            <p:cNvSpPr txBox="1"/>
            <p:nvPr/>
          </p:nvSpPr>
          <p:spPr>
            <a:xfrm>
              <a:off x="6958414" y="3768754"/>
              <a:ext cx="593432"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CNN 3</a:t>
              </a:r>
              <a:endParaRPr lang="zh-CN" altLang="en-US" sz="1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D4C79C4B-9923-E4D7-6CD1-626163187904}"/>
                </a:ext>
              </a:extLst>
            </p:cNvPr>
            <p:cNvSpPr txBox="1"/>
            <p:nvPr/>
          </p:nvSpPr>
          <p:spPr>
            <a:xfrm>
              <a:off x="7293233" y="4168862"/>
              <a:ext cx="668773" cy="246221"/>
            </a:xfrm>
            <a:prstGeom prst="rect">
              <a:avLst/>
            </a:prstGeom>
            <a:noFill/>
          </p:spPr>
          <p:txBody>
            <a:bodyPr wrap="none" rtlCol="0">
              <a:spAutoFit/>
            </a:bodyPr>
            <a:lstStyle/>
            <a:p>
              <a:r>
                <a:rPr lang="en-US" altLang="zh-CN" sz="1000" dirty="0">
                  <a:latin typeface="微软雅黑" panose="020B0503020204020204" pitchFamily="34" charset="-122"/>
                  <a:ea typeface="微软雅黑" panose="020B0503020204020204" pitchFamily="34" charset="-122"/>
                </a:rPr>
                <a:t>CNN 10</a:t>
              </a:r>
              <a:endParaRPr lang="zh-CN" altLang="en-US" sz="1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0E903082-CD00-8E16-3F71-F5294A144E9A}"/>
                </a:ext>
              </a:extLst>
            </p:cNvPr>
            <p:cNvSpPr txBox="1"/>
            <p:nvPr/>
          </p:nvSpPr>
          <p:spPr>
            <a:xfrm>
              <a:off x="8314439" y="2532296"/>
              <a:ext cx="93166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(μ</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σ</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D8B7D0E6-23BB-2293-F5A2-FFBB2C9FB937}"/>
                </a:ext>
              </a:extLst>
            </p:cNvPr>
            <p:cNvSpPr txBox="1"/>
            <p:nvPr/>
          </p:nvSpPr>
          <p:spPr>
            <a:xfrm>
              <a:off x="8314439" y="3526682"/>
              <a:ext cx="111120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(μ</a:t>
              </a:r>
              <a:r>
                <a:rPr lang="en-US" altLang="zh-CN" baseline="-25000" dirty="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σ</a:t>
              </a:r>
              <a:r>
                <a:rPr lang="en-US" altLang="zh-CN" baseline="-25000" dirty="0">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C529DF71-3B50-25C3-B34C-C53F6DDAD945}"/>
                </a:ext>
              </a:extLst>
            </p:cNvPr>
            <p:cNvSpPr txBox="1"/>
            <p:nvPr/>
          </p:nvSpPr>
          <p:spPr>
            <a:xfrm>
              <a:off x="8314439" y="2840375"/>
              <a:ext cx="93166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(μ</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σ</a:t>
              </a:r>
              <a:r>
                <a:rPr lang="en-US" altLang="zh-CN" baseline="-25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1238CA41-D2A5-5A47-1141-79DAD85C2A3C}"/>
                </a:ext>
              </a:extLst>
            </p:cNvPr>
            <p:cNvSpPr txBox="1"/>
            <p:nvPr/>
          </p:nvSpPr>
          <p:spPr>
            <a:xfrm rot="5400000">
              <a:off x="8631394" y="3231977"/>
              <a:ext cx="407484"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B955B529-5374-81BA-D917-C0186A13CB80}"/>
                </a:ext>
              </a:extLst>
            </p:cNvPr>
            <p:cNvSpPr txBox="1"/>
            <p:nvPr/>
          </p:nvSpPr>
          <p:spPr>
            <a:xfrm>
              <a:off x="2026930" y="2399121"/>
              <a:ext cx="2387513" cy="646331"/>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randomly select</a:t>
              </a:r>
            </a:p>
            <a:p>
              <a:r>
                <a:rPr lang="en-US" altLang="zh-CN" dirty="0">
                  <a:latin typeface="微软雅黑" panose="020B0503020204020204" pitchFamily="34" charset="-122"/>
                  <a:ea typeface="微软雅黑" panose="020B0503020204020204" pitchFamily="34" charset="-122"/>
                </a:rPr>
                <a:t>60% of labeled data</a:t>
              </a:r>
              <a:endParaRPr lang="zh-CN" altLang="en-US" dirty="0">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F18F877B-7091-4B02-A195-80E66AC1BB07}"/>
                </a:ext>
              </a:extLst>
            </p:cNvPr>
            <p:cNvSpPr txBox="1"/>
            <p:nvPr/>
          </p:nvSpPr>
          <p:spPr>
            <a:xfrm>
              <a:off x="4716559" y="2532296"/>
              <a:ext cx="1276311" cy="369332"/>
            </a:xfrm>
            <a:prstGeom prst="rect">
              <a:avLst/>
            </a:prstGeom>
            <a:noFill/>
          </p:spPr>
          <p:txBody>
            <a:bodyPr wrap="none" rtlCol="0">
              <a:spAutoFit/>
            </a:bodyPr>
            <a:lstStyle/>
            <a:p>
              <a:pPr algn="r"/>
              <a:r>
                <a:rPr lang="en-US" altLang="zh-CN" dirty="0">
                  <a:latin typeface="微软雅黑" panose="020B0503020204020204" pitchFamily="34" charset="-122"/>
                  <a:ea typeface="微软雅黑" panose="020B0503020204020204" pitchFamily="34" charset="-122"/>
                </a:rPr>
                <a:t>seqs set 2</a:t>
              </a:r>
            </a:p>
          </p:txBody>
        </p:sp>
        <p:sp>
          <p:nvSpPr>
            <p:cNvPr id="51" name="文本框 50">
              <a:extLst>
                <a:ext uri="{FF2B5EF4-FFF2-40B4-BE49-F238E27FC236}">
                  <a16:creationId xmlns:a16="http://schemas.microsoft.com/office/drawing/2014/main" id="{6AC169A9-FBED-A8DE-8EDC-9DD02FCE3FAC}"/>
                </a:ext>
              </a:extLst>
            </p:cNvPr>
            <p:cNvSpPr txBox="1"/>
            <p:nvPr/>
          </p:nvSpPr>
          <p:spPr>
            <a:xfrm>
              <a:off x="4710551" y="2843261"/>
              <a:ext cx="1276311" cy="369332"/>
            </a:xfrm>
            <a:prstGeom prst="rect">
              <a:avLst/>
            </a:prstGeom>
            <a:noFill/>
          </p:spPr>
          <p:txBody>
            <a:bodyPr wrap="none" rtlCol="0">
              <a:spAutoFit/>
            </a:bodyPr>
            <a:lstStyle/>
            <a:p>
              <a:pPr algn="r"/>
              <a:r>
                <a:rPr lang="en-US" altLang="zh-CN" dirty="0">
                  <a:latin typeface="微软雅黑" panose="020B0503020204020204" pitchFamily="34" charset="-122"/>
                  <a:ea typeface="微软雅黑" panose="020B0503020204020204" pitchFamily="34" charset="-122"/>
                </a:rPr>
                <a:t>seqs set 3</a:t>
              </a:r>
            </a:p>
          </p:txBody>
        </p:sp>
        <p:sp>
          <p:nvSpPr>
            <p:cNvPr id="52" name="文本框 51">
              <a:extLst>
                <a:ext uri="{FF2B5EF4-FFF2-40B4-BE49-F238E27FC236}">
                  <a16:creationId xmlns:a16="http://schemas.microsoft.com/office/drawing/2014/main" id="{BE272115-B259-AE71-BEA4-1CB6E0D9C4BC}"/>
                </a:ext>
              </a:extLst>
            </p:cNvPr>
            <p:cNvSpPr txBox="1"/>
            <p:nvPr/>
          </p:nvSpPr>
          <p:spPr>
            <a:xfrm>
              <a:off x="4605912" y="3522532"/>
              <a:ext cx="1410964" cy="369332"/>
            </a:xfrm>
            <a:prstGeom prst="rect">
              <a:avLst/>
            </a:prstGeom>
            <a:noFill/>
          </p:spPr>
          <p:txBody>
            <a:bodyPr wrap="none" rtlCol="0">
              <a:spAutoFit/>
            </a:bodyPr>
            <a:lstStyle/>
            <a:p>
              <a:pPr algn="r"/>
              <a:r>
                <a:rPr lang="en-US" altLang="zh-CN" dirty="0">
                  <a:latin typeface="微软雅黑" panose="020B0503020204020204" pitchFamily="34" charset="-122"/>
                  <a:ea typeface="微软雅黑" panose="020B0503020204020204" pitchFamily="34" charset="-122"/>
                </a:rPr>
                <a:t>seqs set 10</a:t>
              </a:r>
            </a:p>
          </p:txBody>
        </p:sp>
        <p:sp>
          <p:nvSpPr>
            <p:cNvPr id="53" name="矩形: 圆角 52">
              <a:extLst>
                <a:ext uri="{FF2B5EF4-FFF2-40B4-BE49-F238E27FC236}">
                  <a16:creationId xmlns:a16="http://schemas.microsoft.com/office/drawing/2014/main" id="{A4B2B359-EFBC-C001-1DAF-137E688243C6}"/>
                </a:ext>
              </a:extLst>
            </p:cNvPr>
            <p:cNvSpPr/>
            <p:nvPr/>
          </p:nvSpPr>
          <p:spPr>
            <a:xfrm>
              <a:off x="539033" y="1982935"/>
              <a:ext cx="1276311" cy="2088038"/>
            </a:xfrm>
            <a:prstGeom prst="roundRect">
              <a:avLst/>
            </a:prstGeom>
            <a:solidFill>
              <a:srgbClr val="CBA5C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Labeled Data (seqs)</a:t>
              </a:r>
            </a:p>
          </p:txBody>
        </p:sp>
        <p:cxnSp>
          <p:nvCxnSpPr>
            <p:cNvPr id="54" name="直接箭头连接符 53">
              <a:extLst>
                <a:ext uri="{FF2B5EF4-FFF2-40B4-BE49-F238E27FC236}">
                  <a16:creationId xmlns:a16="http://schemas.microsoft.com/office/drawing/2014/main" id="{0E4B362F-17A2-79AD-A96A-4FE5FB21372D}"/>
                </a:ext>
              </a:extLst>
            </p:cNvPr>
            <p:cNvCxnSpPr>
              <a:cxnSpLocks/>
              <a:stCxn id="53" idx="3"/>
            </p:cNvCxnSpPr>
            <p:nvPr/>
          </p:nvCxnSpPr>
          <p:spPr>
            <a:xfrm>
              <a:off x="1815344" y="3026954"/>
              <a:ext cx="27087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右大括号 54">
              <a:extLst>
                <a:ext uri="{FF2B5EF4-FFF2-40B4-BE49-F238E27FC236}">
                  <a16:creationId xmlns:a16="http://schemas.microsoft.com/office/drawing/2014/main" id="{DF122A53-592A-4CB3-E42C-AFD5513FE00F}"/>
                </a:ext>
              </a:extLst>
            </p:cNvPr>
            <p:cNvSpPr/>
            <p:nvPr/>
          </p:nvSpPr>
          <p:spPr>
            <a:xfrm>
              <a:off x="9355833" y="2290865"/>
              <a:ext cx="277549" cy="1509173"/>
            </a:xfrm>
            <a:prstGeom prst="rightBrace">
              <a:avLst>
                <a:gd name="adj1" fmla="val 5928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950E98DF-50F9-16CA-680D-55EAAD7A79A9}"/>
                </a:ext>
              </a:extLst>
            </p:cNvPr>
            <p:cNvSpPr txBox="1"/>
            <p:nvPr/>
          </p:nvSpPr>
          <p:spPr>
            <a:xfrm>
              <a:off x="9666587" y="2847974"/>
              <a:ext cx="216918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μ</a:t>
              </a:r>
              <a:r>
                <a:rPr lang="en-US" altLang="zh-CN" baseline="-25000" dirty="0" err="1">
                  <a:latin typeface="微软雅黑" panose="020B0503020204020204" pitchFamily="34" charset="-122"/>
                  <a:ea typeface="微软雅黑" panose="020B0503020204020204" pitchFamily="34" charset="-122"/>
                </a:rPr>
                <a:t>ensemble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σ</a:t>
              </a:r>
              <a:r>
                <a:rPr lang="en-US" altLang="zh-CN" baseline="-25000" dirty="0" err="1">
                  <a:latin typeface="微软雅黑" panose="020B0503020204020204" pitchFamily="34" charset="-122"/>
                  <a:ea typeface="微软雅黑" panose="020B0503020204020204" pitchFamily="34" charset="-122"/>
                </a:rPr>
                <a:t>ensemble</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17996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216F-5B0C-643A-1411-90B7BCB9223E}"/>
            </a:ext>
          </a:extLst>
        </p:cNvPr>
        <p:cNvGrpSpPr/>
        <p:nvPr/>
      </p:nvGrpSpPr>
      <p:grpSpPr>
        <a:xfrm>
          <a:off x="0" y="0"/>
          <a:ext cx="0" cy="0"/>
          <a:chOff x="0" y="0"/>
          <a:chExt cx="0" cy="0"/>
        </a:xfrm>
      </p:grpSpPr>
      <p:pic>
        <p:nvPicPr>
          <p:cNvPr id="10" name="图片 9">
            <a:extLst>
              <a:ext uri="{FF2B5EF4-FFF2-40B4-BE49-F238E27FC236}">
                <a16:creationId xmlns:a16="http://schemas.microsoft.com/office/drawing/2014/main" id="{1BAB628D-39C7-DC99-9AB1-0EC7BB26371B}"/>
              </a:ext>
            </a:extLst>
          </p:cNvPr>
          <p:cNvPicPr>
            <a:picLocks noChangeAspect="1"/>
          </p:cNvPicPr>
          <p:nvPr/>
        </p:nvPicPr>
        <p:blipFill>
          <a:blip r:embed="rId3"/>
          <a:stretch>
            <a:fillRect/>
          </a:stretch>
        </p:blipFill>
        <p:spPr>
          <a:xfrm>
            <a:off x="439905" y="1178350"/>
            <a:ext cx="8622000" cy="5173200"/>
          </a:xfrm>
          <a:prstGeom prst="rect">
            <a:avLst/>
          </a:prstGeom>
        </p:spPr>
      </p:pic>
      <p:pic>
        <p:nvPicPr>
          <p:cNvPr id="94" name="屏幕快照 2020-07-19 下午4.12.58.png" descr="屏幕快照 2020-07-19 下午4.12.58.png">
            <a:extLst>
              <a:ext uri="{FF2B5EF4-FFF2-40B4-BE49-F238E27FC236}">
                <a16:creationId xmlns:a16="http://schemas.microsoft.com/office/drawing/2014/main" id="{3746099C-6D8B-DDED-BE2D-7CAE83B2477A}"/>
              </a:ext>
            </a:extLst>
          </p:cNvPr>
          <p:cNvPicPr>
            <a:picLocks noChangeAspect="1"/>
          </p:cNvPicPr>
          <p:nvPr/>
        </p:nvPicPr>
        <p:blipFill>
          <a:blip r:embed="rId4"/>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17DFC5A3-25FE-D2DB-71ED-9069970CA0CC}"/>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在部分序列数据集上的测试结果</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A8F18118-9C51-9201-A8D3-7F25458E84A0}"/>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4</a:t>
            </a:fld>
            <a:endParaRPr sz="1067" dirty="0">
              <a:latin typeface="微软雅黑" panose="020B0503020204020204" pitchFamily="34" charset="-122"/>
              <a:ea typeface="微软雅黑" panose="020B0503020204020204" pitchFamily="34" charset="-122"/>
            </a:endParaRPr>
          </a:p>
        </p:txBody>
      </p:sp>
      <p:sp>
        <p:nvSpPr>
          <p:cNvPr id="4" name="文本框 12">
            <a:extLst>
              <a:ext uri="{FF2B5EF4-FFF2-40B4-BE49-F238E27FC236}">
                <a16:creationId xmlns:a16="http://schemas.microsoft.com/office/drawing/2014/main" id="{73F6AAF0-C3A8-C3B9-F03A-534957BEEA10}"/>
              </a:ext>
            </a:extLst>
          </p:cNvPr>
          <p:cNvSpPr txBox="1"/>
          <p:nvPr/>
        </p:nvSpPr>
        <p:spPr>
          <a:xfrm>
            <a:off x="7427079" y="747709"/>
            <a:ext cx="3924036" cy="1068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spAutoFit/>
          </a:bodyPr>
          <a:lstStyle/>
          <a:p>
            <a:pPr>
              <a:lnSpc>
                <a:spcPct val="150000"/>
              </a:lnSpc>
              <a:defRPr sz="1100">
                <a:solidFill>
                  <a:srgbClr val="535353"/>
                </a:solidFill>
                <a:latin typeface="Source Han Sans CN Regular"/>
                <a:ea typeface="Source Han Sans CN Regular"/>
                <a:cs typeface="Source Han Sans CN Regular"/>
                <a:sym typeface="Source Han Sans CN Regular"/>
              </a:defRPr>
            </a:pPr>
            <a:r>
              <a:rPr lang="en-US" altLang="zh-CN" sz="1467" dirty="0">
                <a:latin typeface="微软雅黑" panose="020B0503020204020204" pitchFamily="34" charset="-122"/>
                <a:ea typeface="微软雅黑" panose="020B0503020204020204" pitchFamily="34" charset="-122"/>
              </a:rPr>
              <a:t>Top 20% Overlap</a:t>
            </a:r>
            <a:r>
              <a:rPr lang="zh-CN" altLang="en-US" sz="1467" dirty="0">
                <a:latin typeface="微软雅黑" panose="020B0503020204020204" pitchFamily="34" charset="-122"/>
                <a:ea typeface="微软雅黑" panose="020B0503020204020204" pitchFamily="34" charset="-122"/>
              </a:rPr>
              <a:t>：在验证集上计算</a:t>
            </a:r>
            <a:r>
              <a:rPr lang="zh-CN" altLang="en-US" sz="1467" b="1" dirty="0">
                <a:latin typeface="微软雅黑" panose="020B0503020204020204" pitchFamily="34" charset="-122"/>
                <a:ea typeface="微软雅黑" panose="020B0503020204020204" pitchFamily="34" charset="-122"/>
              </a:rPr>
              <a:t>真实值排序前</a:t>
            </a:r>
            <a:r>
              <a:rPr lang="en-US" altLang="zh-CN" sz="1467" b="1" dirty="0">
                <a:latin typeface="微软雅黑" panose="020B0503020204020204" pitchFamily="34" charset="-122"/>
                <a:ea typeface="微软雅黑" panose="020B0503020204020204" pitchFamily="34" charset="-122"/>
              </a:rPr>
              <a:t>20%</a:t>
            </a:r>
            <a:r>
              <a:rPr lang="zh-CN" altLang="en-US" sz="1467" b="1" dirty="0">
                <a:latin typeface="微软雅黑" panose="020B0503020204020204" pitchFamily="34" charset="-122"/>
                <a:ea typeface="微软雅黑" panose="020B0503020204020204" pitchFamily="34" charset="-122"/>
              </a:rPr>
              <a:t>的数据点和模型预测值排序前</a:t>
            </a:r>
            <a:r>
              <a:rPr lang="en-US" altLang="zh-CN" sz="1467" b="1" dirty="0">
                <a:latin typeface="微软雅黑" panose="020B0503020204020204" pitchFamily="34" charset="-122"/>
                <a:ea typeface="微软雅黑" panose="020B0503020204020204" pitchFamily="34" charset="-122"/>
              </a:rPr>
              <a:t>20%</a:t>
            </a:r>
            <a:r>
              <a:rPr lang="zh-CN" altLang="en-US" sz="1467" b="1" dirty="0">
                <a:latin typeface="微软雅黑" panose="020B0503020204020204" pitchFamily="34" charset="-122"/>
                <a:ea typeface="微软雅黑" panose="020B0503020204020204" pitchFamily="34" charset="-122"/>
              </a:rPr>
              <a:t>的数据点</a:t>
            </a:r>
            <a:r>
              <a:rPr lang="zh-CN" altLang="en-US" sz="1467" dirty="0">
                <a:latin typeface="微软雅黑" panose="020B0503020204020204" pitchFamily="34" charset="-122"/>
                <a:ea typeface="微软雅黑" panose="020B0503020204020204" pitchFamily="34" charset="-122"/>
              </a:rPr>
              <a:t>的重叠度</a:t>
            </a:r>
            <a:endParaRPr lang="en-US" altLang="zh-CN" sz="1467"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1FDB9B9-D970-C9B3-CE12-24870A96699C}"/>
              </a:ext>
            </a:extLst>
          </p:cNvPr>
          <p:cNvPicPr>
            <a:picLocks noChangeAspect="1"/>
          </p:cNvPicPr>
          <p:nvPr/>
        </p:nvPicPr>
        <p:blipFill>
          <a:blip r:embed="rId5"/>
          <a:stretch>
            <a:fillRect/>
          </a:stretch>
        </p:blipFill>
        <p:spPr>
          <a:xfrm>
            <a:off x="9389097" y="4388192"/>
            <a:ext cx="2295845" cy="1371791"/>
          </a:xfrm>
          <a:prstGeom prst="rect">
            <a:avLst/>
          </a:prstGeom>
        </p:spPr>
      </p:pic>
      <p:sp>
        <p:nvSpPr>
          <p:cNvPr id="2" name="文本框 1">
            <a:extLst>
              <a:ext uri="{FF2B5EF4-FFF2-40B4-BE49-F238E27FC236}">
                <a16:creationId xmlns:a16="http://schemas.microsoft.com/office/drawing/2014/main" id="{4DC83450-B9B4-F294-5FE2-90EE1B17BD8D}"/>
              </a:ext>
            </a:extLst>
          </p:cNvPr>
          <p:cNvSpPr txBox="1"/>
          <p:nvPr/>
        </p:nvSpPr>
        <p:spPr>
          <a:xfrm>
            <a:off x="924012" y="6094704"/>
            <a:ext cx="1653657" cy="307777"/>
          </a:xfrm>
          <a:prstGeom prst="rect">
            <a:avLst/>
          </a:prstGeom>
          <a:noFill/>
        </p:spPr>
        <p:txBody>
          <a:bodyPr wrap="square">
            <a:spAutoFit/>
          </a:bodyPr>
          <a:lstStyle/>
          <a:p>
            <a:r>
              <a:rPr kumimoji="1" lang="en-US" altLang="zh-CN" sz="1400" b="1" dirty="0">
                <a:solidFill>
                  <a:srgbClr val="7A1970"/>
                </a:solidFill>
                <a:latin typeface="微软雅黑" panose="020B0503020204020204" pitchFamily="34" charset="-122"/>
                <a:ea typeface="微软雅黑" panose="020B0503020204020204" pitchFamily="34" charset="-122"/>
                <a:cs typeface="Arial" panose="020B0604020202020204" pitchFamily="34" charset="0"/>
              </a:rPr>
              <a:t>1024</a:t>
            </a:r>
            <a:r>
              <a:rPr kumimoji="1" lang="zh-CN" altLang="en-US" sz="1400" b="1" dirty="0">
                <a:solidFill>
                  <a:srgbClr val="7A1970"/>
                </a:solidFill>
                <a:latin typeface="微软雅黑" panose="020B0503020204020204" pitchFamily="34" charset="-122"/>
                <a:ea typeface="微软雅黑" panose="020B0503020204020204" pitchFamily="34" charset="-122"/>
                <a:cs typeface="Arial" panose="020B0604020202020204" pitchFamily="34" charset="0"/>
              </a:rPr>
              <a:t>维 分子表征</a:t>
            </a:r>
          </a:p>
        </p:txBody>
      </p:sp>
      <p:sp>
        <p:nvSpPr>
          <p:cNvPr id="5" name="文本框 4">
            <a:extLst>
              <a:ext uri="{FF2B5EF4-FFF2-40B4-BE49-F238E27FC236}">
                <a16:creationId xmlns:a16="http://schemas.microsoft.com/office/drawing/2014/main" id="{A073AF4E-5485-65B1-159C-F4184AA5FC7E}"/>
              </a:ext>
            </a:extLst>
          </p:cNvPr>
          <p:cNvSpPr txBox="1"/>
          <p:nvPr/>
        </p:nvSpPr>
        <p:spPr>
          <a:xfrm>
            <a:off x="2670458" y="6094704"/>
            <a:ext cx="1139307" cy="307777"/>
          </a:xfrm>
          <a:prstGeom prst="rect">
            <a:avLst/>
          </a:prstGeom>
          <a:noFill/>
        </p:spPr>
        <p:txBody>
          <a:bodyPr wrap="square">
            <a:spAutoFit/>
          </a:bodyPr>
          <a:lstStyle/>
          <a:p>
            <a:r>
              <a:rPr kumimoji="1" lang="en-US" altLang="zh-CN"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4</a:t>
            </a:r>
            <a:r>
              <a:rPr kumimoji="1" lang="zh-CN" altLang="en-US"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个氨基酸</a:t>
            </a:r>
          </a:p>
        </p:txBody>
      </p:sp>
      <p:sp>
        <p:nvSpPr>
          <p:cNvPr id="7" name="文本框 6">
            <a:extLst>
              <a:ext uri="{FF2B5EF4-FFF2-40B4-BE49-F238E27FC236}">
                <a16:creationId xmlns:a16="http://schemas.microsoft.com/office/drawing/2014/main" id="{8E4F73D1-7635-6357-BB37-25EF21F809C1}"/>
              </a:ext>
            </a:extLst>
          </p:cNvPr>
          <p:cNvSpPr txBox="1"/>
          <p:nvPr/>
        </p:nvSpPr>
        <p:spPr>
          <a:xfrm>
            <a:off x="4308758" y="6094704"/>
            <a:ext cx="1139307" cy="307777"/>
          </a:xfrm>
          <a:prstGeom prst="rect">
            <a:avLst/>
          </a:prstGeom>
          <a:noFill/>
        </p:spPr>
        <p:txBody>
          <a:bodyPr wrap="square">
            <a:spAutoFit/>
          </a:bodyPr>
          <a:lstStyle/>
          <a:p>
            <a:r>
              <a:rPr kumimoji="1" lang="en-US" altLang="zh-CN"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4</a:t>
            </a:r>
            <a:r>
              <a:rPr kumimoji="1" lang="zh-CN" altLang="en-US"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个氨基酸</a:t>
            </a:r>
          </a:p>
        </p:txBody>
      </p:sp>
      <p:sp>
        <p:nvSpPr>
          <p:cNvPr id="8" name="文本框 7">
            <a:extLst>
              <a:ext uri="{FF2B5EF4-FFF2-40B4-BE49-F238E27FC236}">
                <a16:creationId xmlns:a16="http://schemas.microsoft.com/office/drawing/2014/main" id="{1C192821-A081-8A35-ED92-87E918587158}"/>
              </a:ext>
            </a:extLst>
          </p:cNvPr>
          <p:cNvSpPr txBox="1"/>
          <p:nvPr/>
        </p:nvSpPr>
        <p:spPr>
          <a:xfrm>
            <a:off x="5585980" y="6094704"/>
            <a:ext cx="1415530" cy="307777"/>
          </a:xfrm>
          <a:prstGeom prst="rect">
            <a:avLst/>
          </a:prstGeom>
          <a:noFill/>
        </p:spPr>
        <p:txBody>
          <a:bodyPr wrap="square">
            <a:spAutoFit/>
          </a:bodyPr>
          <a:lstStyle/>
          <a:p>
            <a:r>
              <a:rPr kumimoji="1" lang="en-US" altLang="zh-CN"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80bp</a:t>
            </a:r>
            <a:r>
              <a:rPr kumimoji="1" lang="zh-CN" altLang="en-US" sz="1400" b="1">
                <a:solidFill>
                  <a:srgbClr val="7A1970"/>
                </a:solidFill>
                <a:latin typeface="微软雅黑" panose="020B0503020204020204" pitchFamily="34" charset="-122"/>
                <a:ea typeface="微软雅黑" panose="020B0503020204020204" pitchFamily="34" charset="-122"/>
                <a:cs typeface="Arial" panose="020B0604020202020204" pitchFamily="34" charset="0"/>
              </a:rPr>
              <a:t>启动子</a:t>
            </a:r>
          </a:p>
        </p:txBody>
      </p:sp>
      <p:sp>
        <p:nvSpPr>
          <p:cNvPr id="11" name="文本框 10">
            <a:extLst>
              <a:ext uri="{FF2B5EF4-FFF2-40B4-BE49-F238E27FC236}">
                <a16:creationId xmlns:a16="http://schemas.microsoft.com/office/drawing/2014/main" id="{581F7D65-9EB4-35D9-9CE4-9483AE1A9A90}"/>
              </a:ext>
            </a:extLst>
          </p:cNvPr>
          <p:cNvSpPr txBox="1"/>
          <p:nvPr/>
        </p:nvSpPr>
        <p:spPr>
          <a:xfrm>
            <a:off x="931873" y="870573"/>
            <a:ext cx="4516191" cy="307777"/>
          </a:xfrm>
          <a:prstGeom prst="rect">
            <a:avLst/>
          </a:prstGeom>
          <a:noFill/>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cs typeface="Arial" panose="020B0604020202020204" pitchFamily="34" charset="0"/>
              </a:rPr>
              <a:t>使用基础的主动学习算法在四个不同数据集上的表现</a:t>
            </a:r>
          </a:p>
        </p:txBody>
      </p:sp>
      <p:sp>
        <p:nvSpPr>
          <p:cNvPr id="13" name="文本框 12">
            <a:extLst>
              <a:ext uri="{FF2B5EF4-FFF2-40B4-BE49-F238E27FC236}">
                <a16:creationId xmlns:a16="http://schemas.microsoft.com/office/drawing/2014/main" id="{CC096C00-E171-8E23-20A3-D8E9ED1758B2}"/>
              </a:ext>
            </a:extLst>
          </p:cNvPr>
          <p:cNvSpPr txBox="1"/>
          <p:nvPr/>
        </p:nvSpPr>
        <p:spPr>
          <a:xfrm>
            <a:off x="9249743" y="3656367"/>
            <a:ext cx="2942257" cy="523220"/>
          </a:xfrm>
          <a:prstGeom prst="rect">
            <a:avLst/>
          </a:prstGeom>
          <a:noFill/>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cs typeface="Arial" panose="020B0604020202020204" pitchFamily="34" charset="0"/>
              </a:rPr>
              <a:t>不使用主动学习方法在烯胺数据集（</a:t>
            </a:r>
            <a:r>
              <a:rPr kumimoji="1" lang="en-US" altLang="zh-CN" sz="1400" b="1" dirty="0">
                <a:latin typeface="微软雅黑" panose="020B0503020204020204" pitchFamily="34" charset="-122"/>
                <a:ea typeface="微软雅黑" panose="020B0503020204020204" pitchFamily="34" charset="-122"/>
                <a:cs typeface="Arial" panose="020B0604020202020204" pitchFamily="34" charset="0"/>
              </a:rPr>
              <a:t>enamine10k</a:t>
            </a:r>
            <a:r>
              <a:rPr kumimoji="1" lang="zh-CN" altLang="en-US" sz="1400" b="1" dirty="0">
                <a:latin typeface="微软雅黑" panose="020B0503020204020204" pitchFamily="34" charset="-122"/>
                <a:ea typeface="微软雅黑" panose="020B0503020204020204" pitchFamily="34" charset="-122"/>
                <a:cs typeface="Arial" panose="020B0604020202020204" pitchFamily="34" charset="0"/>
              </a:rPr>
              <a:t>）上的表现</a:t>
            </a:r>
          </a:p>
        </p:txBody>
      </p:sp>
      <p:sp>
        <p:nvSpPr>
          <p:cNvPr id="15" name="文本框 14">
            <a:extLst>
              <a:ext uri="{FF2B5EF4-FFF2-40B4-BE49-F238E27FC236}">
                <a16:creationId xmlns:a16="http://schemas.microsoft.com/office/drawing/2014/main" id="{E0ACA907-E752-AED0-104A-7187472AFF4D}"/>
              </a:ext>
            </a:extLst>
          </p:cNvPr>
          <p:cNvSpPr txBox="1"/>
          <p:nvPr/>
        </p:nvSpPr>
        <p:spPr>
          <a:xfrm>
            <a:off x="7427079" y="1860580"/>
            <a:ext cx="4516191" cy="1621598"/>
          </a:xfrm>
          <a:prstGeom prst="rect">
            <a:avLst/>
          </a:prstGeom>
          <a:noFill/>
        </p:spPr>
        <p:txBody>
          <a:bodyPr wrap="square">
            <a:spAutoFit/>
          </a:bodyPr>
          <a:lstStyle/>
          <a:p>
            <a:pPr>
              <a:lnSpc>
                <a:spcPct val="120000"/>
              </a:lnSpc>
            </a:pP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观测</a:t>
            </a:r>
            <a:r>
              <a:rPr lang="en-US" altLang="zh-CN" sz="1400" b="1" dirty="0">
                <a:solidFill>
                  <a:schemeClr val="accent5">
                    <a:lumMod val="50000"/>
                  </a:schemeClr>
                </a:solidFill>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MCDP</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GP</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DKL</a:t>
            </a:r>
            <a:r>
              <a:rPr lang="zh-CN" altLang="en-US" sz="1400" dirty="0">
                <a:latin typeface="微软雅黑" panose="020B0503020204020204" pitchFamily="34" charset="-122"/>
                <a:ea typeface="微软雅黑" panose="020B0503020204020204" pitchFamily="34" charset="-122"/>
              </a:rPr>
              <a:t>四种算法中，只有</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的方法始终较优。</a:t>
            </a:r>
            <a:endParaRPr lang="en-US" altLang="zh-CN" sz="1400" dirty="0">
              <a:latin typeface="微软雅黑" panose="020B0503020204020204" pitchFamily="34" charset="-122"/>
              <a:ea typeface="微软雅黑" panose="020B0503020204020204" pitchFamily="34" charset="-122"/>
            </a:endParaRPr>
          </a:p>
          <a:p>
            <a:pPr>
              <a:lnSpc>
                <a:spcPct val="120000"/>
              </a:lnSpc>
            </a:pP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观测</a:t>
            </a:r>
            <a:r>
              <a:rPr lang="en-US" altLang="zh-CN" sz="1400" b="1" dirty="0">
                <a:solidFill>
                  <a:schemeClr val="accent5">
                    <a:lumMod val="50000"/>
                  </a:schemeClr>
                </a:solidFill>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GP</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DKL</a:t>
            </a:r>
            <a:r>
              <a:rPr lang="zh-CN" altLang="en-US" sz="1400" dirty="0">
                <a:latin typeface="微软雅黑" panose="020B0503020204020204" pitchFamily="34" charset="-122"/>
                <a:ea typeface="微软雅黑" panose="020B0503020204020204" pitchFamily="34" charset="-122"/>
              </a:rPr>
              <a:t>方法存在局限性，在生物序列上表现不佳，这可能和其高复杂度有关。</a:t>
            </a:r>
            <a:endParaRPr lang="en-US" altLang="zh-CN" sz="1400" dirty="0">
              <a:latin typeface="微软雅黑" panose="020B0503020204020204" pitchFamily="34" charset="-122"/>
              <a:ea typeface="微软雅黑" panose="020B0503020204020204" pitchFamily="34" charset="-122"/>
            </a:endParaRPr>
          </a:p>
          <a:p>
            <a:pPr>
              <a:lnSpc>
                <a:spcPct val="120000"/>
              </a:lnSpc>
            </a:pPr>
            <a:r>
              <a:rPr lang="zh-CN" altLang="en-US" sz="1400" b="1" dirty="0">
                <a:solidFill>
                  <a:schemeClr val="accent5">
                    <a:lumMod val="50000"/>
                  </a:schemeClr>
                </a:solidFill>
                <a:latin typeface="微软雅黑" panose="020B0503020204020204" pitchFamily="34" charset="-122"/>
                <a:ea typeface="微软雅黑" panose="020B0503020204020204" pitchFamily="34" charset="-122"/>
              </a:rPr>
              <a:t>观测</a:t>
            </a:r>
            <a:r>
              <a:rPr lang="en-US" altLang="zh-CN" sz="1400" b="1" dirty="0">
                <a:solidFill>
                  <a:schemeClr val="accent5">
                    <a:lumMod val="50000"/>
                  </a:schemeClr>
                </a:solidFill>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：在同一种算法下，使用</a:t>
            </a:r>
            <a:r>
              <a:rPr lang="en-US" altLang="zh-CN" sz="1400" dirty="0">
                <a:latin typeface="微软雅黑" panose="020B0503020204020204" pitchFamily="34" charset="-122"/>
                <a:ea typeface="微软雅黑" panose="020B0503020204020204" pitchFamily="34" charset="-122"/>
              </a:rPr>
              <a:t>EI</a:t>
            </a:r>
            <a:r>
              <a:rPr lang="zh-CN" altLang="en-US" sz="1400" dirty="0">
                <a:latin typeface="微软雅黑" panose="020B0503020204020204" pitchFamily="34" charset="-122"/>
                <a:ea typeface="微软雅黑" panose="020B0503020204020204" pitchFamily="34" charset="-122"/>
              </a:rPr>
              <a:t>采样相较于贪婪和随机采样有一定提升但不明显，不确定度有一定价值。</a:t>
            </a:r>
            <a:endParaRPr lang="en-US" altLang="zh-CN" sz="1400" dirty="0">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6358E8C9-FF27-88F3-2783-2830CD0134E7}"/>
              </a:ext>
            </a:extLst>
          </p:cNvPr>
          <p:cNvCxnSpPr>
            <a:cxnSpLocks/>
          </p:cNvCxnSpPr>
          <p:nvPr/>
        </p:nvCxnSpPr>
        <p:spPr>
          <a:xfrm>
            <a:off x="9061905" y="3586480"/>
            <a:ext cx="0" cy="2508224"/>
          </a:xfrm>
          <a:prstGeom prst="line">
            <a:avLst/>
          </a:prstGeom>
          <a:ln w="28575">
            <a:solidFill>
              <a:srgbClr val="7A197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251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D0D9D-F1BE-3155-AB01-F424EA72D383}"/>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0F8321E8-AD93-4C55-0F9C-2AF735CFA5B0}"/>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ED67E918-169B-1BA5-EA04-9FF8000FA238}"/>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在部分序列数据集上的测试结果</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A0E9E6B1-1E17-CAD0-9F7E-60EAC5265D17}"/>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5</a:t>
            </a:fld>
            <a:endParaRPr sz="1067"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88E5AC5F-C64D-C34B-D9E6-4E4ABF0184C3}"/>
              </a:ext>
            </a:extLst>
          </p:cNvPr>
          <p:cNvGraphicFramePr>
            <a:graphicFrameLocks noGrp="1"/>
          </p:cNvGraphicFramePr>
          <p:nvPr>
            <p:extLst>
              <p:ext uri="{D42A27DB-BD31-4B8C-83A1-F6EECF244321}">
                <p14:modId xmlns:p14="http://schemas.microsoft.com/office/powerpoint/2010/main" val="2695570474"/>
              </p:ext>
            </p:extLst>
          </p:nvPr>
        </p:nvGraphicFramePr>
        <p:xfrm>
          <a:off x="807250" y="1294152"/>
          <a:ext cx="10577500" cy="4144565"/>
        </p:xfrm>
        <a:graphic>
          <a:graphicData uri="http://schemas.openxmlformats.org/drawingml/2006/table">
            <a:tbl>
              <a:tblPr firstRow="1" bandRow="1">
                <a:tableStyleId>{5C22544A-7EE6-4342-B048-85BDC9FD1C3A}</a:tableStyleId>
              </a:tblPr>
              <a:tblGrid>
                <a:gridCol w="2115500">
                  <a:extLst>
                    <a:ext uri="{9D8B030D-6E8A-4147-A177-3AD203B41FA5}">
                      <a16:colId xmlns:a16="http://schemas.microsoft.com/office/drawing/2014/main" val="3658309408"/>
                    </a:ext>
                  </a:extLst>
                </a:gridCol>
                <a:gridCol w="2115500">
                  <a:extLst>
                    <a:ext uri="{9D8B030D-6E8A-4147-A177-3AD203B41FA5}">
                      <a16:colId xmlns:a16="http://schemas.microsoft.com/office/drawing/2014/main" val="756779520"/>
                    </a:ext>
                  </a:extLst>
                </a:gridCol>
                <a:gridCol w="2115500">
                  <a:extLst>
                    <a:ext uri="{9D8B030D-6E8A-4147-A177-3AD203B41FA5}">
                      <a16:colId xmlns:a16="http://schemas.microsoft.com/office/drawing/2014/main" val="3535830606"/>
                    </a:ext>
                  </a:extLst>
                </a:gridCol>
                <a:gridCol w="2115500">
                  <a:extLst>
                    <a:ext uri="{9D8B030D-6E8A-4147-A177-3AD203B41FA5}">
                      <a16:colId xmlns:a16="http://schemas.microsoft.com/office/drawing/2014/main" val="3353503854"/>
                    </a:ext>
                  </a:extLst>
                </a:gridCol>
                <a:gridCol w="2115500">
                  <a:extLst>
                    <a:ext uri="{9D8B030D-6E8A-4147-A177-3AD203B41FA5}">
                      <a16:colId xmlns:a16="http://schemas.microsoft.com/office/drawing/2014/main" val="2543645387"/>
                    </a:ext>
                  </a:extLst>
                </a:gridCol>
              </a:tblGrid>
              <a:tr h="828913">
                <a:tc>
                  <a:txBody>
                    <a:bodyPr/>
                    <a:lstStyle/>
                    <a:p>
                      <a:pPr algn="l"/>
                      <a:r>
                        <a:rPr lang="en-US" altLang="zh-CN" dirty="0"/>
                        <a:t>Dataset</a:t>
                      </a:r>
                      <a:endParaRPr lang="zh-CN" altLang="en-US" dirty="0"/>
                    </a:p>
                  </a:txBody>
                  <a:tcPr anchor="ctr">
                    <a:solidFill>
                      <a:srgbClr val="9A589A"/>
                    </a:solidFill>
                  </a:tcPr>
                </a:tc>
                <a:tc>
                  <a:txBody>
                    <a:bodyPr/>
                    <a:lstStyle/>
                    <a:p>
                      <a:pPr algn="l"/>
                      <a:r>
                        <a:rPr lang="en-US" altLang="zh-CN" dirty="0"/>
                        <a:t>Total Size</a:t>
                      </a:r>
                      <a:endParaRPr lang="zh-CN" altLang="en-US" dirty="0"/>
                    </a:p>
                  </a:txBody>
                  <a:tcPr anchor="ctr">
                    <a:solidFill>
                      <a:srgbClr val="9A589A"/>
                    </a:solidFill>
                  </a:tcPr>
                </a:tc>
                <a:tc>
                  <a:txBody>
                    <a:bodyPr/>
                    <a:lstStyle/>
                    <a:p>
                      <a:pPr algn="l"/>
                      <a:r>
                        <a:rPr lang="en-US" altLang="zh-CN" dirty="0"/>
                        <a:t>Validation Size</a:t>
                      </a:r>
                      <a:endParaRPr lang="zh-CN" altLang="en-US" dirty="0"/>
                    </a:p>
                  </a:txBody>
                  <a:tcPr anchor="ctr">
                    <a:solidFill>
                      <a:srgbClr val="9A589A"/>
                    </a:solidFill>
                  </a:tcPr>
                </a:tc>
                <a:tc>
                  <a:txBody>
                    <a:bodyPr/>
                    <a:lstStyle/>
                    <a:p>
                      <a:pPr algn="l"/>
                      <a:r>
                        <a:rPr lang="en-US" altLang="zh-CN" dirty="0"/>
                        <a:t>Labeled Data</a:t>
                      </a:r>
                      <a:endParaRPr lang="zh-CN" altLang="en-US" dirty="0"/>
                    </a:p>
                  </a:txBody>
                  <a:tcPr anchor="ctr">
                    <a:solidFill>
                      <a:srgbClr val="9A589A"/>
                    </a:solidFill>
                  </a:tcPr>
                </a:tc>
                <a:tc>
                  <a:txBody>
                    <a:bodyPr/>
                    <a:lstStyle/>
                    <a:p>
                      <a:pPr algn="l"/>
                      <a:r>
                        <a:rPr lang="en-US" altLang="zh-CN" dirty="0"/>
                        <a:t>Labeled Percentage</a:t>
                      </a:r>
                      <a:endParaRPr lang="zh-CN" altLang="en-US" dirty="0"/>
                    </a:p>
                  </a:txBody>
                  <a:tcPr anchor="ctr">
                    <a:solidFill>
                      <a:srgbClr val="9A589A"/>
                    </a:solidFill>
                  </a:tcPr>
                </a:tc>
                <a:extLst>
                  <a:ext uri="{0D108BD9-81ED-4DB2-BD59-A6C34878D82A}">
                    <a16:rowId xmlns:a16="http://schemas.microsoft.com/office/drawing/2014/main" val="1794654341"/>
                  </a:ext>
                </a:extLst>
              </a:tr>
              <a:tr h="828913">
                <a:tc>
                  <a:txBody>
                    <a:bodyPr/>
                    <a:lstStyle/>
                    <a:p>
                      <a:pPr algn="l"/>
                      <a:r>
                        <a:rPr lang="en-US" altLang="zh-CN" dirty="0"/>
                        <a:t>Enamine 10k</a:t>
                      </a:r>
                      <a:endParaRPr lang="zh-CN" altLang="en-US" dirty="0"/>
                    </a:p>
                  </a:txBody>
                  <a:tcPr anchor="ctr">
                    <a:solidFill>
                      <a:srgbClr val="DFC7DF"/>
                    </a:solidFill>
                  </a:tcPr>
                </a:tc>
                <a:tc>
                  <a:txBody>
                    <a:bodyPr/>
                    <a:lstStyle/>
                    <a:p>
                      <a:pPr algn="l"/>
                      <a:r>
                        <a:rPr lang="en-US" altLang="zh-CN" dirty="0"/>
                        <a:t>10449</a:t>
                      </a:r>
                      <a:endParaRPr lang="zh-CN" altLang="en-US" dirty="0"/>
                    </a:p>
                  </a:txBody>
                  <a:tcPr anchor="ctr">
                    <a:solidFill>
                      <a:srgbClr val="DFC7DF"/>
                    </a:solidFill>
                  </a:tcPr>
                </a:tc>
                <a:tc>
                  <a:txBody>
                    <a:bodyPr/>
                    <a:lstStyle/>
                    <a:p>
                      <a:pPr algn="l"/>
                      <a:r>
                        <a:rPr lang="en-US" altLang="zh-CN" dirty="0"/>
                        <a:t>2000</a:t>
                      </a:r>
                      <a:endParaRPr lang="zh-CN" altLang="en-US" dirty="0"/>
                    </a:p>
                  </a:txBody>
                  <a:tcPr anchor="ctr">
                    <a:solidFill>
                      <a:srgbClr val="DFC7DF"/>
                    </a:solidFill>
                  </a:tcPr>
                </a:tc>
                <a:tc>
                  <a:txBody>
                    <a:bodyPr/>
                    <a:lstStyle/>
                    <a:p>
                      <a:pPr algn="l"/>
                      <a:r>
                        <a:rPr lang="en-US" altLang="zh-CN" dirty="0"/>
                        <a:t>100+30*100</a:t>
                      </a:r>
                    </a:p>
                    <a:p>
                      <a:pPr algn="l"/>
                      <a:r>
                        <a:rPr lang="en-US" altLang="zh-CN" dirty="0"/>
                        <a:t>=3100</a:t>
                      </a:r>
                      <a:endParaRPr lang="zh-CN" altLang="en-US" dirty="0"/>
                    </a:p>
                  </a:txBody>
                  <a:tcPr anchor="ctr">
                    <a:solidFill>
                      <a:srgbClr val="DFC7DF"/>
                    </a:solidFill>
                  </a:tcPr>
                </a:tc>
                <a:tc>
                  <a:txBody>
                    <a:bodyPr/>
                    <a:lstStyle/>
                    <a:p>
                      <a:pPr algn="l"/>
                      <a:r>
                        <a:rPr lang="en-US" altLang="zh-CN" dirty="0"/>
                        <a:t>29.67%</a:t>
                      </a:r>
                      <a:endParaRPr lang="zh-CN" altLang="en-US" dirty="0"/>
                    </a:p>
                  </a:txBody>
                  <a:tcPr anchor="ctr">
                    <a:solidFill>
                      <a:srgbClr val="DFC7DF"/>
                    </a:solidFill>
                  </a:tcPr>
                </a:tc>
                <a:extLst>
                  <a:ext uri="{0D108BD9-81ED-4DB2-BD59-A6C34878D82A}">
                    <a16:rowId xmlns:a16="http://schemas.microsoft.com/office/drawing/2014/main" val="3596026026"/>
                  </a:ext>
                </a:extLst>
              </a:tr>
              <a:tr h="828913">
                <a:tc>
                  <a:txBody>
                    <a:bodyPr/>
                    <a:lstStyle/>
                    <a:p>
                      <a:pPr algn="l"/>
                      <a:r>
                        <a:rPr lang="en-US" altLang="zh-CN" dirty="0"/>
                        <a:t>Gb1</a:t>
                      </a:r>
                      <a:endParaRPr lang="zh-CN" altLang="en-US" dirty="0"/>
                    </a:p>
                  </a:txBody>
                  <a:tcPr anchor="ctr">
                    <a:solidFill>
                      <a:srgbClr val="EDDFED"/>
                    </a:solidFill>
                  </a:tcPr>
                </a:tc>
                <a:tc>
                  <a:txBody>
                    <a:bodyPr/>
                    <a:lstStyle/>
                    <a:p>
                      <a:pPr algn="l"/>
                      <a:r>
                        <a:rPr lang="en-US" altLang="zh-CN" dirty="0"/>
                        <a:t>149361</a:t>
                      </a:r>
                      <a:endParaRPr lang="zh-CN" altLang="en-US" dirty="0"/>
                    </a:p>
                  </a:txBody>
                  <a:tcPr anchor="ctr">
                    <a:solidFill>
                      <a:srgbClr val="EDDFED"/>
                    </a:solidFill>
                  </a:tcPr>
                </a:tc>
                <a:tc>
                  <a:txBody>
                    <a:bodyPr/>
                    <a:lstStyle/>
                    <a:p>
                      <a:pPr algn="l"/>
                      <a:r>
                        <a:rPr lang="en-US" altLang="zh-CN" dirty="0"/>
                        <a:t>1000</a:t>
                      </a:r>
                      <a:endParaRPr lang="zh-CN" altLang="en-US" dirty="0"/>
                    </a:p>
                  </a:txBody>
                  <a:tcPr anchor="ctr">
                    <a:solidFill>
                      <a:srgbClr val="EDDFED"/>
                    </a:solidFill>
                  </a:tcPr>
                </a:tc>
                <a:tc>
                  <a:txBody>
                    <a:bodyPr/>
                    <a:lstStyle/>
                    <a:p>
                      <a:pPr algn="l"/>
                      <a:r>
                        <a:rPr lang="en-US" altLang="zh-CN" dirty="0"/>
                        <a:t>96+5*96</a:t>
                      </a:r>
                    </a:p>
                    <a:p>
                      <a:pPr algn="l"/>
                      <a:r>
                        <a:rPr lang="en-US" altLang="zh-CN" dirty="0"/>
                        <a:t>=576</a:t>
                      </a:r>
                      <a:endParaRPr lang="zh-CN" altLang="en-US" dirty="0"/>
                    </a:p>
                  </a:txBody>
                  <a:tcPr anchor="ctr">
                    <a:solidFill>
                      <a:srgbClr val="EDDFED"/>
                    </a:solidFill>
                  </a:tcPr>
                </a:tc>
                <a:tc>
                  <a:txBody>
                    <a:bodyPr/>
                    <a:lstStyle/>
                    <a:p>
                      <a:pPr algn="l"/>
                      <a:r>
                        <a:rPr lang="en-US" altLang="zh-CN" dirty="0"/>
                        <a:t>0.38%</a:t>
                      </a:r>
                      <a:endParaRPr lang="zh-CN" altLang="en-US" dirty="0"/>
                    </a:p>
                  </a:txBody>
                  <a:tcPr anchor="ctr">
                    <a:solidFill>
                      <a:srgbClr val="EDDFED"/>
                    </a:solidFill>
                  </a:tcPr>
                </a:tc>
                <a:extLst>
                  <a:ext uri="{0D108BD9-81ED-4DB2-BD59-A6C34878D82A}">
                    <a16:rowId xmlns:a16="http://schemas.microsoft.com/office/drawing/2014/main" val="2791218663"/>
                  </a:ext>
                </a:extLst>
              </a:tr>
              <a:tr h="828913">
                <a:tc>
                  <a:txBody>
                    <a:bodyPr/>
                    <a:lstStyle/>
                    <a:p>
                      <a:pPr algn="l"/>
                      <a:r>
                        <a:rPr lang="en-US" altLang="zh-CN" dirty="0" err="1"/>
                        <a:t>TrpB</a:t>
                      </a:r>
                      <a:endParaRPr lang="zh-CN" altLang="en-US" dirty="0"/>
                    </a:p>
                  </a:txBody>
                  <a:tcPr anchor="ctr">
                    <a:solidFill>
                      <a:srgbClr val="DFC7DF"/>
                    </a:solidFill>
                  </a:tcPr>
                </a:tc>
                <a:tc>
                  <a:txBody>
                    <a:bodyPr/>
                    <a:lstStyle/>
                    <a:p>
                      <a:pPr algn="l"/>
                      <a:r>
                        <a:rPr lang="en-US" altLang="zh-CN" dirty="0"/>
                        <a:t>159129</a:t>
                      </a:r>
                      <a:endParaRPr lang="zh-CN" altLang="en-US" dirty="0"/>
                    </a:p>
                  </a:txBody>
                  <a:tcPr anchor="ctr">
                    <a:solidFill>
                      <a:srgbClr val="DFC7DF"/>
                    </a:solidFill>
                  </a:tcPr>
                </a:tc>
                <a:tc>
                  <a:txBody>
                    <a:bodyPr/>
                    <a:lstStyle/>
                    <a:p>
                      <a:pPr algn="l"/>
                      <a:r>
                        <a:rPr lang="en-US" altLang="zh-CN" dirty="0"/>
                        <a:t>1000</a:t>
                      </a:r>
                      <a:endParaRPr lang="zh-CN" altLang="en-US" dirty="0"/>
                    </a:p>
                  </a:txBody>
                  <a:tcPr anchor="ctr">
                    <a:solidFill>
                      <a:srgbClr val="DFC7DF"/>
                    </a:solidFill>
                  </a:tcPr>
                </a:tc>
                <a:tc>
                  <a:txBody>
                    <a:bodyPr/>
                    <a:lstStyle/>
                    <a:p>
                      <a:pPr algn="l"/>
                      <a:r>
                        <a:rPr lang="en-US" altLang="zh-CN" dirty="0"/>
                        <a:t>96+5*96</a:t>
                      </a:r>
                    </a:p>
                    <a:p>
                      <a:pPr algn="l"/>
                      <a:r>
                        <a:rPr lang="en-US" altLang="zh-CN" dirty="0"/>
                        <a:t>=576</a:t>
                      </a:r>
                      <a:endParaRPr lang="zh-CN" altLang="en-US" dirty="0"/>
                    </a:p>
                  </a:txBody>
                  <a:tcPr anchor="ctr">
                    <a:solidFill>
                      <a:srgbClr val="DFC7DF"/>
                    </a:solidFill>
                  </a:tcPr>
                </a:tc>
                <a:tc>
                  <a:txBody>
                    <a:bodyPr/>
                    <a:lstStyle/>
                    <a:p>
                      <a:pPr algn="l"/>
                      <a:r>
                        <a:rPr lang="en-US" altLang="zh-CN" dirty="0"/>
                        <a:t>0.36%</a:t>
                      </a:r>
                      <a:endParaRPr lang="zh-CN" altLang="en-US" dirty="0"/>
                    </a:p>
                  </a:txBody>
                  <a:tcPr anchor="ctr">
                    <a:solidFill>
                      <a:srgbClr val="DFC7DF"/>
                    </a:solidFill>
                  </a:tcPr>
                </a:tc>
                <a:extLst>
                  <a:ext uri="{0D108BD9-81ED-4DB2-BD59-A6C34878D82A}">
                    <a16:rowId xmlns:a16="http://schemas.microsoft.com/office/drawing/2014/main" val="2653622826"/>
                  </a:ext>
                </a:extLst>
              </a:tr>
              <a:tr h="828913">
                <a:tc>
                  <a:txBody>
                    <a:bodyPr/>
                    <a:lstStyle/>
                    <a:p>
                      <a:pPr algn="l"/>
                      <a:r>
                        <a:rPr lang="en-US" altLang="zh-CN" dirty="0"/>
                        <a:t>Yeast</a:t>
                      </a:r>
                      <a:endParaRPr lang="zh-CN" altLang="en-US" dirty="0"/>
                    </a:p>
                  </a:txBody>
                  <a:tcPr anchor="ctr">
                    <a:solidFill>
                      <a:srgbClr val="EDDFE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chemeClr val="dk1"/>
                          </a:solidFill>
                          <a:effectLst/>
                          <a:latin typeface="+mn-lt"/>
                          <a:ea typeface="+mn-ea"/>
                          <a:cs typeface="+mn-cs"/>
                        </a:rPr>
                        <a:t>500000</a:t>
                      </a:r>
                      <a:endParaRPr lang="zh-CN" altLang="en-US" sz="1800" b="0" kern="1200" dirty="0">
                        <a:solidFill>
                          <a:schemeClr val="dk1"/>
                        </a:solidFill>
                        <a:effectLst/>
                        <a:latin typeface="+mn-lt"/>
                        <a:ea typeface="+mn-ea"/>
                        <a:cs typeface="+mn-cs"/>
                      </a:endParaRPr>
                    </a:p>
                  </a:txBody>
                  <a:tcPr anchor="ctr">
                    <a:solidFill>
                      <a:srgbClr val="EDDFED"/>
                    </a:solidFill>
                  </a:tcPr>
                </a:tc>
                <a:tc>
                  <a:txBody>
                    <a:bodyPr/>
                    <a:lstStyle/>
                    <a:p>
                      <a:pPr algn="l"/>
                      <a:r>
                        <a:rPr lang="en-US" altLang="zh-CN" dirty="0"/>
                        <a:t>50000</a:t>
                      </a:r>
                      <a:endParaRPr lang="zh-CN" altLang="en-US" dirty="0"/>
                    </a:p>
                  </a:txBody>
                  <a:tcPr anchor="ctr">
                    <a:solidFill>
                      <a:srgbClr val="EDDFED"/>
                    </a:solidFill>
                  </a:tcPr>
                </a:tc>
                <a:tc>
                  <a:txBody>
                    <a:bodyPr/>
                    <a:lstStyle/>
                    <a:p>
                      <a:pPr algn="l"/>
                      <a:r>
                        <a:rPr lang="en-US" altLang="zh-CN" dirty="0"/>
                        <a:t>10000+30*10000</a:t>
                      </a:r>
                    </a:p>
                    <a:p>
                      <a:pPr algn="l"/>
                      <a:r>
                        <a:rPr lang="en-US" altLang="zh-CN" dirty="0"/>
                        <a:t>=310000</a:t>
                      </a:r>
                    </a:p>
                  </a:txBody>
                  <a:tcPr anchor="ctr">
                    <a:solidFill>
                      <a:srgbClr val="EDDFED"/>
                    </a:solidFill>
                  </a:tcPr>
                </a:tc>
                <a:tc>
                  <a:txBody>
                    <a:bodyPr/>
                    <a:lstStyle/>
                    <a:p>
                      <a:pPr algn="l"/>
                      <a:r>
                        <a:rPr lang="en-US" altLang="zh-CN" dirty="0"/>
                        <a:t>62.00%</a:t>
                      </a:r>
                    </a:p>
                  </a:txBody>
                  <a:tcPr anchor="ctr">
                    <a:solidFill>
                      <a:srgbClr val="EDDFED"/>
                    </a:solidFill>
                  </a:tcPr>
                </a:tc>
                <a:extLst>
                  <a:ext uri="{0D108BD9-81ED-4DB2-BD59-A6C34878D82A}">
                    <a16:rowId xmlns:a16="http://schemas.microsoft.com/office/drawing/2014/main" val="1301194000"/>
                  </a:ext>
                </a:extLst>
              </a:tr>
            </a:tbl>
          </a:graphicData>
        </a:graphic>
      </p:graphicFrame>
    </p:spTree>
    <p:extLst>
      <p:ext uri="{BB962C8B-B14F-4D97-AF65-F5344CB8AC3E}">
        <p14:creationId xmlns:p14="http://schemas.microsoft.com/office/powerpoint/2010/main" val="2430889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A1216383-A53F-BB62-5B29-2BEF4D2641C1}"/>
              </a:ext>
            </a:extLst>
          </p:cNvPr>
          <p:cNvSpPr>
            <a:spLocks noGrp="1"/>
          </p:cNvSpPr>
          <p:nvPr>
            <p:ph type="dt" sz="half" idx="2"/>
          </p:nvPr>
        </p:nvSpPr>
        <p:spPr>
          <a:xfrm>
            <a:off x="1280160" y="5018943"/>
            <a:ext cx="805531" cy="304271"/>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Avenir Book" panose="02000503020000020003" pitchFamily="2" charset="0"/>
                <a:ea typeface="PingFang SC" panose="020B0400000000000000" pitchFamily="34" charset="-122"/>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0ED8F89-ECE9-F34F-8ADB-5DE8F2A48A29}" type="datetime1">
              <a:rPr kumimoji="1" lang="zh-CN" altLang="en-US" smtClean="0"/>
              <a:pPr/>
              <a:t>2024/11/8</a:t>
            </a:fld>
            <a:endParaRPr kumimoji="1" lang="zh-CN" altLang="en-US" dirty="0"/>
          </a:p>
        </p:txBody>
      </p:sp>
      <p:sp>
        <p:nvSpPr>
          <p:cNvPr id="6" name="页脚占位符 5">
            <a:extLst>
              <a:ext uri="{FF2B5EF4-FFF2-40B4-BE49-F238E27FC236}">
                <a16:creationId xmlns:a16="http://schemas.microsoft.com/office/drawing/2014/main" id="{F134E1B0-5ED1-8203-9E76-46DF95639444}"/>
              </a:ext>
            </a:extLst>
          </p:cNvPr>
          <p:cNvSpPr>
            <a:spLocks noGrp="1"/>
          </p:cNvSpPr>
          <p:nvPr>
            <p:ph type="ftr" sz="quarter" idx="3"/>
          </p:nvPr>
        </p:nvSpPr>
        <p:spPr>
          <a:xfrm>
            <a:off x="3028950" y="5018943"/>
            <a:ext cx="3086100" cy="304271"/>
          </a:xfrm>
          <a:prstGeom prst="rect">
            <a:avLst/>
          </a:prstGeom>
        </p:spPr>
        <p:txBody>
          <a:bodyPr vert="horz" lIns="91440" tIns="45720" rIns="91440" bIns="45720" rtlCol="0" anchor="ctr"/>
          <a:lstStyle>
            <a:defPPr>
              <a:defRPr lang="en-US"/>
            </a:defPPr>
            <a:lvl1pPr marL="0" algn="ctr" defTabSz="457200" rtl="0" eaLnBrk="1" latinLnBrk="0" hangingPunct="1">
              <a:defRPr sz="900" kern="1200">
                <a:solidFill>
                  <a:schemeClr val="bg1"/>
                </a:solidFill>
                <a:latin typeface="Avenir Book" panose="02000503020000020003" pitchFamily="2" charset="0"/>
                <a:ea typeface="PingFang SC" panose="020B0400000000000000" pitchFamily="34" charset="-122"/>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a:t>基于主动学习的生物大分子功能空间景观探索</a:t>
            </a:r>
            <a:endParaRPr lang="en" altLang="zh-CN"/>
          </a:p>
        </p:txBody>
      </p:sp>
      <p:sp>
        <p:nvSpPr>
          <p:cNvPr id="8" name="文本框 7">
            <a:extLst>
              <a:ext uri="{FF2B5EF4-FFF2-40B4-BE49-F238E27FC236}">
                <a16:creationId xmlns:a16="http://schemas.microsoft.com/office/drawing/2014/main" id="{170DA748-2073-B241-FFDD-C5E1788E1126}"/>
              </a:ext>
            </a:extLst>
          </p:cNvPr>
          <p:cNvSpPr txBox="1"/>
          <p:nvPr/>
        </p:nvSpPr>
        <p:spPr>
          <a:xfrm>
            <a:off x="3979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研究内容</a:t>
            </a:r>
          </a:p>
        </p:txBody>
      </p:sp>
      <p:sp>
        <p:nvSpPr>
          <p:cNvPr id="9" name="文本框 8">
            <a:extLst>
              <a:ext uri="{FF2B5EF4-FFF2-40B4-BE49-F238E27FC236}">
                <a16:creationId xmlns:a16="http://schemas.microsoft.com/office/drawing/2014/main" id="{854DE328-EA7D-75D8-496C-150D058C1E8E}"/>
              </a:ext>
            </a:extLst>
          </p:cNvPr>
          <p:cNvSpPr txBox="1"/>
          <p:nvPr/>
        </p:nvSpPr>
        <p:spPr>
          <a:xfrm>
            <a:off x="6571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前期工作</a:t>
            </a:r>
          </a:p>
        </p:txBody>
      </p:sp>
      <p:sp>
        <p:nvSpPr>
          <p:cNvPr id="10" name="文本框 9">
            <a:extLst>
              <a:ext uri="{FF2B5EF4-FFF2-40B4-BE49-F238E27FC236}">
                <a16:creationId xmlns:a16="http://schemas.microsoft.com/office/drawing/2014/main" id="{8F095491-9C44-C006-7976-0FE253407EFE}"/>
              </a:ext>
            </a:extLst>
          </p:cNvPr>
          <p:cNvSpPr txBox="1"/>
          <p:nvPr/>
        </p:nvSpPr>
        <p:spPr>
          <a:xfrm>
            <a:off x="9163200" y="345600"/>
            <a:ext cx="1293944" cy="424732"/>
          </a:xfrm>
          <a:prstGeom prst="rect">
            <a:avLst/>
          </a:prstGeom>
          <a:noFill/>
        </p:spPr>
        <p:txBody>
          <a:bodyPr wrap="none" rtlCol="0">
            <a:spAutoFit/>
          </a:bodyPr>
          <a:lstStyle/>
          <a:p>
            <a:r>
              <a:rPr lang="zh-CN" altLang="en-US" sz="2160" b="1">
                <a:solidFill>
                  <a:schemeClr val="bg1"/>
                </a:solidFill>
                <a:ea typeface="PingFang SC Medium" panose="020B0400000000000000"/>
              </a:rPr>
              <a:t>未来规划</a:t>
            </a:r>
          </a:p>
        </p:txBody>
      </p:sp>
      <p:grpSp>
        <p:nvGrpSpPr>
          <p:cNvPr id="18" name="组合 17">
            <a:extLst>
              <a:ext uri="{FF2B5EF4-FFF2-40B4-BE49-F238E27FC236}">
                <a16:creationId xmlns:a16="http://schemas.microsoft.com/office/drawing/2014/main" id="{D46A91F4-0646-6FCE-EF52-D662E3FB9488}"/>
              </a:ext>
            </a:extLst>
          </p:cNvPr>
          <p:cNvGrpSpPr/>
          <p:nvPr/>
        </p:nvGrpSpPr>
        <p:grpSpPr>
          <a:xfrm>
            <a:off x="7977064" y="3983416"/>
            <a:ext cx="2337821" cy="135720"/>
            <a:chOff x="4933845" y="1477542"/>
            <a:chExt cx="2565644" cy="148946"/>
          </a:xfrm>
        </p:grpSpPr>
        <p:sp>
          <p:nvSpPr>
            <p:cNvPr id="19" name="矩形 18">
              <a:extLst>
                <a:ext uri="{FF2B5EF4-FFF2-40B4-BE49-F238E27FC236}">
                  <a16:creationId xmlns:a16="http://schemas.microsoft.com/office/drawing/2014/main" id="{1C9E99BA-44B7-B665-554E-708DAD1D0A78}"/>
                </a:ext>
              </a:extLst>
            </p:cNvPr>
            <p:cNvSpPr/>
            <p:nvPr/>
          </p:nvSpPr>
          <p:spPr>
            <a:xfrm>
              <a:off x="5411438" y="1477542"/>
              <a:ext cx="418027" cy="148946"/>
            </a:xfrm>
            <a:prstGeom prst="rect">
              <a:avLst/>
            </a:prstGeom>
            <a:solidFill>
              <a:srgbClr val="9869AD"/>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20" name="矩形 19">
              <a:extLst>
                <a:ext uri="{FF2B5EF4-FFF2-40B4-BE49-F238E27FC236}">
                  <a16:creationId xmlns:a16="http://schemas.microsoft.com/office/drawing/2014/main" id="{186DF9F1-1C49-BC55-E547-C7EE1E703745}"/>
                </a:ext>
              </a:extLst>
            </p:cNvPr>
            <p:cNvSpPr/>
            <p:nvPr/>
          </p:nvSpPr>
          <p:spPr>
            <a:xfrm>
              <a:off x="6066276"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21" name="矩形 20">
              <a:extLst>
                <a:ext uri="{FF2B5EF4-FFF2-40B4-BE49-F238E27FC236}">
                  <a16:creationId xmlns:a16="http://schemas.microsoft.com/office/drawing/2014/main" id="{23496D54-9270-FF56-46BC-B6A2B67D433F}"/>
                </a:ext>
              </a:extLst>
            </p:cNvPr>
            <p:cNvSpPr/>
            <p:nvPr/>
          </p:nvSpPr>
          <p:spPr>
            <a:xfrm>
              <a:off x="6745650"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22" name="直接连接符 21">
              <a:extLst>
                <a:ext uri="{FF2B5EF4-FFF2-40B4-BE49-F238E27FC236}">
                  <a16:creationId xmlns:a16="http://schemas.microsoft.com/office/drawing/2014/main" id="{D36BD5A2-DC2F-502E-50EF-B792D57FE319}"/>
                </a:ext>
              </a:extLst>
            </p:cNvPr>
            <p:cNvCxnSpPr>
              <a:stCxn id="19" idx="3"/>
              <a:endCxn id="20" idx="1"/>
            </p:cNvCxnSpPr>
            <p:nvPr/>
          </p:nvCxnSpPr>
          <p:spPr>
            <a:xfrm>
              <a:off x="5829465" y="1552015"/>
              <a:ext cx="236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2F31635-A3D0-7F66-80DF-C72DBBF2E18B}"/>
                </a:ext>
              </a:extLst>
            </p:cNvPr>
            <p:cNvCxnSpPr>
              <a:stCxn id="20" idx="3"/>
              <a:endCxn id="21"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3217575-47C8-1AD8-76F2-AD10B3917B43}"/>
                </a:ext>
              </a:extLst>
            </p:cNvPr>
            <p:cNvCxnSpPr>
              <a:cxnSpLocks/>
              <a:endCxn id="19"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18BCAEF-36C6-A2B0-3310-5C5B08F64010}"/>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9103D774-76D6-4B02-38F4-922A47EF8BD1}"/>
              </a:ext>
            </a:extLst>
          </p:cNvPr>
          <p:cNvGrpSpPr/>
          <p:nvPr/>
        </p:nvGrpSpPr>
        <p:grpSpPr>
          <a:xfrm>
            <a:off x="7977064" y="4385762"/>
            <a:ext cx="2337821" cy="135720"/>
            <a:chOff x="4933845" y="1477542"/>
            <a:chExt cx="2565644" cy="148946"/>
          </a:xfrm>
        </p:grpSpPr>
        <p:sp>
          <p:nvSpPr>
            <p:cNvPr id="27" name="矩形 26">
              <a:extLst>
                <a:ext uri="{FF2B5EF4-FFF2-40B4-BE49-F238E27FC236}">
                  <a16:creationId xmlns:a16="http://schemas.microsoft.com/office/drawing/2014/main" id="{05426E8C-4CF9-EA61-6CB4-5F9B99DD68FF}"/>
                </a:ext>
              </a:extLst>
            </p:cNvPr>
            <p:cNvSpPr/>
            <p:nvPr/>
          </p:nvSpPr>
          <p:spPr>
            <a:xfrm>
              <a:off x="5411438" y="1477542"/>
              <a:ext cx="418027" cy="148946"/>
            </a:xfrm>
            <a:prstGeom prst="rect">
              <a:avLst/>
            </a:prstGeom>
            <a:solidFill>
              <a:schemeClr val="accent2">
                <a:lumMod val="75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28" name="矩形 27">
              <a:extLst>
                <a:ext uri="{FF2B5EF4-FFF2-40B4-BE49-F238E27FC236}">
                  <a16:creationId xmlns:a16="http://schemas.microsoft.com/office/drawing/2014/main" id="{F7B48348-79C6-8C70-E068-344726F414EF}"/>
                </a:ext>
              </a:extLst>
            </p:cNvPr>
            <p:cNvSpPr/>
            <p:nvPr/>
          </p:nvSpPr>
          <p:spPr>
            <a:xfrm>
              <a:off x="6745650"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29" name="直接连接符 28">
              <a:extLst>
                <a:ext uri="{FF2B5EF4-FFF2-40B4-BE49-F238E27FC236}">
                  <a16:creationId xmlns:a16="http://schemas.microsoft.com/office/drawing/2014/main" id="{03EBC7AD-5BE1-8B89-FBDB-8F1C8D94E4EE}"/>
                </a:ext>
              </a:extLst>
            </p:cNvPr>
            <p:cNvCxnSpPr>
              <a:cxnSpLocks/>
              <a:stCxn id="27" idx="3"/>
              <a:endCxn id="28" idx="1"/>
            </p:cNvCxnSpPr>
            <p:nvPr/>
          </p:nvCxnSpPr>
          <p:spPr>
            <a:xfrm>
              <a:off x="5829465" y="1552015"/>
              <a:ext cx="9161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0029458D-9E19-BD92-748C-703879448D3E}"/>
                </a:ext>
              </a:extLst>
            </p:cNvPr>
            <p:cNvCxnSpPr>
              <a:cxnSpLocks/>
              <a:endCxn id="27"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2B4E85D-DC36-5B6D-4D3B-06BF8C3AD9C3}"/>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716770BF-D802-9E7C-201B-1404BC68E558}"/>
              </a:ext>
            </a:extLst>
          </p:cNvPr>
          <p:cNvGrpSpPr/>
          <p:nvPr/>
        </p:nvGrpSpPr>
        <p:grpSpPr>
          <a:xfrm>
            <a:off x="7977064" y="4840887"/>
            <a:ext cx="2337821" cy="135720"/>
            <a:chOff x="4933845" y="1477542"/>
            <a:chExt cx="2565644" cy="148946"/>
          </a:xfrm>
        </p:grpSpPr>
        <p:sp>
          <p:nvSpPr>
            <p:cNvPr id="33" name="矩形 32">
              <a:extLst>
                <a:ext uri="{FF2B5EF4-FFF2-40B4-BE49-F238E27FC236}">
                  <a16:creationId xmlns:a16="http://schemas.microsoft.com/office/drawing/2014/main" id="{B273FF87-9C24-EA1E-16CE-C5252B59DCC2}"/>
                </a:ext>
              </a:extLst>
            </p:cNvPr>
            <p:cNvSpPr/>
            <p:nvPr/>
          </p:nvSpPr>
          <p:spPr>
            <a:xfrm>
              <a:off x="6066276" y="1477542"/>
              <a:ext cx="418027" cy="148946"/>
            </a:xfrm>
            <a:prstGeom prst="rect">
              <a:avLst/>
            </a:prstGeom>
            <a:solidFill>
              <a:srgbClr val="00A7D4"/>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34" name="矩形 33">
              <a:extLst>
                <a:ext uri="{FF2B5EF4-FFF2-40B4-BE49-F238E27FC236}">
                  <a16:creationId xmlns:a16="http://schemas.microsoft.com/office/drawing/2014/main" id="{B074DC7B-1615-08E0-1A81-F2EE68C1D0FD}"/>
                </a:ext>
              </a:extLst>
            </p:cNvPr>
            <p:cNvSpPr/>
            <p:nvPr/>
          </p:nvSpPr>
          <p:spPr>
            <a:xfrm>
              <a:off x="6745650"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35" name="直接连接符 34">
              <a:extLst>
                <a:ext uri="{FF2B5EF4-FFF2-40B4-BE49-F238E27FC236}">
                  <a16:creationId xmlns:a16="http://schemas.microsoft.com/office/drawing/2014/main" id="{0F954327-A722-A9DE-6719-E11543B1A502}"/>
                </a:ext>
              </a:extLst>
            </p:cNvPr>
            <p:cNvCxnSpPr>
              <a:stCxn id="33" idx="3"/>
              <a:endCxn id="34"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0AF09B1-82E5-3657-BF9B-03C0883B1ABF}"/>
                </a:ext>
              </a:extLst>
            </p:cNvPr>
            <p:cNvCxnSpPr>
              <a:cxnSpLocks/>
              <a:endCxn id="33" idx="1"/>
            </p:cNvCxnSpPr>
            <p:nvPr/>
          </p:nvCxnSpPr>
          <p:spPr>
            <a:xfrm>
              <a:off x="4933845" y="1552015"/>
              <a:ext cx="11324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38A6791-B82F-2785-BFB1-8F741786B6A2}"/>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B889FD52-16BF-6A3F-9CFD-49D504ABA86D}"/>
              </a:ext>
            </a:extLst>
          </p:cNvPr>
          <p:cNvGrpSpPr/>
          <p:nvPr/>
        </p:nvGrpSpPr>
        <p:grpSpPr>
          <a:xfrm>
            <a:off x="7977064" y="5288030"/>
            <a:ext cx="2337821" cy="135720"/>
            <a:chOff x="4933845" y="1477542"/>
            <a:chExt cx="2565644" cy="148946"/>
          </a:xfrm>
        </p:grpSpPr>
        <p:sp>
          <p:nvSpPr>
            <p:cNvPr id="39" name="矩形 38">
              <a:extLst>
                <a:ext uri="{FF2B5EF4-FFF2-40B4-BE49-F238E27FC236}">
                  <a16:creationId xmlns:a16="http://schemas.microsoft.com/office/drawing/2014/main" id="{89104524-6CB4-9E27-AEAA-63C51A39CE2F}"/>
                </a:ext>
              </a:extLst>
            </p:cNvPr>
            <p:cNvSpPr/>
            <p:nvPr/>
          </p:nvSpPr>
          <p:spPr>
            <a:xfrm>
              <a:off x="5411438" y="1477542"/>
              <a:ext cx="418027" cy="148946"/>
            </a:xfrm>
            <a:prstGeom prst="rect">
              <a:avLst/>
            </a:prstGeom>
            <a:solidFill>
              <a:srgbClr val="FFFF00"/>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0" name="矩形 39">
              <a:extLst>
                <a:ext uri="{FF2B5EF4-FFF2-40B4-BE49-F238E27FC236}">
                  <a16:creationId xmlns:a16="http://schemas.microsoft.com/office/drawing/2014/main" id="{C0B5AA5D-301A-4EF6-E754-AA05E3617143}"/>
                </a:ext>
              </a:extLst>
            </p:cNvPr>
            <p:cNvSpPr/>
            <p:nvPr/>
          </p:nvSpPr>
          <p:spPr>
            <a:xfrm>
              <a:off x="6066276" y="1477542"/>
              <a:ext cx="418027" cy="148946"/>
            </a:xfrm>
            <a:prstGeom prst="rect">
              <a:avLst/>
            </a:prstGeom>
            <a:solidFill>
              <a:srgbClr val="ED1B23"/>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1" name="矩形 40">
              <a:extLst>
                <a:ext uri="{FF2B5EF4-FFF2-40B4-BE49-F238E27FC236}">
                  <a16:creationId xmlns:a16="http://schemas.microsoft.com/office/drawing/2014/main" id="{C22C1293-560D-93B1-7916-64EE156CC7F8}"/>
                </a:ext>
              </a:extLst>
            </p:cNvPr>
            <p:cNvSpPr/>
            <p:nvPr/>
          </p:nvSpPr>
          <p:spPr>
            <a:xfrm>
              <a:off x="6745650" y="1477542"/>
              <a:ext cx="418027" cy="148946"/>
            </a:xfrm>
            <a:prstGeom prst="rect">
              <a:avLst/>
            </a:prstGeom>
            <a:solidFill>
              <a:srgbClr val="9869AD"/>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cxnSp>
          <p:nvCxnSpPr>
            <p:cNvPr id="42" name="直接连接符 41">
              <a:extLst>
                <a:ext uri="{FF2B5EF4-FFF2-40B4-BE49-F238E27FC236}">
                  <a16:creationId xmlns:a16="http://schemas.microsoft.com/office/drawing/2014/main" id="{84D4AF8F-D4D6-2532-8FE2-BB38ED8B5620}"/>
                </a:ext>
              </a:extLst>
            </p:cNvPr>
            <p:cNvCxnSpPr>
              <a:stCxn id="39" idx="3"/>
              <a:endCxn id="40" idx="1"/>
            </p:cNvCxnSpPr>
            <p:nvPr/>
          </p:nvCxnSpPr>
          <p:spPr>
            <a:xfrm>
              <a:off x="5829465" y="1552015"/>
              <a:ext cx="23681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CFA2D9C-79C2-AAE0-258C-057920EF5474}"/>
                </a:ext>
              </a:extLst>
            </p:cNvPr>
            <p:cNvCxnSpPr>
              <a:stCxn id="40" idx="3"/>
              <a:endCxn id="41" idx="1"/>
            </p:cNvCxnSpPr>
            <p:nvPr/>
          </p:nvCxnSpPr>
          <p:spPr>
            <a:xfrm>
              <a:off x="6484303" y="1552015"/>
              <a:ext cx="261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8C7FF78-DF02-6874-3741-A35041FE2D3E}"/>
                </a:ext>
              </a:extLst>
            </p:cNvPr>
            <p:cNvCxnSpPr>
              <a:cxnSpLocks/>
              <a:endCxn id="39" idx="1"/>
            </p:cNvCxnSpPr>
            <p:nvPr/>
          </p:nvCxnSpPr>
          <p:spPr>
            <a:xfrm>
              <a:off x="4933845" y="1552015"/>
              <a:ext cx="4775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254C170-F91D-1DA5-135B-CDEEAD453732}"/>
                </a:ext>
              </a:extLst>
            </p:cNvPr>
            <p:cNvCxnSpPr>
              <a:cxnSpLocks/>
            </p:cNvCxnSpPr>
            <p:nvPr/>
          </p:nvCxnSpPr>
          <p:spPr>
            <a:xfrm>
              <a:off x="7163677" y="1552015"/>
              <a:ext cx="3358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B2D159B1-12A3-D327-88FC-289A9FBFB97F}"/>
              </a:ext>
            </a:extLst>
          </p:cNvPr>
          <p:cNvSpPr txBox="1"/>
          <p:nvPr/>
        </p:nvSpPr>
        <p:spPr>
          <a:xfrm>
            <a:off x="1195191" y="1001235"/>
            <a:ext cx="9801618" cy="1311834"/>
          </a:xfrm>
          <a:prstGeom prst="rect">
            <a:avLst/>
          </a:prstGeom>
          <a:noFill/>
        </p:spPr>
        <p:txBody>
          <a:bodyPr wrap="square" rtlCol="0">
            <a:spAutoFit/>
          </a:bodyPr>
          <a:lstStyle/>
          <a:p>
            <a:pPr>
              <a:lnSpc>
                <a:spcPct val="120000"/>
              </a:lnSpc>
            </a:pPr>
            <a:r>
              <a:rPr lang="zh-CN" altLang="en-US" sz="1680" b="1">
                <a:solidFill>
                  <a:schemeClr val="accent5">
                    <a:lumMod val="50000"/>
                  </a:schemeClr>
                </a:solidFill>
                <a:ea typeface="PingFang SC Medium" panose="020B0400000000000000" pitchFamily="34" charset="-122"/>
              </a:rPr>
              <a:t>传统算法的局限性</a:t>
            </a:r>
            <a:r>
              <a:rPr lang="zh-CN" altLang="en-US" sz="1680">
                <a:ea typeface="PingFang SC Medium" panose="020B0400000000000000" pitchFamily="34" charset="-122"/>
              </a:rPr>
              <a:t>：由于生物数据的稀疏性和复杂性，训练数据中的序列信息不足以代表整体功能空间景观，因此传统的主动学习方法所量化的不确定性很可能缺乏足够的空间探索的指导能力</a:t>
            </a:r>
            <a:endParaRPr lang="en-US" altLang="zh-CN" sz="1680">
              <a:ea typeface="PingFang SC Medium" panose="020B0400000000000000" pitchFamily="34" charset="-122"/>
            </a:endParaRPr>
          </a:p>
          <a:p>
            <a:pPr>
              <a:lnSpc>
                <a:spcPct val="120000"/>
              </a:lnSpc>
            </a:pPr>
            <a:r>
              <a:rPr lang="zh-CN" altLang="en-US" sz="1680" b="1">
                <a:solidFill>
                  <a:schemeClr val="accent5">
                    <a:lumMod val="50000"/>
                  </a:schemeClr>
                </a:solidFill>
                <a:ea typeface="PingFang SC Medium" panose="020B0400000000000000" pitchFamily="34" charset="-122"/>
              </a:rPr>
              <a:t>巨大的待探索空间</a:t>
            </a:r>
            <a:r>
              <a:rPr lang="zh-CN" altLang="en-US" sz="1680">
                <a:ea typeface="PingFang SC Medium" panose="020B0400000000000000" pitchFamily="34" charset="-122"/>
              </a:rPr>
              <a:t>：候选序列空间规模随序列长度增长而指数增长，在所有候选序列上应用主动学习算法是计算不可行的，需要高效的候选序列设计策略</a:t>
            </a:r>
            <a:endParaRPr lang="en-US" altLang="zh-CN" sz="1680">
              <a:ea typeface="PingFang SC Medium" panose="020B0400000000000000" pitchFamily="34" charset="-122"/>
            </a:endParaRPr>
          </a:p>
        </p:txBody>
      </p:sp>
      <p:grpSp>
        <p:nvGrpSpPr>
          <p:cNvPr id="75" name="组合 74">
            <a:extLst>
              <a:ext uri="{FF2B5EF4-FFF2-40B4-BE49-F238E27FC236}">
                <a16:creationId xmlns:a16="http://schemas.microsoft.com/office/drawing/2014/main" id="{93DB23C3-23CB-AC2C-D8D5-374A748D5105}"/>
              </a:ext>
            </a:extLst>
          </p:cNvPr>
          <p:cNvGrpSpPr/>
          <p:nvPr/>
        </p:nvGrpSpPr>
        <p:grpSpPr>
          <a:xfrm>
            <a:off x="4685377" y="3728641"/>
            <a:ext cx="2630758" cy="2390891"/>
            <a:chOff x="3127163" y="2658201"/>
            <a:chExt cx="2192298" cy="1992409"/>
          </a:xfrm>
        </p:grpSpPr>
        <p:grpSp>
          <p:nvGrpSpPr>
            <p:cNvPr id="74" name="组合 73">
              <a:extLst>
                <a:ext uri="{FF2B5EF4-FFF2-40B4-BE49-F238E27FC236}">
                  <a16:creationId xmlns:a16="http://schemas.microsoft.com/office/drawing/2014/main" id="{6B63BD04-F3F7-68E8-FA17-5081C9A7B2E0}"/>
                </a:ext>
              </a:extLst>
            </p:cNvPr>
            <p:cNvGrpSpPr/>
            <p:nvPr/>
          </p:nvGrpSpPr>
          <p:grpSpPr>
            <a:xfrm>
              <a:off x="3127163" y="2658201"/>
              <a:ext cx="2192298" cy="1992409"/>
              <a:chOff x="3127163" y="2658201"/>
              <a:chExt cx="2192298" cy="1992409"/>
            </a:xfrm>
          </p:grpSpPr>
          <p:grpSp>
            <p:nvGrpSpPr>
              <p:cNvPr id="61" name="组合 60">
                <a:extLst>
                  <a:ext uri="{FF2B5EF4-FFF2-40B4-BE49-F238E27FC236}">
                    <a16:creationId xmlns:a16="http://schemas.microsoft.com/office/drawing/2014/main" id="{B95CF7F5-4874-6D70-CFEC-4AAA4375C6B4}"/>
                  </a:ext>
                </a:extLst>
              </p:cNvPr>
              <p:cNvGrpSpPr/>
              <p:nvPr/>
            </p:nvGrpSpPr>
            <p:grpSpPr>
              <a:xfrm>
                <a:off x="3127163" y="2658201"/>
                <a:ext cx="2192298" cy="1992409"/>
                <a:chOff x="1467476" y="2870098"/>
                <a:chExt cx="2192298" cy="1992409"/>
              </a:xfrm>
            </p:grpSpPr>
            <p:grpSp>
              <p:nvGrpSpPr>
                <p:cNvPr id="50" name="组合 49">
                  <a:extLst>
                    <a:ext uri="{FF2B5EF4-FFF2-40B4-BE49-F238E27FC236}">
                      <a16:creationId xmlns:a16="http://schemas.microsoft.com/office/drawing/2014/main" id="{C20DE955-28A1-3E7E-E1B4-AC5FE32C61D5}"/>
                    </a:ext>
                  </a:extLst>
                </p:cNvPr>
                <p:cNvGrpSpPr/>
                <p:nvPr/>
              </p:nvGrpSpPr>
              <p:grpSpPr>
                <a:xfrm>
                  <a:off x="1467476" y="2870098"/>
                  <a:ext cx="2192298" cy="1992409"/>
                  <a:chOff x="4935702" y="2583773"/>
                  <a:chExt cx="2192298" cy="1992409"/>
                </a:xfrm>
              </p:grpSpPr>
              <p:pic>
                <p:nvPicPr>
                  <p:cNvPr id="47" name="图片 46">
                    <a:extLst>
                      <a:ext uri="{FF2B5EF4-FFF2-40B4-BE49-F238E27FC236}">
                        <a16:creationId xmlns:a16="http://schemas.microsoft.com/office/drawing/2014/main" id="{D3EDE02A-C3A6-1120-37A7-99BBA6A20385}"/>
                      </a:ext>
                    </a:extLst>
                  </p:cNvPr>
                  <p:cNvPicPr>
                    <a:picLocks noChangeAspect="1"/>
                  </p:cNvPicPr>
                  <p:nvPr/>
                </p:nvPicPr>
                <p:blipFill>
                  <a:blip r:embed="rId2"/>
                  <a:srcRect l="35231" r="37929"/>
                  <a:stretch/>
                </p:blipFill>
                <p:spPr>
                  <a:xfrm>
                    <a:off x="4935702" y="2583773"/>
                    <a:ext cx="2192298" cy="1992409"/>
                  </a:xfrm>
                  <a:prstGeom prst="rect">
                    <a:avLst/>
                  </a:prstGeom>
                </p:spPr>
              </p:pic>
              <p:sp>
                <p:nvSpPr>
                  <p:cNvPr id="48" name="矩形 47">
                    <a:extLst>
                      <a:ext uri="{FF2B5EF4-FFF2-40B4-BE49-F238E27FC236}">
                        <a16:creationId xmlns:a16="http://schemas.microsoft.com/office/drawing/2014/main" id="{E8EE1B52-140C-BD2E-61E8-B4D4E8686FB6}"/>
                      </a:ext>
                    </a:extLst>
                  </p:cNvPr>
                  <p:cNvSpPr/>
                  <p:nvPr/>
                </p:nvSpPr>
                <p:spPr>
                  <a:xfrm>
                    <a:off x="4935702" y="3940533"/>
                    <a:ext cx="482118" cy="313432"/>
                  </a:xfrm>
                  <a:prstGeom prst="rect">
                    <a:avLst/>
                  </a:prstGeom>
                  <a:solidFill>
                    <a:srgbClr val="FFFFFF"/>
                  </a:solidFill>
                  <a:ln>
                    <a:no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49" name="矩形 48">
                    <a:extLst>
                      <a:ext uri="{FF2B5EF4-FFF2-40B4-BE49-F238E27FC236}">
                        <a16:creationId xmlns:a16="http://schemas.microsoft.com/office/drawing/2014/main" id="{7DCB73A9-C9C4-207A-B9DE-627B4121BE1C}"/>
                      </a:ext>
                    </a:extLst>
                  </p:cNvPr>
                  <p:cNvSpPr/>
                  <p:nvPr/>
                </p:nvSpPr>
                <p:spPr>
                  <a:xfrm>
                    <a:off x="6645882" y="3886411"/>
                    <a:ext cx="482118" cy="313432"/>
                  </a:xfrm>
                  <a:prstGeom prst="rect">
                    <a:avLst/>
                  </a:prstGeom>
                  <a:solidFill>
                    <a:srgbClr val="FFFFFF"/>
                  </a:solidFill>
                  <a:ln>
                    <a:no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sp>
              <p:nvSpPr>
                <p:cNvPr id="51" name="椭圆 50">
                  <a:extLst>
                    <a:ext uri="{FF2B5EF4-FFF2-40B4-BE49-F238E27FC236}">
                      <a16:creationId xmlns:a16="http://schemas.microsoft.com/office/drawing/2014/main" id="{372638E0-8E0D-76C2-E7A6-656C2C4FA62C}"/>
                    </a:ext>
                  </a:extLst>
                </p:cNvPr>
                <p:cNvSpPr/>
                <p:nvPr/>
              </p:nvSpPr>
              <p:spPr>
                <a:xfrm>
                  <a:off x="2607137" y="4100736"/>
                  <a:ext cx="72000" cy="72000"/>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2" name="椭圆 51">
                  <a:extLst>
                    <a:ext uri="{FF2B5EF4-FFF2-40B4-BE49-F238E27FC236}">
                      <a16:creationId xmlns:a16="http://schemas.microsoft.com/office/drawing/2014/main" id="{A36E9E5F-1D2F-3132-86D0-FD0840B669B5}"/>
                    </a:ext>
                  </a:extLst>
                </p:cNvPr>
                <p:cNvSpPr/>
                <p:nvPr/>
              </p:nvSpPr>
              <p:spPr>
                <a:xfrm>
                  <a:off x="2200737" y="4024127"/>
                  <a:ext cx="72000" cy="72000"/>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3" name="椭圆 52">
                  <a:extLst>
                    <a:ext uri="{FF2B5EF4-FFF2-40B4-BE49-F238E27FC236}">
                      <a16:creationId xmlns:a16="http://schemas.microsoft.com/office/drawing/2014/main" id="{B0A9CB24-C556-1B3F-929B-3A686613E43D}"/>
                    </a:ext>
                  </a:extLst>
                </p:cNvPr>
                <p:cNvSpPr/>
                <p:nvPr/>
              </p:nvSpPr>
              <p:spPr>
                <a:xfrm>
                  <a:off x="2353137" y="4176527"/>
                  <a:ext cx="72000" cy="72000"/>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4" name="椭圆 53">
                  <a:extLst>
                    <a:ext uri="{FF2B5EF4-FFF2-40B4-BE49-F238E27FC236}">
                      <a16:creationId xmlns:a16="http://schemas.microsoft.com/office/drawing/2014/main" id="{BC2C9780-911E-4607-0F3C-3664C793E10A}"/>
                    </a:ext>
                  </a:extLst>
                </p:cNvPr>
                <p:cNvSpPr/>
                <p:nvPr/>
              </p:nvSpPr>
              <p:spPr>
                <a:xfrm>
                  <a:off x="2399124" y="3968182"/>
                  <a:ext cx="72000" cy="72000"/>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5" name="椭圆 54">
                  <a:extLst>
                    <a:ext uri="{FF2B5EF4-FFF2-40B4-BE49-F238E27FC236}">
                      <a16:creationId xmlns:a16="http://schemas.microsoft.com/office/drawing/2014/main" id="{451F4218-485F-5BEC-AF1E-B0374BEE81B4}"/>
                    </a:ext>
                  </a:extLst>
                </p:cNvPr>
                <p:cNvSpPr/>
                <p:nvPr/>
              </p:nvSpPr>
              <p:spPr>
                <a:xfrm>
                  <a:off x="2527625" y="3989515"/>
                  <a:ext cx="72000" cy="72000"/>
                </a:xfrm>
                <a:prstGeom prst="ellipse">
                  <a:avLst/>
                </a:prstGeom>
                <a:solidFill>
                  <a:srgbClr val="EBDB88"/>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7" name="椭圆 56">
                  <a:extLst>
                    <a:ext uri="{FF2B5EF4-FFF2-40B4-BE49-F238E27FC236}">
                      <a16:creationId xmlns:a16="http://schemas.microsoft.com/office/drawing/2014/main" id="{3191045F-19C6-8F8F-BC75-B79B042CB92D}"/>
                    </a:ext>
                  </a:extLst>
                </p:cNvPr>
                <p:cNvSpPr/>
                <p:nvPr/>
              </p:nvSpPr>
              <p:spPr>
                <a:xfrm>
                  <a:off x="2497299" y="3638943"/>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8" name="椭圆 57">
                  <a:extLst>
                    <a:ext uri="{FF2B5EF4-FFF2-40B4-BE49-F238E27FC236}">
                      <a16:creationId xmlns:a16="http://schemas.microsoft.com/office/drawing/2014/main" id="{33BA4274-CFB5-8825-1FE1-53B5F2657CBF}"/>
                    </a:ext>
                  </a:extLst>
                </p:cNvPr>
                <p:cNvSpPr/>
                <p:nvPr/>
              </p:nvSpPr>
              <p:spPr>
                <a:xfrm>
                  <a:off x="2130161" y="3442438"/>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59" name="椭圆 58">
                  <a:extLst>
                    <a:ext uri="{FF2B5EF4-FFF2-40B4-BE49-F238E27FC236}">
                      <a16:creationId xmlns:a16="http://schemas.microsoft.com/office/drawing/2014/main" id="{8786A178-683F-1FCF-EB09-BAB24AE0C629}"/>
                    </a:ext>
                  </a:extLst>
                </p:cNvPr>
                <p:cNvSpPr/>
                <p:nvPr/>
              </p:nvSpPr>
              <p:spPr>
                <a:xfrm>
                  <a:off x="2678940" y="3487292"/>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60" name="椭圆 59">
                  <a:extLst>
                    <a:ext uri="{FF2B5EF4-FFF2-40B4-BE49-F238E27FC236}">
                      <a16:creationId xmlns:a16="http://schemas.microsoft.com/office/drawing/2014/main" id="{19187624-7817-AF5B-1AC3-D044B5BB667D}"/>
                    </a:ext>
                  </a:extLst>
                </p:cNvPr>
                <p:cNvSpPr/>
                <p:nvPr/>
              </p:nvSpPr>
              <p:spPr>
                <a:xfrm>
                  <a:off x="2992950" y="3530564"/>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sp>
            <p:nvSpPr>
              <p:cNvPr id="62" name="椭圆 61">
                <a:extLst>
                  <a:ext uri="{FF2B5EF4-FFF2-40B4-BE49-F238E27FC236}">
                    <a16:creationId xmlns:a16="http://schemas.microsoft.com/office/drawing/2014/main" id="{30C315AC-0202-FAFF-080C-E1CFE78D5F74}"/>
                  </a:ext>
                </a:extLst>
              </p:cNvPr>
              <p:cNvSpPr/>
              <p:nvPr/>
            </p:nvSpPr>
            <p:spPr>
              <a:xfrm>
                <a:off x="4472571" y="3831654"/>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63" name="椭圆 62">
                <a:extLst>
                  <a:ext uri="{FF2B5EF4-FFF2-40B4-BE49-F238E27FC236}">
                    <a16:creationId xmlns:a16="http://schemas.microsoft.com/office/drawing/2014/main" id="{5CB2F46A-9C43-D7AD-1EB5-46D72D0F472B}"/>
                  </a:ext>
                </a:extLst>
              </p:cNvPr>
              <p:cNvSpPr/>
              <p:nvPr/>
            </p:nvSpPr>
            <p:spPr>
              <a:xfrm>
                <a:off x="3663650" y="3759654"/>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64" name="椭圆 63">
                <a:extLst>
                  <a:ext uri="{FF2B5EF4-FFF2-40B4-BE49-F238E27FC236}">
                    <a16:creationId xmlns:a16="http://schemas.microsoft.com/office/drawing/2014/main" id="{92A567D1-BDD1-9756-0F90-D0C55AEA9D8E}"/>
                  </a:ext>
                </a:extLst>
              </p:cNvPr>
              <p:cNvSpPr/>
              <p:nvPr/>
            </p:nvSpPr>
            <p:spPr>
              <a:xfrm>
                <a:off x="4309386" y="3741618"/>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65" name="椭圆 64">
                <a:extLst>
                  <a:ext uri="{FF2B5EF4-FFF2-40B4-BE49-F238E27FC236}">
                    <a16:creationId xmlns:a16="http://schemas.microsoft.com/office/drawing/2014/main" id="{5B1203B6-A6BE-0325-BC2B-85AE7241301B}"/>
                  </a:ext>
                </a:extLst>
              </p:cNvPr>
              <p:cNvSpPr/>
              <p:nvPr/>
            </p:nvSpPr>
            <p:spPr>
              <a:xfrm>
                <a:off x="3918423" y="3674954"/>
                <a:ext cx="72000" cy="72000"/>
              </a:xfrm>
              <a:prstGeom prst="ellipse">
                <a:avLst/>
              </a:prstGeom>
              <a:solidFill>
                <a:schemeClr val="accent6">
                  <a:lumMod val="60000"/>
                  <a:lumOff val="40000"/>
                </a:schemeClr>
              </a:solid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sp>
          <p:nvSpPr>
            <p:cNvPr id="69" name="椭圆 68">
              <a:extLst>
                <a:ext uri="{FF2B5EF4-FFF2-40B4-BE49-F238E27FC236}">
                  <a16:creationId xmlns:a16="http://schemas.microsoft.com/office/drawing/2014/main" id="{CEDD698E-0895-8302-DAF7-46A7CD5C033A}"/>
                </a:ext>
              </a:extLst>
            </p:cNvPr>
            <p:cNvSpPr/>
            <p:nvPr/>
          </p:nvSpPr>
          <p:spPr>
            <a:xfrm rot="20934486">
              <a:off x="3725539" y="3179484"/>
              <a:ext cx="214286" cy="189608"/>
            </a:xfrm>
            <a:prstGeom prst="ellipse">
              <a:avLst/>
            </a:prstGeom>
            <a:noFill/>
            <a:ln>
              <a:solidFill>
                <a:srgbClr val="FFFF00"/>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70" name="椭圆 69">
              <a:extLst>
                <a:ext uri="{FF2B5EF4-FFF2-40B4-BE49-F238E27FC236}">
                  <a16:creationId xmlns:a16="http://schemas.microsoft.com/office/drawing/2014/main" id="{3C9F899E-B7CB-9EE6-D83E-252291F31AD5}"/>
                </a:ext>
              </a:extLst>
            </p:cNvPr>
            <p:cNvSpPr/>
            <p:nvPr/>
          </p:nvSpPr>
          <p:spPr>
            <a:xfrm rot="20934486">
              <a:off x="4127916" y="3382420"/>
              <a:ext cx="152294" cy="162030"/>
            </a:xfrm>
            <a:prstGeom prst="ellipse">
              <a:avLst/>
            </a:prstGeom>
            <a:noFill/>
            <a:ln>
              <a:solidFill>
                <a:srgbClr val="FFFF00"/>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71" name="椭圆 70">
              <a:extLst>
                <a:ext uri="{FF2B5EF4-FFF2-40B4-BE49-F238E27FC236}">
                  <a16:creationId xmlns:a16="http://schemas.microsoft.com/office/drawing/2014/main" id="{61005603-836F-5400-A04D-937BDF22A8DF}"/>
                </a:ext>
              </a:extLst>
            </p:cNvPr>
            <p:cNvSpPr/>
            <p:nvPr/>
          </p:nvSpPr>
          <p:spPr>
            <a:xfrm rot="20934486">
              <a:off x="4296910" y="3254498"/>
              <a:ext cx="141952" cy="151027"/>
            </a:xfrm>
            <a:prstGeom prst="ellipse">
              <a:avLst/>
            </a:prstGeom>
            <a:noFill/>
            <a:ln>
              <a:solidFill>
                <a:srgbClr val="FFFF00"/>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72" name="椭圆 71">
              <a:extLst>
                <a:ext uri="{FF2B5EF4-FFF2-40B4-BE49-F238E27FC236}">
                  <a16:creationId xmlns:a16="http://schemas.microsoft.com/office/drawing/2014/main" id="{55784E9E-DD71-F48F-B9D6-3B3D67F83480}"/>
                </a:ext>
              </a:extLst>
            </p:cNvPr>
            <p:cNvSpPr/>
            <p:nvPr/>
          </p:nvSpPr>
          <p:spPr>
            <a:xfrm rot="20934486">
              <a:off x="4612490" y="3284439"/>
              <a:ext cx="152294" cy="162030"/>
            </a:xfrm>
            <a:prstGeom prst="ellipse">
              <a:avLst/>
            </a:prstGeom>
            <a:noFill/>
            <a:ln>
              <a:solidFill>
                <a:srgbClr val="FFFF00"/>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73" name="任意多边形: 形状 72">
              <a:extLst>
                <a:ext uri="{FF2B5EF4-FFF2-40B4-BE49-F238E27FC236}">
                  <a16:creationId xmlns:a16="http://schemas.microsoft.com/office/drawing/2014/main" id="{584F87F1-CE50-A755-79B1-29D24911C74F}"/>
                </a:ext>
              </a:extLst>
            </p:cNvPr>
            <p:cNvSpPr/>
            <p:nvPr/>
          </p:nvSpPr>
          <p:spPr>
            <a:xfrm>
              <a:off x="3613451" y="3632809"/>
              <a:ext cx="958549" cy="312660"/>
            </a:xfrm>
            <a:custGeom>
              <a:avLst/>
              <a:gdLst>
                <a:gd name="connsiteX0" fmla="*/ 0 w 1295400"/>
                <a:gd name="connsiteY0" fmla="*/ 139700 h 323850"/>
                <a:gd name="connsiteX1" fmla="*/ 0 w 1295400"/>
                <a:gd name="connsiteY1" fmla="*/ 139700 h 323850"/>
                <a:gd name="connsiteX2" fmla="*/ 66675 w 1295400"/>
                <a:gd name="connsiteY2" fmla="*/ 85725 h 323850"/>
                <a:gd name="connsiteX3" fmla="*/ 79375 w 1295400"/>
                <a:gd name="connsiteY3" fmla="*/ 73025 h 323850"/>
                <a:gd name="connsiteX4" fmla="*/ 355600 w 1295400"/>
                <a:gd name="connsiteY4" fmla="*/ 0 h 323850"/>
                <a:gd name="connsiteX5" fmla="*/ 793750 w 1295400"/>
                <a:gd name="connsiteY5" fmla="*/ 6350 h 323850"/>
                <a:gd name="connsiteX6" fmla="*/ 1158875 w 1295400"/>
                <a:gd name="connsiteY6" fmla="*/ 130175 h 323850"/>
                <a:gd name="connsiteX7" fmla="*/ 1295400 w 1295400"/>
                <a:gd name="connsiteY7" fmla="*/ 298450 h 323850"/>
                <a:gd name="connsiteX8" fmla="*/ 1136650 w 1295400"/>
                <a:gd name="connsiteY8" fmla="*/ 323850 h 323850"/>
                <a:gd name="connsiteX9" fmla="*/ 895350 w 1295400"/>
                <a:gd name="connsiteY9" fmla="*/ 215900 h 323850"/>
                <a:gd name="connsiteX10" fmla="*/ 698500 w 1295400"/>
                <a:gd name="connsiteY10" fmla="*/ 130175 h 323850"/>
                <a:gd name="connsiteX11" fmla="*/ 403225 w 1295400"/>
                <a:gd name="connsiteY11" fmla="*/ 123825 h 323850"/>
                <a:gd name="connsiteX12" fmla="*/ 174625 w 1295400"/>
                <a:gd name="connsiteY12" fmla="*/ 273050 h 323850"/>
                <a:gd name="connsiteX13" fmla="*/ 34925 w 1295400"/>
                <a:gd name="connsiteY13" fmla="*/ 257175 h 323850"/>
                <a:gd name="connsiteX14" fmla="*/ 0 w 1295400"/>
                <a:gd name="connsiteY14" fmla="*/ 139700 h 323850"/>
                <a:gd name="connsiteX0" fmla="*/ 0 w 1295571"/>
                <a:gd name="connsiteY0" fmla="*/ 139700 h 330562"/>
                <a:gd name="connsiteX1" fmla="*/ 0 w 1295571"/>
                <a:gd name="connsiteY1" fmla="*/ 139700 h 330562"/>
                <a:gd name="connsiteX2" fmla="*/ 66675 w 1295571"/>
                <a:gd name="connsiteY2" fmla="*/ 85725 h 330562"/>
                <a:gd name="connsiteX3" fmla="*/ 79375 w 1295571"/>
                <a:gd name="connsiteY3" fmla="*/ 73025 h 330562"/>
                <a:gd name="connsiteX4" fmla="*/ 355600 w 1295571"/>
                <a:gd name="connsiteY4" fmla="*/ 0 h 330562"/>
                <a:gd name="connsiteX5" fmla="*/ 793750 w 1295571"/>
                <a:gd name="connsiteY5" fmla="*/ 6350 h 330562"/>
                <a:gd name="connsiteX6" fmla="*/ 1158875 w 1295571"/>
                <a:gd name="connsiteY6" fmla="*/ 130175 h 330562"/>
                <a:gd name="connsiteX7" fmla="*/ 1295400 w 1295571"/>
                <a:gd name="connsiteY7" fmla="*/ 298450 h 330562"/>
                <a:gd name="connsiteX8" fmla="*/ 1136650 w 1295571"/>
                <a:gd name="connsiteY8" fmla="*/ 323850 h 330562"/>
                <a:gd name="connsiteX9" fmla="*/ 895350 w 1295571"/>
                <a:gd name="connsiteY9" fmla="*/ 215900 h 330562"/>
                <a:gd name="connsiteX10" fmla="*/ 698500 w 1295571"/>
                <a:gd name="connsiteY10" fmla="*/ 130175 h 330562"/>
                <a:gd name="connsiteX11" fmla="*/ 403225 w 1295571"/>
                <a:gd name="connsiteY11" fmla="*/ 123825 h 330562"/>
                <a:gd name="connsiteX12" fmla="*/ 174625 w 1295571"/>
                <a:gd name="connsiteY12" fmla="*/ 273050 h 330562"/>
                <a:gd name="connsiteX13" fmla="*/ 34925 w 1295571"/>
                <a:gd name="connsiteY13" fmla="*/ 257175 h 330562"/>
                <a:gd name="connsiteX14" fmla="*/ 0 w 1295571"/>
                <a:gd name="connsiteY14" fmla="*/ 139700 h 330562"/>
                <a:gd name="connsiteX0" fmla="*/ 0 w 1295571"/>
                <a:gd name="connsiteY0" fmla="*/ 139700 h 330562"/>
                <a:gd name="connsiteX1" fmla="*/ 0 w 1295571"/>
                <a:gd name="connsiteY1" fmla="*/ 139700 h 330562"/>
                <a:gd name="connsiteX2" fmla="*/ 66675 w 1295571"/>
                <a:gd name="connsiteY2" fmla="*/ 85725 h 330562"/>
                <a:gd name="connsiteX3" fmla="*/ 79375 w 1295571"/>
                <a:gd name="connsiteY3" fmla="*/ 73025 h 330562"/>
                <a:gd name="connsiteX4" fmla="*/ 355600 w 1295571"/>
                <a:gd name="connsiteY4" fmla="*/ 0 h 330562"/>
                <a:gd name="connsiteX5" fmla="*/ 793750 w 1295571"/>
                <a:gd name="connsiteY5" fmla="*/ 6350 h 330562"/>
                <a:gd name="connsiteX6" fmla="*/ 1158875 w 1295571"/>
                <a:gd name="connsiteY6" fmla="*/ 130175 h 330562"/>
                <a:gd name="connsiteX7" fmla="*/ 1295400 w 1295571"/>
                <a:gd name="connsiteY7" fmla="*/ 298450 h 330562"/>
                <a:gd name="connsiteX8" fmla="*/ 1136650 w 1295571"/>
                <a:gd name="connsiteY8" fmla="*/ 323850 h 330562"/>
                <a:gd name="connsiteX9" fmla="*/ 895350 w 1295571"/>
                <a:gd name="connsiteY9" fmla="*/ 215900 h 330562"/>
                <a:gd name="connsiteX10" fmla="*/ 698500 w 1295571"/>
                <a:gd name="connsiteY10" fmla="*/ 130175 h 330562"/>
                <a:gd name="connsiteX11" fmla="*/ 403225 w 1295571"/>
                <a:gd name="connsiteY11" fmla="*/ 123825 h 330562"/>
                <a:gd name="connsiteX12" fmla="*/ 174625 w 1295571"/>
                <a:gd name="connsiteY12" fmla="*/ 273050 h 330562"/>
                <a:gd name="connsiteX13" fmla="*/ 34925 w 1295571"/>
                <a:gd name="connsiteY13" fmla="*/ 257175 h 330562"/>
                <a:gd name="connsiteX14" fmla="*/ 0 w 1295571"/>
                <a:gd name="connsiteY14" fmla="*/ 139700 h 330562"/>
                <a:gd name="connsiteX0" fmla="*/ 0 w 1295571"/>
                <a:gd name="connsiteY0" fmla="*/ 139700 h 330562"/>
                <a:gd name="connsiteX1" fmla="*/ 0 w 1295571"/>
                <a:gd name="connsiteY1" fmla="*/ 139700 h 330562"/>
                <a:gd name="connsiteX2" fmla="*/ 66675 w 1295571"/>
                <a:gd name="connsiteY2" fmla="*/ 85725 h 330562"/>
                <a:gd name="connsiteX3" fmla="*/ 79375 w 1295571"/>
                <a:gd name="connsiteY3" fmla="*/ 73025 h 330562"/>
                <a:gd name="connsiteX4" fmla="*/ 355600 w 1295571"/>
                <a:gd name="connsiteY4" fmla="*/ 0 h 330562"/>
                <a:gd name="connsiteX5" fmla="*/ 793750 w 1295571"/>
                <a:gd name="connsiteY5" fmla="*/ 6350 h 330562"/>
                <a:gd name="connsiteX6" fmla="*/ 1158875 w 1295571"/>
                <a:gd name="connsiteY6" fmla="*/ 130175 h 330562"/>
                <a:gd name="connsiteX7" fmla="*/ 1295400 w 1295571"/>
                <a:gd name="connsiteY7" fmla="*/ 298450 h 330562"/>
                <a:gd name="connsiteX8" fmla="*/ 1136650 w 1295571"/>
                <a:gd name="connsiteY8" fmla="*/ 323850 h 330562"/>
                <a:gd name="connsiteX9" fmla="*/ 895350 w 1295571"/>
                <a:gd name="connsiteY9" fmla="*/ 215900 h 330562"/>
                <a:gd name="connsiteX10" fmla="*/ 698500 w 1295571"/>
                <a:gd name="connsiteY10" fmla="*/ 130175 h 330562"/>
                <a:gd name="connsiteX11" fmla="*/ 403225 w 1295571"/>
                <a:gd name="connsiteY11" fmla="*/ 123825 h 330562"/>
                <a:gd name="connsiteX12" fmla="*/ 174625 w 1295571"/>
                <a:gd name="connsiteY12" fmla="*/ 273050 h 330562"/>
                <a:gd name="connsiteX13" fmla="*/ 34925 w 1295571"/>
                <a:gd name="connsiteY13" fmla="*/ 257175 h 330562"/>
                <a:gd name="connsiteX14" fmla="*/ 0 w 1295571"/>
                <a:gd name="connsiteY14" fmla="*/ 139700 h 330562"/>
                <a:gd name="connsiteX0" fmla="*/ 0 w 1295571"/>
                <a:gd name="connsiteY0" fmla="*/ 139700 h 330562"/>
                <a:gd name="connsiteX1" fmla="*/ 0 w 1295571"/>
                <a:gd name="connsiteY1" fmla="*/ 139700 h 330562"/>
                <a:gd name="connsiteX2" fmla="*/ 66675 w 1295571"/>
                <a:gd name="connsiteY2" fmla="*/ 85725 h 330562"/>
                <a:gd name="connsiteX3" fmla="*/ 79375 w 1295571"/>
                <a:gd name="connsiteY3" fmla="*/ 73025 h 330562"/>
                <a:gd name="connsiteX4" fmla="*/ 355600 w 1295571"/>
                <a:gd name="connsiteY4" fmla="*/ 0 h 330562"/>
                <a:gd name="connsiteX5" fmla="*/ 793750 w 1295571"/>
                <a:gd name="connsiteY5" fmla="*/ 6350 h 330562"/>
                <a:gd name="connsiteX6" fmla="*/ 1158875 w 1295571"/>
                <a:gd name="connsiteY6" fmla="*/ 130175 h 330562"/>
                <a:gd name="connsiteX7" fmla="*/ 1295400 w 1295571"/>
                <a:gd name="connsiteY7" fmla="*/ 298450 h 330562"/>
                <a:gd name="connsiteX8" fmla="*/ 1136650 w 1295571"/>
                <a:gd name="connsiteY8" fmla="*/ 323850 h 330562"/>
                <a:gd name="connsiteX9" fmla="*/ 895350 w 1295571"/>
                <a:gd name="connsiteY9" fmla="*/ 215900 h 330562"/>
                <a:gd name="connsiteX10" fmla="*/ 698500 w 1295571"/>
                <a:gd name="connsiteY10" fmla="*/ 130175 h 330562"/>
                <a:gd name="connsiteX11" fmla="*/ 403225 w 1295571"/>
                <a:gd name="connsiteY11" fmla="*/ 123825 h 330562"/>
                <a:gd name="connsiteX12" fmla="*/ 174625 w 1295571"/>
                <a:gd name="connsiteY12" fmla="*/ 273050 h 330562"/>
                <a:gd name="connsiteX13" fmla="*/ 34925 w 1295571"/>
                <a:gd name="connsiteY13" fmla="*/ 257175 h 330562"/>
                <a:gd name="connsiteX14" fmla="*/ 0 w 1295571"/>
                <a:gd name="connsiteY14" fmla="*/ 139700 h 330562"/>
                <a:gd name="connsiteX0" fmla="*/ 0 w 1295571"/>
                <a:gd name="connsiteY0" fmla="*/ 148840 h 339702"/>
                <a:gd name="connsiteX1" fmla="*/ 0 w 1295571"/>
                <a:gd name="connsiteY1" fmla="*/ 148840 h 339702"/>
                <a:gd name="connsiteX2" fmla="*/ 66675 w 1295571"/>
                <a:gd name="connsiteY2" fmla="*/ 94865 h 339702"/>
                <a:gd name="connsiteX3" fmla="*/ 79375 w 1295571"/>
                <a:gd name="connsiteY3" fmla="*/ 82165 h 339702"/>
                <a:gd name="connsiteX4" fmla="*/ 355600 w 1295571"/>
                <a:gd name="connsiteY4" fmla="*/ 9140 h 339702"/>
                <a:gd name="connsiteX5" fmla="*/ 793750 w 1295571"/>
                <a:gd name="connsiteY5" fmla="*/ 15490 h 339702"/>
                <a:gd name="connsiteX6" fmla="*/ 1158875 w 1295571"/>
                <a:gd name="connsiteY6" fmla="*/ 139315 h 339702"/>
                <a:gd name="connsiteX7" fmla="*/ 1295400 w 1295571"/>
                <a:gd name="connsiteY7" fmla="*/ 307590 h 339702"/>
                <a:gd name="connsiteX8" fmla="*/ 1136650 w 1295571"/>
                <a:gd name="connsiteY8" fmla="*/ 332990 h 339702"/>
                <a:gd name="connsiteX9" fmla="*/ 895350 w 1295571"/>
                <a:gd name="connsiteY9" fmla="*/ 225040 h 339702"/>
                <a:gd name="connsiteX10" fmla="*/ 698500 w 1295571"/>
                <a:gd name="connsiteY10" fmla="*/ 139315 h 339702"/>
                <a:gd name="connsiteX11" fmla="*/ 403225 w 1295571"/>
                <a:gd name="connsiteY11" fmla="*/ 132965 h 339702"/>
                <a:gd name="connsiteX12" fmla="*/ 174625 w 1295571"/>
                <a:gd name="connsiteY12" fmla="*/ 282190 h 339702"/>
                <a:gd name="connsiteX13" fmla="*/ 34925 w 1295571"/>
                <a:gd name="connsiteY13" fmla="*/ 266315 h 339702"/>
                <a:gd name="connsiteX14" fmla="*/ 0 w 1295571"/>
                <a:gd name="connsiteY14" fmla="*/ 148840 h 339702"/>
                <a:gd name="connsiteX0" fmla="*/ 0 w 1295571"/>
                <a:gd name="connsiteY0" fmla="*/ 154257 h 345119"/>
                <a:gd name="connsiteX1" fmla="*/ 0 w 1295571"/>
                <a:gd name="connsiteY1" fmla="*/ 154257 h 345119"/>
                <a:gd name="connsiteX2" fmla="*/ 66675 w 1295571"/>
                <a:gd name="connsiteY2" fmla="*/ 100282 h 345119"/>
                <a:gd name="connsiteX3" fmla="*/ 79375 w 1295571"/>
                <a:gd name="connsiteY3" fmla="*/ 87582 h 345119"/>
                <a:gd name="connsiteX4" fmla="*/ 355600 w 1295571"/>
                <a:gd name="connsiteY4" fmla="*/ 14557 h 345119"/>
                <a:gd name="connsiteX5" fmla="*/ 793750 w 1295571"/>
                <a:gd name="connsiteY5" fmla="*/ 20907 h 345119"/>
                <a:gd name="connsiteX6" fmla="*/ 1158875 w 1295571"/>
                <a:gd name="connsiteY6" fmla="*/ 144732 h 345119"/>
                <a:gd name="connsiteX7" fmla="*/ 1295400 w 1295571"/>
                <a:gd name="connsiteY7" fmla="*/ 313007 h 345119"/>
                <a:gd name="connsiteX8" fmla="*/ 1136650 w 1295571"/>
                <a:gd name="connsiteY8" fmla="*/ 338407 h 345119"/>
                <a:gd name="connsiteX9" fmla="*/ 895350 w 1295571"/>
                <a:gd name="connsiteY9" fmla="*/ 230457 h 345119"/>
                <a:gd name="connsiteX10" fmla="*/ 698500 w 1295571"/>
                <a:gd name="connsiteY10" fmla="*/ 144732 h 345119"/>
                <a:gd name="connsiteX11" fmla="*/ 403225 w 1295571"/>
                <a:gd name="connsiteY11" fmla="*/ 138382 h 345119"/>
                <a:gd name="connsiteX12" fmla="*/ 174625 w 1295571"/>
                <a:gd name="connsiteY12" fmla="*/ 287607 h 345119"/>
                <a:gd name="connsiteX13" fmla="*/ 34925 w 1295571"/>
                <a:gd name="connsiteY13" fmla="*/ 271732 h 345119"/>
                <a:gd name="connsiteX14" fmla="*/ 0 w 1295571"/>
                <a:gd name="connsiteY14" fmla="*/ 154257 h 345119"/>
                <a:gd name="connsiteX0" fmla="*/ 0 w 1295571"/>
                <a:gd name="connsiteY0" fmla="*/ 154257 h 345119"/>
                <a:gd name="connsiteX1" fmla="*/ 0 w 1295571"/>
                <a:gd name="connsiteY1" fmla="*/ 154257 h 345119"/>
                <a:gd name="connsiteX2" fmla="*/ 66675 w 1295571"/>
                <a:gd name="connsiteY2" fmla="*/ 100282 h 345119"/>
                <a:gd name="connsiteX3" fmla="*/ 79375 w 1295571"/>
                <a:gd name="connsiteY3" fmla="*/ 87582 h 345119"/>
                <a:gd name="connsiteX4" fmla="*/ 355600 w 1295571"/>
                <a:gd name="connsiteY4" fmla="*/ 14557 h 345119"/>
                <a:gd name="connsiteX5" fmla="*/ 793750 w 1295571"/>
                <a:gd name="connsiteY5" fmla="*/ 20907 h 345119"/>
                <a:gd name="connsiteX6" fmla="*/ 1158875 w 1295571"/>
                <a:gd name="connsiteY6" fmla="*/ 144732 h 345119"/>
                <a:gd name="connsiteX7" fmla="*/ 1295400 w 1295571"/>
                <a:gd name="connsiteY7" fmla="*/ 313007 h 345119"/>
                <a:gd name="connsiteX8" fmla="*/ 1136650 w 1295571"/>
                <a:gd name="connsiteY8" fmla="*/ 338407 h 345119"/>
                <a:gd name="connsiteX9" fmla="*/ 895350 w 1295571"/>
                <a:gd name="connsiteY9" fmla="*/ 230457 h 345119"/>
                <a:gd name="connsiteX10" fmla="*/ 698500 w 1295571"/>
                <a:gd name="connsiteY10" fmla="*/ 144732 h 345119"/>
                <a:gd name="connsiteX11" fmla="*/ 403225 w 1295571"/>
                <a:gd name="connsiteY11" fmla="*/ 138382 h 345119"/>
                <a:gd name="connsiteX12" fmla="*/ 174625 w 1295571"/>
                <a:gd name="connsiteY12" fmla="*/ 287607 h 345119"/>
                <a:gd name="connsiteX13" fmla="*/ 34925 w 1295571"/>
                <a:gd name="connsiteY13" fmla="*/ 271732 h 345119"/>
                <a:gd name="connsiteX14" fmla="*/ 0 w 1295571"/>
                <a:gd name="connsiteY14" fmla="*/ 154257 h 345119"/>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895350 w 1295571"/>
                <a:gd name="connsiteY8" fmla="*/ 225871 h 340533"/>
                <a:gd name="connsiteX9" fmla="*/ 698500 w 1295571"/>
                <a:gd name="connsiteY9" fmla="*/ 140146 h 340533"/>
                <a:gd name="connsiteX10" fmla="*/ 403225 w 1295571"/>
                <a:gd name="connsiteY10" fmla="*/ 133796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895350 w 1295571"/>
                <a:gd name="connsiteY8" fmla="*/ 225871 h 340533"/>
                <a:gd name="connsiteX9" fmla="*/ 698500 w 1295571"/>
                <a:gd name="connsiteY9" fmla="*/ 140146 h 340533"/>
                <a:gd name="connsiteX10" fmla="*/ 403225 w 1295571"/>
                <a:gd name="connsiteY10" fmla="*/ 133796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895350 w 1295571"/>
                <a:gd name="connsiteY8" fmla="*/ 225871 h 340533"/>
                <a:gd name="connsiteX9" fmla="*/ 698500 w 1295571"/>
                <a:gd name="connsiteY9" fmla="*/ 140146 h 340533"/>
                <a:gd name="connsiteX10" fmla="*/ 403225 w 1295571"/>
                <a:gd name="connsiteY10" fmla="*/ 133796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895350 w 1295571"/>
                <a:gd name="connsiteY8" fmla="*/ 225871 h 340533"/>
                <a:gd name="connsiteX9" fmla="*/ 698500 w 1295571"/>
                <a:gd name="connsiteY9" fmla="*/ 140146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895350 w 1295571"/>
                <a:gd name="connsiteY8" fmla="*/ 225871 h 340533"/>
                <a:gd name="connsiteX9" fmla="*/ 715591 w 1295571"/>
                <a:gd name="connsiteY9" fmla="*/ 105651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33805 w 1295571"/>
                <a:gd name="connsiteY8" fmla="*/ 194825 h 340533"/>
                <a:gd name="connsiteX9" fmla="*/ 715591 w 1295571"/>
                <a:gd name="connsiteY9" fmla="*/ 105651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46623 w 1295571"/>
                <a:gd name="connsiteY8" fmla="*/ 181027 h 340533"/>
                <a:gd name="connsiteX9" fmla="*/ 715591 w 1295571"/>
                <a:gd name="connsiteY9" fmla="*/ 105651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33805 w 1295571"/>
                <a:gd name="connsiteY8" fmla="*/ 194825 h 340533"/>
                <a:gd name="connsiteX9" fmla="*/ 715591 w 1295571"/>
                <a:gd name="connsiteY9" fmla="*/ 105651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33805 w 1295571"/>
                <a:gd name="connsiteY8" fmla="*/ 194825 h 340533"/>
                <a:gd name="connsiteX9" fmla="*/ 711319 w 1295571"/>
                <a:gd name="connsiteY9" fmla="*/ 119449 h 340533"/>
                <a:gd name="connsiteX10" fmla="*/ 420315 w 1295571"/>
                <a:gd name="connsiteY10" fmla="*/ 164841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33805 w 1295571"/>
                <a:gd name="connsiteY8" fmla="*/ 194825 h 340533"/>
                <a:gd name="connsiteX9" fmla="*/ 711319 w 1295571"/>
                <a:gd name="connsiteY9" fmla="*/ 119449 h 340533"/>
                <a:gd name="connsiteX10" fmla="*/ 394679 w 1295571"/>
                <a:gd name="connsiteY10" fmla="*/ 157942 h 340533"/>
                <a:gd name="connsiteX11" fmla="*/ 174625 w 1295571"/>
                <a:gd name="connsiteY11" fmla="*/ 283021 h 340533"/>
                <a:gd name="connsiteX12" fmla="*/ 34925 w 1295571"/>
                <a:gd name="connsiteY12" fmla="*/ 267146 h 340533"/>
                <a:gd name="connsiteX13" fmla="*/ 0 w 1295571"/>
                <a:gd name="connsiteY13" fmla="*/ 149671 h 340533"/>
                <a:gd name="connsiteX0" fmla="*/ 0 w 1295571"/>
                <a:gd name="connsiteY0" fmla="*/ 149671 h 340533"/>
                <a:gd name="connsiteX1" fmla="*/ 0 w 1295571"/>
                <a:gd name="connsiteY1" fmla="*/ 149671 h 340533"/>
                <a:gd name="connsiteX2" fmla="*/ 66675 w 1295571"/>
                <a:gd name="connsiteY2" fmla="*/ 95696 h 340533"/>
                <a:gd name="connsiteX3" fmla="*/ 355600 w 1295571"/>
                <a:gd name="connsiteY3" fmla="*/ 9971 h 340533"/>
                <a:gd name="connsiteX4" fmla="*/ 793750 w 1295571"/>
                <a:gd name="connsiteY4" fmla="*/ 16321 h 340533"/>
                <a:gd name="connsiteX5" fmla="*/ 1158875 w 1295571"/>
                <a:gd name="connsiteY5" fmla="*/ 140146 h 340533"/>
                <a:gd name="connsiteX6" fmla="*/ 1295400 w 1295571"/>
                <a:gd name="connsiteY6" fmla="*/ 308421 h 340533"/>
                <a:gd name="connsiteX7" fmla="*/ 1136650 w 1295571"/>
                <a:gd name="connsiteY7" fmla="*/ 333821 h 340533"/>
                <a:gd name="connsiteX8" fmla="*/ 933805 w 1295571"/>
                <a:gd name="connsiteY8" fmla="*/ 194825 h 340533"/>
                <a:gd name="connsiteX9" fmla="*/ 711319 w 1295571"/>
                <a:gd name="connsiteY9" fmla="*/ 129797 h 340533"/>
                <a:gd name="connsiteX10" fmla="*/ 394679 w 1295571"/>
                <a:gd name="connsiteY10" fmla="*/ 157942 h 340533"/>
                <a:gd name="connsiteX11" fmla="*/ 174625 w 1295571"/>
                <a:gd name="connsiteY11" fmla="*/ 283021 h 340533"/>
                <a:gd name="connsiteX12" fmla="*/ 34925 w 1295571"/>
                <a:gd name="connsiteY12" fmla="*/ 267146 h 340533"/>
                <a:gd name="connsiteX13" fmla="*/ 0 w 1295571"/>
                <a:gd name="connsiteY13" fmla="*/ 149671 h 34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5571" h="340533">
                  <a:moveTo>
                    <a:pt x="0" y="149671"/>
                  </a:moveTo>
                  <a:lnTo>
                    <a:pt x="0" y="149671"/>
                  </a:lnTo>
                  <a:cubicBezTo>
                    <a:pt x="22225" y="131679"/>
                    <a:pt x="7408" y="118979"/>
                    <a:pt x="66675" y="95696"/>
                  </a:cubicBezTo>
                  <a:cubicBezTo>
                    <a:pt x="125942" y="72413"/>
                    <a:pt x="234421" y="23200"/>
                    <a:pt x="355600" y="9971"/>
                  </a:cubicBezTo>
                  <a:cubicBezTo>
                    <a:pt x="476779" y="-3258"/>
                    <a:pt x="659871" y="-5375"/>
                    <a:pt x="793750" y="16321"/>
                  </a:cubicBezTo>
                  <a:cubicBezTo>
                    <a:pt x="927629" y="38017"/>
                    <a:pt x="1075267" y="91463"/>
                    <a:pt x="1158875" y="140146"/>
                  </a:cubicBezTo>
                  <a:cubicBezTo>
                    <a:pt x="1242483" y="188829"/>
                    <a:pt x="1299104" y="276142"/>
                    <a:pt x="1295400" y="308421"/>
                  </a:cubicBezTo>
                  <a:cubicBezTo>
                    <a:pt x="1291696" y="340700"/>
                    <a:pt x="1203325" y="347579"/>
                    <a:pt x="1136650" y="333821"/>
                  </a:cubicBezTo>
                  <a:lnTo>
                    <a:pt x="933805" y="194825"/>
                  </a:lnTo>
                  <a:cubicBezTo>
                    <a:pt x="860780" y="162546"/>
                    <a:pt x="801173" y="135944"/>
                    <a:pt x="711319" y="129797"/>
                  </a:cubicBezTo>
                  <a:cubicBezTo>
                    <a:pt x="621465" y="123650"/>
                    <a:pt x="484128" y="132405"/>
                    <a:pt x="394679" y="157942"/>
                  </a:cubicBezTo>
                  <a:cubicBezTo>
                    <a:pt x="305230" y="183479"/>
                    <a:pt x="234584" y="264820"/>
                    <a:pt x="174625" y="283021"/>
                  </a:cubicBezTo>
                  <a:cubicBezTo>
                    <a:pt x="114666" y="301222"/>
                    <a:pt x="64029" y="289371"/>
                    <a:pt x="34925" y="267146"/>
                  </a:cubicBezTo>
                  <a:cubicBezTo>
                    <a:pt x="5821" y="244921"/>
                    <a:pt x="5821" y="169250"/>
                    <a:pt x="0" y="149671"/>
                  </a:cubicBezTo>
                  <a:close/>
                </a:path>
              </a:pathLst>
            </a:cu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grpSp>
      <p:sp>
        <p:nvSpPr>
          <p:cNvPr id="76" name="文本框 75">
            <a:extLst>
              <a:ext uri="{FF2B5EF4-FFF2-40B4-BE49-F238E27FC236}">
                <a16:creationId xmlns:a16="http://schemas.microsoft.com/office/drawing/2014/main" id="{9B40A255-B1B5-83E4-C968-F6B407CBDA98}"/>
              </a:ext>
            </a:extLst>
          </p:cNvPr>
          <p:cNvSpPr txBox="1"/>
          <p:nvPr/>
        </p:nvSpPr>
        <p:spPr>
          <a:xfrm>
            <a:off x="1160803" y="2571837"/>
            <a:ext cx="3615818" cy="978729"/>
          </a:xfrm>
          <a:prstGeom prst="rect">
            <a:avLst/>
          </a:prstGeom>
          <a:noFill/>
        </p:spPr>
        <p:txBody>
          <a:bodyPr wrap="square">
            <a:spAutoFit/>
          </a:bodyPr>
          <a:lstStyle/>
          <a:p>
            <a:r>
              <a:rPr kumimoji="1" lang="zh-CN" altLang="en-US" sz="1440" b="1">
                <a:solidFill>
                  <a:srgbClr val="C00000"/>
                </a:solidFill>
                <a:latin typeface="Arial" panose="020B0604020202020204" pitchFamily="34" charset="0"/>
                <a:ea typeface="PingFang SC Medium" panose="020B0400000000000000"/>
                <a:cs typeface="Arial" panose="020B0604020202020204" pitchFamily="34" charset="0"/>
              </a:rPr>
              <a:t>预期</a:t>
            </a:r>
            <a:r>
              <a:rPr kumimoji="1" lang="zh-CN" altLang="en-US" sz="1440" b="1">
                <a:latin typeface="Arial" panose="020B0604020202020204" pitchFamily="34" charset="0"/>
                <a:ea typeface="PingFang SC Medium" panose="020B0400000000000000"/>
                <a:cs typeface="Arial" panose="020B0604020202020204" pitchFamily="34" charset="0"/>
              </a:rPr>
              <a:t>：由于训练数据富集非功能性序列，主动学习方法能为非功能性样本赋予低不确定性，为功能性样本赋予高不确定性，从而促进对于高功能样本的探索</a:t>
            </a:r>
            <a:endParaRPr kumimoji="1" lang="en-US" altLang="zh-CN" sz="1440" b="1" dirty="0">
              <a:latin typeface="Arial" panose="020B0604020202020204" pitchFamily="34" charset="0"/>
              <a:ea typeface="PingFang SC Medium" panose="020B0400000000000000"/>
              <a:cs typeface="Arial" panose="020B0604020202020204" pitchFamily="34" charset="0"/>
            </a:endParaRPr>
          </a:p>
        </p:txBody>
      </p:sp>
      <p:sp>
        <p:nvSpPr>
          <p:cNvPr id="85" name="任意多边形: 形状 84">
            <a:extLst>
              <a:ext uri="{FF2B5EF4-FFF2-40B4-BE49-F238E27FC236}">
                <a16:creationId xmlns:a16="http://schemas.microsoft.com/office/drawing/2014/main" id="{21ED81D5-EFF3-3BE1-683B-7227A53D16BC}"/>
              </a:ext>
            </a:extLst>
          </p:cNvPr>
          <p:cNvSpPr/>
          <p:nvPr/>
        </p:nvSpPr>
        <p:spPr>
          <a:xfrm flipH="1">
            <a:off x="1334686" y="4234355"/>
            <a:ext cx="2847520" cy="1311316"/>
          </a:xfrm>
          <a:custGeom>
            <a:avLst/>
            <a:gdLst>
              <a:gd name="connsiteX0" fmla="*/ 0 w 2882900"/>
              <a:gd name="connsiteY0" fmla="*/ 933450 h 1079500"/>
              <a:gd name="connsiteX1" fmla="*/ 0 w 2882900"/>
              <a:gd name="connsiteY1" fmla="*/ 933450 h 1079500"/>
              <a:gd name="connsiteX2" fmla="*/ 285750 w 2882900"/>
              <a:gd name="connsiteY2" fmla="*/ 933450 h 1079500"/>
              <a:gd name="connsiteX3" fmla="*/ 374650 w 2882900"/>
              <a:gd name="connsiteY3" fmla="*/ 622300 h 1079500"/>
              <a:gd name="connsiteX4" fmla="*/ 514350 w 2882900"/>
              <a:gd name="connsiteY4" fmla="*/ 273050 h 1079500"/>
              <a:gd name="connsiteX5" fmla="*/ 711200 w 2882900"/>
              <a:gd name="connsiteY5" fmla="*/ 0 h 1079500"/>
              <a:gd name="connsiteX6" fmla="*/ 927100 w 2882900"/>
              <a:gd name="connsiteY6" fmla="*/ 285750 h 1079500"/>
              <a:gd name="connsiteX7" fmla="*/ 977900 w 2882900"/>
              <a:gd name="connsiteY7" fmla="*/ 660400 h 1079500"/>
              <a:gd name="connsiteX8" fmla="*/ 1022350 w 2882900"/>
              <a:gd name="connsiteY8" fmla="*/ 895350 h 1079500"/>
              <a:gd name="connsiteX9" fmla="*/ 1257300 w 2882900"/>
              <a:gd name="connsiteY9" fmla="*/ 939800 h 1079500"/>
              <a:gd name="connsiteX10" fmla="*/ 1536700 w 2882900"/>
              <a:gd name="connsiteY10" fmla="*/ 990600 h 1079500"/>
              <a:gd name="connsiteX11" fmla="*/ 1828800 w 2882900"/>
              <a:gd name="connsiteY11" fmla="*/ 977900 h 1079500"/>
              <a:gd name="connsiteX12" fmla="*/ 2451100 w 2882900"/>
              <a:gd name="connsiteY12" fmla="*/ 1003300 h 1079500"/>
              <a:gd name="connsiteX13" fmla="*/ 2584450 w 2882900"/>
              <a:gd name="connsiteY13" fmla="*/ 1079500 h 1079500"/>
              <a:gd name="connsiteX14" fmla="*/ 2813050 w 2882900"/>
              <a:gd name="connsiteY14" fmla="*/ 1079500 h 1079500"/>
              <a:gd name="connsiteX15" fmla="*/ 2882900 w 2882900"/>
              <a:gd name="connsiteY15" fmla="*/ 1060450 h 1079500"/>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51100 w 2882900"/>
              <a:gd name="connsiteY12" fmla="*/ 10033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470150 w 2882900"/>
              <a:gd name="connsiteY12" fmla="*/ 101601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152650 w 2882900"/>
              <a:gd name="connsiteY12" fmla="*/ 100966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79519"/>
              <a:gd name="connsiteX1" fmla="*/ 0 w 2882900"/>
              <a:gd name="connsiteY1" fmla="*/ 933469 h 1079519"/>
              <a:gd name="connsiteX2" fmla="*/ 285750 w 2882900"/>
              <a:gd name="connsiteY2" fmla="*/ 933469 h 1079519"/>
              <a:gd name="connsiteX3" fmla="*/ 374650 w 2882900"/>
              <a:gd name="connsiteY3" fmla="*/ 622319 h 1079519"/>
              <a:gd name="connsiteX4" fmla="*/ 514350 w 2882900"/>
              <a:gd name="connsiteY4" fmla="*/ 273069 h 1079519"/>
              <a:gd name="connsiteX5" fmla="*/ 711200 w 2882900"/>
              <a:gd name="connsiteY5" fmla="*/ 19 h 1079519"/>
              <a:gd name="connsiteX6" fmla="*/ 927100 w 2882900"/>
              <a:gd name="connsiteY6" fmla="*/ 285769 h 1079519"/>
              <a:gd name="connsiteX7" fmla="*/ 977900 w 2882900"/>
              <a:gd name="connsiteY7" fmla="*/ 660419 h 1079519"/>
              <a:gd name="connsiteX8" fmla="*/ 1022350 w 2882900"/>
              <a:gd name="connsiteY8" fmla="*/ 895369 h 1079519"/>
              <a:gd name="connsiteX9" fmla="*/ 1257300 w 2882900"/>
              <a:gd name="connsiteY9" fmla="*/ 939819 h 1079519"/>
              <a:gd name="connsiteX10" fmla="*/ 1536700 w 2882900"/>
              <a:gd name="connsiteY10" fmla="*/ 990619 h 1079519"/>
              <a:gd name="connsiteX11" fmla="*/ 1828800 w 2882900"/>
              <a:gd name="connsiteY11" fmla="*/ 977919 h 1079519"/>
              <a:gd name="connsiteX12" fmla="*/ 2152650 w 2882900"/>
              <a:gd name="connsiteY12" fmla="*/ 1009669 h 1079519"/>
              <a:gd name="connsiteX13" fmla="*/ 2584450 w 2882900"/>
              <a:gd name="connsiteY13" fmla="*/ 1079519 h 1079519"/>
              <a:gd name="connsiteX14" fmla="*/ 2813050 w 2882900"/>
              <a:gd name="connsiteY14" fmla="*/ 1079519 h 1079519"/>
              <a:gd name="connsiteX15" fmla="*/ 2882900 w 2882900"/>
              <a:gd name="connsiteY15" fmla="*/ 1060469 h 1079519"/>
              <a:gd name="connsiteX0" fmla="*/ 0 w 2882900"/>
              <a:gd name="connsiteY0" fmla="*/ 933469 h 1090609"/>
              <a:gd name="connsiteX1" fmla="*/ 0 w 2882900"/>
              <a:gd name="connsiteY1" fmla="*/ 933469 h 1090609"/>
              <a:gd name="connsiteX2" fmla="*/ 285750 w 2882900"/>
              <a:gd name="connsiteY2" fmla="*/ 933469 h 1090609"/>
              <a:gd name="connsiteX3" fmla="*/ 374650 w 2882900"/>
              <a:gd name="connsiteY3" fmla="*/ 622319 h 1090609"/>
              <a:gd name="connsiteX4" fmla="*/ 514350 w 2882900"/>
              <a:gd name="connsiteY4" fmla="*/ 273069 h 1090609"/>
              <a:gd name="connsiteX5" fmla="*/ 711200 w 2882900"/>
              <a:gd name="connsiteY5" fmla="*/ 19 h 1090609"/>
              <a:gd name="connsiteX6" fmla="*/ 927100 w 2882900"/>
              <a:gd name="connsiteY6" fmla="*/ 285769 h 1090609"/>
              <a:gd name="connsiteX7" fmla="*/ 977900 w 2882900"/>
              <a:gd name="connsiteY7" fmla="*/ 660419 h 1090609"/>
              <a:gd name="connsiteX8" fmla="*/ 1022350 w 2882900"/>
              <a:gd name="connsiteY8" fmla="*/ 895369 h 1090609"/>
              <a:gd name="connsiteX9" fmla="*/ 1257300 w 2882900"/>
              <a:gd name="connsiteY9" fmla="*/ 939819 h 1090609"/>
              <a:gd name="connsiteX10" fmla="*/ 1536700 w 2882900"/>
              <a:gd name="connsiteY10" fmla="*/ 990619 h 1090609"/>
              <a:gd name="connsiteX11" fmla="*/ 1828800 w 2882900"/>
              <a:gd name="connsiteY11" fmla="*/ 977919 h 1090609"/>
              <a:gd name="connsiteX12" fmla="*/ 2152650 w 2882900"/>
              <a:gd name="connsiteY12" fmla="*/ 1009669 h 1090609"/>
              <a:gd name="connsiteX13" fmla="*/ 2584450 w 2882900"/>
              <a:gd name="connsiteY13" fmla="*/ 1079519 h 1090609"/>
              <a:gd name="connsiteX14" fmla="*/ 2813050 w 2882900"/>
              <a:gd name="connsiteY14" fmla="*/ 1079519 h 1090609"/>
              <a:gd name="connsiteX15" fmla="*/ 2882900 w 2882900"/>
              <a:gd name="connsiteY15" fmla="*/ 1060469 h 1090609"/>
              <a:gd name="connsiteX0" fmla="*/ 0 w 2882900"/>
              <a:gd name="connsiteY0" fmla="*/ 933469 h 1086406"/>
              <a:gd name="connsiteX1" fmla="*/ 0 w 2882900"/>
              <a:gd name="connsiteY1" fmla="*/ 933469 h 1086406"/>
              <a:gd name="connsiteX2" fmla="*/ 285750 w 2882900"/>
              <a:gd name="connsiteY2" fmla="*/ 933469 h 1086406"/>
              <a:gd name="connsiteX3" fmla="*/ 374650 w 2882900"/>
              <a:gd name="connsiteY3" fmla="*/ 622319 h 1086406"/>
              <a:gd name="connsiteX4" fmla="*/ 514350 w 2882900"/>
              <a:gd name="connsiteY4" fmla="*/ 273069 h 1086406"/>
              <a:gd name="connsiteX5" fmla="*/ 711200 w 2882900"/>
              <a:gd name="connsiteY5" fmla="*/ 19 h 1086406"/>
              <a:gd name="connsiteX6" fmla="*/ 927100 w 2882900"/>
              <a:gd name="connsiteY6" fmla="*/ 285769 h 1086406"/>
              <a:gd name="connsiteX7" fmla="*/ 977900 w 2882900"/>
              <a:gd name="connsiteY7" fmla="*/ 660419 h 1086406"/>
              <a:gd name="connsiteX8" fmla="*/ 1022350 w 2882900"/>
              <a:gd name="connsiteY8" fmla="*/ 895369 h 1086406"/>
              <a:gd name="connsiteX9" fmla="*/ 1257300 w 2882900"/>
              <a:gd name="connsiteY9" fmla="*/ 939819 h 1086406"/>
              <a:gd name="connsiteX10" fmla="*/ 1536700 w 2882900"/>
              <a:gd name="connsiteY10" fmla="*/ 990619 h 1086406"/>
              <a:gd name="connsiteX11" fmla="*/ 1828800 w 2882900"/>
              <a:gd name="connsiteY11" fmla="*/ 977919 h 1086406"/>
              <a:gd name="connsiteX12" fmla="*/ 2152650 w 2882900"/>
              <a:gd name="connsiteY12" fmla="*/ 1009669 h 1086406"/>
              <a:gd name="connsiteX13" fmla="*/ 2584450 w 2882900"/>
              <a:gd name="connsiteY13" fmla="*/ 1079519 h 1086406"/>
              <a:gd name="connsiteX14" fmla="*/ 2813050 w 2882900"/>
              <a:gd name="connsiteY14" fmla="*/ 1079519 h 1086406"/>
              <a:gd name="connsiteX15" fmla="*/ 2882900 w 2882900"/>
              <a:gd name="connsiteY15" fmla="*/ 1060469 h 1086406"/>
              <a:gd name="connsiteX0" fmla="*/ 0 w 2882900"/>
              <a:gd name="connsiteY0" fmla="*/ 933469 h 1086406"/>
              <a:gd name="connsiteX1" fmla="*/ 0 w 2882900"/>
              <a:gd name="connsiteY1" fmla="*/ 933469 h 1086406"/>
              <a:gd name="connsiteX2" fmla="*/ 285750 w 2882900"/>
              <a:gd name="connsiteY2" fmla="*/ 933469 h 1086406"/>
              <a:gd name="connsiteX3" fmla="*/ 374650 w 2882900"/>
              <a:gd name="connsiteY3" fmla="*/ 622319 h 1086406"/>
              <a:gd name="connsiteX4" fmla="*/ 514350 w 2882900"/>
              <a:gd name="connsiteY4" fmla="*/ 273069 h 1086406"/>
              <a:gd name="connsiteX5" fmla="*/ 711200 w 2882900"/>
              <a:gd name="connsiteY5" fmla="*/ 19 h 1086406"/>
              <a:gd name="connsiteX6" fmla="*/ 927100 w 2882900"/>
              <a:gd name="connsiteY6" fmla="*/ 285769 h 1086406"/>
              <a:gd name="connsiteX7" fmla="*/ 977900 w 2882900"/>
              <a:gd name="connsiteY7" fmla="*/ 660419 h 1086406"/>
              <a:gd name="connsiteX8" fmla="*/ 1022350 w 2882900"/>
              <a:gd name="connsiteY8" fmla="*/ 895369 h 1086406"/>
              <a:gd name="connsiteX9" fmla="*/ 1257300 w 2882900"/>
              <a:gd name="connsiteY9" fmla="*/ 939819 h 1086406"/>
              <a:gd name="connsiteX10" fmla="*/ 1536700 w 2882900"/>
              <a:gd name="connsiteY10" fmla="*/ 990619 h 1086406"/>
              <a:gd name="connsiteX11" fmla="*/ 1828800 w 2882900"/>
              <a:gd name="connsiteY11" fmla="*/ 977919 h 1086406"/>
              <a:gd name="connsiteX12" fmla="*/ 2152650 w 2882900"/>
              <a:gd name="connsiteY12" fmla="*/ 1009669 h 1086406"/>
              <a:gd name="connsiteX13" fmla="*/ 2584450 w 2882900"/>
              <a:gd name="connsiteY13" fmla="*/ 1079519 h 1086406"/>
              <a:gd name="connsiteX14" fmla="*/ 2813050 w 2882900"/>
              <a:gd name="connsiteY14" fmla="*/ 1079519 h 1086406"/>
              <a:gd name="connsiteX15" fmla="*/ 2882900 w 2882900"/>
              <a:gd name="connsiteY15" fmla="*/ 1060469 h 1086406"/>
              <a:gd name="connsiteX0" fmla="*/ 0 w 2882900"/>
              <a:gd name="connsiteY0" fmla="*/ 933552 h 1086489"/>
              <a:gd name="connsiteX1" fmla="*/ 0 w 2882900"/>
              <a:gd name="connsiteY1" fmla="*/ 933552 h 1086489"/>
              <a:gd name="connsiteX2" fmla="*/ 285750 w 2882900"/>
              <a:gd name="connsiteY2" fmla="*/ 933552 h 1086489"/>
              <a:gd name="connsiteX3" fmla="*/ 374650 w 2882900"/>
              <a:gd name="connsiteY3" fmla="*/ 622402 h 1086489"/>
              <a:gd name="connsiteX4" fmla="*/ 514350 w 2882900"/>
              <a:gd name="connsiteY4" fmla="*/ 273152 h 1086489"/>
              <a:gd name="connsiteX5" fmla="*/ 711200 w 2882900"/>
              <a:gd name="connsiteY5" fmla="*/ 102 h 1086489"/>
              <a:gd name="connsiteX6" fmla="*/ 863600 w 2882900"/>
              <a:gd name="connsiteY6" fmla="*/ 247752 h 1086489"/>
              <a:gd name="connsiteX7" fmla="*/ 977900 w 2882900"/>
              <a:gd name="connsiteY7" fmla="*/ 660502 h 1086489"/>
              <a:gd name="connsiteX8" fmla="*/ 1022350 w 2882900"/>
              <a:gd name="connsiteY8" fmla="*/ 895452 h 1086489"/>
              <a:gd name="connsiteX9" fmla="*/ 1257300 w 2882900"/>
              <a:gd name="connsiteY9" fmla="*/ 939902 h 1086489"/>
              <a:gd name="connsiteX10" fmla="*/ 1536700 w 2882900"/>
              <a:gd name="connsiteY10" fmla="*/ 990702 h 1086489"/>
              <a:gd name="connsiteX11" fmla="*/ 1828800 w 2882900"/>
              <a:gd name="connsiteY11" fmla="*/ 978002 h 1086489"/>
              <a:gd name="connsiteX12" fmla="*/ 2152650 w 2882900"/>
              <a:gd name="connsiteY12" fmla="*/ 1009752 h 1086489"/>
              <a:gd name="connsiteX13" fmla="*/ 2584450 w 2882900"/>
              <a:gd name="connsiteY13" fmla="*/ 1079602 h 1086489"/>
              <a:gd name="connsiteX14" fmla="*/ 2813050 w 2882900"/>
              <a:gd name="connsiteY14" fmla="*/ 1079602 h 1086489"/>
              <a:gd name="connsiteX15" fmla="*/ 2882900 w 2882900"/>
              <a:gd name="connsiteY15" fmla="*/ 1060552 h 1086489"/>
              <a:gd name="connsiteX0" fmla="*/ 0 w 2882900"/>
              <a:gd name="connsiteY0" fmla="*/ 933555 h 1086492"/>
              <a:gd name="connsiteX1" fmla="*/ 0 w 2882900"/>
              <a:gd name="connsiteY1" fmla="*/ 933555 h 1086492"/>
              <a:gd name="connsiteX2" fmla="*/ 285750 w 2882900"/>
              <a:gd name="connsiteY2" fmla="*/ 933555 h 1086492"/>
              <a:gd name="connsiteX3" fmla="*/ 374650 w 2882900"/>
              <a:gd name="connsiteY3" fmla="*/ 622405 h 1086492"/>
              <a:gd name="connsiteX4" fmla="*/ 514350 w 2882900"/>
              <a:gd name="connsiteY4" fmla="*/ 273155 h 1086492"/>
              <a:gd name="connsiteX5" fmla="*/ 711200 w 2882900"/>
              <a:gd name="connsiteY5" fmla="*/ 105 h 1086492"/>
              <a:gd name="connsiteX6" fmla="*/ 863600 w 2882900"/>
              <a:gd name="connsiteY6" fmla="*/ 247755 h 1086492"/>
              <a:gd name="connsiteX7" fmla="*/ 876300 w 2882900"/>
              <a:gd name="connsiteY7" fmla="*/ 768455 h 1086492"/>
              <a:gd name="connsiteX8" fmla="*/ 1022350 w 2882900"/>
              <a:gd name="connsiteY8" fmla="*/ 895455 h 1086492"/>
              <a:gd name="connsiteX9" fmla="*/ 1257300 w 2882900"/>
              <a:gd name="connsiteY9" fmla="*/ 939905 h 1086492"/>
              <a:gd name="connsiteX10" fmla="*/ 1536700 w 2882900"/>
              <a:gd name="connsiteY10" fmla="*/ 990705 h 1086492"/>
              <a:gd name="connsiteX11" fmla="*/ 1828800 w 2882900"/>
              <a:gd name="connsiteY11" fmla="*/ 978005 h 1086492"/>
              <a:gd name="connsiteX12" fmla="*/ 2152650 w 2882900"/>
              <a:gd name="connsiteY12" fmla="*/ 1009755 h 1086492"/>
              <a:gd name="connsiteX13" fmla="*/ 2584450 w 2882900"/>
              <a:gd name="connsiteY13" fmla="*/ 1079605 h 1086492"/>
              <a:gd name="connsiteX14" fmla="*/ 2813050 w 2882900"/>
              <a:gd name="connsiteY14" fmla="*/ 1079605 h 1086492"/>
              <a:gd name="connsiteX15" fmla="*/ 2882900 w 2882900"/>
              <a:gd name="connsiteY15" fmla="*/ 1060555 h 1086492"/>
              <a:gd name="connsiteX0" fmla="*/ 0 w 2882900"/>
              <a:gd name="connsiteY0" fmla="*/ 934494 h 1087431"/>
              <a:gd name="connsiteX1" fmla="*/ 0 w 2882900"/>
              <a:gd name="connsiteY1" fmla="*/ 934494 h 1087431"/>
              <a:gd name="connsiteX2" fmla="*/ 285750 w 2882900"/>
              <a:gd name="connsiteY2" fmla="*/ 934494 h 1087431"/>
              <a:gd name="connsiteX3" fmla="*/ 374650 w 2882900"/>
              <a:gd name="connsiteY3" fmla="*/ 623344 h 1087431"/>
              <a:gd name="connsiteX4" fmla="*/ 514350 w 2882900"/>
              <a:gd name="connsiteY4" fmla="*/ 274094 h 1087431"/>
              <a:gd name="connsiteX5" fmla="*/ 711200 w 2882900"/>
              <a:gd name="connsiteY5" fmla="*/ 1044 h 1087431"/>
              <a:gd name="connsiteX6" fmla="*/ 793750 w 2882900"/>
              <a:gd name="connsiteY6" fmla="*/ 204244 h 1087431"/>
              <a:gd name="connsiteX7" fmla="*/ 876300 w 2882900"/>
              <a:gd name="connsiteY7" fmla="*/ 769394 h 1087431"/>
              <a:gd name="connsiteX8" fmla="*/ 1022350 w 2882900"/>
              <a:gd name="connsiteY8" fmla="*/ 896394 h 1087431"/>
              <a:gd name="connsiteX9" fmla="*/ 1257300 w 2882900"/>
              <a:gd name="connsiteY9" fmla="*/ 940844 h 1087431"/>
              <a:gd name="connsiteX10" fmla="*/ 1536700 w 2882900"/>
              <a:gd name="connsiteY10" fmla="*/ 991644 h 1087431"/>
              <a:gd name="connsiteX11" fmla="*/ 1828800 w 2882900"/>
              <a:gd name="connsiteY11" fmla="*/ 978944 h 1087431"/>
              <a:gd name="connsiteX12" fmla="*/ 2152650 w 2882900"/>
              <a:gd name="connsiteY12" fmla="*/ 1010694 h 1087431"/>
              <a:gd name="connsiteX13" fmla="*/ 2584450 w 2882900"/>
              <a:gd name="connsiteY13" fmla="*/ 1080544 h 1087431"/>
              <a:gd name="connsiteX14" fmla="*/ 2813050 w 2882900"/>
              <a:gd name="connsiteY14" fmla="*/ 1080544 h 1087431"/>
              <a:gd name="connsiteX15" fmla="*/ 2882900 w 2882900"/>
              <a:gd name="connsiteY15" fmla="*/ 1061494 h 1087431"/>
              <a:gd name="connsiteX0" fmla="*/ 0 w 2882900"/>
              <a:gd name="connsiteY0" fmla="*/ 934330 h 1087267"/>
              <a:gd name="connsiteX1" fmla="*/ 0 w 2882900"/>
              <a:gd name="connsiteY1" fmla="*/ 934330 h 1087267"/>
              <a:gd name="connsiteX2" fmla="*/ 285750 w 2882900"/>
              <a:gd name="connsiteY2" fmla="*/ 934330 h 1087267"/>
              <a:gd name="connsiteX3" fmla="*/ 374650 w 2882900"/>
              <a:gd name="connsiteY3" fmla="*/ 623180 h 1087267"/>
              <a:gd name="connsiteX4" fmla="*/ 514350 w 2882900"/>
              <a:gd name="connsiteY4" fmla="*/ 273930 h 1087267"/>
              <a:gd name="connsiteX5" fmla="*/ 711200 w 2882900"/>
              <a:gd name="connsiteY5" fmla="*/ 880 h 1087267"/>
              <a:gd name="connsiteX6" fmla="*/ 793750 w 2882900"/>
              <a:gd name="connsiteY6" fmla="*/ 204080 h 1087267"/>
              <a:gd name="connsiteX7" fmla="*/ 889000 w 2882900"/>
              <a:gd name="connsiteY7" fmla="*/ 654930 h 1087267"/>
              <a:gd name="connsiteX8" fmla="*/ 1022350 w 2882900"/>
              <a:gd name="connsiteY8" fmla="*/ 896230 h 1087267"/>
              <a:gd name="connsiteX9" fmla="*/ 1257300 w 2882900"/>
              <a:gd name="connsiteY9" fmla="*/ 940680 h 1087267"/>
              <a:gd name="connsiteX10" fmla="*/ 1536700 w 2882900"/>
              <a:gd name="connsiteY10" fmla="*/ 991480 h 1087267"/>
              <a:gd name="connsiteX11" fmla="*/ 1828800 w 2882900"/>
              <a:gd name="connsiteY11" fmla="*/ 978780 h 1087267"/>
              <a:gd name="connsiteX12" fmla="*/ 2152650 w 2882900"/>
              <a:gd name="connsiteY12" fmla="*/ 1010530 h 1087267"/>
              <a:gd name="connsiteX13" fmla="*/ 2584450 w 2882900"/>
              <a:gd name="connsiteY13" fmla="*/ 1080380 h 1087267"/>
              <a:gd name="connsiteX14" fmla="*/ 2813050 w 2882900"/>
              <a:gd name="connsiteY14" fmla="*/ 1080380 h 1087267"/>
              <a:gd name="connsiteX15" fmla="*/ 2882900 w 2882900"/>
              <a:gd name="connsiteY15" fmla="*/ 1061330 h 1087267"/>
              <a:gd name="connsiteX0" fmla="*/ 0 w 2882900"/>
              <a:gd name="connsiteY0" fmla="*/ 953833 h 1106770"/>
              <a:gd name="connsiteX1" fmla="*/ 0 w 2882900"/>
              <a:gd name="connsiteY1" fmla="*/ 953833 h 1106770"/>
              <a:gd name="connsiteX2" fmla="*/ 285750 w 2882900"/>
              <a:gd name="connsiteY2" fmla="*/ 953833 h 1106770"/>
              <a:gd name="connsiteX3" fmla="*/ 374650 w 2882900"/>
              <a:gd name="connsiteY3" fmla="*/ 642683 h 1106770"/>
              <a:gd name="connsiteX4" fmla="*/ 596900 w 2882900"/>
              <a:gd name="connsiteY4" fmla="*/ 77533 h 1106770"/>
              <a:gd name="connsiteX5" fmla="*/ 711200 w 2882900"/>
              <a:gd name="connsiteY5" fmla="*/ 20383 h 1106770"/>
              <a:gd name="connsiteX6" fmla="*/ 793750 w 2882900"/>
              <a:gd name="connsiteY6" fmla="*/ 223583 h 1106770"/>
              <a:gd name="connsiteX7" fmla="*/ 889000 w 2882900"/>
              <a:gd name="connsiteY7" fmla="*/ 674433 h 1106770"/>
              <a:gd name="connsiteX8" fmla="*/ 1022350 w 2882900"/>
              <a:gd name="connsiteY8" fmla="*/ 915733 h 1106770"/>
              <a:gd name="connsiteX9" fmla="*/ 1257300 w 2882900"/>
              <a:gd name="connsiteY9" fmla="*/ 960183 h 1106770"/>
              <a:gd name="connsiteX10" fmla="*/ 1536700 w 2882900"/>
              <a:gd name="connsiteY10" fmla="*/ 1010983 h 1106770"/>
              <a:gd name="connsiteX11" fmla="*/ 1828800 w 2882900"/>
              <a:gd name="connsiteY11" fmla="*/ 998283 h 1106770"/>
              <a:gd name="connsiteX12" fmla="*/ 2152650 w 2882900"/>
              <a:gd name="connsiteY12" fmla="*/ 1030033 h 1106770"/>
              <a:gd name="connsiteX13" fmla="*/ 2584450 w 2882900"/>
              <a:gd name="connsiteY13" fmla="*/ 1099883 h 1106770"/>
              <a:gd name="connsiteX14" fmla="*/ 2813050 w 2882900"/>
              <a:gd name="connsiteY14" fmla="*/ 1099883 h 1106770"/>
              <a:gd name="connsiteX15" fmla="*/ 2882900 w 2882900"/>
              <a:gd name="connsiteY15" fmla="*/ 1080833 h 1106770"/>
              <a:gd name="connsiteX0" fmla="*/ 0 w 2882900"/>
              <a:gd name="connsiteY0" fmla="*/ 982213 h 1135150"/>
              <a:gd name="connsiteX1" fmla="*/ 0 w 2882900"/>
              <a:gd name="connsiteY1" fmla="*/ 982213 h 1135150"/>
              <a:gd name="connsiteX2" fmla="*/ 285750 w 2882900"/>
              <a:gd name="connsiteY2" fmla="*/ 982213 h 1135150"/>
              <a:gd name="connsiteX3" fmla="*/ 374650 w 2882900"/>
              <a:gd name="connsiteY3" fmla="*/ 671063 h 1135150"/>
              <a:gd name="connsiteX4" fmla="*/ 596900 w 2882900"/>
              <a:gd name="connsiteY4" fmla="*/ 105913 h 1135150"/>
              <a:gd name="connsiteX5" fmla="*/ 711200 w 2882900"/>
              <a:gd name="connsiteY5" fmla="*/ 48763 h 1135150"/>
              <a:gd name="connsiteX6" fmla="*/ 793750 w 2882900"/>
              <a:gd name="connsiteY6" fmla="*/ 251963 h 1135150"/>
              <a:gd name="connsiteX7" fmla="*/ 889000 w 2882900"/>
              <a:gd name="connsiteY7" fmla="*/ 702813 h 1135150"/>
              <a:gd name="connsiteX8" fmla="*/ 1022350 w 2882900"/>
              <a:gd name="connsiteY8" fmla="*/ 944113 h 1135150"/>
              <a:gd name="connsiteX9" fmla="*/ 1257300 w 2882900"/>
              <a:gd name="connsiteY9" fmla="*/ 988563 h 1135150"/>
              <a:gd name="connsiteX10" fmla="*/ 1536700 w 2882900"/>
              <a:gd name="connsiteY10" fmla="*/ 1039363 h 1135150"/>
              <a:gd name="connsiteX11" fmla="*/ 1828800 w 2882900"/>
              <a:gd name="connsiteY11" fmla="*/ 1026663 h 1135150"/>
              <a:gd name="connsiteX12" fmla="*/ 2152650 w 2882900"/>
              <a:gd name="connsiteY12" fmla="*/ 1058413 h 1135150"/>
              <a:gd name="connsiteX13" fmla="*/ 2584450 w 2882900"/>
              <a:gd name="connsiteY13" fmla="*/ 1128263 h 1135150"/>
              <a:gd name="connsiteX14" fmla="*/ 2813050 w 2882900"/>
              <a:gd name="connsiteY14" fmla="*/ 1128263 h 1135150"/>
              <a:gd name="connsiteX15" fmla="*/ 2882900 w 2882900"/>
              <a:gd name="connsiteY15" fmla="*/ 1109213 h 1135150"/>
              <a:gd name="connsiteX0" fmla="*/ 0 w 2882900"/>
              <a:gd name="connsiteY0" fmla="*/ 953504 h 1106441"/>
              <a:gd name="connsiteX1" fmla="*/ 0 w 2882900"/>
              <a:gd name="connsiteY1" fmla="*/ 953504 h 1106441"/>
              <a:gd name="connsiteX2" fmla="*/ 285750 w 2882900"/>
              <a:gd name="connsiteY2" fmla="*/ 953504 h 1106441"/>
              <a:gd name="connsiteX3" fmla="*/ 488950 w 2882900"/>
              <a:gd name="connsiteY3" fmla="*/ 636004 h 1106441"/>
              <a:gd name="connsiteX4" fmla="*/ 596900 w 2882900"/>
              <a:gd name="connsiteY4" fmla="*/ 77204 h 1106441"/>
              <a:gd name="connsiteX5" fmla="*/ 711200 w 2882900"/>
              <a:gd name="connsiteY5" fmla="*/ 20054 h 1106441"/>
              <a:gd name="connsiteX6" fmla="*/ 793750 w 2882900"/>
              <a:gd name="connsiteY6" fmla="*/ 223254 h 1106441"/>
              <a:gd name="connsiteX7" fmla="*/ 889000 w 2882900"/>
              <a:gd name="connsiteY7" fmla="*/ 674104 h 1106441"/>
              <a:gd name="connsiteX8" fmla="*/ 1022350 w 2882900"/>
              <a:gd name="connsiteY8" fmla="*/ 915404 h 1106441"/>
              <a:gd name="connsiteX9" fmla="*/ 1257300 w 2882900"/>
              <a:gd name="connsiteY9" fmla="*/ 959854 h 1106441"/>
              <a:gd name="connsiteX10" fmla="*/ 1536700 w 2882900"/>
              <a:gd name="connsiteY10" fmla="*/ 1010654 h 1106441"/>
              <a:gd name="connsiteX11" fmla="*/ 1828800 w 2882900"/>
              <a:gd name="connsiteY11" fmla="*/ 997954 h 1106441"/>
              <a:gd name="connsiteX12" fmla="*/ 2152650 w 2882900"/>
              <a:gd name="connsiteY12" fmla="*/ 1029704 h 1106441"/>
              <a:gd name="connsiteX13" fmla="*/ 2584450 w 2882900"/>
              <a:gd name="connsiteY13" fmla="*/ 1099554 h 1106441"/>
              <a:gd name="connsiteX14" fmla="*/ 2813050 w 2882900"/>
              <a:gd name="connsiteY14" fmla="*/ 1099554 h 1106441"/>
              <a:gd name="connsiteX15" fmla="*/ 2882900 w 2882900"/>
              <a:gd name="connsiteY15" fmla="*/ 1080504 h 1106441"/>
              <a:gd name="connsiteX0" fmla="*/ 0 w 2882900"/>
              <a:gd name="connsiteY0" fmla="*/ 943005 h 1095942"/>
              <a:gd name="connsiteX1" fmla="*/ 0 w 2882900"/>
              <a:gd name="connsiteY1" fmla="*/ 943005 h 1095942"/>
              <a:gd name="connsiteX2" fmla="*/ 285750 w 2882900"/>
              <a:gd name="connsiteY2" fmla="*/ 943005 h 1095942"/>
              <a:gd name="connsiteX3" fmla="*/ 488950 w 2882900"/>
              <a:gd name="connsiteY3" fmla="*/ 625505 h 1095942"/>
              <a:gd name="connsiteX4" fmla="*/ 539750 w 2882900"/>
              <a:gd name="connsiteY4" fmla="*/ 358808 h 1095942"/>
              <a:gd name="connsiteX5" fmla="*/ 596900 w 2882900"/>
              <a:gd name="connsiteY5" fmla="*/ 66705 h 1095942"/>
              <a:gd name="connsiteX6" fmla="*/ 711200 w 2882900"/>
              <a:gd name="connsiteY6" fmla="*/ 9555 h 1095942"/>
              <a:gd name="connsiteX7" fmla="*/ 793750 w 2882900"/>
              <a:gd name="connsiteY7" fmla="*/ 212755 h 1095942"/>
              <a:gd name="connsiteX8" fmla="*/ 889000 w 2882900"/>
              <a:gd name="connsiteY8" fmla="*/ 663605 h 1095942"/>
              <a:gd name="connsiteX9" fmla="*/ 1022350 w 2882900"/>
              <a:gd name="connsiteY9" fmla="*/ 904905 h 1095942"/>
              <a:gd name="connsiteX10" fmla="*/ 1257300 w 2882900"/>
              <a:gd name="connsiteY10" fmla="*/ 949355 h 1095942"/>
              <a:gd name="connsiteX11" fmla="*/ 1536700 w 2882900"/>
              <a:gd name="connsiteY11" fmla="*/ 1000155 h 1095942"/>
              <a:gd name="connsiteX12" fmla="*/ 1828800 w 2882900"/>
              <a:gd name="connsiteY12" fmla="*/ 987455 h 1095942"/>
              <a:gd name="connsiteX13" fmla="*/ 2152650 w 2882900"/>
              <a:gd name="connsiteY13" fmla="*/ 1019205 h 1095942"/>
              <a:gd name="connsiteX14" fmla="*/ 2584450 w 2882900"/>
              <a:gd name="connsiteY14" fmla="*/ 1089055 h 1095942"/>
              <a:gd name="connsiteX15" fmla="*/ 2813050 w 2882900"/>
              <a:gd name="connsiteY15" fmla="*/ 1089055 h 1095942"/>
              <a:gd name="connsiteX16" fmla="*/ 2882900 w 2882900"/>
              <a:gd name="connsiteY16" fmla="*/ 1070005 h 1095942"/>
              <a:gd name="connsiteX0" fmla="*/ 0 w 2882900"/>
              <a:gd name="connsiteY0" fmla="*/ 942380 h 1095317"/>
              <a:gd name="connsiteX1" fmla="*/ 0 w 2882900"/>
              <a:gd name="connsiteY1" fmla="*/ 942380 h 1095317"/>
              <a:gd name="connsiteX2" fmla="*/ 285750 w 2882900"/>
              <a:gd name="connsiteY2" fmla="*/ 942380 h 1095317"/>
              <a:gd name="connsiteX3" fmla="*/ 488950 w 2882900"/>
              <a:gd name="connsiteY3" fmla="*/ 624880 h 1095317"/>
              <a:gd name="connsiteX4" fmla="*/ 508000 w 2882900"/>
              <a:gd name="connsiteY4" fmla="*/ 332783 h 1095317"/>
              <a:gd name="connsiteX5" fmla="*/ 596900 w 2882900"/>
              <a:gd name="connsiteY5" fmla="*/ 66080 h 1095317"/>
              <a:gd name="connsiteX6" fmla="*/ 711200 w 2882900"/>
              <a:gd name="connsiteY6" fmla="*/ 8930 h 1095317"/>
              <a:gd name="connsiteX7" fmla="*/ 793750 w 2882900"/>
              <a:gd name="connsiteY7" fmla="*/ 212130 h 1095317"/>
              <a:gd name="connsiteX8" fmla="*/ 889000 w 2882900"/>
              <a:gd name="connsiteY8" fmla="*/ 662980 h 1095317"/>
              <a:gd name="connsiteX9" fmla="*/ 1022350 w 2882900"/>
              <a:gd name="connsiteY9" fmla="*/ 904280 h 1095317"/>
              <a:gd name="connsiteX10" fmla="*/ 1257300 w 2882900"/>
              <a:gd name="connsiteY10" fmla="*/ 948730 h 1095317"/>
              <a:gd name="connsiteX11" fmla="*/ 1536700 w 2882900"/>
              <a:gd name="connsiteY11" fmla="*/ 999530 h 1095317"/>
              <a:gd name="connsiteX12" fmla="*/ 1828800 w 2882900"/>
              <a:gd name="connsiteY12" fmla="*/ 986830 h 1095317"/>
              <a:gd name="connsiteX13" fmla="*/ 2152650 w 2882900"/>
              <a:gd name="connsiteY13" fmla="*/ 1018580 h 1095317"/>
              <a:gd name="connsiteX14" fmla="*/ 2584450 w 2882900"/>
              <a:gd name="connsiteY14" fmla="*/ 1088430 h 1095317"/>
              <a:gd name="connsiteX15" fmla="*/ 2813050 w 2882900"/>
              <a:gd name="connsiteY15" fmla="*/ 1088430 h 1095317"/>
              <a:gd name="connsiteX16" fmla="*/ 2882900 w 2882900"/>
              <a:gd name="connsiteY16" fmla="*/ 1069380 h 1095317"/>
              <a:gd name="connsiteX0" fmla="*/ 0 w 2882900"/>
              <a:gd name="connsiteY0" fmla="*/ 942380 h 1095317"/>
              <a:gd name="connsiteX1" fmla="*/ 0 w 2882900"/>
              <a:gd name="connsiteY1" fmla="*/ 942380 h 1095317"/>
              <a:gd name="connsiteX2" fmla="*/ 285750 w 2882900"/>
              <a:gd name="connsiteY2" fmla="*/ 942380 h 1095317"/>
              <a:gd name="connsiteX3" fmla="*/ 488950 w 2882900"/>
              <a:gd name="connsiteY3" fmla="*/ 624880 h 1095317"/>
              <a:gd name="connsiteX4" fmla="*/ 546100 w 2882900"/>
              <a:gd name="connsiteY4" fmla="*/ 332783 h 1095317"/>
              <a:gd name="connsiteX5" fmla="*/ 596900 w 2882900"/>
              <a:gd name="connsiteY5" fmla="*/ 66080 h 1095317"/>
              <a:gd name="connsiteX6" fmla="*/ 711200 w 2882900"/>
              <a:gd name="connsiteY6" fmla="*/ 8930 h 1095317"/>
              <a:gd name="connsiteX7" fmla="*/ 793750 w 2882900"/>
              <a:gd name="connsiteY7" fmla="*/ 212130 h 1095317"/>
              <a:gd name="connsiteX8" fmla="*/ 889000 w 2882900"/>
              <a:gd name="connsiteY8" fmla="*/ 662980 h 1095317"/>
              <a:gd name="connsiteX9" fmla="*/ 1022350 w 2882900"/>
              <a:gd name="connsiteY9" fmla="*/ 904280 h 1095317"/>
              <a:gd name="connsiteX10" fmla="*/ 1257300 w 2882900"/>
              <a:gd name="connsiteY10" fmla="*/ 948730 h 1095317"/>
              <a:gd name="connsiteX11" fmla="*/ 1536700 w 2882900"/>
              <a:gd name="connsiteY11" fmla="*/ 999530 h 1095317"/>
              <a:gd name="connsiteX12" fmla="*/ 1828800 w 2882900"/>
              <a:gd name="connsiteY12" fmla="*/ 986830 h 1095317"/>
              <a:gd name="connsiteX13" fmla="*/ 2152650 w 2882900"/>
              <a:gd name="connsiteY13" fmla="*/ 1018580 h 1095317"/>
              <a:gd name="connsiteX14" fmla="*/ 2584450 w 2882900"/>
              <a:gd name="connsiteY14" fmla="*/ 1088430 h 1095317"/>
              <a:gd name="connsiteX15" fmla="*/ 2813050 w 2882900"/>
              <a:gd name="connsiteY15" fmla="*/ 1088430 h 1095317"/>
              <a:gd name="connsiteX16" fmla="*/ 2882900 w 2882900"/>
              <a:gd name="connsiteY16" fmla="*/ 1069380 h 1095317"/>
              <a:gd name="connsiteX0" fmla="*/ 0 w 2882900"/>
              <a:gd name="connsiteY0" fmla="*/ 942380 h 1095317"/>
              <a:gd name="connsiteX1" fmla="*/ 0 w 2882900"/>
              <a:gd name="connsiteY1" fmla="*/ 942380 h 1095317"/>
              <a:gd name="connsiteX2" fmla="*/ 393700 w 2882900"/>
              <a:gd name="connsiteY2" fmla="*/ 891580 h 1095317"/>
              <a:gd name="connsiteX3" fmla="*/ 488950 w 2882900"/>
              <a:gd name="connsiteY3" fmla="*/ 624880 h 1095317"/>
              <a:gd name="connsiteX4" fmla="*/ 546100 w 2882900"/>
              <a:gd name="connsiteY4" fmla="*/ 332783 h 1095317"/>
              <a:gd name="connsiteX5" fmla="*/ 596900 w 2882900"/>
              <a:gd name="connsiteY5" fmla="*/ 66080 h 1095317"/>
              <a:gd name="connsiteX6" fmla="*/ 711200 w 2882900"/>
              <a:gd name="connsiteY6" fmla="*/ 8930 h 1095317"/>
              <a:gd name="connsiteX7" fmla="*/ 793750 w 2882900"/>
              <a:gd name="connsiteY7" fmla="*/ 212130 h 1095317"/>
              <a:gd name="connsiteX8" fmla="*/ 889000 w 2882900"/>
              <a:gd name="connsiteY8" fmla="*/ 662980 h 1095317"/>
              <a:gd name="connsiteX9" fmla="*/ 1022350 w 2882900"/>
              <a:gd name="connsiteY9" fmla="*/ 904280 h 1095317"/>
              <a:gd name="connsiteX10" fmla="*/ 1257300 w 2882900"/>
              <a:gd name="connsiteY10" fmla="*/ 948730 h 1095317"/>
              <a:gd name="connsiteX11" fmla="*/ 1536700 w 2882900"/>
              <a:gd name="connsiteY11" fmla="*/ 999530 h 1095317"/>
              <a:gd name="connsiteX12" fmla="*/ 1828800 w 2882900"/>
              <a:gd name="connsiteY12" fmla="*/ 986830 h 1095317"/>
              <a:gd name="connsiteX13" fmla="*/ 2152650 w 2882900"/>
              <a:gd name="connsiteY13" fmla="*/ 1018580 h 1095317"/>
              <a:gd name="connsiteX14" fmla="*/ 2584450 w 2882900"/>
              <a:gd name="connsiteY14" fmla="*/ 1088430 h 1095317"/>
              <a:gd name="connsiteX15" fmla="*/ 2813050 w 2882900"/>
              <a:gd name="connsiteY15" fmla="*/ 1088430 h 1095317"/>
              <a:gd name="connsiteX16" fmla="*/ 2882900 w 2882900"/>
              <a:gd name="connsiteY16" fmla="*/ 1069380 h 1095317"/>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22350 w 2882900"/>
              <a:gd name="connsiteY9" fmla="*/ 921313 h 1112350"/>
              <a:gd name="connsiteX10" fmla="*/ 1257300 w 2882900"/>
              <a:gd name="connsiteY10" fmla="*/ 965763 h 1112350"/>
              <a:gd name="connsiteX11" fmla="*/ 1536700 w 2882900"/>
              <a:gd name="connsiteY11" fmla="*/ 1016563 h 1112350"/>
              <a:gd name="connsiteX12" fmla="*/ 1828800 w 2882900"/>
              <a:gd name="connsiteY12" fmla="*/ 1003863 h 1112350"/>
              <a:gd name="connsiteX13" fmla="*/ 2152650 w 2882900"/>
              <a:gd name="connsiteY13" fmla="*/ 1035613 h 1112350"/>
              <a:gd name="connsiteX14" fmla="*/ 2584450 w 2882900"/>
              <a:gd name="connsiteY14" fmla="*/ 1105463 h 1112350"/>
              <a:gd name="connsiteX15" fmla="*/ 2813050 w 2882900"/>
              <a:gd name="connsiteY15" fmla="*/ 1105463 h 1112350"/>
              <a:gd name="connsiteX16" fmla="*/ 2882900 w 2882900"/>
              <a:gd name="connsiteY16"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57300 w 2882900"/>
              <a:gd name="connsiteY10" fmla="*/ 965763 h 1112350"/>
              <a:gd name="connsiteX11" fmla="*/ 1536700 w 2882900"/>
              <a:gd name="connsiteY11" fmla="*/ 1016563 h 1112350"/>
              <a:gd name="connsiteX12" fmla="*/ 1828800 w 2882900"/>
              <a:gd name="connsiteY12" fmla="*/ 1003863 h 1112350"/>
              <a:gd name="connsiteX13" fmla="*/ 2152650 w 2882900"/>
              <a:gd name="connsiteY13" fmla="*/ 1035613 h 1112350"/>
              <a:gd name="connsiteX14" fmla="*/ 2584450 w 2882900"/>
              <a:gd name="connsiteY14" fmla="*/ 1105463 h 1112350"/>
              <a:gd name="connsiteX15" fmla="*/ 2813050 w 2882900"/>
              <a:gd name="connsiteY15" fmla="*/ 1105463 h 1112350"/>
              <a:gd name="connsiteX16" fmla="*/ 2882900 w 2882900"/>
              <a:gd name="connsiteY16"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44600 w 2882900"/>
              <a:gd name="connsiteY10" fmla="*/ 946713 h 1112350"/>
              <a:gd name="connsiteX11" fmla="*/ 1536700 w 2882900"/>
              <a:gd name="connsiteY11" fmla="*/ 1016563 h 1112350"/>
              <a:gd name="connsiteX12" fmla="*/ 1828800 w 2882900"/>
              <a:gd name="connsiteY12" fmla="*/ 1003863 h 1112350"/>
              <a:gd name="connsiteX13" fmla="*/ 2152650 w 2882900"/>
              <a:gd name="connsiteY13" fmla="*/ 1035613 h 1112350"/>
              <a:gd name="connsiteX14" fmla="*/ 2584450 w 2882900"/>
              <a:gd name="connsiteY14" fmla="*/ 1105463 h 1112350"/>
              <a:gd name="connsiteX15" fmla="*/ 2813050 w 2882900"/>
              <a:gd name="connsiteY15" fmla="*/ 1105463 h 1112350"/>
              <a:gd name="connsiteX16" fmla="*/ 2882900 w 2882900"/>
              <a:gd name="connsiteY16"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44600 w 2882900"/>
              <a:gd name="connsiteY10" fmla="*/ 946713 h 1112350"/>
              <a:gd name="connsiteX11" fmla="*/ 1479550 w 2882900"/>
              <a:gd name="connsiteY11" fmla="*/ 978463 h 1112350"/>
              <a:gd name="connsiteX12" fmla="*/ 1828800 w 2882900"/>
              <a:gd name="connsiteY12" fmla="*/ 1003863 h 1112350"/>
              <a:gd name="connsiteX13" fmla="*/ 2152650 w 2882900"/>
              <a:gd name="connsiteY13" fmla="*/ 1035613 h 1112350"/>
              <a:gd name="connsiteX14" fmla="*/ 2584450 w 2882900"/>
              <a:gd name="connsiteY14" fmla="*/ 1105463 h 1112350"/>
              <a:gd name="connsiteX15" fmla="*/ 2813050 w 2882900"/>
              <a:gd name="connsiteY15" fmla="*/ 1105463 h 1112350"/>
              <a:gd name="connsiteX16" fmla="*/ 2882900 w 2882900"/>
              <a:gd name="connsiteY16"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44600 w 2882900"/>
              <a:gd name="connsiteY10" fmla="*/ 946713 h 1112350"/>
              <a:gd name="connsiteX11" fmla="*/ 1479550 w 2882900"/>
              <a:gd name="connsiteY11" fmla="*/ 978463 h 1112350"/>
              <a:gd name="connsiteX12" fmla="*/ 1797050 w 2882900"/>
              <a:gd name="connsiteY12" fmla="*/ 984813 h 1112350"/>
              <a:gd name="connsiteX13" fmla="*/ 2152650 w 2882900"/>
              <a:gd name="connsiteY13" fmla="*/ 1035613 h 1112350"/>
              <a:gd name="connsiteX14" fmla="*/ 2584450 w 2882900"/>
              <a:gd name="connsiteY14" fmla="*/ 1105463 h 1112350"/>
              <a:gd name="connsiteX15" fmla="*/ 2813050 w 2882900"/>
              <a:gd name="connsiteY15" fmla="*/ 1105463 h 1112350"/>
              <a:gd name="connsiteX16" fmla="*/ 2882900 w 2882900"/>
              <a:gd name="connsiteY16"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44600 w 2882900"/>
              <a:gd name="connsiteY10" fmla="*/ 946713 h 1112350"/>
              <a:gd name="connsiteX11" fmla="*/ 1479550 w 2882900"/>
              <a:gd name="connsiteY11" fmla="*/ 978463 h 1112350"/>
              <a:gd name="connsiteX12" fmla="*/ 2152650 w 2882900"/>
              <a:gd name="connsiteY12" fmla="*/ 1035613 h 1112350"/>
              <a:gd name="connsiteX13" fmla="*/ 2584450 w 2882900"/>
              <a:gd name="connsiteY13" fmla="*/ 1105463 h 1112350"/>
              <a:gd name="connsiteX14" fmla="*/ 2813050 w 2882900"/>
              <a:gd name="connsiteY14" fmla="*/ 1105463 h 1112350"/>
              <a:gd name="connsiteX15" fmla="*/ 2882900 w 2882900"/>
              <a:gd name="connsiteY15"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1244600 w 2882900"/>
              <a:gd name="connsiteY10" fmla="*/ 946713 h 1112350"/>
              <a:gd name="connsiteX11" fmla="*/ 2152650 w 2882900"/>
              <a:gd name="connsiteY11" fmla="*/ 1035613 h 1112350"/>
              <a:gd name="connsiteX12" fmla="*/ 2584450 w 2882900"/>
              <a:gd name="connsiteY12" fmla="*/ 1105463 h 1112350"/>
              <a:gd name="connsiteX13" fmla="*/ 2813050 w 2882900"/>
              <a:gd name="connsiteY13" fmla="*/ 1105463 h 1112350"/>
              <a:gd name="connsiteX14" fmla="*/ 2882900 w 2882900"/>
              <a:gd name="connsiteY14"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09650 w 2882900"/>
              <a:gd name="connsiteY9" fmla="*/ 876863 h 1112350"/>
              <a:gd name="connsiteX10" fmla="*/ 2152650 w 2882900"/>
              <a:gd name="connsiteY10" fmla="*/ 1035613 h 1112350"/>
              <a:gd name="connsiteX11" fmla="*/ 2584450 w 2882900"/>
              <a:gd name="connsiteY11" fmla="*/ 1105463 h 1112350"/>
              <a:gd name="connsiteX12" fmla="*/ 2813050 w 2882900"/>
              <a:gd name="connsiteY12" fmla="*/ 1105463 h 1112350"/>
              <a:gd name="connsiteX13" fmla="*/ 2882900 w 2882900"/>
              <a:gd name="connsiteY13" fmla="*/ 1086413 h 1112350"/>
              <a:gd name="connsiteX0" fmla="*/ 0 w 2882900"/>
              <a:gd name="connsiteY0" fmla="*/ 959413 h 1112350"/>
              <a:gd name="connsiteX1" fmla="*/ 0 w 2882900"/>
              <a:gd name="connsiteY1" fmla="*/ 959413 h 1112350"/>
              <a:gd name="connsiteX2" fmla="*/ 393700 w 2882900"/>
              <a:gd name="connsiteY2" fmla="*/ 908613 h 1112350"/>
              <a:gd name="connsiteX3" fmla="*/ 488950 w 2882900"/>
              <a:gd name="connsiteY3" fmla="*/ 641913 h 1112350"/>
              <a:gd name="connsiteX4" fmla="*/ 546100 w 2882900"/>
              <a:gd name="connsiteY4" fmla="*/ 349816 h 1112350"/>
              <a:gd name="connsiteX5" fmla="*/ 596900 w 2882900"/>
              <a:gd name="connsiteY5" fmla="*/ 83113 h 1112350"/>
              <a:gd name="connsiteX6" fmla="*/ 685800 w 2882900"/>
              <a:gd name="connsiteY6" fmla="*/ 6913 h 1112350"/>
              <a:gd name="connsiteX7" fmla="*/ 793750 w 2882900"/>
              <a:gd name="connsiteY7" fmla="*/ 229163 h 1112350"/>
              <a:gd name="connsiteX8" fmla="*/ 889000 w 2882900"/>
              <a:gd name="connsiteY8" fmla="*/ 680013 h 1112350"/>
              <a:gd name="connsiteX9" fmla="*/ 1073150 w 2882900"/>
              <a:gd name="connsiteY9" fmla="*/ 876863 h 1112350"/>
              <a:gd name="connsiteX10" fmla="*/ 2152650 w 2882900"/>
              <a:gd name="connsiteY10" fmla="*/ 1035613 h 1112350"/>
              <a:gd name="connsiteX11" fmla="*/ 2584450 w 2882900"/>
              <a:gd name="connsiteY11" fmla="*/ 1105463 h 1112350"/>
              <a:gd name="connsiteX12" fmla="*/ 2813050 w 2882900"/>
              <a:gd name="connsiteY12" fmla="*/ 1105463 h 1112350"/>
              <a:gd name="connsiteX13" fmla="*/ 2882900 w 2882900"/>
              <a:gd name="connsiteY13" fmla="*/ 1086413 h 1112350"/>
              <a:gd name="connsiteX0" fmla="*/ 0 w 2882900"/>
              <a:gd name="connsiteY0" fmla="*/ 959413 h 1105463"/>
              <a:gd name="connsiteX1" fmla="*/ 0 w 2882900"/>
              <a:gd name="connsiteY1" fmla="*/ 959413 h 1105463"/>
              <a:gd name="connsiteX2" fmla="*/ 393700 w 2882900"/>
              <a:gd name="connsiteY2" fmla="*/ 908613 h 1105463"/>
              <a:gd name="connsiteX3" fmla="*/ 488950 w 2882900"/>
              <a:gd name="connsiteY3" fmla="*/ 641913 h 1105463"/>
              <a:gd name="connsiteX4" fmla="*/ 546100 w 2882900"/>
              <a:gd name="connsiteY4" fmla="*/ 349816 h 1105463"/>
              <a:gd name="connsiteX5" fmla="*/ 596900 w 2882900"/>
              <a:gd name="connsiteY5" fmla="*/ 83113 h 1105463"/>
              <a:gd name="connsiteX6" fmla="*/ 685800 w 2882900"/>
              <a:gd name="connsiteY6" fmla="*/ 6913 h 1105463"/>
              <a:gd name="connsiteX7" fmla="*/ 793750 w 2882900"/>
              <a:gd name="connsiteY7" fmla="*/ 229163 h 1105463"/>
              <a:gd name="connsiteX8" fmla="*/ 889000 w 2882900"/>
              <a:gd name="connsiteY8" fmla="*/ 680013 h 1105463"/>
              <a:gd name="connsiteX9" fmla="*/ 1073150 w 2882900"/>
              <a:gd name="connsiteY9" fmla="*/ 876863 h 1105463"/>
              <a:gd name="connsiteX10" fmla="*/ 2152650 w 2882900"/>
              <a:gd name="connsiteY10" fmla="*/ 1035613 h 1105463"/>
              <a:gd name="connsiteX11" fmla="*/ 2813050 w 2882900"/>
              <a:gd name="connsiteY11" fmla="*/ 1105463 h 1105463"/>
              <a:gd name="connsiteX12" fmla="*/ 2882900 w 2882900"/>
              <a:gd name="connsiteY12" fmla="*/ 1086413 h 1105463"/>
              <a:gd name="connsiteX0" fmla="*/ 0 w 2882900"/>
              <a:gd name="connsiteY0" fmla="*/ 959413 h 1086413"/>
              <a:gd name="connsiteX1" fmla="*/ 0 w 2882900"/>
              <a:gd name="connsiteY1" fmla="*/ 959413 h 1086413"/>
              <a:gd name="connsiteX2" fmla="*/ 393700 w 2882900"/>
              <a:gd name="connsiteY2" fmla="*/ 908613 h 1086413"/>
              <a:gd name="connsiteX3" fmla="*/ 488950 w 2882900"/>
              <a:gd name="connsiteY3" fmla="*/ 641913 h 1086413"/>
              <a:gd name="connsiteX4" fmla="*/ 546100 w 2882900"/>
              <a:gd name="connsiteY4" fmla="*/ 349816 h 1086413"/>
              <a:gd name="connsiteX5" fmla="*/ 596900 w 2882900"/>
              <a:gd name="connsiteY5" fmla="*/ 83113 h 1086413"/>
              <a:gd name="connsiteX6" fmla="*/ 685800 w 2882900"/>
              <a:gd name="connsiteY6" fmla="*/ 6913 h 1086413"/>
              <a:gd name="connsiteX7" fmla="*/ 793750 w 2882900"/>
              <a:gd name="connsiteY7" fmla="*/ 229163 h 1086413"/>
              <a:gd name="connsiteX8" fmla="*/ 889000 w 2882900"/>
              <a:gd name="connsiteY8" fmla="*/ 680013 h 1086413"/>
              <a:gd name="connsiteX9" fmla="*/ 1073150 w 2882900"/>
              <a:gd name="connsiteY9" fmla="*/ 876863 h 1086413"/>
              <a:gd name="connsiteX10" fmla="*/ 2152650 w 2882900"/>
              <a:gd name="connsiteY10" fmla="*/ 1035613 h 1086413"/>
              <a:gd name="connsiteX11" fmla="*/ 2882900 w 2882900"/>
              <a:gd name="connsiteY11" fmla="*/ 1086413 h 1086413"/>
              <a:gd name="connsiteX0" fmla="*/ 0 w 2882900"/>
              <a:gd name="connsiteY0" fmla="*/ 959413 h 1086413"/>
              <a:gd name="connsiteX1" fmla="*/ 0 w 2882900"/>
              <a:gd name="connsiteY1" fmla="*/ 959413 h 1086413"/>
              <a:gd name="connsiteX2" fmla="*/ 393700 w 2882900"/>
              <a:gd name="connsiteY2" fmla="*/ 908613 h 1086413"/>
              <a:gd name="connsiteX3" fmla="*/ 488950 w 2882900"/>
              <a:gd name="connsiteY3" fmla="*/ 641913 h 1086413"/>
              <a:gd name="connsiteX4" fmla="*/ 546100 w 2882900"/>
              <a:gd name="connsiteY4" fmla="*/ 349816 h 1086413"/>
              <a:gd name="connsiteX5" fmla="*/ 596900 w 2882900"/>
              <a:gd name="connsiteY5" fmla="*/ 83113 h 1086413"/>
              <a:gd name="connsiteX6" fmla="*/ 685800 w 2882900"/>
              <a:gd name="connsiteY6" fmla="*/ 6913 h 1086413"/>
              <a:gd name="connsiteX7" fmla="*/ 793750 w 2882900"/>
              <a:gd name="connsiteY7" fmla="*/ 229163 h 1086413"/>
              <a:gd name="connsiteX8" fmla="*/ 889000 w 2882900"/>
              <a:gd name="connsiteY8" fmla="*/ 680013 h 1086413"/>
              <a:gd name="connsiteX9" fmla="*/ 1073150 w 2882900"/>
              <a:gd name="connsiteY9" fmla="*/ 876863 h 1086413"/>
              <a:gd name="connsiteX10" fmla="*/ 1511300 w 2882900"/>
              <a:gd name="connsiteY10" fmla="*/ 953063 h 1086413"/>
              <a:gd name="connsiteX11" fmla="*/ 2882900 w 2882900"/>
              <a:gd name="connsiteY11" fmla="*/ 1086413 h 1086413"/>
              <a:gd name="connsiteX0" fmla="*/ 0 w 2832100"/>
              <a:gd name="connsiteY0" fmla="*/ 959413 h 1092763"/>
              <a:gd name="connsiteX1" fmla="*/ 0 w 2832100"/>
              <a:gd name="connsiteY1" fmla="*/ 959413 h 1092763"/>
              <a:gd name="connsiteX2" fmla="*/ 393700 w 2832100"/>
              <a:gd name="connsiteY2" fmla="*/ 908613 h 1092763"/>
              <a:gd name="connsiteX3" fmla="*/ 488950 w 2832100"/>
              <a:gd name="connsiteY3" fmla="*/ 641913 h 1092763"/>
              <a:gd name="connsiteX4" fmla="*/ 546100 w 2832100"/>
              <a:gd name="connsiteY4" fmla="*/ 349816 h 1092763"/>
              <a:gd name="connsiteX5" fmla="*/ 596900 w 2832100"/>
              <a:gd name="connsiteY5" fmla="*/ 83113 h 1092763"/>
              <a:gd name="connsiteX6" fmla="*/ 685800 w 2832100"/>
              <a:gd name="connsiteY6" fmla="*/ 6913 h 1092763"/>
              <a:gd name="connsiteX7" fmla="*/ 793750 w 2832100"/>
              <a:gd name="connsiteY7" fmla="*/ 229163 h 1092763"/>
              <a:gd name="connsiteX8" fmla="*/ 889000 w 2832100"/>
              <a:gd name="connsiteY8" fmla="*/ 680013 h 1092763"/>
              <a:gd name="connsiteX9" fmla="*/ 1073150 w 2832100"/>
              <a:gd name="connsiteY9" fmla="*/ 876863 h 1092763"/>
              <a:gd name="connsiteX10" fmla="*/ 1511300 w 2832100"/>
              <a:gd name="connsiteY10" fmla="*/ 953063 h 1092763"/>
              <a:gd name="connsiteX11" fmla="*/ 2832100 w 2832100"/>
              <a:gd name="connsiteY11" fmla="*/ 1092763 h 1092763"/>
              <a:gd name="connsiteX0" fmla="*/ 0 w 2832100"/>
              <a:gd name="connsiteY0" fmla="*/ 959413 h 1092763"/>
              <a:gd name="connsiteX1" fmla="*/ 0 w 2832100"/>
              <a:gd name="connsiteY1" fmla="*/ 959413 h 1092763"/>
              <a:gd name="connsiteX2" fmla="*/ 393700 w 2832100"/>
              <a:gd name="connsiteY2" fmla="*/ 914963 h 1092763"/>
              <a:gd name="connsiteX3" fmla="*/ 488950 w 2832100"/>
              <a:gd name="connsiteY3" fmla="*/ 641913 h 1092763"/>
              <a:gd name="connsiteX4" fmla="*/ 546100 w 2832100"/>
              <a:gd name="connsiteY4" fmla="*/ 349816 h 1092763"/>
              <a:gd name="connsiteX5" fmla="*/ 596900 w 2832100"/>
              <a:gd name="connsiteY5" fmla="*/ 83113 h 1092763"/>
              <a:gd name="connsiteX6" fmla="*/ 685800 w 2832100"/>
              <a:gd name="connsiteY6" fmla="*/ 6913 h 1092763"/>
              <a:gd name="connsiteX7" fmla="*/ 793750 w 2832100"/>
              <a:gd name="connsiteY7" fmla="*/ 229163 h 1092763"/>
              <a:gd name="connsiteX8" fmla="*/ 889000 w 2832100"/>
              <a:gd name="connsiteY8" fmla="*/ 680013 h 1092763"/>
              <a:gd name="connsiteX9" fmla="*/ 1073150 w 2832100"/>
              <a:gd name="connsiteY9" fmla="*/ 876863 h 1092763"/>
              <a:gd name="connsiteX10" fmla="*/ 1511300 w 2832100"/>
              <a:gd name="connsiteY10" fmla="*/ 953063 h 1092763"/>
              <a:gd name="connsiteX11" fmla="*/ 2832100 w 2832100"/>
              <a:gd name="connsiteY11" fmla="*/ 1092763 h 1092763"/>
              <a:gd name="connsiteX0" fmla="*/ 0 w 2832100"/>
              <a:gd name="connsiteY0" fmla="*/ 959413 h 1092763"/>
              <a:gd name="connsiteX1" fmla="*/ 393700 w 2832100"/>
              <a:gd name="connsiteY1" fmla="*/ 914963 h 1092763"/>
              <a:gd name="connsiteX2" fmla="*/ 488950 w 2832100"/>
              <a:gd name="connsiteY2" fmla="*/ 641913 h 1092763"/>
              <a:gd name="connsiteX3" fmla="*/ 546100 w 2832100"/>
              <a:gd name="connsiteY3" fmla="*/ 349816 h 1092763"/>
              <a:gd name="connsiteX4" fmla="*/ 596900 w 2832100"/>
              <a:gd name="connsiteY4" fmla="*/ 83113 h 1092763"/>
              <a:gd name="connsiteX5" fmla="*/ 685800 w 2832100"/>
              <a:gd name="connsiteY5" fmla="*/ 6913 h 1092763"/>
              <a:gd name="connsiteX6" fmla="*/ 793750 w 2832100"/>
              <a:gd name="connsiteY6" fmla="*/ 229163 h 1092763"/>
              <a:gd name="connsiteX7" fmla="*/ 889000 w 2832100"/>
              <a:gd name="connsiteY7" fmla="*/ 680013 h 1092763"/>
              <a:gd name="connsiteX8" fmla="*/ 1073150 w 2832100"/>
              <a:gd name="connsiteY8" fmla="*/ 876863 h 1092763"/>
              <a:gd name="connsiteX9" fmla="*/ 1511300 w 2832100"/>
              <a:gd name="connsiteY9" fmla="*/ 953063 h 1092763"/>
              <a:gd name="connsiteX10" fmla="*/ 2832100 w 2832100"/>
              <a:gd name="connsiteY10" fmla="*/ 1092763 h 1092763"/>
              <a:gd name="connsiteX0" fmla="*/ 0 w 2684443"/>
              <a:gd name="connsiteY0" fmla="*/ 984813 h 1092763"/>
              <a:gd name="connsiteX1" fmla="*/ 246043 w 2684443"/>
              <a:gd name="connsiteY1" fmla="*/ 914963 h 1092763"/>
              <a:gd name="connsiteX2" fmla="*/ 341293 w 2684443"/>
              <a:gd name="connsiteY2" fmla="*/ 641913 h 1092763"/>
              <a:gd name="connsiteX3" fmla="*/ 398443 w 2684443"/>
              <a:gd name="connsiteY3" fmla="*/ 349816 h 1092763"/>
              <a:gd name="connsiteX4" fmla="*/ 449243 w 2684443"/>
              <a:gd name="connsiteY4" fmla="*/ 83113 h 1092763"/>
              <a:gd name="connsiteX5" fmla="*/ 538143 w 2684443"/>
              <a:gd name="connsiteY5" fmla="*/ 6913 h 1092763"/>
              <a:gd name="connsiteX6" fmla="*/ 646093 w 2684443"/>
              <a:gd name="connsiteY6" fmla="*/ 229163 h 1092763"/>
              <a:gd name="connsiteX7" fmla="*/ 741343 w 2684443"/>
              <a:gd name="connsiteY7" fmla="*/ 680013 h 1092763"/>
              <a:gd name="connsiteX8" fmla="*/ 925493 w 2684443"/>
              <a:gd name="connsiteY8" fmla="*/ 876863 h 1092763"/>
              <a:gd name="connsiteX9" fmla="*/ 1363643 w 2684443"/>
              <a:gd name="connsiteY9" fmla="*/ 953063 h 1092763"/>
              <a:gd name="connsiteX10" fmla="*/ 2684443 w 2684443"/>
              <a:gd name="connsiteY10" fmla="*/ 1092763 h 1092763"/>
              <a:gd name="connsiteX0" fmla="*/ 0 w 2479363"/>
              <a:gd name="connsiteY0" fmla="*/ 1016563 h 1092763"/>
              <a:gd name="connsiteX1" fmla="*/ 40963 w 2479363"/>
              <a:gd name="connsiteY1" fmla="*/ 914963 h 1092763"/>
              <a:gd name="connsiteX2" fmla="*/ 136213 w 2479363"/>
              <a:gd name="connsiteY2" fmla="*/ 641913 h 1092763"/>
              <a:gd name="connsiteX3" fmla="*/ 193363 w 2479363"/>
              <a:gd name="connsiteY3" fmla="*/ 349816 h 1092763"/>
              <a:gd name="connsiteX4" fmla="*/ 244163 w 2479363"/>
              <a:gd name="connsiteY4" fmla="*/ 83113 h 1092763"/>
              <a:gd name="connsiteX5" fmla="*/ 333063 w 2479363"/>
              <a:gd name="connsiteY5" fmla="*/ 6913 h 1092763"/>
              <a:gd name="connsiteX6" fmla="*/ 441013 w 2479363"/>
              <a:gd name="connsiteY6" fmla="*/ 229163 h 1092763"/>
              <a:gd name="connsiteX7" fmla="*/ 536263 w 2479363"/>
              <a:gd name="connsiteY7" fmla="*/ 680013 h 1092763"/>
              <a:gd name="connsiteX8" fmla="*/ 720413 w 2479363"/>
              <a:gd name="connsiteY8" fmla="*/ 876863 h 1092763"/>
              <a:gd name="connsiteX9" fmla="*/ 1158563 w 2479363"/>
              <a:gd name="connsiteY9" fmla="*/ 953063 h 1092763"/>
              <a:gd name="connsiteX10" fmla="*/ 2479363 w 2479363"/>
              <a:gd name="connsiteY10" fmla="*/ 1092763 h 1092763"/>
              <a:gd name="connsiteX0" fmla="*/ 0 w 2520379"/>
              <a:gd name="connsiteY0" fmla="*/ 1016563 h 1092763"/>
              <a:gd name="connsiteX1" fmla="*/ 81979 w 2520379"/>
              <a:gd name="connsiteY1" fmla="*/ 914963 h 1092763"/>
              <a:gd name="connsiteX2" fmla="*/ 177229 w 2520379"/>
              <a:gd name="connsiteY2" fmla="*/ 641913 h 1092763"/>
              <a:gd name="connsiteX3" fmla="*/ 234379 w 2520379"/>
              <a:gd name="connsiteY3" fmla="*/ 349816 h 1092763"/>
              <a:gd name="connsiteX4" fmla="*/ 285179 w 2520379"/>
              <a:gd name="connsiteY4" fmla="*/ 83113 h 1092763"/>
              <a:gd name="connsiteX5" fmla="*/ 374079 w 2520379"/>
              <a:gd name="connsiteY5" fmla="*/ 6913 h 1092763"/>
              <a:gd name="connsiteX6" fmla="*/ 482029 w 2520379"/>
              <a:gd name="connsiteY6" fmla="*/ 229163 h 1092763"/>
              <a:gd name="connsiteX7" fmla="*/ 577279 w 2520379"/>
              <a:gd name="connsiteY7" fmla="*/ 680013 h 1092763"/>
              <a:gd name="connsiteX8" fmla="*/ 761429 w 2520379"/>
              <a:gd name="connsiteY8" fmla="*/ 876863 h 1092763"/>
              <a:gd name="connsiteX9" fmla="*/ 1199579 w 2520379"/>
              <a:gd name="connsiteY9" fmla="*/ 953063 h 1092763"/>
              <a:gd name="connsiteX10" fmla="*/ 2520379 w 2520379"/>
              <a:gd name="connsiteY10" fmla="*/ 1092763 h 1092763"/>
              <a:gd name="connsiteX0" fmla="*/ 0 w 2520379"/>
              <a:gd name="connsiteY0" fmla="*/ 1016563 h 1092763"/>
              <a:gd name="connsiteX1" fmla="*/ 81979 w 2520379"/>
              <a:gd name="connsiteY1" fmla="*/ 870513 h 1092763"/>
              <a:gd name="connsiteX2" fmla="*/ 177229 w 2520379"/>
              <a:gd name="connsiteY2" fmla="*/ 641913 h 1092763"/>
              <a:gd name="connsiteX3" fmla="*/ 234379 w 2520379"/>
              <a:gd name="connsiteY3" fmla="*/ 349816 h 1092763"/>
              <a:gd name="connsiteX4" fmla="*/ 285179 w 2520379"/>
              <a:gd name="connsiteY4" fmla="*/ 83113 h 1092763"/>
              <a:gd name="connsiteX5" fmla="*/ 374079 w 2520379"/>
              <a:gd name="connsiteY5" fmla="*/ 6913 h 1092763"/>
              <a:gd name="connsiteX6" fmla="*/ 482029 w 2520379"/>
              <a:gd name="connsiteY6" fmla="*/ 229163 h 1092763"/>
              <a:gd name="connsiteX7" fmla="*/ 577279 w 2520379"/>
              <a:gd name="connsiteY7" fmla="*/ 680013 h 1092763"/>
              <a:gd name="connsiteX8" fmla="*/ 761429 w 2520379"/>
              <a:gd name="connsiteY8" fmla="*/ 876863 h 1092763"/>
              <a:gd name="connsiteX9" fmla="*/ 1199579 w 2520379"/>
              <a:gd name="connsiteY9" fmla="*/ 953063 h 1092763"/>
              <a:gd name="connsiteX10" fmla="*/ 2520379 w 2520379"/>
              <a:gd name="connsiteY10" fmla="*/ 1092763 h 1092763"/>
              <a:gd name="connsiteX0" fmla="*/ 0 w 2512176"/>
              <a:gd name="connsiteY0" fmla="*/ 1086413 h 1092763"/>
              <a:gd name="connsiteX1" fmla="*/ 73776 w 2512176"/>
              <a:gd name="connsiteY1" fmla="*/ 87051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53226 w 2512176"/>
              <a:gd name="connsiteY8" fmla="*/ 876863 h 1092763"/>
              <a:gd name="connsiteX9" fmla="*/ 1191376 w 2512176"/>
              <a:gd name="connsiteY9" fmla="*/ 953063 h 1092763"/>
              <a:gd name="connsiteX10" fmla="*/ 2512176 w 2512176"/>
              <a:gd name="connsiteY10" fmla="*/ 1092763 h 1092763"/>
              <a:gd name="connsiteX0" fmla="*/ 0 w 2512176"/>
              <a:gd name="connsiteY0" fmla="*/ 1086413 h 1092763"/>
              <a:gd name="connsiteX1" fmla="*/ 73776 w 2512176"/>
              <a:gd name="connsiteY1" fmla="*/ 87051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53226 w 2512176"/>
              <a:gd name="connsiteY8" fmla="*/ 876863 h 1092763"/>
              <a:gd name="connsiteX9" fmla="*/ 1191376 w 2512176"/>
              <a:gd name="connsiteY9" fmla="*/ 95306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53226 w 2512176"/>
              <a:gd name="connsiteY8" fmla="*/ 876863 h 1092763"/>
              <a:gd name="connsiteX9" fmla="*/ 1191376 w 2512176"/>
              <a:gd name="connsiteY9" fmla="*/ 95306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69632 w 2512176"/>
              <a:gd name="connsiteY8" fmla="*/ 876863 h 1092763"/>
              <a:gd name="connsiteX9" fmla="*/ 1191376 w 2512176"/>
              <a:gd name="connsiteY9" fmla="*/ 95306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69632 w 2512176"/>
              <a:gd name="connsiteY8" fmla="*/ 972113 h 1092763"/>
              <a:gd name="connsiteX9" fmla="*/ 1191376 w 2512176"/>
              <a:gd name="connsiteY9" fmla="*/ 95306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69632 w 2512176"/>
              <a:gd name="connsiteY8" fmla="*/ 972113 h 1092763"/>
              <a:gd name="connsiteX9" fmla="*/ 1207782 w 2512176"/>
              <a:gd name="connsiteY9" fmla="*/ 101656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73826 w 2512176"/>
              <a:gd name="connsiteY6" fmla="*/ 229163 h 1092763"/>
              <a:gd name="connsiteX7" fmla="*/ 569076 w 2512176"/>
              <a:gd name="connsiteY7" fmla="*/ 680013 h 1092763"/>
              <a:gd name="connsiteX8" fmla="*/ 769632 w 2512176"/>
              <a:gd name="connsiteY8" fmla="*/ 972113 h 1092763"/>
              <a:gd name="connsiteX9" fmla="*/ 1224189 w 2512176"/>
              <a:gd name="connsiteY9" fmla="*/ 1061013 h 1092763"/>
              <a:gd name="connsiteX10" fmla="*/ 2512176 w 2512176"/>
              <a:gd name="connsiteY10" fmla="*/ 1092763 h 1092763"/>
              <a:gd name="connsiteX0" fmla="*/ 0 w 2512176"/>
              <a:gd name="connsiteY0" fmla="*/ 1086413 h 1092763"/>
              <a:gd name="connsiteX1" fmla="*/ 106589 w 2512176"/>
              <a:gd name="connsiteY1" fmla="*/ 889563 h 1092763"/>
              <a:gd name="connsiteX2" fmla="*/ 169026 w 2512176"/>
              <a:gd name="connsiteY2" fmla="*/ 641913 h 1092763"/>
              <a:gd name="connsiteX3" fmla="*/ 226176 w 2512176"/>
              <a:gd name="connsiteY3" fmla="*/ 349816 h 1092763"/>
              <a:gd name="connsiteX4" fmla="*/ 276976 w 2512176"/>
              <a:gd name="connsiteY4" fmla="*/ 83113 h 1092763"/>
              <a:gd name="connsiteX5" fmla="*/ 365876 w 2512176"/>
              <a:gd name="connsiteY5" fmla="*/ 6913 h 1092763"/>
              <a:gd name="connsiteX6" fmla="*/ 432811 w 2512176"/>
              <a:gd name="connsiteY6" fmla="*/ 229163 h 1092763"/>
              <a:gd name="connsiteX7" fmla="*/ 569076 w 2512176"/>
              <a:gd name="connsiteY7" fmla="*/ 680013 h 1092763"/>
              <a:gd name="connsiteX8" fmla="*/ 769632 w 2512176"/>
              <a:gd name="connsiteY8" fmla="*/ 972113 h 1092763"/>
              <a:gd name="connsiteX9" fmla="*/ 1224189 w 2512176"/>
              <a:gd name="connsiteY9" fmla="*/ 1061013 h 1092763"/>
              <a:gd name="connsiteX10" fmla="*/ 2512176 w 2512176"/>
              <a:gd name="connsiteY10" fmla="*/ 1092763 h 109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2176" h="1092763">
                <a:moveTo>
                  <a:pt x="0" y="1086413"/>
                </a:moveTo>
                <a:cubicBezTo>
                  <a:pt x="82014" y="1063130"/>
                  <a:pt x="78418" y="963646"/>
                  <a:pt x="106589" y="889563"/>
                </a:cubicBezTo>
                <a:cubicBezTo>
                  <a:pt x="134760" y="815480"/>
                  <a:pt x="149095" y="731871"/>
                  <a:pt x="169026" y="641913"/>
                </a:cubicBezTo>
                <a:cubicBezTo>
                  <a:pt x="188957" y="551955"/>
                  <a:pt x="208184" y="442949"/>
                  <a:pt x="226176" y="349816"/>
                </a:cubicBezTo>
                <a:cubicBezTo>
                  <a:pt x="244168" y="256683"/>
                  <a:pt x="253693" y="140263"/>
                  <a:pt x="276976" y="83113"/>
                </a:cubicBezTo>
                <a:cubicBezTo>
                  <a:pt x="300259" y="25963"/>
                  <a:pt x="339904" y="-17429"/>
                  <a:pt x="365876" y="6913"/>
                </a:cubicBezTo>
                <a:cubicBezTo>
                  <a:pt x="391848" y="31255"/>
                  <a:pt x="398944" y="116980"/>
                  <a:pt x="432811" y="229163"/>
                </a:cubicBezTo>
                <a:cubicBezTo>
                  <a:pt x="466678" y="341346"/>
                  <a:pt x="512939" y="556188"/>
                  <a:pt x="569076" y="680013"/>
                </a:cubicBezTo>
                <a:cubicBezTo>
                  <a:pt x="625213" y="803838"/>
                  <a:pt x="660447" y="908613"/>
                  <a:pt x="769632" y="972113"/>
                </a:cubicBezTo>
                <a:cubicBezTo>
                  <a:pt x="878817" y="1035613"/>
                  <a:pt x="933765" y="1040905"/>
                  <a:pt x="1224189" y="1061013"/>
                </a:cubicBezTo>
                <a:cubicBezTo>
                  <a:pt x="1514613" y="1081121"/>
                  <a:pt x="2360041" y="1082180"/>
                  <a:pt x="2512176" y="1092763"/>
                </a:cubicBezTo>
              </a:path>
            </a:pathLst>
          </a:custGeom>
          <a:noFill/>
          <a:ln>
            <a:solidFill>
              <a:schemeClr val="accent1">
                <a:lumMod val="50000"/>
              </a:schemeClr>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2160"/>
          </a:p>
        </p:txBody>
      </p:sp>
      <p:cxnSp>
        <p:nvCxnSpPr>
          <p:cNvPr id="87" name="直接箭头连接符 86">
            <a:extLst>
              <a:ext uri="{FF2B5EF4-FFF2-40B4-BE49-F238E27FC236}">
                <a16:creationId xmlns:a16="http://schemas.microsoft.com/office/drawing/2014/main" id="{4578E668-F18D-3D66-6AD2-BBFD7A442FA8}"/>
              </a:ext>
            </a:extLst>
          </p:cNvPr>
          <p:cNvCxnSpPr>
            <a:cxnSpLocks/>
          </p:cNvCxnSpPr>
          <p:nvPr/>
        </p:nvCxnSpPr>
        <p:spPr>
          <a:xfrm flipV="1">
            <a:off x="4187771" y="3932904"/>
            <a:ext cx="0" cy="16421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97F39D15-9AAD-4367-5A59-39591AD39F7B}"/>
              </a:ext>
            </a:extLst>
          </p:cNvPr>
          <p:cNvCxnSpPr>
            <a:cxnSpLocks/>
          </p:cNvCxnSpPr>
          <p:nvPr/>
        </p:nvCxnSpPr>
        <p:spPr>
          <a:xfrm flipH="1">
            <a:off x="1106584" y="5575068"/>
            <a:ext cx="308118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259FE5FB-F365-82E1-D282-77E3883319D9}"/>
              </a:ext>
            </a:extLst>
          </p:cNvPr>
          <p:cNvSpPr/>
          <p:nvPr/>
        </p:nvSpPr>
        <p:spPr>
          <a:xfrm>
            <a:off x="3316991" y="3885569"/>
            <a:ext cx="775430" cy="1881841"/>
          </a:xfrm>
          <a:prstGeom prst="rect">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96" name="矩形 95">
            <a:extLst>
              <a:ext uri="{FF2B5EF4-FFF2-40B4-BE49-F238E27FC236}">
                <a16:creationId xmlns:a16="http://schemas.microsoft.com/office/drawing/2014/main" id="{7B2493D4-0E26-89C1-6E86-F68EB43E846E}"/>
              </a:ext>
            </a:extLst>
          </p:cNvPr>
          <p:cNvSpPr/>
          <p:nvPr/>
        </p:nvSpPr>
        <p:spPr>
          <a:xfrm>
            <a:off x="1425693" y="3885569"/>
            <a:ext cx="1126000" cy="1881841"/>
          </a:xfrm>
          <a:prstGeom prst="rect">
            <a:avLst/>
          </a:prstGeom>
          <a:solidFill>
            <a:srgbClr val="FFFF00">
              <a:alpha val="20000"/>
            </a:srgb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97" name="文本框 96">
            <a:extLst>
              <a:ext uri="{FF2B5EF4-FFF2-40B4-BE49-F238E27FC236}">
                <a16:creationId xmlns:a16="http://schemas.microsoft.com/office/drawing/2014/main" id="{705F4222-D637-B6AB-767F-DF47FD0EC141}"/>
              </a:ext>
            </a:extLst>
          </p:cNvPr>
          <p:cNvSpPr txBox="1"/>
          <p:nvPr/>
        </p:nvSpPr>
        <p:spPr>
          <a:xfrm>
            <a:off x="1037893" y="5781258"/>
            <a:ext cx="737702" cy="313932"/>
          </a:xfrm>
          <a:prstGeom prst="rect">
            <a:avLst/>
          </a:prstGeom>
          <a:noFill/>
        </p:spPr>
        <p:txBody>
          <a:bodyPr wrap="none" rtlCol="0">
            <a:spAutoFit/>
          </a:bodyPr>
          <a:lstStyle/>
          <a:p>
            <a:r>
              <a:rPr lang="zh-CN" altLang="en-US" sz="1440" b="1">
                <a:ea typeface="PingFang SC Medium" panose="020B0400000000000000"/>
              </a:rPr>
              <a:t>功能性</a:t>
            </a:r>
          </a:p>
        </p:txBody>
      </p:sp>
      <p:sp>
        <p:nvSpPr>
          <p:cNvPr id="98" name="文本框 97">
            <a:extLst>
              <a:ext uri="{FF2B5EF4-FFF2-40B4-BE49-F238E27FC236}">
                <a16:creationId xmlns:a16="http://schemas.microsoft.com/office/drawing/2014/main" id="{C9216E47-2EF3-B248-7E3F-3974B93758BE}"/>
              </a:ext>
            </a:extLst>
          </p:cNvPr>
          <p:cNvSpPr txBox="1"/>
          <p:nvPr/>
        </p:nvSpPr>
        <p:spPr>
          <a:xfrm>
            <a:off x="3933175" y="3611449"/>
            <a:ext cx="553357" cy="313932"/>
          </a:xfrm>
          <a:prstGeom prst="rect">
            <a:avLst/>
          </a:prstGeom>
          <a:noFill/>
        </p:spPr>
        <p:txBody>
          <a:bodyPr wrap="none" rtlCol="0">
            <a:spAutoFit/>
          </a:bodyPr>
          <a:lstStyle/>
          <a:p>
            <a:r>
              <a:rPr lang="zh-CN" altLang="en-US" sz="1440" b="1">
                <a:ea typeface="PingFang SC Medium" panose="020B0400000000000000"/>
              </a:rPr>
              <a:t>分布</a:t>
            </a:r>
          </a:p>
        </p:txBody>
      </p:sp>
      <p:sp>
        <p:nvSpPr>
          <p:cNvPr id="113" name="矩形 112">
            <a:extLst>
              <a:ext uri="{FF2B5EF4-FFF2-40B4-BE49-F238E27FC236}">
                <a16:creationId xmlns:a16="http://schemas.microsoft.com/office/drawing/2014/main" id="{F46682EB-7B77-40F0-691B-F24918FA47F6}"/>
              </a:ext>
            </a:extLst>
          </p:cNvPr>
          <p:cNvSpPr/>
          <p:nvPr/>
        </p:nvSpPr>
        <p:spPr>
          <a:xfrm>
            <a:off x="7813111" y="3764211"/>
            <a:ext cx="2858323" cy="1881841"/>
          </a:xfrm>
          <a:prstGeom prst="rect">
            <a:avLst/>
          </a:prstGeom>
          <a:solidFill>
            <a:schemeClr val="accent1">
              <a:lumMod val="60000"/>
              <a:lumOff val="40000"/>
              <a:alpha val="20000"/>
            </a:schemeClr>
          </a:solidFill>
          <a:ln>
            <a:solidFill>
              <a:schemeClr val="accent1">
                <a:lumMod val="50000"/>
              </a:schemeClr>
            </a:solidFill>
            <a:prstDash val="sysDash"/>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endParaRPr kumimoji="1" lang="zh-CN" altLang="en-US" sz="1680" b="1">
              <a:solidFill>
                <a:schemeClr val="accent1">
                  <a:lumMod val="50000"/>
                </a:schemeClr>
              </a:solidFill>
              <a:latin typeface="PingFang SC" panose="020B0400000000000000" pitchFamily="34" charset="-122"/>
              <a:ea typeface="PingFang SC" panose="020B0400000000000000" pitchFamily="34" charset="-122"/>
            </a:endParaRPr>
          </a:p>
        </p:txBody>
      </p:sp>
      <p:sp>
        <p:nvSpPr>
          <p:cNvPr id="114" name="文本框 113">
            <a:extLst>
              <a:ext uri="{FF2B5EF4-FFF2-40B4-BE49-F238E27FC236}">
                <a16:creationId xmlns:a16="http://schemas.microsoft.com/office/drawing/2014/main" id="{3DC0A4DE-DABE-9413-4849-AFB3DFE4213D}"/>
              </a:ext>
            </a:extLst>
          </p:cNvPr>
          <p:cNvSpPr txBox="1"/>
          <p:nvPr/>
        </p:nvSpPr>
        <p:spPr>
          <a:xfrm>
            <a:off x="7167869" y="2571837"/>
            <a:ext cx="3615818" cy="978729"/>
          </a:xfrm>
          <a:prstGeom prst="rect">
            <a:avLst/>
          </a:prstGeom>
          <a:noFill/>
        </p:spPr>
        <p:txBody>
          <a:bodyPr wrap="square">
            <a:spAutoFit/>
          </a:bodyPr>
          <a:lstStyle/>
          <a:p>
            <a:r>
              <a:rPr kumimoji="1" lang="zh-CN" altLang="en-US" sz="1440" b="1">
                <a:solidFill>
                  <a:srgbClr val="C00000"/>
                </a:solidFill>
                <a:latin typeface="Arial" panose="020B0604020202020204" pitchFamily="34" charset="0"/>
                <a:ea typeface="PingFang SC Medium" panose="020B0400000000000000"/>
                <a:cs typeface="Arial" panose="020B0604020202020204" pitchFamily="34" charset="0"/>
              </a:rPr>
              <a:t>实际</a:t>
            </a:r>
            <a:r>
              <a:rPr kumimoji="1" lang="zh-CN" altLang="en-US" sz="1440" b="1">
                <a:latin typeface="Arial" panose="020B0604020202020204" pitchFamily="34" charset="0"/>
                <a:ea typeface="PingFang SC Medium" panose="020B0400000000000000"/>
                <a:cs typeface="Arial" panose="020B0604020202020204" pitchFamily="34" charset="0"/>
              </a:rPr>
              <a:t>：训练数据是巨大且复杂景观的稀疏采样，所蕴含序列特征多样，即使是非功能性样本，传统主动学习方法也很可能赋予高不确定性</a:t>
            </a:r>
            <a:endParaRPr kumimoji="1" lang="en-US" altLang="zh-CN" sz="1440" b="1" dirty="0">
              <a:latin typeface="Arial" panose="020B0604020202020204" pitchFamily="34" charset="0"/>
              <a:ea typeface="PingFang SC Medium" panose="020B0400000000000000"/>
              <a:cs typeface="Arial" panose="020B0604020202020204" pitchFamily="34" charset="0"/>
            </a:endParaRPr>
          </a:p>
        </p:txBody>
      </p:sp>
      <mc:AlternateContent xmlns:mc="http://schemas.openxmlformats.org/markup-compatibility/2006">
        <mc:Choice xmlns:a14="http://schemas.microsoft.com/office/drawing/2010/main" Requires="a14">
          <p:sp>
            <p:nvSpPr>
              <p:cNvPr id="118" name="文本框 117">
                <a:extLst>
                  <a:ext uri="{FF2B5EF4-FFF2-40B4-BE49-F238E27FC236}">
                    <a16:creationId xmlns:a16="http://schemas.microsoft.com/office/drawing/2014/main" id="{99612DFF-596B-CB64-F79C-BE5C6CED40CA}"/>
                  </a:ext>
                </a:extLst>
              </p:cNvPr>
              <p:cNvSpPr txBox="1"/>
              <p:nvPr/>
            </p:nvSpPr>
            <p:spPr>
              <a:xfrm>
                <a:off x="4459336" y="5728615"/>
                <a:ext cx="3375817" cy="317908"/>
              </a:xfrm>
              <a:prstGeom prst="rect">
                <a:avLst/>
              </a:prstGeom>
              <a:noFill/>
            </p:spPr>
            <p:txBody>
              <a:bodyPr wrap="square" rtlCol="0">
                <a:spAutoFit/>
              </a:bodyPr>
              <a:lstStyle/>
              <a:p>
                <a:r>
                  <a:rPr lang="zh-CN" altLang="en-US" sz="1440" b="1">
                    <a:ea typeface="PingFang SC Medium" panose="020B0400000000000000"/>
                  </a:rPr>
                  <a:t>候选序列规模：</a:t>
                </a:r>
                <a:r>
                  <a:rPr lang="en-US" altLang="zh-CN" sz="1440" b="1">
                    <a:ea typeface="PingFang SC Medium" panose="020B0400000000000000"/>
                  </a:rPr>
                  <a:t>DNA</a:t>
                </a:r>
                <a:r>
                  <a:rPr lang="zh-CN" altLang="en-US" sz="1440" b="1">
                    <a:ea typeface="PingFang SC Medium" panose="020B0400000000000000"/>
                  </a:rPr>
                  <a:t>为</a:t>
                </a:r>
                <a14:m>
                  <m:oMath xmlns:m="http://schemas.openxmlformats.org/officeDocument/2006/math">
                    <m:sSup>
                      <m:sSupPr>
                        <m:ctrlPr>
                          <a:rPr lang="en-US" altLang="zh-CN" sz="1440" b="1" i="1">
                            <a:latin typeface="Cambria Math" panose="02040503050406030204" pitchFamily="18" charset="0"/>
                            <a:ea typeface="PingFang SC Medium" panose="020B0400000000000000"/>
                          </a:rPr>
                        </m:ctrlPr>
                      </m:sSupPr>
                      <m:e>
                        <m:r>
                          <a:rPr lang="en-US" altLang="zh-CN" sz="1440" b="1" i="1">
                            <a:latin typeface="Cambria Math" panose="02040503050406030204" pitchFamily="18" charset="0"/>
                            <a:ea typeface="PingFang SC Medium" panose="020B0400000000000000"/>
                          </a:rPr>
                          <m:t>𝟒</m:t>
                        </m:r>
                      </m:e>
                      <m:sup>
                        <m:r>
                          <a:rPr lang="en-US" altLang="zh-CN" sz="1440" b="1" i="1">
                            <a:latin typeface="Cambria Math" panose="02040503050406030204" pitchFamily="18" charset="0"/>
                            <a:ea typeface="PingFang SC Medium" panose="020B0400000000000000"/>
                          </a:rPr>
                          <m:t>𝑳</m:t>
                        </m:r>
                      </m:sup>
                    </m:sSup>
                  </m:oMath>
                </a14:m>
                <a:r>
                  <a:rPr lang="zh-CN" altLang="en-US" sz="1440" b="1">
                    <a:ea typeface="PingFang SC Medium" panose="020B0400000000000000"/>
                  </a:rPr>
                  <a:t>，蛋白为</a:t>
                </a:r>
                <a14:m>
                  <m:oMath xmlns:m="http://schemas.openxmlformats.org/officeDocument/2006/math">
                    <m:r>
                      <a:rPr lang="en-US" altLang="zh-CN" sz="1440" b="1" i="1">
                        <a:latin typeface="Cambria Math" panose="02040503050406030204" pitchFamily="18" charset="0"/>
                        <a:ea typeface="PingFang SC Medium" panose="020B0400000000000000"/>
                      </a:rPr>
                      <m:t>𝟐</m:t>
                    </m:r>
                    <m:sSup>
                      <m:sSupPr>
                        <m:ctrlPr>
                          <a:rPr lang="en-US" altLang="zh-CN" sz="1440" b="1" i="1">
                            <a:latin typeface="Cambria Math" panose="02040503050406030204" pitchFamily="18" charset="0"/>
                            <a:ea typeface="PingFang SC Medium" panose="020B0400000000000000"/>
                          </a:rPr>
                        </m:ctrlPr>
                      </m:sSupPr>
                      <m:e>
                        <m:r>
                          <a:rPr lang="en-US" altLang="zh-CN" sz="1440" b="1" i="1">
                            <a:latin typeface="Cambria Math" panose="02040503050406030204" pitchFamily="18" charset="0"/>
                            <a:ea typeface="PingFang SC Medium" panose="020B0400000000000000"/>
                          </a:rPr>
                          <m:t>𝟎</m:t>
                        </m:r>
                      </m:e>
                      <m:sup>
                        <m:r>
                          <a:rPr lang="en-US" altLang="zh-CN" sz="1440" b="1" i="1">
                            <a:latin typeface="Cambria Math" panose="02040503050406030204" pitchFamily="18" charset="0"/>
                            <a:ea typeface="PingFang SC Medium" panose="020B0400000000000000"/>
                          </a:rPr>
                          <m:t>𝑳</m:t>
                        </m:r>
                      </m:sup>
                    </m:sSup>
                  </m:oMath>
                </a14:m>
                <a:endParaRPr lang="zh-CN" altLang="en-US" sz="1440" b="1">
                  <a:ea typeface="PingFang SC Medium" panose="020B0400000000000000"/>
                </a:endParaRPr>
              </a:p>
            </p:txBody>
          </p:sp>
        </mc:Choice>
        <mc:Fallback>
          <p:sp>
            <p:nvSpPr>
              <p:cNvPr id="118" name="文本框 117">
                <a:extLst>
                  <a:ext uri="{FF2B5EF4-FFF2-40B4-BE49-F238E27FC236}">
                    <a16:creationId xmlns:a16="http://schemas.microsoft.com/office/drawing/2014/main" id="{99612DFF-596B-CB64-F79C-BE5C6CED40CA}"/>
                  </a:ext>
                </a:extLst>
              </p:cNvPr>
              <p:cNvSpPr txBox="1">
                <a:spLocks noRot="1" noChangeAspect="1" noMove="1" noResize="1" noEditPoints="1" noAdjustHandles="1" noChangeArrowheads="1" noChangeShapeType="1" noTextEdit="1"/>
              </p:cNvSpPr>
              <p:nvPr/>
            </p:nvSpPr>
            <p:spPr>
              <a:xfrm>
                <a:off x="4459336" y="5728615"/>
                <a:ext cx="3375817" cy="317908"/>
              </a:xfrm>
              <a:prstGeom prst="rect">
                <a:avLst/>
              </a:prstGeom>
              <a:blipFill>
                <a:blip r:embed="rId3"/>
                <a:stretch>
                  <a:fillRect l="-723" t="-3846" b="-21154"/>
                </a:stretch>
              </a:blipFill>
            </p:spPr>
            <p:txBody>
              <a:bodyPr/>
              <a:lstStyle/>
              <a:p>
                <a:r>
                  <a:rPr lang="zh-CN" altLang="en-US">
                    <a:noFill/>
                  </a:rPr>
                  <a:t> </a:t>
                </a:r>
              </a:p>
            </p:txBody>
          </p:sp>
        </mc:Fallback>
      </mc:AlternateContent>
      <p:pic>
        <p:nvPicPr>
          <p:cNvPr id="2" name="屏幕快照 2020-07-19 下午4.12.58.png" descr="屏幕快照 2020-07-19 下午4.12.58.png">
            <a:extLst>
              <a:ext uri="{FF2B5EF4-FFF2-40B4-BE49-F238E27FC236}">
                <a16:creationId xmlns:a16="http://schemas.microsoft.com/office/drawing/2014/main" id="{05EDFB27-BA6C-E7E3-E1FF-7716A461FEC8}"/>
              </a:ext>
            </a:extLst>
          </p:cNvPr>
          <p:cNvPicPr>
            <a:picLocks noChangeAspect="1"/>
          </p:cNvPicPr>
          <p:nvPr/>
        </p:nvPicPr>
        <p:blipFill>
          <a:blip r:embed="rId4"/>
          <a:srcRect l="414" b="8575"/>
          <a:stretch>
            <a:fillRect/>
          </a:stretch>
        </p:blipFill>
        <p:spPr>
          <a:xfrm>
            <a:off x="-53888" y="-43196"/>
            <a:ext cx="12299776" cy="574487"/>
          </a:xfrm>
          <a:prstGeom prst="rect">
            <a:avLst/>
          </a:prstGeom>
          <a:ln w="12700">
            <a:miter lim="400000"/>
          </a:ln>
        </p:spPr>
      </p:pic>
      <p:sp>
        <p:nvSpPr>
          <p:cNvPr id="3" name="文本框 4">
            <a:extLst>
              <a:ext uri="{FF2B5EF4-FFF2-40B4-BE49-F238E27FC236}">
                <a16:creationId xmlns:a16="http://schemas.microsoft.com/office/drawing/2014/main" id="{E0F68850-5DBF-4360-5091-DAA1C7BA159A}"/>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主动学习方法应用于生物分子优化的核心挑战</a:t>
            </a:r>
            <a:endParaRPr sz="2400" dirty="0">
              <a:latin typeface="微软雅黑" panose="020B0503020204020204" pitchFamily="34" charset="-122"/>
              <a:ea typeface="微软雅黑" panose="020B0503020204020204" pitchFamily="34" charset="-122"/>
            </a:endParaRPr>
          </a:p>
        </p:txBody>
      </p:sp>
      <p:sp>
        <p:nvSpPr>
          <p:cNvPr id="7" name="01">
            <a:extLst>
              <a:ext uri="{FF2B5EF4-FFF2-40B4-BE49-F238E27FC236}">
                <a16:creationId xmlns:a16="http://schemas.microsoft.com/office/drawing/2014/main" id="{34E2E3AF-6D63-A9F9-B12B-F0A25B365BA3}"/>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6</a:t>
            </a:fld>
            <a:endParaRPr sz="1067"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8881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8236-0EB8-D24E-3477-146E9174BE3B}"/>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6C18A116-0A8D-B355-57FA-E6F208ACE28F}"/>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7CD33F74-3496-F61F-F27E-203ACECB77E0}"/>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其他可用于测试的非生物序列数据集</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4E64FCC9-D49D-261A-F8A9-D0DA1289D591}"/>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7</a:t>
            </a:fld>
            <a:endParaRPr sz="1067"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4CA0CF03-39A5-B63B-D427-FE8DDE738A2D}"/>
              </a:ext>
            </a:extLst>
          </p:cNvPr>
          <p:cNvGraphicFramePr>
            <a:graphicFrameLocks noGrp="1"/>
          </p:cNvGraphicFramePr>
          <p:nvPr>
            <p:extLst>
              <p:ext uri="{D42A27DB-BD31-4B8C-83A1-F6EECF244321}">
                <p14:modId xmlns:p14="http://schemas.microsoft.com/office/powerpoint/2010/main" val="575234969"/>
              </p:ext>
            </p:extLst>
          </p:nvPr>
        </p:nvGraphicFramePr>
        <p:xfrm>
          <a:off x="838444" y="731758"/>
          <a:ext cx="10515112" cy="5746800"/>
        </p:xfrm>
        <a:graphic>
          <a:graphicData uri="http://schemas.openxmlformats.org/drawingml/2006/table">
            <a:tbl>
              <a:tblPr firstRow="1" bandRow="1">
                <a:tableStyleId>{5C22544A-7EE6-4342-B048-85BDC9FD1C3A}</a:tableStyleId>
              </a:tblPr>
              <a:tblGrid>
                <a:gridCol w="1597106">
                  <a:extLst>
                    <a:ext uri="{9D8B030D-6E8A-4147-A177-3AD203B41FA5}">
                      <a16:colId xmlns:a16="http://schemas.microsoft.com/office/drawing/2014/main" val="550536831"/>
                    </a:ext>
                  </a:extLst>
                </a:gridCol>
                <a:gridCol w="4511463">
                  <a:extLst>
                    <a:ext uri="{9D8B030D-6E8A-4147-A177-3AD203B41FA5}">
                      <a16:colId xmlns:a16="http://schemas.microsoft.com/office/drawing/2014/main" val="194013743"/>
                    </a:ext>
                  </a:extLst>
                </a:gridCol>
                <a:gridCol w="829559">
                  <a:extLst>
                    <a:ext uri="{9D8B030D-6E8A-4147-A177-3AD203B41FA5}">
                      <a16:colId xmlns:a16="http://schemas.microsoft.com/office/drawing/2014/main" val="3923045557"/>
                    </a:ext>
                  </a:extLst>
                </a:gridCol>
                <a:gridCol w="3576984">
                  <a:extLst>
                    <a:ext uri="{9D8B030D-6E8A-4147-A177-3AD203B41FA5}">
                      <a16:colId xmlns:a16="http://schemas.microsoft.com/office/drawing/2014/main" val="3018209632"/>
                    </a:ext>
                  </a:extLst>
                </a:gridCol>
              </a:tblGrid>
              <a:tr h="936000">
                <a:tc>
                  <a:txBody>
                    <a:bodyPr/>
                    <a:lstStyle/>
                    <a:p>
                      <a:r>
                        <a:rPr lang="zh-CN" altLang="en-US" sz="1600" dirty="0"/>
                        <a:t>数据集</a:t>
                      </a:r>
                    </a:p>
                  </a:txBody>
                  <a:tcPr anchor="ctr">
                    <a:solidFill>
                      <a:srgbClr val="9A589A"/>
                    </a:solidFill>
                  </a:tcPr>
                </a:tc>
                <a:tc>
                  <a:txBody>
                    <a:bodyPr/>
                    <a:lstStyle/>
                    <a:p>
                      <a:r>
                        <a:rPr lang="zh-CN" altLang="en-US" sz="1600" dirty="0"/>
                        <a:t>论文</a:t>
                      </a:r>
                    </a:p>
                  </a:txBody>
                  <a:tcPr anchor="ctr">
                    <a:solidFill>
                      <a:srgbClr val="9A589A"/>
                    </a:solidFill>
                  </a:tcPr>
                </a:tc>
                <a:tc>
                  <a:txBody>
                    <a:bodyPr/>
                    <a:lstStyle/>
                    <a:p>
                      <a:r>
                        <a:rPr lang="zh-CN" altLang="en-US" sz="1600" dirty="0"/>
                        <a:t>领域</a:t>
                      </a:r>
                    </a:p>
                  </a:txBody>
                  <a:tcPr anchor="ctr">
                    <a:solidFill>
                      <a:srgbClr val="9A589A"/>
                    </a:solidFill>
                  </a:tcPr>
                </a:tc>
                <a:tc>
                  <a:txBody>
                    <a:bodyPr/>
                    <a:lstStyle/>
                    <a:p>
                      <a:r>
                        <a:rPr lang="zh-CN" altLang="en-US" sz="1600" dirty="0"/>
                        <a:t>概述</a:t>
                      </a:r>
                    </a:p>
                  </a:txBody>
                  <a:tcPr anchor="ctr">
                    <a:solidFill>
                      <a:srgbClr val="9A589A"/>
                    </a:solidFill>
                  </a:tcPr>
                </a:tc>
                <a:extLst>
                  <a:ext uri="{0D108BD9-81ED-4DB2-BD59-A6C34878D82A}">
                    <a16:rowId xmlns:a16="http://schemas.microsoft.com/office/drawing/2014/main" val="2381691916"/>
                  </a:ext>
                </a:extLst>
              </a:tr>
              <a:tr h="936000">
                <a:tc>
                  <a:txBody>
                    <a:bodyPr/>
                    <a:lstStyle/>
                    <a:p>
                      <a:r>
                        <a:rPr lang="en-US" altLang="zh-CN" sz="1600" dirty="0"/>
                        <a:t>Enamine 10k</a:t>
                      </a:r>
                      <a:endParaRPr lang="zh-CN" altLang="en-US" sz="1600" dirty="0"/>
                    </a:p>
                  </a:txBody>
                  <a:tcPr anchor="ctr">
                    <a:solidFill>
                      <a:srgbClr val="DFC7DF"/>
                    </a:solidFill>
                  </a:tcPr>
                </a:tc>
                <a:tc>
                  <a:txBody>
                    <a:bodyPr/>
                    <a:lstStyle/>
                    <a:p>
                      <a:r>
                        <a:rPr lang="en-US" altLang="zh-CN" sz="1600" dirty="0"/>
                        <a:t>Accelerating high-throughput virtual screening through molecular pool-based active learning</a:t>
                      </a:r>
                      <a:endParaRPr lang="zh-CN" altLang="en-US" sz="1600" dirty="0"/>
                    </a:p>
                  </a:txBody>
                  <a:tcPr anchor="ctr">
                    <a:solidFill>
                      <a:srgbClr val="DFC7DF"/>
                    </a:solidFill>
                  </a:tcPr>
                </a:tc>
                <a:tc>
                  <a:txBody>
                    <a:bodyPr/>
                    <a:lstStyle/>
                    <a:p>
                      <a:r>
                        <a:rPr lang="zh-CN" altLang="en-US" sz="1600" dirty="0"/>
                        <a:t>化学</a:t>
                      </a:r>
                    </a:p>
                  </a:txBody>
                  <a:tcPr anchor="ctr">
                    <a:solidFill>
                      <a:srgbClr val="DFC7DF"/>
                    </a:solidFill>
                  </a:tcPr>
                </a:tc>
                <a:tc>
                  <a:txBody>
                    <a:bodyPr/>
                    <a:lstStyle/>
                    <a:p>
                      <a:r>
                        <a:rPr lang="en-US" altLang="zh-CN" sz="1600" dirty="0"/>
                        <a:t>Enamine 10k</a:t>
                      </a:r>
                      <a:r>
                        <a:rPr lang="zh-CN" altLang="en-US" sz="1600" dirty="0"/>
                        <a:t>数据集提供了一个由</a:t>
                      </a:r>
                      <a:r>
                        <a:rPr lang="en-US" altLang="zh-CN" sz="1600" dirty="0"/>
                        <a:t>10000</a:t>
                      </a:r>
                      <a:r>
                        <a:rPr lang="zh-CN" altLang="en-US" sz="1600" dirty="0"/>
                        <a:t>个具有较高化学多样性的化合物组成的小型集合，适合用于药物发现的初步筛选和化学空间探索。</a:t>
                      </a:r>
                    </a:p>
                  </a:txBody>
                  <a:tcPr anchor="ctr">
                    <a:solidFill>
                      <a:srgbClr val="DFC7DF"/>
                    </a:solidFill>
                  </a:tcPr>
                </a:tc>
                <a:extLst>
                  <a:ext uri="{0D108BD9-81ED-4DB2-BD59-A6C34878D82A}">
                    <a16:rowId xmlns:a16="http://schemas.microsoft.com/office/drawing/2014/main" val="2169730889"/>
                  </a:ext>
                </a:extLst>
              </a:tr>
              <a:tr h="936000">
                <a:tc>
                  <a:txBody>
                    <a:bodyPr/>
                    <a:lstStyle/>
                    <a:p>
                      <a:r>
                        <a:rPr lang="en-US" altLang="zh-CN" sz="1600" dirty="0"/>
                        <a:t>C–N</a:t>
                      </a:r>
                      <a:r>
                        <a:rPr lang="zh-CN" altLang="en-US" sz="1600" dirty="0"/>
                        <a:t>交叉耦合反应数据集</a:t>
                      </a:r>
                    </a:p>
                  </a:txBody>
                  <a:tcPr anchor="ctr">
                    <a:solidFill>
                      <a:srgbClr val="EDDFED"/>
                    </a:solidFill>
                  </a:tcPr>
                </a:tc>
                <a:tc rowSpan="3">
                  <a:txBody>
                    <a:bodyPr/>
                    <a:lstStyle/>
                    <a:p>
                      <a:r>
                        <a:rPr lang="en-US" altLang="zh-CN" sz="1600" dirty="0" err="1"/>
                        <a:t>DeepReac</a:t>
                      </a:r>
                      <a:r>
                        <a:rPr lang="en-US" altLang="zh-CN" sz="1600" dirty="0"/>
                        <a:t>+: deep active learning for quantitative modeling of organic chemical reactions</a:t>
                      </a:r>
                      <a:endParaRPr lang="zh-CN" altLang="en-US" sz="1600" dirty="0"/>
                    </a:p>
                  </a:txBody>
                  <a:tcPr anchor="ctr">
                    <a:solidFill>
                      <a:srgbClr val="EDDFED"/>
                    </a:solidFill>
                  </a:tcPr>
                </a:tc>
                <a:tc rowSpan="3">
                  <a:txBody>
                    <a:bodyPr/>
                    <a:lstStyle/>
                    <a:p>
                      <a:r>
                        <a:rPr lang="zh-CN" altLang="en-US" sz="1600" dirty="0"/>
                        <a:t>化学</a:t>
                      </a:r>
                    </a:p>
                  </a:txBody>
                  <a:tcPr anchor="ctr">
                    <a:solidFill>
                      <a:srgbClr val="EDDFED"/>
                    </a:solidFill>
                  </a:tcPr>
                </a:tc>
                <a:tc rowSpan="3">
                  <a:txBody>
                    <a:bodyPr/>
                    <a:lstStyle/>
                    <a:p>
                      <a:r>
                        <a:rPr lang="zh-CN" altLang="en-US" sz="1600" dirty="0"/>
                        <a:t>测量</a:t>
                      </a:r>
                      <a:r>
                        <a:rPr lang="en-US" altLang="zh-CN" sz="1600" dirty="0"/>
                        <a:t>4-</a:t>
                      </a:r>
                      <a:r>
                        <a:rPr lang="zh-CN" altLang="en-US" sz="1600" dirty="0"/>
                        <a:t>甲基苯胺与不同芳香卤素进行</a:t>
                      </a:r>
                      <a:r>
                        <a:rPr lang="en-US" altLang="zh-CN" sz="1600" dirty="0"/>
                        <a:t>C–N</a:t>
                      </a:r>
                      <a:r>
                        <a:rPr lang="zh-CN" altLang="en-US" sz="1600" dirty="0"/>
                        <a:t>交叉耦合反应</a:t>
                      </a:r>
                      <a:r>
                        <a:rPr lang="en-US" altLang="zh-CN" sz="1600" dirty="0"/>
                        <a:t>/Suzuki–</a:t>
                      </a:r>
                      <a:r>
                        <a:rPr lang="en-US" altLang="zh-CN" sz="1600" dirty="0" err="1"/>
                        <a:t>Miyaura</a:t>
                      </a:r>
                      <a:r>
                        <a:rPr lang="zh-CN" altLang="en-US" sz="1600" dirty="0"/>
                        <a:t>交叉耦合反应</a:t>
                      </a:r>
                      <a:r>
                        <a:rPr lang="en-US" altLang="zh-CN" sz="1600" dirty="0"/>
                        <a:t>/</a:t>
                      </a:r>
                      <a:r>
                        <a:rPr lang="zh-CN" altLang="en-US" sz="1600" dirty="0"/>
                        <a:t>不对称</a:t>
                      </a:r>
                      <a:r>
                        <a:rPr lang="en-US" altLang="zh-CN" sz="1600" dirty="0"/>
                        <a:t>N,S-</a:t>
                      </a:r>
                      <a:r>
                        <a:rPr lang="zh-CN" altLang="en-US" sz="1600" dirty="0"/>
                        <a:t>缩醛形成反应产率，考虑了催化剂、溶剂、温度、反应时间等因素。</a:t>
                      </a:r>
                    </a:p>
                  </a:txBody>
                  <a:tcPr anchor="ctr">
                    <a:solidFill>
                      <a:srgbClr val="EDDFED"/>
                    </a:solidFill>
                  </a:tcPr>
                </a:tc>
                <a:extLst>
                  <a:ext uri="{0D108BD9-81ED-4DB2-BD59-A6C34878D82A}">
                    <a16:rowId xmlns:a16="http://schemas.microsoft.com/office/drawing/2014/main" val="386696042"/>
                  </a:ext>
                </a:extLst>
              </a:tr>
              <a:tr h="936000">
                <a:tc>
                  <a:txBody>
                    <a:bodyPr/>
                    <a:lstStyle/>
                    <a:p>
                      <a:r>
                        <a:rPr lang="en-US" altLang="zh-CN" sz="1600" dirty="0"/>
                        <a:t>Suzuki–</a:t>
                      </a:r>
                      <a:r>
                        <a:rPr lang="en-US" altLang="zh-CN" sz="1600" dirty="0" err="1"/>
                        <a:t>Miyaura</a:t>
                      </a:r>
                      <a:r>
                        <a:rPr lang="zh-CN" altLang="en-US" sz="1600" dirty="0"/>
                        <a:t>交叉耦合反应数据集</a:t>
                      </a:r>
                    </a:p>
                  </a:txBody>
                  <a:tcPr anchor="ctr">
                    <a:solidFill>
                      <a:srgbClr val="EDDFED"/>
                    </a:solidFill>
                  </a:tcPr>
                </a:tc>
                <a:tc vMerge="1">
                  <a:txBody>
                    <a:bodyPr/>
                    <a:lstStyle/>
                    <a:p>
                      <a:endParaRPr/>
                    </a:p>
                  </a:txBody>
                  <a:tcPr anchor="ctr">
                    <a:solidFill>
                      <a:srgbClr val="DFC7DF"/>
                    </a:solidFill>
                  </a:tcPr>
                </a:tc>
                <a:tc vMerge="1">
                  <a:txBody>
                    <a:bodyPr/>
                    <a:lstStyle/>
                    <a:p>
                      <a:endParaRPr/>
                    </a:p>
                  </a:txBody>
                  <a:tcPr anchor="ctr">
                    <a:solidFill>
                      <a:srgbClr val="DFC7DF"/>
                    </a:solidFill>
                  </a:tcPr>
                </a:tc>
                <a:tc vMerge="1">
                  <a:txBody>
                    <a:bodyPr/>
                    <a:lstStyle/>
                    <a:p>
                      <a:endParaRPr/>
                    </a:p>
                  </a:txBody>
                  <a:tcPr anchor="ctr">
                    <a:solidFill>
                      <a:srgbClr val="DFC7DF"/>
                    </a:solidFill>
                  </a:tcPr>
                </a:tc>
                <a:extLst>
                  <a:ext uri="{0D108BD9-81ED-4DB2-BD59-A6C34878D82A}">
                    <a16:rowId xmlns:a16="http://schemas.microsoft.com/office/drawing/2014/main" val="284930246"/>
                  </a:ext>
                </a:extLst>
              </a:tr>
              <a:tr h="936000">
                <a:tc>
                  <a:txBody>
                    <a:bodyPr/>
                    <a:lstStyle/>
                    <a:p>
                      <a:r>
                        <a:rPr lang="zh-CN" altLang="en-US" sz="1600" dirty="0"/>
                        <a:t>不对称</a:t>
                      </a:r>
                      <a:r>
                        <a:rPr lang="en-US" altLang="zh-CN" sz="1600" dirty="0"/>
                        <a:t>N,S-</a:t>
                      </a:r>
                      <a:r>
                        <a:rPr lang="zh-CN" altLang="en-US" sz="1600" dirty="0"/>
                        <a:t>缩醛形成反应数据集</a:t>
                      </a:r>
                    </a:p>
                  </a:txBody>
                  <a:tcPr anchor="ctr">
                    <a:solidFill>
                      <a:srgbClr val="EDDFED"/>
                    </a:solidFill>
                  </a:tcPr>
                </a:tc>
                <a:tc vMerge="1">
                  <a:txBody>
                    <a:bodyPr/>
                    <a:lstStyle/>
                    <a:p>
                      <a:endParaRPr dirty="0"/>
                    </a:p>
                  </a:txBody>
                  <a:tcPr anchor="ctr">
                    <a:solidFill>
                      <a:srgbClr val="EDDFED"/>
                    </a:solidFill>
                  </a:tcPr>
                </a:tc>
                <a:tc vMerge="1">
                  <a:txBody>
                    <a:bodyPr/>
                    <a:lstStyle/>
                    <a:p>
                      <a:endParaRPr dirty="0"/>
                    </a:p>
                  </a:txBody>
                  <a:tcPr anchor="ctr">
                    <a:solidFill>
                      <a:srgbClr val="EDDFED"/>
                    </a:solidFill>
                  </a:tcPr>
                </a:tc>
                <a:tc vMerge="1">
                  <a:txBody>
                    <a:bodyPr/>
                    <a:lstStyle/>
                    <a:p>
                      <a:endParaRPr dirty="0"/>
                    </a:p>
                  </a:txBody>
                  <a:tcPr anchor="ctr">
                    <a:solidFill>
                      <a:srgbClr val="EDDFED"/>
                    </a:solidFill>
                  </a:tcPr>
                </a:tc>
                <a:extLst>
                  <a:ext uri="{0D108BD9-81ED-4DB2-BD59-A6C34878D82A}">
                    <a16:rowId xmlns:a16="http://schemas.microsoft.com/office/drawing/2014/main" val="3933711244"/>
                  </a:ext>
                </a:extLst>
              </a:tr>
              <a:tr h="936000">
                <a:tc>
                  <a:txBody>
                    <a:bodyPr/>
                    <a:lstStyle/>
                    <a:p>
                      <a:r>
                        <a:rPr lang="en-US" altLang="zh-CN" sz="1600" dirty="0"/>
                        <a:t>QM9</a:t>
                      </a:r>
                      <a:endParaRPr lang="zh-CN" altLang="en-US" sz="1600" dirty="0"/>
                    </a:p>
                  </a:txBody>
                  <a:tcPr anchor="ctr">
                    <a:solidFill>
                      <a:srgbClr val="DFC7DF"/>
                    </a:solidFill>
                  </a:tcPr>
                </a:tc>
                <a:tc>
                  <a:txBody>
                    <a:bodyPr/>
                    <a:lstStyle/>
                    <a:p>
                      <a:r>
                        <a:rPr lang="en-US" altLang="zh-CN" sz="1600" dirty="0"/>
                        <a:t>PREVAIL: Pre-trained Variational Adversarial Active Learning for Molecular Property Prediction</a:t>
                      </a:r>
                      <a:endParaRPr lang="zh-CN" altLang="en-US" sz="1600" dirty="0"/>
                    </a:p>
                  </a:txBody>
                  <a:tcPr anchor="ctr">
                    <a:solidFill>
                      <a:srgbClr val="DFC7DF"/>
                    </a:solidFill>
                  </a:tcPr>
                </a:tc>
                <a:tc>
                  <a:txBody>
                    <a:bodyPr/>
                    <a:lstStyle/>
                    <a:p>
                      <a:r>
                        <a:rPr lang="zh-CN" altLang="en-US" sz="1600" dirty="0"/>
                        <a:t>化学</a:t>
                      </a:r>
                    </a:p>
                  </a:txBody>
                  <a:tcPr anchor="ctr">
                    <a:solidFill>
                      <a:srgbClr val="DFC7DF"/>
                    </a:solidFill>
                  </a:tcPr>
                </a:tc>
                <a:tc>
                  <a:txBody>
                    <a:bodyPr/>
                    <a:lstStyle/>
                    <a:p>
                      <a:r>
                        <a:rPr lang="zh-CN" altLang="en-US" sz="1600" dirty="0"/>
                        <a:t>包含了</a:t>
                      </a:r>
                      <a:r>
                        <a:rPr lang="en-US" altLang="zh-CN" sz="1600" dirty="0"/>
                        <a:t>134k</a:t>
                      </a:r>
                      <a:r>
                        <a:rPr lang="zh-CN" altLang="en-US" sz="1600" dirty="0"/>
                        <a:t>个分子，每个分子都由</a:t>
                      </a:r>
                      <a:r>
                        <a:rPr lang="en-US" altLang="zh-CN" sz="1600" dirty="0"/>
                        <a:t>9</a:t>
                      </a:r>
                      <a:r>
                        <a:rPr lang="zh-CN" altLang="en-US" sz="1600" dirty="0"/>
                        <a:t>个原子类型组成，主要用于分子性质的预测。</a:t>
                      </a:r>
                    </a:p>
                  </a:txBody>
                  <a:tcPr anchor="ctr">
                    <a:solidFill>
                      <a:srgbClr val="DFC7DF"/>
                    </a:solidFill>
                  </a:tcPr>
                </a:tc>
                <a:extLst>
                  <a:ext uri="{0D108BD9-81ED-4DB2-BD59-A6C34878D82A}">
                    <a16:rowId xmlns:a16="http://schemas.microsoft.com/office/drawing/2014/main" val="2101011662"/>
                  </a:ext>
                </a:extLst>
              </a:tr>
            </a:tbl>
          </a:graphicData>
        </a:graphic>
      </p:graphicFrame>
    </p:spTree>
    <p:extLst>
      <p:ext uri="{BB962C8B-B14F-4D97-AF65-F5344CB8AC3E}">
        <p14:creationId xmlns:p14="http://schemas.microsoft.com/office/powerpoint/2010/main" val="1227444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15D00-ADB0-BF8E-53D5-2254E0DD03FD}"/>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4258437B-A1F8-D6E6-5D5D-BE28B68E17E9}"/>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F25E43B1-3337-146F-345E-53D9C2FDD044}"/>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微软雅黑" panose="020B0503020204020204" pitchFamily="34" charset="-122"/>
                <a:ea typeface="微软雅黑" panose="020B0503020204020204" pitchFamily="34" charset="-122"/>
              </a:rPr>
              <a:t>其他可用于测试的非生物序列数据集</a:t>
            </a:r>
            <a:endParaRPr sz="2400" dirty="0">
              <a:latin typeface="微软雅黑" panose="020B0503020204020204" pitchFamily="34" charset="-122"/>
              <a:ea typeface="微软雅黑" panose="020B0503020204020204" pitchFamily="34" charset="-122"/>
            </a:endParaRPr>
          </a:p>
        </p:txBody>
      </p:sp>
      <p:sp>
        <p:nvSpPr>
          <p:cNvPr id="104" name="01">
            <a:extLst>
              <a:ext uri="{FF2B5EF4-FFF2-40B4-BE49-F238E27FC236}">
                <a16:creationId xmlns:a16="http://schemas.microsoft.com/office/drawing/2014/main" id="{3D3A8595-42C1-D075-9026-30CC2ED217BA}"/>
              </a:ext>
            </a:extLst>
          </p:cNvPr>
          <p:cNvSpPr txBox="1"/>
          <p:nvPr/>
        </p:nvSpPr>
        <p:spPr>
          <a:xfrm>
            <a:off x="11388207" y="6177193"/>
            <a:ext cx="203259" cy="309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微软雅黑" panose="020B0503020204020204" pitchFamily="34" charset="-122"/>
                <a:ea typeface="微软雅黑" panose="020B0503020204020204" pitchFamily="34" charset="-122"/>
              </a:rPr>
              <a:t>8</a:t>
            </a:fld>
            <a:endParaRPr sz="1067" dirty="0">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CF30B599-7615-8444-B772-81A88F70A2EA}"/>
              </a:ext>
            </a:extLst>
          </p:cNvPr>
          <p:cNvGraphicFramePr>
            <a:graphicFrameLocks noGrp="1"/>
          </p:cNvGraphicFramePr>
          <p:nvPr>
            <p:extLst>
              <p:ext uri="{D42A27DB-BD31-4B8C-83A1-F6EECF244321}">
                <p14:modId xmlns:p14="http://schemas.microsoft.com/office/powerpoint/2010/main" val="2954217386"/>
              </p:ext>
            </p:extLst>
          </p:nvPr>
        </p:nvGraphicFramePr>
        <p:xfrm>
          <a:off x="838444" y="731758"/>
          <a:ext cx="10515112" cy="4810800"/>
        </p:xfrm>
        <a:graphic>
          <a:graphicData uri="http://schemas.openxmlformats.org/drawingml/2006/table">
            <a:tbl>
              <a:tblPr firstRow="1" bandRow="1">
                <a:tableStyleId>{5C22544A-7EE6-4342-B048-85BDC9FD1C3A}</a:tableStyleId>
              </a:tblPr>
              <a:tblGrid>
                <a:gridCol w="1597106">
                  <a:extLst>
                    <a:ext uri="{9D8B030D-6E8A-4147-A177-3AD203B41FA5}">
                      <a16:colId xmlns:a16="http://schemas.microsoft.com/office/drawing/2014/main" val="550536831"/>
                    </a:ext>
                  </a:extLst>
                </a:gridCol>
                <a:gridCol w="4511463">
                  <a:extLst>
                    <a:ext uri="{9D8B030D-6E8A-4147-A177-3AD203B41FA5}">
                      <a16:colId xmlns:a16="http://schemas.microsoft.com/office/drawing/2014/main" val="194013743"/>
                    </a:ext>
                  </a:extLst>
                </a:gridCol>
                <a:gridCol w="829559">
                  <a:extLst>
                    <a:ext uri="{9D8B030D-6E8A-4147-A177-3AD203B41FA5}">
                      <a16:colId xmlns:a16="http://schemas.microsoft.com/office/drawing/2014/main" val="3923045557"/>
                    </a:ext>
                  </a:extLst>
                </a:gridCol>
                <a:gridCol w="3576984">
                  <a:extLst>
                    <a:ext uri="{9D8B030D-6E8A-4147-A177-3AD203B41FA5}">
                      <a16:colId xmlns:a16="http://schemas.microsoft.com/office/drawing/2014/main" val="3018209632"/>
                    </a:ext>
                  </a:extLst>
                </a:gridCol>
              </a:tblGrid>
              <a:tr h="936000">
                <a:tc>
                  <a:txBody>
                    <a:bodyPr/>
                    <a:lstStyle/>
                    <a:p>
                      <a:r>
                        <a:rPr lang="zh-CN" altLang="en-US" sz="1600"/>
                        <a:t>数据集</a:t>
                      </a:r>
                      <a:endParaRPr lang="zh-CN" altLang="en-US" sz="1600" dirty="0"/>
                    </a:p>
                  </a:txBody>
                  <a:tcPr anchor="ctr">
                    <a:solidFill>
                      <a:srgbClr val="9A589A"/>
                    </a:solidFill>
                  </a:tcPr>
                </a:tc>
                <a:tc>
                  <a:txBody>
                    <a:bodyPr/>
                    <a:lstStyle/>
                    <a:p>
                      <a:r>
                        <a:rPr lang="zh-CN" altLang="en-US" sz="1600"/>
                        <a:t>论文</a:t>
                      </a:r>
                      <a:endParaRPr lang="zh-CN" altLang="en-US" sz="1600" dirty="0"/>
                    </a:p>
                  </a:txBody>
                  <a:tcPr anchor="ctr">
                    <a:solidFill>
                      <a:srgbClr val="9A589A"/>
                    </a:solidFill>
                  </a:tcPr>
                </a:tc>
                <a:tc>
                  <a:txBody>
                    <a:bodyPr/>
                    <a:lstStyle/>
                    <a:p>
                      <a:r>
                        <a:rPr lang="zh-CN" altLang="en-US" sz="1600"/>
                        <a:t>领域</a:t>
                      </a:r>
                      <a:endParaRPr lang="zh-CN" altLang="en-US" sz="1600" dirty="0"/>
                    </a:p>
                  </a:txBody>
                  <a:tcPr anchor="ctr">
                    <a:solidFill>
                      <a:srgbClr val="9A589A"/>
                    </a:solidFill>
                  </a:tcPr>
                </a:tc>
                <a:tc>
                  <a:txBody>
                    <a:bodyPr/>
                    <a:lstStyle/>
                    <a:p>
                      <a:r>
                        <a:rPr lang="zh-CN" altLang="en-US" sz="1600"/>
                        <a:t>概述</a:t>
                      </a:r>
                      <a:endParaRPr lang="zh-CN" altLang="en-US" sz="1600" dirty="0"/>
                    </a:p>
                  </a:txBody>
                  <a:tcPr anchor="ctr">
                    <a:solidFill>
                      <a:srgbClr val="9A589A"/>
                    </a:solidFill>
                  </a:tcPr>
                </a:tc>
                <a:extLst>
                  <a:ext uri="{0D108BD9-81ED-4DB2-BD59-A6C34878D82A}">
                    <a16:rowId xmlns:a16="http://schemas.microsoft.com/office/drawing/2014/main" val="2381691916"/>
                  </a:ext>
                </a:extLst>
              </a:tr>
              <a:tr h="936000">
                <a:tc>
                  <a:txBody>
                    <a:bodyPr/>
                    <a:lstStyle/>
                    <a:p>
                      <a:r>
                        <a:rPr lang="en-US" altLang="zh-CN" sz="1600" dirty="0"/>
                        <a:t>ZINC</a:t>
                      </a:r>
                      <a:endParaRPr lang="zh-CN" altLang="en-US" sz="1600" dirty="0"/>
                    </a:p>
                  </a:txBody>
                  <a:tcPr anchor="ctr">
                    <a:solidFill>
                      <a:srgbClr val="DFC7DF"/>
                    </a:solidFill>
                  </a:tcPr>
                </a:tc>
                <a:tc>
                  <a:txBody>
                    <a:bodyPr/>
                    <a:lstStyle/>
                    <a:p>
                      <a:r>
                        <a:rPr lang="en-US" altLang="zh-CN" sz="1600" dirty="0"/>
                        <a:t>Pushing property limits in materials discovery via boundless objective-free exploration</a:t>
                      </a:r>
                      <a:endParaRPr lang="zh-CN" altLang="en-US" sz="1600" dirty="0"/>
                    </a:p>
                  </a:txBody>
                  <a:tcPr anchor="ctr">
                    <a:solidFill>
                      <a:srgbClr val="DFC7DF"/>
                    </a:solidFill>
                  </a:tcPr>
                </a:tc>
                <a:tc>
                  <a:txBody>
                    <a:bodyPr/>
                    <a:lstStyle/>
                    <a:p>
                      <a:r>
                        <a:rPr lang="zh-CN" altLang="en-US" sz="1600" dirty="0"/>
                        <a:t>材料学</a:t>
                      </a:r>
                    </a:p>
                  </a:txBody>
                  <a:tcPr anchor="ctr">
                    <a:solidFill>
                      <a:srgbClr val="DFC7DF"/>
                    </a:solidFill>
                  </a:tcPr>
                </a:tc>
                <a:tc>
                  <a:txBody>
                    <a:bodyPr/>
                    <a:lstStyle/>
                    <a:p>
                      <a:r>
                        <a:rPr lang="en-US" altLang="zh-CN" sz="1600" dirty="0"/>
                        <a:t>ZINC</a:t>
                      </a:r>
                      <a:r>
                        <a:rPr lang="zh-CN" altLang="en-US" sz="1600" dirty="0"/>
                        <a:t>数据集是一个广泛用于药物发现和化学研究的分子数据库，主要包含了大量可供虚拟筛选的化学分子。</a:t>
                      </a:r>
                    </a:p>
                  </a:txBody>
                  <a:tcPr anchor="ctr">
                    <a:solidFill>
                      <a:srgbClr val="DFC7DF"/>
                    </a:solidFill>
                  </a:tcPr>
                </a:tc>
                <a:extLst>
                  <a:ext uri="{0D108BD9-81ED-4DB2-BD59-A6C34878D82A}">
                    <a16:rowId xmlns:a16="http://schemas.microsoft.com/office/drawing/2014/main" val="2169730889"/>
                  </a:ext>
                </a:extLst>
              </a:tr>
              <a:tr h="936000">
                <a:tc>
                  <a:txBody>
                    <a:bodyPr/>
                    <a:lstStyle/>
                    <a:p>
                      <a:r>
                        <a:rPr lang="en-US" altLang="zh-CN" sz="1600" dirty="0"/>
                        <a:t>JARVIS</a:t>
                      </a:r>
                      <a:endParaRPr lang="zh-CN" altLang="en-US" sz="1600" dirty="0"/>
                    </a:p>
                  </a:txBody>
                  <a:tcPr anchor="ctr">
                    <a:solidFill>
                      <a:srgbClr val="EDDFED"/>
                    </a:solidFill>
                  </a:tcPr>
                </a:tc>
                <a:tc rowSpan="3">
                  <a:txBody>
                    <a:bodyPr/>
                    <a:lstStyle/>
                    <a:p>
                      <a:r>
                        <a:rPr lang="en-US" altLang="zh-CN" sz="1600" dirty="0"/>
                        <a:t>Exploiting redundancy in large materials datasets for efficient machine learning with less data</a:t>
                      </a:r>
                      <a:endParaRPr lang="zh-CN" altLang="en-US" sz="1600" dirty="0"/>
                    </a:p>
                  </a:txBody>
                  <a:tcPr anchor="ctr">
                    <a:solidFill>
                      <a:srgbClr val="EDDFED"/>
                    </a:solidFill>
                  </a:tcPr>
                </a:tc>
                <a:tc rowSpan="3">
                  <a:txBody>
                    <a:bodyPr/>
                    <a:lstStyle/>
                    <a:p>
                      <a:r>
                        <a:rPr lang="zh-CN" altLang="en-US" sz="1600" dirty="0"/>
                        <a:t>材料学</a:t>
                      </a:r>
                    </a:p>
                  </a:txBody>
                  <a:tcPr anchor="ctr">
                    <a:solidFill>
                      <a:srgbClr val="EDDFED"/>
                    </a:solidFill>
                  </a:tcPr>
                </a:tc>
                <a:tc>
                  <a:txBody>
                    <a:bodyPr/>
                    <a:lstStyle/>
                    <a:p>
                      <a:r>
                        <a:rPr lang="en-US" altLang="zh-CN" sz="1600" dirty="0"/>
                        <a:t>JARVIS</a:t>
                      </a:r>
                      <a:r>
                        <a:rPr lang="zh-CN" altLang="en-US" sz="1600" dirty="0"/>
                        <a:t>是一个开源的材料科学数据库，包含大量由</a:t>
                      </a:r>
                      <a:r>
                        <a:rPr lang="en-US" altLang="zh-CN" sz="1600" dirty="0"/>
                        <a:t>DFT</a:t>
                      </a:r>
                      <a:r>
                        <a:rPr lang="zh-CN" altLang="en-US" sz="1600" dirty="0"/>
                        <a:t>计算得到的材料属性数据。</a:t>
                      </a:r>
                    </a:p>
                  </a:txBody>
                  <a:tcPr anchor="ctr">
                    <a:solidFill>
                      <a:srgbClr val="EDDFED"/>
                    </a:solidFill>
                  </a:tcPr>
                </a:tc>
                <a:extLst>
                  <a:ext uri="{0D108BD9-81ED-4DB2-BD59-A6C34878D82A}">
                    <a16:rowId xmlns:a16="http://schemas.microsoft.com/office/drawing/2014/main" val="386696042"/>
                  </a:ext>
                </a:extLst>
              </a:tr>
              <a:tr h="936000">
                <a:tc>
                  <a:txBody>
                    <a:bodyPr/>
                    <a:lstStyle/>
                    <a:p>
                      <a:r>
                        <a:rPr lang="en-US" altLang="zh-CN" sz="1600" dirty="0"/>
                        <a:t>MP</a:t>
                      </a:r>
                      <a:endParaRPr lang="zh-CN" altLang="en-US" sz="1600" dirty="0"/>
                    </a:p>
                  </a:txBody>
                  <a:tcPr anchor="ctr">
                    <a:solidFill>
                      <a:srgbClr val="EDDFED"/>
                    </a:solidFill>
                  </a:tcPr>
                </a:tc>
                <a:tc vMerge="1">
                  <a:txBody>
                    <a:bodyPr/>
                    <a:lstStyle/>
                    <a:p>
                      <a:endParaRPr/>
                    </a:p>
                  </a:txBody>
                  <a:tcPr anchor="ctr">
                    <a:solidFill>
                      <a:srgbClr val="DFC7DF"/>
                    </a:solidFill>
                  </a:tcPr>
                </a:tc>
                <a:tc vMerge="1">
                  <a:txBody>
                    <a:bodyPr/>
                    <a:lstStyle/>
                    <a:p>
                      <a:endParaRPr/>
                    </a:p>
                  </a:txBody>
                  <a:tcPr anchor="ctr">
                    <a:solidFill>
                      <a:srgbClr val="DFC7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MP</a:t>
                      </a:r>
                      <a:r>
                        <a:rPr lang="zh-CN" altLang="en-US" sz="1600" dirty="0"/>
                        <a:t>是一个由美国劳伦斯伯克利国家实验室发起的数据库，基于</a:t>
                      </a:r>
                      <a:r>
                        <a:rPr lang="en-US" altLang="zh-CN" sz="1600" dirty="0"/>
                        <a:t>DFT</a:t>
                      </a:r>
                      <a:r>
                        <a:rPr lang="zh-CN" altLang="en-US" sz="1600" dirty="0"/>
                        <a:t>计算，提供材料的结构、电子性质、热力学性质等详细信息。</a:t>
                      </a:r>
                    </a:p>
                  </a:txBody>
                  <a:tcPr anchor="ctr">
                    <a:solidFill>
                      <a:srgbClr val="EDDFED"/>
                    </a:solidFill>
                  </a:tcPr>
                </a:tc>
                <a:extLst>
                  <a:ext uri="{0D108BD9-81ED-4DB2-BD59-A6C34878D82A}">
                    <a16:rowId xmlns:a16="http://schemas.microsoft.com/office/drawing/2014/main" val="284930246"/>
                  </a:ext>
                </a:extLst>
              </a:tr>
              <a:tr h="936000">
                <a:tc>
                  <a:txBody>
                    <a:bodyPr/>
                    <a:lstStyle/>
                    <a:p>
                      <a:r>
                        <a:rPr lang="en-US" altLang="zh-CN" sz="1600" dirty="0"/>
                        <a:t>OQMD</a:t>
                      </a:r>
                      <a:endParaRPr lang="zh-CN" altLang="en-US" sz="1600" dirty="0"/>
                    </a:p>
                  </a:txBody>
                  <a:tcPr anchor="ctr">
                    <a:solidFill>
                      <a:srgbClr val="EDDFED"/>
                    </a:solidFill>
                  </a:tcPr>
                </a:tc>
                <a:tc vMerge="1">
                  <a:txBody>
                    <a:bodyPr/>
                    <a:lstStyle/>
                    <a:p>
                      <a:endParaRPr dirty="0"/>
                    </a:p>
                  </a:txBody>
                  <a:tcPr anchor="ctr">
                    <a:solidFill>
                      <a:srgbClr val="EDDFED"/>
                    </a:solidFill>
                  </a:tcPr>
                </a:tc>
                <a:tc vMerge="1">
                  <a:txBody>
                    <a:bodyPr/>
                    <a:lstStyle/>
                    <a:p>
                      <a:endParaRPr dirty="0"/>
                    </a:p>
                  </a:txBody>
                  <a:tcPr anchor="ctr">
                    <a:solidFill>
                      <a:srgbClr val="EDDFED"/>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OQMD</a:t>
                      </a:r>
                      <a:r>
                        <a:rPr lang="zh-CN" altLang="en-US" sz="1600" dirty="0"/>
                        <a:t>是一个开源的数据库，包含由</a:t>
                      </a:r>
                      <a:r>
                        <a:rPr lang="en-US" altLang="zh-CN" sz="1600" dirty="0"/>
                        <a:t>DFT</a:t>
                      </a:r>
                      <a:r>
                        <a:rPr lang="zh-CN" altLang="en-US" sz="1600" dirty="0"/>
                        <a:t>计算得到的大规模材料性质数据，旨在为材料设计提供参考。</a:t>
                      </a:r>
                    </a:p>
                  </a:txBody>
                  <a:tcPr anchor="ctr">
                    <a:solidFill>
                      <a:srgbClr val="EDDFED"/>
                    </a:solidFill>
                  </a:tcPr>
                </a:tc>
                <a:extLst>
                  <a:ext uri="{0D108BD9-81ED-4DB2-BD59-A6C34878D82A}">
                    <a16:rowId xmlns:a16="http://schemas.microsoft.com/office/drawing/2014/main" val="3933711244"/>
                  </a:ext>
                </a:extLst>
              </a:tr>
            </a:tbl>
          </a:graphicData>
        </a:graphic>
      </p:graphicFrame>
    </p:spTree>
    <p:extLst>
      <p:ext uri="{BB962C8B-B14F-4D97-AF65-F5344CB8AC3E}">
        <p14:creationId xmlns:p14="http://schemas.microsoft.com/office/powerpoint/2010/main" val="515840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98C39-A132-2042-8EB2-B154D3AAE962}"/>
            </a:ext>
          </a:extLst>
        </p:cNvPr>
        <p:cNvGrpSpPr/>
        <p:nvPr/>
      </p:nvGrpSpPr>
      <p:grpSpPr>
        <a:xfrm>
          <a:off x="0" y="0"/>
          <a:ext cx="0" cy="0"/>
          <a:chOff x="0" y="0"/>
          <a:chExt cx="0" cy="0"/>
        </a:xfrm>
      </p:grpSpPr>
      <p:pic>
        <p:nvPicPr>
          <p:cNvPr id="94" name="屏幕快照 2020-07-19 下午4.12.58.png" descr="屏幕快照 2020-07-19 下午4.12.58.png">
            <a:extLst>
              <a:ext uri="{FF2B5EF4-FFF2-40B4-BE49-F238E27FC236}">
                <a16:creationId xmlns:a16="http://schemas.microsoft.com/office/drawing/2014/main" id="{BFC79DB0-CF4F-A4A1-3173-CE2E5DCF9CD8}"/>
              </a:ext>
            </a:extLst>
          </p:cNvPr>
          <p:cNvPicPr>
            <a:picLocks noChangeAspect="1"/>
          </p:cNvPicPr>
          <p:nvPr/>
        </p:nvPicPr>
        <p:blipFill>
          <a:blip r:embed="rId3"/>
          <a:srcRect l="414" b="8575"/>
          <a:stretch>
            <a:fillRect/>
          </a:stretch>
        </p:blipFill>
        <p:spPr>
          <a:xfrm>
            <a:off x="-53888" y="-43196"/>
            <a:ext cx="12299776" cy="574487"/>
          </a:xfrm>
          <a:prstGeom prst="rect">
            <a:avLst/>
          </a:prstGeom>
          <a:ln w="12700">
            <a:miter lim="400000"/>
          </a:ln>
        </p:spPr>
      </p:pic>
      <p:sp>
        <p:nvSpPr>
          <p:cNvPr id="97" name="文本框 4">
            <a:extLst>
              <a:ext uri="{FF2B5EF4-FFF2-40B4-BE49-F238E27FC236}">
                <a16:creationId xmlns:a16="http://schemas.microsoft.com/office/drawing/2014/main" id="{254F7730-5D61-23C2-362A-3CED9A0E92E2}"/>
              </a:ext>
            </a:extLst>
          </p:cNvPr>
          <p:cNvSpPr txBox="1"/>
          <p:nvPr/>
        </p:nvSpPr>
        <p:spPr>
          <a:xfrm>
            <a:off x="531345" y="61689"/>
            <a:ext cx="634043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59" rIns="60959">
            <a:spAutoFit/>
          </a:bodyPr>
          <a:lstStyle/>
          <a:p>
            <a:pPr>
              <a:defRPr sz="1800">
                <a:solidFill>
                  <a:srgbClr val="FFFFFF"/>
                </a:solidFill>
                <a:latin typeface="Source Han Sans CN Medium"/>
                <a:ea typeface="Source Han Sans CN Medium"/>
                <a:cs typeface="Source Han Sans CN Medium"/>
                <a:sym typeface="Source Han Sans CN Medium"/>
              </a:defRPr>
            </a:pPr>
            <a:r>
              <a:rPr lang="zh-CN" altLang="en-US" sz="2400" dirty="0">
                <a:latin typeface="Arial" panose="020B0604020202020204" pitchFamily="34" charset="0"/>
                <a:ea typeface="微软雅黑" panose="020B0503020204020204" pitchFamily="34" charset="-122"/>
                <a:cs typeface="Arial" panose="020B0604020202020204" pitchFamily="34" charset="0"/>
              </a:rPr>
              <a:t>可供参考的提高主动学习性能的算法</a:t>
            </a:r>
            <a:endParaRPr sz="2400" dirty="0">
              <a:latin typeface="Arial" panose="020B0604020202020204" pitchFamily="34" charset="0"/>
              <a:ea typeface="微软雅黑" panose="020B0503020204020204" pitchFamily="34" charset="-122"/>
              <a:cs typeface="Arial" panose="020B0604020202020204" pitchFamily="34" charset="0"/>
            </a:endParaRPr>
          </a:p>
        </p:txBody>
      </p:sp>
      <p:sp>
        <p:nvSpPr>
          <p:cNvPr id="104" name="01">
            <a:extLst>
              <a:ext uri="{FF2B5EF4-FFF2-40B4-BE49-F238E27FC236}">
                <a16:creationId xmlns:a16="http://schemas.microsoft.com/office/drawing/2014/main" id="{EFB0290D-E462-67E9-F97F-3815F8A4A0B7}"/>
              </a:ext>
            </a:extLst>
          </p:cNvPr>
          <p:cNvSpPr txBox="1"/>
          <p:nvPr/>
        </p:nvSpPr>
        <p:spPr>
          <a:xfrm>
            <a:off x="11388207" y="6177193"/>
            <a:ext cx="198450" cy="308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lnSpc>
                <a:spcPct val="150000"/>
              </a:lnSpc>
              <a:defRPr sz="800">
                <a:solidFill>
                  <a:srgbClr val="682A75"/>
                </a:solidFill>
                <a:latin typeface="Source Han Sans CN Regular"/>
                <a:ea typeface="Source Han Sans CN Regular"/>
                <a:cs typeface="Source Han Sans CN Regular"/>
                <a:sym typeface="Source Han Sans CN Regular"/>
              </a:defRPr>
            </a:lvl1pPr>
          </a:lstStyle>
          <a:p>
            <a:fld id="{03ED0582-4FAA-481A-A233-A17D4F99DC2D}" type="slidenum">
              <a:rPr lang="en-US" altLang="zh-CN" sz="1067" smtClean="0">
                <a:latin typeface="Arial" panose="020B0604020202020204" pitchFamily="34" charset="0"/>
                <a:ea typeface="微软雅黑" panose="020B0503020204020204" pitchFamily="34" charset="-122"/>
                <a:cs typeface="Arial" panose="020B0604020202020204" pitchFamily="34" charset="0"/>
              </a:rPr>
              <a:t>9</a:t>
            </a:fld>
            <a:endParaRPr sz="1067" dirty="0">
              <a:latin typeface="Arial" panose="020B0604020202020204" pitchFamily="34" charset="0"/>
              <a:ea typeface="微软雅黑" panose="020B0503020204020204" pitchFamily="34" charset="-122"/>
              <a:cs typeface="Arial" panose="020B0604020202020204" pitchFamily="34" charset="0"/>
            </a:endParaRPr>
          </a:p>
        </p:txBody>
      </p:sp>
      <p:grpSp>
        <p:nvGrpSpPr>
          <p:cNvPr id="16" name="组合 15">
            <a:extLst>
              <a:ext uri="{FF2B5EF4-FFF2-40B4-BE49-F238E27FC236}">
                <a16:creationId xmlns:a16="http://schemas.microsoft.com/office/drawing/2014/main" id="{39D999ED-1095-898C-E6D6-B416082878BA}"/>
              </a:ext>
            </a:extLst>
          </p:cNvPr>
          <p:cNvGrpSpPr/>
          <p:nvPr/>
        </p:nvGrpSpPr>
        <p:grpSpPr>
          <a:xfrm>
            <a:off x="976240" y="1353820"/>
            <a:ext cx="10090016" cy="4679800"/>
            <a:chOff x="604991" y="1659255"/>
            <a:chExt cx="10090016" cy="4679800"/>
          </a:xfrm>
        </p:grpSpPr>
        <p:grpSp>
          <p:nvGrpSpPr>
            <p:cNvPr id="7" name="组合 6">
              <a:extLst>
                <a:ext uri="{FF2B5EF4-FFF2-40B4-BE49-F238E27FC236}">
                  <a16:creationId xmlns:a16="http://schemas.microsoft.com/office/drawing/2014/main" id="{DD4157F9-73F2-0C7B-E299-FF7F7F5FF333}"/>
                </a:ext>
              </a:extLst>
            </p:cNvPr>
            <p:cNvGrpSpPr/>
            <p:nvPr/>
          </p:nvGrpSpPr>
          <p:grpSpPr>
            <a:xfrm>
              <a:off x="604991" y="1659255"/>
              <a:ext cx="10090016" cy="1056640"/>
              <a:chOff x="1020372" y="1595668"/>
              <a:chExt cx="10090016" cy="1056640"/>
            </a:xfrm>
          </p:grpSpPr>
          <p:sp>
            <p:nvSpPr>
              <p:cNvPr id="3" name="矩形: 圆角 2">
                <a:extLst>
                  <a:ext uri="{FF2B5EF4-FFF2-40B4-BE49-F238E27FC236}">
                    <a16:creationId xmlns:a16="http://schemas.microsoft.com/office/drawing/2014/main" id="{C54F8F0C-BD32-8C6D-8623-D18F62E12AB2}"/>
                  </a:ext>
                </a:extLst>
              </p:cNvPr>
              <p:cNvSpPr/>
              <p:nvPr/>
            </p:nvSpPr>
            <p:spPr>
              <a:xfrm>
                <a:off x="1020372" y="1595668"/>
                <a:ext cx="4320000" cy="1056640"/>
              </a:xfrm>
              <a:prstGeom prst="roundRect">
                <a:avLst/>
              </a:prstGeom>
              <a:solidFill>
                <a:srgbClr val="DFC7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ea typeface="微软雅黑" panose="020B0503020204020204" pitchFamily="34" charset="-122"/>
                    <a:cs typeface="Arial" panose="020B0604020202020204" pitchFamily="34" charset="0"/>
                  </a:rPr>
                  <a:t>Informativeness</a:t>
                </a:r>
                <a:endPar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矩形: 圆角 3">
                <a:extLst>
                  <a:ext uri="{FF2B5EF4-FFF2-40B4-BE49-F238E27FC236}">
                    <a16:creationId xmlns:a16="http://schemas.microsoft.com/office/drawing/2014/main" id="{7B745C16-F606-DD93-14FA-60066BF130BF}"/>
                  </a:ext>
                </a:extLst>
              </p:cNvPr>
              <p:cNvSpPr/>
              <p:nvPr/>
            </p:nvSpPr>
            <p:spPr>
              <a:xfrm>
                <a:off x="6790388" y="1595668"/>
                <a:ext cx="4320000" cy="1056640"/>
              </a:xfrm>
              <a:prstGeom prst="roundRect">
                <a:avLst/>
              </a:prstGeom>
              <a:solidFill>
                <a:srgbClr val="DFC7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Representativeness</a:t>
                </a:r>
                <a:endPar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 name="直接箭头连接符 5">
                <a:extLst>
                  <a:ext uri="{FF2B5EF4-FFF2-40B4-BE49-F238E27FC236}">
                    <a16:creationId xmlns:a16="http://schemas.microsoft.com/office/drawing/2014/main" id="{C9D57F85-D706-E39F-EDC1-41B60A85E45B}"/>
                  </a:ext>
                </a:extLst>
              </p:cNvPr>
              <p:cNvCxnSpPr>
                <a:stCxn id="3" idx="3"/>
                <a:endCxn id="4" idx="1"/>
              </p:cNvCxnSpPr>
              <p:nvPr/>
            </p:nvCxnSpPr>
            <p:spPr>
              <a:xfrm>
                <a:off x="5340372" y="2123988"/>
                <a:ext cx="145001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4FCE50CD-D3D0-D4FE-4039-7AA7683F13A2}"/>
                </a:ext>
              </a:extLst>
            </p:cNvPr>
            <p:cNvSpPr txBox="1"/>
            <p:nvPr/>
          </p:nvSpPr>
          <p:spPr>
            <a:xfrm>
              <a:off x="604991" y="2854960"/>
              <a:ext cx="5404043" cy="295465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highlight>
                    <a:srgbClr val="FFFF00"/>
                  </a:highlight>
                  <a:latin typeface="Arial" panose="020B0604020202020204" pitchFamily="34" charset="0"/>
                  <a:ea typeface="微软雅黑" panose="020B0503020204020204" pitchFamily="34" charset="-122"/>
                  <a:cs typeface="Arial" panose="020B0604020202020204" pitchFamily="34" charset="0"/>
                </a:rPr>
                <a:t>Uncertainty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Variance-based Uncertainty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Entropy-based Uncertainty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Least Confidence</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Local Divergence-based Uncertainty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Adversarial Perturbation-based Uncertainty</a:t>
              </a:r>
            </a:p>
            <a:p>
              <a:pPr marL="342900" indent="-342900">
                <a:buFont typeface="Arial" panose="020B0604020202020204" pitchFamily="34" charset="0"/>
                <a:buChar char="•"/>
              </a:pPr>
              <a:r>
                <a:rPr lang="en-US" altLang="zh-CN" sz="2400" dirty="0">
                  <a:latin typeface="Arial" panose="020B0604020202020204" pitchFamily="34" charset="0"/>
                  <a:ea typeface="微软雅黑" panose="020B0503020204020204" pitchFamily="34" charset="-122"/>
                  <a:cs typeface="Arial" panose="020B0604020202020204" pitchFamily="34" charset="0"/>
                </a:rPr>
                <a:t>Disagreement</a:t>
              </a:r>
            </a:p>
            <a:p>
              <a:pPr marL="342900" indent="-342900">
                <a:buFont typeface="Arial" panose="020B0604020202020204" pitchFamily="34" charset="0"/>
                <a:buChar char="•"/>
              </a:pPr>
              <a:r>
                <a:rPr lang="en-US" altLang="zh-CN" sz="2400" dirty="0">
                  <a:latin typeface="Arial" panose="020B0604020202020204" pitchFamily="34" charset="0"/>
                  <a:ea typeface="微软雅黑" panose="020B0503020204020204" pitchFamily="34" charset="-122"/>
                  <a:cs typeface="Arial" panose="020B0604020202020204" pitchFamily="34" charset="0"/>
                </a:rPr>
                <a:t>Gradient</a:t>
              </a:r>
            </a:p>
            <a:p>
              <a:pPr marL="342900" indent="-342900">
                <a:buFont typeface="Arial" panose="020B0604020202020204" pitchFamily="34" charset="0"/>
                <a:buChar char="•"/>
              </a:pPr>
              <a:r>
                <a:rPr lang="en-US" altLang="zh-CN" sz="2400" dirty="0">
                  <a:latin typeface="Arial" panose="020B0604020202020204" pitchFamily="34" charset="0"/>
                  <a:ea typeface="微软雅黑" panose="020B0503020204020204" pitchFamily="34" charset="-122"/>
                  <a:cs typeface="Arial" panose="020B0604020202020204" pitchFamily="34" charset="0"/>
                </a:rPr>
                <a:t>Performance Prediction</a:t>
              </a:r>
            </a:p>
          </p:txBody>
        </p:sp>
        <p:sp>
          <p:nvSpPr>
            <p:cNvPr id="10" name="文本框 9">
              <a:extLst>
                <a:ext uri="{FF2B5EF4-FFF2-40B4-BE49-F238E27FC236}">
                  <a16:creationId xmlns:a16="http://schemas.microsoft.com/office/drawing/2014/main" id="{666E645B-3226-42FA-C842-2962BE20F9BF}"/>
                </a:ext>
              </a:extLst>
            </p:cNvPr>
            <p:cNvSpPr txBox="1"/>
            <p:nvPr/>
          </p:nvSpPr>
          <p:spPr>
            <a:xfrm>
              <a:off x="6894774" y="2854960"/>
              <a:ext cx="3749744" cy="2308324"/>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highlight>
                    <a:srgbClr val="FFFF00"/>
                  </a:highlight>
                  <a:latin typeface="Arial" panose="020B0604020202020204" pitchFamily="34" charset="0"/>
                  <a:ea typeface="微软雅黑" panose="020B0503020204020204" pitchFamily="34" charset="-122"/>
                  <a:cs typeface="Arial" panose="020B0604020202020204" pitchFamily="34" charset="0"/>
                </a:rPr>
                <a:t>Density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Similarity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KNN</a:t>
              </a:r>
            </a:p>
            <a:p>
              <a:pPr marL="342900" indent="-342900">
                <a:buFont typeface="Arial" panose="020B0604020202020204" pitchFamily="34" charset="0"/>
                <a:buChar char="•"/>
              </a:pPr>
              <a:r>
                <a:rPr lang="en-US" altLang="zh-CN" sz="2400" dirty="0">
                  <a:latin typeface="Arial" panose="020B0604020202020204" pitchFamily="34" charset="0"/>
                  <a:ea typeface="微软雅黑" panose="020B0503020204020204" pitchFamily="34" charset="-122"/>
                  <a:cs typeface="Arial" panose="020B0604020202020204" pitchFamily="34" charset="0"/>
                </a:rPr>
                <a:t>Discriminative</a:t>
              </a:r>
            </a:p>
            <a:p>
              <a:pPr marL="342900" indent="-342900">
                <a:buFont typeface="Arial" panose="020B0604020202020204" pitchFamily="34" charset="0"/>
                <a:buChar char="•"/>
              </a:pPr>
              <a:r>
                <a:rPr lang="en-US" altLang="zh-CN" sz="2400" dirty="0">
                  <a:highlight>
                    <a:srgbClr val="FFFF00"/>
                  </a:highlight>
                  <a:latin typeface="Arial" panose="020B0604020202020204" pitchFamily="34" charset="0"/>
                  <a:ea typeface="微软雅黑" panose="020B0503020204020204" pitchFamily="34" charset="-122"/>
                  <a:cs typeface="Arial" panose="020B0604020202020204" pitchFamily="34" charset="0"/>
                </a:rPr>
                <a:t>Batch Diversity</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Iterative Selection</a:t>
              </a:r>
            </a:p>
            <a:p>
              <a:pPr marL="800100" lvl="1" indent="-342900">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Clustering-based Selection</a:t>
              </a:r>
            </a:p>
          </p:txBody>
        </p:sp>
        <p:sp>
          <p:nvSpPr>
            <p:cNvPr id="14" name="矩形: 圆角 13">
              <a:extLst>
                <a:ext uri="{FF2B5EF4-FFF2-40B4-BE49-F238E27FC236}">
                  <a16:creationId xmlns:a16="http://schemas.microsoft.com/office/drawing/2014/main" id="{4235A305-C0E3-C624-F23A-4EE38EA5FB0C}"/>
                </a:ext>
              </a:extLst>
            </p:cNvPr>
            <p:cNvSpPr/>
            <p:nvPr/>
          </p:nvSpPr>
          <p:spPr>
            <a:xfrm>
              <a:off x="604991" y="5809615"/>
              <a:ext cx="10090016" cy="529440"/>
            </a:xfrm>
            <a:prstGeom prst="roundRect">
              <a:avLst/>
            </a:prstGeom>
            <a:solidFill>
              <a:srgbClr val="DFC7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effectLst/>
                  <a:latin typeface="Arial" panose="020B0604020202020204" pitchFamily="34" charset="0"/>
                  <a:ea typeface="微软雅黑" panose="020B0503020204020204" pitchFamily="34" charset="-122"/>
                  <a:cs typeface="Arial" panose="020B0604020202020204" pitchFamily="34" charset="0"/>
                </a:rPr>
                <a:t>Hybrid</a:t>
              </a:r>
              <a:endParaRPr lang="zh-CN" altLang="en-US" sz="2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 name="文本框 1">
            <a:extLst>
              <a:ext uri="{FF2B5EF4-FFF2-40B4-BE49-F238E27FC236}">
                <a16:creationId xmlns:a16="http://schemas.microsoft.com/office/drawing/2014/main" id="{CAB9D901-277C-5C92-E6F7-0A734220DDED}"/>
              </a:ext>
            </a:extLst>
          </p:cNvPr>
          <p:cNvSpPr txBox="1"/>
          <p:nvPr/>
        </p:nvSpPr>
        <p:spPr>
          <a:xfrm>
            <a:off x="976240" y="6218286"/>
            <a:ext cx="9655503" cy="461665"/>
          </a:xfrm>
          <a:prstGeom prst="rect">
            <a:avLst/>
          </a:prstGeom>
          <a:noFill/>
        </p:spPr>
        <p:txBody>
          <a:bodyPr wrap="square" rtlCol="0">
            <a:spAutoFit/>
          </a:bodyPr>
          <a:lstStyle/>
          <a:p>
            <a:r>
              <a:rPr lang="en-US" altLang="zh-CN" sz="1200" dirty="0"/>
              <a:t>Zhang, Z., </a:t>
            </a:r>
            <a:r>
              <a:rPr lang="en-US" altLang="zh-CN" sz="1200" dirty="0" err="1"/>
              <a:t>Strubell</a:t>
            </a:r>
            <a:r>
              <a:rPr lang="en-US" altLang="zh-CN" sz="1200" dirty="0"/>
              <a:t>, E., &amp; </a:t>
            </a:r>
            <a:r>
              <a:rPr lang="en-US" altLang="zh-CN" sz="1200" dirty="0" err="1"/>
              <a:t>Hovy</a:t>
            </a:r>
            <a:r>
              <a:rPr lang="en-US" altLang="zh-CN" sz="1200" dirty="0"/>
              <a:t>, E. (2020). A survey of active learning for natural language processing. </a:t>
            </a:r>
            <a:r>
              <a:rPr lang="en-US" altLang="zh-CN" sz="1200" i="1" dirty="0"/>
              <a:t>Language Technologies Institute, Carnegie Mellon University</a:t>
            </a:r>
            <a:r>
              <a:rPr lang="en-US" altLang="zh-CN" sz="1200" dirty="0"/>
              <a:t>. </a:t>
            </a:r>
            <a:r>
              <a:rPr lang="en-US" altLang="zh-CN" sz="1200" dirty="0">
                <a:hlinkClick r:id="rId4"/>
              </a:rPr>
              <a:t>https://arxiv.org/abs/2004.09788</a:t>
            </a:r>
            <a:endParaRPr lang="zh-CN" altLang="en-US" sz="1200" dirty="0"/>
          </a:p>
        </p:txBody>
      </p:sp>
    </p:spTree>
    <p:extLst>
      <p:ext uri="{BB962C8B-B14F-4D97-AF65-F5344CB8AC3E}">
        <p14:creationId xmlns:p14="http://schemas.microsoft.com/office/powerpoint/2010/main" val="3312213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1864</Words>
  <Application>Microsoft Office PowerPoint</Application>
  <PresentationFormat>宽屏</PresentationFormat>
  <Paragraphs>208</Paragraphs>
  <Slides>13</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PingFang SC</vt:lpstr>
      <vt:lpstr>PingFang SC Medium</vt: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yixuan zhi</dc:creator>
  <cp:lastModifiedBy>yixuan zhi</cp:lastModifiedBy>
  <cp:revision>383</cp:revision>
  <dcterms:created xsi:type="dcterms:W3CDTF">2024-11-06T15:06:16Z</dcterms:created>
  <dcterms:modified xsi:type="dcterms:W3CDTF">2024-11-08T03:56:56Z</dcterms:modified>
</cp:coreProperties>
</file>