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273" r:id="rId3"/>
    <p:sldId id="274" r:id="rId4"/>
    <p:sldId id="275" r:id="rId5"/>
    <p:sldId id="276" r:id="rId6"/>
    <p:sldId id="277" r:id="rId7"/>
    <p:sldId id="278" r:id="rId8"/>
    <p:sldId id="279" r:id="rId9"/>
    <p:sldId id="257" r:id="rId10"/>
    <p:sldId id="258" r:id="rId11"/>
    <p:sldId id="259" r:id="rId12"/>
    <p:sldId id="260" r:id="rId13"/>
    <p:sldId id="268" r:id="rId14"/>
    <p:sldId id="261" r:id="rId15"/>
    <p:sldId id="262" r:id="rId16"/>
    <p:sldId id="263" r:id="rId17"/>
    <p:sldId id="264" r:id="rId18"/>
    <p:sldId id="265" r:id="rId19"/>
    <p:sldId id="269" r:id="rId20"/>
    <p:sldId id="270" r:id="rId21"/>
    <p:sldId id="271"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3" d="100"/>
          <a:sy n="43" d="100"/>
        </p:scale>
        <p:origin x="-1116" y="-9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88F206-3FF8-4D74-A376-604B009CF634}" type="datetimeFigureOut">
              <a:rPr lang="es-PE" smtClean="0"/>
              <a:pPr/>
              <a:t>19/10/2014</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841603-B8BC-4A41-9943-80E7BDCF50FA}" type="slidenum">
              <a:rPr lang="es-PE" smtClean="0"/>
              <a:pPr/>
              <a:t>‹Nº›</a:t>
            </a:fld>
            <a:endParaRPr lang="es-PE"/>
          </a:p>
        </p:txBody>
      </p:sp>
    </p:spTree>
    <p:extLst>
      <p:ext uri="{BB962C8B-B14F-4D97-AF65-F5344CB8AC3E}">
        <p14:creationId xmlns:p14="http://schemas.microsoft.com/office/powerpoint/2010/main" xmlns="" val="1030826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a:p>
        </p:txBody>
      </p:sp>
      <p:sp>
        <p:nvSpPr>
          <p:cNvPr id="4" name="3 Marcador de número de diapositiva"/>
          <p:cNvSpPr>
            <a:spLocks noGrp="1"/>
          </p:cNvSpPr>
          <p:nvPr>
            <p:ph type="sldNum" sz="quarter" idx="10"/>
          </p:nvPr>
        </p:nvSpPr>
        <p:spPr/>
        <p:txBody>
          <a:bodyPr/>
          <a:lstStyle/>
          <a:p>
            <a:fld id="{82841603-B8BC-4A41-9943-80E7BDCF50FA}" type="slidenum">
              <a:rPr lang="es-PE" smtClean="0"/>
              <a:pPr/>
              <a:t>11</a:t>
            </a:fld>
            <a:endParaRPr lang="es-PE"/>
          </a:p>
        </p:txBody>
      </p:sp>
    </p:spTree>
    <p:extLst>
      <p:ext uri="{BB962C8B-B14F-4D97-AF65-F5344CB8AC3E}">
        <p14:creationId xmlns:p14="http://schemas.microsoft.com/office/powerpoint/2010/main" xmlns="" val="33791189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hasCustomPrompt="1"/>
          </p:nvPr>
        </p:nvSpPr>
        <p:spPr>
          <a:xfrm>
            <a:off x="4776211" y="4866904"/>
            <a:ext cx="4148333" cy="516872"/>
          </a:xfrm>
        </p:spPr>
        <p:txBody>
          <a:bodyPr>
            <a:normAutofit/>
          </a:bodyPr>
          <a:lstStyle>
            <a:lvl1pPr marL="0" indent="0" algn="ctr">
              <a:buNone/>
              <a:defRPr sz="2000" b="1">
                <a:solidFill>
                  <a:schemeClr val="tx2">
                    <a:lumMod val="50000"/>
                  </a:schemeClr>
                </a:solidFill>
                <a:effectLst>
                  <a:outerShdw blurRad="38100" dist="38100" dir="2700000" algn="tl">
                    <a:srgbClr val="000000">
                      <a:alpha val="43137"/>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Ing. Vanessa Jurado Vite </a:t>
            </a:r>
            <a:r>
              <a:rPr lang="es-ES" dirty="0" err="1" smtClean="0"/>
              <a:t>Mag</a:t>
            </a:r>
            <a:r>
              <a:rPr lang="es-ES" dirty="0" smtClean="0"/>
              <a:t>.</a:t>
            </a:r>
            <a:endParaRPr lang="en-US" dirty="0"/>
          </a:p>
        </p:txBody>
      </p:sp>
      <p:sp>
        <p:nvSpPr>
          <p:cNvPr id="4" name="Date Placeholder 3"/>
          <p:cNvSpPr>
            <a:spLocks noGrp="1"/>
          </p:cNvSpPr>
          <p:nvPr>
            <p:ph type="dt" sz="half" idx="10"/>
          </p:nvPr>
        </p:nvSpPr>
        <p:spPr/>
        <p:txBody>
          <a:bodyPr/>
          <a:lstStyle/>
          <a:p>
            <a:fld id="{30CA0DA8-FF31-4379-B834-4D7C28E6448C}" type="datetimeFigureOut">
              <a:rPr lang="en-US" smtClean="0"/>
              <a:pPr/>
              <a:t>10/19/2014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213391-D7A3-464E-88F5-582740F3A1D0}" type="slidenum">
              <a:rPr lang="en-US" smtClean="0"/>
              <a:pPr/>
              <a:t>‹Nº›</a:t>
            </a:fld>
            <a:endParaRPr lang="en-US"/>
          </a:p>
        </p:txBody>
      </p:sp>
      <p:grpSp>
        <p:nvGrpSpPr>
          <p:cNvPr id="17" name="7 Grupo"/>
          <p:cNvGrpSpPr/>
          <p:nvPr userDrawn="1"/>
        </p:nvGrpSpPr>
        <p:grpSpPr>
          <a:xfrm>
            <a:off x="304800" y="386649"/>
            <a:ext cx="1000132" cy="1071570"/>
            <a:chOff x="7286644" y="5000636"/>
            <a:chExt cx="1583368" cy="1714512"/>
          </a:xfrm>
        </p:grpSpPr>
        <p:sp>
          <p:nvSpPr>
            <p:cNvPr id="18" name="17 Elipse"/>
            <p:cNvSpPr/>
            <p:nvPr/>
          </p:nvSpPr>
          <p:spPr>
            <a:xfrm>
              <a:off x="7858148" y="5214950"/>
              <a:ext cx="928694" cy="1214446"/>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pic>
          <p:nvPicPr>
            <p:cNvPr id="19" name="18 Imagen" descr="aaaups.jpg"/>
            <p:cNvPicPr>
              <a:picLocks noChangeAspect="1"/>
            </p:cNvPicPr>
            <p:nvPr/>
          </p:nvPicPr>
          <p:blipFill>
            <a:blip r:embed="rId2" cstate="print">
              <a:clrChange>
                <a:clrFrom>
                  <a:srgbClr val="FFFFFF"/>
                </a:clrFrom>
                <a:clrTo>
                  <a:srgbClr val="FFFFFF">
                    <a:alpha val="0"/>
                  </a:srgbClr>
                </a:clrTo>
              </a:clrChange>
            </a:blip>
            <a:stretch>
              <a:fillRect/>
            </a:stretch>
          </p:blipFill>
          <p:spPr>
            <a:xfrm>
              <a:off x="7286644" y="5000636"/>
              <a:ext cx="1583368" cy="1714512"/>
            </a:xfrm>
            <a:prstGeom prst="rect">
              <a:avLst/>
            </a:prstGeom>
          </p:spPr>
        </p:pic>
      </p:grpSp>
      <p:sp>
        <p:nvSpPr>
          <p:cNvPr id="8" name="7 CuadroTexto"/>
          <p:cNvSpPr txBox="1"/>
          <p:nvPr userDrawn="1"/>
        </p:nvSpPr>
        <p:spPr>
          <a:xfrm>
            <a:off x="1406722" y="460769"/>
            <a:ext cx="5603678" cy="1200329"/>
          </a:xfrm>
          <a:prstGeom prst="rect">
            <a:avLst/>
          </a:prstGeom>
          <a:noFill/>
        </p:spPr>
        <p:txBody>
          <a:bodyPr wrap="square" rtlCol="0">
            <a:spAutoFit/>
          </a:bodyPr>
          <a:lstStyle/>
          <a:p>
            <a:r>
              <a:rPr lang="es-ES" b="1" dirty="0" smtClean="0">
                <a:solidFill>
                  <a:schemeClr val="tx2">
                    <a:lumMod val="75000"/>
                  </a:schemeClr>
                </a:solidFill>
                <a:effectLst>
                  <a:outerShdw blurRad="38100" dist="38100" dir="2700000" algn="tl">
                    <a:srgbClr val="000000">
                      <a:alpha val="43137"/>
                    </a:srgbClr>
                  </a:outerShdw>
                </a:effectLst>
                <a:latin typeface="Baskerville Old Face" pitchFamily="18" charset="0"/>
              </a:rPr>
              <a:t>UNIVERSIDAD POLITÉCNICA SALESIANA</a:t>
            </a:r>
          </a:p>
          <a:p>
            <a:pPr marL="0" marR="0" indent="0" algn="l" defTabSz="914400" rtl="0" eaLnBrk="1" fontAlgn="auto" latinLnBrk="0" hangingPunct="1">
              <a:lnSpc>
                <a:spcPct val="100000"/>
              </a:lnSpc>
              <a:spcBef>
                <a:spcPts val="0"/>
              </a:spcBef>
              <a:spcAft>
                <a:spcPts val="0"/>
              </a:spcAft>
              <a:buClrTx/>
              <a:buSzTx/>
              <a:buFontTx/>
              <a:buNone/>
              <a:tabLst/>
              <a:defRPr/>
            </a:pPr>
            <a:r>
              <a:rPr lang="es-ES" b="1" dirty="0" smtClean="0">
                <a:solidFill>
                  <a:schemeClr val="tx2">
                    <a:lumMod val="75000"/>
                  </a:schemeClr>
                </a:solidFill>
                <a:effectLst>
                  <a:outerShdw blurRad="38100" dist="38100" dir="2700000" algn="tl">
                    <a:srgbClr val="000000">
                      <a:alpha val="43137"/>
                    </a:srgbClr>
                  </a:outerShdw>
                </a:effectLst>
                <a:latin typeface="Baskerville Old Face" pitchFamily="18" charset="0"/>
              </a:rPr>
              <a:t>Carrera de Ingeniería de Sistemas</a:t>
            </a:r>
          </a:p>
          <a:p>
            <a:pPr marL="0" marR="0" indent="0" algn="l" defTabSz="914400" rtl="0" eaLnBrk="1" fontAlgn="auto" latinLnBrk="0" hangingPunct="1">
              <a:lnSpc>
                <a:spcPct val="100000"/>
              </a:lnSpc>
              <a:spcBef>
                <a:spcPts val="0"/>
              </a:spcBef>
              <a:spcAft>
                <a:spcPts val="0"/>
              </a:spcAft>
              <a:buClrTx/>
              <a:buSzTx/>
              <a:buFontTx/>
              <a:buNone/>
              <a:tabLst/>
              <a:defRPr/>
            </a:pPr>
            <a:r>
              <a:rPr lang="es-ES" b="1" dirty="0" smtClean="0">
                <a:solidFill>
                  <a:schemeClr val="tx2">
                    <a:lumMod val="75000"/>
                  </a:schemeClr>
                </a:solidFill>
                <a:effectLst>
                  <a:outerShdw blurRad="38100" dist="38100" dir="2700000" algn="tl">
                    <a:srgbClr val="000000">
                      <a:alpha val="43137"/>
                    </a:srgbClr>
                  </a:outerShdw>
                </a:effectLst>
                <a:latin typeface="Baskerville Old Face" pitchFamily="18" charset="0"/>
              </a:rPr>
              <a:t>Sistemas Distribuidos</a:t>
            </a:r>
          </a:p>
          <a:p>
            <a:endParaRPr lang="en-US" dirty="0">
              <a:solidFill>
                <a:schemeClr val="tx2">
                  <a:lumMod val="75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30CA0DA8-FF31-4379-B834-4D7C28E6448C}" type="datetimeFigureOut">
              <a:rPr lang="en-US" smtClean="0"/>
              <a:pPr/>
              <a:t>10/19/2014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13391-D7A3-464E-88F5-582740F3A1D0}"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0CA0DA8-FF31-4379-B834-4D7C28E6448C}" type="datetimeFigureOut">
              <a:rPr lang="en-US" smtClean="0"/>
              <a:pPr/>
              <a:t>10/19/2014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13391-D7A3-464E-88F5-582740F3A1D0}" type="slidenum">
              <a:rPr lang="en-US" smtClean="0"/>
              <a:pPr/>
              <a:t>‹Nº›</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ES"/>
          </a:p>
        </p:txBody>
      </p:sp>
      <p:sp>
        <p:nvSpPr>
          <p:cNvPr id="3" name="2 Marcador de tabla"/>
          <p:cNvSpPr>
            <a:spLocks noGrp="1"/>
          </p:cNvSpPr>
          <p:nvPr>
            <p:ph type="tbl" idx="1"/>
          </p:nvPr>
        </p:nvSpPr>
        <p:spPr>
          <a:xfrm>
            <a:off x="457200" y="1600200"/>
            <a:ext cx="8229600" cy="4525963"/>
          </a:xfrm>
        </p:spPr>
        <p:txBody>
          <a:bodyPr/>
          <a:lstStyle/>
          <a:p>
            <a:pPr lvl="0"/>
            <a:endParaRPr lang="es-E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708752C9-DC69-43B9-8FEB-A3E3D0BBFA88}"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30CA0DA8-FF31-4379-B834-4D7C28E6448C}" type="datetimeFigureOut">
              <a:rPr lang="en-US" smtClean="0"/>
              <a:pPr/>
              <a:t>10/19/2014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213391-D7A3-464E-88F5-582740F3A1D0}" type="slidenum">
              <a:rPr lang="en-US" smtClean="0"/>
              <a:pPr/>
              <a:t>‹Nº›</a:t>
            </a:fld>
            <a:endParaRPr lang="en-U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pic>
        <p:nvPicPr>
          <p:cNvPr id="2" name="1 Imagen"/>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7181850" y="6157096"/>
            <a:ext cx="1962150" cy="657225"/>
          </a:xfrm>
          <a:prstGeom prst="rect">
            <a:avLst/>
          </a:prstGeom>
        </p:spPr>
      </p:pic>
      <p:sp>
        <p:nvSpPr>
          <p:cNvPr id="11" name="10 CuadroTexto"/>
          <p:cNvSpPr txBox="1"/>
          <p:nvPr userDrawn="1"/>
        </p:nvSpPr>
        <p:spPr>
          <a:xfrm>
            <a:off x="176349" y="6257836"/>
            <a:ext cx="4800600" cy="600164"/>
          </a:xfrm>
          <a:prstGeom prst="rect">
            <a:avLst/>
          </a:prstGeom>
          <a:noFill/>
        </p:spPr>
        <p:txBody>
          <a:bodyPr wrap="square" rtlCol="0">
            <a:spAutoFit/>
          </a:bodyPr>
          <a:lstStyle/>
          <a:p>
            <a:r>
              <a:rPr lang="es-ES" sz="1100" b="1" dirty="0" smtClean="0">
                <a:solidFill>
                  <a:schemeClr val="tx2">
                    <a:lumMod val="50000"/>
                  </a:schemeClr>
                </a:solidFill>
                <a:effectLst>
                  <a:outerShdw blurRad="38100" dist="38100" dir="2700000" algn="tl">
                    <a:srgbClr val="000000">
                      <a:alpha val="43137"/>
                    </a:srgbClr>
                  </a:outerShdw>
                </a:effectLst>
              </a:rPr>
              <a:t>Ing. Vanessa Jurado Vite </a:t>
            </a:r>
            <a:r>
              <a:rPr lang="es-ES" sz="1100" b="1" dirty="0" err="1" smtClean="0">
                <a:solidFill>
                  <a:schemeClr val="tx2">
                    <a:lumMod val="50000"/>
                  </a:schemeClr>
                </a:solidFill>
                <a:effectLst>
                  <a:outerShdw blurRad="38100" dist="38100" dir="2700000" algn="tl">
                    <a:srgbClr val="000000">
                      <a:alpha val="43137"/>
                    </a:srgbClr>
                  </a:outerShdw>
                </a:effectLst>
              </a:rPr>
              <a:t>Mag</a:t>
            </a:r>
            <a:r>
              <a:rPr lang="es-ES" sz="1100" b="1" dirty="0" smtClean="0">
                <a:solidFill>
                  <a:schemeClr val="tx2">
                    <a:lumMod val="50000"/>
                  </a:schemeClr>
                </a:solidFill>
                <a:effectLst>
                  <a:outerShdw blurRad="38100" dist="38100" dir="2700000" algn="tl">
                    <a:srgbClr val="000000">
                      <a:alpha val="43137"/>
                    </a:srgbClr>
                  </a:outerShdw>
                </a:effectLst>
              </a:rPr>
              <a:t>. – </a:t>
            </a:r>
            <a:r>
              <a:rPr lang="es-ES" sz="1100" b="1" smtClean="0">
                <a:solidFill>
                  <a:schemeClr val="tx2">
                    <a:lumMod val="50000"/>
                  </a:schemeClr>
                </a:solidFill>
                <a:effectLst>
                  <a:outerShdw blurRad="38100" dist="38100" dir="2700000" algn="tl">
                    <a:srgbClr val="000000">
                      <a:alpha val="43137"/>
                    </a:srgbClr>
                  </a:outerShdw>
                </a:effectLst>
              </a:rPr>
              <a:t>Sistemas Distribuidos</a:t>
            </a:r>
            <a:endParaRPr lang="es-ES" sz="1100" b="1" dirty="0" smtClean="0">
              <a:solidFill>
                <a:schemeClr val="tx2">
                  <a:lumMod val="50000"/>
                </a:schemeClr>
              </a:solidFill>
              <a:effectLst>
                <a:outerShdw blurRad="38100" dist="38100" dir="2700000" algn="tl">
                  <a:srgbClr val="000000">
                    <a:alpha val="43137"/>
                  </a:srgbClr>
                </a:outerShdw>
              </a:effectLst>
            </a:endParaRPr>
          </a:p>
          <a:p>
            <a:r>
              <a:rPr lang="es-ES" sz="1100" b="1" dirty="0" smtClean="0">
                <a:solidFill>
                  <a:schemeClr val="tx2">
                    <a:lumMod val="50000"/>
                  </a:schemeClr>
                </a:solidFill>
                <a:effectLst>
                  <a:outerShdw blurRad="38100" dist="38100" dir="2700000" algn="tl">
                    <a:srgbClr val="000000">
                      <a:alpha val="43137"/>
                    </a:srgbClr>
                  </a:outerShdw>
                </a:effectLst>
              </a:rPr>
              <a:t>Carrera: Ingeniería de Sistemas</a:t>
            </a:r>
            <a:endParaRPr lang="en-US" sz="1100" b="1" dirty="0" smtClean="0">
              <a:solidFill>
                <a:schemeClr val="tx2">
                  <a:lumMod val="50000"/>
                </a:schemeClr>
              </a:solidFill>
              <a:effectLst>
                <a:outerShdw blurRad="38100" dist="38100" dir="2700000" algn="tl">
                  <a:srgbClr val="000000">
                    <a:alpha val="43137"/>
                  </a:srgbClr>
                </a:outerShdw>
              </a:effectLst>
            </a:endParaRPr>
          </a:p>
          <a:p>
            <a:endParaRPr lang="en-US" sz="1100" b="1" dirty="0">
              <a:solidFill>
                <a:schemeClr val="tx2">
                  <a:lumMod val="50000"/>
                </a:schemeClr>
              </a:solidFill>
              <a:effectLst>
                <a:outerShdw blurRad="38100" dist="38100" dir="2700000" algn="tl">
                  <a:srgbClr val="000000">
                    <a:alpha val="43137"/>
                  </a:srgbClr>
                </a:outerShdw>
              </a:effectLs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0CA0DA8-FF31-4379-B834-4D7C28E6448C}" type="datetimeFigureOut">
              <a:rPr lang="en-US" smtClean="0"/>
              <a:pPr/>
              <a:t>10/19/2014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13391-D7A3-464E-88F5-582740F3A1D0}"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30CA0DA8-FF31-4379-B834-4D7C28E6448C}" type="datetimeFigureOut">
              <a:rPr lang="en-US" smtClean="0"/>
              <a:pPr/>
              <a:t>10/19/2014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13391-D7A3-464E-88F5-582740F3A1D0}" type="slidenum">
              <a:rPr lang="en-US" smtClean="0"/>
              <a:pPr/>
              <a:t>‹Nº›</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0CA0DA8-FF31-4379-B834-4D7C28E6448C}" type="datetimeFigureOut">
              <a:rPr lang="en-US" smtClean="0"/>
              <a:pPr/>
              <a:t>10/19/2014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213391-D7A3-464E-88F5-582740F3A1D0}"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30CA0DA8-FF31-4379-B834-4D7C28E6448C}" type="datetimeFigureOut">
              <a:rPr lang="en-US" smtClean="0"/>
              <a:pPr/>
              <a:t>10/19/2014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213391-D7A3-464E-88F5-582740F3A1D0}"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30CA0DA8-FF31-4379-B834-4D7C28E6448C}" type="datetimeFigureOut">
              <a:rPr lang="en-US" smtClean="0"/>
              <a:pPr/>
              <a:t>10/19/2014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213391-D7A3-464E-88F5-582740F3A1D0}"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0CA0DA8-FF31-4379-B834-4D7C28E6448C}" type="datetimeFigureOut">
              <a:rPr lang="en-US" smtClean="0"/>
              <a:pPr/>
              <a:t>10/19/2014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13391-D7A3-464E-88F5-582740F3A1D0}" type="slidenum">
              <a:rPr lang="en-US" smtClean="0"/>
              <a:pPr/>
              <a:t>‹Nº›</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0CA0DA8-FF31-4379-B834-4D7C28E6448C}" type="datetimeFigureOut">
              <a:rPr lang="en-US" smtClean="0"/>
              <a:pPr/>
              <a:t>10/19/2014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13391-D7A3-464E-88F5-582740F3A1D0}" type="slidenum">
              <a:rPr lang="en-US" smtClean="0"/>
              <a:pPr/>
              <a:t>‹Nº›</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30CA0DA8-FF31-4379-B834-4D7C28E6448C}" type="datetimeFigureOut">
              <a:rPr lang="en-US" smtClean="0"/>
              <a:pPr/>
              <a:t>10/19/2014</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DB213391-D7A3-464E-88F5-582740F3A1D0}" type="slidenum">
              <a:rPr lang="en-US" smtClean="0"/>
              <a:pPr/>
              <a:t>‹Nº›</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pPr algn="r"/>
            <a:r>
              <a:rPr lang="es-ES" b="1" dirty="0" smtClean="0"/>
              <a:t>SISTEMAS DISTRIBUIDOS</a:t>
            </a:r>
            <a:br>
              <a:rPr lang="es-ES" b="1" dirty="0" smtClean="0"/>
            </a:br>
            <a:r>
              <a:rPr lang="es-ES" sz="2800" b="1" dirty="0" smtClean="0"/>
              <a:t>INTRODUCCIÓN</a:t>
            </a:r>
            <a:endParaRPr lang="en-US" dirty="0"/>
          </a:p>
        </p:txBody>
      </p:sp>
      <p:sp>
        <p:nvSpPr>
          <p:cNvPr id="3" name="2 Subtítulo"/>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36064650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85721" y="2071678"/>
            <a:ext cx="4857783" cy="4054485"/>
          </a:xfrm>
        </p:spPr>
        <p:txBody>
          <a:bodyPr/>
          <a:lstStyle/>
          <a:p>
            <a:r>
              <a:rPr lang="es-EC" dirty="0" smtClean="0"/>
              <a:t>Las aplicaciones de los sistemas distribuidos varían desde la provisión de capacidad de computo a grupos de usuarios, hasta sistemas bancarios, comunicaciones multimedia y abarcan prácticamente todas las aplicaciones comerciales y técnicas de los ordenadores.</a:t>
            </a:r>
            <a:endParaRPr lang="es-EC" dirty="0"/>
          </a:p>
        </p:txBody>
      </p:sp>
      <p:sp>
        <p:nvSpPr>
          <p:cNvPr id="3" name="2 Título"/>
          <p:cNvSpPr>
            <a:spLocks noGrp="1"/>
          </p:cNvSpPr>
          <p:nvPr>
            <p:ph type="title"/>
          </p:nvPr>
        </p:nvSpPr>
        <p:spPr/>
        <p:txBody>
          <a:bodyPr/>
          <a:lstStyle/>
          <a:p>
            <a:r>
              <a:rPr lang="es-EC" dirty="0" smtClean="0"/>
              <a:t>Sistemas Distribuidos</a:t>
            </a:r>
            <a:endParaRPr lang="es-EC"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32040" y="2780928"/>
            <a:ext cx="3846513" cy="2865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4" y="2099989"/>
            <a:ext cx="7408333" cy="3633267"/>
          </a:xfrm>
        </p:spPr>
        <p:txBody>
          <a:bodyPr>
            <a:normAutofit/>
          </a:bodyPr>
          <a:lstStyle/>
          <a:p>
            <a:r>
              <a:rPr lang="en-US" b="1" dirty="0" err="1" smtClean="0"/>
              <a:t>Transparencia</a:t>
            </a:r>
            <a:endParaRPr lang="en-US" b="1" dirty="0" smtClean="0"/>
          </a:p>
          <a:p>
            <a:r>
              <a:rPr lang="en-US" b="1" dirty="0" err="1" smtClean="0"/>
              <a:t>Escalabilidad</a:t>
            </a:r>
            <a:endParaRPr lang="en-US" b="1" dirty="0" smtClean="0"/>
          </a:p>
          <a:p>
            <a:r>
              <a:rPr lang="es-ES" b="1" dirty="0"/>
              <a:t>Fiabilidad y tolerancia a </a:t>
            </a:r>
            <a:r>
              <a:rPr lang="es-ES" b="1" dirty="0" smtClean="0"/>
              <a:t>fallos</a:t>
            </a:r>
          </a:p>
          <a:p>
            <a:r>
              <a:rPr lang="en-US" b="1" dirty="0" err="1" smtClean="0"/>
              <a:t>Consistencia</a:t>
            </a:r>
            <a:endParaRPr lang="en-US" b="1" dirty="0" smtClean="0"/>
          </a:p>
          <a:p>
            <a:r>
              <a:rPr lang="en-US" b="1" dirty="0" err="1" smtClean="0"/>
              <a:t>Openess</a:t>
            </a:r>
            <a:endParaRPr lang="en-US" b="1" dirty="0" smtClean="0"/>
          </a:p>
          <a:p>
            <a:r>
              <a:rPr lang="en-US" b="1" dirty="0" err="1" smtClean="0"/>
              <a:t>Concurrencia</a:t>
            </a:r>
            <a:endParaRPr lang="en-US" b="1" dirty="0" smtClean="0"/>
          </a:p>
        </p:txBody>
      </p:sp>
      <p:sp>
        <p:nvSpPr>
          <p:cNvPr id="3" name="2 Título"/>
          <p:cNvSpPr>
            <a:spLocks noGrp="1"/>
          </p:cNvSpPr>
          <p:nvPr>
            <p:ph type="title"/>
          </p:nvPr>
        </p:nvSpPr>
        <p:spPr/>
        <p:txBody>
          <a:bodyPr>
            <a:normAutofit/>
          </a:bodyPr>
          <a:lstStyle/>
          <a:p>
            <a:r>
              <a:rPr lang="es-ES" dirty="0" smtClean="0"/>
              <a:t>Características</a:t>
            </a:r>
            <a:endParaRPr lang="es-E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699792" y="4149080"/>
            <a:ext cx="6364993" cy="15841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51521" y="1988840"/>
            <a:ext cx="5112567" cy="4176464"/>
          </a:xfrm>
        </p:spPr>
        <p:txBody>
          <a:bodyPr>
            <a:normAutofit lnSpcReduction="10000"/>
          </a:bodyPr>
          <a:lstStyle/>
          <a:p>
            <a:r>
              <a:rPr lang="en-US" b="1" dirty="0" err="1"/>
              <a:t>Transparencia</a:t>
            </a:r>
            <a:endParaRPr lang="en-US" b="1" dirty="0"/>
          </a:p>
          <a:p>
            <a:pPr marL="0" indent="0">
              <a:buNone/>
            </a:pPr>
            <a:r>
              <a:rPr lang="es-ES" dirty="0"/>
              <a:t>La distribución física de los recursos es transparente</a:t>
            </a:r>
            <a:r>
              <a:rPr lang="es-ES" dirty="0" smtClean="0"/>
              <a:t>. </a:t>
            </a:r>
            <a:r>
              <a:rPr lang="es-ES" dirty="0"/>
              <a:t>El objetivo esencial de un sistema distribuido es proporcionar al usuario y a las aplicaciones una visión de los recursos del sistema como gestionados por una</a:t>
            </a:r>
            <a:br>
              <a:rPr lang="es-ES" dirty="0"/>
            </a:br>
            <a:r>
              <a:rPr lang="es-ES" dirty="0"/>
              <a:t>sola máquina </a:t>
            </a:r>
            <a:r>
              <a:rPr lang="es-ES" dirty="0" smtClean="0"/>
              <a:t>virtual</a:t>
            </a:r>
          </a:p>
          <a:p>
            <a:pPr marL="0" indent="0">
              <a:buNone/>
            </a:pPr>
            <a:r>
              <a:rPr lang="es-ES" dirty="0"/>
              <a:t>Pueden describirse diferentes aspectos de la transparencia:</a:t>
            </a:r>
            <a:endParaRPr lang="en-US" dirty="0"/>
          </a:p>
        </p:txBody>
      </p:sp>
      <p:sp>
        <p:nvSpPr>
          <p:cNvPr id="3" name="2 Título"/>
          <p:cNvSpPr>
            <a:spLocks noGrp="1"/>
          </p:cNvSpPr>
          <p:nvPr>
            <p:ph type="title"/>
          </p:nvPr>
        </p:nvSpPr>
        <p:spPr/>
        <p:txBody>
          <a:bodyPr/>
          <a:lstStyle/>
          <a:p>
            <a:r>
              <a:rPr lang="es-ES" dirty="0"/>
              <a:t>Características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64088" y="2923509"/>
            <a:ext cx="3768437" cy="28082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058098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51520" y="1916832"/>
            <a:ext cx="8568951" cy="4320480"/>
          </a:xfrm>
        </p:spPr>
        <p:txBody>
          <a:bodyPr>
            <a:normAutofit fontScale="62500" lnSpcReduction="20000"/>
          </a:bodyPr>
          <a:lstStyle/>
          <a:p>
            <a:r>
              <a:rPr lang="en-US" b="1" dirty="0" err="1"/>
              <a:t>Transparencia</a:t>
            </a:r>
            <a:endParaRPr lang="en-US" b="1" dirty="0"/>
          </a:p>
          <a:p>
            <a:pPr lvl="1"/>
            <a:r>
              <a:rPr lang="es-ES" sz="2900" dirty="0"/>
              <a:t>De </a:t>
            </a:r>
            <a:r>
              <a:rPr lang="es-ES" sz="2900" b="1" dirty="0"/>
              <a:t>identificación</a:t>
            </a:r>
            <a:r>
              <a:rPr lang="es-ES" sz="2900" dirty="0"/>
              <a:t>. Los </a:t>
            </a:r>
            <a:r>
              <a:rPr lang="es-ES" sz="2900" b="1" dirty="0"/>
              <a:t>espacios de nombres </a:t>
            </a:r>
            <a:r>
              <a:rPr lang="es-ES" sz="2900" dirty="0"/>
              <a:t>de los recursos son independientes de la topología de la red y de la propia distribución de los recursos</a:t>
            </a:r>
            <a:r>
              <a:rPr lang="es-ES" sz="2900" dirty="0" smtClean="0"/>
              <a:t>.</a:t>
            </a:r>
          </a:p>
          <a:p>
            <a:pPr lvl="1"/>
            <a:r>
              <a:rPr lang="es-ES" sz="2900" dirty="0" smtClean="0"/>
              <a:t>De </a:t>
            </a:r>
            <a:r>
              <a:rPr lang="es-ES" sz="2900" dirty="0"/>
              <a:t>la </a:t>
            </a:r>
            <a:r>
              <a:rPr lang="es-ES" sz="2900" b="1" dirty="0"/>
              <a:t>ubicación </a:t>
            </a:r>
            <a:r>
              <a:rPr lang="es-ES" sz="2900" dirty="0"/>
              <a:t>física de los recursos. Ni los usuarios ni las aplicaciones conocen en qué nodo reside el recurso accedido, o si éste es local o remoto. </a:t>
            </a:r>
            <a:endParaRPr lang="es-ES" sz="2900" dirty="0" smtClean="0"/>
          </a:p>
          <a:p>
            <a:pPr lvl="1"/>
            <a:r>
              <a:rPr lang="es-ES" sz="2900" dirty="0" smtClean="0"/>
              <a:t>De </a:t>
            </a:r>
            <a:r>
              <a:rPr lang="es-ES" sz="2900" b="1" dirty="0"/>
              <a:t>replicación</a:t>
            </a:r>
            <a:r>
              <a:rPr lang="es-ES" sz="2900" dirty="0"/>
              <a:t>. Ni los usuarios ni las aplicaciones conocen cuántas unidades hay de cada recurso, ni si se añaden o eliminan copias del recurso.</a:t>
            </a:r>
          </a:p>
          <a:p>
            <a:pPr lvl="1"/>
            <a:r>
              <a:rPr lang="es-ES" sz="2900" dirty="0"/>
              <a:t>De </a:t>
            </a:r>
            <a:r>
              <a:rPr lang="es-ES" sz="2900" b="1" dirty="0"/>
              <a:t>paralelismo</a:t>
            </a:r>
            <a:r>
              <a:rPr lang="es-ES" sz="2900" dirty="0"/>
              <a:t>. Otra consecuencia de la replicación de recursos es que una aplicación puede ejecutarse en paralelo, sin que la aplicación tenga que especificarlo, y sin consecuencias sobre la ejecución, salvo por cuestiones de rendimiento.</a:t>
            </a:r>
          </a:p>
          <a:p>
            <a:pPr lvl="1"/>
            <a:r>
              <a:rPr lang="es-ES" sz="2900" dirty="0"/>
              <a:t>De </a:t>
            </a:r>
            <a:r>
              <a:rPr lang="es-ES" sz="2900" b="1" dirty="0"/>
              <a:t>compartición</a:t>
            </a:r>
            <a:r>
              <a:rPr lang="es-ES" sz="2900" dirty="0"/>
              <a:t>. El que un recurso compartido intente ser accedido simultáneamente desde varias aplicaciones no tiene efectos sobre la ejecución de la aplicación.</a:t>
            </a:r>
          </a:p>
          <a:p>
            <a:pPr lvl="1"/>
            <a:r>
              <a:rPr lang="es-ES" sz="2900" dirty="0"/>
              <a:t>De </a:t>
            </a:r>
            <a:r>
              <a:rPr lang="es-ES" sz="2900" b="1" dirty="0"/>
              <a:t>rendimiento</a:t>
            </a:r>
            <a:r>
              <a:rPr lang="es-ES" sz="2900" dirty="0"/>
              <a:t>. Inevitablemente, implementar las propiedades de los sistemas distribuidos será a costa de una pérdida de rendimiento. </a:t>
            </a:r>
          </a:p>
          <a:p>
            <a:endParaRPr lang="en-US" dirty="0"/>
          </a:p>
        </p:txBody>
      </p:sp>
      <p:sp>
        <p:nvSpPr>
          <p:cNvPr id="3" name="2 Título"/>
          <p:cNvSpPr>
            <a:spLocks noGrp="1"/>
          </p:cNvSpPr>
          <p:nvPr>
            <p:ph type="title"/>
          </p:nvPr>
        </p:nvSpPr>
        <p:spPr/>
        <p:txBody>
          <a:bodyPr/>
          <a:lstStyle/>
          <a:p>
            <a:r>
              <a:rPr lang="es-ES" dirty="0"/>
              <a:t>Características</a:t>
            </a:r>
            <a:endParaRPr lang="en-US" dirty="0"/>
          </a:p>
        </p:txBody>
      </p:sp>
    </p:spTree>
    <p:extLst>
      <p:ext uri="{BB962C8B-B14F-4D97-AF65-F5344CB8AC3E}">
        <p14:creationId xmlns:p14="http://schemas.microsoft.com/office/powerpoint/2010/main" xmlns="" val="37437690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51521" y="1700808"/>
            <a:ext cx="6336703" cy="4425355"/>
          </a:xfrm>
        </p:spPr>
        <p:txBody>
          <a:bodyPr>
            <a:normAutofit lnSpcReduction="10000"/>
          </a:bodyPr>
          <a:lstStyle/>
          <a:p>
            <a:r>
              <a:rPr lang="en-US" b="1" dirty="0" err="1"/>
              <a:t>Escalabilidad</a:t>
            </a:r>
            <a:endParaRPr lang="en-US" b="1" dirty="0"/>
          </a:p>
          <a:p>
            <a:r>
              <a:rPr lang="es-ES" dirty="0" smtClean="0"/>
              <a:t>Capacidad </a:t>
            </a:r>
            <a:r>
              <a:rPr lang="es-ES" dirty="0"/>
              <a:t>del sistema para crecer sin aumentar su complejidad ni disminuir su </a:t>
            </a:r>
            <a:r>
              <a:rPr lang="es-ES" dirty="0" smtClean="0"/>
              <a:t>rendimiento</a:t>
            </a:r>
          </a:p>
          <a:p>
            <a:r>
              <a:rPr lang="es-ES" dirty="0"/>
              <a:t>Uno de los objetivos del diseño de un sistema distribuido es extender la escalabilidad a la integración de servicios</a:t>
            </a:r>
            <a:r>
              <a:rPr lang="es-ES" dirty="0" smtClean="0"/>
              <a:t>. La </a:t>
            </a:r>
            <a:r>
              <a:rPr lang="es-ES" dirty="0"/>
              <a:t>escalabilidad presenta dos aspectos</a:t>
            </a:r>
            <a:r>
              <a:rPr lang="es-ES" dirty="0" smtClean="0"/>
              <a:t>.</a:t>
            </a:r>
          </a:p>
          <a:p>
            <a:pPr marL="581343" lvl="2" indent="0">
              <a:buNone/>
            </a:pPr>
            <a:r>
              <a:rPr lang="es-ES" dirty="0"/>
              <a:t>(1)proporcionar </a:t>
            </a:r>
            <a:r>
              <a:rPr lang="es-ES" b="1" dirty="0"/>
              <a:t>espacios de nombres </a:t>
            </a:r>
            <a:r>
              <a:rPr lang="es-ES" dirty="0"/>
              <a:t>suficientemente amplios, de forma que no supongan una limitación </a:t>
            </a:r>
            <a:r>
              <a:rPr lang="es-ES" dirty="0" smtClean="0"/>
              <a:t>inherente</a:t>
            </a:r>
          </a:p>
          <a:p>
            <a:pPr marL="581343" lvl="2" indent="0">
              <a:buNone/>
            </a:pPr>
            <a:r>
              <a:rPr lang="es-ES" dirty="0" smtClean="0"/>
              <a:t>(</a:t>
            </a:r>
            <a:r>
              <a:rPr lang="es-ES" dirty="0"/>
              <a:t>2) mantener un buen nivel de rendimiento en el acceso a los recursos cuando el sistema crece.</a:t>
            </a:r>
            <a:endParaRPr lang="en-US" dirty="0"/>
          </a:p>
        </p:txBody>
      </p:sp>
      <p:sp>
        <p:nvSpPr>
          <p:cNvPr id="3" name="2 Título"/>
          <p:cNvSpPr>
            <a:spLocks noGrp="1"/>
          </p:cNvSpPr>
          <p:nvPr>
            <p:ph type="title"/>
          </p:nvPr>
        </p:nvSpPr>
        <p:spPr/>
        <p:txBody>
          <a:bodyPr/>
          <a:lstStyle/>
          <a:p>
            <a:r>
              <a:rPr lang="es-ES" dirty="0"/>
              <a:t>Características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444208" y="3446115"/>
            <a:ext cx="2647181" cy="26471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419080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23528" y="2492896"/>
            <a:ext cx="8568951" cy="3672408"/>
          </a:xfrm>
        </p:spPr>
        <p:txBody>
          <a:bodyPr>
            <a:normAutofit fontScale="70000" lnSpcReduction="20000"/>
          </a:bodyPr>
          <a:lstStyle/>
          <a:p>
            <a:r>
              <a:rPr lang="es-ES" b="1" dirty="0"/>
              <a:t>Fiabilidad y tolerancia a fallos</a:t>
            </a:r>
          </a:p>
          <a:p>
            <a:pPr marL="0" indent="0">
              <a:buNone/>
            </a:pPr>
            <a:r>
              <a:rPr lang="es-ES" sz="2600" dirty="0"/>
              <a:t>La fiabilidad de un sistema puede definirse como su capacidad para realizar correctamente y en todo momento las funciones para las que </a:t>
            </a:r>
            <a:r>
              <a:rPr lang="es-ES" sz="2600" dirty="0" smtClean="0"/>
              <a:t>se </a:t>
            </a:r>
            <a:r>
              <a:rPr lang="es-ES" sz="2600" dirty="0"/>
              <a:t>ha diseñado. </a:t>
            </a:r>
            <a:r>
              <a:rPr lang="es-ES" sz="2600" dirty="0" smtClean="0"/>
              <a:t>Se </a:t>
            </a:r>
            <a:r>
              <a:rPr lang="es-ES" sz="2600" dirty="0"/>
              <a:t>concreta en dos aspectos</a:t>
            </a:r>
            <a:r>
              <a:rPr lang="es-ES" sz="2600" dirty="0" smtClean="0"/>
              <a:t>:</a:t>
            </a:r>
          </a:p>
          <a:p>
            <a:pPr marL="301943" lvl="1" indent="0">
              <a:buNone/>
            </a:pPr>
            <a:r>
              <a:rPr lang="es-ES" sz="2300" b="1" dirty="0"/>
              <a:t>Disponibilidad</a:t>
            </a:r>
            <a:r>
              <a:rPr lang="es-ES" sz="2300" dirty="0"/>
              <a:t>. Es la fracción de tiempo que el sistema está operativo. El principal parámetro para medir la disponibilidad es el tiempo medio entre fallos (</a:t>
            </a:r>
            <a:r>
              <a:rPr lang="es-ES" sz="2300" dirty="0" err="1"/>
              <a:t>MTBF</a:t>
            </a:r>
            <a:r>
              <a:rPr lang="es-ES" sz="2300" dirty="0"/>
              <a:t>), pero hay que considerar también el tiempo de reparación. La disponibilidad se puede incrementar de dos formas: </a:t>
            </a:r>
            <a:endParaRPr lang="es-ES" sz="2300" dirty="0" smtClean="0"/>
          </a:p>
          <a:p>
            <a:pPr marL="1038543" lvl="2" indent="-457200">
              <a:buAutoNum type="alphaLcParenBoth"/>
            </a:pPr>
            <a:r>
              <a:rPr lang="es-ES" sz="2300" dirty="0" smtClean="0"/>
              <a:t>utilizando </a:t>
            </a:r>
            <a:r>
              <a:rPr lang="es-ES" sz="2300" dirty="0"/>
              <a:t>componentes de mayor calidad, y/o </a:t>
            </a:r>
            <a:endParaRPr lang="es-ES" sz="2300" dirty="0" smtClean="0"/>
          </a:p>
          <a:p>
            <a:pPr marL="1038543" lvl="2" indent="-457200">
              <a:buAutoNum type="alphaLcParenBoth"/>
            </a:pPr>
            <a:r>
              <a:rPr lang="es-ES" sz="2300" dirty="0" smtClean="0"/>
              <a:t>con </a:t>
            </a:r>
            <a:r>
              <a:rPr lang="es-ES" sz="2300" dirty="0"/>
              <a:t>un diseño basado en la replicación de componentes que permita al sistema seguir operando aún cuando alguno(s) de ellos falle(n). </a:t>
            </a:r>
            <a:endParaRPr lang="es-ES" sz="2300" dirty="0" smtClean="0"/>
          </a:p>
          <a:p>
            <a:pPr marL="301943" lvl="1" indent="0">
              <a:buNone/>
            </a:pPr>
            <a:r>
              <a:rPr lang="es-ES" sz="2300" b="1" dirty="0" smtClean="0"/>
              <a:t>Tolerancia </a:t>
            </a:r>
            <a:r>
              <a:rPr lang="es-ES" sz="2300" b="1" dirty="0"/>
              <a:t>a fallos</a:t>
            </a:r>
            <a:r>
              <a:rPr lang="es-ES" sz="2300" dirty="0"/>
              <a:t>. </a:t>
            </a:r>
            <a:r>
              <a:rPr lang="es-ES" sz="2300" dirty="0" smtClean="0"/>
              <a:t>La </a:t>
            </a:r>
            <a:r>
              <a:rPr lang="es-ES" sz="2300" dirty="0"/>
              <a:t>tolerancia a fallos expresa la capacidad del sistema para seguir operando correctamente ante el fallo de alguno de sus componentes, enmascarando el fallo al usuario o a la aplicación. Por lo tanto, la tolerancia a fallos </a:t>
            </a:r>
            <a:r>
              <a:rPr lang="es-ES" sz="2300" dirty="0" smtClean="0"/>
              <a:t>implica</a:t>
            </a:r>
          </a:p>
          <a:p>
            <a:pPr marL="581343" lvl="2" indent="0">
              <a:buNone/>
            </a:pPr>
            <a:r>
              <a:rPr lang="es-ES" sz="2300" dirty="0" smtClean="0"/>
              <a:t> </a:t>
            </a:r>
            <a:r>
              <a:rPr lang="es-ES" sz="2300" dirty="0"/>
              <a:t>(1)detectar el fallo, y </a:t>
            </a:r>
            <a:endParaRPr lang="es-ES" sz="2300" dirty="0" smtClean="0"/>
          </a:p>
          <a:p>
            <a:pPr marL="581343" lvl="2" indent="0">
              <a:buNone/>
            </a:pPr>
            <a:r>
              <a:rPr lang="es-ES" sz="2300" dirty="0"/>
              <a:t> </a:t>
            </a:r>
            <a:r>
              <a:rPr lang="es-ES" sz="2300" dirty="0" smtClean="0"/>
              <a:t>(</a:t>
            </a:r>
            <a:r>
              <a:rPr lang="es-ES" sz="2300" dirty="0"/>
              <a:t>2) continuar el servicio, todo ello de forma transparente para la aplicación (</a:t>
            </a:r>
            <a:r>
              <a:rPr lang="es-ES" sz="2300" b="1" dirty="0"/>
              <a:t>transparencia de fallos</a:t>
            </a:r>
            <a:r>
              <a:rPr lang="es-ES" sz="2300" dirty="0"/>
              <a:t>).</a:t>
            </a:r>
          </a:p>
          <a:p>
            <a:pPr marL="0" indent="0">
              <a:buNone/>
            </a:pPr>
            <a:endParaRPr lang="en-US" dirty="0"/>
          </a:p>
        </p:txBody>
      </p:sp>
      <p:sp>
        <p:nvSpPr>
          <p:cNvPr id="3" name="2 Título"/>
          <p:cNvSpPr>
            <a:spLocks noGrp="1"/>
          </p:cNvSpPr>
          <p:nvPr>
            <p:ph type="title"/>
          </p:nvPr>
        </p:nvSpPr>
        <p:spPr>
          <a:xfrm>
            <a:off x="457200" y="338328"/>
            <a:ext cx="3826768" cy="858424"/>
          </a:xfrm>
        </p:spPr>
        <p:txBody>
          <a:bodyPr/>
          <a:lstStyle/>
          <a:p>
            <a:r>
              <a:rPr lang="es-ES" dirty="0"/>
              <a:t>Características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51920" y="980728"/>
            <a:ext cx="5079037" cy="1728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973844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51521" y="1844824"/>
            <a:ext cx="8640959" cy="4281339"/>
          </a:xfrm>
        </p:spPr>
        <p:txBody>
          <a:bodyPr>
            <a:normAutofit fontScale="92500"/>
          </a:bodyPr>
          <a:lstStyle/>
          <a:p>
            <a:r>
              <a:rPr lang="en-US" b="1" dirty="0" err="1"/>
              <a:t>Consistencia</a:t>
            </a:r>
            <a:endParaRPr lang="en-US" b="1" dirty="0"/>
          </a:p>
          <a:p>
            <a:pPr marL="0" indent="0">
              <a:buNone/>
            </a:pPr>
            <a:r>
              <a:rPr lang="es-ES" dirty="0" smtClean="0"/>
              <a:t>La </a:t>
            </a:r>
            <a:r>
              <a:rPr lang="es-ES" dirty="0"/>
              <a:t>gestión de la consistencia puede basarse en una buena sincronización entre los relojes de los nodos o en mecanismos de ordenación de eventos (</a:t>
            </a:r>
            <a:r>
              <a:rPr lang="es-ES" dirty="0" err="1"/>
              <a:t>relojeslógicos</a:t>
            </a:r>
            <a:r>
              <a:rPr lang="es-ES" dirty="0"/>
              <a:t>). La distribución física hace, en general, inviable la utilización de un reloj global que aporte referencias absolutas de tiempo, lo que permitiría una ordenación total de los eventos y, por lo tanto, de las transiciones de estado en cada nodo.</a:t>
            </a:r>
            <a:br>
              <a:rPr lang="es-ES" dirty="0"/>
            </a:br>
            <a:r>
              <a:rPr lang="es-ES" dirty="0"/>
              <a:t>Así pues, el mantenimiento de una consistencia estricta requiere un fuerte soporte que implica gran carga de comunicación adicional entre los nodos del sistema, por lo que muchas veces es preferible relajar la consistencia para mantener el rendimiento en un nivel aceptable, de acuerdo a las necesidades de las aplicaciones.</a:t>
            </a:r>
            <a:endParaRPr lang="en-US" dirty="0"/>
          </a:p>
        </p:txBody>
      </p:sp>
      <p:sp>
        <p:nvSpPr>
          <p:cNvPr id="3" name="2 Título"/>
          <p:cNvSpPr>
            <a:spLocks noGrp="1"/>
          </p:cNvSpPr>
          <p:nvPr>
            <p:ph type="title"/>
          </p:nvPr>
        </p:nvSpPr>
        <p:spPr/>
        <p:txBody>
          <a:bodyPr/>
          <a:lstStyle/>
          <a:p>
            <a:r>
              <a:rPr lang="es-ES" dirty="0"/>
              <a:t>Características</a:t>
            </a:r>
            <a:endParaRPr lang="en-US" dirty="0"/>
          </a:p>
        </p:txBody>
      </p:sp>
    </p:spTree>
    <p:extLst>
      <p:ext uri="{BB962C8B-B14F-4D97-AF65-F5344CB8AC3E}">
        <p14:creationId xmlns:p14="http://schemas.microsoft.com/office/powerpoint/2010/main" xmlns="" val="19200851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51520" y="1916832"/>
            <a:ext cx="8712967" cy="4248472"/>
          </a:xfrm>
        </p:spPr>
        <p:txBody>
          <a:bodyPr>
            <a:normAutofit fontScale="85000" lnSpcReduction="20000"/>
          </a:bodyPr>
          <a:lstStyle/>
          <a:p>
            <a:r>
              <a:rPr lang="en-US" b="1" dirty="0" err="1" smtClean="0"/>
              <a:t>Openess</a:t>
            </a:r>
            <a:endParaRPr lang="en-US" b="1" dirty="0"/>
          </a:p>
          <a:p>
            <a:pPr marL="301943" lvl="1" indent="0">
              <a:buNone/>
            </a:pPr>
            <a:r>
              <a:rPr lang="es-ES" dirty="0"/>
              <a:t>La apertura de los sistemas distribuidos se determina primariamente por el grado hacia el que nuevos servicios de compartición de recursos se pueden añadir sin perjudicar ni duplicar a los ya existentes.</a:t>
            </a:r>
            <a:br>
              <a:rPr lang="es-ES" dirty="0"/>
            </a:br>
            <a:r>
              <a:rPr lang="es-ES" dirty="0"/>
              <a:t/>
            </a:r>
            <a:br>
              <a:rPr lang="es-ES" dirty="0"/>
            </a:br>
            <a:r>
              <a:rPr lang="es-ES" dirty="0"/>
              <a:t>Básicamente los sistemas distribuidos cumplen una serie de características</a:t>
            </a:r>
            <a:r>
              <a:rPr lang="es-ES" dirty="0" smtClean="0"/>
              <a:t>:</a:t>
            </a:r>
          </a:p>
          <a:p>
            <a:pPr marL="924243" lvl="2" indent="-342900">
              <a:buFont typeface="Courier New" pitchFamily="49" charset="0"/>
              <a:buChar char="o"/>
            </a:pPr>
            <a:r>
              <a:rPr lang="es-ES" dirty="0" smtClean="0"/>
              <a:t>Los </a:t>
            </a:r>
            <a:r>
              <a:rPr lang="es-ES" dirty="0"/>
              <a:t>interfaces software clave del sistema están claramente especificados y se ponen a disposición de los desarrolladores. En una palabra, los interfaces se hacen públicos.</a:t>
            </a:r>
          </a:p>
          <a:p>
            <a:pPr marL="924243" lvl="2" indent="-342900">
              <a:buFont typeface="Courier New" pitchFamily="49" charset="0"/>
              <a:buChar char="o"/>
            </a:pPr>
            <a:r>
              <a:rPr lang="es-ES" dirty="0" smtClean="0"/>
              <a:t>Los </a:t>
            </a:r>
            <a:r>
              <a:rPr lang="es-ES" dirty="0"/>
              <a:t>sistema distribuidos abiertos se basan en la provisión de un mecanismo uniforme de comunicación entre procesos e interfaces publicados para acceder a recursos compartidos.</a:t>
            </a:r>
          </a:p>
          <a:p>
            <a:pPr marL="924243" lvl="2" indent="-342900">
              <a:buFont typeface="Courier New" pitchFamily="49" charset="0"/>
              <a:buChar char="o"/>
            </a:pPr>
            <a:r>
              <a:rPr lang="es-ES" dirty="0" smtClean="0"/>
              <a:t>Los </a:t>
            </a:r>
            <a:r>
              <a:rPr lang="es-ES" dirty="0"/>
              <a:t>sistema distribuidos abiertos pueden construirse a partir de hardware y software heterogéneo, posiblemente proveniente de vendedores diferentes. Pero la conformidad de cada componente con el estándar publicado debe ser cuidadosamente comprobada y certificada si se quiere evitar tener problemas de integración</a:t>
            </a:r>
            <a:r>
              <a:rPr lang="es-ES" dirty="0" smtClean="0"/>
              <a:t>.</a:t>
            </a:r>
            <a:endParaRPr lang="es-ES" dirty="0"/>
          </a:p>
        </p:txBody>
      </p:sp>
      <p:sp>
        <p:nvSpPr>
          <p:cNvPr id="3" name="2 Título"/>
          <p:cNvSpPr>
            <a:spLocks noGrp="1"/>
          </p:cNvSpPr>
          <p:nvPr>
            <p:ph type="title"/>
          </p:nvPr>
        </p:nvSpPr>
        <p:spPr/>
        <p:txBody>
          <a:bodyPr/>
          <a:lstStyle/>
          <a:p>
            <a:r>
              <a:rPr lang="es-ES" dirty="0"/>
              <a:t>Características</a:t>
            </a:r>
            <a:endParaRPr lang="en-US" dirty="0"/>
          </a:p>
        </p:txBody>
      </p:sp>
    </p:spTree>
    <p:extLst>
      <p:ext uri="{BB962C8B-B14F-4D97-AF65-F5344CB8AC3E}">
        <p14:creationId xmlns:p14="http://schemas.microsoft.com/office/powerpoint/2010/main" xmlns="" val="38504628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107505" y="2132856"/>
            <a:ext cx="8172896" cy="3993307"/>
          </a:xfrm>
        </p:spPr>
        <p:txBody>
          <a:bodyPr>
            <a:normAutofit fontScale="92500" lnSpcReduction="10000"/>
          </a:bodyPr>
          <a:lstStyle/>
          <a:p>
            <a:r>
              <a:rPr lang="en-US" b="1" dirty="0" err="1" smtClean="0"/>
              <a:t>Concurrencia</a:t>
            </a:r>
            <a:endParaRPr lang="en-US" b="1" dirty="0" smtClean="0"/>
          </a:p>
          <a:p>
            <a:pPr marL="0" indent="0">
              <a:buNone/>
            </a:pPr>
            <a:r>
              <a:rPr lang="es-ES" dirty="0"/>
              <a:t>En los sistemas distribuidos hay muchas maquinas, cada una con uno o mas procesadores centrales. Es decir, si hay M ordenadores en un sistema distribuido con un procesador central cada una entonces hasta M procesos estar ejecutándose en paralelo.</a:t>
            </a:r>
            <a:br>
              <a:rPr lang="es-ES" dirty="0"/>
            </a:br>
            <a:r>
              <a:rPr lang="es-ES" dirty="0" smtClean="0"/>
              <a:t>En </a:t>
            </a:r>
            <a:r>
              <a:rPr lang="es-ES" dirty="0"/>
              <a:t>un sistema distribuido que esta basado en el modelo de compartición de recursos, la posibilidad de ejecución paralela ocurre por dos razones</a:t>
            </a:r>
            <a:r>
              <a:rPr lang="es-ES" dirty="0" smtClean="0"/>
              <a:t>:</a:t>
            </a:r>
          </a:p>
          <a:p>
            <a:pPr lvl="1">
              <a:buFont typeface="Courier New" pitchFamily="49" charset="0"/>
              <a:buChar char="o"/>
            </a:pPr>
            <a:r>
              <a:rPr lang="es-ES" dirty="0" smtClean="0"/>
              <a:t>Muchos </a:t>
            </a:r>
            <a:r>
              <a:rPr lang="es-ES" dirty="0"/>
              <a:t>usuarios </a:t>
            </a:r>
            <a:r>
              <a:rPr lang="es-ES" dirty="0" err="1"/>
              <a:t>interactuan</a:t>
            </a:r>
            <a:r>
              <a:rPr lang="es-ES" dirty="0"/>
              <a:t> simultáneamente con programas de aplicación.</a:t>
            </a:r>
          </a:p>
          <a:p>
            <a:pPr lvl="1">
              <a:buFont typeface="Courier New" pitchFamily="49" charset="0"/>
              <a:buChar char="o"/>
            </a:pPr>
            <a:r>
              <a:rPr lang="es-ES" dirty="0" smtClean="0"/>
              <a:t>Muchos </a:t>
            </a:r>
            <a:r>
              <a:rPr lang="es-ES" dirty="0"/>
              <a:t>procesos servidores se ejecutan concurrentemente, cada uno respondiendo a diferentes peticiones de los procesos clientes.</a:t>
            </a:r>
          </a:p>
          <a:p>
            <a:endParaRPr lang="en-US" dirty="0"/>
          </a:p>
        </p:txBody>
      </p:sp>
      <p:sp>
        <p:nvSpPr>
          <p:cNvPr id="3" name="2 Título"/>
          <p:cNvSpPr>
            <a:spLocks noGrp="1"/>
          </p:cNvSpPr>
          <p:nvPr>
            <p:ph type="title"/>
          </p:nvPr>
        </p:nvSpPr>
        <p:spPr/>
        <p:txBody>
          <a:bodyPr/>
          <a:lstStyle/>
          <a:p>
            <a:r>
              <a:rPr lang="es-ES" dirty="0"/>
              <a:t>Características</a:t>
            </a:r>
            <a:endParaRPr lang="en-US" dirty="0"/>
          </a:p>
        </p:txBody>
      </p:sp>
    </p:spTree>
    <p:extLst>
      <p:ext uri="{BB962C8B-B14F-4D97-AF65-F5344CB8AC3E}">
        <p14:creationId xmlns:p14="http://schemas.microsoft.com/office/powerpoint/2010/main" xmlns="" val="29600687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51520" y="2204864"/>
            <a:ext cx="8640959" cy="3921299"/>
          </a:xfrm>
        </p:spPr>
        <p:txBody>
          <a:bodyPr>
            <a:normAutofit fontScale="70000" lnSpcReduction="20000"/>
          </a:bodyPr>
          <a:lstStyle/>
          <a:p>
            <a:pPr fontAlgn="base"/>
            <a:r>
              <a:rPr lang="es-ES" b="1" dirty="0"/>
              <a:t>Economía: </a:t>
            </a:r>
            <a:r>
              <a:rPr lang="es-ES" dirty="0"/>
              <a:t>es la razón número uno de la tendencia hacia los sistemas distribuidos ya que estos sistemas tienen en potencia una proporción precio/desempeño mucho mejor que la de un sistema centralizado.</a:t>
            </a:r>
          </a:p>
          <a:p>
            <a:pPr fontAlgn="base"/>
            <a:r>
              <a:rPr lang="es-ES" b="1" dirty="0"/>
              <a:t>Velocidad: </a:t>
            </a:r>
            <a:r>
              <a:rPr lang="es-ES" dirty="0"/>
              <a:t>un sistema distribuido puede tener mayor poder de cómputo que una mainframe.</a:t>
            </a:r>
          </a:p>
          <a:p>
            <a:pPr fontAlgn="base"/>
            <a:r>
              <a:rPr lang="es-ES" b="1" dirty="0"/>
              <a:t>Distribución inherente: </a:t>
            </a:r>
            <a:r>
              <a:rPr lang="es-ES" dirty="0"/>
              <a:t>otra razón para la construcción de un sistema distribuido es que ciertas aplicaciones son distribuidas en forma inherente; es decir, algunas aplicaciones utilizan máquinas que están separadas a cierta distancia.</a:t>
            </a:r>
          </a:p>
          <a:p>
            <a:pPr fontAlgn="base"/>
            <a:r>
              <a:rPr lang="es-ES" b="1" dirty="0"/>
              <a:t>Confiabilidad: </a:t>
            </a:r>
            <a:r>
              <a:rPr lang="es-ES" dirty="0"/>
              <a:t>un sistema distribuido ofrece mayor confiabilidad: al distribuir la carga de trabajo en muchas máquinas, la falla de un circuito descompondrá a lo más una máquina y el resto seguirá intacto.</a:t>
            </a:r>
          </a:p>
          <a:p>
            <a:pPr fontAlgn="base"/>
            <a:r>
              <a:rPr lang="es-ES" b="1" dirty="0"/>
              <a:t>Crecimiento por incrementos:</a:t>
            </a:r>
            <a:r>
              <a:rPr lang="es-ES" dirty="0"/>
              <a:t> si se necesita añadir poder de cómputo a la compañía, con un sistema distribuido, podrían añadirse sólo más procesadores al sistema, lo que permite un desarrollo gradual conforme surjan las necesidades.</a:t>
            </a:r>
          </a:p>
          <a:p>
            <a:endParaRPr lang="en-US" dirty="0"/>
          </a:p>
        </p:txBody>
      </p:sp>
      <p:sp>
        <p:nvSpPr>
          <p:cNvPr id="3" name="2 Título"/>
          <p:cNvSpPr>
            <a:spLocks noGrp="1"/>
          </p:cNvSpPr>
          <p:nvPr>
            <p:ph type="title"/>
          </p:nvPr>
        </p:nvSpPr>
        <p:spPr/>
        <p:txBody>
          <a:bodyPr>
            <a:normAutofit fontScale="90000"/>
          </a:bodyPr>
          <a:lstStyle/>
          <a:p>
            <a:r>
              <a:rPr lang="es-ES" b="1" dirty="0"/>
              <a:t>Ventajas de los sistemas distribuidos con respecto de los centralizados.</a:t>
            </a:r>
            <a:endParaRPr lang="en-US" dirty="0"/>
          </a:p>
        </p:txBody>
      </p:sp>
    </p:spTree>
    <p:extLst>
      <p:ext uri="{BB962C8B-B14F-4D97-AF65-F5344CB8AC3E}">
        <p14:creationId xmlns:p14="http://schemas.microsoft.com/office/powerpoint/2010/main" xmlns="" val="1260929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s-ES_tradnl"/>
              <a:t>Introducción</a:t>
            </a:r>
            <a:endParaRPr lang="es-ES_tradnl" b="1">
              <a:latin typeface="Arial" charset="0"/>
            </a:endParaRPr>
          </a:p>
        </p:txBody>
      </p:sp>
      <p:sp>
        <p:nvSpPr>
          <p:cNvPr id="80899" name="Rectangle 3"/>
          <p:cNvSpPr>
            <a:spLocks noGrp="1" noChangeArrowheads="1"/>
          </p:cNvSpPr>
          <p:nvPr>
            <p:ph type="body" idx="1"/>
          </p:nvPr>
        </p:nvSpPr>
        <p:spPr/>
        <p:txBody>
          <a:bodyPr>
            <a:normAutofit lnSpcReduction="10000"/>
          </a:bodyPr>
          <a:lstStyle/>
          <a:p>
            <a:pPr>
              <a:spcBef>
                <a:spcPts val="1200"/>
              </a:spcBef>
              <a:spcAft>
                <a:spcPts val="300"/>
              </a:spcAft>
              <a:buFont typeface="Symbol" pitchFamily="18" charset="2"/>
              <a:buChar char="·"/>
            </a:pPr>
            <a:r>
              <a:rPr lang="es-ES_tradnl"/>
              <a:t>Existe una tendencia inevitable al desarrollo de aplicaciones distribuidas.</a:t>
            </a:r>
          </a:p>
          <a:p>
            <a:pPr lvl="1">
              <a:spcBef>
                <a:spcPts val="1200"/>
              </a:spcBef>
              <a:spcAft>
                <a:spcPts val="300"/>
              </a:spcAft>
              <a:buFont typeface="Symbol" pitchFamily="18" charset="2"/>
              <a:buChar char="·"/>
            </a:pPr>
            <a:r>
              <a:rPr lang="es-ES_tradnl"/>
              <a:t>El procesamiento distribuido permite dispersar los procesadores, datos y otros elementos de una aplicación.</a:t>
            </a:r>
          </a:p>
          <a:p>
            <a:pPr lvl="1">
              <a:spcBef>
                <a:spcPts val="1200"/>
              </a:spcBef>
              <a:spcAft>
                <a:spcPts val="300"/>
              </a:spcAft>
              <a:buFont typeface="Symbol" pitchFamily="18" charset="2"/>
              <a:buChar char="·"/>
            </a:pPr>
            <a:r>
              <a:rPr lang="es-ES_tradnl"/>
              <a:t>La dispersión ofrece un sistema mas sensible a las necesidades de los usuarios, capaz de ofrecer tiempos de respuesta mejores y minimizar los costes de comunicación.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51520" y="1988841"/>
            <a:ext cx="8640959" cy="3960440"/>
          </a:xfrm>
        </p:spPr>
        <p:txBody>
          <a:bodyPr>
            <a:normAutofit lnSpcReduction="10000"/>
          </a:bodyPr>
          <a:lstStyle/>
          <a:p>
            <a:pPr fontAlgn="base"/>
            <a:r>
              <a:rPr lang="es-ES" b="1" dirty="0"/>
              <a:t>Datos compartidos: </a:t>
            </a:r>
            <a:r>
              <a:rPr lang="es-ES" dirty="0"/>
              <a:t>Un sistema distribuido permite que varios usuarios tengan acceso a una base de datos común.</a:t>
            </a:r>
          </a:p>
          <a:p>
            <a:pPr fontAlgn="base"/>
            <a:r>
              <a:rPr lang="es-ES" b="1" dirty="0"/>
              <a:t>Dispositivos compartidos: </a:t>
            </a:r>
            <a:r>
              <a:rPr lang="es-ES" dirty="0"/>
              <a:t>De igual manera, se pueden compartir periféricos entre diversos usuarios como puede ser una impresora.</a:t>
            </a:r>
          </a:p>
          <a:p>
            <a:pPr fontAlgn="base"/>
            <a:r>
              <a:rPr lang="es-ES" b="1" dirty="0"/>
              <a:t>Comunicación:</a:t>
            </a:r>
            <a:r>
              <a:rPr lang="es-ES" dirty="0"/>
              <a:t> un sistema distribuido facilita la comunicación entre computadoras aisladas con el e-mail, por ejemplo.</a:t>
            </a:r>
          </a:p>
          <a:p>
            <a:pPr fontAlgn="base"/>
            <a:r>
              <a:rPr lang="es-ES" b="1" dirty="0"/>
              <a:t>Flexibilidad:</a:t>
            </a:r>
            <a:r>
              <a:rPr lang="es-ES" dirty="0"/>
              <a:t> Un sistema distribuido difunde la carga de trabajo entre las máquinas disponibles en la forma más eficaz en cuanto a los costos.</a:t>
            </a:r>
          </a:p>
          <a:p>
            <a:endParaRPr lang="en-US" dirty="0"/>
          </a:p>
        </p:txBody>
      </p:sp>
      <p:sp>
        <p:nvSpPr>
          <p:cNvPr id="3" name="2 Título"/>
          <p:cNvSpPr>
            <a:spLocks noGrp="1"/>
          </p:cNvSpPr>
          <p:nvPr>
            <p:ph type="title"/>
          </p:nvPr>
        </p:nvSpPr>
        <p:spPr/>
        <p:txBody>
          <a:bodyPr>
            <a:normAutofit fontScale="90000"/>
          </a:bodyPr>
          <a:lstStyle/>
          <a:p>
            <a:r>
              <a:rPr lang="es-ES" b="1" dirty="0"/>
              <a:t>Ventajas de los sistemas distribuidos con respecto de las PC independientes</a:t>
            </a:r>
            <a:endParaRPr lang="en-US" dirty="0"/>
          </a:p>
        </p:txBody>
      </p:sp>
    </p:spTree>
    <p:extLst>
      <p:ext uri="{BB962C8B-B14F-4D97-AF65-F5344CB8AC3E}">
        <p14:creationId xmlns:p14="http://schemas.microsoft.com/office/powerpoint/2010/main" xmlns="" val="27159612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51520" y="1988841"/>
            <a:ext cx="8640959" cy="4104456"/>
          </a:xfrm>
        </p:spPr>
        <p:txBody>
          <a:bodyPr>
            <a:normAutofit/>
          </a:bodyPr>
          <a:lstStyle/>
          <a:p>
            <a:pPr fontAlgn="base"/>
            <a:r>
              <a:rPr lang="es-ES" b="1" dirty="0"/>
              <a:t>Software: </a:t>
            </a:r>
            <a:r>
              <a:rPr lang="es-ES" dirty="0"/>
              <a:t>No hay mucha experiencia en el diseño, implantación y uso del software distribuido, además existe poco software para los sistemas distribuidos en la actualidad.</a:t>
            </a:r>
          </a:p>
          <a:p>
            <a:pPr fontAlgn="base"/>
            <a:r>
              <a:rPr lang="es-ES" b="1" dirty="0"/>
              <a:t>Redes: </a:t>
            </a:r>
            <a:r>
              <a:rPr lang="es-ES" dirty="0"/>
              <a:t>Una vez que el sistema llega a depender de la red, la pérdida o saturación de ésta puede negar algunas de las ventajas que el sistema distribuido debía conseguir.</a:t>
            </a:r>
          </a:p>
          <a:p>
            <a:pPr fontAlgn="base"/>
            <a:r>
              <a:rPr lang="es-ES" b="1" dirty="0"/>
              <a:t>Seguridad: </a:t>
            </a:r>
            <a:r>
              <a:rPr lang="es-ES" dirty="0"/>
              <a:t>si las personas pueden tener acceso a los datos en todo el sistema, entonces también pueden tener acceso a datos con los que no tienen nada que ver.</a:t>
            </a:r>
          </a:p>
          <a:p>
            <a:endParaRPr lang="en-US" dirty="0"/>
          </a:p>
        </p:txBody>
      </p:sp>
      <p:sp>
        <p:nvSpPr>
          <p:cNvPr id="3" name="2 Título"/>
          <p:cNvSpPr>
            <a:spLocks noGrp="1"/>
          </p:cNvSpPr>
          <p:nvPr>
            <p:ph type="title"/>
          </p:nvPr>
        </p:nvSpPr>
        <p:spPr/>
        <p:txBody>
          <a:bodyPr>
            <a:normAutofit fontScale="90000"/>
          </a:bodyPr>
          <a:lstStyle/>
          <a:p>
            <a:r>
              <a:rPr lang="es-ES" b="1" dirty="0"/>
              <a:t>Desventajas de los sistemas distribuidos</a:t>
            </a:r>
            <a:endParaRPr lang="en-US" dirty="0"/>
          </a:p>
        </p:txBody>
      </p:sp>
    </p:spTree>
    <p:extLst>
      <p:ext uri="{BB962C8B-B14F-4D97-AF65-F5344CB8AC3E}">
        <p14:creationId xmlns:p14="http://schemas.microsoft.com/office/powerpoint/2010/main" xmlns="" val="5248485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normAutofit fontScale="90000"/>
          </a:bodyPr>
          <a:lstStyle/>
          <a:p>
            <a:r>
              <a:rPr lang="es-ES_tradnl"/>
              <a:t>Características del procesamiento distribuido</a:t>
            </a:r>
          </a:p>
        </p:txBody>
      </p:sp>
      <p:sp>
        <p:nvSpPr>
          <p:cNvPr id="90115" name="Rectangle 3"/>
          <p:cNvSpPr>
            <a:spLocks noGrp="1" noChangeArrowheads="1"/>
          </p:cNvSpPr>
          <p:nvPr>
            <p:ph type="body" idx="1"/>
          </p:nvPr>
        </p:nvSpPr>
        <p:spPr/>
        <p:txBody>
          <a:bodyPr/>
          <a:lstStyle/>
          <a:p>
            <a:r>
              <a:rPr lang="es-ES_tradnl"/>
              <a:t>Servicio</a:t>
            </a:r>
          </a:p>
          <a:p>
            <a:r>
              <a:rPr lang="es-ES_tradnl"/>
              <a:t>Recursos compartidos</a:t>
            </a:r>
          </a:p>
          <a:p>
            <a:r>
              <a:rPr lang="es-ES_tradnl"/>
              <a:t>Protocolos asimétricos</a:t>
            </a:r>
          </a:p>
          <a:p>
            <a:r>
              <a:rPr lang="es-ES_tradnl"/>
              <a:t>Mezcla e igualdad</a:t>
            </a:r>
          </a:p>
          <a:p>
            <a:r>
              <a:rPr lang="es-ES_tradnl"/>
              <a:t>Intercambios basados en mensajes</a:t>
            </a:r>
          </a:p>
          <a:p>
            <a:r>
              <a:rPr lang="es-ES_tradnl"/>
              <a:t>Encapsulamiento de servicios</a:t>
            </a:r>
          </a:p>
          <a:p>
            <a:r>
              <a:rPr lang="es-ES_tradnl"/>
              <a:t>Integridad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s-ES_tradnl"/>
              <a:t>Servicio</a:t>
            </a:r>
          </a:p>
        </p:txBody>
      </p:sp>
      <p:sp>
        <p:nvSpPr>
          <p:cNvPr id="91139" name="Rectangle 3"/>
          <p:cNvSpPr>
            <a:spLocks noGrp="1" noChangeArrowheads="1"/>
          </p:cNvSpPr>
          <p:nvPr>
            <p:ph type="body" idx="1"/>
          </p:nvPr>
        </p:nvSpPr>
        <p:spPr/>
        <p:txBody>
          <a:bodyPr/>
          <a:lstStyle/>
          <a:p>
            <a:r>
              <a:rPr lang="es-ES_tradnl"/>
              <a:t>Los procesos servidores son proveedores de servicios y los clientes son consumidor de esos servicios.</a:t>
            </a:r>
          </a:p>
          <a:p>
            <a:r>
              <a:rPr lang="es-ES_tradnl"/>
              <a:t>El procesamiento distribuido aporta una clara distinción de funciones con base en la idea de servicio.</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s-ES_tradnl"/>
              <a:t>Recursos compartidos</a:t>
            </a:r>
          </a:p>
        </p:txBody>
      </p:sp>
      <p:sp>
        <p:nvSpPr>
          <p:cNvPr id="92163" name="Rectangle 3"/>
          <p:cNvSpPr>
            <a:spLocks noGrp="1" noChangeArrowheads="1"/>
          </p:cNvSpPr>
          <p:nvPr>
            <p:ph type="body" idx="1"/>
          </p:nvPr>
        </p:nvSpPr>
        <p:spPr/>
        <p:txBody>
          <a:bodyPr/>
          <a:lstStyle/>
          <a:p>
            <a:r>
              <a:rPr lang="es-ES_tradnl"/>
              <a:t>Un servicio puede atender a muchos clientes al mismo tiempo y regular su acceso a recursos compartidos.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s-ES_tradnl">
                <a:latin typeface="Tahoma" pitchFamily="34" charset="0"/>
              </a:rPr>
              <a:t>Protocolos asimétricos</a:t>
            </a:r>
            <a:endParaRPr lang="es-ES_tradnl"/>
          </a:p>
        </p:txBody>
      </p:sp>
      <p:sp>
        <p:nvSpPr>
          <p:cNvPr id="93187" name="Rectangle 3"/>
          <p:cNvSpPr>
            <a:spLocks noGrp="1" noChangeArrowheads="1"/>
          </p:cNvSpPr>
          <p:nvPr>
            <p:ph type="body" idx="1"/>
          </p:nvPr>
        </p:nvSpPr>
        <p:spPr/>
        <p:txBody>
          <a:bodyPr/>
          <a:lstStyle/>
          <a:p>
            <a:r>
              <a:rPr lang="es-ES_tradnl"/>
              <a:t>Entre clientes y servidores se establece una relación de “muchos a uno”.</a:t>
            </a:r>
          </a:p>
          <a:p>
            <a:r>
              <a:rPr lang="es-ES_tradnl"/>
              <a:t>Son siempre los clientes los que inician el diálogo al solicitar un servicio.</a:t>
            </a:r>
          </a:p>
          <a:p>
            <a:r>
              <a:rPr lang="es-ES_tradnl"/>
              <a:t>Los servidores aguardan pasivamente las solicitudes de los clientes.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s-ES_tradnl"/>
              <a:t>Transparencia de ubicación</a:t>
            </a:r>
          </a:p>
        </p:txBody>
      </p:sp>
      <p:sp>
        <p:nvSpPr>
          <p:cNvPr id="94211" name="Rectangle 3"/>
          <p:cNvSpPr>
            <a:spLocks noGrp="1" noChangeArrowheads="1"/>
          </p:cNvSpPr>
          <p:nvPr>
            <p:ph type="body" idx="1"/>
          </p:nvPr>
        </p:nvSpPr>
        <p:spPr/>
        <p:txBody>
          <a:bodyPr/>
          <a:lstStyle/>
          <a:p>
            <a:r>
              <a:rPr lang="es-ES_tradnl"/>
              <a:t>El servidor es un proceso que puede residir en el mismo aparato que el cliente o en un aparato distinto a lo largo de una red.</a:t>
            </a:r>
          </a:p>
          <a:p>
            <a:r>
              <a:rPr lang="es-ES_tradnl"/>
              <a:t>Un programa puede ser cliente, un servidor o ambos.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s-ES_tradnl"/>
              <a:t>Mezcla e igualdad</a:t>
            </a:r>
          </a:p>
        </p:txBody>
      </p:sp>
      <p:sp>
        <p:nvSpPr>
          <p:cNvPr id="95235" name="Rectangle 3"/>
          <p:cNvSpPr>
            <a:spLocks noGrp="1" noChangeArrowheads="1"/>
          </p:cNvSpPr>
          <p:nvPr>
            <p:ph type="body" idx="1"/>
          </p:nvPr>
        </p:nvSpPr>
        <p:spPr/>
        <p:txBody>
          <a:bodyPr/>
          <a:lstStyle/>
          <a:p>
            <a:r>
              <a:rPr lang="es-ES_tradnl"/>
              <a:t>El software ideal de procesamiento distribuidoes independiente del hardware o de las plataformas de software del sistema operativo.</a:t>
            </a:r>
          </a:p>
          <a:p>
            <a:r>
              <a:rPr lang="es-ES_tradnl"/>
              <a:t>Normalmente se puede mezclar e igualar plataformas de clientes y de servidores (Sistema Abierto).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4"/>
          <p:cNvSpPr>
            <a:spLocks noGrp="1" noChangeArrowheads="1"/>
          </p:cNvSpPr>
          <p:nvPr>
            <p:ph type="title"/>
          </p:nvPr>
        </p:nvSpPr>
        <p:spPr/>
        <p:txBody>
          <a:bodyPr/>
          <a:lstStyle/>
          <a:p>
            <a:r>
              <a:rPr lang="es-ES_tradnl"/>
              <a:t>Intercambios basados en mensajes</a:t>
            </a:r>
          </a:p>
        </p:txBody>
      </p:sp>
      <p:sp>
        <p:nvSpPr>
          <p:cNvPr id="96261" name="Rectangle 5"/>
          <p:cNvSpPr>
            <a:spLocks noGrp="1" noChangeArrowheads="1"/>
          </p:cNvSpPr>
          <p:nvPr>
            <p:ph type="body" idx="1"/>
          </p:nvPr>
        </p:nvSpPr>
        <p:spPr/>
        <p:txBody>
          <a:bodyPr/>
          <a:lstStyle/>
          <a:p>
            <a:r>
              <a:rPr lang="es-ES_tradnl"/>
              <a:t>Clientes y servidores interactuan a través de un mecanismo de transmisión de mensajes.</a:t>
            </a:r>
          </a:p>
          <a:p>
            <a:r>
              <a:rPr lang="es-ES_tradnl"/>
              <a:t>El mensaje es el mecanismo de entrega para las solicitudes y respuestas del servicio.</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4"/>
          <p:cNvSpPr>
            <a:spLocks noGrp="1" noChangeArrowheads="1"/>
          </p:cNvSpPr>
          <p:nvPr>
            <p:ph type="title"/>
          </p:nvPr>
        </p:nvSpPr>
        <p:spPr/>
        <p:txBody>
          <a:bodyPr/>
          <a:lstStyle/>
          <a:p>
            <a:r>
              <a:rPr lang="es-ES_tradnl"/>
              <a:t>Encapsulamiento de servicios</a:t>
            </a:r>
          </a:p>
        </p:txBody>
      </p:sp>
      <p:sp>
        <p:nvSpPr>
          <p:cNvPr id="97285" name="Rectangle 5"/>
          <p:cNvSpPr>
            <a:spLocks noGrp="1" noChangeArrowheads="1"/>
          </p:cNvSpPr>
          <p:nvPr>
            <p:ph type="body" idx="1"/>
          </p:nvPr>
        </p:nvSpPr>
        <p:spPr/>
        <p:txBody>
          <a:bodyPr/>
          <a:lstStyle/>
          <a:p>
            <a:r>
              <a:rPr lang="es-ES_tradnl"/>
              <a:t>El servidor es un “especialista”.</a:t>
            </a:r>
          </a:p>
          <a:p>
            <a:r>
              <a:rPr lang="es-ES_tradnl"/>
              <a:t>Un mensaje le indica al servidor el servicio que se solicita; éste se le envía luego al servidor para determinar el cumplimiento de la tarea.</a:t>
            </a:r>
          </a:p>
          <a:p>
            <a:r>
              <a:rPr lang="es-ES_tradnl"/>
              <a:t>Los servidores pueden ser sustituidos sin afectar a los clientes, siempre y cuando la interfaz del servicio no cambie.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s-ES_tradnl" dirty="0" smtClean="0">
                <a:latin typeface="Arial" charset="0"/>
              </a:rPr>
              <a:t>Definición</a:t>
            </a:r>
            <a:endParaRPr lang="es-ES_tradnl" dirty="0">
              <a:latin typeface="Arial" charset="0"/>
            </a:endParaRPr>
          </a:p>
        </p:txBody>
      </p:sp>
      <p:sp>
        <p:nvSpPr>
          <p:cNvPr id="102403" name="Rectangle 3"/>
          <p:cNvSpPr>
            <a:spLocks noGrp="1" noChangeArrowheads="1"/>
          </p:cNvSpPr>
          <p:nvPr>
            <p:ph type="body" idx="1"/>
          </p:nvPr>
        </p:nvSpPr>
        <p:spPr/>
        <p:txBody>
          <a:bodyPr>
            <a:normAutofit/>
          </a:bodyPr>
          <a:lstStyle/>
          <a:p>
            <a:pPr>
              <a:spcBef>
                <a:spcPts val="1200"/>
              </a:spcBef>
              <a:spcAft>
                <a:spcPts val="300"/>
              </a:spcAft>
              <a:buFont typeface="Symbol" pitchFamily="18" charset="2"/>
              <a:buChar char="·"/>
            </a:pPr>
            <a:r>
              <a:rPr lang="es-ES_tradnl" sz="2400" dirty="0"/>
              <a:t>Un sistema distribuido consiste de un gran número de CPUs conectados por medio de una red. </a:t>
            </a:r>
          </a:p>
          <a:p>
            <a:r>
              <a:rPr lang="es-ES_tradnl" sz="2400" dirty="0"/>
              <a:t>Un sistema distribuido se encarga del procesamiento cooperativo de solicitudes mediante una colección de computadoras independientes que aparecen ante los usuarios del sistema como una única computadora.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4"/>
          <p:cNvSpPr>
            <a:spLocks noGrp="1" noChangeArrowheads="1"/>
          </p:cNvSpPr>
          <p:nvPr>
            <p:ph type="title"/>
          </p:nvPr>
        </p:nvSpPr>
        <p:spPr/>
        <p:txBody>
          <a:bodyPr/>
          <a:lstStyle/>
          <a:p>
            <a:r>
              <a:rPr lang="es-ES_tradnl"/>
              <a:t>Integridad</a:t>
            </a:r>
          </a:p>
        </p:txBody>
      </p:sp>
      <p:sp>
        <p:nvSpPr>
          <p:cNvPr id="98309" name="Rectangle 5"/>
          <p:cNvSpPr>
            <a:spLocks noGrp="1" noChangeArrowheads="1"/>
          </p:cNvSpPr>
          <p:nvPr>
            <p:ph type="body" idx="1"/>
          </p:nvPr>
        </p:nvSpPr>
        <p:spPr/>
        <p:txBody>
          <a:bodyPr/>
          <a:lstStyle/>
          <a:p>
            <a:r>
              <a:rPr lang="es-ES_tradnl"/>
              <a:t>El código del servidor y los datos del servidor se conservan centralmente, lo que resulta en un mantenimiento de menor costo y en la protección de la integridad de los datos compartidos.</a:t>
            </a:r>
          </a:p>
          <a:p>
            <a:r>
              <a:rPr lang="es-ES_tradnl"/>
              <a:t>Al mismo tiempo, los clientes mantienen su individualidad e independencia.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274638"/>
            <a:ext cx="8229600" cy="1143000"/>
          </a:xfrm>
        </p:spPr>
        <p:txBody>
          <a:bodyPr/>
          <a:lstStyle/>
          <a:p>
            <a:pPr eaLnBrk="1" hangingPunct="1"/>
            <a:r>
              <a:rPr lang="es-ES_tradnl" dirty="0" smtClean="0"/>
              <a:t>Propiedades</a:t>
            </a:r>
            <a:endParaRPr lang="en-US" dirty="0" smtClean="0"/>
          </a:p>
        </p:txBody>
      </p:sp>
      <p:sp>
        <p:nvSpPr>
          <p:cNvPr id="7" name="Rectangle 3"/>
          <p:cNvSpPr txBox="1">
            <a:spLocks noChangeArrowheads="1"/>
          </p:cNvSpPr>
          <p:nvPr/>
        </p:nvSpPr>
        <p:spPr>
          <a:xfrm>
            <a:off x="428596" y="1285860"/>
            <a:ext cx="8229600" cy="4929222"/>
          </a:xfrm>
          <a:prstGeom prst="rect">
            <a:avLst/>
          </a:prstGeom>
        </p:spPr>
        <p:txBody>
          <a:bodyPr vert="horz" lIns="91440" tIns="45720" rIns="91440" bIns="45720" rtlCol="0">
            <a:noAutofit/>
          </a:bodyPr>
          <a:lstStyle/>
          <a:p>
            <a:pPr algn="just"/>
            <a:r>
              <a:rPr lang="es-ES" sz="2400" dirty="0" smtClean="0"/>
              <a:t>Los sistemas distribuidos deben intentar proporcionar transparencia, eficiencia, flexibilidad, escalabilidad y fiabilidad. Sin embargo, estos aspectos son, en parte, contrarios y, por lo tanto, al diseñar un sistema distribuido se debe intentar cumplir de manera aceptable con cada uno de ellos: </a:t>
            </a:r>
          </a:p>
          <a:p>
            <a:pPr algn="just"/>
            <a:endParaRPr lang="es-ES" sz="2400" dirty="0" smtClean="0"/>
          </a:p>
          <a:p>
            <a:pPr algn="just"/>
            <a:r>
              <a:rPr lang="es-ES" sz="2400" b="1" dirty="0" smtClean="0"/>
              <a:t>Transparencia</a:t>
            </a:r>
            <a:r>
              <a:rPr lang="es-ES" sz="2400" dirty="0" smtClean="0"/>
              <a:t>. El concepto de transparencia en un sistema distribuido, va ligado a la idea de que todo el sistema funcione de forma similar en todos los puntos de la red, independientemente de la posición del usuario. Es labor del sistema operativo establecer los mecanismos que oculten la naturaleza distribuida del sistema y que permitan trabajar a los usuarios como si de un único equipo se tratara. </a:t>
            </a:r>
          </a:p>
          <a:p>
            <a:pPr algn="just"/>
            <a:r>
              <a:rPr lang="es-ES" sz="2400" dirty="0" smtClean="0"/>
              <a:t/>
            </a:r>
            <a:br>
              <a:rPr lang="es-ES" sz="2400" dirty="0" smtClean="0"/>
            </a:br>
            <a:r>
              <a:rPr lang="es-ES" sz="2400" dirty="0" smtClean="0"/>
              <a:t/>
            </a:r>
            <a:br>
              <a:rPr lang="es-ES" sz="2400" dirty="0" smtClean="0"/>
            </a:b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s-E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s-E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274638"/>
            <a:ext cx="8229600" cy="1143000"/>
          </a:xfrm>
        </p:spPr>
        <p:txBody>
          <a:bodyPr/>
          <a:lstStyle/>
          <a:p>
            <a:pPr eaLnBrk="1" hangingPunct="1"/>
            <a:r>
              <a:rPr lang="es-ES_tradnl" dirty="0" smtClean="0"/>
              <a:t>Propiedades</a:t>
            </a:r>
            <a:endParaRPr lang="en-US" dirty="0" smtClean="0"/>
          </a:p>
        </p:txBody>
      </p:sp>
      <p:sp>
        <p:nvSpPr>
          <p:cNvPr id="7" name="Rectangle 3"/>
          <p:cNvSpPr txBox="1">
            <a:spLocks noChangeArrowheads="1"/>
          </p:cNvSpPr>
          <p:nvPr/>
        </p:nvSpPr>
        <p:spPr>
          <a:xfrm>
            <a:off x="428596" y="1285860"/>
            <a:ext cx="8229600" cy="3840162"/>
          </a:xfrm>
          <a:prstGeom prst="rect">
            <a:avLst/>
          </a:prstGeom>
        </p:spPr>
        <p:txBody>
          <a:bodyPr vert="horz" lIns="91440" tIns="45720" rIns="91440" bIns="45720" rtlCol="0">
            <a:noAutofit/>
          </a:bodyPr>
          <a:lstStyle/>
          <a:p>
            <a:pPr algn="just"/>
            <a:r>
              <a:rPr lang="es-ES" sz="2400" b="1" dirty="0" smtClean="0"/>
              <a:t>Eficiencia</a:t>
            </a:r>
            <a:r>
              <a:rPr lang="es-ES" sz="2400" dirty="0" smtClean="0"/>
              <a:t>. La idea base de los sistemas distribuidos es obtener sistemas que, estando formados por un conjunto de ordenadores, sean mucho más rápidos que cualquiera de estos ordenadores por separado. En la práctica, esto es una utopía. El coste asociado a la comunicación de las distintas máquinas que componen el sistema distribuido hace que sus prestaciones disminuyan de forma considerable. Para lograr que un sistema como este sea eficiente hay que poner en práctica la idea de ejecutar un programa en un único procesador del sistema y, entonces, distribuir las tareas a realizar por éste en varios procesadores; necesitándose, por tanto, nuevas herramientas que permitan desarrollar aplicaciones de este tipo.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s-E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s-E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274638"/>
            <a:ext cx="8229600" cy="1143000"/>
          </a:xfrm>
        </p:spPr>
        <p:txBody>
          <a:bodyPr/>
          <a:lstStyle/>
          <a:p>
            <a:pPr eaLnBrk="1" hangingPunct="1"/>
            <a:r>
              <a:rPr lang="es-ES_tradnl" dirty="0" smtClean="0"/>
              <a:t>Propiedades</a:t>
            </a:r>
            <a:endParaRPr lang="en-US" dirty="0" smtClean="0"/>
          </a:p>
        </p:txBody>
      </p:sp>
      <p:sp>
        <p:nvSpPr>
          <p:cNvPr id="7" name="Rectangle 3"/>
          <p:cNvSpPr txBox="1">
            <a:spLocks noChangeArrowheads="1"/>
          </p:cNvSpPr>
          <p:nvPr/>
        </p:nvSpPr>
        <p:spPr>
          <a:xfrm>
            <a:off x="428596" y="1285860"/>
            <a:ext cx="8229600" cy="3840162"/>
          </a:xfrm>
          <a:prstGeom prst="rect">
            <a:avLst/>
          </a:prstGeom>
        </p:spPr>
        <p:txBody>
          <a:bodyPr vert="horz" lIns="91440" tIns="45720" rIns="91440" bIns="45720" rtlCol="0">
            <a:noAutofit/>
          </a:bodyPr>
          <a:lstStyle/>
          <a:p>
            <a:r>
              <a:rPr lang="es-ES" sz="2400" b="1" dirty="0" smtClean="0"/>
              <a:t>Flexibilidad</a:t>
            </a:r>
            <a:r>
              <a:rPr lang="es-ES" sz="2400" dirty="0" smtClean="0"/>
              <a:t>. Un campo en constante desarrollo como es el diseño de un sistema operativo distribuido, debe estar abierto a cambios y actualizaciones constantes que mejoren su funcionamiento. Esta necesidad ha generado dos posibles arquitecturas para el núcleo del sistema operativo: el </a:t>
            </a:r>
            <a:r>
              <a:rPr lang="es-ES" sz="2400" b="1" dirty="0" smtClean="0"/>
              <a:t>núcleo monolítico</a:t>
            </a:r>
            <a:r>
              <a:rPr lang="es-ES" sz="2400" dirty="0" smtClean="0"/>
              <a:t> y el </a:t>
            </a:r>
            <a:r>
              <a:rPr lang="es-ES" sz="2400" b="1" dirty="0" smtClean="0"/>
              <a:t>micro núcleo</a:t>
            </a:r>
            <a:r>
              <a:rPr lang="es-ES" sz="2400" dirty="0" smtClean="0"/>
              <a:t>. Las diferencias fundamentales entre ambos son los servicios que ofrece. Mientras el núcleo monolítico ofrece todas las funciones básicas del sistema, el micro núcleo incorpora solamente las fundamentales; como son, control y comunicación entre procesos, y gestión de la memoria. El resto de servicios se cargan dinámicamente en función de las demandas del usuario. </a:t>
            </a:r>
          </a:p>
          <a:p>
            <a:r>
              <a:rPr lang="es-ES" sz="2400" dirty="0" smtClean="0"/>
              <a:t/>
            </a:r>
            <a:br>
              <a:rPr lang="es-ES" sz="2400" dirty="0" smtClean="0"/>
            </a:br>
            <a:r>
              <a:rPr lang="es-ES" sz="2400" dirty="0" smtClean="0"/>
              <a:t/>
            </a:r>
            <a:br>
              <a:rPr lang="es-ES" sz="2400" dirty="0" smtClean="0"/>
            </a:b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s-E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s-E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274638"/>
            <a:ext cx="8229600" cy="1143000"/>
          </a:xfrm>
        </p:spPr>
        <p:txBody>
          <a:bodyPr/>
          <a:lstStyle/>
          <a:p>
            <a:pPr eaLnBrk="1" hangingPunct="1"/>
            <a:r>
              <a:rPr lang="es-ES_tradnl" dirty="0" smtClean="0"/>
              <a:t>Propiedades</a:t>
            </a:r>
            <a:endParaRPr lang="en-US" dirty="0" smtClean="0"/>
          </a:p>
        </p:txBody>
      </p:sp>
      <p:sp>
        <p:nvSpPr>
          <p:cNvPr id="7" name="Rectangle 3"/>
          <p:cNvSpPr txBox="1">
            <a:spLocks noChangeArrowheads="1"/>
          </p:cNvSpPr>
          <p:nvPr/>
        </p:nvSpPr>
        <p:spPr>
          <a:xfrm>
            <a:off x="428596" y="1285860"/>
            <a:ext cx="8229600" cy="3840162"/>
          </a:xfrm>
          <a:prstGeom prst="rect">
            <a:avLst/>
          </a:prstGeom>
        </p:spPr>
        <p:txBody>
          <a:bodyPr vert="horz" lIns="91440" tIns="45720" rIns="91440" bIns="45720" rtlCol="0">
            <a:noAutofit/>
          </a:bodyPr>
          <a:lstStyle/>
          <a:p>
            <a:r>
              <a:rPr lang="es-ES" sz="2400" b="1" dirty="0" smtClean="0"/>
              <a:t>Escalabilidad</a:t>
            </a:r>
            <a:r>
              <a:rPr lang="es-ES" sz="2400" dirty="0" smtClean="0"/>
              <a:t>. Un sistema operativo distribuido debería funcionar de igual forma tanto para unos pocos ordenadores como para un conjunto enorme de ellos. Igualmente, debería no ser determinante el tipo de red utilizada (LAN o WAN) ni las distancias físicas entre los equipos que la conforman. Aunque esto sería lo deseable; en la práctica, no ocurre. Del mismo modo, el tipo de red condiciona tremendamente el rendimiento del sistema; por tanto, puede que lo que funcione para un tipo de red, para otro requiera un nuevo diseño. </a:t>
            </a:r>
            <a:br>
              <a:rPr lang="es-ES" sz="2400" dirty="0" smtClean="0"/>
            </a:b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s-E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s-E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274638"/>
            <a:ext cx="8229600" cy="1143000"/>
          </a:xfrm>
        </p:spPr>
        <p:txBody>
          <a:bodyPr/>
          <a:lstStyle/>
          <a:p>
            <a:pPr eaLnBrk="1" hangingPunct="1"/>
            <a:r>
              <a:rPr lang="es-ES_tradnl" dirty="0" smtClean="0"/>
              <a:t>Propiedades</a:t>
            </a:r>
            <a:endParaRPr lang="en-US" dirty="0" smtClean="0"/>
          </a:p>
        </p:txBody>
      </p:sp>
      <p:sp>
        <p:nvSpPr>
          <p:cNvPr id="7" name="Rectangle 3"/>
          <p:cNvSpPr txBox="1">
            <a:spLocks noChangeArrowheads="1"/>
          </p:cNvSpPr>
          <p:nvPr/>
        </p:nvSpPr>
        <p:spPr>
          <a:xfrm>
            <a:off x="428596" y="1285860"/>
            <a:ext cx="8229600" cy="3840162"/>
          </a:xfrm>
          <a:prstGeom prst="rect">
            <a:avLst/>
          </a:prstGeom>
        </p:spPr>
        <p:txBody>
          <a:bodyPr vert="horz" lIns="91440" tIns="45720" rIns="91440" bIns="45720" rtlCol="0">
            <a:noAutofit/>
          </a:bodyPr>
          <a:lstStyle/>
          <a:p>
            <a:r>
              <a:rPr lang="es-ES" sz="2400" b="1" dirty="0" smtClean="0"/>
              <a:t>Fiabilidad</a:t>
            </a:r>
            <a:r>
              <a:rPr lang="es-ES" sz="2400" dirty="0" smtClean="0"/>
              <a:t>. Una de las ventajas claras que ofrece la idea de un sistema distribuido, es que el funcionamiento del sistema no debe estar ligado a ciertas máquinas, sino que cualquier equipo pueda suplir a otro en caso de que uno se estropee o falle. La forma más evidente de lograr la fiabilidad de todo el sistema es el uso de redundancia, es decir, la información no debe estar almacenada en una sola máquina, sino en un conjunto de ellas. </a:t>
            </a:r>
          </a:p>
          <a:p>
            <a:r>
              <a:rPr lang="es-ES" sz="2400" dirty="0" smtClean="0"/>
              <a:t/>
            </a:r>
            <a:br>
              <a:rPr lang="es-ES" sz="2400" dirty="0" smtClean="0"/>
            </a:br>
            <a:r>
              <a:rPr lang="es-ES" sz="2400" dirty="0" smtClean="0"/>
              <a:t/>
            </a:r>
            <a:br>
              <a:rPr lang="es-ES" sz="2400" dirty="0" smtClean="0"/>
            </a:b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s-E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s-E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http://exa.unne.edu.ar/depar/areas/informatica/SistemasOperativos/Imagen4.jpg"/>
          <p:cNvPicPr>
            <a:picLocks noChangeAspect="1" noChangeArrowheads="1"/>
          </p:cNvPicPr>
          <p:nvPr/>
        </p:nvPicPr>
        <p:blipFill>
          <a:blip r:embed="rId2" cstate="print"/>
          <a:srcRect/>
          <a:stretch>
            <a:fillRect/>
          </a:stretch>
        </p:blipFill>
        <p:spPr bwMode="auto">
          <a:xfrm>
            <a:off x="642910" y="866792"/>
            <a:ext cx="7772400" cy="4991100"/>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Título"/>
          <p:cNvSpPr>
            <a:spLocks noGrp="1"/>
          </p:cNvSpPr>
          <p:nvPr>
            <p:ph type="title"/>
          </p:nvPr>
        </p:nvSpPr>
        <p:spPr/>
        <p:txBody>
          <a:bodyPr/>
          <a:lstStyle/>
          <a:p>
            <a:r>
              <a:rPr lang="en-US" dirty="0" smtClean="0"/>
              <a:t>Campos de </a:t>
            </a:r>
            <a:r>
              <a:rPr lang="en-US" dirty="0" err="1" smtClean="0"/>
              <a:t>aplicación</a:t>
            </a:r>
            <a:endParaRPr lang="es-ES" dirty="0" smtClean="0"/>
          </a:p>
        </p:txBody>
      </p:sp>
      <p:sp>
        <p:nvSpPr>
          <p:cNvPr id="9219" name="4 Rectángulo"/>
          <p:cNvSpPr>
            <a:spLocks noChangeArrowheads="1"/>
          </p:cNvSpPr>
          <p:nvPr/>
        </p:nvSpPr>
        <p:spPr bwMode="auto">
          <a:xfrm>
            <a:off x="457200" y="1600200"/>
            <a:ext cx="8229600" cy="3785652"/>
          </a:xfrm>
          <a:prstGeom prst="rect">
            <a:avLst/>
          </a:prstGeom>
          <a:noFill/>
          <a:ln w="9525">
            <a:noFill/>
            <a:miter lim="800000"/>
            <a:headEnd/>
            <a:tailEnd/>
          </a:ln>
        </p:spPr>
        <p:txBody>
          <a:bodyPr>
            <a:spAutoFit/>
          </a:bodyPr>
          <a:lstStyle/>
          <a:p>
            <a:r>
              <a:rPr lang="es-ES" sz="2400" dirty="0" smtClean="0"/>
              <a:t>En relación con los campos de aplicación de este tipo de sistemas; podemos distinguir, por un lado, aquellos donde la distribución es fundamentalmente un medio para conseguir un fin y, por otro, aquellos donde es un problema en sí misma. </a:t>
            </a:r>
          </a:p>
          <a:p>
            <a:r>
              <a:rPr lang="es-ES" sz="2400" dirty="0" smtClean="0"/>
              <a:t>En los primeros, el uso de soluciones distribuidas pretende alcanzar las siguientes metas: </a:t>
            </a:r>
          </a:p>
          <a:p>
            <a:r>
              <a:rPr lang="es-ES" sz="2400" b="1" dirty="0" smtClean="0"/>
              <a:t>Computación masivamente paralela</a:t>
            </a:r>
            <a:r>
              <a:rPr lang="es-ES" sz="2400" dirty="0" smtClean="0"/>
              <a:t>, de propósito general y de alta velocidad. </a:t>
            </a:r>
          </a:p>
          <a:p>
            <a:r>
              <a:rPr lang="es-ES" sz="2400" b="1" dirty="0" smtClean="0"/>
              <a:t>Tolerancia a fallos</a:t>
            </a:r>
            <a:r>
              <a:rPr lang="es-ES" sz="2400" dirty="0" smtClean="0"/>
              <a:t> (confianza, disponibilidad). </a:t>
            </a:r>
          </a:p>
          <a:p>
            <a:r>
              <a:rPr lang="es-ES" sz="2400" dirty="0" smtClean="0"/>
              <a:t>Respuesta a demandas con requisitos de </a:t>
            </a:r>
            <a:r>
              <a:rPr lang="es-ES" sz="2400" b="1" dirty="0" smtClean="0"/>
              <a:t>tiempo real</a:t>
            </a:r>
            <a:r>
              <a:rPr lang="es-ES" sz="2400" dirty="0" smtClean="0"/>
              <a:t>. </a:t>
            </a:r>
            <a:endParaRPr lang="es-E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Título"/>
          <p:cNvSpPr>
            <a:spLocks noGrp="1"/>
          </p:cNvSpPr>
          <p:nvPr>
            <p:ph type="title"/>
          </p:nvPr>
        </p:nvSpPr>
        <p:spPr/>
        <p:txBody>
          <a:bodyPr/>
          <a:lstStyle/>
          <a:p>
            <a:r>
              <a:rPr lang="en-US" dirty="0" smtClean="0"/>
              <a:t>Campos de </a:t>
            </a:r>
            <a:r>
              <a:rPr lang="en-US" dirty="0" err="1" smtClean="0"/>
              <a:t>aplicación</a:t>
            </a:r>
            <a:endParaRPr lang="es-ES" dirty="0" smtClean="0"/>
          </a:p>
        </p:txBody>
      </p:sp>
      <p:sp>
        <p:nvSpPr>
          <p:cNvPr id="9219" name="4 Rectángulo"/>
          <p:cNvSpPr>
            <a:spLocks noChangeArrowheads="1"/>
          </p:cNvSpPr>
          <p:nvPr/>
        </p:nvSpPr>
        <p:spPr bwMode="auto">
          <a:xfrm>
            <a:off x="457200" y="1600200"/>
            <a:ext cx="8229600" cy="4524315"/>
          </a:xfrm>
          <a:prstGeom prst="rect">
            <a:avLst/>
          </a:prstGeom>
          <a:noFill/>
          <a:ln w="9525">
            <a:noFill/>
            <a:miter lim="800000"/>
            <a:headEnd/>
            <a:tailEnd/>
          </a:ln>
        </p:spPr>
        <p:txBody>
          <a:bodyPr>
            <a:spAutoFit/>
          </a:bodyPr>
          <a:lstStyle/>
          <a:p>
            <a:r>
              <a:rPr lang="es-ES" sz="2400" dirty="0" smtClean="0"/>
              <a:t>En los segundos, son los propios requisitos de la aplicación los que fuerzan a evolucionar hacia soluciones distribuidas: </a:t>
            </a:r>
          </a:p>
          <a:p>
            <a:r>
              <a:rPr lang="es-ES" sz="2400" b="1" dirty="0" smtClean="0"/>
              <a:t>Bases de datos distribuidas</a:t>
            </a:r>
            <a:r>
              <a:rPr lang="es-ES" sz="2400" dirty="0" smtClean="0"/>
              <a:t>. Es necesario acceder a los datos desde lugares geográficamente dispersos y, además, puede ser también conveniente (e incluso imprescindible) almacenarlos en varios lugares diferentes manteniendo la consistencia de los mismos. </a:t>
            </a:r>
          </a:p>
          <a:p>
            <a:r>
              <a:rPr lang="es-ES" sz="2400" b="1" dirty="0" smtClean="0"/>
              <a:t>Fabricación automatizada</a:t>
            </a:r>
            <a:r>
              <a:rPr lang="es-ES" sz="2400" dirty="0" smtClean="0"/>
              <a:t>. Es necesaria la colaboración de muchos procesadores para coordinar las tareas a desempeñar. </a:t>
            </a:r>
          </a:p>
          <a:p>
            <a:r>
              <a:rPr lang="es-ES" sz="2400" b="1" dirty="0" smtClean="0"/>
              <a:t>Supervisión remota y control</a:t>
            </a:r>
            <a:r>
              <a:rPr lang="es-ES" sz="2400" dirty="0" smtClean="0"/>
              <a:t>. Los puntos (sensores, actuadores, nodos) donde se toman las decisiones de control pueden estar diseminados en diferentes partes de un sistema distribuido. </a:t>
            </a:r>
            <a:endParaRPr lang="es-E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Título"/>
          <p:cNvSpPr>
            <a:spLocks noGrp="1"/>
          </p:cNvSpPr>
          <p:nvPr>
            <p:ph type="title"/>
          </p:nvPr>
        </p:nvSpPr>
        <p:spPr/>
        <p:txBody>
          <a:bodyPr/>
          <a:lstStyle/>
          <a:p>
            <a:r>
              <a:rPr lang="en-US" dirty="0" smtClean="0"/>
              <a:t>Campos de </a:t>
            </a:r>
            <a:r>
              <a:rPr lang="en-US" dirty="0" err="1" smtClean="0"/>
              <a:t>aplicación</a:t>
            </a:r>
            <a:endParaRPr lang="es-ES" dirty="0" smtClean="0"/>
          </a:p>
        </p:txBody>
      </p:sp>
      <p:sp>
        <p:nvSpPr>
          <p:cNvPr id="9219" name="4 Rectángulo"/>
          <p:cNvSpPr>
            <a:spLocks noChangeArrowheads="1"/>
          </p:cNvSpPr>
          <p:nvPr/>
        </p:nvSpPr>
        <p:spPr bwMode="auto">
          <a:xfrm>
            <a:off x="428596" y="1428736"/>
            <a:ext cx="8229600" cy="5262979"/>
          </a:xfrm>
          <a:prstGeom prst="rect">
            <a:avLst/>
          </a:prstGeom>
          <a:noFill/>
          <a:ln w="9525">
            <a:noFill/>
            <a:miter lim="800000"/>
            <a:headEnd/>
            <a:tailEnd/>
          </a:ln>
        </p:spPr>
        <p:txBody>
          <a:bodyPr>
            <a:spAutoFit/>
          </a:bodyPr>
          <a:lstStyle/>
          <a:p>
            <a:r>
              <a:rPr lang="es-ES" sz="2400" b="1" dirty="0" smtClean="0"/>
              <a:t>Toma de decisiones coordinada</a:t>
            </a:r>
            <a:r>
              <a:rPr lang="es-ES" sz="2400" dirty="0" smtClean="0"/>
              <a:t>. Hay muchas aplicaciones donde es necesario que varios procesadores participen en la toma de decisiones, por ejemplo, porque cada uno de ellos tiene una parte relevante de los datos y es necesario fusionarlos en cualquier momento. </a:t>
            </a:r>
          </a:p>
          <a:p>
            <a:r>
              <a:rPr lang="es-ES" sz="2400" dirty="0" smtClean="0"/>
              <a:t>Los sistemas distribuidos necesitan obligatoriamente un soporte de comunicaciones. Este servicio de comunicaciones debe ser fiable y presentar un rendimiento aceptable. Además, en los sistemas distribuidos aparecen los problemas clásicos de los sistemas concurrentes: </a:t>
            </a:r>
            <a:r>
              <a:rPr lang="es-ES" sz="2400" b="1" dirty="0" smtClean="0"/>
              <a:t>recursos compartidos</a:t>
            </a:r>
            <a:r>
              <a:rPr lang="es-ES" sz="2400" dirty="0" smtClean="0"/>
              <a:t> y </a:t>
            </a:r>
            <a:r>
              <a:rPr lang="es-ES" sz="2400" b="1" dirty="0" smtClean="0"/>
              <a:t>sincronización</a:t>
            </a:r>
            <a:r>
              <a:rPr lang="es-ES" sz="2400" dirty="0" smtClean="0"/>
              <a:t>, entre otros. En las siguientes secciones se van a analizar estas características así como describir mecanismos que permiten explotar la posibilidad de tolerar fallos en los sistemas distribuidos. </a:t>
            </a:r>
            <a:endParaRPr lang="es-E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s-ES_tradnl" dirty="0" smtClean="0"/>
              <a:t>Definición</a:t>
            </a:r>
            <a:endParaRPr lang="en-US" dirty="0" smtClean="0"/>
          </a:p>
        </p:txBody>
      </p:sp>
      <p:sp>
        <p:nvSpPr>
          <p:cNvPr id="7171" name="Rectangle 3"/>
          <p:cNvSpPr>
            <a:spLocks noGrp="1" noChangeArrowheads="1"/>
          </p:cNvSpPr>
          <p:nvPr>
            <p:ph type="body" idx="1"/>
          </p:nvPr>
        </p:nvSpPr>
        <p:spPr>
          <a:xfrm>
            <a:off x="428596" y="1285860"/>
            <a:ext cx="8229600" cy="5072098"/>
          </a:xfrm>
        </p:spPr>
        <p:txBody>
          <a:bodyPr>
            <a:noAutofit/>
          </a:bodyPr>
          <a:lstStyle/>
          <a:p>
            <a:pPr algn="just">
              <a:lnSpc>
                <a:spcPct val="80000"/>
              </a:lnSpc>
            </a:pPr>
            <a:r>
              <a:rPr lang="es-ES" sz="2400" dirty="0" smtClean="0">
                <a:cs typeface="Arial" pitchFamily="34" charset="0"/>
              </a:rPr>
              <a:t>Sistemas cuyos componentes hardware y software, que están en ordenadores conectados en red, se comunican y coordinan sus acciones mediante el paso de mensajes, para el logro de un objetivo. Se establece la comunicación mediante un protocolo prefijado por un esquema cliente-servidor.</a:t>
            </a:r>
          </a:p>
          <a:p>
            <a:pPr algn="just">
              <a:lnSpc>
                <a:spcPct val="80000"/>
              </a:lnSpc>
            </a:pPr>
            <a:endParaRPr lang="es-ES" sz="2400" dirty="0" smtClean="0">
              <a:cs typeface="Arial" pitchFamily="34" charset="0"/>
            </a:endParaRPr>
          </a:p>
          <a:p>
            <a:pPr algn="just">
              <a:lnSpc>
                <a:spcPct val="80000"/>
              </a:lnSpc>
            </a:pPr>
            <a:r>
              <a:rPr lang="es-ES" sz="2400" b="1" dirty="0" smtClean="0"/>
              <a:t>Otra Definición:</a:t>
            </a:r>
            <a:r>
              <a:rPr lang="es-ES" sz="2400" dirty="0" smtClean="0"/>
              <a:t> Un sistema de computación distribuido consta de múltiples procesadores autónomos que no comparten memoria principal, sino que cooperan a través de una red de comunicaciones que los interconecta.</a:t>
            </a:r>
          </a:p>
          <a:p>
            <a:pPr algn="just">
              <a:lnSpc>
                <a:spcPct val="80000"/>
              </a:lnSpc>
            </a:pPr>
            <a:endParaRPr lang="es-ES" sz="2400" dirty="0" smtClean="0"/>
          </a:p>
          <a:p>
            <a:pPr algn="just">
              <a:lnSpc>
                <a:spcPct val="80000"/>
              </a:lnSpc>
            </a:pPr>
            <a:r>
              <a:rPr lang="es-ES" sz="2400" b="1" dirty="0" smtClean="0"/>
              <a:t>Otra Definición: </a:t>
            </a:r>
            <a:r>
              <a:rPr lang="es-ES" sz="2400" dirty="0" smtClean="0"/>
              <a:t>Colección de elementos de cómputo autónomo que se encuentran físicamente separados y no comparten una memoria común, se comunican entre sí a través del intercambio de mensajes utilizando un medio de comunicación. </a:t>
            </a:r>
            <a:endParaRPr lang="es-ES" sz="2400" dirty="0" smtClean="0">
              <a:cs typeface="Arial" pitchFamily="34" charset="0"/>
            </a:endParaRPr>
          </a:p>
          <a:p>
            <a:pPr algn="just">
              <a:lnSpc>
                <a:spcPct val="80000"/>
              </a:lnSpc>
            </a:pPr>
            <a:endParaRPr lang="en-GB" sz="2400" dirty="0" smtClean="0">
              <a:cs typeface="Arial" pitchFamily="34" charset="0"/>
            </a:endParaRPr>
          </a:p>
          <a:p>
            <a:pPr marL="225425" indent="0" algn="just">
              <a:lnSpc>
                <a:spcPct val="95000"/>
              </a:lnSpc>
              <a:buClr>
                <a:srgbClr val="000000"/>
              </a:buClr>
              <a:buSzPct val="100000"/>
              <a:buFont typeface="Times New Roman" pitchFamily="16" charset="0"/>
              <a:buNone/>
              <a:tabLst>
                <a:tab pos="333375" algn="l"/>
                <a:tab pos="782638" algn="l"/>
                <a:tab pos="1231900" algn="l"/>
                <a:tab pos="1681163" algn="l"/>
                <a:tab pos="2130425" algn="l"/>
                <a:tab pos="2579688" algn="l"/>
                <a:tab pos="3028950" algn="l"/>
                <a:tab pos="3478213" algn="l"/>
                <a:tab pos="3927475" algn="l"/>
                <a:tab pos="4376738" algn="l"/>
                <a:tab pos="4826000" algn="l"/>
                <a:tab pos="5275263" algn="l"/>
                <a:tab pos="5724525" algn="l"/>
                <a:tab pos="6173788" algn="l"/>
                <a:tab pos="6623050" algn="l"/>
                <a:tab pos="7072313" algn="l"/>
                <a:tab pos="7521575" algn="l"/>
                <a:tab pos="7970838" algn="l"/>
                <a:tab pos="8420100" algn="l"/>
                <a:tab pos="8869363" algn="l"/>
              </a:tabLst>
            </a:pPr>
            <a:endParaRPr lang="en-GB" sz="2400" dirty="0" smtClean="0"/>
          </a:p>
          <a:p>
            <a:pPr algn="just" eaLnBrk="1" hangingPunct="1">
              <a:lnSpc>
                <a:spcPct val="80000"/>
              </a:lnSpc>
            </a:pPr>
            <a:endParaRPr lang="en-GB" sz="2400" dirty="0" smtClean="0"/>
          </a:p>
          <a:p>
            <a:pPr algn="just" eaLnBrk="1" hangingPunct="1">
              <a:lnSpc>
                <a:spcPct val="80000"/>
              </a:lnSpc>
            </a:pPr>
            <a:endParaRPr lang="en-GB" sz="2400" dirty="0" smtClean="0"/>
          </a:p>
          <a:p>
            <a:pPr algn="just" eaLnBrk="1" hangingPunct="1">
              <a:lnSpc>
                <a:spcPct val="80000"/>
              </a:lnSpc>
            </a:pPr>
            <a:endParaRPr lang="es-ES" sz="2400" dirty="0" smtClean="0"/>
          </a:p>
          <a:p>
            <a:pPr algn="just" eaLnBrk="1" hangingPunct="1">
              <a:lnSpc>
                <a:spcPct val="80000"/>
              </a:lnSpc>
            </a:pPr>
            <a:endParaRPr lang="es-ES" sz="24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s-ES_tradnl">
                <a:latin typeface="Arial" charset="0"/>
              </a:rPr>
              <a:t>Motivación</a:t>
            </a:r>
            <a:endParaRPr lang="es-ES_tradnl"/>
          </a:p>
        </p:txBody>
      </p:sp>
      <p:sp>
        <p:nvSpPr>
          <p:cNvPr id="101379" name="Rectangle 3"/>
          <p:cNvSpPr>
            <a:spLocks noGrp="1" noChangeArrowheads="1"/>
          </p:cNvSpPr>
          <p:nvPr>
            <p:ph type="body" idx="1"/>
          </p:nvPr>
        </p:nvSpPr>
        <p:spPr/>
        <p:txBody>
          <a:bodyPr/>
          <a:lstStyle/>
          <a:p>
            <a:r>
              <a:rPr lang="es-ES_tradnl"/>
              <a:t>“Procesamiento distribuido significa dividir una aplicación en tareas y poner cada tarea en la plataforma donde pueda ser manejada mas eficazmente.”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s-ES" b="1" dirty="0" smtClean="0"/>
              <a:t>Sistemas Operativos de red</a:t>
            </a:r>
            <a:endParaRPr lang="es-ES_tradnl" dirty="0"/>
          </a:p>
        </p:txBody>
      </p:sp>
      <p:sp>
        <p:nvSpPr>
          <p:cNvPr id="101379" name="Rectangle 3"/>
          <p:cNvSpPr>
            <a:spLocks noGrp="1" noChangeArrowheads="1"/>
          </p:cNvSpPr>
          <p:nvPr>
            <p:ph type="body" idx="1"/>
          </p:nvPr>
        </p:nvSpPr>
        <p:spPr/>
        <p:txBody>
          <a:bodyPr/>
          <a:lstStyle/>
          <a:p>
            <a:r>
              <a:rPr lang="es-ES" dirty="0" smtClean="0"/>
              <a:t>Los Sistemas Operativos de red permiten a los usuarios en estaciones de trabajo independientes la comunicación por medio de un sistema compartido de archivos, pero dejan que cada usuario domine su propia estación de trabajo.</a:t>
            </a:r>
            <a:endParaRPr lang="es-ES_tradnl"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500034" y="2071678"/>
            <a:ext cx="8229600" cy="1143000"/>
          </a:xfrm>
        </p:spPr>
        <p:txBody>
          <a:bodyPr>
            <a:normAutofit fontScale="90000"/>
          </a:bodyPr>
          <a:lstStyle/>
          <a:p>
            <a:r>
              <a:rPr lang="en-US" b="1" dirty="0" err="1" smtClean="0"/>
              <a:t>Modelos</a:t>
            </a:r>
            <a:r>
              <a:rPr lang="en-US" b="1" dirty="0" smtClean="0"/>
              <a:t> de </a:t>
            </a:r>
            <a:r>
              <a:rPr lang="en-US" b="1" dirty="0" err="1" smtClean="0"/>
              <a:t>procesamiento</a:t>
            </a:r>
            <a:r>
              <a:rPr lang="en-US" b="1" dirty="0" smtClean="0"/>
              <a:t> </a:t>
            </a:r>
            <a:r>
              <a:rPr lang="en-US" b="1" dirty="0" err="1" smtClean="0"/>
              <a:t>distribuido</a:t>
            </a:r>
            <a:endParaRPr lang="es-ES_tradnl"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normAutofit fontScale="90000"/>
          </a:bodyPr>
          <a:lstStyle/>
          <a:p>
            <a:r>
              <a:rPr lang="es-ES" dirty="0" smtClean="0"/>
              <a:t>Procesamiento distribuido basado en entrada y salida.</a:t>
            </a:r>
            <a:endParaRPr lang="es-ES_tradnl" dirty="0"/>
          </a:p>
        </p:txBody>
      </p:sp>
      <p:sp>
        <p:nvSpPr>
          <p:cNvPr id="101379" name="Rectangle 3"/>
          <p:cNvSpPr>
            <a:spLocks noGrp="1" noChangeArrowheads="1"/>
          </p:cNvSpPr>
          <p:nvPr>
            <p:ph type="body" idx="1"/>
          </p:nvPr>
        </p:nvSpPr>
        <p:spPr/>
        <p:txBody>
          <a:bodyPr/>
          <a:lstStyle/>
          <a:p>
            <a:r>
              <a:rPr lang="es-ES" dirty="0" smtClean="0"/>
              <a:t>Comunicarse con un proceso remoto es similar a leer o escribir a un archivo</a:t>
            </a:r>
          </a:p>
          <a:p>
            <a:pPr lvl="1"/>
            <a:r>
              <a:rPr lang="es-ES" dirty="0" smtClean="0"/>
              <a:t>La biblioteca de sockets usa este modelo</a:t>
            </a:r>
          </a:p>
          <a:p>
            <a:pPr lvl="1"/>
            <a:r>
              <a:rPr lang="es-ES" dirty="0" smtClean="0"/>
              <a:t>Enviar y recibir mensajes es realmente Entrada/Salida </a:t>
            </a:r>
          </a:p>
          <a:p>
            <a:r>
              <a:rPr lang="es-ES" dirty="0" smtClean="0"/>
              <a:t>Es un enfoque de nivel relativamente bajo </a:t>
            </a:r>
            <a:endParaRPr lang="es-E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normAutofit fontScale="90000"/>
          </a:bodyPr>
          <a:lstStyle/>
          <a:p>
            <a:r>
              <a:rPr lang="es-ES" dirty="0" smtClean="0"/>
              <a:t>Procesamiento distribuido basado en llamadas a procedimientos remotos.</a:t>
            </a:r>
            <a:endParaRPr lang="es-ES_tradnl" dirty="0"/>
          </a:p>
        </p:txBody>
      </p:sp>
      <p:sp>
        <p:nvSpPr>
          <p:cNvPr id="101379" name="Rectangle 3"/>
          <p:cNvSpPr>
            <a:spLocks noGrp="1" noChangeArrowheads="1"/>
          </p:cNvSpPr>
          <p:nvPr>
            <p:ph type="body" idx="1"/>
          </p:nvPr>
        </p:nvSpPr>
        <p:spPr/>
        <p:txBody>
          <a:bodyPr>
            <a:normAutofit fontScale="92500" lnSpcReduction="20000"/>
          </a:bodyPr>
          <a:lstStyle/>
          <a:p>
            <a:r>
              <a:rPr lang="es-ES" dirty="0" smtClean="0"/>
              <a:t>Comunicarse con un proceso remoto es similar a invocar un procedimiento</a:t>
            </a:r>
          </a:p>
          <a:p>
            <a:r>
              <a:rPr lang="es-ES" dirty="0" smtClean="0"/>
              <a:t>El procedimiento invocado no reside en el proceso que invoca sino en otro proceso (posiblemente en otra máquina)</a:t>
            </a:r>
          </a:p>
          <a:p>
            <a:r>
              <a:rPr lang="es-ES" dirty="0" smtClean="0"/>
              <a:t>Los procedimientos reciben parámetros y devuelven resultados </a:t>
            </a:r>
          </a:p>
          <a:p>
            <a:r>
              <a:rPr lang="es-ES" dirty="0" smtClean="0"/>
              <a:t>Es un enfoque de nivel más alto que el orientado a entrada/salida</a:t>
            </a:r>
          </a:p>
          <a:p>
            <a:r>
              <a:rPr lang="es-ES" dirty="0" smtClean="0"/>
              <a:t>Los detalles de enviar y recibir mensajes quedan ocultos al programador  </a:t>
            </a:r>
            <a:endParaRPr lang="es-E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normAutofit fontScale="90000"/>
          </a:bodyPr>
          <a:lstStyle/>
          <a:p>
            <a:r>
              <a:rPr lang="es-ES" dirty="0" smtClean="0"/>
              <a:t>Procesamiento distribuido basado en objetos distribuidos.</a:t>
            </a:r>
            <a:endParaRPr lang="es-ES_tradnl" dirty="0"/>
          </a:p>
        </p:txBody>
      </p:sp>
      <p:sp>
        <p:nvSpPr>
          <p:cNvPr id="101379" name="Rectangle 3"/>
          <p:cNvSpPr>
            <a:spLocks noGrp="1" noChangeArrowheads="1"/>
          </p:cNvSpPr>
          <p:nvPr>
            <p:ph type="body" idx="1"/>
          </p:nvPr>
        </p:nvSpPr>
        <p:spPr/>
        <p:txBody>
          <a:bodyPr>
            <a:normAutofit fontScale="92500" lnSpcReduction="20000"/>
          </a:bodyPr>
          <a:lstStyle/>
          <a:p>
            <a:r>
              <a:rPr lang="es-ES" dirty="0" smtClean="0"/>
              <a:t>Comunicarse con un proceso remoto es similar a invocar un método de un objeto</a:t>
            </a:r>
          </a:p>
          <a:p>
            <a:r>
              <a:rPr lang="es-ES" dirty="0" smtClean="0"/>
              <a:t>El objeto al cual se hace la solicitud no reside en el proceso que invoca el método sino en otro proceso (posiblemente en otra máquina)</a:t>
            </a:r>
          </a:p>
          <a:p>
            <a:r>
              <a:rPr lang="es-ES" dirty="0" smtClean="0"/>
              <a:t>Los métodos en POO reciben parámetros y devuelven resultados </a:t>
            </a:r>
          </a:p>
          <a:p>
            <a:r>
              <a:rPr lang="es-ES" dirty="0" smtClean="0"/>
              <a:t>Es un enfoque de nivel más alto que los anteriores</a:t>
            </a:r>
          </a:p>
          <a:p>
            <a:r>
              <a:rPr lang="es-ES" dirty="0" smtClean="0"/>
              <a:t>Los detalles de enviar y recibir mensajes quedan ocultos al programador </a:t>
            </a:r>
            <a:endParaRPr lang="es-E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normAutofit fontScale="90000"/>
          </a:bodyPr>
          <a:lstStyle/>
          <a:p>
            <a:r>
              <a:rPr lang="es-ES" dirty="0" smtClean="0"/>
              <a:t>Procesamiento distribuido basado en memoria compartida</a:t>
            </a:r>
            <a:endParaRPr lang="es-ES_tradnl" dirty="0"/>
          </a:p>
        </p:txBody>
      </p:sp>
      <p:sp>
        <p:nvSpPr>
          <p:cNvPr id="101379" name="Rectangle 3"/>
          <p:cNvSpPr>
            <a:spLocks noGrp="1" noChangeArrowheads="1"/>
          </p:cNvSpPr>
          <p:nvPr>
            <p:ph type="body" idx="1"/>
          </p:nvPr>
        </p:nvSpPr>
        <p:spPr/>
        <p:txBody>
          <a:bodyPr>
            <a:normAutofit/>
          </a:bodyPr>
          <a:lstStyle/>
          <a:p>
            <a:r>
              <a:rPr lang="es-ES" dirty="0" smtClean="0"/>
              <a:t>Comunicarse con un proceso consiste en leer y escribir datos de una memoria común</a:t>
            </a:r>
          </a:p>
          <a:p>
            <a:r>
              <a:rPr lang="es-ES" dirty="0" smtClean="0"/>
              <a:t>El sistema de comunicación subyacente se encarga de duplicar el bloque de memoria común en las diferentes computadoras que forman parte del sistema</a:t>
            </a:r>
            <a:endParaRPr lang="es-E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500034" y="2071678"/>
            <a:ext cx="8229600" cy="1143000"/>
          </a:xfrm>
        </p:spPr>
        <p:txBody>
          <a:bodyPr>
            <a:normAutofit fontScale="90000"/>
          </a:bodyPr>
          <a:lstStyle/>
          <a:p>
            <a:r>
              <a:rPr lang="es-ES" b="1" dirty="0" smtClean="0"/>
              <a:t>Categorías de los sistemas Distribuidos</a:t>
            </a:r>
            <a:endParaRPr lang="es-ES_tradnl"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normAutofit/>
          </a:bodyPr>
          <a:lstStyle/>
          <a:p>
            <a:r>
              <a:rPr lang="en-US" b="1" dirty="0" err="1" smtClean="0"/>
              <a:t>Modelo</a:t>
            </a:r>
            <a:r>
              <a:rPr lang="en-US" b="1" dirty="0" smtClean="0"/>
              <a:t> de </a:t>
            </a:r>
            <a:r>
              <a:rPr lang="en-US" b="1" dirty="0" err="1" smtClean="0"/>
              <a:t>Minicomputadoras</a:t>
            </a:r>
            <a:r>
              <a:rPr lang="en-US" b="1" dirty="0" smtClean="0"/>
              <a:t>.</a:t>
            </a:r>
            <a:endParaRPr lang="es-ES_tradnl" dirty="0"/>
          </a:p>
        </p:txBody>
      </p:sp>
      <p:sp>
        <p:nvSpPr>
          <p:cNvPr id="101379" name="Rectangle 3"/>
          <p:cNvSpPr>
            <a:spLocks noGrp="1" noChangeArrowheads="1"/>
          </p:cNvSpPr>
          <p:nvPr>
            <p:ph type="body" idx="1"/>
          </p:nvPr>
        </p:nvSpPr>
        <p:spPr/>
        <p:txBody>
          <a:bodyPr>
            <a:normAutofit/>
          </a:bodyPr>
          <a:lstStyle/>
          <a:p>
            <a:r>
              <a:rPr lang="es-ES" dirty="0" smtClean="0"/>
              <a:t>Varias computadoras que soportan diferentes usuarios cada una y provee acceso a recursos remotos.</a:t>
            </a:r>
          </a:p>
          <a:p>
            <a:r>
              <a:rPr lang="es-ES" dirty="0" smtClean="0"/>
              <a:t>Por lo menos un usuario por cada computadora ( CPU &lt; Usuarios ). </a:t>
            </a:r>
            <a:endParaRPr lang="es-ES" dirty="0"/>
          </a:p>
        </p:txBody>
      </p:sp>
      <p:pic>
        <p:nvPicPr>
          <p:cNvPr id="1026" name="Picture 2" descr="mhtml:file://G:\Proyectos\Clases%20Cursos\Clases%20UPS\Sistemas%20Distribuidos\help\SISTEMAS%20DISTRIBUIDOS3.mht!http://sistemas.itlp.edu.mx/tutoriales/sistsdist1/image2.gif"/>
          <p:cNvPicPr>
            <a:picLocks noChangeAspect="1" noChangeArrowheads="1"/>
          </p:cNvPicPr>
          <p:nvPr/>
        </p:nvPicPr>
        <p:blipFill>
          <a:blip r:embed="rId2" cstate="print"/>
          <a:srcRect/>
          <a:stretch>
            <a:fillRect/>
          </a:stretch>
        </p:blipFill>
        <p:spPr bwMode="auto">
          <a:xfrm>
            <a:off x="2786050" y="4357694"/>
            <a:ext cx="4362450" cy="2000251"/>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normAutofit/>
          </a:bodyPr>
          <a:lstStyle/>
          <a:p>
            <a:r>
              <a:rPr lang="es-ES" b="1" dirty="0" smtClean="0"/>
              <a:t>Modelo de Estación de Trabajo.</a:t>
            </a:r>
            <a:endParaRPr lang="es-ES_tradnl" dirty="0"/>
          </a:p>
        </p:txBody>
      </p:sp>
      <p:sp>
        <p:nvSpPr>
          <p:cNvPr id="101379" name="Rectangle 3"/>
          <p:cNvSpPr>
            <a:spLocks noGrp="1" noChangeArrowheads="1"/>
          </p:cNvSpPr>
          <p:nvPr>
            <p:ph type="body" idx="1"/>
          </p:nvPr>
        </p:nvSpPr>
        <p:spPr/>
        <p:txBody>
          <a:bodyPr>
            <a:normAutofit/>
          </a:bodyPr>
          <a:lstStyle/>
          <a:p>
            <a:r>
              <a:rPr lang="es-ES" sz="2400" dirty="0" smtClean="0"/>
              <a:t>Varias estaciones (Por lo general cientos), donde cada usuario cuenta con una estación de trabajo (ET) y realiza en ella todo su trabajo. Requiere de un Sistema Operativo que soporte funciones de acceso y control remoto. </a:t>
            </a:r>
          </a:p>
          <a:p>
            <a:r>
              <a:rPr lang="es-ES" sz="2400" dirty="0" smtClean="0"/>
              <a:t>Un microprocesador por cada usuario ( CPU = Usuarios). </a:t>
            </a:r>
          </a:p>
          <a:p>
            <a:r>
              <a:rPr lang="es-ES" sz="2400" dirty="0" smtClean="0"/>
              <a:t>Las estaciones de trabajo cuentan con Interfaces Gráficas, CPU potentes y Memorias propias. </a:t>
            </a:r>
            <a:endParaRPr lang="es-ES" sz="2400" dirty="0"/>
          </a:p>
        </p:txBody>
      </p:sp>
      <p:pic>
        <p:nvPicPr>
          <p:cNvPr id="61442" name="Picture 2" descr="mhtml:file://G:\Proyectos\Clases%20Cursos\Clases%20UPS\Sistemas%20Distribuidos\help\SISTEMAS%20DISTRIBUIDOS3.mht!http://sistemas.itlp.edu.mx/tutoriales/sistsdist1/image3.gif"/>
          <p:cNvPicPr>
            <a:picLocks noChangeAspect="1" noChangeArrowheads="1"/>
          </p:cNvPicPr>
          <p:nvPr/>
        </p:nvPicPr>
        <p:blipFill>
          <a:blip r:embed="rId2" cstate="print"/>
          <a:srcRect/>
          <a:stretch>
            <a:fillRect/>
          </a:stretch>
        </p:blipFill>
        <p:spPr bwMode="auto">
          <a:xfrm>
            <a:off x="3143240" y="4286256"/>
            <a:ext cx="3724275" cy="196215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274638"/>
            <a:ext cx="8229600" cy="1143000"/>
          </a:xfrm>
        </p:spPr>
        <p:txBody>
          <a:bodyPr/>
          <a:lstStyle/>
          <a:p>
            <a:pPr eaLnBrk="1" hangingPunct="1"/>
            <a:r>
              <a:rPr lang="es-ES_tradnl" dirty="0" smtClean="0"/>
              <a:t>Definición</a:t>
            </a:r>
            <a:endParaRPr lang="en-US" dirty="0" smtClean="0"/>
          </a:p>
        </p:txBody>
      </p:sp>
      <p:sp>
        <p:nvSpPr>
          <p:cNvPr id="7" name="Rectangle 3"/>
          <p:cNvSpPr txBox="1">
            <a:spLocks noChangeArrowheads="1"/>
          </p:cNvSpPr>
          <p:nvPr/>
        </p:nvSpPr>
        <p:spPr>
          <a:xfrm>
            <a:off x="428596" y="1285860"/>
            <a:ext cx="8229600" cy="3840162"/>
          </a:xfrm>
          <a:prstGeom prst="rect">
            <a:avLst/>
          </a:prstGeom>
        </p:spPr>
        <p:txBody>
          <a:bodyPr vert="horz" lIns="91440" tIns="45720" rIns="91440" bIns="45720" rtlCol="0">
            <a:normAutofit/>
          </a:bodyPr>
          <a:lstStyle/>
          <a:p>
            <a:pPr marL="342900" lvl="0" indent="-342900" algn="just">
              <a:lnSpc>
                <a:spcPct val="80000"/>
              </a:lnSpc>
              <a:spcBef>
                <a:spcPct val="20000"/>
              </a:spcBef>
              <a:buFont typeface="Arial" pitchFamily="34" charset="0"/>
              <a:buChar char="•"/>
            </a:pPr>
            <a:r>
              <a:rPr lang="es-ES" sz="2400" dirty="0" smtClean="0"/>
              <a:t>Los sistemas centralizados tienen un punto de fallo único (hay un único computador en el que se ejecutan todas las aplicaciones). En los sistemas distribuidos, los elementos que lo componen están dispersos y, por lo tanto, tienen probabilidades de fallo independientes. Esta característica puede utilizarse para proveer la aparición de fallos parciales y posibilitar su tratamiento (otro computador puede sustituir al que ha fallado). De esta forma, el sistema distribuido permite la construcción de sistemas que operan de forma continua. </a:t>
            </a:r>
            <a:br>
              <a:rPr lang="es-ES" sz="2400" dirty="0" smtClean="0"/>
            </a:br>
            <a:r>
              <a:rPr lang="es-ES" sz="2400" dirty="0" smtClean="0"/>
              <a:t/>
            </a:r>
            <a:br>
              <a:rPr lang="es-ES" sz="2400" dirty="0" smtClean="0"/>
            </a:b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s-E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s-E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normAutofit fontScale="90000"/>
          </a:bodyPr>
          <a:lstStyle/>
          <a:p>
            <a:r>
              <a:rPr lang="en-US" b="1" dirty="0" err="1" smtClean="0"/>
              <a:t>Modelo</a:t>
            </a:r>
            <a:r>
              <a:rPr lang="en-US" b="1" dirty="0" smtClean="0"/>
              <a:t> </a:t>
            </a:r>
            <a:r>
              <a:rPr lang="en-US" b="1" dirty="0" err="1" smtClean="0"/>
              <a:t>microprocesadores</a:t>
            </a:r>
            <a:r>
              <a:rPr lang="en-US" b="1" dirty="0" smtClean="0"/>
              <a:t> en Pooling.</a:t>
            </a:r>
            <a:endParaRPr lang="es-ES_tradnl" dirty="0"/>
          </a:p>
        </p:txBody>
      </p:sp>
      <p:sp>
        <p:nvSpPr>
          <p:cNvPr id="101379" name="Rectangle 3"/>
          <p:cNvSpPr>
            <a:spLocks noGrp="1" noChangeArrowheads="1"/>
          </p:cNvSpPr>
          <p:nvPr>
            <p:ph type="body" idx="1"/>
          </p:nvPr>
        </p:nvSpPr>
        <p:spPr/>
        <p:txBody>
          <a:bodyPr>
            <a:normAutofit/>
          </a:bodyPr>
          <a:lstStyle/>
          <a:p>
            <a:r>
              <a:rPr lang="es-ES" sz="2400" dirty="0" smtClean="0"/>
              <a:t>Trata de utilizar uno o más microprocesadores dependiendo de las necesidades de los usuarios. </a:t>
            </a:r>
          </a:p>
          <a:p>
            <a:r>
              <a:rPr lang="es-ES" sz="2400" dirty="0" smtClean="0"/>
              <a:t>Primero los procesadores completan su tarea y posteriormente regresan a esperar una nueva asignación. </a:t>
            </a:r>
          </a:p>
          <a:p>
            <a:r>
              <a:rPr lang="es-ES" sz="2400" dirty="0" smtClean="0"/>
              <a:t>El número de microprocesadores normalmente es mayor a uno por usuario ( CPU &gt; Usuarios ). </a:t>
            </a:r>
            <a:endParaRPr lang="es-ES" sz="2400" dirty="0"/>
          </a:p>
        </p:txBody>
      </p:sp>
      <p:pic>
        <p:nvPicPr>
          <p:cNvPr id="62466" name="Picture 2" descr="mhtml:file://G:\Proyectos\Clases%20Cursos\Clases%20UPS\Sistemas%20Distribuidos\help\SISTEMAS%20DISTRIBUIDOS3.mht!http://sistemas.itlp.edu.mx/tutoriales/sistsdist1/image4.gif"/>
          <p:cNvPicPr>
            <a:picLocks noChangeAspect="1" noChangeArrowheads="1"/>
          </p:cNvPicPr>
          <p:nvPr/>
        </p:nvPicPr>
        <p:blipFill>
          <a:blip r:embed="rId2" cstate="print"/>
          <a:srcRect/>
          <a:stretch>
            <a:fillRect/>
          </a:stretch>
        </p:blipFill>
        <p:spPr bwMode="auto">
          <a:xfrm>
            <a:off x="2928926" y="4286256"/>
            <a:ext cx="3581400" cy="1914525"/>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normAutofit/>
          </a:bodyPr>
          <a:lstStyle/>
          <a:p>
            <a:r>
              <a:rPr lang="en-US" b="1" dirty="0" err="1" smtClean="0"/>
              <a:t>Sistema</a:t>
            </a:r>
            <a:r>
              <a:rPr lang="en-US" b="1" dirty="0" smtClean="0"/>
              <a:t> </a:t>
            </a:r>
            <a:r>
              <a:rPr lang="en-US" b="1" dirty="0" err="1" smtClean="0"/>
              <a:t>Operativo</a:t>
            </a:r>
            <a:r>
              <a:rPr lang="en-US" b="1" dirty="0" smtClean="0"/>
              <a:t> </a:t>
            </a:r>
            <a:r>
              <a:rPr lang="en-US" b="1" dirty="0" err="1" smtClean="0"/>
              <a:t>Distribuido</a:t>
            </a:r>
            <a:endParaRPr lang="es-ES_tradnl" dirty="0"/>
          </a:p>
        </p:txBody>
      </p:sp>
      <p:sp>
        <p:nvSpPr>
          <p:cNvPr id="101379" name="Rectangle 3"/>
          <p:cNvSpPr>
            <a:spLocks noGrp="1" noChangeArrowheads="1"/>
          </p:cNvSpPr>
          <p:nvPr>
            <p:ph type="body" idx="1"/>
          </p:nvPr>
        </p:nvSpPr>
        <p:spPr/>
        <p:txBody>
          <a:bodyPr>
            <a:normAutofit/>
          </a:bodyPr>
          <a:lstStyle/>
          <a:p>
            <a:r>
              <a:rPr lang="es-ES" sz="2400" dirty="0" smtClean="0"/>
              <a:t>Extiende el concepto de administración de recursos e interfaces con el usuario hacia computadoras de memoria compartida para formar un sistema Operativo Distribuido, el cual consiste en varias computadoras autónomas conectadas por una red de comunicaciones.</a:t>
            </a:r>
          </a:p>
          <a:p>
            <a:pPr>
              <a:buNone/>
            </a:pPr>
            <a:r>
              <a:rPr lang="es-ES" sz="2400" dirty="0" smtClean="0"/>
              <a:t> S.O  + Administración de Recursos Remotos  + Entorno de Red</a:t>
            </a:r>
            <a:endParaRPr lang="es-ES" sz="2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type="body" idx="1"/>
          </p:nvPr>
        </p:nvSpPr>
        <p:spPr>
          <a:xfrm>
            <a:off x="428596" y="500042"/>
            <a:ext cx="8229600" cy="4525963"/>
          </a:xfrm>
        </p:spPr>
        <p:txBody>
          <a:bodyPr>
            <a:normAutofit/>
          </a:bodyPr>
          <a:lstStyle/>
          <a:p>
            <a:r>
              <a:rPr lang="en-US" sz="2400" b="1" dirty="0" err="1" smtClean="0"/>
              <a:t>Características</a:t>
            </a:r>
            <a:r>
              <a:rPr lang="en-US" sz="2400" b="1" dirty="0" smtClean="0"/>
              <a:t>: </a:t>
            </a:r>
          </a:p>
          <a:p>
            <a:r>
              <a:rPr lang="es-ES" sz="2400" dirty="0" smtClean="0"/>
              <a:t>Para cada uno de los usuarios debe de ser similar al trabajo en el Sistema Centralizado.</a:t>
            </a:r>
          </a:p>
          <a:p>
            <a:r>
              <a:rPr lang="es-ES" sz="2400" dirty="0" smtClean="0"/>
              <a:t>Se ejecuta en múltiples Computadoras.</a:t>
            </a:r>
          </a:p>
          <a:p>
            <a:r>
              <a:rPr lang="es-ES" sz="2400" dirty="0" smtClean="0"/>
              <a:t>Tiene varias copias del mismo Sistema Operativo o de diferentes Sistemas Operativos que proveen los mismos servicios.</a:t>
            </a:r>
          </a:p>
          <a:p>
            <a:r>
              <a:rPr lang="es-ES" sz="2400" dirty="0" smtClean="0"/>
              <a:t>Transparencia (El uso de múltiples procesadores y el acceso remoto debe de ser invisible)</a:t>
            </a:r>
          </a:p>
          <a:p>
            <a:endParaRPr lang="es-ES" sz="2400" dirty="0"/>
          </a:p>
        </p:txBody>
      </p:sp>
      <p:pic>
        <p:nvPicPr>
          <p:cNvPr id="63490" name="Picture 2" descr="mhtml:file://G:\Proyectos\Clases%20Cursos\Clases%20UPS\Sistemas%20Distribuidos\help\SISTEMAS%20DISTRIBUIDOS4.mht!http://sistemas.itlp.edu.mx/tutoriales/sistsdist1/image5.gif"/>
          <p:cNvPicPr>
            <a:picLocks noChangeAspect="1" noChangeArrowheads="1"/>
          </p:cNvPicPr>
          <p:nvPr/>
        </p:nvPicPr>
        <p:blipFill>
          <a:blip r:embed="rId2" cstate="print"/>
          <a:srcRect/>
          <a:stretch>
            <a:fillRect/>
          </a:stretch>
        </p:blipFill>
        <p:spPr bwMode="auto">
          <a:xfrm>
            <a:off x="2643174" y="4357694"/>
            <a:ext cx="3457575" cy="178117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http://www.iuma.ulpgc.es/users/lhdez/inves/pfcs/memoria-ivan/img1.png"/>
          <p:cNvPicPr>
            <a:picLocks noChangeAspect="1" noChangeArrowheads="1"/>
          </p:cNvPicPr>
          <p:nvPr/>
        </p:nvPicPr>
        <p:blipFill>
          <a:blip r:embed="rId2" cstate="print"/>
          <a:srcRect/>
          <a:stretch>
            <a:fillRect/>
          </a:stretch>
        </p:blipFill>
        <p:spPr bwMode="auto">
          <a:xfrm>
            <a:off x="357158" y="1357298"/>
            <a:ext cx="3848100" cy="2867025"/>
          </a:xfrm>
          <a:prstGeom prst="rect">
            <a:avLst/>
          </a:prstGeom>
          <a:noFill/>
        </p:spPr>
      </p:pic>
      <p:pic>
        <p:nvPicPr>
          <p:cNvPr id="44036" name="Picture 4" descr="http://www.truecafe.es/img/h3.gif"/>
          <p:cNvPicPr>
            <a:picLocks noChangeAspect="1" noChangeArrowheads="1"/>
          </p:cNvPicPr>
          <p:nvPr/>
        </p:nvPicPr>
        <p:blipFill>
          <a:blip r:embed="rId3" cstate="print"/>
          <a:srcRect/>
          <a:stretch>
            <a:fillRect/>
          </a:stretch>
        </p:blipFill>
        <p:spPr bwMode="auto">
          <a:xfrm>
            <a:off x="4357686" y="1285860"/>
            <a:ext cx="4484463" cy="3000396"/>
          </a:xfrm>
          <a:prstGeom prst="rect">
            <a:avLst/>
          </a:prstGeom>
          <a:noFill/>
        </p:spPr>
      </p:pic>
      <p:sp>
        <p:nvSpPr>
          <p:cNvPr id="6" name="Rectangle 2"/>
          <p:cNvSpPr>
            <a:spLocks noGrp="1" noChangeArrowheads="1"/>
          </p:cNvSpPr>
          <p:nvPr>
            <p:ph type="title"/>
          </p:nvPr>
        </p:nvSpPr>
        <p:spPr>
          <a:xfrm>
            <a:off x="457200" y="274638"/>
            <a:ext cx="8229600" cy="1143000"/>
          </a:xfrm>
        </p:spPr>
        <p:txBody>
          <a:bodyPr/>
          <a:lstStyle/>
          <a:p>
            <a:pPr eaLnBrk="1" hangingPunct="1"/>
            <a:r>
              <a:rPr lang="es-ES_tradnl" dirty="0" smtClean="0"/>
              <a:t>Definición</a:t>
            </a:r>
            <a:endParaRPr lang="en-US" dirty="0" smtClean="0"/>
          </a:p>
        </p:txBody>
      </p:sp>
      <p:sp>
        <p:nvSpPr>
          <p:cNvPr id="8" name="Rectangle 3"/>
          <p:cNvSpPr txBox="1">
            <a:spLocks noChangeArrowheads="1"/>
          </p:cNvSpPr>
          <p:nvPr/>
        </p:nvSpPr>
        <p:spPr>
          <a:xfrm>
            <a:off x="271490" y="4357694"/>
            <a:ext cx="8229600" cy="2197088"/>
          </a:xfrm>
          <a:prstGeom prst="rect">
            <a:avLst/>
          </a:prstGeom>
        </p:spPr>
        <p:txBody>
          <a:bodyPr vert="horz" lIns="91440" tIns="45720" rIns="91440" bIns="45720" rtlCol="0">
            <a:normAutofit fontScale="92500" lnSpcReduction="10000"/>
          </a:bodyPr>
          <a:lstStyle/>
          <a:p>
            <a:pPr algn="just"/>
            <a:r>
              <a:rPr lang="es-ES" sz="2200" dirty="0" smtClean="0"/>
              <a:t>Los sistemas distribuidos necesitan de un soporte de comunicaciones. Este servicio de comunicaciones debe ser fiable y con un rendimiento aceptable. Además, en los sistemas distribuidos aparecen los problemas clásicos de los sistemas concurrentes: recursos compartidos, sincronización, etc.</a:t>
            </a:r>
            <a:br>
              <a:rPr lang="es-ES" sz="2200" dirty="0" smtClean="0"/>
            </a:br>
            <a:r>
              <a:rPr lang="es-ES" sz="2200" dirty="0" smtClean="0"/>
              <a:t/>
            </a:r>
            <a:br>
              <a:rPr lang="es-ES" sz="2200" dirty="0" smtClean="0"/>
            </a:br>
            <a:endParaRPr kumimoji="0" lang="en-GB" sz="2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n-GB" sz="2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s-ES" sz="2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s-ES" sz="2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Título"/>
          <p:cNvSpPr>
            <a:spLocks noGrp="1"/>
          </p:cNvSpPr>
          <p:nvPr>
            <p:ph type="title"/>
          </p:nvPr>
        </p:nvSpPr>
        <p:spPr/>
        <p:txBody>
          <a:bodyPr/>
          <a:lstStyle/>
          <a:p>
            <a:r>
              <a:rPr lang="es-ES" dirty="0" smtClean="0"/>
              <a:t>Objetivos</a:t>
            </a:r>
          </a:p>
        </p:txBody>
      </p:sp>
      <p:sp>
        <p:nvSpPr>
          <p:cNvPr id="9219" name="4 Rectángulo"/>
          <p:cNvSpPr>
            <a:spLocks noChangeArrowheads="1"/>
          </p:cNvSpPr>
          <p:nvPr/>
        </p:nvSpPr>
        <p:spPr bwMode="auto">
          <a:xfrm>
            <a:off x="457200" y="1600200"/>
            <a:ext cx="8229600" cy="3785652"/>
          </a:xfrm>
          <a:prstGeom prst="rect">
            <a:avLst/>
          </a:prstGeom>
          <a:noFill/>
          <a:ln w="9525">
            <a:noFill/>
            <a:miter lim="800000"/>
            <a:headEnd/>
            <a:tailEnd/>
          </a:ln>
        </p:spPr>
        <p:txBody>
          <a:bodyPr>
            <a:spAutoFit/>
          </a:bodyPr>
          <a:lstStyle/>
          <a:p>
            <a:r>
              <a:rPr lang="es-ES" sz="2400" dirty="0" smtClean="0"/>
              <a:t>En el mundo de la informática hay numerosos estándares y lenguajes, la mayoría de los cuales son incapaces de comunicarse entre sí. Afortunadamente, algunos de ellos han sido aceptados como estándares universales por la industria del software. El lenguaje SQL (</a:t>
            </a:r>
            <a:r>
              <a:rPr lang="es-ES" sz="2400" dirty="0" err="1" smtClean="0"/>
              <a:t>Structured</a:t>
            </a:r>
            <a:r>
              <a:rPr lang="es-ES" sz="2400" dirty="0" smtClean="0"/>
              <a:t> </a:t>
            </a:r>
            <a:r>
              <a:rPr lang="es-ES" sz="2400" dirty="0" err="1" smtClean="0"/>
              <a:t>Query</a:t>
            </a:r>
            <a:r>
              <a:rPr lang="es-ES" sz="2400" dirty="0" smtClean="0"/>
              <a:t> </a:t>
            </a:r>
            <a:r>
              <a:rPr lang="es-ES" sz="2400" dirty="0" err="1" smtClean="0"/>
              <a:t>Language</a:t>
            </a:r>
            <a:r>
              <a:rPr lang="es-ES" sz="2400" dirty="0" smtClean="0"/>
              <a:t>) se ha convertido en los últimos años en el método estándar de acceso a bases de datos. Se puede decir que cualquier </a:t>
            </a:r>
            <a:r>
              <a:rPr lang="es-ES" sz="2400" i="1" dirty="0" smtClean="0"/>
              <a:t>Sistema de Gestión de Bases de Datos</a:t>
            </a:r>
            <a:r>
              <a:rPr lang="es-ES" sz="2400" dirty="0" smtClean="0"/>
              <a:t> (DBMS) creado en los últimos cinco años usa SQL, de ahí que esta sea su principal virtud: un lenguaje prácticamente universal dentro de las bases de datos.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pPr eaLnBrk="1" hangingPunct="1"/>
            <a:r>
              <a:rPr lang="es-ES_tradnl" dirty="0" smtClean="0"/>
              <a:t>Elementos de un Sistema Distribuido</a:t>
            </a:r>
            <a:endParaRPr lang="en-US" dirty="0" smtClean="0"/>
          </a:p>
        </p:txBody>
      </p:sp>
      <p:pic>
        <p:nvPicPr>
          <p:cNvPr id="25601" name="Picture 1"/>
          <p:cNvPicPr>
            <a:picLocks noChangeAspect="1" noChangeArrowheads="1"/>
          </p:cNvPicPr>
          <p:nvPr/>
        </p:nvPicPr>
        <p:blipFill>
          <a:blip r:embed="rId2" cstate="print"/>
          <a:srcRect/>
          <a:stretch>
            <a:fillRect/>
          </a:stretch>
        </p:blipFill>
        <p:spPr bwMode="auto">
          <a:xfrm>
            <a:off x="2705100" y="1900238"/>
            <a:ext cx="3733800" cy="3057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0" y="2071678"/>
            <a:ext cx="5500694" cy="4214842"/>
          </a:xfrm>
        </p:spPr>
        <p:txBody>
          <a:bodyPr>
            <a:noAutofit/>
          </a:bodyPr>
          <a:lstStyle/>
          <a:p>
            <a:pPr>
              <a:buNone/>
            </a:pPr>
            <a:r>
              <a:rPr lang="es-EC" sz="2800" dirty="0" smtClean="0"/>
              <a:t>    Un sistema distribuido se define como una colección de computadores autónomos conectados por una red, y con el software distribuido adecuado para que el sistema sea visto por los usuarios como una única entidad capaz de proporcionar facilidades de computación.</a:t>
            </a:r>
            <a:endParaRPr lang="es-EC" sz="2800" dirty="0"/>
          </a:p>
        </p:txBody>
      </p:sp>
      <p:sp>
        <p:nvSpPr>
          <p:cNvPr id="3" name="2 Título"/>
          <p:cNvSpPr>
            <a:spLocks noGrp="1"/>
          </p:cNvSpPr>
          <p:nvPr>
            <p:ph type="title"/>
          </p:nvPr>
        </p:nvSpPr>
        <p:spPr/>
        <p:txBody>
          <a:bodyPr/>
          <a:lstStyle/>
          <a:p>
            <a:r>
              <a:rPr lang="es-EC" dirty="0" smtClean="0"/>
              <a:t>Sistemas Distribuidos</a:t>
            </a:r>
            <a:endParaRPr lang="es-EC" dirty="0"/>
          </a:p>
        </p:txBody>
      </p:sp>
      <p:pic>
        <p:nvPicPr>
          <p:cNvPr id="4" name="Picture 2" descr="http://gmcastillob.files.wordpress.com/2013/02/sitemas-distribuidos.jpg"/>
          <p:cNvPicPr>
            <a:picLocks noChangeAspect="1" noChangeArrowheads="1"/>
          </p:cNvPicPr>
          <p:nvPr/>
        </p:nvPicPr>
        <p:blipFill>
          <a:blip r:embed="rId2"/>
          <a:srcRect/>
          <a:stretch>
            <a:fillRect/>
          </a:stretch>
        </p:blipFill>
        <p:spPr bwMode="auto">
          <a:xfrm>
            <a:off x="5643571" y="3000372"/>
            <a:ext cx="3429023" cy="2571768"/>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283</TotalTime>
  <Words>3018</Words>
  <Application>Microsoft Office PowerPoint</Application>
  <PresentationFormat>Presentación en pantalla (4:3)</PresentationFormat>
  <Paragraphs>206</Paragraphs>
  <Slides>52</Slides>
  <Notes>1</Notes>
  <HiddenSlides>0</HiddenSlides>
  <MMClips>0</MMClips>
  <ScaleCrop>false</ScaleCrop>
  <HeadingPairs>
    <vt:vector size="4" baseType="variant">
      <vt:variant>
        <vt:lpstr>Tema</vt:lpstr>
      </vt:variant>
      <vt:variant>
        <vt:i4>1</vt:i4>
      </vt:variant>
      <vt:variant>
        <vt:lpstr>Títulos de diapositiva</vt:lpstr>
      </vt:variant>
      <vt:variant>
        <vt:i4>52</vt:i4>
      </vt:variant>
    </vt:vector>
  </HeadingPairs>
  <TitlesOfParts>
    <vt:vector size="53" baseType="lpstr">
      <vt:lpstr>Forma de onda</vt:lpstr>
      <vt:lpstr>SISTEMAS DISTRIBUIDOS INTRODUCCIÓN</vt:lpstr>
      <vt:lpstr>Introducción</vt:lpstr>
      <vt:lpstr>Definición</vt:lpstr>
      <vt:lpstr>Definición</vt:lpstr>
      <vt:lpstr>Definición</vt:lpstr>
      <vt:lpstr>Definición</vt:lpstr>
      <vt:lpstr>Objetivos</vt:lpstr>
      <vt:lpstr>Elementos de un Sistema Distribuido</vt:lpstr>
      <vt:lpstr>Sistemas Distribuidos</vt:lpstr>
      <vt:lpstr>Sistemas Distribuidos</vt:lpstr>
      <vt:lpstr>Características</vt:lpstr>
      <vt:lpstr>Características</vt:lpstr>
      <vt:lpstr>Características</vt:lpstr>
      <vt:lpstr>Características</vt:lpstr>
      <vt:lpstr>Características</vt:lpstr>
      <vt:lpstr>Características</vt:lpstr>
      <vt:lpstr>Características</vt:lpstr>
      <vt:lpstr>Características</vt:lpstr>
      <vt:lpstr>Ventajas de los sistemas distribuidos con respecto de los centralizados.</vt:lpstr>
      <vt:lpstr>Ventajas de los sistemas distribuidos con respecto de las PC independientes</vt:lpstr>
      <vt:lpstr>Desventajas de los sistemas distribuidos</vt:lpstr>
      <vt:lpstr>Características del procesamiento distribuido</vt:lpstr>
      <vt:lpstr>Servicio</vt:lpstr>
      <vt:lpstr>Recursos compartidos</vt:lpstr>
      <vt:lpstr>Protocolos asimétricos</vt:lpstr>
      <vt:lpstr>Transparencia de ubicación</vt:lpstr>
      <vt:lpstr>Mezcla e igualdad</vt:lpstr>
      <vt:lpstr>Intercambios basados en mensajes</vt:lpstr>
      <vt:lpstr>Encapsulamiento de servicios</vt:lpstr>
      <vt:lpstr>Integridad</vt:lpstr>
      <vt:lpstr>Propiedades</vt:lpstr>
      <vt:lpstr>Propiedades</vt:lpstr>
      <vt:lpstr>Propiedades</vt:lpstr>
      <vt:lpstr>Propiedades</vt:lpstr>
      <vt:lpstr>Propiedades</vt:lpstr>
      <vt:lpstr>Diapositiva 36</vt:lpstr>
      <vt:lpstr>Campos de aplicación</vt:lpstr>
      <vt:lpstr>Campos de aplicación</vt:lpstr>
      <vt:lpstr>Campos de aplicación</vt:lpstr>
      <vt:lpstr>Motivación</vt:lpstr>
      <vt:lpstr>Sistemas Operativos de red</vt:lpstr>
      <vt:lpstr>Modelos de procesamiento distribuido</vt:lpstr>
      <vt:lpstr>Procesamiento distribuido basado en entrada y salida.</vt:lpstr>
      <vt:lpstr>Procesamiento distribuido basado en llamadas a procedimientos remotos.</vt:lpstr>
      <vt:lpstr>Procesamiento distribuido basado en objetos distribuidos.</vt:lpstr>
      <vt:lpstr>Procesamiento distribuido basado en memoria compartida</vt:lpstr>
      <vt:lpstr>Categorías de los sistemas Distribuidos</vt:lpstr>
      <vt:lpstr>Modelo de Minicomputadoras.</vt:lpstr>
      <vt:lpstr>Modelo de Estación de Trabajo.</vt:lpstr>
      <vt:lpstr>Modelo microprocesadores en Pooling.</vt:lpstr>
      <vt:lpstr>Sistema Operativo Distribuido</vt:lpstr>
      <vt:lpstr>Diapositiva 52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Conceptos y aplicaciones multimedia</dc:title>
  <dc:creator>Righttek</dc:creator>
  <cp:lastModifiedBy>Marlon</cp:lastModifiedBy>
  <cp:revision>33</cp:revision>
  <dcterms:created xsi:type="dcterms:W3CDTF">2013-11-07T19:38:20Z</dcterms:created>
  <dcterms:modified xsi:type="dcterms:W3CDTF">2014-10-19T16:08:45Z</dcterms:modified>
</cp:coreProperties>
</file>