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710" r:id="rId2"/>
    <p:sldId id="724" r:id="rId3"/>
    <p:sldId id="725" r:id="rId4"/>
    <p:sldId id="726" r:id="rId5"/>
    <p:sldId id="727" r:id="rId6"/>
    <p:sldId id="728" r:id="rId7"/>
    <p:sldId id="729" r:id="rId8"/>
    <p:sldId id="730" r:id="rId9"/>
    <p:sldId id="731" r:id="rId10"/>
    <p:sldId id="732" r:id="rId11"/>
    <p:sldId id="733" r:id="rId12"/>
    <p:sldId id="734" r:id="rId13"/>
    <p:sldId id="735" r:id="rId14"/>
    <p:sldId id="736" r:id="rId15"/>
    <p:sldId id="737" r:id="rId16"/>
    <p:sldId id="738" r:id="rId17"/>
    <p:sldId id="739" r:id="rId18"/>
    <p:sldId id="740" r:id="rId19"/>
    <p:sldId id="741" r:id="rId20"/>
    <p:sldId id="742" r:id="rId21"/>
    <p:sldId id="743" r:id="rId22"/>
    <p:sldId id="744" r:id="rId23"/>
    <p:sldId id="745" r:id="rId24"/>
    <p:sldId id="746" r:id="rId25"/>
    <p:sldId id="747" r:id="rId26"/>
    <p:sldId id="748" r:id="rId27"/>
    <p:sldId id="749" r:id="rId28"/>
    <p:sldId id="750" r:id="rId29"/>
    <p:sldId id="751" r:id="rId30"/>
    <p:sldId id="752" r:id="rId31"/>
    <p:sldId id="753" r:id="rId32"/>
    <p:sldId id="784" r:id="rId33"/>
    <p:sldId id="785" r:id="rId34"/>
    <p:sldId id="786" r:id="rId35"/>
    <p:sldId id="787" r:id="rId36"/>
    <p:sldId id="788" r:id="rId37"/>
    <p:sldId id="754" r:id="rId38"/>
    <p:sldId id="755" r:id="rId39"/>
    <p:sldId id="756" r:id="rId40"/>
    <p:sldId id="757" r:id="rId41"/>
    <p:sldId id="789" r:id="rId42"/>
    <p:sldId id="790" r:id="rId43"/>
    <p:sldId id="791" r:id="rId44"/>
    <p:sldId id="792" r:id="rId45"/>
    <p:sldId id="793" r:id="rId46"/>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CC"/>
    <a:srgbClr val="A50021"/>
    <a:srgbClr val="CCCCFF"/>
    <a:srgbClr val="FFCCFF"/>
    <a:srgbClr val="CCFFCC"/>
    <a:srgbClr val="FFFF66"/>
    <a:srgbClr val="2BE2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Estilo temático 1 - Énfasis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49" autoAdjust="0"/>
  </p:normalViewPr>
  <p:slideViewPr>
    <p:cSldViewPr snapToGrid="0">
      <p:cViewPr varScale="1">
        <p:scale>
          <a:sx n="66" d="100"/>
          <a:sy n="66"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6A1FD3-800F-4A4B-AB87-04FF0B54D097}" type="datetimeFigureOut">
              <a:rPr lang="es-CO" smtClean="0"/>
              <a:t>11/03/2022</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ED0A75-7E78-47F3-83ED-4888F95AE7A0}" type="slidenum">
              <a:rPr lang="es-CO" smtClean="0"/>
              <a:t>‹Nº›</a:t>
            </a:fld>
            <a:endParaRPr lang="es-CO"/>
          </a:p>
        </p:txBody>
      </p:sp>
    </p:spTree>
    <p:extLst>
      <p:ext uri="{BB962C8B-B14F-4D97-AF65-F5344CB8AC3E}">
        <p14:creationId xmlns:p14="http://schemas.microsoft.com/office/powerpoint/2010/main" val="604195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424C6DA7-DA40-DC4C-AC5F-D47F3BE5E5F1}" type="slidenum">
              <a:rPr lang="es-ES" smtClean="0">
                <a:solidFill>
                  <a:prstClr val="black"/>
                </a:solidFill>
              </a:rPr>
              <a:pPr/>
              <a:t>1</a:t>
            </a:fld>
            <a:endParaRPr lang="es-ES">
              <a:solidFill>
                <a:prstClr val="black"/>
              </a:solidFill>
            </a:endParaRPr>
          </a:p>
        </p:txBody>
      </p:sp>
    </p:spTree>
    <p:extLst>
      <p:ext uri="{BB962C8B-B14F-4D97-AF65-F5344CB8AC3E}">
        <p14:creationId xmlns:p14="http://schemas.microsoft.com/office/powerpoint/2010/main" val="32255509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ESTILO 1">
    <p:spTree>
      <p:nvGrpSpPr>
        <p:cNvPr id="1" name=""/>
        <p:cNvGrpSpPr/>
        <p:nvPr/>
      </p:nvGrpSpPr>
      <p:grpSpPr>
        <a:xfrm>
          <a:off x="0" y="0"/>
          <a:ext cx="0" cy="0"/>
          <a:chOff x="0" y="0"/>
          <a:chExt cx="0" cy="0"/>
        </a:xfrm>
      </p:grpSpPr>
      <p:pic>
        <p:nvPicPr>
          <p:cNvPr id="2" name="Imagen 1" descr="Sin títul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632" y="1"/>
            <a:ext cx="12359443" cy="6875103"/>
          </a:xfrm>
          <a:prstGeom prst="rect">
            <a:avLst/>
          </a:prstGeom>
        </p:spPr>
      </p:pic>
    </p:spTree>
    <p:extLst>
      <p:ext uri="{BB962C8B-B14F-4D97-AF65-F5344CB8AC3E}">
        <p14:creationId xmlns:p14="http://schemas.microsoft.com/office/powerpoint/2010/main" val="4110411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CIÓN2">
    <p:spTree>
      <p:nvGrpSpPr>
        <p:cNvPr id="1" name=""/>
        <p:cNvGrpSpPr/>
        <p:nvPr/>
      </p:nvGrpSpPr>
      <p:grpSpPr>
        <a:xfrm>
          <a:off x="0" y="0"/>
          <a:ext cx="0" cy="0"/>
          <a:chOff x="0" y="0"/>
          <a:chExt cx="0" cy="0"/>
        </a:xfrm>
      </p:grpSpPr>
      <p:pic>
        <p:nvPicPr>
          <p:cNvPr id="2" name="Imagen 1" descr="Sin título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9738" y="0"/>
            <a:ext cx="12342337" cy="6858000"/>
          </a:xfrm>
          <a:prstGeom prst="rect">
            <a:avLst/>
          </a:prstGeom>
        </p:spPr>
      </p:pic>
      <p:sp>
        <p:nvSpPr>
          <p:cNvPr id="3" name="CuadroTexto 2"/>
          <p:cNvSpPr txBox="1"/>
          <p:nvPr userDrawn="1"/>
        </p:nvSpPr>
        <p:spPr>
          <a:xfrm>
            <a:off x="-4122444" y="-1248464"/>
            <a:ext cx="1219200" cy="1219200"/>
          </a:xfrm>
          <a:prstGeom prst="rect">
            <a:avLst/>
          </a:prstGeom>
        </p:spPr>
        <p:txBody>
          <a:bodyPr vert="horz" wrap="none" lIns="121920" tIns="60960" rIns="121920" bIns="60960" rtlCol="0" anchor="ctr">
            <a:noAutofit/>
          </a:bodyPr>
          <a:lstStyle/>
          <a:p>
            <a:pPr algn="l"/>
            <a:endParaRPr lang="es-ES" sz="10666" b="1" dirty="0">
              <a:solidFill>
                <a:srgbClr val="92D050"/>
              </a:solidFill>
            </a:endParaRPr>
          </a:p>
        </p:txBody>
      </p:sp>
    </p:spTree>
    <p:extLst>
      <p:ext uri="{BB962C8B-B14F-4D97-AF65-F5344CB8AC3E}">
        <p14:creationId xmlns:p14="http://schemas.microsoft.com/office/powerpoint/2010/main" val="929904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PÍTULO ESTILO 3">
    <p:spTree>
      <p:nvGrpSpPr>
        <p:cNvPr id="1" name=""/>
        <p:cNvGrpSpPr/>
        <p:nvPr/>
      </p:nvGrpSpPr>
      <p:grpSpPr>
        <a:xfrm>
          <a:off x="0" y="0"/>
          <a:ext cx="0" cy="0"/>
          <a:chOff x="0" y="0"/>
          <a:chExt cx="0" cy="0"/>
        </a:xfrm>
      </p:grpSpPr>
      <p:pic>
        <p:nvPicPr>
          <p:cNvPr id="2" name="Imagen 1" descr="Sin título9.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9738" y="0"/>
            <a:ext cx="12359443" cy="6858000"/>
          </a:xfrm>
          <a:prstGeom prst="rect">
            <a:avLst/>
          </a:prstGeom>
        </p:spPr>
      </p:pic>
    </p:spTree>
    <p:extLst>
      <p:ext uri="{BB962C8B-B14F-4D97-AF65-F5344CB8AC3E}">
        <p14:creationId xmlns:p14="http://schemas.microsoft.com/office/powerpoint/2010/main" val="28045924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CIÓN ESTILO 3">
    <p:spTree>
      <p:nvGrpSpPr>
        <p:cNvPr id="1" name=""/>
        <p:cNvGrpSpPr/>
        <p:nvPr/>
      </p:nvGrpSpPr>
      <p:grpSpPr>
        <a:xfrm>
          <a:off x="0" y="0"/>
          <a:ext cx="0" cy="0"/>
          <a:chOff x="0" y="0"/>
          <a:chExt cx="0" cy="0"/>
        </a:xfrm>
      </p:grpSpPr>
      <p:pic>
        <p:nvPicPr>
          <p:cNvPr id="2" name="Imagen 1" descr="Sin título10.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9738" y="0"/>
            <a:ext cx="12342337" cy="6858000"/>
          </a:xfrm>
          <a:prstGeom prst="rect">
            <a:avLst/>
          </a:prstGeom>
        </p:spPr>
      </p:pic>
    </p:spTree>
    <p:extLst>
      <p:ext uri="{BB962C8B-B14F-4D97-AF65-F5344CB8AC3E}">
        <p14:creationId xmlns:p14="http://schemas.microsoft.com/office/powerpoint/2010/main" val="9145076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pic>
        <p:nvPicPr>
          <p:cNvPr id="2" name="Imagen 1" descr="Sin título1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9738" y="0"/>
            <a:ext cx="12342337" cy="6858000"/>
          </a:xfrm>
          <a:prstGeom prst="rect">
            <a:avLst/>
          </a:prstGeom>
        </p:spPr>
      </p:pic>
    </p:spTree>
    <p:extLst>
      <p:ext uri="{BB962C8B-B14F-4D97-AF65-F5344CB8AC3E}">
        <p14:creationId xmlns:p14="http://schemas.microsoft.com/office/powerpoint/2010/main" val="3349881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ORTADA ESTILO 2">
    <p:spTree>
      <p:nvGrpSpPr>
        <p:cNvPr id="1" name=""/>
        <p:cNvGrpSpPr/>
        <p:nvPr/>
      </p:nvGrpSpPr>
      <p:grpSpPr>
        <a:xfrm>
          <a:off x="0" y="0"/>
          <a:ext cx="0" cy="0"/>
          <a:chOff x="0" y="0"/>
          <a:chExt cx="0" cy="0"/>
        </a:xfrm>
      </p:grpSpPr>
      <p:pic>
        <p:nvPicPr>
          <p:cNvPr id="3" name="Imagen 2" descr="Sin título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05" y="0"/>
            <a:ext cx="12192000" cy="6858000"/>
          </a:xfrm>
          <a:prstGeom prst="rect">
            <a:avLst/>
          </a:prstGeom>
        </p:spPr>
      </p:pic>
    </p:spTree>
    <p:extLst>
      <p:ext uri="{BB962C8B-B14F-4D97-AF65-F5344CB8AC3E}">
        <p14:creationId xmlns:p14="http://schemas.microsoft.com/office/powerpoint/2010/main" val="1531785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SQUEMA GENERAL">
    <p:spTree>
      <p:nvGrpSpPr>
        <p:cNvPr id="1" name=""/>
        <p:cNvGrpSpPr/>
        <p:nvPr/>
      </p:nvGrpSpPr>
      <p:grpSpPr>
        <a:xfrm>
          <a:off x="0" y="0"/>
          <a:ext cx="0" cy="0"/>
          <a:chOff x="0" y="0"/>
          <a:chExt cx="0" cy="0"/>
        </a:xfrm>
      </p:grpSpPr>
      <p:pic>
        <p:nvPicPr>
          <p:cNvPr id="2" name="Imagen 1" descr="Sin título3.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222599" cy="6858000"/>
          </a:xfrm>
          <a:prstGeom prst="rect">
            <a:avLst/>
          </a:prstGeom>
        </p:spPr>
      </p:pic>
    </p:spTree>
    <p:extLst>
      <p:ext uri="{BB962C8B-B14F-4D97-AF65-F5344CB8AC3E}">
        <p14:creationId xmlns:p14="http://schemas.microsoft.com/office/powerpoint/2010/main" val="323073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APÍTULO ESTILO 1">
    <p:spTree>
      <p:nvGrpSpPr>
        <p:cNvPr id="1" name=""/>
        <p:cNvGrpSpPr/>
        <p:nvPr/>
      </p:nvGrpSpPr>
      <p:grpSpPr>
        <a:xfrm>
          <a:off x="0" y="0"/>
          <a:ext cx="0" cy="0"/>
          <a:chOff x="0" y="0"/>
          <a:chExt cx="0" cy="0"/>
        </a:xfrm>
      </p:grpSpPr>
      <p:pic>
        <p:nvPicPr>
          <p:cNvPr id="2" name="Imagen 1" descr="Sin título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633" y="0"/>
            <a:ext cx="12342337" cy="6858000"/>
          </a:xfrm>
          <a:prstGeom prst="rect">
            <a:avLst/>
          </a:prstGeom>
        </p:spPr>
      </p:pic>
    </p:spTree>
    <p:extLst>
      <p:ext uri="{BB962C8B-B14F-4D97-AF65-F5344CB8AC3E}">
        <p14:creationId xmlns:p14="http://schemas.microsoft.com/office/powerpoint/2010/main" val="1605669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CIÓN1">
    <p:spTree>
      <p:nvGrpSpPr>
        <p:cNvPr id="1" name=""/>
        <p:cNvGrpSpPr/>
        <p:nvPr/>
      </p:nvGrpSpPr>
      <p:grpSpPr>
        <a:xfrm>
          <a:off x="0" y="0"/>
          <a:ext cx="0" cy="0"/>
          <a:chOff x="0" y="0"/>
          <a:chExt cx="0" cy="0"/>
        </a:xfrm>
      </p:grpSpPr>
      <p:pic>
        <p:nvPicPr>
          <p:cNvPr id="2" name="Imagen 1" descr="Sin título5.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226211" cy="6858000"/>
          </a:xfrm>
          <a:prstGeom prst="rect">
            <a:avLst/>
          </a:prstGeom>
        </p:spPr>
      </p:pic>
    </p:spTree>
    <p:extLst>
      <p:ext uri="{BB962C8B-B14F-4D97-AF65-F5344CB8AC3E}">
        <p14:creationId xmlns:p14="http://schemas.microsoft.com/office/powerpoint/2010/main" val="2156269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SQUEMA GRAL 2">
    <p:spTree>
      <p:nvGrpSpPr>
        <p:cNvPr id="1" name=""/>
        <p:cNvGrpSpPr/>
        <p:nvPr/>
      </p:nvGrpSpPr>
      <p:grpSpPr>
        <a:xfrm>
          <a:off x="0" y="0"/>
          <a:ext cx="0" cy="0"/>
          <a:chOff x="0" y="0"/>
          <a:chExt cx="0" cy="0"/>
        </a:xfrm>
      </p:grpSpPr>
      <p:pic>
        <p:nvPicPr>
          <p:cNvPr id="3" name="Imagen 2" descr="Sin título6.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9738" y="0"/>
            <a:ext cx="12359444" cy="6858000"/>
          </a:xfrm>
          <a:prstGeom prst="rect">
            <a:avLst/>
          </a:prstGeom>
        </p:spPr>
      </p:pic>
    </p:spTree>
    <p:extLst>
      <p:ext uri="{BB962C8B-B14F-4D97-AF65-F5344CB8AC3E}">
        <p14:creationId xmlns:p14="http://schemas.microsoft.com/office/powerpoint/2010/main" val="1797330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SQUEMA GRAL 2A">
    <p:spTree>
      <p:nvGrpSpPr>
        <p:cNvPr id="1" name=""/>
        <p:cNvGrpSpPr/>
        <p:nvPr/>
      </p:nvGrpSpPr>
      <p:grpSpPr>
        <a:xfrm>
          <a:off x="0" y="0"/>
          <a:ext cx="0" cy="0"/>
          <a:chOff x="0" y="0"/>
          <a:chExt cx="0" cy="0"/>
        </a:xfrm>
      </p:grpSpPr>
      <p:pic>
        <p:nvPicPr>
          <p:cNvPr id="3" name="Imagen 2" descr="Template_PPT_Mesa de trabajo 24 copia 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4601" cy="6858000"/>
          </a:xfrm>
          <a:prstGeom prst="rect">
            <a:avLst/>
          </a:prstGeom>
        </p:spPr>
      </p:pic>
    </p:spTree>
    <p:extLst>
      <p:ext uri="{BB962C8B-B14F-4D97-AF65-F5344CB8AC3E}">
        <p14:creationId xmlns:p14="http://schemas.microsoft.com/office/powerpoint/2010/main" val="3331767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SQUEMA GRAL 2B">
    <p:spTree>
      <p:nvGrpSpPr>
        <p:cNvPr id="1" name=""/>
        <p:cNvGrpSpPr/>
        <p:nvPr/>
      </p:nvGrpSpPr>
      <p:grpSpPr>
        <a:xfrm>
          <a:off x="0" y="0"/>
          <a:ext cx="0" cy="0"/>
          <a:chOff x="0" y="0"/>
          <a:chExt cx="0" cy="0"/>
        </a:xfrm>
      </p:grpSpPr>
      <p:pic>
        <p:nvPicPr>
          <p:cNvPr id="3" name="Imagen 2" descr="Template_PPT_Mesa de trabajo 24 copia 3.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4601" cy="6858000"/>
          </a:xfrm>
          <a:prstGeom prst="rect">
            <a:avLst/>
          </a:prstGeom>
        </p:spPr>
      </p:pic>
    </p:spTree>
    <p:extLst>
      <p:ext uri="{BB962C8B-B14F-4D97-AF65-F5344CB8AC3E}">
        <p14:creationId xmlns:p14="http://schemas.microsoft.com/office/powerpoint/2010/main" val="3422569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PÍTULO ESTILO 2">
    <p:spTree>
      <p:nvGrpSpPr>
        <p:cNvPr id="1" name=""/>
        <p:cNvGrpSpPr/>
        <p:nvPr/>
      </p:nvGrpSpPr>
      <p:grpSpPr>
        <a:xfrm>
          <a:off x="0" y="0"/>
          <a:ext cx="0" cy="0"/>
          <a:chOff x="0" y="0"/>
          <a:chExt cx="0" cy="0"/>
        </a:xfrm>
      </p:grpSpPr>
      <p:pic>
        <p:nvPicPr>
          <p:cNvPr id="2" name="Imagen 1" descr="Sin título7.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239704" cy="6858000"/>
          </a:xfrm>
          <a:prstGeom prst="rect">
            <a:avLst/>
          </a:prstGeom>
        </p:spPr>
      </p:pic>
    </p:spTree>
    <p:extLst>
      <p:ext uri="{BB962C8B-B14F-4D97-AF65-F5344CB8AC3E}">
        <p14:creationId xmlns:p14="http://schemas.microsoft.com/office/powerpoint/2010/main" val="2266016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uadroTexto 1"/>
          <p:cNvSpPr txBox="1"/>
          <p:nvPr/>
        </p:nvSpPr>
        <p:spPr>
          <a:xfrm>
            <a:off x="10200936" y="6334683"/>
            <a:ext cx="1991064" cy="523317"/>
          </a:xfrm>
          <a:prstGeom prst="rect">
            <a:avLst/>
          </a:prstGeom>
        </p:spPr>
        <p:txBody>
          <a:bodyPr vert="horz" wrap="none" lIns="121920" tIns="60960" rIns="121920" bIns="60960" rtlCol="0" anchor="b">
            <a:noAutofit/>
          </a:bodyPr>
          <a:lstStyle/>
          <a:p>
            <a:pPr algn="r"/>
            <a:r>
              <a:rPr lang="es-ES" sz="1067" b="1" dirty="0">
                <a:solidFill>
                  <a:schemeClr val="tx1">
                    <a:lumMod val="50000"/>
                    <a:lumOff val="50000"/>
                  </a:schemeClr>
                </a:solidFill>
              </a:rPr>
              <a:t>GC-F-004 V.01</a:t>
            </a:r>
          </a:p>
        </p:txBody>
      </p:sp>
    </p:spTree>
    <p:extLst>
      <p:ext uri="{BB962C8B-B14F-4D97-AF65-F5344CB8AC3E}">
        <p14:creationId xmlns:p14="http://schemas.microsoft.com/office/powerpoint/2010/main" val="37575653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s-E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2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 Id="rId5" Type="http://schemas.openxmlformats.org/officeDocument/2006/relationships/image" Target="../media/image21.png"/><Relationship Id="rId4" Type="http://schemas.openxmlformats.org/officeDocument/2006/relationships/image" Target="../media/image20.png"/></Relationships>
</file>

<file path=ppt/slides/_rels/slide3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5.xml"/><Relationship Id="rId5" Type="http://schemas.openxmlformats.org/officeDocument/2006/relationships/image" Target="../media/image71.png"/><Relationship Id="rId4" Type="http://schemas.openxmlformats.org/officeDocument/2006/relationships/image" Target="../media/image70.png"/></Relationships>
</file>

<file path=ppt/slides/_rels/slide37.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40.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5.xml"/><Relationship Id="rId4" Type="http://schemas.openxmlformats.org/officeDocument/2006/relationships/image" Target="../media/image83.png"/></Relationships>
</file>

<file path=ppt/slides/_rels/slide44.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 Id="rId4" Type="http://schemas.openxmlformats.org/officeDocument/2006/relationships/image" Target="../media/image30.png"/></Relationships>
</file>

<file path=ppt/slides/_rels/slide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 Id="rId4" Type="http://schemas.openxmlformats.org/officeDocument/2006/relationships/image" Target="../media/image33.png"/></Relationships>
</file>

<file path=ppt/slides/_rels/slide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5.xml"/><Relationship Id="rId4" Type="http://schemas.openxmlformats.org/officeDocument/2006/relationships/image" Target="../media/image36.png"/></Relationships>
</file>

<file path=ppt/slides/_rels/slide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5.xml"/><Relationship Id="rId5" Type="http://schemas.openxmlformats.org/officeDocument/2006/relationships/image" Target="../media/image40.png"/><Relationship Id="rId4" Type="http://schemas.openxmlformats.org/officeDocument/2006/relationships/image" Target="../media/image3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p:cNvSpPr txBox="1"/>
          <p:nvPr/>
        </p:nvSpPr>
        <p:spPr>
          <a:xfrm>
            <a:off x="1144487" y="3471756"/>
            <a:ext cx="1219200" cy="1219200"/>
          </a:xfrm>
          <a:prstGeom prst="rect">
            <a:avLst/>
          </a:prstGeom>
        </p:spPr>
        <p:txBody>
          <a:bodyPr vert="horz" wrap="none" lIns="121920" tIns="60960" rIns="121920" bIns="60960" rtlCol="0" anchor="ctr">
            <a:noAutofit/>
          </a:bodyPr>
          <a:lstStyle/>
          <a:p>
            <a:endParaRPr lang="es-ES" sz="10666" b="1" dirty="0">
              <a:solidFill>
                <a:srgbClr val="92D050"/>
              </a:solidFill>
            </a:endParaRPr>
          </a:p>
        </p:txBody>
      </p:sp>
      <p:sp>
        <p:nvSpPr>
          <p:cNvPr id="8" name="CuadroTexto 7"/>
          <p:cNvSpPr txBox="1"/>
          <p:nvPr/>
        </p:nvSpPr>
        <p:spPr>
          <a:xfrm>
            <a:off x="3990067" y="1710516"/>
            <a:ext cx="3067293" cy="3436967"/>
          </a:xfrm>
          <a:prstGeom prst="rect">
            <a:avLst/>
          </a:prstGeom>
          <a:noFill/>
        </p:spPr>
        <p:txBody>
          <a:bodyPr wrap="square" rtlCol="0">
            <a:spAutoFit/>
          </a:bodyPr>
          <a:lstStyle/>
          <a:p>
            <a:endParaRPr lang="es-ES" sz="1867" b="1" dirty="0">
              <a:solidFill>
                <a:prstClr val="white"/>
              </a:solidFill>
              <a:cs typeface="Calibri"/>
            </a:endParaRPr>
          </a:p>
          <a:p>
            <a:pPr marL="342900" indent="-342900">
              <a:buFont typeface="Wingdings" panose="05000000000000000000" pitchFamily="2" charset="2"/>
              <a:buChar char="ü"/>
            </a:pPr>
            <a:endParaRPr lang="es-ES" sz="1867" b="1" dirty="0">
              <a:solidFill>
                <a:prstClr val="white"/>
              </a:solidFill>
              <a:cs typeface="Calibri"/>
            </a:endParaRPr>
          </a:p>
          <a:p>
            <a:pPr marL="342900" indent="-342900">
              <a:buFont typeface="Wingdings" panose="05000000000000000000" pitchFamily="2" charset="2"/>
              <a:buChar char="ü"/>
            </a:pPr>
            <a:r>
              <a:rPr lang="es-ES" sz="2000" b="1" dirty="0">
                <a:solidFill>
                  <a:prstClr val="white"/>
                </a:solidFill>
                <a:cs typeface="Calibri"/>
              </a:rPr>
              <a:t>Primer contacto con la POO</a:t>
            </a:r>
          </a:p>
          <a:p>
            <a:pPr marL="342900" indent="-342900">
              <a:buFont typeface="Wingdings" panose="05000000000000000000" pitchFamily="2" charset="2"/>
              <a:buChar char="ü"/>
            </a:pPr>
            <a:r>
              <a:rPr lang="es-ES" sz="2000" b="1" dirty="0">
                <a:solidFill>
                  <a:prstClr val="white"/>
                </a:solidFill>
                <a:cs typeface="Calibri"/>
              </a:rPr>
              <a:t>Clases y objetos</a:t>
            </a:r>
          </a:p>
          <a:p>
            <a:pPr marL="342900" indent="-342900">
              <a:buFont typeface="Wingdings" panose="05000000000000000000" pitchFamily="2" charset="2"/>
              <a:buChar char="ü"/>
            </a:pPr>
            <a:r>
              <a:rPr lang="es-ES" sz="2000" b="1" dirty="0">
                <a:solidFill>
                  <a:prstClr val="white"/>
                </a:solidFill>
                <a:cs typeface="Calibri"/>
              </a:rPr>
              <a:t>Atributos y métodos</a:t>
            </a:r>
          </a:p>
          <a:p>
            <a:pPr marL="342900" indent="-342900">
              <a:buFont typeface="Wingdings" panose="05000000000000000000" pitchFamily="2" charset="2"/>
              <a:buChar char="ü"/>
            </a:pPr>
            <a:r>
              <a:rPr lang="es-ES" sz="2000" b="1" dirty="0">
                <a:solidFill>
                  <a:prstClr val="white"/>
                </a:solidFill>
                <a:cs typeface="Calibri"/>
              </a:rPr>
              <a:t>Método constructor, destructor y string</a:t>
            </a:r>
          </a:p>
          <a:p>
            <a:pPr marL="342900" indent="-342900">
              <a:buFont typeface="Wingdings" panose="05000000000000000000" pitchFamily="2" charset="2"/>
              <a:buChar char="ü"/>
            </a:pPr>
            <a:r>
              <a:rPr lang="es-ES" sz="2000" b="1" dirty="0">
                <a:solidFill>
                  <a:prstClr val="white"/>
                </a:solidFill>
                <a:cs typeface="Calibri"/>
              </a:rPr>
              <a:t>Encapsulación</a:t>
            </a:r>
          </a:p>
          <a:p>
            <a:pPr marL="342900" indent="-342900">
              <a:buFont typeface="Wingdings" panose="05000000000000000000" pitchFamily="2" charset="2"/>
              <a:buChar char="ü"/>
            </a:pPr>
            <a:r>
              <a:rPr lang="es-ES" sz="2000" b="1" dirty="0">
                <a:solidFill>
                  <a:prstClr val="white"/>
                </a:solidFill>
                <a:cs typeface="Calibri"/>
              </a:rPr>
              <a:t>herencia</a:t>
            </a:r>
          </a:p>
          <a:p>
            <a:endParaRPr lang="es-ES" sz="2000" b="1" dirty="0">
              <a:solidFill>
                <a:prstClr val="white"/>
              </a:solidFill>
              <a:cs typeface="Calibri"/>
            </a:endParaRPr>
          </a:p>
        </p:txBody>
      </p:sp>
      <p:sp>
        <p:nvSpPr>
          <p:cNvPr id="11" name="CuadroTexto 10"/>
          <p:cNvSpPr txBox="1"/>
          <p:nvPr/>
        </p:nvSpPr>
        <p:spPr>
          <a:xfrm>
            <a:off x="8563642" y="48870"/>
            <a:ext cx="2093345" cy="461665"/>
          </a:xfrm>
          <a:prstGeom prst="rect">
            <a:avLst/>
          </a:prstGeom>
          <a:noFill/>
        </p:spPr>
        <p:txBody>
          <a:bodyPr wrap="square" rtlCol="0">
            <a:spAutoFit/>
          </a:bodyPr>
          <a:lstStyle/>
          <a:p>
            <a:r>
              <a:rPr lang="es-ES" sz="2400" b="1" dirty="0">
                <a:solidFill>
                  <a:srgbClr val="0099A5"/>
                </a:solidFill>
                <a:cs typeface="Calibri"/>
              </a:rPr>
              <a:t>    OBJETIVOS   </a:t>
            </a:r>
            <a:endParaRPr lang="es-ES" sz="2400" b="1" dirty="0">
              <a:solidFill>
                <a:srgbClr val="FF9220"/>
              </a:solidFill>
              <a:cs typeface="Calibri"/>
            </a:endParaRPr>
          </a:p>
        </p:txBody>
      </p:sp>
      <p:sp>
        <p:nvSpPr>
          <p:cNvPr id="14" name="CuadroTexto 13"/>
          <p:cNvSpPr txBox="1"/>
          <p:nvPr/>
        </p:nvSpPr>
        <p:spPr>
          <a:xfrm>
            <a:off x="7509342" y="1367624"/>
            <a:ext cx="4201947" cy="4770537"/>
          </a:xfrm>
          <a:prstGeom prst="rect">
            <a:avLst/>
          </a:prstGeom>
          <a:noFill/>
        </p:spPr>
        <p:txBody>
          <a:bodyPr wrap="square" rtlCol="0">
            <a:spAutoFit/>
          </a:bodyPr>
          <a:lstStyle/>
          <a:p>
            <a:pPr marL="285750" indent="-285750">
              <a:buFont typeface="Arial" panose="020B0604020202020204" pitchFamily="34" charset="0"/>
              <a:buChar char="•"/>
            </a:pPr>
            <a:r>
              <a:rPr lang="es-MX" sz="1600" dirty="0">
                <a:effectLst/>
                <a:latin typeface="Arial" panose="020B0604020202020204" pitchFamily="34" charset="0"/>
              </a:rPr>
              <a:t>Identificar los principios de la programación orientada a objetos. </a:t>
            </a:r>
          </a:p>
          <a:p>
            <a:endParaRPr lang="es-MX" sz="1600" dirty="0">
              <a:effectLst/>
              <a:latin typeface="Arial" panose="020B0604020202020204" pitchFamily="34" charset="0"/>
            </a:endParaRPr>
          </a:p>
          <a:p>
            <a:pPr marL="285750" indent="-285750">
              <a:buFont typeface="Arial" panose="020B0604020202020204" pitchFamily="34" charset="0"/>
              <a:buChar char="•"/>
            </a:pPr>
            <a:r>
              <a:rPr lang="es-MX" sz="1600" dirty="0">
                <a:effectLst/>
                <a:latin typeface="Arial" panose="020B0604020202020204" pitchFamily="34" charset="0"/>
              </a:rPr>
              <a:t>Utilizar un lenguaje de POO para afianzar l los conceptos de la POO. </a:t>
            </a:r>
          </a:p>
          <a:p>
            <a:pPr marL="285750" indent="-285750">
              <a:buFont typeface="Arial" panose="020B0604020202020204" pitchFamily="34" charset="0"/>
              <a:buChar char="•"/>
            </a:pPr>
            <a:endParaRPr lang="es-MX" sz="1600" dirty="0">
              <a:latin typeface="Arial" panose="020B0604020202020204" pitchFamily="34" charset="0"/>
            </a:endParaRPr>
          </a:p>
          <a:p>
            <a:pPr marL="285750" indent="-285750">
              <a:buFont typeface="Arial" panose="020B0604020202020204" pitchFamily="34" charset="0"/>
              <a:buChar char="•"/>
            </a:pPr>
            <a:r>
              <a:rPr lang="es-MX" sz="1600" dirty="0">
                <a:effectLst/>
                <a:latin typeface="Arial" panose="020B0604020202020204" pitchFamily="34" charset="0"/>
              </a:rPr>
              <a:t>Aplicar el manejo de Métodos.</a:t>
            </a:r>
          </a:p>
          <a:p>
            <a:pPr marL="285750" indent="-285750">
              <a:buFont typeface="Arial" panose="020B0604020202020204" pitchFamily="34" charset="0"/>
              <a:buChar char="•"/>
            </a:pPr>
            <a:endParaRPr lang="es-MX" sz="1600" dirty="0">
              <a:effectLst/>
              <a:latin typeface="Arial" panose="020B0604020202020204" pitchFamily="34" charset="0"/>
            </a:endParaRPr>
          </a:p>
          <a:p>
            <a:pPr marL="285750" indent="-285750">
              <a:buFont typeface="Arial" panose="020B0604020202020204" pitchFamily="34" charset="0"/>
              <a:buChar char="•"/>
            </a:pPr>
            <a:r>
              <a:rPr lang="es-CO" sz="1600" dirty="0"/>
              <a:t>Distinguir clases de objetos.</a:t>
            </a:r>
            <a:r>
              <a:rPr lang="es-MX" sz="1600" dirty="0">
                <a:effectLst/>
                <a:latin typeface="Arial" panose="020B0604020202020204" pitchFamily="34" charset="0"/>
              </a:rPr>
              <a:t> </a:t>
            </a:r>
          </a:p>
          <a:p>
            <a:endParaRPr lang="es-MX" sz="1600" dirty="0">
              <a:effectLst/>
              <a:latin typeface="Arial" panose="020B0604020202020204" pitchFamily="34" charset="0"/>
            </a:endParaRPr>
          </a:p>
          <a:p>
            <a:pPr marL="266700" indent="-266700"/>
            <a:r>
              <a:rPr lang="es-MX" sz="1600" dirty="0">
                <a:effectLst/>
                <a:latin typeface="Arial" panose="020B0604020202020204" pitchFamily="34" charset="0"/>
              </a:rPr>
              <a:t>•   Comprender el concepto relacionado de   la Programación Orientada a Objetos haciendo uso debido de Clases y Herencias de Objetos en lenguaje Python.</a:t>
            </a:r>
          </a:p>
          <a:p>
            <a:pPr marL="266700" indent="-266700"/>
            <a:endParaRPr lang="es-MX" sz="1600" dirty="0">
              <a:latin typeface="Arial" panose="020B0604020202020204" pitchFamily="34" charset="0"/>
            </a:endParaRPr>
          </a:p>
          <a:p>
            <a:pPr marL="266700" indent="-266700"/>
            <a:r>
              <a:rPr lang="es-MX" sz="1600" dirty="0">
                <a:effectLst/>
                <a:latin typeface="Arial" panose="020B0604020202020204" pitchFamily="34" charset="0"/>
              </a:rPr>
              <a:t>•   comprender el concepto de polimorfismo en POO Python</a:t>
            </a:r>
          </a:p>
          <a:p>
            <a:endParaRPr lang="es-MX" sz="1600" dirty="0">
              <a:effectLst/>
              <a:latin typeface="Arial" panose="020B0604020202020204" pitchFamily="34" charset="0"/>
            </a:endParaRPr>
          </a:p>
        </p:txBody>
      </p:sp>
      <p:sp>
        <p:nvSpPr>
          <p:cNvPr id="17" name="Rectángulo redondeado 16"/>
          <p:cNvSpPr/>
          <p:nvPr/>
        </p:nvSpPr>
        <p:spPr>
          <a:xfrm>
            <a:off x="7175196" y="522493"/>
            <a:ext cx="4673292" cy="6274679"/>
          </a:xfrm>
          <a:prstGeom prst="roundRect">
            <a:avLst/>
          </a:prstGeom>
          <a:no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2400"/>
          </a:p>
        </p:txBody>
      </p:sp>
      <p:sp>
        <p:nvSpPr>
          <p:cNvPr id="3" name="CuadroTexto 2">
            <a:extLst>
              <a:ext uri="{FF2B5EF4-FFF2-40B4-BE49-F238E27FC236}">
                <a16:creationId xmlns:a16="http://schemas.microsoft.com/office/drawing/2014/main" id="{912DE044-E148-4CD3-9991-2F4BD27DEF05}"/>
              </a:ext>
            </a:extLst>
          </p:cNvPr>
          <p:cNvSpPr txBox="1"/>
          <p:nvPr/>
        </p:nvSpPr>
        <p:spPr>
          <a:xfrm>
            <a:off x="4299387" y="929876"/>
            <a:ext cx="2093345" cy="437748"/>
          </a:xfrm>
          <a:prstGeom prst="rect">
            <a:avLst/>
          </a:prstGeom>
        </p:spPr>
        <p:txBody>
          <a:bodyPr vert="horz" wrap="square" lIns="91440" tIns="45720" rIns="91440" bIns="45720" rtlCol="0" anchor="ctr">
            <a:noAutofit/>
          </a:bodyPr>
          <a:lstStyle/>
          <a:p>
            <a:pPr algn="l"/>
            <a:r>
              <a:rPr lang="es-MX" sz="2400" b="1" dirty="0">
                <a:solidFill>
                  <a:srgbClr val="92D050"/>
                </a:solidFill>
              </a:rPr>
              <a:t>A  G  E  N  D  A</a:t>
            </a:r>
            <a:endParaRPr lang="es-CO" sz="2400" b="1" dirty="0">
              <a:solidFill>
                <a:srgbClr val="92D050"/>
              </a:solidFill>
            </a:endParaRPr>
          </a:p>
        </p:txBody>
      </p:sp>
      <p:sp>
        <p:nvSpPr>
          <p:cNvPr id="6" name="CuadroTexto 5">
            <a:extLst>
              <a:ext uri="{FF2B5EF4-FFF2-40B4-BE49-F238E27FC236}">
                <a16:creationId xmlns:a16="http://schemas.microsoft.com/office/drawing/2014/main" id="{B1A0DEC4-D7FF-419B-8089-F1AB7F526268}"/>
              </a:ext>
            </a:extLst>
          </p:cNvPr>
          <p:cNvSpPr txBox="1"/>
          <p:nvPr/>
        </p:nvSpPr>
        <p:spPr>
          <a:xfrm>
            <a:off x="343512" y="510535"/>
            <a:ext cx="3173411" cy="810543"/>
          </a:xfrm>
          <a:prstGeom prst="rect">
            <a:avLst/>
          </a:prstGeom>
          <a:noFill/>
        </p:spPr>
        <p:txBody>
          <a:bodyPr wrap="square" rtlCol="0">
            <a:spAutoFit/>
          </a:bodyPr>
          <a:lstStyle/>
          <a:p>
            <a:pPr marL="342900" indent="-342900">
              <a:buFont typeface="Wingdings" panose="05000000000000000000" pitchFamily="2" charset="2"/>
              <a:buChar char="ü"/>
            </a:pPr>
            <a:endParaRPr lang="es-ES" sz="1867" b="1" dirty="0">
              <a:solidFill>
                <a:prstClr val="white"/>
              </a:solidFill>
              <a:cs typeface="Calibri"/>
            </a:endParaRPr>
          </a:p>
          <a:p>
            <a:pPr marL="633413" indent="-633413"/>
            <a:r>
              <a:rPr lang="es-ES" sz="2800" b="1" dirty="0">
                <a:solidFill>
                  <a:prstClr val="white"/>
                </a:solidFill>
                <a:cs typeface="Calibri"/>
              </a:rPr>
              <a:t>POO  EN   PYTHON</a:t>
            </a:r>
            <a:endParaRPr lang="es-ES" sz="2000" b="1" dirty="0">
              <a:solidFill>
                <a:prstClr val="white"/>
              </a:solidFill>
              <a:cs typeface="Calibri"/>
            </a:endParaRPr>
          </a:p>
        </p:txBody>
      </p:sp>
      <p:pic>
        <p:nvPicPr>
          <p:cNvPr id="4" name="Imagen 3">
            <a:extLst>
              <a:ext uri="{FF2B5EF4-FFF2-40B4-BE49-F238E27FC236}">
                <a16:creationId xmlns:a16="http://schemas.microsoft.com/office/drawing/2014/main" id="{730AD84B-149B-45AF-80B4-FFFE224CF0A8}"/>
              </a:ext>
            </a:extLst>
          </p:cNvPr>
          <p:cNvPicPr>
            <a:picLocks noChangeAspect="1"/>
          </p:cNvPicPr>
          <p:nvPr/>
        </p:nvPicPr>
        <p:blipFill>
          <a:blip r:embed="rId3">
            <a:extLst>
              <a:ext uri="{BEBA8EAE-BF5A-486C-A8C5-ECC9F3942E4B}">
                <a14:imgProps xmlns:a14="http://schemas.microsoft.com/office/drawing/2010/main">
                  <a14:imgLayer r:embed="rId4">
                    <a14:imgEffect>
                      <a14:artisticGlowEdges/>
                    </a14:imgEffect>
                  </a14:imgLayer>
                </a14:imgProps>
              </a:ext>
            </a:extLst>
          </a:blip>
          <a:stretch>
            <a:fillRect/>
          </a:stretch>
        </p:blipFill>
        <p:spPr>
          <a:xfrm>
            <a:off x="1039629" y="2243244"/>
            <a:ext cx="1781175" cy="2286000"/>
          </a:xfrm>
          <a:prstGeom prst="rect">
            <a:avLst/>
          </a:prstGeom>
        </p:spPr>
      </p:pic>
    </p:spTree>
    <p:extLst>
      <p:ext uri="{BB962C8B-B14F-4D97-AF65-F5344CB8AC3E}">
        <p14:creationId xmlns:p14="http://schemas.microsoft.com/office/powerpoint/2010/main" val="2434228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pic>
        <p:nvPicPr>
          <p:cNvPr id="6" name="Imagen 5">
            <a:extLst>
              <a:ext uri="{FF2B5EF4-FFF2-40B4-BE49-F238E27FC236}">
                <a16:creationId xmlns:a16="http://schemas.microsoft.com/office/drawing/2014/main" id="{6413E661-D5BC-4D94-9AB6-EF2C11775482}"/>
              </a:ext>
            </a:extLst>
          </p:cNvPr>
          <p:cNvPicPr>
            <a:picLocks noChangeAspect="1"/>
          </p:cNvPicPr>
          <p:nvPr/>
        </p:nvPicPr>
        <p:blipFill>
          <a:blip r:embed="rId2"/>
          <a:stretch>
            <a:fillRect/>
          </a:stretch>
        </p:blipFill>
        <p:spPr>
          <a:xfrm>
            <a:off x="202066" y="1359029"/>
            <a:ext cx="3557134" cy="2069971"/>
          </a:xfrm>
          <a:prstGeom prst="rect">
            <a:avLst/>
          </a:prstGeom>
        </p:spPr>
      </p:pic>
      <p:sp>
        <p:nvSpPr>
          <p:cNvPr id="16" name="CuadroTexto 15">
            <a:extLst>
              <a:ext uri="{FF2B5EF4-FFF2-40B4-BE49-F238E27FC236}">
                <a16:creationId xmlns:a16="http://schemas.microsoft.com/office/drawing/2014/main" id="{D01CE94B-72A9-499C-A7EF-B9C2AFA71643}"/>
              </a:ext>
            </a:extLst>
          </p:cNvPr>
          <p:cNvSpPr txBox="1"/>
          <p:nvPr/>
        </p:nvSpPr>
        <p:spPr>
          <a:xfrm>
            <a:off x="3476171" y="1701516"/>
            <a:ext cx="8265886" cy="1384995"/>
          </a:xfrm>
          <a:prstGeom prst="rect">
            <a:avLst/>
          </a:prstGeom>
          <a:noFill/>
        </p:spPr>
        <p:txBody>
          <a:bodyPr wrap="square">
            <a:spAutoFit/>
          </a:bodyPr>
          <a:lstStyle/>
          <a:p>
            <a:pPr algn="just"/>
            <a:r>
              <a:rPr lang="es-MX" sz="2800" dirty="0"/>
              <a:t>mientras las clases están ahí en el código haciendo su papel de instrucciones, los objetos no existen hasta que el programa se ejecuta y se crean en la memoria.</a:t>
            </a:r>
          </a:p>
        </p:txBody>
      </p:sp>
      <p:sp>
        <p:nvSpPr>
          <p:cNvPr id="17" name="CuadroTexto 16">
            <a:extLst>
              <a:ext uri="{FF2B5EF4-FFF2-40B4-BE49-F238E27FC236}">
                <a16:creationId xmlns:a16="http://schemas.microsoft.com/office/drawing/2014/main" id="{D32C0E7F-67AE-40A1-B8FB-466C9CCDA025}"/>
              </a:ext>
            </a:extLst>
          </p:cNvPr>
          <p:cNvSpPr txBox="1"/>
          <p:nvPr/>
        </p:nvSpPr>
        <p:spPr>
          <a:xfrm>
            <a:off x="202066" y="3428998"/>
            <a:ext cx="11423877" cy="954107"/>
          </a:xfrm>
          <a:prstGeom prst="rect">
            <a:avLst/>
          </a:prstGeom>
          <a:noFill/>
        </p:spPr>
        <p:txBody>
          <a:bodyPr wrap="square">
            <a:spAutoFit/>
          </a:bodyPr>
          <a:lstStyle/>
          <a:p>
            <a:pPr algn="just"/>
            <a:r>
              <a:rPr lang="es-MX" sz="2800" dirty="0"/>
              <a:t>Este proceso de "crear" los objetos en la memoria se denomina instanciación y para realizarlo es tan fácil como llamar a la clase como si fuera una función:</a:t>
            </a:r>
          </a:p>
        </p:txBody>
      </p:sp>
      <p:pic>
        <p:nvPicPr>
          <p:cNvPr id="18" name="Imagen 17">
            <a:extLst>
              <a:ext uri="{FF2B5EF4-FFF2-40B4-BE49-F238E27FC236}">
                <a16:creationId xmlns:a16="http://schemas.microsoft.com/office/drawing/2014/main" id="{7DA6EF9B-83EA-4498-BF50-996649A5D7FB}"/>
              </a:ext>
            </a:extLst>
          </p:cNvPr>
          <p:cNvPicPr>
            <a:picLocks noChangeAspect="1"/>
          </p:cNvPicPr>
          <p:nvPr/>
        </p:nvPicPr>
        <p:blipFill>
          <a:blip r:embed="rId3"/>
          <a:stretch>
            <a:fillRect/>
          </a:stretch>
        </p:blipFill>
        <p:spPr>
          <a:xfrm>
            <a:off x="0" y="4595585"/>
            <a:ext cx="5540298" cy="1602014"/>
          </a:xfrm>
          <a:prstGeom prst="rect">
            <a:avLst/>
          </a:prstGeom>
        </p:spPr>
      </p:pic>
      <p:sp>
        <p:nvSpPr>
          <p:cNvPr id="20" name="CuadroTexto 19">
            <a:extLst>
              <a:ext uri="{FF2B5EF4-FFF2-40B4-BE49-F238E27FC236}">
                <a16:creationId xmlns:a16="http://schemas.microsoft.com/office/drawing/2014/main" id="{FA9C3140-BF68-45F0-9A21-3A44268D8308}"/>
              </a:ext>
            </a:extLst>
          </p:cNvPr>
          <p:cNvSpPr txBox="1"/>
          <p:nvPr/>
        </p:nvSpPr>
        <p:spPr>
          <a:xfrm>
            <a:off x="5145313" y="4877298"/>
            <a:ext cx="6814458" cy="1815882"/>
          </a:xfrm>
          <a:prstGeom prst="rect">
            <a:avLst/>
          </a:prstGeom>
          <a:noFill/>
        </p:spPr>
        <p:txBody>
          <a:bodyPr wrap="square">
            <a:spAutoFit/>
          </a:bodyPr>
          <a:lstStyle/>
          <a:p>
            <a:pPr algn="just"/>
            <a:r>
              <a:rPr lang="es-MX" sz="2800" dirty="0"/>
              <a:t>Demostrar que las galletas existen como "entes independientes" dentro de la memoria, es tan sencillo como imprimirlas por pantalla:</a:t>
            </a:r>
          </a:p>
        </p:txBody>
      </p:sp>
    </p:spTree>
    <p:extLst>
      <p:ext uri="{BB962C8B-B14F-4D97-AF65-F5344CB8AC3E}">
        <p14:creationId xmlns:p14="http://schemas.microsoft.com/office/powerpoint/2010/main" val="4028137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pic>
        <p:nvPicPr>
          <p:cNvPr id="3" name="Imagen 2">
            <a:extLst>
              <a:ext uri="{FF2B5EF4-FFF2-40B4-BE49-F238E27FC236}">
                <a16:creationId xmlns:a16="http://schemas.microsoft.com/office/drawing/2014/main" id="{B7E836F6-7155-44E7-962F-DCFCA496902D}"/>
              </a:ext>
            </a:extLst>
          </p:cNvPr>
          <p:cNvPicPr>
            <a:picLocks noChangeAspect="1"/>
          </p:cNvPicPr>
          <p:nvPr/>
        </p:nvPicPr>
        <p:blipFill>
          <a:blip r:embed="rId2"/>
          <a:stretch>
            <a:fillRect/>
          </a:stretch>
        </p:blipFill>
        <p:spPr>
          <a:xfrm>
            <a:off x="0" y="1395186"/>
            <a:ext cx="7158264" cy="2526446"/>
          </a:xfrm>
          <a:prstGeom prst="rect">
            <a:avLst/>
          </a:prstGeom>
        </p:spPr>
      </p:pic>
      <p:sp>
        <p:nvSpPr>
          <p:cNvPr id="11" name="CuadroTexto 10">
            <a:extLst>
              <a:ext uri="{FF2B5EF4-FFF2-40B4-BE49-F238E27FC236}">
                <a16:creationId xmlns:a16="http://schemas.microsoft.com/office/drawing/2014/main" id="{540EEC26-A126-4077-B556-5434050173B6}"/>
              </a:ext>
            </a:extLst>
          </p:cNvPr>
          <p:cNvSpPr txBox="1"/>
          <p:nvPr/>
        </p:nvSpPr>
        <p:spPr>
          <a:xfrm>
            <a:off x="-1" y="3879900"/>
            <a:ext cx="11930744" cy="1432329"/>
          </a:xfrm>
          <a:prstGeom prst="rect">
            <a:avLst/>
          </a:prstGeom>
          <a:noFill/>
        </p:spPr>
        <p:txBody>
          <a:bodyPr wrap="square">
            <a:spAutoFit/>
          </a:bodyPr>
          <a:lstStyle/>
          <a:p>
            <a:pPr algn="just"/>
            <a:r>
              <a:rPr lang="es-MX" sz="2800" dirty="0"/>
              <a:t>Cada instancia tiene su propia referencia, demostrando que están en lugares distintos de la memoria. En cambio, la clase no tiene una referencia porque es sólo un guión de instrucciones:</a:t>
            </a:r>
          </a:p>
        </p:txBody>
      </p:sp>
      <p:pic>
        <p:nvPicPr>
          <p:cNvPr id="7" name="Imagen 6">
            <a:extLst>
              <a:ext uri="{FF2B5EF4-FFF2-40B4-BE49-F238E27FC236}">
                <a16:creationId xmlns:a16="http://schemas.microsoft.com/office/drawing/2014/main" id="{A6240B91-EFDE-443D-9F41-7D3534F84DDA}"/>
              </a:ext>
            </a:extLst>
          </p:cNvPr>
          <p:cNvPicPr>
            <a:picLocks noChangeAspect="1"/>
          </p:cNvPicPr>
          <p:nvPr/>
        </p:nvPicPr>
        <p:blipFill>
          <a:blip r:embed="rId3"/>
          <a:stretch>
            <a:fillRect/>
          </a:stretch>
        </p:blipFill>
        <p:spPr>
          <a:xfrm>
            <a:off x="5965371" y="4822144"/>
            <a:ext cx="4799807" cy="1847170"/>
          </a:xfrm>
          <a:prstGeom prst="rect">
            <a:avLst/>
          </a:prstGeom>
        </p:spPr>
      </p:pic>
    </p:spTree>
    <p:extLst>
      <p:ext uri="{BB962C8B-B14F-4D97-AF65-F5344CB8AC3E}">
        <p14:creationId xmlns:p14="http://schemas.microsoft.com/office/powerpoint/2010/main" val="464674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sp>
        <p:nvSpPr>
          <p:cNvPr id="8" name="CuadroTexto 7">
            <a:extLst>
              <a:ext uri="{FF2B5EF4-FFF2-40B4-BE49-F238E27FC236}">
                <a16:creationId xmlns:a16="http://schemas.microsoft.com/office/drawing/2014/main" id="{07695E6C-BDE3-40FE-AD74-29EAA191692B}"/>
              </a:ext>
            </a:extLst>
          </p:cNvPr>
          <p:cNvSpPr txBox="1"/>
          <p:nvPr/>
        </p:nvSpPr>
        <p:spPr>
          <a:xfrm>
            <a:off x="108856" y="1526793"/>
            <a:ext cx="11821887" cy="954107"/>
          </a:xfrm>
          <a:prstGeom prst="rect">
            <a:avLst/>
          </a:prstGeom>
          <a:noFill/>
        </p:spPr>
        <p:txBody>
          <a:bodyPr wrap="square">
            <a:spAutoFit/>
          </a:bodyPr>
          <a:lstStyle/>
          <a:p>
            <a:pPr algn="just"/>
            <a:r>
              <a:rPr lang="es-MX" sz="2800" dirty="0"/>
              <a:t>Es posible consultar la clase de un objeto con la función </a:t>
            </a:r>
            <a:r>
              <a:rPr lang="es-MX" sz="2800" dirty="0" err="1"/>
              <a:t>type</a:t>
            </a:r>
            <a:r>
              <a:rPr lang="es-MX" sz="2800" dirty="0"/>
              <a:t>(), pero también se puede consultar a través de su atributo especial </a:t>
            </a:r>
            <a:r>
              <a:rPr lang="es-MX" sz="2800" dirty="0" err="1"/>
              <a:t>class</a:t>
            </a:r>
            <a:r>
              <a:rPr lang="es-MX" sz="2800" dirty="0"/>
              <a:t>:</a:t>
            </a:r>
          </a:p>
        </p:txBody>
      </p:sp>
      <p:pic>
        <p:nvPicPr>
          <p:cNvPr id="5" name="Imagen 4">
            <a:extLst>
              <a:ext uri="{FF2B5EF4-FFF2-40B4-BE49-F238E27FC236}">
                <a16:creationId xmlns:a16="http://schemas.microsoft.com/office/drawing/2014/main" id="{8C6674F8-1F82-4CA2-B0A0-CDDDFCB37517}"/>
              </a:ext>
            </a:extLst>
          </p:cNvPr>
          <p:cNvPicPr>
            <a:picLocks noChangeAspect="1"/>
          </p:cNvPicPr>
          <p:nvPr/>
        </p:nvPicPr>
        <p:blipFill>
          <a:blip r:embed="rId2"/>
          <a:stretch>
            <a:fillRect/>
          </a:stretch>
        </p:blipFill>
        <p:spPr>
          <a:xfrm>
            <a:off x="2525372" y="2742972"/>
            <a:ext cx="7141256" cy="3842408"/>
          </a:xfrm>
          <a:prstGeom prst="rect">
            <a:avLst/>
          </a:prstGeom>
        </p:spPr>
      </p:pic>
    </p:spTree>
    <p:extLst>
      <p:ext uri="{BB962C8B-B14F-4D97-AF65-F5344CB8AC3E}">
        <p14:creationId xmlns:p14="http://schemas.microsoft.com/office/powerpoint/2010/main" val="1153807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sp>
        <p:nvSpPr>
          <p:cNvPr id="6" name="CuadroTexto 5">
            <a:extLst>
              <a:ext uri="{FF2B5EF4-FFF2-40B4-BE49-F238E27FC236}">
                <a16:creationId xmlns:a16="http://schemas.microsoft.com/office/drawing/2014/main" id="{091B8249-4799-46F8-AB2E-F39AB2020278}"/>
              </a:ext>
            </a:extLst>
          </p:cNvPr>
          <p:cNvSpPr txBox="1"/>
          <p:nvPr/>
        </p:nvSpPr>
        <p:spPr>
          <a:xfrm>
            <a:off x="0" y="1360493"/>
            <a:ext cx="11988800" cy="954107"/>
          </a:xfrm>
          <a:prstGeom prst="rect">
            <a:avLst/>
          </a:prstGeom>
          <a:noFill/>
        </p:spPr>
        <p:txBody>
          <a:bodyPr wrap="square">
            <a:spAutoFit/>
          </a:bodyPr>
          <a:lstStyle/>
          <a:p>
            <a:pPr algn="just"/>
            <a:r>
              <a:rPr lang="es-MX" sz="2800" dirty="0"/>
              <a:t>A su vez las clases tienen un atributo especial </a:t>
            </a:r>
            <a:r>
              <a:rPr lang="es-MX" sz="2800" dirty="0" err="1"/>
              <a:t>name</a:t>
            </a:r>
            <a:r>
              <a:rPr lang="es-MX" sz="2800" dirty="0"/>
              <a:t> que nos devuelve su nombre en forma de cadena sin adornos:</a:t>
            </a:r>
          </a:p>
        </p:txBody>
      </p:sp>
      <p:pic>
        <p:nvPicPr>
          <p:cNvPr id="4" name="Imagen 3">
            <a:extLst>
              <a:ext uri="{FF2B5EF4-FFF2-40B4-BE49-F238E27FC236}">
                <a16:creationId xmlns:a16="http://schemas.microsoft.com/office/drawing/2014/main" id="{BD698F2C-52F6-4CCE-9919-22BF0DE7F627}"/>
              </a:ext>
            </a:extLst>
          </p:cNvPr>
          <p:cNvPicPr>
            <a:picLocks noChangeAspect="1"/>
          </p:cNvPicPr>
          <p:nvPr/>
        </p:nvPicPr>
        <p:blipFill>
          <a:blip r:embed="rId2"/>
          <a:stretch>
            <a:fillRect/>
          </a:stretch>
        </p:blipFill>
        <p:spPr>
          <a:xfrm>
            <a:off x="2101658" y="2706210"/>
            <a:ext cx="7988684" cy="3674382"/>
          </a:xfrm>
          <a:prstGeom prst="rect">
            <a:avLst/>
          </a:prstGeom>
        </p:spPr>
      </p:pic>
    </p:spTree>
    <p:extLst>
      <p:ext uri="{BB962C8B-B14F-4D97-AF65-F5344CB8AC3E}">
        <p14:creationId xmlns:p14="http://schemas.microsoft.com/office/powerpoint/2010/main" val="2665810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sp>
        <p:nvSpPr>
          <p:cNvPr id="7" name="CuadroTexto 6">
            <a:extLst>
              <a:ext uri="{FF2B5EF4-FFF2-40B4-BE49-F238E27FC236}">
                <a16:creationId xmlns:a16="http://schemas.microsoft.com/office/drawing/2014/main" id="{FB6090AE-BAFE-46F5-94D3-E81A4EA890C8}"/>
              </a:ext>
            </a:extLst>
          </p:cNvPr>
          <p:cNvSpPr txBox="1"/>
          <p:nvPr/>
        </p:nvSpPr>
        <p:spPr>
          <a:xfrm>
            <a:off x="152399" y="1475378"/>
            <a:ext cx="11792857" cy="1384995"/>
          </a:xfrm>
          <a:prstGeom prst="rect">
            <a:avLst/>
          </a:prstGeom>
          <a:noFill/>
        </p:spPr>
        <p:txBody>
          <a:bodyPr wrap="square">
            <a:spAutoFit/>
          </a:bodyPr>
          <a:lstStyle/>
          <a:p>
            <a:pPr algn="just"/>
            <a:r>
              <a:rPr lang="es-MX" sz="2800" dirty="0"/>
              <a:t>Si hay algo que ilustre el potencial de la POO esa es la capacidad de definir variables y funciones dentro de las clases, aunque aquí se conocen como atributos y métodos respectivamente.</a:t>
            </a:r>
          </a:p>
        </p:txBody>
      </p:sp>
      <p:sp>
        <p:nvSpPr>
          <p:cNvPr id="8" name="CuadroTexto 7">
            <a:extLst>
              <a:ext uri="{FF2B5EF4-FFF2-40B4-BE49-F238E27FC236}">
                <a16:creationId xmlns:a16="http://schemas.microsoft.com/office/drawing/2014/main" id="{4DF71241-E28E-47FB-9F19-35F110A2592F}"/>
              </a:ext>
            </a:extLst>
          </p:cNvPr>
          <p:cNvSpPr txBox="1"/>
          <p:nvPr/>
        </p:nvSpPr>
        <p:spPr>
          <a:xfrm>
            <a:off x="152398" y="2931656"/>
            <a:ext cx="11531599" cy="2246769"/>
          </a:xfrm>
          <a:prstGeom prst="rect">
            <a:avLst/>
          </a:prstGeom>
          <a:noFill/>
        </p:spPr>
        <p:txBody>
          <a:bodyPr wrap="square">
            <a:spAutoFit/>
          </a:bodyPr>
          <a:lstStyle/>
          <a:p>
            <a:pPr algn="just"/>
            <a:r>
              <a:rPr lang="es-MX" sz="2800" b="1" dirty="0"/>
              <a:t>Atributos</a:t>
            </a:r>
          </a:p>
          <a:p>
            <a:pPr algn="just"/>
            <a:r>
              <a:rPr lang="es-MX" sz="2800" dirty="0"/>
              <a:t>A efectos prácticos los atributos no son muy distintos de las variables, la diferencia fundamental es que sólo existen dentro del objeto.</a:t>
            </a:r>
          </a:p>
          <a:p>
            <a:pPr algn="just"/>
            <a:endParaRPr lang="es-MX" sz="2800" b="1" dirty="0"/>
          </a:p>
          <a:p>
            <a:pPr algn="just"/>
            <a:r>
              <a:rPr lang="es-MX" sz="2800" b="1" dirty="0"/>
              <a:t>Atributos dinámicos</a:t>
            </a:r>
          </a:p>
        </p:txBody>
      </p:sp>
      <p:sp>
        <p:nvSpPr>
          <p:cNvPr id="10" name="CuadroTexto 9">
            <a:extLst>
              <a:ext uri="{FF2B5EF4-FFF2-40B4-BE49-F238E27FC236}">
                <a16:creationId xmlns:a16="http://schemas.microsoft.com/office/drawing/2014/main" id="{7D39EB20-C1A9-4650-A38C-818E88AD1A86}"/>
              </a:ext>
            </a:extLst>
          </p:cNvPr>
          <p:cNvSpPr txBox="1"/>
          <p:nvPr/>
        </p:nvSpPr>
        <p:spPr>
          <a:xfrm>
            <a:off x="152397" y="5382622"/>
            <a:ext cx="11792856" cy="954107"/>
          </a:xfrm>
          <a:prstGeom prst="rect">
            <a:avLst/>
          </a:prstGeom>
          <a:noFill/>
        </p:spPr>
        <p:txBody>
          <a:bodyPr wrap="square">
            <a:spAutoFit/>
          </a:bodyPr>
          <a:lstStyle/>
          <a:p>
            <a:r>
              <a:rPr lang="es-MX" sz="2800" dirty="0"/>
              <a:t>Dado que Python es muy flexible los atributos pueden manejarse de distintas formas, por ejemplo se pueden crear dinámicamente (al vuelo) en los objetos.</a:t>
            </a:r>
          </a:p>
        </p:txBody>
      </p:sp>
    </p:spTree>
    <p:extLst>
      <p:ext uri="{BB962C8B-B14F-4D97-AF65-F5344CB8AC3E}">
        <p14:creationId xmlns:p14="http://schemas.microsoft.com/office/powerpoint/2010/main" val="1325119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pic>
        <p:nvPicPr>
          <p:cNvPr id="3" name="Imagen 2">
            <a:extLst>
              <a:ext uri="{FF2B5EF4-FFF2-40B4-BE49-F238E27FC236}">
                <a16:creationId xmlns:a16="http://schemas.microsoft.com/office/drawing/2014/main" id="{019A3FE7-5546-468F-95EF-1E35D218CBAA}"/>
              </a:ext>
            </a:extLst>
          </p:cNvPr>
          <p:cNvPicPr>
            <a:picLocks noChangeAspect="1"/>
          </p:cNvPicPr>
          <p:nvPr/>
        </p:nvPicPr>
        <p:blipFill>
          <a:blip r:embed="rId2"/>
          <a:stretch>
            <a:fillRect/>
          </a:stretch>
        </p:blipFill>
        <p:spPr>
          <a:xfrm>
            <a:off x="555761" y="1470466"/>
            <a:ext cx="11080477" cy="5133533"/>
          </a:xfrm>
          <a:prstGeom prst="rect">
            <a:avLst/>
          </a:prstGeom>
        </p:spPr>
      </p:pic>
    </p:spTree>
    <p:extLst>
      <p:ext uri="{BB962C8B-B14F-4D97-AF65-F5344CB8AC3E}">
        <p14:creationId xmlns:p14="http://schemas.microsoft.com/office/powerpoint/2010/main" val="3470917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sp>
        <p:nvSpPr>
          <p:cNvPr id="5" name="CuadroTexto 4">
            <a:extLst>
              <a:ext uri="{FF2B5EF4-FFF2-40B4-BE49-F238E27FC236}">
                <a16:creationId xmlns:a16="http://schemas.microsoft.com/office/drawing/2014/main" id="{3636572E-F3C1-4D74-B127-D77947C04BE2}"/>
              </a:ext>
            </a:extLst>
          </p:cNvPr>
          <p:cNvSpPr txBox="1"/>
          <p:nvPr/>
        </p:nvSpPr>
        <p:spPr>
          <a:xfrm>
            <a:off x="152399" y="1474150"/>
            <a:ext cx="11604171" cy="2246769"/>
          </a:xfrm>
          <a:prstGeom prst="rect">
            <a:avLst/>
          </a:prstGeom>
          <a:noFill/>
        </p:spPr>
        <p:txBody>
          <a:bodyPr wrap="square">
            <a:spAutoFit/>
          </a:bodyPr>
          <a:lstStyle/>
          <a:p>
            <a:pPr algn="just"/>
            <a:r>
              <a:rPr lang="es-MX" sz="2800" b="1" dirty="0"/>
              <a:t>Atributos de clase</a:t>
            </a:r>
          </a:p>
          <a:p>
            <a:pPr algn="just"/>
            <a:r>
              <a:rPr lang="es-MX" sz="2800" dirty="0"/>
              <a:t>Aunque la flexibilidad de los atributos dinámicos puede llegar a ser muy útil, tener que definir los atributos de esa forma es tedioso. Es más práctico definir unos atributos básicos en la clase. De esa manera todas las galletas podrían tener unos atributos por defecto:</a:t>
            </a:r>
          </a:p>
        </p:txBody>
      </p:sp>
      <p:pic>
        <p:nvPicPr>
          <p:cNvPr id="6" name="Imagen 5">
            <a:extLst>
              <a:ext uri="{FF2B5EF4-FFF2-40B4-BE49-F238E27FC236}">
                <a16:creationId xmlns:a16="http://schemas.microsoft.com/office/drawing/2014/main" id="{AC70B280-EE46-4974-86A2-BF24EE84B0D2}"/>
              </a:ext>
            </a:extLst>
          </p:cNvPr>
          <p:cNvPicPr>
            <a:picLocks noChangeAspect="1"/>
          </p:cNvPicPr>
          <p:nvPr/>
        </p:nvPicPr>
        <p:blipFill>
          <a:blip r:embed="rId2"/>
          <a:stretch>
            <a:fillRect/>
          </a:stretch>
        </p:blipFill>
        <p:spPr>
          <a:xfrm>
            <a:off x="5735037" y="3323558"/>
            <a:ext cx="4943476" cy="3403298"/>
          </a:xfrm>
          <a:prstGeom prst="rect">
            <a:avLst/>
          </a:prstGeom>
        </p:spPr>
      </p:pic>
    </p:spTree>
    <p:extLst>
      <p:ext uri="{BB962C8B-B14F-4D97-AF65-F5344CB8AC3E}">
        <p14:creationId xmlns:p14="http://schemas.microsoft.com/office/powerpoint/2010/main" val="2541407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sp>
        <p:nvSpPr>
          <p:cNvPr id="7" name="CuadroTexto 6">
            <a:extLst>
              <a:ext uri="{FF2B5EF4-FFF2-40B4-BE49-F238E27FC236}">
                <a16:creationId xmlns:a16="http://schemas.microsoft.com/office/drawing/2014/main" id="{D33C252E-5AB6-40D3-9236-12BE662A32EF}"/>
              </a:ext>
            </a:extLst>
          </p:cNvPr>
          <p:cNvSpPr txBox="1"/>
          <p:nvPr/>
        </p:nvSpPr>
        <p:spPr>
          <a:xfrm>
            <a:off x="210459" y="1498991"/>
            <a:ext cx="8570684" cy="523220"/>
          </a:xfrm>
          <a:prstGeom prst="rect">
            <a:avLst/>
          </a:prstGeom>
          <a:noFill/>
        </p:spPr>
        <p:txBody>
          <a:bodyPr wrap="square">
            <a:spAutoFit/>
          </a:bodyPr>
          <a:lstStyle/>
          <a:p>
            <a:r>
              <a:rPr lang="es-MX" sz="2800" dirty="0"/>
              <a:t>Luego podemos cambiar su valor en cualquier momento:</a:t>
            </a:r>
          </a:p>
        </p:txBody>
      </p:sp>
      <p:pic>
        <p:nvPicPr>
          <p:cNvPr id="4" name="Imagen 3">
            <a:extLst>
              <a:ext uri="{FF2B5EF4-FFF2-40B4-BE49-F238E27FC236}">
                <a16:creationId xmlns:a16="http://schemas.microsoft.com/office/drawing/2014/main" id="{1E3D9209-D965-430E-B1AC-F40BC4AE2392}"/>
              </a:ext>
            </a:extLst>
          </p:cNvPr>
          <p:cNvPicPr>
            <a:picLocks noChangeAspect="1"/>
          </p:cNvPicPr>
          <p:nvPr/>
        </p:nvPicPr>
        <p:blipFill>
          <a:blip r:embed="rId2"/>
          <a:stretch>
            <a:fillRect/>
          </a:stretch>
        </p:blipFill>
        <p:spPr>
          <a:xfrm>
            <a:off x="2118358" y="2545949"/>
            <a:ext cx="7955283" cy="3583895"/>
          </a:xfrm>
          <a:prstGeom prst="rect">
            <a:avLst/>
          </a:prstGeom>
        </p:spPr>
      </p:pic>
    </p:spTree>
    <p:extLst>
      <p:ext uri="{BB962C8B-B14F-4D97-AF65-F5344CB8AC3E}">
        <p14:creationId xmlns:p14="http://schemas.microsoft.com/office/powerpoint/2010/main" val="27678914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sp>
        <p:nvSpPr>
          <p:cNvPr id="6" name="CuadroTexto 5">
            <a:extLst>
              <a:ext uri="{FF2B5EF4-FFF2-40B4-BE49-F238E27FC236}">
                <a16:creationId xmlns:a16="http://schemas.microsoft.com/office/drawing/2014/main" id="{B80A7DE0-6ED9-4A51-8ADA-6569A05EB28A}"/>
              </a:ext>
            </a:extLst>
          </p:cNvPr>
          <p:cNvSpPr txBox="1"/>
          <p:nvPr/>
        </p:nvSpPr>
        <p:spPr>
          <a:xfrm>
            <a:off x="137885" y="1394936"/>
            <a:ext cx="11821886" cy="1815882"/>
          </a:xfrm>
          <a:prstGeom prst="rect">
            <a:avLst/>
          </a:prstGeom>
          <a:noFill/>
        </p:spPr>
        <p:txBody>
          <a:bodyPr wrap="square">
            <a:spAutoFit/>
          </a:bodyPr>
          <a:lstStyle/>
          <a:p>
            <a:pPr algn="just"/>
            <a:r>
              <a:rPr lang="es-MX" sz="2800" dirty="0"/>
              <a:t>Por lo menos de esta forma nos aseguraremos de que el atributo chocolate existe en todas las galletas desde el principio. Además es posible consultar el valor por defecto que deben tener las galletas haciendo referencia al atributo en la definición de la clase:</a:t>
            </a:r>
          </a:p>
        </p:txBody>
      </p:sp>
      <p:pic>
        <p:nvPicPr>
          <p:cNvPr id="5" name="Imagen 4">
            <a:extLst>
              <a:ext uri="{FF2B5EF4-FFF2-40B4-BE49-F238E27FC236}">
                <a16:creationId xmlns:a16="http://schemas.microsoft.com/office/drawing/2014/main" id="{E8EFB3B1-9D5B-4186-9127-B6A22AC52A5F}"/>
              </a:ext>
            </a:extLst>
          </p:cNvPr>
          <p:cNvPicPr>
            <a:picLocks noChangeAspect="1"/>
          </p:cNvPicPr>
          <p:nvPr/>
        </p:nvPicPr>
        <p:blipFill>
          <a:blip r:embed="rId2"/>
          <a:stretch>
            <a:fillRect/>
          </a:stretch>
        </p:blipFill>
        <p:spPr>
          <a:xfrm>
            <a:off x="3963917" y="3429000"/>
            <a:ext cx="3652147" cy="1463449"/>
          </a:xfrm>
          <a:prstGeom prst="rect">
            <a:avLst/>
          </a:prstGeom>
        </p:spPr>
      </p:pic>
      <p:sp>
        <p:nvSpPr>
          <p:cNvPr id="10" name="CuadroTexto 9">
            <a:extLst>
              <a:ext uri="{FF2B5EF4-FFF2-40B4-BE49-F238E27FC236}">
                <a16:creationId xmlns:a16="http://schemas.microsoft.com/office/drawing/2014/main" id="{F2D0D4C8-4C19-42F5-AE3B-2C4E83E7AF28}"/>
              </a:ext>
            </a:extLst>
          </p:cNvPr>
          <p:cNvSpPr txBox="1"/>
          <p:nvPr/>
        </p:nvSpPr>
        <p:spPr>
          <a:xfrm>
            <a:off x="137885" y="5229233"/>
            <a:ext cx="11923486" cy="1384995"/>
          </a:xfrm>
          <a:prstGeom prst="rect">
            <a:avLst/>
          </a:prstGeom>
          <a:noFill/>
        </p:spPr>
        <p:txBody>
          <a:bodyPr wrap="square">
            <a:spAutoFit/>
          </a:bodyPr>
          <a:lstStyle/>
          <a:p>
            <a:pPr algn="just"/>
            <a:r>
              <a:rPr lang="es-MX" sz="2800" dirty="0"/>
              <a:t>si cambiamos ese atributo de clase (que no de objeto) a True, las siguientes galletas se crearán con chocolate, es decir, habremos modificado las instrucciones de creación de los objetos:</a:t>
            </a:r>
          </a:p>
        </p:txBody>
      </p:sp>
    </p:spTree>
    <p:extLst>
      <p:ext uri="{BB962C8B-B14F-4D97-AF65-F5344CB8AC3E}">
        <p14:creationId xmlns:p14="http://schemas.microsoft.com/office/powerpoint/2010/main" val="217182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pic>
        <p:nvPicPr>
          <p:cNvPr id="3" name="Imagen 2">
            <a:extLst>
              <a:ext uri="{FF2B5EF4-FFF2-40B4-BE49-F238E27FC236}">
                <a16:creationId xmlns:a16="http://schemas.microsoft.com/office/drawing/2014/main" id="{0150EE7D-5203-4592-AD93-C2CF3EAB7EF5}"/>
              </a:ext>
            </a:extLst>
          </p:cNvPr>
          <p:cNvPicPr>
            <a:picLocks noChangeAspect="1"/>
          </p:cNvPicPr>
          <p:nvPr/>
        </p:nvPicPr>
        <p:blipFill>
          <a:blip r:embed="rId2"/>
          <a:stretch>
            <a:fillRect/>
          </a:stretch>
        </p:blipFill>
        <p:spPr>
          <a:xfrm>
            <a:off x="2813503" y="1545317"/>
            <a:ext cx="6564993" cy="5042185"/>
          </a:xfrm>
          <a:prstGeom prst="rect">
            <a:avLst/>
          </a:prstGeom>
        </p:spPr>
      </p:pic>
    </p:spTree>
    <p:extLst>
      <p:ext uri="{BB962C8B-B14F-4D97-AF65-F5344CB8AC3E}">
        <p14:creationId xmlns:p14="http://schemas.microsoft.com/office/powerpoint/2010/main" val="285606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pic>
        <p:nvPicPr>
          <p:cNvPr id="6" name="Imagen 5">
            <a:extLst>
              <a:ext uri="{FF2B5EF4-FFF2-40B4-BE49-F238E27FC236}">
                <a16:creationId xmlns:a16="http://schemas.microsoft.com/office/drawing/2014/main" id="{02264672-1467-4F91-9602-2058D896AC82}"/>
              </a:ext>
            </a:extLst>
          </p:cNvPr>
          <p:cNvPicPr>
            <a:picLocks noChangeAspect="1"/>
          </p:cNvPicPr>
          <p:nvPr/>
        </p:nvPicPr>
        <p:blipFill>
          <a:blip r:embed="rId2">
            <a:clrChange>
              <a:clrFrom>
                <a:srgbClr val="FDFDFD"/>
              </a:clrFrom>
              <a:clrTo>
                <a:srgbClr val="FDFDFD">
                  <a:alpha val="0"/>
                </a:srgbClr>
              </a:clrTo>
            </a:clrChange>
          </a:blip>
          <a:stretch>
            <a:fillRect/>
          </a:stretch>
        </p:blipFill>
        <p:spPr>
          <a:xfrm>
            <a:off x="294803" y="1541632"/>
            <a:ext cx="11000726" cy="2451802"/>
          </a:xfrm>
          <a:prstGeom prst="rect">
            <a:avLst/>
          </a:prstGeom>
        </p:spPr>
      </p:pic>
      <p:pic>
        <p:nvPicPr>
          <p:cNvPr id="9" name="Imagen 8">
            <a:extLst>
              <a:ext uri="{FF2B5EF4-FFF2-40B4-BE49-F238E27FC236}">
                <a16:creationId xmlns:a16="http://schemas.microsoft.com/office/drawing/2014/main" id="{2C82B96B-9B7E-444E-A402-9704B33CF909}"/>
              </a:ext>
            </a:extLst>
          </p:cNvPr>
          <p:cNvPicPr>
            <a:picLocks noChangeAspect="1"/>
          </p:cNvPicPr>
          <p:nvPr/>
        </p:nvPicPr>
        <p:blipFill>
          <a:blip r:embed="rId3">
            <a:clrChange>
              <a:clrFrom>
                <a:srgbClr val="FDFDFD"/>
              </a:clrFrom>
              <a:clrTo>
                <a:srgbClr val="FDFDFD">
                  <a:alpha val="0"/>
                </a:srgbClr>
              </a:clrTo>
            </a:clrChange>
          </a:blip>
          <a:stretch>
            <a:fillRect/>
          </a:stretch>
        </p:blipFill>
        <p:spPr>
          <a:xfrm>
            <a:off x="294803" y="4374743"/>
            <a:ext cx="6597184" cy="370139"/>
          </a:xfrm>
          <a:prstGeom prst="rect">
            <a:avLst/>
          </a:prstGeom>
        </p:spPr>
      </p:pic>
      <p:pic>
        <p:nvPicPr>
          <p:cNvPr id="11" name="Imagen 10">
            <a:extLst>
              <a:ext uri="{FF2B5EF4-FFF2-40B4-BE49-F238E27FC236}">
                <a16:creationId xmlns:a16="http://schemas.microsoft.com/office/drawing/2014/main" id="{CE955D5F-D689-464E-A51C-E0CF65952380}"/>
              </a:ext>
            </a:extLst>
          </p:cNvPr>
          <p:cNvPicPr>
            <a:picLocks noChangeAspect="1"/>
          </p:cNvPicPr>
          <p:nvPr/>
        </p:nvPicPr>
        <p:blipFill>
          <a:blip r:embed="rId4">
            <a:clrChange>
              <a:clrFrom>
                <a:srgbClr val="FDFDFD"/>
              </a:clrFrom>
              <a:clrTo>
                <a:srgbClr val="FDFDFD">
                  <a:alpha val="0"/>
                </a:srgbClr>
              </a:clrTo>
            </a:clrChange>
          </a:blip>
          <a:stretch>
            <a:fillRect/>
          </a:stretch>
        </p:blipFill>
        <p:spPr>
          <a:xfrm>
            <a:off x="294803" y="4964275"/>
            <a:ext cx="11249025" cy="1495425"/>
          </a:xfrm>
          <a:prstGeom prst="rect">
            <a:avLst/>
          </a:prstGeom>
        </p:spPr>
      </p:pic>
    </p:spTree>
    <p:extLst>
      <p:ext uri="{BB962C8B-B14F-4D97-AF65-F5344CB8AC3E}">
        <p14:creationId xmlns:p14="http://schemas.microsoft.com/office/powerpoint/2010/main" val="14351977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sp>
        <p:nvSpPr>
          <p:cNvPr id="5" name="CuadroTexto 4">
            <a:extLst>
              <a:ext uri="{FF2B5EF4-FFF2-40B4-BE49-F238E27FC236}">
                <a16:creationId xmlns:a16="http://schemas.microsoft.com/office/drawing/2014/main" id="{DC904235-D58C-43DF-AA75-A14A304E2AA9}"/>
              </a:ext>
            </a:extLst>
          </p:cNvPr>
          <p:cNvSpPr txBox="1"/>
          <p:nvPr/>
        </p:nvSpPr>
        <p:spPr>
          <a:xfrm>
            <a:off x="0" y="1321137"/>
            <a:ext cx="5138057" cy="5693866"/>
          </a:xfrm>
          <a:prstGeom prst="rect">
            <a:avLst/>
          </a:prstGeom>
          <a:noFill/>
        </p:spPr>
        <p:txBody>
          <a:bodyPr wrap="square">
            <a:spAutoFit/>
          </a:bodyPr>
          <a:lstStyle/>
          <a:p>
            <a:pPr algn="just"/>
            <a:r>
              <a:rPr lang="es-MX" sz="2800" b="1" dirty="0"/>
              <a:t>Métodos</a:t>
            </a:r>
          </a:p>
          <a:p>
            <a:pPr algn="just"/>
            <a:r>
              <a:rPr lang="es-MX" sz="2800" dirty="0"/>
              <a:t>Si por un lado tenemos las "variables" de las clases, por otro tenemos sus "funciones", que evidentemente nos permiten definir funcionalidades para llamarlas desde las instancias.</a:t>
            </a:r>
          </a:p>
          <a:p>
            <a:pPr algn="just"/>
            <a:r>
              <a:rPr lang="es-MX" sz="2800" dirty="0"/>
              <a:t>Definir un método es bastante simple, sólo tenemos que añadirlo en la clase y luego llamarlo desde el objeto con los paréntesis, como si de una función se tratase:</a:t>
            </a:r>
          </a:p>
        </p:txBody>
      </p:sp>
      <p:pic>
        <p:nvPicPr>
          <p:cNvPr id="6" name="Imagen 5">
            <a:extLst>
              <a:ext uri="{FF2B5EF4-FFF2-40B4-BE49-F238E27FC236}">
                <a16:creationId xmlns:a16="http://schemas.microsoft.com/office/drawing/2014/main" id="{9C5A4A20-F3F1-4949-9A4A-2343EFC41295}"/>
              </a:ext>
            </a:extLst>
          </p:cNvPr>
          <p:cNvPicPr>
            <a:picLocks noChangeAspect="1"/>
          </p:cNvPicPr>
          <p:nvPr/>
        </p:nvPicPr>
        <p:blipFill>
          <a:blip r:embed="rId2"/>
          <a:stretch>
            <a:fillRect/>
          </a:stretch>
        </p:blipFill>
        <p:spPr>
          <a:xfrm>
            <a:off x="5252130" y="1604962"/>
            <a:ext cx="6823756" cy="5057095"/>
          </a:xfrm>
          <a:prstGeom prst="rect">
            <a:avLst/>
          </a:prstGeom>
        </p:spPr>
      </p:pic>
    </p:spTree>
    <p:extLst>
      <p:ext uri="{BB962C8B-B14F-4D97-AF65-F5344CB8AC3E}">
        <p14:creationId xmlns:p14="http://schemas.microsoft.com/office/powerpoint/2010/main" val="17227183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sp>
        <p:nvSpPr>
          <p:cNvPr id="7" name="CuadroTexto 6">
            <a:extLst>
              <a:ext uri="{FF2B5EF4-FFF2-40B4-BE49-F238E27FC236}">
                <a16:creationId xmlns:a16="http://schemas.microsoft.com/office/drawing/2014/main" id="{3E0DAC5B-40D4-48A4-82AB-FE99E56EE3E7}"/>
              </a:ext>
            </a:extLst>
          </p:cNvPr>
          <p:cNvSpPr txBox="1"/>
          <p:nvPr/>
        </p:nvSpPr>
        <p:spPr>
          <a:xfrm>
            <a:off x="0" y="1275106"/>
            <a:ext cx="11872686" cy="960094"/>
          </a:xfrm>
          <a:prstGeom prst="rect">
            <a:avLst/>
          </a:prstGeom>
          <a:noFill/>
        </p:spPr>
        <p:txBody>
          <a:bodyPr wrap="square">
            <a:spAutoFit/>
          </a:bodyPr>
          <a:lstStyle/>
          <a:p>
            <a:pPr algn="just"/>
            <a:r>
              <a:rPr lang="es-MX" sz="2800" dirty="0"/>
              <a:t>Nos indica que el método saludar() requiere 0 argumentos, pero se está pasando uno.</a:t>
            </a:r>
          </a:p>
        </p:txBody>
      </p:sp>
      <p:sp>
        <p:nvSpPr>
          <p:cNvPr id="8" name="CuadroTexto 7">
            <a:extLst>
              <a:ext uri="{FF2B5EF4-FFF2-40B4-BE49-F238E27FC236}">
                <a16:creationId xmlns:a16="http://schemas.microsoft.com/office/drawing/2014/main" id="{0FC423D4-E0ED-4A0A-89F7-56CABE1A63CD}"/>
              </a:ext>
            </a:extLst>
          </p:cNvPr>
          <p:cNvSpPr txBox="1"/>
          <p:nvPr/>
        </p:nvSpPr>
        <p:spPr>
          <a:xfrm>
            <a:off x="0" y="2235200"/>
            <a:ext cx="11974286" cy="1815882"/>
          </a:xfrm>
          <a:prstGeom prst="rect">
            <a:avLst/>
          </a:prstGeom>
          <a:noFill/>
        </p:spPr>
        <p:txBody>
          <a:bodyPr wrap="square">
            <a:spAutoFit/>
          </a:bodyPr>
          <a:lstStyle/>
          <a:p>
            <a:pPr algn="just"/>
            <a:r>
              <a:rPr lang="es-MX" sz="2800" dirty="0"/>
              <a:t>¿Cómo puede ser? Si en ningún momento hemos enviado ninguna información a </a:t>
            </a:r>
            <a:r>
              <a:rPr lang="es-MX" sz="2800" dirty="0" err="1"/>
              <a:t>a</a:t>
            </a:r>
            <a:r>
              <a:rPr lang="es-MX" sz="2800" dirty="0"/>
              <a:t> la galleta...</a:t>
            </a:r>
          </a:p>
          <a:p>
            <a:pPr algn="just"/>
            <a:r>
              <a:rPr lang="es-MX" sz="2800" dirty="0"/>
              <a:t>Esta es la diferencia fundamental entre métodos de clase y métodos de instancia.</a:t>
            </a:r>
          </a:p>
          <a:p>
            <a:pPr algn="just"/>
            <a:r>
              <a:rPr lang="es-MX" sz="2800" dirty="0"/>
              <a:t>Probemos ejecutar el método llamando a la clase en lugar del objeto:</a:t>
            </a:r>
          </a:p>
        </p:txBody>
      </p:sp>
      <p:pic>
        <p:nvPicPr>
          <p:cNvPr id="9" name="Imagen 8">
            <a:extLst>
              <a:ext uri="{FF2B5EF4-FFF2-40B4-BE49-F238E27FC236}">
                <a16:creationId xmlns:a16="http://schemas.microsoft.com/office/drawing/2014/main" id="{3BB260B7-9E1E-4D18-853F-0E26CF58C607}"/>
              </a:ext>
            </a:extLst>
          </p:cNvPr>
          <p:cNvPicPr>
            <a:picLocks noChangeAspect="1"/>
          </p:cNvPicPr>
          <p:nvPr/>
        </p:nvPicPr>
        <p:blipFill>
          <a:blip r:embed="rId2"/>
          <a:stretch>
            <a:fillRect/>
          </a:stretch>
        </p:blipFill>
        <p:spPr>
          <a:xfrm>
            <a:off x="0" y="4051082"/>
            <a:ext cx="6096000" cy="2836752"/>
          </a:xfrm>
          <a:prstGeom prst="rect">
            <a:avLst/>
          </a:prstGeom>
        </p:spPr>
      </p:pic>
      <p:sp>
        <p:nvSpPr>
          <p:cNvPr id="12" name="CuadroTexto 11">
            <a:extLst>
              <a:ext uri="{FF2B5EF4-FFF2-40B4-BE49-F238E27FC236}">
                <a16:creationId xmlns:a16="http://schemas.microsoft.com/office/drawing/2014/main" id="{FDBDEAFE-EE80-4922-92C5-3F46559A4C84}"/>
              </a:ext>
            </a:extLst>
          </p:cNvPr>
          <p:cNvSpPr txBox="1"/>
          <p:nvPr/>
        </p:nvSpPr>
        <p:spPr>
          <a:xfrm>
            <a:off x="6096000" y="4674953"/>
            <a:ext cx="5878286" cy="1815882"/>
          </a:xfrm>
          <a:prstGeom prst="rect">
            <a:avLst/>
          </a:prstGeom>
          <a:noFill/>
        </p:spPr>
        <p:txBody>
          <a:bodyPr wrap="square">
            <a:spAutoFit/>
          </a:bodyPr>
          <a:lstStyle/>
          <a:p>
            <a:pPr algn="just"/>
            <a:r>
              <a:rPr lang="es-MX" sz="2800" dirty="0"/>
              <a:t>¡Ahora sí ha funcionado! ¿Cómo es posible? Y más importante, ¿por qué al llamarlo desde el objeto dice que estamos enviando un argumento?</a:t>
            </a:r>
          </a:p>
        </p:txBody>
      </p:sp>
    </p:spTree>
    <p:extLst>
      <p:ext uri="{BB962C8B-B14F-4D97-AF65-F5344CB8AC3E}">
        <p14:creationId xmlns:p14="http://schemas.microsoft.com/office/powerpoint/2010/main" val="3691544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sp>
        <p:nvSpPr>
          <p:cNvPr id="11" name="CuadroTexto 10">
            <a:extLst>
              <a:ext uri="{FF2B5EF4-FFF2-40B4-BE49-F238E27FC236}">
                <a16:creationId xmlns:a16="http://schemas.microsoft.com/office/drawing/2014/main" id="{DAE1A7E8-1C65-41F2-B980-CE13D916846B}"/>
              </a:ext>
            </a:extLst>
          </p:cNvPr>
          <p:cNvSpPr txBox="1"/>
          <p:nvPr/>
        </p:nvSpPr>
        <p:spPr>
          <a:xfrm>
            <a:off x="36286" y="1359027"/>
            <a:ext cx="5334000" cy="5262979"/>
          </a:xfrm>
          <a:prstGeom prst="rect">
            <a:avLst/>
          </a:prstGeom>
          <a:noFill/>
        </p:spPr>
        <p:txBody>
          <a:bodyPr wrap="square">
            <a:spAutoFit/>
          </a:bodyPr>
          <a:lstStyle/>
          <a:p>
            <a:pPr algn="just"/>
            <a:r>
              <a:rPr lang="es-MX" sz="2800" b="1" dirty="0"/>
              <a:t>Primer argumento </a:t>
            </a:r>
            <a:r>
              <a:rPr lang="es-MX" sz="2800" b="1" dirty="0" err="1"/>
              <a:t>self</a:t>
            </a:r>
            <a:endParaRPr lang="es-MX" sz="2800" b="1" dirty="0"/>
          </a:p>
          <a:p>
            <a:pPr algn="just"/>
            <a:r>
              <a:rPr lang="es-MX" sz="2800" dirty="0"/>
              <a:t>Los objetos tienen una característica muy importante: son conscientes de que existen. Y no, no es broma.</a:t>
            </a:r>
          </a:p>
          <a:p>
            <a:pPr algn="just"/>
            <a:r>
              <a:rPr lang="es-MX" sz="2800" dirty="0"/>
              <a:t>Cuando se ejecuta un método desde un objeto (que no desde una clase), se envía un primer argumento implícito que hace referencia al propio objeto. Si lo definimos en nuestro método podremos capturarlo y ver qué es:</a:t>
            </a:r>
          </a:p>
        </p:txBody>
      </p:sp>
      <p:pic>
        <p:nvPicPr>
          <p:cNvPr id="5" name="Imagen 4">
            <a:extLst>
              <a:ext uri="{FF2B5EF4-FFF2-40B4-BE49-F238E27FC236}">
                <a16:creationId xmlns:a16="http://schemas.microsoft.com/office/drawing/2014/main" id="{016B294D-7E79-4318-8244-34241240771F}"/>
              </a:ext>
            </a:extLst>
          </p:cNvPr>
          <p:cNvPicPr>
            <a:picLocks noChangeAspect="1"/>
          </p:cNvPicPr>
          <p:nvPr/>
        </p:nvPicPr>
        <p:blipFill>
          <a:blip r:embed="rId2"/>
          <a:stretch>
            <a:fillRect/>
          </a:stretch>
        </p:blipFill>
        <p:spPr>
          <a:xfrm>
            <a:off x="5789990" y="1588401"/>
            <a:ext cx="5618239" cy="4989885"/>
          </a:xfrm>
          <a:prstGeom prst="rect">
            <a:avLst/>
          </a:prstGeom>
        </p:spPr>
      </p:pic>
    </p:spTree>
    <p:extLst>
      <p:ext uri="{BB962C8B-B14F-4D97-AF65-F5344CB8AC3E}">
        <p14:creationId xmlns:p14="http://schemas.microsoft.com/office/powerpoint/2010/main" val="2313302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sp>
        <p:nvSpPr>
          <p:cNvPr id="6" name="CuadroTexto 5">
            <a:extLst>
              <a:ext uri="{FF2B5EF4-FFF2-40B4-BE49-F238E27FC236}">
                <a16:creationId xmlns:a16="http://schemas.microsoft.com/office/drawing/2014/main" id="{F609BAB8-2777-4C04-9BB0-65A087EA65AD}"/>
              </a:ext>
            </a:extLst>
          </p:cNvPr>
          <p:cNvSpPr txBox="1"/>
          <p:nvPr/>
        </p:nvSpPr>
        <p:spPr>
          <a:xfrm>
            <a:off x="123371" y="1367134"/>
            <a:ext cx="11691258" cy="1384995"/>
          </a:xfrm>
          <a:prstGeom prst="rect">
            <a:avLst/>
          </a:prstGeom>
          <a:noFill/>
        </p:spPr>
        <p:txBody>
          <a:bodyPr wrap="square">
            <a:spAutoFit/>
          </a:bodyPr>
          <a:lstStyle/>
          <a:p>
            <a:pPr algn="just"/>
            <a:r>
              <a:rPr lang="es-MX" sz="2800" dirty="0"/>
              <a:t>¿Curioso que haya funcionado verdad? Además ¿no os suena de algo ese resultado que muestra el parámetro que hemos definido? Se trata de la propia representación del objeto.</a:t>
            </a:r>
          </a:p>
        </p:txBody>
      </p:sp>
      <p:pic>
        <p:nvPicPr>
          <p:cNvPr id="4" name="Imagen 3">
            <a:extLst>
              <a:ext uri="{FF2B5EF4-FFF2-40B4-BE49-F238E27FC236}">
                <a16:creationId xmlns:a16="http://schemas.microsoft.com/office/drawing/2014/main" id="{BCD89D6C-4F36-4116-B3D6-F3DC8349D417}"/>
              </a:ext>
            </a:extLst>
          </p:cNvPr>
          <p:cNvPicPr>
            <a:picLocks noChangeAspect="1"/>
          </p:cNvPicPr>
          <p:nvPr/>
        </p:nvPicPr>
        <p:blipFill>
          <a:blip r:embed="rId2"/>
          <a:stretch>
            <a:fillRect/>
          </a:stretch>
        </p:blipFill>
        <p:spPr>
          <a:xfrm>
            <a:off x="4606018" y="2268310"/>
            <a:ext cx="7030438" cy="4458994"/>
          </a:xfrm>
          <a:prstGeom prst="rect">
            <a:avLst/>
          </a:prstGeom>
        </p:spPr>
      </p:pic>
    </p:spTree>
    <p:extLst>
      <p:ext uri="{BB962C8B-B14F-4D97-AF65-F5344CB8AC3E}">
        <p14:creationId xmlns:p14="http://schemas.microsoft.com/office/powerpoint/2010/main" val="11672637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sp>
        <p:nvSpPr>
          <p:cNvPr id="7" name="CuadroTexto 6">
            <a:extLst>
              <a:ext uri="{FF2B5EF4-FFF2-40B4-BE49-F238E27FC236}">
                <a16:creationId xmlns:a16="http://schemas.microsoft.com/office/drawing/2014/main" id="{B61DEBAB-FCF4-4A26-A5DF-7C74D85D746D}"/>
              </a:ext>
            </a:extLst>
          </p:cNvPr>
          <p:cNvSpPr txBox="1"/>
          <p:nvPr/>
        </p:nvSpPr>
        <p:spPr>
          <a:xfrm>
            <a:off x="0" y="1361235"/>
            <a:ext cx="5196113" cy="5693866"/>
          </a:xfrm>
          <a:prstGeom prst="rect">
            <a:avLst/>
          </a:prstGeom>
          <a:noFill/>
        </p:spPr>
        <p:txBody>
          <a:bodyPr wrap="square">
            <a:spAutoFit/>
          </a:bodyPr>
          <a:lstStyle/>
          <a:p>
            <a:pPr algn="just"/>
            <a:r>
              <a:rPr lang="es-MX" sz="2800" dirty="0"/>
              <a:t>Pues sí, podemos acceder al propio objeto desde el interior de sus métodos. Lo único que como este argumento hace referencia al objeto en sí mismo por convención se le llama </a:t>
            </a:r>
            <a:r>
              <a:rPr lang="es-MX" sz="2800" b="1" dirty="0" err="1"/>
              <a:t>self</a:t>
            </a:r>
            <a:r>
              <a:rPr lang="es-MX" sz="2800" b="1" dirty="0"/>
              <a:t>.</a:t>
            </a:r>
          </a:p>
          <a:p>
            <a:pPr algn="just"/>
            <a:endParaRPr lang="es-MX" sz="2800" b="1" dirty="0"/>
          </a:p>
          <a:p>
            <a:pPr algn="just"/>
            <a:r>
              <a:rPr lang="es-MX" sz="2800" dirty="0"/>
              <a:t>Poder acceder al propio objeto desde un método es muy útil, ya que nos permite acceder a sus atributos. Fijaros, el siguiente código no funcionaría como esperamos:</a:t>
            </a:r>
          </a:p>
        </p:txBody>
      </p:sp>
      <p:pic>
        <p:nvPicPr>
          <p:cNvPr id="5" name="Imagen 4">
            <a:extLst>
              <a:ext uri="{FF2B5EF4-FFF2-40B4-BE49-F238E27FC236}">
                <a16:creationId xmlns:a16="http://schemas.microsoft.com/office/drawing/2014/main" id="{5260545E-B640-46FA-9D9B-EC894F84EA75}"/>
              </a:ext>
            </a:extLst>
          </p:cNvPr>
          <p:cNvPicPr>
            <a:picLocks noChangeAspect="1"/>
          </p:cNvPicPr>
          <p:nvPr/>
        </p:nvPicPr>
        <p:blipFill>
          <a:blip r:embed="rId2"/>
          <a:stretch>
            <a:fillRect/>
          </a:stretch>
        </p:blipFill>
        <p:spPr>
          <a:xfrm>
            <a:off x="5543247" y="1558406"/>
            <a:ext cx="6213323" cy="4847141"/>
          </a:xfrm>
          <a:prstGeom prst="rect">
            <a:avLst/>
          </a:prstGeom>
        </p:spPr>
      </p:pic>
    </p:spTree>
    <p:extLst>
      <p:ext uri="{BB962C8B-B14F-4D97-AF65-F5344CB8AC3E}">
        <p14:creationId xmlns:p14="http://schemas.microsoft.com/office/powerpoint/2010/main" val="36975073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sp>
        <p:nvSpPr>
          <p:cNvPr id="6" name="CuadroTexto 5">
            <a:extLst>
              <a:ext uri="{FF2B5EF4-FFF2-40B4-BE49-F238E27FC236}">
                <a16:creationId xmlns:a16="http://schemas.microsoft.com/office/drawing/2014/main" id="{04300C75-C603-4857-9F53-E0CCE4B1BB03}"/>
              </a:ext>
            </a:extLst>
          </p:cNvPr>
          <p:cNvSpPr txBox="1"/>
          <p:nvPr/>
        </p:nvSpPr>
        <p:spPr>
          <a:xfrm>
            <a:off x="108856" y="1469963"/>
            <a:ext cx="8730343" cy="523220"/>
          </a:xfrm>
          <a:prstGeom prst="rect">
            <a:avLst/>
          </a:prstGeom>
          <a:noFill/>
        </p:spPr>
        <p:txBody>
          <a:bodyPr wrap="square">
            <a:spAutoFit/>
          </a:bodyPr>
          <a:lstStyle/>
          <a:p>
            <a:r>
              <a:rPr lang="es-MX" sz="2800" dirty="0"/>
              <a:t>En cambio, si hacemos ver que </a:t>
            </a:r>
            <a:r>
              <a:rPr lang="es-MX" sz="2800" dirty="0" err="1"/>
              <a:t>self</a:t>
            </a:r>
            <a:r>
              <a:rPr lang="es-MX" sz="2800" dirty="0"/>
              <a:t> es el propio objeto...</a:t>
            </a:r>
          </a:p>
        </p:txBody>
      </p:sp>
      <p:pic>
        <p:nvPicPr>
          <p:cNvPr id="4" name="Imagen 3">
            <a:extLst>
              <a:ext uri="{FF2B5EF4-FFF2-40B4-BE49-F238E27FC236}">
                <a16:creationId xmlns:a16="http://schemas.microsoft.com/office/drawing/2014/main" id="{2739C78D-8724-4810-91C0-E595A2F36E85}"/>
              </a:ext>
            </a:extLst>
          </p:cNvPr>
          <p:cNvPicPr>
            <a:picLocks noChangeAspect="1"/>
          </p:cNvPicPr>
          <p:nvPr/>
        </p:nvPicPr>
        <p:blipFill>
          <a:blip r:embed="rId2"/>
          <a:stretch>
            <a:fillRect/>
          </a:stretch>
        </p:blipFill>
        <p:spPr>
          <a:xfrm>
            <a:off x="2522310" y="2171926"/>
            <a:ext cx="7147379" cy="4458762"/>
          </a:xfrm>
          <a:prstGeom prst="rect">
            <a:avLst/>
          </a:prstGeom>
        </p:spPr>
      </p:pic>
    </p:spTree>
    <p:extLst>
      <p:ext uri="{BB962C8B-B14F-4D97-AF65-F5344CB8AC3E}">
        <p14:creationId xmlns:p14="http://schemas.microsoft.com/office/powerpoint/2010/main" val="30763068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sp>
        <p:nvSpPr>
          <p:cNvPr id="7" name="CuadroTexto 6">
            <a:extLst>
              <a:ext uri="{FF2B5EF4-FFF2-40B4-BE49-F238E27FC236}">
                <a16:creationId xmlns:a16="http://schemas.microsoft.com/office/drawing/2014/main" id="{B286E29D-2219-44B5-9C96-B84704BAB881}"/>
              </a:ext>
            </a:extLst>
          </p:cNvPr>
          <p:cNvSpPr txBox="1"/>
          <p:nvPr/>
        </p:nvSpPr>
        <p:spPr>
          <a:xfrm>
            <a:off x="0" y="1295400"/>
            <a:ext cx="11945257" cy="1815882"/>
          </a:xfrm>
          <a:prstGeom prst="rect">
            <a:avLst/>
          </a:prstGeom>
          <a:noFill/>
        </p:spPr>
        <p:txBody>
          <a:bodyPr wrap="square">
            <a:spAutoFit/>
          </a:bodyPr>
          <a:lstStyle/>
          <a:p>
            <a:pPr algn="just"/>
            <a:r>
              <a:rPr lang="es-MX" sz="2800" dirty="0"/>
              <a:t>¿No es interesante?</a:t>
            </a:r>
          </a:p>
          <a:p>
            <a:pPr algn="just"/>
            <a:r>
              <a:rPr lang="es-MX" sz="2800" dirty="0"/>
              <a:t>Sea como sea con este ejemplo podemos entender que por defecto el valor de un atributo se busca en la clase, pero para modificarlo en la instancia es necesario hacer referencia al objeto.</a:t>
            </a:r>
          </a:p>
        </p:txBody>
      </p:sp>
      <p:sp>
        <p:nvSpPr>
          <p:cNvPr id="8" name="CuadroTexto 7">
            <a:extLst>
              <a:ext uri="{FF2B5EF4-FFF2-40B4-BE49-F238E27FC236}">
                <a16:creationId xmlns:a16="http://schemas.microsoft.com/office/drawing/2014/main" id="{5CD4757F-36E4-472B-B109-B101A158B736}"/>
              </a:ext>
            </a:extLst>
          </p:cNvPr>
          <p:cNvSpPr txBox="1"/>
          <p:nvPr/>
        </p:nvSpPr>
        <p:spPr>
          <a:xfrm>
            <a:off x="123371" y="3227870"/>
            <a:ext cx="11945257" cy="2677656"/>
          </a:xfrm>
          <a:prstGeom prst="rect">
            <a:avLst/>
          </a:prstGeom>
          <a:noFill/>
        </p:spPr>
        <p:txBody>
          <a:bodyPr wrap="square">
            <a:spAutoFit/>
          </a:bodyPr>
          <a:lstStyle/>
          <a:p>
            <a:pPr algn="just"/>
            <a:r>
              <a:rPr lang="es-MX" sz="2800" b="1" dirty="0"/>
              <a:t>Métodos especiales</a:t>
            </a:r>
          </a:p>
          <a:p>
            <a:pPr algn="just"/>
            <a:r>
              <a:rPr lang="es-MX" sz="2800" dirty="0"/>
              <a:t>Ahora que sabemos crear métodos y hemos aprendido para qué sirve el argumento </a:t>
            </a:r>
            <a:r>
              <a:rPr lang="es-MX" sz="2800" dirty="0" err="1"/>
              <a:t>self</a:t>
            </a:r>
            <a:r>
              <a:rPr lang="es-MX" sz="2800" dirty="0"/>
              <a:t>, es momento de introducir algunos métodos especiales de las clases.</a:t>
            </a:r>
          </a:p>
          <a:p>
            <a:pPr algn="just"/>
            <a:r>
              <a:rPr lang="es-MX" sz="2800" dirty="0"/>
              <a:t>Se llaman especiales porque la mayoría ya existen de forma oculta y sirven para tareas específicas. </a:t>
            </a:r>
          </a:p>
        </p:txBody>
      </p:sp>
    </p:spTree>
    <p:extLst>
      <p:ext uri="{BB962C8B-B14F-4D97-AF65-F5344CB8AC3E}">
        <p14:creationId xmlns:p14="http://schemas.microsoft.com/office/powerpoint/2010/main" val="28803025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sp>
        <p:nvSpPr>
          <p:cNvPr id="6" name="CuadroTexto 5">
            <a:extLst>
              <a:ext uri="{FF2B5EF4-FFF2-40B4-BE49-F238E27FC236}">
                <a16:creationId xmlns:a16="http://schemas.microsoft.com/office/drawing/2014/main" id="{20AEF440-CB0C-4839-9324-7EBE513FB48F}"/>
              </a:ext>
            </a:extLst>
          </p:cNvPr>
          <p:cNvSpPr txBox="1"/>
          <p:nvPr/>
        </p:nvSpPr>
        <p:spPr>
          <a:xfrm>
            <a:off x="0" y="1352621"/>
            <a:ext cx="12003314" cy="1384995"/>
          </a:xfrm>
          <a:prstGeom prst="rect">
            <a:avLst/>
          </a:prstGeom>
          <a:noFill/>
        </p:spPr>
        <p:txBody>
          <a:bodyPr wrap="square">
            <a:spAutoFit/>
          </a:bodyPr>
          <a:lstStyle/>
          <a:p>
            <a:pPr algn="just"/>
            <a:r>
              <a:rPr lang="es-MX" sz="2800" b="1" dirty="0"/>
              <a:t>Constructor</a:t>
            </a:r>
          </a:p>
          <a:p>
            <a:r>
              <a:rPr lang="es-MX" sz="2800" dirty="0"/>
              <a:t>El constructor es un método que se llama automáticamente al crear un objeto, se define con el nombre init:</a:t>
            </a:r>
          </a:p>
        </p:txBody>
      </p:sp>
      <p:pic>
        <p:nvPicPr>
          <p:cNvPr id="4" name="Imagen 3">
            <a:extLst>
              <a:ext uri="{FF2B5EF4-FFF2-40B4-BE49-F238E27FC236}">
                <a16:creationId xmlns:a16="http://schemas.microsoft.com/office/drawing/2014/main" id="{457C2474-F2EC-4E7C-A7CA-24FD4A3A9207}"/>
              </a:ext>
            </a:extLst>
          </p:cNvPr>
          <p:cNvPicPr>
            <a:picLocks noChangeAspect="1"/>
          </p:cNvPicPr>
          <p:nvPr/>
        </p:nvPicPr>
        <p:blipFill>
          <a:blip r:embed="rId2"/>
          <a:stretch>
            <a:fillRect/>
          </a:stretch>
        </p:blipFill>
        <p:spPr>
          <a:xfrm>
            <a:off x="1798710" y="2853731"/>
            <a:ext cx="8594579" cy="3785088"/>
          </a:xfrm>
          <a:prstGeom prst="rect">
            <a:avLst/>
          </a:prstGeom>
        </p:spPr>
      </p:pic>
    </p:spTree>
    <p:extLst>
      <p:ext uri="{BB962C8B-B14F-4D97-AF65-F5344CB8AC3E}">
        <p14:creationId xmlns:p14="http://schemas.microsoft.com/office/powerpoint/2010/main" val="27560418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sp>
        <p:nvSpPr>
          <p:cNvPr id="7" name="CuadroTexto 6">
            <a:extLst>
              <a:ext uri="{FF2B5EF4-FFF2-40B4-BE49-F238E27FC236}">
                <a16:creationId xmlns:a16="http://schemas.microsoft.com/office/drawing/2014/main" id="{AE913983-5906-4E73-8D8A-D87E60C9ADC9}"/>
              </a:ext>
            </a:extLst>
          </p:cNvPr>
          <p:cNvSpPr txBox="1"/>
          <p:nvPr/>
        </p:nvSpPr>
        <p:spPr>
          <a:xfrm>
            <a:off x="108856" y="1417321"/>
            <a:ext cx="11894457" cy="1384995"/>
          </a:xfrm>
          <a:prstGeom prst="rect">
            <a:avLst/>
          </a:prstGeom>
          <a:noFill/>
        </p:spPr>
        <p:txBody>
          <a:bodyPr wrap="square">
            <a:spAutoFit/>
          </a:bodyPr>
          <a:lstStyle/>
          <a:p>
            <a:pPr algn="just"/>
            <a:r>
              <a:rPr lang="es-MX" sz="2800" dirty="0"/>
              <a:t>La finalidad del constructor es, como su nombre indica, construir los objetos. Por esa razón permite sobrescribir el método que crea los objetos, permitiéndonos enviar datos desde el principio para construirlo:</a:t>
            </a:r>
          </a:p>
        </p:txBody>
      </p:sp>
      <p:pic>
        <p:nvPicPr>
          <p:cNvPr id="5" name="Imagen 4">
            <a:extLst>
              <a:ext uri="{FF2B5EF4-FFF2-40B4-BE49-F238E27FC236}">
                <a16:creationId xmlns:a16="http://schemas.microsoft.com/office/drawing/2014/main" id="{20212919-ED6A-4FD8-A2CD-E421FCC9032A}"/>
              </a:ext>
            </a:extLst>
          </p:cNvPr>
          <p:cNvPicPr>
            <a:picLocks noChangeAspect="1"/>
          </p:cNvPicPr>
          <p:nvPr/>
        </p:nvPicPr>
        <p:blipFill>
          <a:blip r:embed="rId2"/>
          <a:stretch>
            <a:fillRect/>
          </a:stretch>
        </p:blipFill>
        <p:spPr>
          <a:xfrm>
            <a:off x="1770969" y="2802316"/>
            <a:ext cx="8650061" cy="3963495"/>
          </a:xfrm>
          <a:prstGeom prst="rect">
            <a:avLst/>
          </a:prstGeom>
        </p:spPr>
      </p:pic>
    </p:spTree>
    <p:extLst>
      <p:ext uri="{BB962C8B-B14F-4D97-AF65-F5344CB8AC3E}">
        <p14:creationId xmlns:p14="http://schemas.microsoft.com/office/powerpoint/2010/main" val="2503072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sp>
        <p:nvSpPr>
          <p:cNvPr id="6" name="CuadroTexto 5">
            <a:extLst>
              <a:ext uri="{FF2B5EF4-FFF2-40B4-BE49-F238E27FC236}">
                <a16:creationId xmlns:a16="http://schemas.microsoft.com/office/drawing/2014/main" id="{260D3A77-FA04-4E11-8589-DF4A75C63FDC}"/>
              </a:ext>
            </a:extLst>
          </p:cNvPr>
          <p:cNvSpPr txBox="1"/>
          <p:nvPr/>
        </p:nvSpPr>
        <p:spPr>
          <a:xfrm>
            <a:off x="-1" y="1373778"/>
            <a:ext cx="11930743" cy="1384995"/>
          </a:xfrm>
          <a:prstGeom prst="rect">
            <a:avLst/>
          </a:prstGeom>
          <a:noFill/>
        </p:spPr>
        <p:txBody>
          <a:bodyPr wrap="square">
            <a:spAutoFit/>
          </a:bodyPr>
          <a:lstStyle/>
          <a:p>
            <a:pPr algn="just"/>
            <a:r>
              <a:rPr lang="es-MX" sz="2800" dirty="0"/>
              <a:t>Como los métodos se comportan como funciones tienen sus mismas características, permitiéndonos definir valores nulos, valores por posición y nombre, argumentos indeterminados, etc.</a:t>
            </a:r>
          </a:p>
        </p:txBody>
      </p:sp>
      <p:sp>
        <p:nvSpPr>
          <p:cNvPr id="8" name="CuadroTexto 7">
            <a:extLst>
              <a:ext uri="{FF2B5EF4-FFF2-40B4-BE49-F238E27FC236}">
                <a16:creationId xmlns:a16="http://schemas.microsoft.com/office/drawing/2014/main" id="{3C13D689-CA5A-4AE1-AB37-7E2869F17B74}"/>
              </a:ext>
            </a:extLst>
          </p:cNvPr>
          <p:cNvSpPr txBox="1"/>
          <p:nvPr/>
        </p:nvSpPr>
        <p:spPr>
          <a:xfrm>
            <a:off x="0" y="2758773"/>
            <a:ext cx="11930742" cy="3970318"/>
          </a:xfrm>
          <a:prstGeom prst="rect">
            <a:avLst/>
          </a:prstGeom>
          <a:noFill/>
        </p:spPr>
        <p:txBody>
          <a:bodyPr wrap="square">
            <a:spAutoFit/>
          </a:bodyPr>
          <a:lstStyle/>
          <a:p>
            <a:pPr algn="just"/>
            <a:r>
              <a:rPr lang="es-MX" sz="2800" b="1" dirty="0"/>
              <a:t>Destructor</a:t>
            </a:r>
          </a:p>
          <a:p>
            <a:pPr algn="just"/>
            <a:r>
              <a:rPr lang="es-MX" sz="2800" dirty="0"/>
              <a:t>Si existe un constructor también debe existir un destructor que se llame al eliminar el objeto para que encargue de las tareas de limpieza como vaciar la memoria. Ese es el papel del método especial del. Es muy raro </a:t>
            </a:r>
            <a:r>
              <a:rPr lang="es-MX" sz="2800" dirty="0" err="1"/>
              <a:t>sobreescribir</a:t>
            </a:r>
            <a:r>
              <a:rPr lang="es-MX" sz="2800" dirty="0"/>
              <a:t> este método porque se maneja automáticamente, pero es interesante saber que existe.</a:t>
            </a:r>
          </a:p>
          <a:p>
            <a:r>
              <a:rPr lang="es-MX" sz="2800" dirty="0"/>
              <a:t>Todos los objetos se borran automáticamente de la memoria al finalizar el programa, aunque también podemos eliminarlos automáticamente pasándolos a la función del():</a:t>
            </a:r>
          </a:p>
        </p:txBody>
      </p:sp>
    </p:spTree>
    <p:extLst>
      <p:ext uri="{BB962C8B-B14F-4D97-AF65-F5344CB8AC3E}">
        <p14:creationId xmlns:p14="http://schemas.microsoft.com/office/powerpoint/2010/main" val="2998141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pic>
        <p:nvPicPr>
          <p:cNvPr id="3" name="Imagen 2">
            <a:extLst>
              <a:ext uri="{FF2B5EF4-FFF2-40B4-BE49-F238E27FC236}">
                <a16:creationId xmlns:a16="http://schemas.microsoft.com/office/drawing/2014/main" id="{AD851F4B-A736-4C64-9347-3F650454D385}"/>
              </a:ext>
            </a:extLst>
          </p:cNvPr>
          <p:cNvPicPr>
            <a:picLocks noChangeAspect="1"/>
          </p:cNvPicPr>
          <p:nvPr/>
        </p:nvPicPr>
        <p:blipFill>
          <a:blip r:embed="rId2">
            <a:clrChange>
              <a:clrFrom>
                <a:srgbClr val="FDFDFD"/>
              </a:clrFrom>
              <a:clrTo>
                <a:srgbClr val="FDFDFD">
                  <a:alpha val="0"/>
                </a:srgbClr>
              </a:clrTo>
            </a:clrChange>
          </a:blip>
          <a:stretch>
            <a:fillRect/>
          </a:stretch>
        </p:blipFill>
        <p:spPr>
          <a:xfrm>
            <a:off x="338137" y="1502428"/>
            <a:ext cx="8847604" cy="1092854"/>
          </a:xfrm>
          <a:prstGeom prst="rect">
            <a:avLst/>
          </a:prstGeom>
        </p:spPr>
      </p:pic>
      <p:pic>
        <p:nvPicPr>
          <p:cNvPr id="5" name="Imagen 4">
            <a:extLst>
              <a:ext uri="{FF2B5EF4-FFF2-40B4-BE49-F238E27FC236}">
                <a16:creationId xmlns:a16="http://schemas.microsoft.com/office/drawing/2014/main" id="{6F29239A-B71B-4388-8E92-EFEA15AA32A3}"/>
              </a:ext>
            </a:extLst>
          </p:cNvPr>
          <p:cNvPicPr>
            <a:picLocks noChangeAspect="1"/>
          </p:cNvPicPr>
          <p:nvPr/>
        </p:nvPicPr>
        <p:blipFill>
          <a:blip r:embed="rId3">
            <a:clrChange>
              <a:clrFrom>
                <a:srgbClr val="FDFDFD"/>
              </a:clrFrom>
              <a:clrTo>
                <a:srgbClr val="FDFDFD">
                  <a:alpha val="0"/>
                </a:srgbClr>
              </a:clrTo>
            </a:clrChange>
          </a:blip>
          <a:stretch>
            <a:fillRect/>
          </a:stretch>
        </p:blipFill>
        <p:spPr>
          <a:xfrm>
            <a:off x="338137" y="2690812"/>
            <a:ext cx="11515725" cy="1476375"/>
          </a:xfrm>
          <a:prstGeom prst="rect">
            <a:avLst/>
          </a:prstGeom>
        </p:spPr>
      </p:pic>
      <p:pic>
        <p:nvPicPr>
          <p:cNvPr id="8" name="Imagen 7">
            <a:extLst>
              <a:ext uri="{FF2B5EF4-FFF2-40B4-BE49-F238E27FC236}">
                <a16:creationId xmlns:a16="http://schemas.microsoft.com/office/drawing/2014/main" id="{5C6615C1-C507-407D-A8FC-2899D6D730D7}"/>
              </a:ext>
            </a:extLst>
          </p:cNvPr>
          <p:cNvPicPr>
            <a:picLocks noChangeAspect="1"/>
          </p:cNvPicPr>
          <p:nvPr/>
        </p:nvPicPr>
        <p:blipFill>
          <a:blip r:embed="rId4">
            <a:clrChange>
              <a:clrFrom>
                <a:srgbClr val="FDFDFD"/>
              </a:clrFrom>
              <a:clrTo>
                <a:srgbClr val="FDFDFD">
                  <a:alpha val="0"/>
                </a:srgbClr>
              </a:clrTo>
            </a:clrChange>
          </a:blip>
          <a:stretch>
            <a:fillRect/>
          </a:stretch>
        </p:blipFill>
        <p:spPr>
          <a:xfrm>
            <a:off x="338136" y="4310841"/>
            <a:ext cx="11515725" cy="1476374"/>
          </a:xfrm>
          <a:prstGeom prst="rect">
            <a:avLst/>
          </a:prstGeom>
        </p:spPr>
      </p:pic>
      <p:pic>
        <p:nvPicPr>
          <p:cNvPr id="12" name="Imagen 11">
            <a:extLst>
              <a:ext uri="{FF2B5EF4-FFF2-40B4-BE49-F238E27FC236}">
                <a16:creationId xmlns:a16="http://schemas.microsoft.com/office/drawing/2014/main" id="{40B4FFB1-3F9F-4FBE-9B8B-4B33046D5A9F}"/>
              </a:ext>
            </a:extLst>
          </p:cNvPr>
          <p:cNvPicPr>
            <a:picLocks noChangeAspect="1"/>
          </p:cNvPicPr>
          <p:nvPr/>
        </p:nvPicPr>
        <p:blipFill>
          <a:blip r:embed="rId5">
            <a:clrChange>
              <a:clrFrom>
                <a:srgbClr val="FDFDFD"/>
              </a:clrFrom>
              <a:clrTo>
                <a:srgbClr val="FDFDFD">
                  <a:alpha val="0"/>
                </a:srgbClr>
              </a:clrTo>
            </a:clrChange>
          </a:blip>
          <a:stretch>
            <a:fillRect/>
          </a:stretch>
        </p:blipFill>
        <p:spPr>
          <a:xfrm>
            <a:off x="338136" y="5964144"/>
            <a:ext cx="5181600" cy="899341"/>
          </a:xfrm>
          <a:prstGeom prst="rect">
            <a:avLst/>
          </a:prstGeom>
        </p:spPr>
      </p:pic>
    </p:spTree>
    <p:extLst>
      <p:ext uri="{BB962C8B-B14F-4D97-AF65-F5344CB8AC3E}">
        <p14:creationId xmlns:p14="http://schemas.microsoft.com/office/powerpoint/2010/main" val="12608857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pic>
        <p:nvPicPr>
          <p:cNvPr id="3" name="Imagen 2">
            <a:extLst>
              <a:ext uri="{FF2B5EF4-FFF2-40B4-BE49-F238E27FC236}">
                <a16:creationId xmlns:a16="http://schemas.microsoft.com/office/drawing/2014/main" id="{0BDE41EA-89C1-4645-9B68-FC6254CAFB82}"/>
              </a:ext>
            </a:extLst>
          </p:cNvPr>
          <p:cNvPicPr>
            <a:picLocks noChangeAspect="1"/>
          </p:cNvPicPr>
          <p:nvPr/>
        </p:nvPicPr>
        <p:blipFill>
          <a:blip r:embed="rId2"/>
          <a:stretch>
            <a:fillRect/>
          </a:stretch>
        </p:blipFill>
        <p:spPr>
          <a:xfrm>
            <a:off x="901469" y="1657575"/>
            <a:ext cx="10309453" cy="4906425"/>
          </a:xfrm>
          <a:prstGeom prst="rect">
            <a:avLst/>
          </a:prstGeom>
        </p:spPr>
      </p:pic>
    </p:spTree>
    <p:extLst>
      <p:ext uri="{BB962C8B-B14F-4D97-AF65-F5344CB8AC3E}">
        <p14:creationId xmlns:p14="http://schemas.microsoft.com/office/powerpoint/2010/main" val="31847157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sp>
        <p:nvSpPr>
          <p:cNvPr id="5" name="CuadroTexto 4">
            <a:extLst>
              <a:ext uri="{FF2B5EF4-FFF2-40B4-BE49-F238E27FC236}">
                <a16:creationId xmlns:a16="http://schemas.microsoft.com/office/drawing/2014/main" id="{DB54A617-D8F8-4258-B961-641AF2DE5711}"/>
              </a:ext>
            </a:extLst>
          </p:cNvPr>
          <p:cNvSpPr txBox="1"/>
          <p:nvPr/>
        </p:nvSpPr>
        <p:spPr>
          <a:xfrm>
            <a:off x="0" y="1409450"/>
            <a:ext cx="12045274" cy="1815882"/>
          </a:xfrm>
          <a:prstGeom prst="rect">
            <a:avLst/>
          </a:prstGeom>
          <a:noFill/>
        </p:spPr>
        <p:txBody>
          <a:bodyPr wrap="square">
            <a:spAutoFit/>
          </a:bodyPr>
          <a:lstStyle/>
          <a:p>
            <a:pPr algn="just"/>
            <a:r>
              <a:rPr lang="es-MX" sz="2800" dirty="0"/>
              <a:t>En este punto vale comentar algo respecto a los métodos especiales como éste, y es que pese a que tienen </a:t>
            </a:r>
            <a:r>
              <a:rPr lang="es-MX" sz="2800" dirty="0" err="1"/>
              <a:t>accesores</a:t>
            </a:r>
            <a:r>
              <a:rPr lang="es-MX" sz="2800" dirty="0"/>
              <a:t> en forma de función para facilitar su llamada, es totalmente posible ejecutarlos directamente como si fueran métodos normales:</a:t>
            </a:r>
          </a:p>
        </p:txBody>
      </p:sp>
      <p:pic>
        <p:nvPicPr>
          <p:cNvPr id="6" name="Imagen 5">
            <a:extLst>
              <a:ext uri="{FF2B5EF4-FFF2-40B4-BE49-F238E27FC236}">
                <a16:creationId xmlns:a16="http://schemas.microsoft.com/office/drawing/2014/main" id="{C941E5D4-C01B-42B4-89ED-37936B95648F}"/>
              </a:ext>
            </a:extLst>
          </p:cNvPr>
          <p:cNvPicPr>
            <a:picLocks noChangeAspect="1"/>
          </p:cNvPicPr>
          <p:nvPr/>
        </p:nvPicPr>
        <p:blipFill>
          <a:blip r:embed="rId2"/>
          <a:stretch>
            <a:fillRect/>
          </a:stretch>
        </p:blipFill>
        <p:spPr>
          <a:xfrm>
            <a:off x="1852838" y="2939297"/>
            <a:ext cx="8486323" cy="3738730"/>
          </a:xfrm>
          <a:prstGeom prst="rect">
            <a:avLst/>
          </a:prstGeom>
        </p:spPr>
      </p:pic>
    </p:spTree>
    <p:extLst>
      <p:ext uri="{BB962C8B-B14F-4D97-AF65-F5344CB8AC3E}">
        <p14:creationId xmlns:p14="http://schemas.microsoft.com/office/powerpoint/2010/main" val="26842162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pic>
        <p:nvPicPr>
          <p:cNvPr id="3" name="Imagen 2">
            <a:extLst>
              <a:ext uri="{FF2B5EF4-FFF2-40B4-BE49-F238E27FC236}">
                <a16:creationId xmlns:a16="http://schemas.microsoft.com/office/drawing/2014/main" id="{64F0DE76-64D8-4E28-A33C-36F8EE3D6E20}"/>
              </a:ext>
            </a:extLst>
          </p:cNvPr>
          <p:cNvPicPr>
            <a:picLocks noChangeAspect="1"/>
          </p:cNvPicPr>
          <p:nvPr/>
        </p:nvPicPr>
        <p:blipFill>
          <a:blip r:embed="rId2"/>
          <a:stretch>
            <a:fillRect/>
          </a:stretch>
        </p:blipFill>
        <p:spPr>
          <a:xfrm>
            <a:off x="1075641" y="1390789"/>
            <a:ext cx="9777044" cy="4076422"/>
          </a:xfrm>
          <a:prstGeom prst="rect">
            <a:avLst/>
          </a:prstGeom>
        </p:spPr>
      </p:pic>
      <p:sp>
        <p:nvSpPr>
          <p:cNvPr id="8" name="CuadroTexto 7">
            <a:extLst>
              <a:ext uri="{FF2B5EF4-FFF2-40B4-BE49-F238E27FC236}">
                <a16:creationId xmlns:a16="http://schemas.microsoft.com/office/drawing/2014/main" id="{316B558A-158E-40F7-AB5A-C7AA49CDBBA5}"/>
              </a:ext>
            </a:extLst>
          </p:cNvPr>
          <p:cNvSpPr txBox="1"/>
          <p:nvPr/>
        </p:nvSpPr>
        <p:spPr>
          <a:xfrm>
            <a:off x="341086" y="5813369"/>
            <a:ext cx="11110686" cy="646331"/>
          </a:xfrm>
          <a:prstGeom prst="rect">
            <a:avLst/>
          </a:prstGeom>
          <a:noFill/>
        </p:spPr>
        <p:txBody>
          <a:bodyPr wrap="square">
            <a:spAutoFit/>
          </a:bodyPr>
          <a:lstStyle/>
          <a:p>
            <a:r>
              <a:rPr lang="es-MX" sz="1800" dirty="0"/>
              <a:t>Nos indica este error que se ha enviado un argumento posicional pero que no se a definido previamente en el método constructor </a:t>
            </a:r>
            <a:endParaRPr lang="es-MX" dirty="0"/>
          </a:p>
        </p:txBody>
      </p:sp>
    </p:spTree>
    <p:extLst>
      <p:ext uri="{BB962C8B-B14F-4D97-AF65-F5344CB8AC3E}">
        <p14:creationId xmlns:p14="http://schemas.microsoft.com/office/powerpoint/2010/main" val="41043965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pic>
        <p:nvPicPr>
          <p:cNvPr id="4" name="Imagen 3">
            <a:extLst>
              <a:ext uri="{FF2B5EF4-FFF2-40B4-BE49-F238E27FC236}">
                <a16:creationId xmlns:a16="http://schemas.microsoft.com/office/drawing/2014/main" id="{BAD1A510-39BC-4F6C-B080-F4F36D1DEC53}"/>
              </a:ext>
            </a:extLst>
          </p:cNvPr>
          <p:cNvPicPr>
            <a:picLocks noChangeAspect="1"/>
          </p:cNvPicPr>
          <p:nvPr/>
        </p:nvPicPr>
        <p:blipFill>
          <a:blip r:embed="rId2"/>
          <a:stretch>
            <a:fillRect/>
          </a:stretch>
        </p:blipFill>
        <p:spPr>
          <a:xfrm>
            <a:off x="3530600" y="1486807"/>
            <a:ext cx="5700486" cy="2540434"/>
          </a:xfrm>
          <a:prstGeom prst="rect">
            <a:avLst/>
          </a:prstGeom>
        </p:spPr>
      </p:pic>
      <p:pic>
        <p:nvPicPr>
          <p:cNvPr id="6" name="Imagen 5">
            <a:extLst>
              <a:ext uri="{FF2B5EF4-FFF2-40B4-BE49-F238E27FC236}">
                <a16:creationId xmlns:a16="http://schemas.microsoft.com/office/drawing/2014/main" id="{40D54033-2C9C-4A08-AEB8-2B6AADD347A9}"/>
              </a:ext>
            </a:extLst>
          </p:cNvPr>
          <p:cNvPicPr>
            <a:picLocks noChangeAspect="1"/>
          </p:cNvPicPr>
          <p:nvPr/>
        </p:nvPicPr>
        <p:blipFill>
          <a:blip r:embed="rId3"/>
          <a:stretch>
            <a:fillRect/>
          </a:stretch>
        </p:blipFill>
        <p:spPr>
          <a:xfrm>
            <a:off x="3530600" y="3915136"/>
            <a:ext cx="5700486" cy="2748587"/>
          </a:xfrm>
          <a:prstGeom prst="rect">
            <a:avLst/>
          </a:prstGeom>
        </p:spPr>
      </p:pic>
      <p:sp>
        <p:nvSpPr>
          <p:cNvPr id="10" name="CuadroTexto 9">
            <a:extLst>
              <a:ext uri="{FF2B5EF4-FFF2-40B4-BE49-F238E27FC236}">
                <a16:creationId xmlns:a16="http://schemas.microsoft.com/office/drawing/2014/main" id="{A5FABCDD-4C77-428D-A0E0-31B45D701D1D}"/>
              </a:ext>
            </a:extLst>
          </p:cNvPr>
          <p:cNvSpPr txBox="1"/>
          <p:nvPr/>
        </p:nvSpPr>
        <p:spPr>
          <a:xfrm>
            <a:off x="412447" y="1486807"/>
            <a:ext cx="3118153" cy="1754326"/>
          </a:xfrm>
          <a:prstGeom prst="rect">
            <a:avLst/>
          </a:prstGeom>
          <a:noFill/>
        </p:spPr>
        <p:txBody>
          <a:bodyPr wrap="square">
            <a:spAutoFit/>
          </a:bodyPr>
          <a:lstStyle/>
          <a:p>
            <a:r>
              <a:rPr lang="es-MX" sz="1800" dirty="0"/>
              <a:t>Entonces recuerden que argumento seria la propia instancia del objeto, una referencia donde se esta almacenando</a:t>
            </a:r>
          </a:p>
          <a:p>
            <a:r>
              <a:rPr lang="es-MX" dirty="0"/>
              <a:t>La información del objeto</a:t>
            </a:r>
          </a:p>
        </p:txBody>
      </p:sp>
    </p:spTree>
    <p:extLst>
      <p:ext uri="{BB962C8B-B14F-4D97-AF65-F5344CB8AC3E}">
        <p14:creationId xmlns:p14="http://schemas.microsoft.com/office/powerpoint/2010/main" val="14686917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pic>
        <p:nvPicPr>
          <p:cNvPr id="3" name="Imagen 2">
            <a:extLst>
              <a:ext uri="{FF2B5EF4-FFF2-40B4-BE49-F238E27FC236}">
                <a16:creationId xmlns:a16="http://schemas.microsoft.com/office/drawing/2014/main" id="{A3E2C3A6-2449-4F75-A55B-F5BBF80F96EA}"/>
              </a:ext>
            </a:extLst>
          </p:cNvPr>
          <p:cNvPicPr>
            <a:picLocks noChangeAspect="1"/>
          </p:cNvPicPr>
          <p:nvPr/>
        </p:nvPicPr>
        <p:blipFill>
          <a:blip r:embed="rId2"/>
          <a:stretch>
            <a:fillRect/>
          </a:stretch>
        </p:blipFill>
        <p:spPr>
          <a:xfrm>
            <a:off x="5163910" y="1486807"/>
            <a:ext cx="6131379" cy="4578096"/>
          </a:xfrm>
          <a:prstGeom prst="rect">
            <a:avLst/>
          </a:prstGeom>
        </p:spPr>
      </p:pic>
      <p:sp>
        <p:nvSpPr>
          <p:cNvPr id="8" name="CuadroTexto 7">
            <a:extLst>
              <a:ext uri="{FF2B5EF4-FFF2-40B4-BE49-F238E27FC236}">
                <a16:creationId xmlns:a16="http://schemas.microsoft.com/office/drawing/2014/main" id="{BA7D593E-9873-41A7-9CC9-0E86EA5BEA32}"/>
              </a:ext>
            </a:extLst>
          </p:cNvPr>
          <p:cNvSpPr txBox="1"/>
          <p:nvPr/>
        </p:nvSpPr>
        <p:spPr>
          <a:xfrm>
            <a:off x="738867" y="1777094"/>
            <a:ext cx="4624010" cy="646331"/>
          </a:xfrm>
          <a:prstGeom prst="rect">
            <a:avLst/>
          </a:prstGeom>
          <a:noFill/>
        </p:spPr>
        <p:txBody>
          <a:bodyPr wrap="square">
            <a:spAutoFit/>
          </a:bodyPr>
          <a:lstStyle/>
          <a:p>
            <a:r>
              <a:rPr lang="es-MX" sz="1800" dirty="0"/>
              <a:t>Aunque pongamos cosa en vez de argumento es la dirección de la memoria del propio objeto</a:t>
            </a:r>
            <a:endParaRPr lang="es-MX" dirty="0"/>
          </a:p>
        </p:txBody>
      </p:sp>
      <p:pic>
        <p:nvPicPr>
          <p:cNvPr id="7" name="Imagen 6">
            <a:extLst>
              <a:ext uri="{FF2B5EF4-FFF2-40B4-BE49-F238E27FC236}">
                <a16:creationId xmlns:a16="http://schemas.microsoft.com/office/drawing/2014/main" id="{D05D3C56-F424-4249-B50D-69496CB97834}"/>
              </a:ext>
            </a:extLst>
          </p:cNvPr>
          <p:cNvPicPr>
            <a:picLocks noChangeAspect="1"/>
          </p:cNvPicPr>
          <p:nvPr/>
        </p:nvPicPr>
        <p:blipFill>
          <a:blip r:embed="rId3"/>
          <a:stretch>
            <a:fillRect/>
          </a:stretch>
        </p:blipFill>
        <p:spPr>
          <a:xfrm>
            <a:off x="412447" y="2825622"/>
            <a:ext cx="3695096" cy="3121489"/>
          </a:xfrm>
          <a:prstGeom prst="rect">
            <a:avLst/>
          </a:prstGeom>
        </p:spPr>
      </p:pic>
      <p:sp>
        <p:nvSpPr>
          <p:cNvPr id="11" name="CuadroTexto 10">
            <a:extLst>
              <a:ext uri="{FF2B5EF4-FFF2-40B4-BE49-F238E27FC236}">
                <a16:creationId xmlns:a16="http://schemas.microsoft.com/office/drawing/2014/main" id="{51FB1900-9A8B-4E1D-9A96-8AF3193EB044}"/>
              </a:ext>
            </a:extLst>
          </p:cNvPr>
          <p:cNvSpPr txBox="1"/>
          <p:nvPr/>
        </p:nvSpPr>
        <p:spPr>
          <a:xfrm>
            <a:off x="209096" y="6064903"/>
            <a:ext cx="4624010" cy="646331"/>
          </a:xfrm>
          <a:prstGeom prst="rect">
            <a:avLst/>
          </a:prstGeom>
          <a:noFill/>
        </p:spPr>
        <p:txBody>
          <a:bodyPr wrap="square">
            <a:spAutoFit/>
          </a:bodyPr>
          <a:lstStyle/>
          <a:p>
            <a:r>
              <a:rPr lang="es-MX" sz="1800" dirty="0" err="1"/>
              <a:t>Self</a:t>
            </a:r>
            <a:r>
              <a:rPr lang="es-MX" sz="1800" dirty="0"/>
              <a:t> entonces para hacer referencia a la propia instancia de la clase</a:t>
            </a:r>
            <a:endParaRPr lang="es-MX" dirty="0"/>
          </a:p>
        </p:txBody>
      </p:sp>
    </p:spTree>
    <p:extLst>
      <p:ext uri="{BB962C8B-B14F-4D97-AF65-F5344CB8AC3E}">
        <p14:creationId xmlns:p14="http://schemas.microsoft.com/office/powerpoint/2010/main" val="40326078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sp>
        <p:nvSpPr>
          <p:cNvPr id="8" name="CuadroTexto 7">
            <a:extLst>
              <a:ext uri="{FF2B5EF4-FFF2-40B4-BE49-F238E27FC236}">
                <a16:creationId xmlns:a16="http://schemas.microsoft.com/office/drawing/2014/main" id="{BA7D593E-9873-41A7-9CC9-0E86EA5BEA32}"/>
              </a:ext>
            </a:extLst>
          </p:cNvPr>
          <p:cNvSpPr txBox="1"/>
          <p:nvPr/>
        </p:nvSpPr>
        <p:spPr>
          <a:xfrm>
            <a:off x="2393495" y="1515837"/>
            <a:ext cx="6431190" cy="646331"/>
          </a:xfrm>
          <a:prstGeom prst="rect">
            <a:avLst/>
          </a:prstGeom>
          <a:noFill/>
        </p:spPr>
        <p:txBody>
          <a:bodyPr wrap="square">
            <a:spAutoFit/>
          </a:bodyPr>
          <a:lstStyle/>
          <a:p>
            <a:r>
              <a:rPr lang="es-MX" sz="1800" dirty="0"/>
              <a:t>Filosofía de Python de controlar nosotros mismos lo que estamos haciendo </a:t>
            </a:r>
            <a:r>
              <a:rPr lang="es-MX" sz="1800" dirty="0">
                <a:sym typeface="Wingdings" panose="05000000000000000000" pitchFamily="2" charset="2"/>
              </a:rPr>
              <a:t></a:t>
            </a:r>
            <a:r>
              <a:rPr lang="es-MX" sz="1800" dirty="0"/>
              <a:t>Explicito es mejor que implícito</a:t>
            </a:r>
            <a:endParaRPr lang="es-MX" dirty="0"/>
          </a:p>
        </p:txBody>
      </p:sp>
      <p:pic>
        <p:nvPicPr>
          <p:cNvPr id="4" name="Imagen 3">
            <a:extLst>
              <a:ext uri="{FF2B5EF4-FFF2-40B4-BE49-F238E27FC236}">
                <a16:creationId xmlns:a16="http://schemas.microsoft.com/office/drawing/2014/main" id="{3A193C0A-27A0-4B0E-8E4C-5288BB8A3581}"/>
              </a:ext>
            </a:extLst>
          </p:cNvPr>
          <p:cNvPicPr>
            <a:picLocks noChangeAspect="1"/>
          </p:cNvPicPr>
          <p:nvPr/>
        </p:nvPicPr>
        <p:blipFill>
          <a:blip r:embed="rId2"/>
          <a:stretch>
            <a:fillRect/>
          </a:stretch>
        </p:blipFill>
        <p:spPr>
          <a:xfrm>
            <a:off x="2010761" y="2308687"/>
            <a:ext cx="8170478" cy="3729264"/>
          </a:xfrm>
          <a:prstGeom prst="rect">
            <a:avLst/>
          </a:prstGeom>
        </p:spPr>
      </p:pic>
    </p:spTree>
    <p:extLst>
      <p:ext uri="{BB962C8B-B14F-4D97-AF65-F5344CB8AC3E}">
        <p14:creationId xmlns:p14="http://schemas.microsoft.com/office/powerpoint/2010/main" val="28657205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pic>
        <p:nvPicPr>
          <p:cNvPr id="5" name="Imagen 4">
            <a:extLst>
              <a:ext uri="{FF2B5EF4-FFF2-40B4-BE49-F238E27FC236}">
                <a16:creationId xmlns:a16="http://schemas.microsoft.com/office/drawing/2014/main" id="{27D5FE23-D25C-4B1E-9052-929ACA3BE98E}"/>
              </a:ext>
            </a:extLst>
          </p:cNvPr>
          <p:cNvPicPr>
            <a:picLocks noChangeAspect="1"/>
          </p:cNvPicPr>
          <p:nvPr/>
        </p:nvPicPr>
        <p:blipFill>
          <a:blip r:embed="rId2"/>
          <a:stretch>
            <a:fillRect/>
          </a:stretch>
        </p:blipFill>
        <p:spPr>
          <a:xfrm>
            <a:off x="467253" y="1419755"/>
            <a:ext cx="2900061" cy="3690987"/>
          </a:xfrm>
          <a:prstGeom prst="rect">
            <a:avLst/>
          </a:prstGeom>
        </p:spPr>
      </p:pic>
      <p:pic>
        <p:nvPicPr>
          <p:cNvPr id="3" name="Imagen 2">
            <a:extLst>
              <a:ext uri="{FF2B5EF4-FFF2-40B4-BE49-F238E27FC236}">
                <a16:creationId xmlns:a16="http://schemas.microsoft.com/office/drawing/2014/main" id="{1890A3D0-FF4C-4DA4-8FF4-DBDC73D7045B}"/>
              </a:ext>
            </a:extLst>
          </p:cNvPr>
          <p:cNvPicPr>
            <a:picLocks noChangeAspect="1"/>
          </p:cNvPicPr>
          <p:nvPr/>
        </p:nvPicPr>
        <p:blipFill>
          <a:blip r:embed="rId3"/>
          <a:stretch>
            <a:fillRect/>
          </a:stretch>
        </p:blipFill>
        <p:spPr>
          <a:xfrm>
            <a:off x="489269" y="5110742"/>
            <a:ext cx="5756089" cy="1691142"/>
          </a:xfrm>
          <a:prstGeom prst="rect">
            <a:avLst/>
          </a:prstGeom>
        </p:spPr>
      </p:pic>
      <p:sp>
        <p:nvSpPr>
          <p:cNvPr id="9" name="CuadroTexto 8">
            <a:extLst>
              <a:ext uri="{FF2B5EF4-FFF2-40B4-BE49-F238E27FC236}">
                <a16:creationId xmlns:a16="http://schemas.microsoft.com/office/drawing/2014/main" id="{C5117B7F-11E2-4168-8A8F-0693D206F72B}"/>
              </a:ext>
            </a:extLst>
          </p:cNvPr>
          <p:cNvSpPr txBox="1"/>
          <p:nvPr/>
        </p:nvSpPr>
        <p:spPr>
          <a:xfrm>
            <a:off x="5934981" y="6136534"/>
            <a:ext cx="6431190" cy="646331"/>
          </a:xfrm>
          <a:prstGeom prst="rect">
            <a:avLst/>
          </a:prstGeom>
          <a:noFill/>
        </p:spPr>
        <p:txBody>
          <a:bodyPr wrap="square">
            <a:spAutoFit/>
          </a:bodyPr>
          <a:lstStyle/>
          <a:p>
            <a:r>
              <a:rPr lang="es-MX" sz="1800" dirty="0"/>
              <a:t>El objeto o instancia creada no entiende que puede comunicarse de manera </a:t>
            </a:r>
            <a:r>
              <a:rPr lang="es-MX" sz="1800" dirty="0" err="1"/>
              <a:t>implicita</a:t>
            </a:r>
            <a:endParaRPr lang="es-MX" dirty="0"/>
          </a:p>
        </p:txBody>
      </p:sp>
      <p:sp>
        <p:nvSpPr>
          <p:cNvPr id="10" name="CuadroTexto 9">
            <a:extLst>
              <a:ext uri="{FF2B5EF4-FFF2-40B4-BE49-F238E27FC236}">
                <a16:creationId xmlns:a16="http://schemas.microsoft.com/office/drawing/2014/main" id="{D8EB0B15-B798-424E-8F2A-049A9E0177D5}"/>
              </a:ext>
            </a:extLst>
          </p:cNvPr>
          <p:cNvSpPr txBox="1"/>
          <p:nvPr/>
        </p:nvSpPr>
        <p:spPr>
          <a:xfrm>
            <a:off x="3519997" y="2665084"/>
            <a:ext cx="2738513" cy="1200329"/>
          </a:xfrm>
          <a:prstGeom prst="rect">
            <a:avLst/>
          </a:prstGeom>
          <a:noFill/>
        </p:spPr>
        <p:txBody>
          <a:bodyPr wrap="square">
            <a:spAutoFit/>
          </a:bodyPr>
          <a:lstStyle/>
          <a:p>
            <a:r>
              <a:rPr lang="es-MX" sz="1800" dirty="0"/>
              <a:t>Métodos sin instancia  </a:t>
            </a:r>
            <a:r>
              <a:rPr lang="es-MX" sz="1800" dirty="0">
                <a:sym typeface="Wingdings" panose="05000000000000000000" pitchFamily="2" charset="2"/>
              </a:rPr>
              <a:t>ok porque la clase existe en la memoria. Ejemplo Test</a:t>
            </a:r>
            <a:endParaRPr lang="es-MX" dirty="0"/>
          </a:p>
        </p:txBody>
      </p:sp>
      <p:pic>
        <p:nvPicPr>
          <p:cNvPr id="7" name="Imagen 6">
            <a:extLst>
              <a:ext uri="{FF2B5EF4-FFF2-40B4-BE49-F238E27FC236}">
                <a16:creationId xmlns:a16="http://schemas.microsoft.com/office/drawing/2014/main" id="{77568AEA-28E7-4FE2-9FE2-EFF04125D232}"/>
              </a:ext>
            </a:extLst>
          </p:cNvPr>
          <p:cNvPicPr>
            <a:picLocks noChangeAspect="1"/>
          </p:cNvPicPr>
          <p:nvPr/>
        </p:nvPicPr>
        <p:blipFill>
          <a:blip r:embed="rId4"/>
          <a:stretch>
            <a:fillRect/>
          </a:stretch>
        </p:blipFill>
        <p:spPr>
          <a:xfrm>
            <a:off x="3630537" y="4093304"/>
            <a:ext cx="2159454" cy="916749"/>
          </a:xfrm>
          <a:prstGeom prst="rect">
            <a:avLst/>
          </a:prstGeom>
        </p:spPr>
      </p:pic>
      <p:pic>
        <p:nvPicPr>
          <p:cNvPr id="15" name="Imagen 14">
            <a:extLst>
              <a:ext uri="{FF2B5EF4-FFF2-40B4-BE49-F238E27FC236}">
                <a16:creationId xmlns:a16="http://schemas.microsoft.com/office/drawing/2014/main" id="{EFB7DBE2-ACCA-4839-95E5-4C60EAB70558}"/>
              </a:ext>
            </a:extLst>
          </p:cNvPr>
          <p:cNvPicPr>
            <a:picLocks noChangeAspect="1"/>
          </p:cNvPicPr>
          <p:nvPr/>
        </p:nvPicPr>
        <p:blipFill>
          <a:blip r:embed="rId5"/>
          <a:stretch>
            <a:fillRect/>
          </a:stretch>
        </p:blipFill>
        <p:spPr>
          <a:xfrm>
            <a:off x="6508581" y="1535709"/>
            <a:ext cx="5194150" cy="4137461"/>
          </a:xfrm>
          <a:prstGeom prst="rect">
            <a:avLst/>
          </a:prstGeom>
        </p:spPr>
      </p:pic>
    </p:spTree>
    <p:extLst>
      <p:ext uri="{BB962C8B-B14F-4D97-AF65-F5344CB8AC3E}">
        <p14:creationId xmlns:p14="http://schemas.microsoft.com/office/powerpoint/2010/main" val="26744150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sp>
        <p:nvSpPr>
          <p:cNvPr id="7" name="CuadroTexto 6">
            <a:extLst>
              <a:ext uri="{FF2B5EF4-FFF2-40B4-BE49-F238E27FC236}">
                <a16:creationId xmlns:a16="http://schemas.microsoft.com/office/drawing/2014/main" id="{2C79C603-EE62-4673-9EE9-18D7CA1FB709}"/>
              </a:ext>
            </a:extLst>
          </p:cNvPr>
          <p:cNvSpPr txBox="1"/>
          <p:nvPr/>
        </p:nvSpPr>
        <p:spPr>
          <a:xfrm>
            <a:off x="1" y="1327781"/>
            <a:ext cx="5007428" cy="5693866"/>
          </a:xfrm>
          <a:prstGeom prst="rect">
            <a:avLst/>
          </a:prstGeom>
          <a:noFill/>
        </p:spPr>
        <p:txBody>
          <a:bodyPr wrap="square">
            <a:spAutoFit/>
          </a:bodyPr>
          <a:lstStyle/>
          <a:p>
            <a:pPr algn="just"/>
            <a:r>
              <a:rPr lang="es-MX" sz="2800" b="1" dirty="0" err="1"/>
              <a:t>String</a:t>
            </a:r>
            <a:endParaRPr lang="es-MX" sz="2800" b="1" dirty="0"/>
          </a:p>
          <a:p>
            <a:pPr algn="just"/>
            <a:r>
              <a:rPr lang="es-MX" sz="2800" dirty="0"/>
              <a:t>El método </a:t>
            </a:r>
            <a:r>
              <a:rPr lang="es-MX" sz="2800" dirty="0" err="1"/>
              <a:t>str</a:t>
            </a:r>
            <a:r>
              <a:rPr lang="es-MX" sz="2800" dirty="0"/>
              <a:t> es el que devuelve la representación de un objeto en forma de cadena. Un momento en que se llama automáticamente es cuando imprimirnos una variable por pantalla.</a:t>
            </a:r>
          </a:p>
          <a:p>
            <a:pPr algn="just"/>
            <a:r>
              <a:rPr lang="es-MX" sz="2800" dirty="0"/>
              <a:t>Por defecto los objetos imprimen su clase y una dirección de memoria, pero eso puede cambiarse sobrescribiendo el comportamiento:</a:t>
            </a:r>
          </a:p>
        </p:txBody>
      </p:sp>
      <p:pic>
        <p:nvPicPr>
          <p:cNvPr id="9" name="Imagen 8">
            <a:extLst>
              <a:ext uri="{FF2B5EF4-FFF2-40B4-BE49-F238E27FC236}">
                <a16:creationId xmlns:a16="http://schemas.microsoft.com/office/drawing/2014/main" id="{6D0CD288-5BFF-4EC9-A52C-DC3EAACDE43D}"/>
              </a:ext>
            </a:extLst>
          </p:cNvPr>
          <p:cNvPicPr>
            <a:picLocks noChangeAspect="1"/>
          </p:cNvPicPr>
          <p:nvPr/>
        </p:nvPicPr>
        <p:blipFill>
          <a:blip r:embed="rId2"/>
          <a:stretch>
            <a:fillRect/>
          </a:stretch>
        </p:blipFill>
        <p:spPr>
          <a:xfrm>
            <a:off x="5109029" y="1644012"/>
            <a:ext cx="6904274" cy="5061404"/>
          </a:xfrm>
          <a:prstGeom prst="rect">
            <a:avLst/>
          </a:prstGeom>
        </p:spPr>
      </p:pic>
      <p:sp>
        <p:nvSpPr>
          <p:cNvPr id="11" name="CuadroTexto 10">
            <a:extLst>
              <a:ext uri="{FF2B5EF4-FFF2-40B4-BE49-F238E27FC236}">
                <a16:creationId xmlns:a16="http://schemas.microsoft.com/office/drawing/2014/main" id="{58A57B69-A11E-4BC3-B3D1-DED9F54038EC}"/>
              </a:ext>
            </a:extLst>
          </p:cNvPr>
          <p:cNvSpPr txBox="1"/>
          <p:nvPr/>
        </p:nvSpPr>
        <p:spPr>
          <a:xfrm>
            <a:off x="8686800" y="4777991"/>
            <a:ext cx="3505200" cy="1477328"/>
          </a:xfrm>
          <a:prstGeom prst="rect">
            <a:avLst/>
          </a:prstGeom>
          <a:noFill/>
        </p:spPr>
        <p:txBody>
          <a:bodyPr wrap="square">
            <a:spAutoFit/>
          </a:bodyPr>
          <a:lstStyle/>
          <a:p>
            <a:r>
              <a:rPr lang="es-MX" dirty="0"/>
              <a:t>Hay que tener en cuenta que este método debe devolver la cadena en lugar de mostrar algo por pantalla, ese es el funcionamiento que se espera de él.</a:t>
            </a:r>
          </a:p>
        </p:txBody>
      </p:sp>
    </p:spTree>
    <p:extLst>
      <p:ext uri="{BB962C8B-B14F-4D97-AF65-F5344CB8AC3E}">
        <p14:creationId xmlns:p14="http://schemas.microsoft.com/office/powerpoint/2010/main" val="31138295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sp>
        <p:nvSpPr>
          <p:cNvPr id="8" name="CuadroTexto 7">
            <a:extLst>
              <a:ext uri="{FF2B5EF4-FFF2-40B4-BE49-F238E27FC236}">
                <a16:creationId xmlns:a16="http://schemas.microsoft.com/office/drawing/2014/main" id="{24EEBE5F-A688-4489-832F-EB62F4024227}"/>
              </a:ext>
            </a:extLst>
          </p:cNvPr>
          <p:cNvSpPr txBox="1"/>
          <p:nvPr/>
        </p:nvSpPr>
        <p:spPr>
          <a:xfrm>
            <a:off x="0" y="1358038"/>
            <a:ext cx="4818744" cy="5262979"/>
          </a:xfrm>
          <a:prstGeom prst="rect">
            <a:avLst/>
          </a:prstGeom>
          <a:noFill/>
        </p:spPr>
        <p:txBody>
          <a:bodyPr wrap="square">
            <a:spAutoFit/>
          </a:bodyPr>
          <a:lstStyle/>
          <a:p>
            <a:pPr algn="just"/>
            <a:r>
              <a:rPr lang="es-MX" sz="2800" b="1" dirty="0" err="1"/>
              <a:t>Length</a:t>
            </a:r>
            <a:endParaRPr lang="es-MX" sz="2800" b="1" dirty="0"/>
          </a:p>
          <a:p>
            <a:pPr algn="just"/>
            <a:r>
              <a:rPr lang="es-MX" sz="2800" dirty="0"/>
              <a:t>Finalmente otro método especial interesante es el que devuelve la longitud. Normalmente está ligado a colecciones, pero nada impide definirlo en una clase. Y sí, digo definirlo y no redefinirlo porque por defecto no existe en los objetos aunque sea el que se ejecuta al pasarlos a la función </a:t>
            </a:r>
            <a:r>
              <a:rPr lang="es-MX" sz="2800" dirty="0" err="1"/>
              <a:t>len</a:t>
            </a:r>
            <a:r>
              <a:rPr lang="es-MX" sz="2800" dirty="0"/>
              <a:t>().</a:t>
            </a:r>
          </a:p>
        </p:txBody>
      </p:sp>
      <p:pic>
        <p:nvPicPr>
          <p:cNvPr id="5" name="Imagen 4">
            <a:extLst>
              <a:ext uri="{FF2B5EF4-FFF2-40B4-BE49-F238E27FC236}">
                <a16:creationId xmlns:a16="http://schemas.microsoft.com/office/drawing/2014/main" id="{D36E28E8-42E4-4645-B4D8-99C5F0F4CA33}"/>
              </a:ext>
            </a:extLst>
          </p:cNvPr>
          <p:cNvPicPr>
            <a:picLocks noChangeAspect="1"/>
          </p:cNvPicPr>
          <p:nvPr/>
        </p:nvPicPr>
        <p:blipFill>
          <a:blip r:embed="rId2"/>
          <a:stretch>
            <a:fillRect/>
          </a:stretch>
        </p:blipFill>
        <p:spPr>
          <a:xfrm>
            <a:off x="4949373" y="1979710"/>
            <a:ext cx="7039427" cy="4479990"/>
          </a:xfrm>
          <a:prstGeom prst="rect">
            <a:avLst/>
          </a:prstGeom>
        </p:spPr>
      </p:pic>
    </p:spTree>
    <p:extLst>
      <p:ext uri="{BB962C8B-B14F-4D97-AF65-F5344CB8AC3E}">
        <p14:creationId xmlns:p14="http://schemas.microsoft.com/office/powerpoint/2010/main" val="11421440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sp>
        <p:nvSpPr>
          <p:cNvPr id="6" name="CuadroTexto 5">
            <a:extLst>
              <a:ext uri="{FF2B5EF4-FFF2-40B4-BE49-F238E27FC236}">
                <a16:creationId xmlns:a16="http://schemas.microsoft.com/office/drawing/2014/main" id="{BF45E039-C9B3-45A2-A9AE-68276C0468BD}"/>
              </a:ext>
            </a:extLst>
          </p:cNvPr>
          <p:cNvSpPr txBox="1"/>
          <p:nvPr/>
        </p:nvSpPr>
        <p:spPr>
          <a:xfrm>
            <a:off x="0" y="1449161"/>
            <a:ext cx="3207657" cy="5262979"/>
          </a:xfrm>
          <a:prstGeom prst="rect">
            <a:avLst/>
          </a:prstGeom>
          <a:noFill/>
        </p:spPr>
        <p:txBody>
          <a:bodyPr wrap="square">
            <a:spAutoFit/>
          </a:bodyPr>
          <a:lstStyle/>
          <a:p>
            <a:pPr algn="just"/>
            <a:r>
              <a:rPr lang="es-MX" sz="2800" dirty="0"/>
              <a:t>al ser las clases un nuevo tipo de dato resulta más que obvio que se pueden poner en colecciones e incluso utilizarlos dentro de otras clases. </a:t>
            </a:r>
          </a:p>
          <a:p>
            <a:pPr algn="just"/>
            <a:endParaRPr lang="es-MX" sz="2800" dirty="0"/>
          </a:p>
          <a:p>
            <a:pPr algn="just"/>
            <a:r>
              <a:rPr lang="es-MX" sz="2800" dirty="0"/>
              <a:t>ejemplo sobre un catálogo de películas:</a:t>
            </a:r>
          </a:p>
        </p:txBody>
      </p:sp>
      <p:pic>
        <p:nvPicPr>
          <p:cNvPr id="4" name="Imagen 3">
            <a:extLst>
              <a:ext uri="{FF2B5EF4-FFF2-40B4-BE49-F238E27FC236}">
                <a16:creationId xmlns:a16="http://schemas.microsoft.com/office/drawing/2014/main" id="{367A4514-D511-4129-82A5-A67238987E75}"/>
              </a:ext>
            </a:extLst>
          </p:cNvPr>
          <p:cNvPicPr>
            <a:picLocks noChangeAspect="1"/>
          </p:cNvPicPr>
          <p:nvPr/>
        </p:nvPicPr>
        <p:blipFill>
          <a:blip r:embed="rId2"/>
          <a:stretch>
            <a:fillRect/>
          </a:stretch>
        </p:blipFill>
        <p:spPr>
          <a:xfrm>
            <a:off x="3207657" y="2103146"/>
            <a:ext cx="8719764" cy="4356554"/>
          </a:xfrm>
          <a:prstGeom prst="rect">
            <a:avLst/>
          </a:prstGeom>
        </p:spPr>
      </p:pic>
    </p:spTree>
    <p:extLst>
      <p:ext uri="{BB962C8B-B14F-4D97-AF65-F5344CB8AC3E}">
        <p14:creationId xmlns:p14="http://schemas.microsoft.com/office/powerpoint/2010/main" val="1653862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pic>
        <p:nvPicPr>
          <p:cNvPr id="4" name="Imagen 3">
            <a:extLst>
              <a:ext uri="{FF2B5EF4-FFF2-40B4-BE49-F238E27FC236}">
                <a16:creationId xmlns:a16="http://schemas.microsoft.com/office/drawing/2014/main" id="{8B35AD3F-1E5E-4289-8B4C-1ABD860C5BA6}"/>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598114" y="1613926"/>
            <a:ext cx="8653462" cy="1666875"/>
          </a:xfrm>
          <a:prstGeom prst="rect">
            <a:avLst/>
          </a:prstGeom>
        </p:spPr>
      </p:pic>
      <p:pic>
        <p:nvPicPr>
          <p:cNvPr id="7" name="Imagen 6">
            <a:extLst>
              <a:ext uri="{FF2B5EF4-FFF2-40B4-BE49-F238E27FC236}">
                <a16:creationId xmlns:a16="http://schemas.microsoft.com/office/drawing/2014/main" id="{4FA7F79D-D9D8-4C0B-9496-092EA0709416}"/>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463643" y="3429000"/>
            <a:ext cx="9419946" cy="2577494"/>
          </a:xfrm>
          <a:prstGeom prst="rect">
            <a:avLst/>
          </a:prstGeom>
        </p:spPr>
      </p:pic>
      <p:pic>
        <p:nvPicPr>
          <p:cNvPr id="10" name="Imagen 9">
            <a:extLst>
              <a:ext uri="{FF2B5EF4-FFF2-40B4-BE49-F238E27FC236}">
                <a16:creationId xmlns:a16="http://schemas.microsoft.com/office/drawing/2014/main" id="{D5E744DA-2BD5-4CA3-B69B-9936E7A58FC7}"/>
              </a:ext>
            </a:extLst>
          </p:cNvPr>
          <p:cNvPicPr>
            <a:picLocks noChangeAspect="1"/>
          </p:cNvPicPr>
          <p:nvPr/>
        </p:nvPicPr>
        <p:blipFill>
          <a:blip r:embed="rId4">
            <a:clrChange>
              <a:clrFrom>
                <a:srgbClr val="F8F8F8"/>
              </a:clrFrom>
              <a:clrTo>
                <a:srgbClr val="F8F8F8">
                  <a:alpha val="0"/>
                </a:srgbClr>
              </a:clrTo>
            </a:clrChange>
          </a:blip>
          <a:stretch>
            <a:fillRect/>
          </a:stretch>
        </p:blipFill>
        <p:spPr>
          <a:xfrm>
            <a:off x="4820770" y="5766554"/>
            <a:ext cx="2550459" cy="982989"/>
          </a:xfrm>
          <a:prstGeom prst="rect">
            <a:avLst/>
          </a:prstGeom>
        </p:spPr>
      </p:pic>
    </p:spTree>
    <p:extLst>
      <p:ext uri="{BB962C8B-B14F-4D97-AF65-F5344CB8AC3E}">
        <p14:creationId xmlns:p14="http://schemas.microsoft.com/office/powerpoint/2010/main" val="22009116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pic>
        <p:nvPicPr>
          <p:cNvPr id="3" name="Imagen 2">
            <a:extLst>
              <a:ext uri="{FF2B5EF4-FFF2-40B4-BE49-F238E27FC236}">
                <a16:creationId xmlns:a16="http://schemas.microsoft.com/office/drawing/2014/main" id="{C857E517-00D4-4891-AC5C-4FBA325845A2}"/>
              </a:ext>
            </a:extLst>
          </p:cNvPr>
          <p:cNvPicPr>
            <a:picLocks noChangeAspect="1"/>
          </p:cNvPicPr>
          <p:nvPr/>
        </p:nvPicPr>
        <p:blipFill>
          <a:blip r:embed="rId2"/>
          <a:stretch>
            <a:fillRect/>
          </a:stretch>
        </p:blipFill>
        <p:spPr>
          <a:xfrm>
            <a:off x="618142" y="1406751"/>
            <a:ext cx="10343698" cy="5254254"/>
          </a:xfrm>
          <a:prstGeom prst="rect">
            <a:avLst/>
          </a:prstGeom>
        </p:spPr>
      </p:pic>
      <p:pic>
        <p:nvPicPr>
          <p:cNvPr id="7" name="Imagen 6">
            <a:extLst>
              <a:ext uri="{FF2B5EF4-FFF2-40B4-BE49-F238E27FC236}">
                <a16:creationId xmlns:a16="http://schemas.microsoft.com/office/drawing/2014/main" id="{E8AE4878-099B-420F-A5AE-890726E313EB}"/>
              </a:ext>
            </a:extLst>
          </p:cNvPr>
          <p:cNvPicPr>
            <a:picLocks noChangeAspect="1"/>
          </p:cNvPicPr>
          <p:nvPr/>
        </p:nvPicPr>
        <p:blipFill>
          <a:blip r:embed="rId3"/>
          <a:stretch>
            <a:fillRect/>
          </a:stretch>
        </p:blipFill>
        <p:spPr>
          <a:xfrm>
            <a:off x="-1948899" y="5063400"/>
            <a:ext cx="2567041" cy="1484626"/>
          </a:xfrm>
          <a:prstGeom prst="rect">
            <a:avLst/>
          </a:prstGeom>
          <a:ln>
            <a:noFill/>
          </a:ln>
          <a:effectLst>
            <a:outerShdw blurRad="292100" dist="139700" dir="2700000" algn="tl" rotWithShape="0">
              <a:srgbClr val="333333">
                <a:alpha val="65000"/>
              </a:srgbClr>
            </a:outerShdw>
          </a:effectLst>
        </p:spPr>
      </p:pic>
      <p:sp>
        <p:nvSpPr>
          <p:cNvPr id="6" name="CuadroTexto 5">
            <a:extLst>
              <a:ext uri="{FF2B5EF4-FFF2-40B4-BE49-F238E27FC236}">
                <a16:creationId xmlns:a16="http://schemas.microsoft.com/office/drawing/2014/main" id="{103073F2-EC8C-456A-9426-C3A2A39D0CDC}"/>
              </a:ext>
            </a:extLst>
          </p:cNvPr>
          <p:cNvSpPr txBox="1"/>
          <p:nvPr/>
        </p:nvSpPr>
        <p:spPr>
          <a:xfrm>
            <a:off x="5673877" y="2155833"/>
            <a:ext cx="6518123" cy="1200329"/>
          </a:xfrm>
          <a:prstGeom prst="rect">
            <a:avLst/>
          </a:prstGeom>
          <a:noFill/>
        </p:spPr>
        <p:txBody>
          <a:bodyPr wrap="square">
            <a:spAutoFit/>
          </a:bodyPr>
          <a:lstStyle/>
          <a:p>
            <a:r>
              <a:rPr lang="es-MX" sz="1800" dirty="0">
                <a:solidFill>
                  <a:srgbClr val="00B050"/>
                </a:solidFill>
              </a:rPr>
              <a:t>Pasamos una lista con las películas al método init y asignarla a nuestra lista vacía películas para añadir películas desde el inicio</a:t>
            </a:r>
          </a:p>
          <a:p>
            <a:r>
              <a:rPr lang="es-MX" dirty="0">
                <a:solidFill>
                  <a:srgbClr val="00B050"/>
                </a:solidFill>
              </a:rPr>
              <a:t>Le pasamos  el parámetro por defecto  películas como una lista vacía </a:t>
            </a:r>
          </a:p>
        </p:txBody>
      </p:sp>
      <p:sp>
        <p:nvSpPr>
          <p:cNvPr id="8" name="CuadroTexto 7">
            <a:extLst>
              <a:ext uri="{FF2B5EF4-FFF2-40B4-BE49-F238E27FC236}">
                <a16:creationId xmlns:a16="http://schemas.microsoft.com/office/drawing/2014/main" id="{6843F091-5074-4C3C-9217-C48CD46A6640}"/>
              </a:ext>
            </a:extLst>
          </p:cNvPr>
          <p:cNvSpPr txBox="1"/>
          <p:nvPr/>
        </p:nvSpPr>
        <p:spPr>
          <a:xfrm>
            <a:off x="7939501" y="3048996"/>
            <a:ext cx="4252500" cy="1754326"/>
          </a:xfrm>
          <a:prstGeom prst="rect">
            <a:avLst/>
          </a:prstGeom>
          <a:noFill/>
        </p:spPr>
        <p:txBody>
          <a:bodyPr wrap="square">
            <a:spAutoFit/>
          </a:bodyPr>
          <a:lstStyle/>
          <a:p>
            <a:r>
              <a:rPr lang="es-MX" sz="1800" dirty="0">
                <a:solidFill>
                  <a:srgbClr val="00B050"/>
                </a:solidFill>
              </a:rPr>
              <a:t>Pero mejor crear un método interno para agregar películas manualmente, le pasamos un objeto p de tipo película.</a:t>
            </a:r>
          </a:p>
          <a:p>
            <a:r>
              <a:rPr lang="es-MX" dirty="0">
                <a:solidFill>
                  <a:srgbClr val="00B050"/>
                </a:solidFill>
              </a:rPr>
              <a:t>Con </a:t>
            </a:r>
            <a:r>
              <a:rPr lang="es-MX" dirty="0" err="1">
                <a:solidFill>
                  <a:srgbClr val="00B050"/>
                </a:solidFill>
              </a:rPr>
              <a:t>self</a:t>
            </a:r>
            <a:r>
              <a:rPr lang="es-MX" dirty="0">
                <a:solidFill>
                  <a:srgbClr val="00B050"/>
                </a:solidFill>
              </a:rPr>
              <a:t> hacemos referencia a la lista de películas  y agregamos una película a dicha lista</a:t>
            </a:r>
          </a:p>
        </p:txBody>
      </p:sp>
      <p:sp>
        <p:nvSpPr>
          <p:cNvPr id="9" name="CuadroTexto 8">
            <a:extLst>
              <a:ext uri="{FF2B5EF4-FFF2-40B4-BE49-F238E27FC236}">
                <a16:creationId xmlns:a16="http://schemas.microsoft.com/office/drawing/2014/main" id="{D7F7C994-6866-4F4C-A314-98910E719519}"/>
              </a:ext>
            </a:extLst>
          </p:cNvPr>
          <p:cNvSpPr txBox="1"/>
          <p:nvPr/>
        </p:nvSpPr>
        <p:spPr>
          <a:xfrm>
            <a:off x="618142" y="4803322"/>
            <a:ext cx="10732328" cy="369332"/>
          </a:xfrm>
          <a:prstGeom prst="rect">
            <a:avLst/>
          </a:prstGeom>
          <a:noFill/>
        </p:spPr>
        <p:txBody>
          <a:bodyPr wrap="square">
            <a:spAutoFit/>
          </a:bodyPr>
          <a:lstStyle/>
          <a:p>
            <a:r>
              <a:rPr lang="es-MX" sz="1800" dirty="0">
                <a:solidFill>
                  <a:srgbClr val="00B050"/>
                </a:solidFill>
              </a:rPr>
              <a:t>Iteramos sobre nuestra lista películas y mostrarlas. Toma directamente el </a:t>
            </a:r>
            <a:r>
              <a:rPr lang="es-MX" sz="1800" dirty="0" err="1">
                <a:solidFill>
                  <a:srgbClr val="00B050"/>
                </a:solidFill>
              </a:rPr>
              <a:t>for,ato</a:t>
            </a:r>
            <a:r>
              <a:rPr lang="es-MX" sz="1800" dirty="0">
                <a:solidFill>
                  <a:srgbClr val="00B050"/>
                </a:solidFill>
              </a:rPr>
              <a:t> que tenemos en  </a:t>
            </a:r>
            <a:r>
              <a:rPr lang="es-MX" sz="1800" dirty="0" err="1">
                <a:solidFill>
                  <a:srgbClr val="00B050"/>
                </a:solidFill>
              </a:rPr>
              <a:t>def</a:t>
            </a:r>
            <a:r>
              <a:rPr lang="es-MX" sz="1800" dirty="0">
                <a:solidFill>
                  <a:srgbClr val="00B050"/>
                </a:solidFill>
              </a:rPr>
              <a:t>   __</a:t>
            </a:r>
            <a:r>
              <a:rPr lang="es-MX" sz="1800" dirty="0" err="1">
                <a:solidFill>
                  <a:srgbClr val="00B050"/>
                </a:solidFill>
              </a:rPr>
              <a:t>str</a:t>
            </a:r>
            <a:r>
              <a:rPr lang="es-MX" sz="1800" dirty="0">
                <a:solidFill>
                  <a:srgbClr val="00B050"/>
                </a:solidFill>
              </a:rPr>
              <a:t>__</a:t>
            </a:r>
            <a:endParaRPr lang="es-MX" dirty="0">
              <a:solidFill>
                <a:srgbClr val="00B050"/>
              </a:solidFill>
            </a:endParaRPr>
          </a:p>
        </p:txBody>
      </p:sp>
      <p:sp>
        <p:nvSpPr>
          <p:cNvPr id="10" name="CuadroTexto 9">
            <a:extLst>
              <a:ext uri="{FF2B5EF4-FFF2-40B4-BE49-F238E27FC236}">
                <a16:creationId xmlns:a16="http://schemas.microsoft.com/office/drawing/2014/main" id="{C340C003-663B-4520-B005-08D1E5F36DA9}"/>
              </a:ext>
            </a:extLst>
          </p:cNvPr>
          <p:cNvSpPr txBox="1"/>
          <p:nvPr/>
        </p:nvSpPr>
        <p:spPr>
          <a:xfrm>
            <a:off x="2573337" y="5805713"/>
            <a:ext cx="3711349" cy="369332"/>
          </a:xfrm>
          <a:prstGeom prst="rect">
            <a:avLst/>
          </a:prstGeom>
          <a:noFill/>
        </p:spPr>
        <p:txBody>
          <a:bodyPr wrap="square">
            <a:spAutoFit/>
          </a:bodyPr>
          <a:lstStyle/>
          <a:p>
            <a:r>
              <a:rPr lang="es-MX" dirty="0">
                <a:solidFill>
                  <a:srgbClr val="00B050"/>
                </a:solidFill>
              </a:rPr>
              <a:t>Mostramos el </a:t>
            </a:r>
            <a:r>
              <a:rPr lang="es-MX" dirty="0" err="1">
                <a:solidFill>
                  <a:srgbClr val="00B050"/>
                </a:solidFill>
              </a:rPr>
              <a:t>catao</a:t>
            </a:r>
            <a:r>
              <a:rPr lang="es-MX" dirty="0">
                <a:solidFill>
                  <a:srgbClr val="00B050"/>
                </a:solidFill>
              </a:rPr>
              <a:t> de </a:t>
            </a:r>
            <a:r>
              <a:rPr lang="es-MX" dirty="0" err="1">
                <a:solidFill>
                  <a:srgbClr val="00B050"/>
                </a:solidFill>
              </a:rPr>
              <a:t>peliculas</a:t>
            </a:r>
            <a:endParaRPr lang="es-MX" dirty="0">
              <a:solidFill>
                <a:srgbClr val="00B050"/>
              </a:solidFill>
            </a:endParaRPr>
          </a:p>
        </p:txBody>
      </p:sp>
      <p:sp>
        <p:nvSpPr>
          <p:cNvPr id="11" name="CuadroTexto 10">
            <a:extLst>
              <a:ext uri="{FF2B5EF4-FFF2-40B4-BE49-F238E27FC236}">
                <a16:creationId xmlns:a16="http://schemas.microsoft.com/office/drawing/2014/main" id="{9AE83B3E-8D67-419F-96C0-5A2BA1B452C8}"/>
              </a:ext>
            </a:extLst>
          </p:cNvPr>
          <p:cNvSpPr txBox="1"/>
          <p:nvPr/>
        </p:nvSpPr>
        <p:spPr>
          <a:xfrm>
            <a:off x="2513995" y="6245307"/>
            <a:ext cx="9059863" cy="646331"/>
          </a:xfrm>
          <a:prstGeom prst="rect">
            <a:avLst/>
          </a:prstGeom>
          <a:noFill/>
        </p:spPr>
        <p:txBody>
          <a:bodyPr wrap="square">
            <a:spAutoFit/>
          </a:bodyPr>
          <a:lstStyle/>
          <a:p>
            <a:r>
              <a:rPr lang="es-MX" dirty="0">
                <a:solidFill>
                  <a:srgbClr val="00B050"/>
                </a:solidFill>
              </a:rPr>
              <a:t>Agregamos otra película, pero sin necesidad de crearla previamente, ósea sin el método init, es decir agregamos al catalogo directamente una película sin necesidad de guardarla en la </a:t>
            </a:r>
            <a:r>
              <a:rPr lang="es-MX" dirty="0" err="1">
                <a:solidFill>
                  <a:srgbClr val="00B050"/>
                </a:solidFill>
              </a:rPr>
              <a:t>var</a:t>
            </a:r>
            <a:r>
              <a:rPr lang="es-MX" dirty="0">
                <a:solidFill>
                  <a:srgbClr val="00B050"/>
                </a:solidFill>
              </a:rPr>
              <a:t> p</a:t>
            </a:r>
          </a:p>
        </p:txBody>
      </p:sp>
    </p:spTree>
    <p:extLst>
      <p:ext uri="{BB962C8B-B14F-4D97-AF65-F5344CB8AC3E}">
        <p14:creationId xmlns:p14="http://schemas.microsoft.com/office/powerpoint/2010/main" val="41156507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Taller POO</a:t>
            </a:r>
          </a:p>
        </p:txBody>
      </p:sp>
      <p:pic>
        <p:nvPicPr>
          <p:cNvPr id="4" name="Imagen 3">
            <a:extLst>
              <a:ext uri="{FF2B5EF4-FFF2-40B4-BE49-F238E27FC236}">
                <a16:creationId xmlns:a16="http://schemas.microsoft.com/office/drawing/2014/main" id="{4C1A0D92-41C9-4907-8E28-3B71387E07EB}"/>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114056" y="1360713"/>
            <a:ext cx="7963888" cy="5384037"/>
          </a:xfrm>
          <a:prstGeom prst="rect">
            <a:avLst/>
          </a:prstGeom>
        </p:spPr>
      </p:pic>
      <p:pic>
        <p:nvPicPr>
          <p:cNvPr id="12" name="Imagen 11">
            <a:extLst>
              <a:ext uri="{FF2B5EF4-FFF2-40B4-BE49-F238E27FC236}">
                <a16:creationId xmlns:a16="http://schemas.microsoft.com/office/drawing/2014/main" id="{40B5E788-6C45-4B69-B52D-00C136478C68}"/>
              </a:ext>
            </a:extLst>
          </p:cNvPr>
          <p:cNvPicPr>
            <a:picLocks noChangeAspect="1"/>
          </p:cNvPicPr>
          <p:nvPr/>
        </p:nvPicPr>
        <p:blipFill>
          <a:blip r:embed="rId3"/>
          <a:stretch>
            <a:fillRect/>
          </a:stretch>
        </p:blipFill>
        <p:spPr>
          <a:xfrm>
            <a:off x="8582519" y="4213225"/>
            <a:ext cx="2990850" cy="1885950"/>
          </a:xfrm>
          <a:prstGeom prst="rect">
            <a:avLst/>
          </a:prstGeom>
        </p:spPr>
      </p:pic>
    </p:spTree>
    <p:extLst>
      <p:ext uri="{BB962C8B-B14F-4D97-AF65-F5344CB8AC3E}">
        <p14:creationId xmlns:p14="http://schemas.microsoft.com/office/powerpoint/2010/main" val="20882843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Taller POO</a:t>
            </a:r>
          </a:p>
        </p:txBody>
      </p:sp>
      <p:pic>
        <p:nvPicPr>
          <p:cNvPr id="8" name="Imagen 7">
            <a:extLst>
              <a:ext uri="{FF2B5EF4-FFF2-40B4-BE49-F238E27FC236}">
                <a16:creationId xmlns:a16="http://schemas.microsoft.com/office/drawing/2014/main" id="{ED86F64E-D151-4DF1-B526-20FCDB5526E2}"/>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09096" y="1453469"/>
            <a:ext cx="8122104" cy="2658349"/>
          </a:xfrm>
          <a:prstGeom prst="rect">
            <a:avLst/>
          </a:prstGeom>
        </p:spPr>
      </p:pic>
      <p:pic>
        <p:nvPicPr>
          <p:cNvPr id="10" name="Imagen 9">
            <a:extLst>
              <a:ext uri="{FF2B5EF4-FFF2-40B4-BE49-F238E27FC236}">
                <a16:creationId xmlns:a16="http://schemas.microsoft.com/office/drawing/2014/main" id="{463C6EC3-9C3C-4655-BD91-60F140F6A286}"/>
              </a:ext>
            </a:extLst>
          </p:cNvPr>
          <p:cNvPicPr>
            <a:picLocks noChangeAspect="1"/>
          </p:cNvPicPr>
          <p:nvPr/>
        </p:nvPicPr>
        <p:blipFill>
          <a:blip r:embed="rId3"/>
          <a:stretch>
            <a:fillRect/>
          </a:stretch>
        </p:blipFill>
        <p:spPr>
          <a:xfrm>
            <a:off x="8331200" y="2874004"/>
            <a:ext cx="2847975" cy="2867025"/>
          </a:xfrm>
          <a:prstGeom prst="rect">
            <a:avLst/>
          </a:prstGeom>
        </p:spPr>
      </p:pic>
    </p:spTree>
    <p:extLst>
      <p:ext uri="{BB962C8B-B14F-4D97-AF65-F5344CB8AC3E}">
        <p14:creationId xmlns:p14="http://schemas.microsoft.com/office/powerpoint/2010/main" val="18611654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Taller POO</a:t>
            </a:r>
          </a:p>
        </p:txBody>
      </p:sp>
      <p:pic>
        <p:nvPicPr>
          <p:cNvPr id="3" name="Imagen 2">
            <a:extLst>
              <a:ext uri="{FF2B5EF4-FFF2-40B4-BE49-F238E27FC236}">
                <a16:creationId xmlns:a16="http://schemas.microsoft.com/office/drawing/2014/main" id="{FA389CBB-BB17-4099-B319-2544082666CC}"/>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382587" y="1525815"/>
            <a:ext cx="8790442" cy="2082926"/>
          </a:xfrm>
          <a:prstGeom prst="rect">
            <a:avLst/>
          </a:prstGeom>
        </p:spPr>
      </p:pic>
      <p:pic>
        <p:nvPicPr>
          <p:cNvPr id="5" name="Imagen 4">
            <a:extLst>
              <a:ext uri="{FF2B5EF4-FFF2-40B4-BE49-F238E27FC236}">
                <a16:creationId xmlns:a16="http://schemas.microsoft.com/office/drawing/2014/main" id="{6F718689-52DC-4C76-8E3B-8FED093B1063}"/>
              </a:ext>
            </a:extLst>
          </p:cNvPr>
          <p:cNvPicPr>
            <a:picLocks noChangeAspect="1"/>
          </p:cNvPicPr>
          <p:nvPr/>
        </p:nvPicPr>
        <p:blipFill>
          <a:blip r:embed="rId3"/>
          <a:stretch>
            <a:fillRect/>
          </a:stretch>
        </p:blipFill>
        <p:spPr>
          <a:xfrm>
            <a:off x="7811488" y="3563320"/>
            <a:ext cx="2867025" cy="2876550"/>
          </a:xfrm>
          <a:prstGeom prst="rect">
            <a:avLst/>
          </a:prstGeom>
        </p:spPr>
      </p:pic>
      <p:pic>
        <p:nvPicPr>
          <p:cNvPr id="9" name="Imagen 8">
            <a:extLst>
              <a:ext uri="{FF2B5EF4-FFF2-40B4-BE49-F238E27FC236}">
                <a16:creationId xmlns:a16="http://schemas.microsoft.com/office/drawing/2014/main" id="{814D39C4-6C0D-47E3-8A56-5136C668B03B}"/>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382587" y="4034016"/>
            <a:ext cx="7064452" cy="2596337"/>
          </a:xfrm>
          <a:prstGeom prst="rect">
            <a:avLst/>
          </a:prstGeom>
        </p:spPr>
      </p:pic>
    </p:spTree>
    <p:extLst>
      <p:ext uri="{BB962C8B-B14F-4D97-AF65-F5344CB8AC3E}">
        <p14:creationId xmlns:p14="http://schemas.microsoft.com/office/powerpoint/2010/main" val="5523135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Taller POO</a:t>
            </a:r>
          </a:p>
        </p:txBody>
      </p:sp>
      <p:pic>
        <p:nvPicPr>
          <p:cNvPr id="7" name="Imagen 6">
            <a:extLst>
              <a:ext uri="{FF2B5EF4-FFF2-40B4-BE49-F238E27FC236}">
                <a16:creationId xmlns:a16="http://schemas.microsoft.com/office/drawing/2014/main" id="{A2A6461F-CD2B-4C21-8D08-FE84DFD76461}"/>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697490" y="1444398"/>
            <a:ext cx="8447996" cy="5287595"/>
          </a:xfrm>
          <a:prstGeom prst="rect">
            <a:avLst/>
          </a:prstGeom>
        </p:spPr>
      </p:pic>
    </p:spTree>
    <p:extLst>
      <p:ext uri="{BB962C8B-B14F-4D97-AF65-F5344CB8AC3E}">
        <p14:creationId xmlns:p14="http://schemas.microsoft.com/office/powerpoint/2010/main" val="37833516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Taller POO</a:t>
            </a:r>
          </a:p>
        </p:txBody>
      </p:sp>
      <p:pic>
        <p:nvPicPr>
          <p:cNvPr id="3" name="Imagen 2">
            <a:extLst>
              <a:ext uri="{FF2B5EF4-FFF2-40B4-BE49-F238E27FC236}">
                <a16:creationId xmlns:a16="http://schemas.microsoft.com/office/drawing/2014/main" id="{BA698A09-AF03-4F40-8017-6087F943533F}"/>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360715" y="1573213"/>
            <a:ext cx="9470569" cy="3027817"/>
          </a:xfrm>
          <a:prstGeom prst="rect">
            <a:avLst/>
          </a:prstGeom>
        </p:spPr>
      </p:pic>
    </p:spTree>
    <p:extLst>
      <p:ext uri="{BB962C8B-B14F-4D97-AF65-F5344CB8AC3E}">
        <p14:creationId xmlns:p14="http://schemas.microsoft.com/office/powerpoint/2010/main" val="1524304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pic>
        <p:nvPicPr>
          <p:cNvPr id="3" name="Imagen 2">
            <a:extLst>
              <a:ext uri="{FF2B5EF4-FFF2-40B4-BE49-F238E27FC236}">
                <a16:creationId xmlns:a16="http://schemas.microsoft.com/office/drawing/2014/main" id="{1CCBA0DC-EAF7-418B-A5C8-069F917232B4}"/>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387058" y="1368799"/>
            <a:ext cx="10585742" cy="2503954"/>
          </a:xfrm>
          <a:prstGeom prst="rect">
            <a:avLst/>
          </a:prstGeom>
        </p:spPr>
      </p:pic>
      <p:pic>
        <p:nvPicPr>
          <p:cNvPr id="6" name="Imagen 5">
            <a:extLst>
              <a:ext uri="{FF2B5EF4-FFF2-40B4-BE49-F238E27FC236}">
                <a16:creationId xmlns:a16="http://schemas.microsoft.com/office/drawing/2014/main" id="{40418C7A-017A-4069-B9E2-72AD68976039}"/>
              </a:ext>
            </a:extLst>
          </p:cNvPr>
          <p:cNvPicPr>
            <a:picLocks noChangeAspect="1"/>
          </p:cNvPicPr>
          <p:nvPr/>
        </p:nvPicPr>
        <p:blipFill>
          <a:blip r:embed="rId3"/>
          <a:stretch>
            <a:fillRect/>
          </a:stretch>
        </p:blipFill>
        <p:spPr>
          <a:xfrm>
            <a:off x="2561767" y="4034117"/>
            <a:ext cx="6799524" cy="2059710"/>
          </a:xfrm>
          <a:prstGeom prst="rect">
            <a:avLst/>
          </a:prstGeom>
        </p:spPr>
      </p:pic>
      <p:pic>
        <p:nvPicPr>
          <p:cNvPr id="11" name="Imagen 10">
            <a:extLst>
              <a:ext uri="{FF2B5EF4-FFF2-40B4-BE49-F238E27FC236}">
                <a16:creationId xmlns:a16="http://schemas.microsoft.com/office/drawing/2014/main" id="{C763AC80-3F43-47A1-9A83-294A9F1F3BC4}"/>
              </a:ext>
            </a:extLst>
          </p:cNvPr>
          <p:cNvPicPr>
            <a:picLocks noChangeAspect="1"/>
          </p:cNvPicPr>
          <p:nvPr/>
        </p:nvPicPr>
        <p:blipFill>
          <a:blip r:embed="rId4"/>
          <a:stretch>
            <a:fillRect/>
          </a:stretch>
        </p:blipFill>
        <p:spPr>
          <a:xfrm>
            <a:off x="3708778" y="6226337"/>
            <a:ext cx="4162425" cy="466725"/>
          </a:xfrm>
          <a:prstGeom prst="rect">
            <a:avLst/>
          </a:prstGeom>
        </p:spPr>
      </p:pic>
    </p:spTree>
    <p:extLst>
      <p:ext uri="{BB962C8B-B14F-4D97-AF65-F5344CB8AC3E}">
        <p14:creationId xmlns:p14="http://schemas.microsoft.com/office/powerpoint/2010/main" val="2933182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pic>
        <p:nvPicPr>
          <p:cNvPr id="4" name="Imagen 3">
            <a:extLst>
              <a:ext uri="{FF2B5EF4-FFF2-40B4-BE49-F238E27FC236}">
                <a16:creationId xmlns:a16="http://schemas.microsoft.com/office/drawing/2014/main" id="{64C805ED-11E0-4E52-80F2-69DA427D48D4}"/>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586303" y="1407180"/>
            <a:ext cx="10704228" cy="3050116"/>
          </a:xfrm>
          <a:prstGeom prst="rect">
            <a:avLst/>
          </a:prstGeom>
        </p:spPr>
      </p:pic>
      <p:pic>
        <p:nvPicPr>
          <p:cNvPr id="9" name="Imagen 8">
            <a:extLst>
              <a:ext uri="{FF2B5EF4-FFF2-40B4-BE49-F238E27FC236}">
                <a16:creationId xmlns:a16="http://schemas.microsoft.com/office/drawing/2014/main" id="{2D0B0C03-7E7E-48D2-9E90-246B86F57E24}"/>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741549" y="4666129"/>
            <a:ext cx="5823994" cy="2097742"/>
          </a:xfrm>
          <a:prstGeom prst="rect">
            <a:avLst/>
          </a:prstGeom>
        </p:spPr>
      </p:pic>
      <p:pic>
        <p:nvPicPr>
          <p:cNvPr id="11" name="Imagen 10">
            <a:extLst>
              <a:ext uri="{FF2B5EF4-FFF2-40B4-BE49-F238E27FC236}">
                <a16:creationId xmlns:a16="http://schemas.microsoft.com/office/drawing/2014/main" id="{1D840DDE-C045-4A40-B34F-29868351E05A}"/>
              </a:ext>
            </a:extLst>
          </p:cNvPr>
          <p:cNvPicPr>
            <a:picLocks noChangeAspect="1"/>
          </p:cNvPicPr>
          <p:nvPr/>
        </p:nvPicPr>
        <p:blipFill>
          <a:blip r:embed="rId4"/>
          <a:stretch>
            <a:fillRect/>
          </a:stretch>
        </p:blipFill>
        <p:spPr>
          <a:xfrm>
            <a:off x="7078476" y="5481637"/>
            <a:ext cx="4371975" cy="466725"/>
          </a:xfrm>
          <a:prstGeom prst="rect">
            <a:avLst/>
          </a:prstGeom>
        </p:spPr>
      </p:pic>
    </p:spTree>
    <p:extLst>
      <p:ext uri="{BB962C8B-B14F-4D97-AF65-F5344CB8AC3E}">
        <p14:creationId xmlns:p14="http://schemas.microsoft.com/office/powerpoint/2010/main" val="2156862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pic>
        <p:nvPicPr>
          <p:cNvPr id="6" name="Imagen 5">
            <a:extLst>
              <a:ext uri="{FF2B5EF4-FFF2-40B4-BE49-F238E27FC236}">
                <a16:creationId xmlns:a16="http://schemas.microsoft.com/office/drawing/2014/main" id="{F4B8C828-AB2A-482A-A145-D3F393E15D0F}"/>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019735" y="1515499"/>
            <a:ext cx="9549654" cy="3082159"/>
          </a:xfrm>
          <a:prstGeom prst="rect">
            <a:avLst/>
          </a:prstGeom>
        </p:spPr>
      </p:pic>
      <p:pic>
        <p:nvPicPr>
          <p:cNvPr id="8" name="Imagen 7">
            <a:extLst>
              <a:ext uri="{FF2B5EF4-FFF2-40B4-BE49-F238E27FC236}">
                <a16:creationId xmlns:a16="http://schemas.microsoft.com/office/drawing/2014/main" id="{061A112C-49D5-40BA-B94A-E9DA37FBA2B7}"/>
              </a:ext>
            </a:extLst>
          </p:cNvPr>
          <p:cNvPicPr>
            <a:picLocks noChangeAspect="1"/>
          </p:cNvPicPr>
          <p:nvPr/>
        </p:nvPicPr>
        <p:blipFill>
          <a:blip r:embed="rId3"/>
          <a:stretch>
            <a:fillRect/>
          </a:stretch>
        </p:blipFill>
        <p:spPr>
          <a:xfrm>
            <a:off x="2512300" y="4778892"/>
            <a:ext cx="7167399" cy="1127217"/>
          </a:xfrm>
          <a:prstGeom prst="rect">
            <a:avLst/>
          </a:prstGeom>
        </p:spPr>
      </p:pic>
      <p:pic>
        <p:nvPicPr>
          <p:cNvPr id="11" name="Imagen 10">
            <a:extLst>
              <a:ext uri="{FF2B5EF4-FFF2-40B4-BE49-F238E27FC236}">
                <a16:creationId xmlns:a16="http://schemas.microsoft.com/office/drawing/2014/main" id="{34BB6631-C188-4DB5-A207-8FEA400329FD}"/>
              </a:ext>
            </a:extLst>
          </p:cNvPr>
          <p:cNvPicPr>
            <a:picLocks noChangeAspect="1"/>
          </p:cNvPicPr>
          <p:nvPr/>
        </p:nvPicPr>
        <p:blipFill>
          <a:blip r:embed="rId4"/>
          <a:stretch>
            <a:fillRect/>
          </a:stretch>
        </p:blipFill>
        <p:spPr>
          <a:xfrm>
            <a:off x="3873881" y="6182909"/>
            <a:ext cx="4208738" cy="553582"/>
          </a:xfrm>
          <a:prstGeom prst="rect">
            <a:avLst/>
          </a:prstGeom>
        </p:spPr>
      </p:pic>
    </p:spTree>
    <p:extLst>
      <p:ext uri="{BB962C8B-B14F-4D97-AF65-F5344CB8AC3E}">
        <p14:creationId xmlns:p14="http://schemas.microsoft.com/office/powerpoint/2010/main" val="2153795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pic>
        <p:nvPicPr>
          <p:cNvPr id="3" name="Imagen 2">
            <a:extLst>
              <a:ext uri="{FF2B5EF4-FFF2-40B4-BE49-F238E27FC236}">
                <a16:creationId xmlns:a16="http://schemas.microsoft.com/office/drawing/2014/main" id="{AD9E210B-94F0-4A01-8F3F-F8982F986637}"/>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893949" y="1432189"/>
            <a:ext cx="10404101" cy="2628823"/>
          </a:xfrm>
          <a:prstGeom prst="rect">
            <a:avLst/>
          </a:prstGeom>
        </p:spPr>
      </p:pic>
      <p:pic>
        <p:nvPicPr>
          <p:cNvPr id="5" name="Imagen 4">
            <a:extLst>
              <a:ext uri="{FF2B5EF4-FFF2-40B4-BE49-F238E27FC236}">
                <a16:creationId xmlns:a16="http://schemas.microsoft.com/office/drawing/2014/main" id="{72EED641-1E55-42D0-88AD-5C72477ADD06}"/>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7360863" y="2540944"/>
            <a:ext cx="3558149" cy="1520068"/>
          </a:xfrm>
          <a:prstGeom prst="rect">
            <a:avLst/>
          </a:prstGeom>
        </p:spPr>
      </p:pic>
      <p:pic>
        <p:nvPicPr>
          <p:cNvPr id="9" name="Imagen 8">
            <a:extLst>
              <a:ext uri="{FF2B5EF4-FFF2-40B4-BE49-F238E27FC236}">
                <a16:creationId xmlns:a16="http://schemas.microsoft.com/office/drawing/2014/main" id="{139B05DC-C62F-48BD-BD31-C3D989BD6879}"/>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1938432" y="4158986"/>
            <a:ext cx="8315134" cy="2533650"/>
          </a:xfrm>
          <a:prstGeom prst="rect">
            <a:avLst/>
          </a:prstGeom>
        </p:spPr>
      </p:pic>
    </p:spTree>
    <p:extLst>
      <p:ext uri="{BB962C8B-B14F-4D97-AF65-F5344CB8AC3E}">
        <p14:creationId xmlns:p14="http://schemas.microsoft.com/office/powerpoint/2010/main" val="2314791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pic>
        <p:nvPicPr>
          <p:cNvPr id="7" name="Imagen 6">
            <a:extLst>
              <a:ext uri="{FF2B5EF4-FFF2-40B4-BE49-F238E27FC236}">
                <a16:creationId xmlns:a16="http://schemas.microsoft.com/office/drawing/2014/main" id="{337D8D7E-B3D8-4537-A5A5-28336911A387}"/>
              </a:ext>
            </a:extLst>
          </p:cNvPr>
          <p:cNvPicPr>
            <a:picLocks noChangeAspect="1"/>
          </p:cNvPicPr>
          <p:nvPr/>
        </p:nvPicPr>
        <p:blipFill>
          <a:blip r:embed="rId2"/>
          <a:stretch>
            <a:fillRect/>
          </a:stretch>
        </p:blipFill>
        <p:spPr>
          <a:xfrm>
            <a:off x="2259107" y="3194237"/>
            <a:ext cx="8763000" cy="3609975"/>
          </a:xfrm>
          <a:prstGeom prst="rect">
            <a:avLst/>
          </a:prstGeom>
        </p:spPr>
      </p:pic>
      <p:pic>
        <p:nvPicPr>
          <p:cNvPr id="10" name="Imagen 9">
            <a:extLst>
              <a:ext uri="{FF2B5EF4-FFF2-40B4-BE49-F238E27FC236}">
                <a16:creationId xmlns:a16="http://schemas.microsoft.com/office/drawing/2014/main" id="{FC4D1AB5-74E9-4A63-8D1A-858DD8A87BC2}"/>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3744" y="1507673"/>
            <a:ext cx="1695450" cy="371475"/>
          </a:xfrm>
          <a:prstGeom prst="rect">
            <a:avLst/>
          </a:prstGeom>
        </p:spPr>
      </p:pic>
      <p:pic>
        <p:nvPicPr>
          <p:cNvPr id="12" name="Imagen 11">
            <a:extLst>
              <a:ext uri="{FF2B5EF4-FFF2-40B4-BE49-F238E27FC236}">
                <a16:creationId xmlns:a16="http://schemas.microsoft.com/office/drawing/2014/main" id="{3A5895E8-EC27-41DD-B2F8-1EF5CC9A4043}"/>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113740" y="2040559"/>
            <a:ext cx="5962650" cy="590550"/>
          </a:xfrm>
          <a:prstGeom prst="rect">
            <a:avLst/>
          </a:prstGeom>
        </p:spPr>
      </p:pic>
      <p:pic>
        <p:nvPicPr>
          <p:cNvPr id="15" name="Imagen 14">
            <a:extLst>
              <a:ext uri="{FF2B5EF4-FFF2-40B4-BE49-F238E27FC236}">
                <a16:creationId xmlns:a16="http://schemas.microsoft.com/office/drawing/2014/main" id="{5EC0A1CB-93A4-4E43-BA0A-712A2F409B5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151840" y="2783044"/>
            <a:ext cx="5924550" cy="561975"/>
          </a:xfrm>
          <a:prstGeom prst="rect">
            <a:avLst/>
          </a:prstGeom>
        </p:spPr>
      </p:pic>
    </p:spTree>
    <p:extLst>
      <p:ext uri="{BB962C8B-B14F-4D97-AF65-F5344CB8AC3E}">
        <p14:creationId xmlns:p14="http://schemas.microsoft.com/office/powerpoint/2010/main" val="156207045"/>
      </p:ext>
    </p:extLst>
  </p:cSld>
  <p:clrMapOvr>
    <a:masterClrMapping/>
  </p:clrMapOvr>
</p:sld>
</file>

<file path=ppt/theme/theme1.xml><?xml version="1.0" encoding="utf-8"?>
<a:theme xmlns:a="http://schemas.openxmlformats.org/drawingml/2006/main" name="1_Presentación SENA-GC-F-004-V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chor="ctr">
        <a:noAutofit/>
      </a:bodyPr>
      <a:lstStyle>
        <a:defPPr algn="l">
          <a:defRPr sz="8000" b="1" dirty="0" smtClean="0">
            <a:solidFill>
              <a:srgbClr val="92D050"/>
            </a:solidFill>
          </a:defRPr>
        </a:defPPr>
      </a:lstStyle>
    </a:tx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26517</TotalTime>
  <Words>1638</Words>
  <Application>Microsoft Office PowerPoint</Application>
  <PresentationFormat>Panorámica</PresentationFormat>
  <Paragraphs>138</Paragraphs>
  <Slides>45</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45</vt:i4>
      </vt:variant>
    </vt:vector>
  </HeadingPairs>
  <TitlesOfParts>
    <vt:vector size="49" baseType="lpstr">
      <vt:lpstr>Arial</vt:lpstr>
      <vt:lpstr>Calibri</vt:lpstr>
      <vt:lpstr>Wingdings</vt:lpstr>
      <vt:lpstr>1_Presentación SENA-GC-F-004-V1</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om5@misena.edu.co</dc:creator>
  <cp:lastModifiedBy>Oscar</cp:lastModifiedBy>
  <cp:revision>572</cp:revision>
  <dcterms:created xsi:type="dcterms:W3CDTF">2020-02-23T20:14:38Z</dcterms:created>
  <dcterms:modified xsi:type="dcterms:W3CDTF">2022-03-11T18:15:30Z</dcterms:modified>
</cp:coreProperties>
</file>