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8" r:id="rId6"/>
    <p:sldId id="257" r:id="rId7"/>
    <p:sldId id="259" r:id="rId8"/>
    <p:sldId id="260" r:id="rId9"/>
    <p:sldId id="261" r:id="rId10"/>
    <p:sldId id="265" r:id="rId11"/>
    <p:sldId id="266" r:id="rId12"/>
    <p:sldId id="271" r:id="rId13"/>
    <p:sldId id="267" r:id="rId14"/>
    <p:sldId id="262" r:id="rId15"/>
    <p:sldId id="269" r:id="rId16"/>
    <p:sldId id="268" r:id="rId17"/>
    <p:sldId id="270"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8" d="100"/>
          <a:sy n="78"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bg>
      <p:bgRef idx="1001">
        <a:schemeClr val="bg1"/>
      </p:bgRef>
    </p:bg>
    <p:spTree>
      <p:nvGrpSpPr>
        <p:cNvPr id="1" name=""/>
        <p:cNvGrpSpPr/>
        <p:nvPr/>
      </p:nvGrpSpPr>
      <p:grpSpPr>
        <a:xfrm>
          <a:off x="0" y="0"/>
          <a:ext cx="0" cy="0"/>
          <a:chOff x="0" y="0"/>
          <a:chExt cx="0" cy="0"/>
        </a:xfrm>
      </p:grpSpPr>
      <p:pic>
        <p:nvPicPr>
          <p:cNvPr id="19" name="Imagen 18" descr="Imagen que contiene luz, tabla, cocina&#10;&#10;Descripción generada automáticamente">
            <a:extLst>
              <a:ext uri="{FF2B5EF4-FFF2-40B4-BE49-F238E27FC236}">
                <a16:creationId xmlns:a16="http://schemas.microsoft.com/office/drawing/2014/main" id="{83A38AC2-5BF8-4176-81DD-A616FA464FF7}"/>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cxnSp>
        <p:nvCxnSpPr>
          <p:cNvPr id="15" name="Straight Connector 14"/>
          <p:cNvCxnSpPr/>
          <p:nvPr/>
        </p:nvCxnSpPr>
        <p:spPr>
          <a:xfrm>
            <a:off x="1280633" y="515115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 name="Imagen 9" descr="Logotipo&#10;&#10;Descripción generada automáticamente">
            <a:extLst>
              <a:ext uri="{FF2B5EF4-FFF2-40B4-BE49-F238E27FC236}">
                <a16:creationId xmlns:a16="http://schemas.microsoft.com/office/drawing/2014/main" id="{94D194C9-B879-426F-84F7-C07EAEACA6AA}"/>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1" name="Imagen 10" descr="Imagen que contiene Texto&#10;&#10;Descripción generada automáticamente">
            <a:extLst>
              <a:ext uri="{FF2B5EF4-FFF2-40B4-BE49-F238E27FC236}">
                <a16:creationId xmlns:a16="http://schemas.microsoft.com/office/drawing/2014/main" id="{C8E39A3B-8800-410A-9216-7D75C5218E34}"/>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sp>
        <p:nvSpPr>
          <p:cNvPr id="13" name="Rectangle 8">
            <a:extLst>
              <a:ext uri="{FF2B5EF4-FFF2-40B4-BE49-F238E27FC236}">
                <a16:creationId xmlns:a16="http://schemas.microsoft.com/office/drawing/2014/main" id="{B6520499-7A66-4F07-9A6B-D206491A118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01EE310-C58D-4A1A-91BC-CF05C34F7269}"/>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237D8761-2103-4303-926E-4D0FF594BBF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6">
            <a:extLst>
              <a:ext uri="{FF2B5EF4-FFF2-40B4-BE49-F238E27FC236}">
                <a16:creationId xmlns:a16="http://schemas.microsoft.com/office/drawing/2014/main" id="{4FD32B58-9C32-42D4-A39A-2B1DE4DF8F39}"/>
              </a:ext>
            </a:extLst>
          </p:cNvPr>
          <p:cNvSpPr/>
          <p:nvPr userDrawn="1"/>
        </p:nvSpPr>
        <p:spPr>
          <a:xfrm>
            <a:off x="239143" y="1570730"/>
            <a:ext cx="11262866" cy="3304800"/>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sp>
      <p:sp>
        <p:nvSpPr>
          <p:cNvPr id="18" name="Rectángulo 17">
            <a:extLst>
              <a:ext uri="{FF2B5EF4-FFF2-40B4-BE49-F238E27FC236}">
                <a16:creationId xmlns:a16="http://schemas.microsoft.com/office/drawing/2014/main" id="{24324298-017A-409D-A21A-C3B568E5BC6E}"/>
              </a:ext>
            </a:extLst>
          </p:cNvPr>
          <p:cNvSpPr/>
          <p:nvPr userDrawn="1"/>
        </p:nvSpPr>
        <p:spPr>
          <a:xfrm>
            <a:off x="1062283" y="2499855"/>
            <a:ext cx="9163149" cy="1446550"/>
          </a:xfrm>
          <a:prstGeom prst="rect">
            <a:avLst/>
          </a:prstGeom>
        </p:spPr>
        <p:txBody>
          <a:bodyPr wrap="none">
            <a:spAutoFit/>
          </a:bodyPr>
          <a:lstStyle/>
          <a:p>
            <a:r>
              <a:rPr lang="es-MX" sz="4400" b="1" kern="1200" dirty="0">
                <a:solidFill>
                  <a:schemeClr val="bg1"/>
                </a:solidFill>
                <a:latin typeface="Copperplate Gothic Bold" panose="020E0705020206020404" pitchFamily="34" charset="0"/>
                <a:ea typeface="+mn-ea"/>
                <a:cs typeface="+mn-cs"/>
              </a:rPr>
              <a:t>4</a:t>
            </a:r>
            <a:r>
              <a:rPr lang="es-MX" sz="3600" b="1" kern="1200" dirty="0">
                <a:solidFill>
                  <a:schemeClr val="bg1"/>
                </a:solidFill>
                <a:latin typeface="Copperplate Gothic Bold" panose="020E0705020206020404" pitchFamily="34" charset="0"/>
                <a:ea typeface="+mn-ea"/>
                <a:cs typeface="+mn-cs"/>
              </a:rPr>
              <a:t>o</a:t>
            </a:r>
            <a:r>
              <a:rPr lang="es-MX" sz="4400" b="1" kern="1200" dirty="0">
                <a:solidFill>
                  <a:schemeClr val="bg1"/>
                </a:solidFill>
                <a:latin typeface="Copperplate Gothic Bold" panose="020E0705020206020404" pitchFamily="34" charset="0"/>
                <a:ea typeface="+mn-ea"/>
                <a:cs typeface="+mn-cs"/>
              </a:rPr>
              <a:t>. Workshop de Proyectos </a:t>
            </a:r>
          </a:p>
          <a:p>
            <a:r>
              <a:rPr lang="es-MX" sz="4400" b="1" kern="1200" dirty="0">
                <a:solidFill>
                  <a:schemeClr val="bg1"/>
                </a:solidFill>
                <a:latin typeface="Copperplate Gothic Bold" panose="020E0705020206020404" pitchFamily="34" charset="0"/>
                <a:ea typeface="+mn-ea"/>
                <a:cs typeface="+mn-cs"/>
              </a:rPr>
              <a:t>de Investigación Junior</a:t>
            </a:r>
            <a:endParaRPr lang="es-MX" sz="3200" b="1" kern="1200" dirty="0">
              <a:solidFill>
                <a:schemeClr val="bg1"/>
              </a:solidFill>
              <a:latin typeface="Copperplate Gothic Light" panose="020E0507020206020404" pitchFamily="34" charset="0"/>
              <a:ea typeface="+mn-ea"/>
              <a:cs typeface="+mn-cs"/>
            </a:endParaRPr>
          </a:p>
        </p:txBody>
      </p:sp>
      <p:sp>
        <p:nvSpPr>
          <p:cNvPr id="2" name="CuadroTexto 1">
            <a:extLst>
              <a:ext uri="{FF2B5EF4-FFF2-40B4-BE49-F238E27FC236}">
                <a16:creationId xmlns:a16="http://schemas.microsoft.com/office/drawing/2014/main" id="{BA7A0E94-F383-471C-9A92-9454F4CBE2FA}"/>
              </a:ext>
            </a:extLst>
          </p:cNvPr>
          <p:cNvSpPr txBox="1"/>
          <p:nvPr userDrawn="1"/>
        </p:nvSpPr>
        <p:spPr>
          <a:xfrm>
            <a:off x="1103447" y="3902500"/>
            <a:ext cx="6615850" cy="369332"/>
          </a:xfrm>
          <a:prstGeom prst="rect">
            <a:avLst/>
          </a:prstGeom>
          <a:noFill/>
        </p:spPr>
        <p:txBody>
          <a:bodyPr wrap="none" rtlCol="0">
            <a:spAutoFit/>
          </a:bodyPr>
          <a:lstStyle/>
          <a:p>
            <a:r>
              <a:rPr lang="es-MX" sz="1800" b="1" kern="1200" dirty="0">
                <a:solidFill>
                  <a:srgbClr val="7030A0"/>
                </a:solidFill>
                <a:latin typeface="Copperplate Gothic Bold" panose="020E0705020206020404" pitchFamily="34" charset="0"/>
                <a:ea typeface="+mn-ea"/>
                <a:cs typeface="+mn-cs"/>
              </a:rPr>
              <a:t>“Las Ingenierías como agentes de cambio seguro”</a:t>
            </a:r>
          </a:p>
        </p:txBody>
      </p:sp>
      <p:pic>
        <p:nvPicPr>
          <p:cNvPr id="12" name="Picture 4" descr="Universidad Autónoma de Chihuahua - Wikipedia, la enciclopedia libre">
            <a:extLst>
              <a:ext uri="{FF2B5EF4-FFF2-40B4-BE49-F238E27FC236}">
                <a16:creationId xmlns:a16="http://schemas.microsoft.com/office/drawing/2014/main" id="{12237BF5-141A-4CF0-BB82-6590215398E3}"/>
              </a:ext>
            </a:extLst>
          </p:cNvPr>
          <p:cNvPicPr>
            <a:picLocks noChangeAspect="1" noChangeArrowheads="1"/>
          </p:cNvPicPr>
          <p:nvPr userDrawn="1"/>
        </p:nvPicPr>
        <p:blipFill>
          <a:blip r:embed="rId6" cstate="hqprint">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n 19" descr="Imagen que contiene Interfaz de usuario gráfica&#10;&#10;Descripción generada automáticamente">
            <a:extLst>
              <a:ext uri="{FF2B5EF4-FFF2-40B4-BE49-F238E27FC236}">
                <a16:creationId xmlns:a16="http://schemas.microsoft.com/office/drawing/2014/main" id="{5C39C9AC-B60A-4AB7-A04C-69831BABF7A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70273" y="6451701"/>
            <a:ext cx="1197033" cy="379342"/>
          </a:xfrm>
          <a:prstGeom prst="rect">
            <a:avLst/>
          </a:prstGeom>
        </p:spPr>
      </p:pic>
      <p:pic>
        <p:nvPicPr>
          <p:cNvPr id="4" name="Imagen 3" descr="Logotipo&#10;&#10;Descripción generada automáticamente">
            <a:extLst>
              <a:ext uri="{FF2B5EF4-FFF2-40B4-BE49-F238E27FC236}">
                <a16:creationId xmlns:a16="http://schemas.microsoft.com/office/drawing/2014/main" id="{84A3D1BE-F186-4A84-B67D-F7CA4B9441A0}"/>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478156" y="6299172"/>
            <a:ext cx="710177" cy="570797"/>
          </a:xfrm>
          <a:prstGeom prst="rect">
            <a:avLst/>
          </a:prstGeom>
        </p:spPr>
      </p:pic>
    </p:spTree>
    <p:extLst>
      <p:ext uri="{BB962C8B-B14F-4D97-AF65-F5344CB8AC3E}">
        <p14:creationId xmlns:p14="http://schemas.microsoft.com/office/powerpoint/2010/main" val="20554796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1DD97DDA-90CC-40F3-A2FD-DC95C4A4A26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3591B799-2DC5-45AE-AE41-F60EAF5EDC33}"/>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B433FCD7-A5FE-40BC-9F39-4EFC832E1C3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ángulo 22">
            <a:extLst>
              <a:ext uri="{FF2B5EF4-FFF2-40B4-BE49-F238E27FC236}">
                <a16:creationId xmlns:a16="http://schemas.microsoft.com/office/drawing/2014/main" id="{4D86E6DF-7312-4B1C-94CD-CD6690836FB1}"/>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4" name="Imagen 23">
            <a:extLst>
              <a:ext uri="{FF2B5EF4-FFF2-40B4-BE49-F238E27FC236}">
                <a16:creationId xmlns:a16="http://schemas.microsoft.com/office/drawing/2014/main" id="{0466D7CF-F6D0-425D-8EAC-86144034C337}"/>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5" name="CuadroTexto 24">
            <a:extLst>
              <a:ext uri="{FF2B5EF4-FFF2-40B4-BE49-F238E27FC236}">
                <a16:creationId xmlns:a16="http://schemas.microsoft.com/office/drawing/2014/main" id="{7B1FDD5B-CAED-4AA0-B6F8-65EE076160E5}"/>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2" name="Imagen 31" descr="Imagen que contiene Texto&#10;&#10;Descripción generada automáticamente">
            <a:extLst>
              <a:ext uri="{FF2B5EF4-FFF2-40B4-BE49-F238E27FC236}">
                <a16:creationId xmlns:a16="http://schemas.microsoft.com/office/drawing/2014/main" id="{69BF6558-33B7-4C09-85A6-FAB826125CB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3" name="Imagen 32" descr="Logotipo&#10;&#10;Descripción generada automáticamente">
            <a:extLst>
              <a:ext uri="{FF2B5EF4-FFF2-40B4-BE49-F238E27FC236}">
                <a16:creationId xmlns:a16="http://schemas.microsoft.com/office/drawing/2014/main" id="{C307568C-A2B3-4E36-A257-2287BA518CB5}"/>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4" name="Imagen 33" descr="Imagen que contiene Interfaz de usuario gráfica&#10;&#10;Descripción generada automáticamente">
            <a:extLst>
              <a:ext uri="{FF2B5EF4-FFF2-40B4-BE49-F238E27FC236}">
                <a16:creationId xmlns:a16="http://schemas.microsoft.com/office/drawing/2014/main" id="{113ACE23-8974-41B5-BBD9-892F2E41B85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5" name="Picture 4" descr="Universidad Autónoma de Chihuahua - Wikipedia, la enciclopedia libre">
            <a:extLst>
              <a:ext uri="{FF2B5EF4-FFF2-40B4-BE49-F238E27FC236}">
                <a16:creationId xmlns:a16="http://schemas.microsoft.com/office/drawing/2014/main" id="{7FE641F6-75B2-4A6B-B7F0-32244B119D45}"/>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n 35" descr="Logotipo&#10;&#10;Descripción generada automáticamente">
            <a:extLst>
              <a:ext uri="{FF2B5EF4-FFF2-40B4-BE49-F238E27FC236}">
                <a16:creationId xmlns:a16="http://schemas.microsoft.com/office/drawing/2014/main" id="{5E1011A7-E7C1-4C37-A550-E6EE31E9965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5980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2A851B5D-8AFF-4CCC-8F73-085E4F27A2B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Vertical Title 1"/>
          <p:cNvSpPr>
            <a:spLocks noGrp="1"/>
          </p:cNvSpPr>
          <p:nvPr>
            <p:ph type="title" orient="vert"/>
          </p:nvPr>
        </p:nvSpPr>
        <p:spPr>
          <a:xfrm>
            <a:off x="9439111" y="798973"/>
            <a:ext cx="1615742" cy="4659889"/>
          </a:xfrm>
        </p:spPr>
        <p:txBody>
          <a:bodyPr vert="eaVert"/>
          <a:lstStyle>
            <a:lvl1pPr algn="l">
              <a:defRPr>
                <a:solidFill>
                  <a:schemeClr val="bg1"/>
                </a:solidFill>
              </a:defRPr>
            </a:lvl1p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Rectangle 8">
            <a:extLst>
              <a:ext uri="{FF2B5EF4-FFF2-40B4-BE49-F238E27FC236}">
                <a16:creationId xmlns:a16="http://schemas.microsoft.com/office/drawing/2014/main" id="{9C24245C-E0D8-417F-BA14-21D9C7F2394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9">
            <a:extLst>
              <a:ext uri="{FF2B5EF4-FFF2-40B4-BE49-F238E27FC236}">
                <a16:creationId xmlns:a16="http://schemas.microsoft.com/office/drawing/2014/main" id="{62BD0E7D-1CFF-4407-A31E-38BB126B52C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ángulo 12">
            <a:extLst>
              <a:ext uri="{FF2B5EF4-FFF2-40B4-BE49-F238E27FC236}">
                <a16:creationId xmlns:a16="http://schemas.microsoft.com/office/drawing/2014/main" id="{46E274A8-EB93-4CA2-84A1-5D1AE2229D98}"/>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14" name="Imagen 13">
            <a:extLst>
              <a:ext uri="{FF2B5EF4-FFF2-40B4-BE49-F238E27FC236}">
                <a16:creationId xmlns:a16="http://schemas.microsoft.com/office/drawing/2014/main" id="{12662D93-0D52-4C4F-BEB7-81ED8D867BEB}"/>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17" name="CuadroTexto 16">
            <a:extLst>
              <a:ext uri="{FF2B5EF4-FFF2-40B4-BE49-F238E27FC236}">
                <a16:creationId xmlns:a16="http://schemas.microsoft.com/office/drawing/2014/main" id="{03FA93DD-BD59-455E-831B-3F56D1A41B96}"/>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spTree>
    <p:extLst>
      <p:ext uri="{BB962C8B-B14F-4D97-AF65-F5344CB8AC3E}">
        <p14:creationId xmlns:p14="http://schemas.microsoft.com/office/powerpoint/2010/main" val="16339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F6F78A1E-77E0-4AA1-AB64-35832A978A4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343265" y="1871500"/>
            <a:ext cx="9603275" cy="104923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458143" y="3054606"/>
            <a:ext cx="9603275" cy="3450613"/>
          </a:xfrm>
        </p:spPr>
        <p:txBody>
          <a:bodyPr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FB59106E-46E8-43C3-AD1E-833573752BD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2CBD21A8-8F9D-40A1-9639-F9D1AF306DC2}"/>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4D4E9D97-19BB-4E90-82A3-ECBC9E0D2842}"/>
              </a:ext>
            </a:extLst>
          </p:cNvPr>
          <p:cNvSpPr/>
          <p:nvPr userDrawn="1"/>
        </p:nvSpPr>
        <p:spPr>
          <a:xfrm>
            <a:off x="4098439" y="131027"/>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6" name="Imagen 5">
            <a:extLst>
              <a:ext uri="{FF2B5EF4-FFF2-40B4-BE49-F238E27FC236}">
                <a16:creationId xmlns:a16="http://schemas.microsoft.com/office/drawing/2014/main" id="{7C091222-120C-4570-972F-08A6E651779C}"/>
              </a:ext>
            </a:extLst>
          </p:cNvPr>
          <p:cNvPicPr>
            <a:picLocks noChangeAspect="1"/>
          </p:cNvPicPr>
          <p:nvPr userDrawn="1"/>
        </p:nvPicPr>
        <p:blipFill>
          <a:blip r:embed="rId4"/>
          <a:stretch>
            <a:fillRect/>
          </a:stretch>
        </p:blipFill>
        <p:spPr>
          <a:xfrm>
            <a:off x="4029559" y="108471"/>
            <a:ext cx="4012588" cy="860618"/>
          </a:xfrm>
          <a:prstGeom prst="rect">
            <a:avLst/>
          </a:prstGeom>
        </p:spPr>
      </p:pic>
      <p:pic>
        <p:nvPicPr>
          <p:cNvPr id="24" name="Imagen 23" descr="Imagen que contiene Texto&#10;&#10;Descripción generada automáticamente">
            <a:extLst>
              <a:ext uri="{FF2B5EF4-FFF2-40B4-BE49-F238E27FC236}">
                <a16:creationId xmlns:a16="http://schemas.microsoft.com/office/drawing/2014/main" id="{639DE800-AABE-43D4-B891-50824A7722A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5" name="Imagen 24" descr="Logotipo&#10;&#10;Descripción generada automáticamente">
            <a:extLst>
              <a:ext uri="{FF2B5EF4-FFF2-40B4-BE49-F238E27FC236}">
                <a16:creationId xmlns:a16="http://schemas.microsoft.com/office/drawing/2014/main" id="{B86EDC6C-9007-421B-A1EC-E3280F28A929}"/>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26" name="Imagen 25" descr="Imagen que contiene Interfaz de usuario gráfica&#10;&#10;Descripción generada automáticamente">
            <a:extLst>
              <a:ext uri="{FF2B5EF4-FFF2-40B4-BE49-F238E27FC236}">
                <a16:creationId xmlns:a16="http://schemas.microsoft.com/office/drawing/2014/main" id="{1133B6F7-4DB1-4D01-873A-16E62AA0688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27" name="Picture 4" descr="Universidad Autónoma de Chihuahua - Wikipedia, la enciclopedia libre">
            <a:extLst>
              <a:ext uri="{FF2B5EF4-FFF2-40B4-BE49-F238E27FC236}">
                <a16:creationId xmlns:a16="http://schemas.microsoft.com/office/drawing/2014/main" id="{EA523B03-BEFC-406D-AB69-D84C321A4375}"/>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DBEAEE67-082E-4304-A3FC-58A8F6092FDA}"/>
              </a:ext>
            </a:extLst>
          </p:cNvPr>
          <p:cNvSpPr txBox="1"/>
          <p:nvPr userDrawn="1"/>
        </p:nvSpPr>
        <p:spPr>
          <a:xfrm>
            <a:off x="4029559" y="775596"/>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9" name="Imagen 28" descr="Logotipo&#10;&#10;Descripción generada automáticamente">
            <a:extLst>
              <a:ext uri="{FF2B5EF4-FFF2-40B4-BE49-F238E27FC236}">
                <a16:creationId xmlns:a16="http://schemas.microsoft.com/office/drawing/2014/main" id="{3DB32053-BDFC-4A0E-80F4-A626AE7ED14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39863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pic>
        <p:nvPicPr>
          <p:cNvPr id="10" name="Imagen 9" descr="Imagen que contiene luz, tabla, cocina&#10;&#10;Descripción generada automáticamente">
            <a:extLst>
              <a:ext uri="{FF2B5EF4-FFF2-40B4-BE49-F238E27FC236}">
                <a16:creationId xmlns:a16="http://schemas.microsoft.com/office/drawing/2014/main" id="{D0A0FE35-455D-4712-9401-D79BD291AF1B}"/>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4239" y="2672656"/>
            <a:ext cx="8643154" cy="1887950"/>
          </a:xfrm>
        </p:spPr>
        <p:txBody>
          <a:bodyPr anchor="b">
            <a:normAutofit/>
          </a:bodyPr>
          <a:lstStyle>
            <a:lvl1pPr algn="l">
              <a:defRPr sz="3600">
                <a:solidFill>
                  <a:schemeClr val="bg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2455" y="4933457"/>
            <a:ext cx="8630446" cy="1012929"/>
          </a:xfrm>
        </p:spPr>
        <p:txBody>
          <a:bodyPr tIns="91440">
            <a:normAutofit/>
          </a:bodyPr>
          <a:lstStyle>
            <a:lvl1pPr marL="0" indent="0" algn="l">
              <a:buNone/>
              <a:defRPr sz="180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5" name="Straight Connector 14"/>
          <p:cNvCxnSpPr/>
          <p:nvPr/>
        </p:nvCxnSpPr>
        <p:spPr>
          <a:xfrm>
            <a:off x="1454239" y="4827636"/>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ángulo 6">
            <a:extLst>
              <a:ext uri="{FF2B5EF4-FFF2-40B4-BE49-F238E27FC236}">
                <a16:creationId xmlns:a16="http://schemas.microsoft.com/office/drawing/2014/main" id="{4535149C-90E3-4308-9438-4035076C9996}"/>
              </a:ext>
            </a:extLst>
          </p:cNvPr>
          <p:cNvSpPr/>
          <p:nvPr userDrawn="1"/>
        </p:nvSpPr>
        <p:spPr>
          <a:xfrm>
            <a:off x="1954306" y="950461"/>
            <a:ext cx="7834418" cy="1446550"/>
          </a:xfrm>
          <a:prstGeom prst="rect">
            <a:avLst/>
          </a:prstGeom>
        </p:spPr>
        <p:txBody>
          <a:bodyPr wrap="square">
            <a:spAutoFit/>
          </a:bodyPr>
          <a:lstStyle/>
          <a:p>
            <a:pPr algn="ctr"/>
            <a:r>
              <a:rPr lang="es-MX" sz="4400" b="1" kern="1200" dirty="0">
                <a:solidFill>
                  <a:schemeClr val="bg1"/>
                </a:solidFill>
                <a:latin typeface="Copperplate Gothic Bold" panose="020E0705020206020404" pitchFamily="34" charset="0"/>
                <a:ea typeface="+mn-ea"/>
                <a:cs typeface="+mn-cs"/>
              </a:rPr>
              <a:t>3</a:t>
            </a:r>
            <a:r>
              <a:rPr lang="es-MX" sz="3200" b="0" kern="1200" dirty="0">
                <a:solidFill>
                  <a:schemeClr val="bg1"/>
                </a:solidFill>
                <a:latin typeface="Copperplate Gothic Bold" panose="020E0705020206020404" pitchFamily="34" charset="0"/>
                <a:ea typeface="+mn-ea"/>
                <a:cs typeface="+mn-cs"/>
              </a:rPr>
              <a:t>er</a:t>
            </a:r>
            <a:r>
              <a:rPr lang="es-MX" sz="3200" b="1" kern="1200" dirty="0">
                <a:solidFill>
                  <a:schemeClr val="bg1"/>
                </a:solidFill>
                <a:latin typeface="Copperplate Gothic Light" panose="020E0507020206020404" pitchFamily="34" charset="0"/>
                <a:ea typeface="+mn-ea"/>
                <a:cs typeface="+mn-cs"/>
              </a:rPr>
              <a:t>. </a:t>
            </a:r>
            <a:r>
              <a:rPr lang="es-MX" sz="4400" b="1" dirty="0">
                <a:solidFill>
                  <a:schemeClr val="bg1"/>
                </a:solidFill>
                <a:latin typeface="Copperplate Gothic Bold" panose="020E0705020206020404" pitchFamily="34" charset="0"/>
              </a:rPr>
              <a:t>W</a:t>
            </a:r>
            <a:r>
              <a:rPr lang="es-MX" sz="3200" b="1" dirty="0">
                <a:solidFill>
                  <a:schemeClr val="bg1"/>
                </a:solidFill>
                <a:latin typeface="Copperplate Gothic Light" panose="020E0507020206020404" pitchFamily="34" charset="0"/>
              </a:rPr>
              <a:t>orkshop </a:t>
            </a:r>
            <a:r>
              <a:rPr lang="es-MX" sz="3200" b="1" kern="1200" dirty="0">
                <a:solidFill>
                  <a:schemeClr val="bg1"/>
                </a:solidFill>
                <a:latin typeface="Copperplate Gothic Light" panose="020E0507020206020404" pitchFamily="34" charset="0"/>
                <a:ea typeface="+mn-ea"/>
                <a:cs typeface="+mn-cs"/>
              </a:rPr>
              <a:t>de </a:t>
            </a:r>
            <a:r>
              <a:rPr lang="es-MX" sz="4400" b="1" kern="1200" dirty="0">
                <a:solidFill>
                  <a:schemeClr val="bg1"/>
                </a:solidFill>
                <a:latin typeface="Copperplate Gothic Bold" panose="020E0705020206020404" pitchFamily="34" charset="0"/>
                <a:ea typeface="+mn-ea"/>
                <a:cs typeface="+mn-cs"/>
              </a:rPr>
              <a:t>P</a:t>
            </a:r>
            <a:r>
              <a:rPr lang="es-MX" sz="3200" b="1" kern="1200" dirty="0">
                <a:solidFill>
                  <a:schemeClr val="bg1"/>
                </a:solidFill>
                <a:latin typeface="Copperplate Gothic Light" panose="020E0507020206020404" pitchFamily="34" charset="0"/>
                <a:ea typeface="+mn-ea"/>
                <a:cs typeface="+mn-cs"/>
              </a:rPr>
              <a:t>royectos de</a:t>
            </a:r>
            <a:r>
              <a:rPr lang="es-MX" sz="4400" b="1" kern="1200" dirty="0">
                <a:solidFill>
                  <a:schemeClr val="bg1"/>
                </a:solidFill>
                <a:latin typeface="+mn-lt"/>
                <a:ea typeface="+mn-ea"/>
                <a:cs typeface="+mn-cs"/>
              </a:rPr>
              <a:t>   </a:t>
            </a:r>
            <a:r>
              <a:rPr lang="es-MX" sz="4400" b="1" kern="1200" dirty="0">
                <a:solidFill>
                  <a:schemeClr val="bg1"/>
                </a:solidFill>
                <a:latin typeface="Copperplate Gothic Bold" panose="020E0705020206020404" pitchFamily="34" charset="0"/>
                <a:ea typeface="+mn-ea"/>
                <a:cs typeface="+mn-cs"/>
              </a:rPr>
              <a:t>I</a:t>
            </a:r>
            <a:r>
              <a:rPr lang="es-MX" sz="3200" b="1" kern="1200" dirty="0">
                <a:solidFill>
                  <a:schemeClr val="bg1"/>
                </a:solidFill>
                <a:latin typeface="Copperplate Gothic Light" panose="020E0507020206020404" pitchFamily="34" charset="0"/>
                <a:ea typeface="+mn-ea"/>
                <a:cs typeface="+mn-cs"/>
              </a:rPr>
              <a:t>nvestigación </a:t>
            </a:r>
            <a:r>
              <a:rPr lang="es-MX" sz="4400" b="1" kern="1200" dirty="0">
                <a:solidFill>
                  <a:schemeClr val="bg1"/>
                </a:solidFill>
                <a:latin typeface="Copperplate Gothic Bold" panose="020E0705020206020404" pitchFamily="34" charset="0"/>
                <a:ea typeface="+mn-ea"/>
                <a:cs typeface="+mn-cs"/>
              </a:rPr>
              <a:t>J</a:t>
            </a:r>
            <a:r>
              <a:rPr lang="es-MX" sz="3200" b="1" kern="1200" dirty="0">
                <a:solidFill>
                  <a:schemeClr val="bg1"/>
                </a:solidFill>
                <a:latin typeface="Copperplate Gothic Light" panose="020E0507020206020404" pitchFamily="34" charset="0"/>
                <a:ea typeface="+mn-ea"/>
                <a:cs typeface="+mn-cs"/>
              </a:rPr>
              <a:t>unior</a:t>
            </a:r>
          </a:p>
        </p:txBody>
      </p:sp>
      <p:sp>
        <p:nvSpPr>
          <p:cNvPr id="22" name="Rectangle 8">
            <a:extLst>
              <a:ext uri="{FF2B5EF4-FFF2-40B4-BE49-F238E27FC236}">
                <a16:creationId xmlns:a16="http://schemas.microsoft.com/office/drawing/2014/main" id="{A24D85D9-14AB-496B-84AE-836E5FCD74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9">
            <a:extLst>
              <a:ext uri="{FF2B5EF4-FFF2-40B4-BE49-F238E27FC236}">
                <a16:creationId xmlns:a16="http://schemas.microsoft.com/office/drawing/2014/main" id="{AFC7EA39-9BC9-40B2-B7FD-1CF63ECE87AB}"/>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0">
            <a:extLst>
              <a:ext uri="{FF2B5EF4-FFF2-40B4-BE49-F238E27FC236}">
                <a16:creationId xmlns:a16="http://schemas.microsoft.com/office/drawing/2014/main" id="{D38457C7-6499-42A5-915D-05FDCCF4CAA8}"/>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pic>
        <p:nvPicPr>
          <p:cNvPr id="8" name="Imagen 7">
            <a:extLst>
              <a:ext uri="{FF2B5EF4-FFF2-40B4-BE49-F238E27FC236}">
                <a16:creationId xmlns:a16="http://schemas.microsoft.com/office/drawing/2014/main" id="{D222949D-DCCF-460A-B826-DAE8700AF7D4}"/>
              </a:ext>
            </a:extLst>
          </p:cNvPr>
          <p:cNvPicPr>
            <a:picLocks noChangeAspect="1"/>
          </p:cNvPicPr>
          <p:nvPr userDrawn="1"/>
        </p:nvPicPr>
        <p:blipFill>
          <a:blip r:embed="rId4"/>
          <a:stretch>
            <a:fillRect/>
          </a:stretch>
        </p:blipFill>
        <p:spPr>
          <a:xfrm>
            <a:off x="1928960" y="872985"/>
            <a:ext cx="7804427" cy="1673891"/>
          </a:xfrm>
          <a:prstGeom prst="rect">
            <a:avLst/>
          </a:prstGeom>
        </p:spPr>
      </p:pic>
      <p:sp>
        <p:nvSpPr>
          <p:cNvPr id="30" name="CuadroTexto 29">
            <a:extLst>
              <a:ext uri="{FF2B5EF4-FFF2-40B4-BE49-F238E27FC236}">
                <a16:creationId xmlns:a16="http://schemas.microsoft.com/office/drawing/2014/main" id="{8090C022-FAAD-4AFE-BCC9-90099D8DD695}"/>
              </a:ext>
            </a:extLst>
          </p:cNvPr>
          <p:cNvSpPr txBox="1"/>
          <p:nvPr userDrawn="1"/>
        </p:nvSpPr>
        <p:spPr>
          <a:xfrm>
            <a:off x="2042785" y="2240434"/>
            <a:ext cx="6615850" cy="369332"/>
          </a:xfrm>
          <a:prstGeom prst="rect">
            <a:avLst/>
          </a:prstGeom>
          <a:noFill/>
        </p:spPr>
        <p:txBody>
          <a:bodyPr wrap="none" rtlCol="0">
            <a:spAutoFit/>
          </a:bodyPr>
          <a:lstStyle/>
          <a:p>
            <a:r>
              <a:rPr lang="es-MX" sz="1800" b="1" kern="1200" dirty="0">
                <a:solidFill>
                  <a:srgbClr val="7030A0"/>
                </a:solidFill>
                <a:latin typeface="Copperplate Gothic Bold" panose="020E0705020206020404" pitchFamily="34" charset="0"/>
                <a:ea typeface="+mn-ea"/>
                <a:cs typeface="+mn-cs"/>
              </a:rPr>
              <a:t>“Las Ingenierías como agentes de cambio seguro”</a:t>
            </a:r>
          </a:p>
        </p:txBody>
      </p:sp>
      <p:pic>
        <p:nvPicPr>
          <p:cNvPr id="36" name="Imagen 35" descr="Imagen que contiene Texto&#10;&#10;Descripción generada automáticamente">
            <a:extLst>
              <a:ext uri="{FF2B5EF4-FFF2-40B4-BE49-F238E27FC236}">
                <a16:creationId xmlns:a16="http://schemas.microsoft.com/office/drawing/2014/main" id="{F4228D66-7B91-423F-BA74-7FDBE8386276}"/>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7" name="Imagen 36" descr="Logotipo&#10;&#10;Descripción generada automáticamente">
            <a:extLst>
              <a:ext uri="{FF2B5EF4-FFF2-40B4-BE49-F238E27FC236}">
                <a16:creationId xmlns:a16="http://schemas.microsoft.com/office/drawing/2014/main" id="{FB9604AD-4A15-42BB-9843-84A1005FF86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8" name="Imagen 37" descr="Imagen que contiene Interfaz de usuario gráfica&#10;&#10;Descripción generada automáticamente">
            <a:extLst>
              <a:ext uri="{FF2B5EF4-FFF2-40B4-BE49-F238E27FC236}">
                <a16:creationId xmlns:a16="http://schemas.microsoft.com/office/drawing/2014/main" id="{E42FE858-98A6-4A3D-99D9-9ABD473FFD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9" name="Picture 4" descr="Universidad Autónoma de Chihuahua - Wikipedia, la enciclopedia libre">
            <a:extLst>
              <a:ext uri="{FF2B5EF4-FFF2-40B4-BE49-F238E27FC236}">
                <a16:creationId xmlns:a16="http://schemas.microsoft.com/office/drawing/2014/main" id="{03E82006-9B94-4CCD-84C0-738B2820862E}"/>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39" descr="Logotipo&#10;&#10;Descripción generada automáticamente">
            <a:extLst>
              <a:ext uri="{FF2B5EF4-FFF2-40B4-BE49-F238E27FC236}">
                <a16:creationId xmlns:a16="http://schemas.microsoft.com/office/drawing/2014/main" id="{22A9E56E-0144-445D-8731-88BBF2788B84}"/>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24796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2F4D970-D91B-44BC-A826-92B1BE33F17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517" y="0"/>
            <a:ext cx="12191999" cy="6857999"/>
          </a:xfrm>
          <a:prstGeom prst="rect">
            <a:avLst/>
          </a:prstGeom>
        </p:spPr>
      </p:pic>
      <p:sp>
        <p:nvSpPr>
          <p:cNvPr id="2" name="Title 1"/>
          <p:cNvSpPr>
            <a:spLocks noGrp="1"/>
          </p:cNvSpPr>
          <p:nvPr>
            <p:ph type="title"/>
          </p:nvPr>
        </p:nvSpPr>
        <p:spPr>
          <a:xfrm>
            <a:off x="1449217" y="969201"/>
            <a:ext cx="9605635" cy="105930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447331" y="2175190"/>
            <a:ext cx="4645152" cy="34485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413771" y="2181655"/>
            <a:ext cx="4645152" cy="34415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25B251C8-EBFA-40A6-9CE6-14B07D056A04}"/>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90D3DE4-B8DC-4C6C-92F1-189F268DD531}"/>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ángulo 24">
            <a:extLst>
              <a:ext uri="{FF2B5EF4-FFF2-40B4-BE49-F238E27FC236}">
                <a16:creationId xmlns:a16="http://schemas.microsoft.com/office/drawing/2014/main" id="{1237F8A0-F069-4E33-887F-A7EB5CC05B9F}"/>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6" name="Imagen 25">
            <a:extLst>
              <a:ext uri="{FF2B5EF4-FFF2-40B4-BE49-F238E27FC236}">
                <a16:creationId xmlns:a16="http://schemas.microsoft.com/office/drawing/2014/main" id="{8AA68EA4-F63E-401B-942D-357EAC600D95}"/>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7" name="CuadroTexto 26">
            <a:extLst>
              <a:ext uri="{FF2B5EF4-FFF2-40B4-BE49-F238E27FC236}">
                <a16:creationId xmlns:a16="http://schemas.microsoft.com/office/drawing/2014/main" id="{AE605179-3AD4-46FE-9645-17925DE139E5}"/>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3" name="Imagen 32" descr="Imagen que contiene Texto&#10;&#10;Descripción generada automáticamente">
            <a:extLst>
              <a:ext uri="{FF2B5EF4-FFF2-40B4-BE49-F238E27FC236}">
                <a16:creationId xmlns:a16="http://schemas.microsoft.com/office/drawing/2014/main" id="{7E195201-7CAE-41F9-A76C-8495B2922E1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4" name="Imagen 33" descr="Logotipo&#10;&#10;Descripción generada automáticamente">
            <a:extLst>
              <a:ext uri="{FF2B5EF4-FFF2-40B4-BE49-F238E27FC236}">
                <a16:creationId xmlns:a16="http://schemas.microsoft.com/office/drawing/2014/main" id="{0B3DD5CA-6035-4E4A-AD5F-B2F2CB5D5AA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6" name="Imagen 35" descr="Imagen que contiene Interfaz de usuario gráfica&#10;&#10;Descripción generada automáticamente">
            <a:extLst>
              <a:ext uri="{FF2B5EF4-FFF2-40B4-BE49-F238E27FC236}">
                <a16:creationId xmlns:a16="http://schemas.microsoft.com/office/drawing/2014/main" id="{068AC32D-C47A-4503-8936-C990A919C06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7" name="Picture 4" descr="Universidad Autónoma de Chihuahua - Wikipedia, la enciclopedia libre">
            <a:extLst>
              <a:ext uri="{FF2B5EF4-FFF2-40B4-BE49-F238E27FC236}">
                <a16:creationId xmlns:a16="http://schemas.microsoft.com/office/drawing/2014/main" id="{EF155478-845E-498E-8276-CF1D5DFABD0A}"/>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descr="Logotipo&#10;&#10;Descripción generada automáticamente">
            <a:extLst>
              <a:ext uri="{FF2B5EF4-FFF2-40B4-BE49-F238E27FC236}">
                <a16:creationId xmlns:a16="http://schemas.microsoft.com/office/drawing/2014/main" id="{5981D255-D729-4984-82E8-245B20F7560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0645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Pr>
        <a:solidFill>
          <a:schemeClr val="bg1"/>
        </a:solidFill>
        <a:effectLst/>
      </p:bgPr>
    </p:bg>
    <p:spTree>
      <p:nvGrpSpPr>
        <p:cNvPr id="1" name=""/>
        <p:cNvGrpSpPr/>
        <p:nvPr/>
      </p:nvGrpSpPr>
      <p:grpSpPr>
        <a:xfrm>
          <a:off x="0" y="0"/>
          <a:ext cx="0" cy="0"/>
          <a:chOff x="0" y="0"/>
          <a:chExt cx="0" cy="0"/>
        </a:xfrm>
      </p:grpSpPr>
      <p:pic>
        <p:nvPicPr>
          <p:cNvPr id="13" name="Imagen 12" descr="Imagen que contiene luz, tabla, cocina&#10;&#10;Descripción generada automáticamente">
            <a:extLst>
              <a:ext uri="{FF2B5EF4-FFF2-40B4-BE49-F238E27FC236}">
                <a16:creationId xmlns:a16="http://schemas.microsoft.com/office/drawing/2014/main" id="{E7586214-4F45-477A-9088-EFB46ACEED59}"/>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57" y="1"/>
            <a:ext cx="12191999" cy="6857999"/>
          </a:xfrm>
          <a:prstGeom prst="rect">
            <a:avLst/>
          </a:prstGeom>
        </p:spPr>
      </p:pic>
      <p:sp>
        <p:nvSpPr>
          <p:cNvPr id="2" name="Title 1"/>
          <p:cNvSpPr>
            <a:spLocks noGrp="1"/>
          </p:cNvSpPr>
          <p:nvPr>
            <p:ph type="title"/>
          </p:nvPr>
        </p:nvSpPr>
        <p:spPr>
          <a:xfrm>
            <a:off x="1447191" y="989907"/>
            <a:ext cx="9607661" cy="1056319"/>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47191" y="2205293"/>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Content Placeholder 3"/>
          <p:cNvSpPr>
            <a:spLocks noGrp="1"/>
          </p:cNvSpPr>
          <p:nvPr>
            <p:ph sz="half" idx="2"/>
          </p:nvPr>
        </p:nvSpPr>
        <p:spPr>
          <a:xfrm>
            <a:off x="1447191" y="3010013"/>
            <a:ext cx="4645152" cy="264445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412362" y="2208747"/>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3007235"/>
            <a:ext cx="4645152" cy="263737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8">
            <a:extLst>
              <a:ext uri="{FF2B5EF4-FFF2-40B4-BE49-F238E27FC236}">
                <a16:creationId xmlns:a16="http://schemas.microsoft.com/office/drawing/2014/main" id="{B735C0B3-DA62-4168-9852-9354CCA2FF46}"/>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AA49D5C5-0B0B-4AEF-821E-4988695C196D}"/>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ángulo 25">
            <a:extLst>
              <a:ext uri="{FF2B5EF4-FFF2-40B4-BE49-F238E27FC236}">
                <a16:creationId xmlns:a16="http://schemas.microsoft.com/office/drawing/2014/main" id="{E7AA6CC6-CFCA-4F6C-A8D7-18EEA14BBF14}"/>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7" name="Imagen 26">
            <a:extLst>
              <a:ext uri="{FF2B5EF4-FFF2-40B4-BE49-F238E27FC236}">
                <a16:creationId xmlns:a16="http://schemas.microsoft.com/office/drawing/2014/main" id="{A86F6EB4-E5A3-4719-8F7B-279D79C3D291}"/>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8" name="CuadroTexto 27">
            <a:extLst>
              <a:ext uri="{FF2B5EF4-FFF2-40B4-BE49-F238E27FC236}">
                <a16:creationId xmlns:a16="http://schemas.microsoft.com/office/drawing/2014/main" id="{D949593B-7D78-4B74-A6A0-BBFCF2475C2B}"/>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5" name="Imagen 34" descr="Imagen que contiene Texto&#10;&#10;Descripción generada automáticamente">
            <a:extLst>
              <a:ext uri="{FF2B5EF4-FFF2-40B4-BE49-F238E27FC236}">
                <a16:creationId xmlns:a16="http://schemas.microsoft.com/office/drawing/2014/main" id="{6CCD4575-6BBD-4ED0-8293-9F881783252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6" name="Imagen 35" descr="Logotipo&#10;&#10;Descripción generada automáticamente">
            <a:extLst>
              <a:ext uri="{FF2B5EF4-FFF2-40B4-BE49-F238E27FC236}">
                <a16:creationId xmlns:a16="http://schemas.microsoft.com/office/drawing/2014/main" id="{286732C8-D637-42EA-98DB-5B64FBE2FD6A}"/>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7" name="Imagen 36" descr="Imagen que contiene Interfaz de usuario gráfica&#10;&#10;Descripción generada automáticamente">
            <a:extLst>
              <a:ext uri="{FF2B5EF4-FFF2-40B4-BE49-F238E27FC236}">
                <a16:creationId xmlns:a16="http://schemas.microsoft.com/office/drawing/2014/main" id="{F30F6439-79D5-44A1-AB10-BA8F3693957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8" name="Picture 4" descr="Universidad Autónoma de Chihuahua - Wikipedia, la enciclopedia libre">
            <a:extLst>
              <a:ext uri="{FF2B5EF4-FFF2-40B4-BE49-F238E27FC236}">
                <a16:creationId xmlns:a16="http://schemas.microsoft.com/office/drawing/2014/main" id="{A72EEB0B-9DBB-4CF5-94D7-043DE7A93B8D}"/>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n 38" descr="Logotipo&#10;&#10;Descripción generada automáticamente">
            <a:extLst>
              <a:ext uri="{FF2B5EF4-FFF2-40B4-BE49-F238E27FC236}">
                <a16:creationId xmlns:a16="http://schemas.microsoft.com/office/drawing/2014/main" id="{9CF20934-39A3-4237-88FC-27B5BF0A462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86822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bg>
      <p:bgPr>
        <a:solidFill>
          <a:schemeClr val="bg1"/>
        </a:solidFill>
        <a:effectLst/>
      </p:bgPr>
    </p:bg>
    <p:spTree>
      <p:nvGrpSpPr>
        <p:cNvPr id="1" name=""/>
        <p:cNvGrpSpPr/>
        <p:nvPr/>
      </p:nvGrpSpPr>
      <p:grpSpPr>
        <a:xfrm>
          <a:off x="0" y="0"/>
          <a:ext cx="0" cy="0"/>
          <a:chOff x="0" y="0"/>
          <a:chExt cx="0" cy="0"/>
        </a:xfrm>
      </p:grpSpPr>
      <p:pic>
        <p:nvPicPr>
          <p:cNvPr id="9" name="Imagen 8" descr="Imagen que contiene luz, tabla, cocina&#10;&#10;Descripción generada automáticamente">
            <a:extLst>
              <a:ext uri="{FF2B5EF4-FFF2-40B4-BE49-F238E27FC236}">
                <a16:creationId xmlns:a16="http://schemas.microsoft.com/office/drawing/2014/main" id="{AE3A1ACF-0138-476F-BC5D-2E69BCC20416}"/>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51578" y="1226478"/>
            <a:ext cx="9603275" cy="1049235"/>
          </a:xfrm>
        </p:spPr>
        <p:txBody>
          <a:bodyPr/>
          <a:lstStyle>
            <a:lvl1pPr>
              <a:defRPr>
                <a:solidFill>
                  <a:schemeClr val="bg1"/>
                </a:solidFill>
              </a:defRPr>
            </a:lvl1pPr>
          </a:lstStyle>
          <a:p>
            <a:r>
              <a:rPr lang="es-ES" dirty="0"/>
              <a:t>Haga clic para modificar el estilo de título del patrón</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25" name="Straight Connector 24"/>
          <p:cNvCxnSpPr/>
          <p:nvPr/>
        </p:nvCxnSpPr>
        <p:spPr>
          <a:xfrm>
            <a:off x="1447331" y="227571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Rectangle 8">
            <a:extLst>
              <a:ext uri="{FF2B5EF4-FFF2-40B4-BE49-F238E27FC236}">
                <a16:creationId xmlns:a16="http://schemas.microsoft.com/office/drawing/2014/main" id="{3E808336-302B-4C83-9D02-9C97CDD2F04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9">
            <a:extLst>
              <a:ext uri="{FF2B5EF4-FFF2-40B4-BE49-F238E27FC236}">
                <a16:creationId xmlns:a16="http://schemas.microsoft.com/office/drawing/2014/main" id="{FC1286B4-C404-4B94-A3BA-DB93E52F33A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ángulo 21">
            <a:extLst>
              <a:ext uri="{FF2B5EF4-FFF2-40B4-BE49-F238E27FC236}">
                <a16:creationId xmlns:a16="http://schemas.microsoft.com/office/drawing/2014/main" id="{A5936F76-2008-4D67-98E3-5A217600345F}"/>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3" name="Imagen 22">
            <a:extLst>
              <a:ext uri="{FF2B5EF4-FFF2-40B4-BE49-F238E27FC236}">
                <a16:creationId xmlns:a16="http://schemas.microsoft.com/office/drawing/2014/main" id="{EAF516C4-DF41-4E50-A891-0491A5880BA5}"/>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4" name="CuadroTexto 23">
            <a:extLst>
              <a:ext uri="{FF2B5EF4-FFF2-40B4-BE49-F238E27FC236}">
                <a16:creationId xmlns:a16="http://schemas.microsoft.com/office/drawing/2014/main" id="{91AC788F-759C-493A-B20B-855197E51824}"/>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1" name="Imagen 30" descr="Imagen que contiene Texto&#10;&#10;Descripción generada automáticamente">
            <a:extLst>
              <a:ext uri="{FF2B5EF4-FFF2-40B4-BE49-F238E27FC236}">
                <a16:creationId xmlns:a16="http://schemas.microsoft.com/office/drawing/2014/main" id="{66EA3BD0-FD45-44EF-858B-DFFFB46076F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2" name="Imagen 31" descr="Logotipo&#10;&#10;Descripción generada automáticamente">
            <a:extLst>
              <a:ext uri="{FF2B5EF4-FFF2-40B4-BE49-F238E27FC236}">
                <a16:creationId xmlns:a16="http://schemas.microsoft.com/office/drawing/2014/main" id="{181F66C4-5B11-4035-9473-387D707E88F1}"/>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3" name="Imagen 32" descr="Imagen que contiene Interfaz de usuario gráfica&#10;&#10;Descripción generada automáticamente">
            <a:extLst>
              <a:ext uri="{FF2B5EF4-FFF2-40B4-BE49-F238E27FC236}">
                <a16:creationId xmlns:a16="http://schemas.microsoft.com/office/drawing/2014/main" id="{3ADB0891-7E7A-4481-8F95-C225596540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4" name="Picture 4" descr="Universidad Autónoma de Chihuahua - Wikipedia, la enciclopedia libre">
            <a:extLst>
              <a:ext uri="{FF2B5EF4-FFF2-40B4-BE49-F238E27FC236}">
                <a16:creationId xmlns:a16="http://schemas.microsoft.com/office/drawing/2014/main" id="{1FDFA2C7-2E01-43E7-9C5B-BF619338743B}"/>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5" name="Imagen 34" descr="Logotipo&#10;&#10;Descripción generada automáticamente">
            <a:extLst>
              <a:ext uri="{FF2B5EF4-FFF2-40B4-BE49-F238E27FC236}">
                <a16:creationId xmlns:a16="http://schemas.microsoft.com/office/drawing/2014/main" id="{02E5D932-94C4-4899-9589-2E6EA21E86B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133382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solidFill>
          <a:schemeClr val="bg1"/>
        </a:solidFill>
        <a:effectLst/>
      </p:bgPr>
    </p:bg>
    <p:spTree>
      <p:nvGrpSpPr>
        <p:cNvPr id="1" name=""/>
        <p:cNvGrpSpPr/>
        <p:nvPr/>
      </p:nvGrpSpPr>
      <p:grpSpPr>
        <a:xfrm>
          <a:off x="0" y="0"/>
          <a:ext cx="0" cy="0"/>
          <a:chOff x="0" y="0"/>
          <a:chExt cx="0" cy="0"/>
        </a:xfrm>
      </p:grpSpPr>
      <p:pic>
        <p:nvPicPr>
          <p:cNvPr id="7" name="Imagen 6" descr="Imagen que contiene luz, tabla, cocina&#10;&#10;Descripción generada automáticamente">
            <a:extLst>
              <a:ext uri="{FF2B5EF4-FFF2-40B4-BE49-F238E27FC236}">
                <a16:creationId xmlns:a16="http://schemas.microsoft.com/office/drawing/2014/main" id="{B154513D-BE38-4F1F-B480-F5E91F0DB2EC}"/>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Date Placeholder 1"/>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DB2ADC-AF19-4574-8C10-79B5B04FCA27}" type="slidenum">
              <a:rPr lang="en-US" smtClean="0"/>
              <a:pPr/>
              <a:t>‹Nº›</a:t>
            </a:fld>
            <a:endParaRPr lang="en-US" dirty="0"/>
          </a:p>
        </p:txBody>
      </p:sp>
      <p:sp>
        <p:nvSpPr>
          <p:cNvPr id="8" name="Rectangle 8">
            <a:extLst>
              <a:ext uri="{FF2B5EF4-FFF2-40B4-BE49-F238E27FC236}">
                <a16:creationId xmlns:a16="http://schemas.microsoft.com/office/drawing/2014/main" id="{43BCB54B-5396-4B3C-B525-88C98B8EC785}"/>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a:extLst>
              <a:ext uri="{FF2B5EF4-FFF2-40B4-BE49-F238E27FC236}">
                <a16:creationId xmlns:a16="http://schemas.microsoft.com/office/drawing/2014/main" id="{2511A69B-6CD7-4F5D-85B6-17D9EAAF8A27}"/>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71480295-B68D-4225-8AD1-2769B42105A9}"/>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1" name="Imagen 20">
            <a:extLst>
              <a:ext uri="{FF2B5EF4-FFF2-40B4-BE49-F238E27FC236}">
                <a16:creationId xmlns:a16="http://schemas.microsoft.com/office/drawing/2014/main" id="{E9154E86-50E0-4BA7-9E27-A6C6636E25F8}"/>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2" name="CuadroTexto 21">
            <a:extLst>
              <a:ext uri="{FF2B5EF4-FFF2-40B4-BE49-F238E27FC236}">
                <a16:creationId xmlns:a16="http://schemas.microsoft.com/office/drawing/2014/main" id="{5991BC2C-365A-415D-9873-8B0A1631DE2D}"/>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8" name="Imagen 27" descr="Imagen que contiene Texto&#10;&#10;Descripción generada automáticamente">
            <a:extLst>
              <a:ext uri="{FF2B5EF4-FFF2-40B4-BE49-F238E27FC236}">
                <a16:creationId xmlns:a16="http://schemas.microsoft.com/office/drawing/2014/main" id="{7CE1C1E4-F86A-48C1-9765-AEA12CA8C323}"/>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29" name="Imagen 28" descr="Logotipo&#10;&#10;Descripción generada automáticamente">
            <a:extLst>
              <a:ext uri="{FF2B5EF4-FFF2-40B4-BE49-F238E27FC236}">
                <a16:creationId xmlns:a16="http://schemas.microsoft.com/office/drawing/2014/main" id="{128FBBF3-40F2-452C-B837-0788B809C01D}"/>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0" name="Imagen 29" descr="Imagen que contiene Interfaz de usuario gráfica&#10;&#10;Descripción generada automáticamente">
            <a:extLst>
              <a:ext uri="{FF2B5EF4-FFF2-40B4-BE49-F238E27FC236}">
                <a16:creationId xmlns:a16="http://schemas.microsoft.com/office/drawing/2014/main" id="{35F27CB5-8680-48D7-ABF8-B659ABCEB72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1" name="Picture 4" descr="Universidad Autónoma de Chihuahua - Wikipedia, la enciclopedia libre">
            <a:extLst>
              <a:ext uri="{FF2B5EF4-FFF2-40B4-BE49-F238E27FC236}">
                <a16:creationId xmlns:a16="http://schemas.microsoft.com/office/drawing/2014/main" id="{BA66A1BB-A4DC-48B3-8442-3701A4772A0A}"/>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descr="Logotipo&#10;&#10;Descripción generada automáticamente">
            <a:extLst>
              <a:ext uri="{FF2B5EF4-FFF2-40B4-BE49-F238E27FC236}">
                <a16:creationId xmlns:a16="http://schemas.microsoft.com/office/drawing/2014/main" id="{DD1DA266-726F-4060-BD7A-8D36A015F2D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57680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solidFill>
          <a:schemeClr val="bg1"/>
        </a:solidFill>
        <a:effectLst/>
      </p:bgPr>
    </p:bg>
    <p:spTree>
      <p:nvGrpSpPr>
        <p:cNvPr id="1" name=""/>
        <p:cNvGrpSpPr/>
        <p:nvPr/>
      </p:nvGrpSpPr>
      <p:grpSpPr>
        <a:xfrm>
          <a:off x="0" y="0"/>
          <a:ext cx="0" cy="0"/>
          <a:chOff x="0" y="0"/>
          <a:chExt cx="0" cy="0"/>
        </a:xfrm>
      </p:grpSpPr>
      <p:pic>
        <p:nvPicPr>
          <p:cNvPr id="11" name="Imagen 10" descr="Imagen que contiene luz, tabla, cocina&#10;&#10;Descripción generada automáticamente">
            <a:extLst>
              <a:ext uri="{FF2B5EF4-FFF2-40B4-BE49-F238E27FC236}">
                <a16:creationId xmlns:a16="http://schemas.microsoft.com/office/drawing/2014/main" id="{38B64015-059B-4BEF-AFF1-A1588B7199A0}"/>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2" name="Title 1"/>
          <p:cNvSpPr>
            <a:spLocks noGrp="1"/>
          </p:cNvSpPr>
          <p:nvPr>
            <p:ph type="title"/>
          </p:nvPr>
        </p:nvSpPr>
        <p:spPr>
          <a:xfrm>
            <a:off x="1444671" y="798973"/>
            <a:ext cx="3273099" cy="2247117"/>
          </a:xfrm>
        </p:spPr>
        <p:txBody>
          <a:bodyPr anchor="b">
            <a:normAutofit/>
          </a:bodyPr>
          <a:lstStyle>
            <a:lvl1pPr algn="l">
              <a:defRPr sz="2400">
                <a:solidFill>
                  <a:schemeClr val="bg1"/>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2F3E8B1C-86EF-43CF-8304-249481088644}"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Rectangle 8">
            <a:extLst>
              <a:ext uri="{FF2B5EF4-FFF2-40B4-BE49-F238E27FC236}">
                <a16:creationId xmlns:a16="http://schemas.microsoft.com/office/drawing/2014/main" id="{0F00A049-7DD2-48A0-8CE2-D5E001AE4BF9}"/>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91941999-2376-4274-A55C-58FF1794530A}"/>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ángulo 24">
            <a:extLst>
              <a:ext uri="{FF2B5EF4-FFF2-40B4-BE49-F238E27FC236}">
                <a16:creationId xmlns:a16="http://schemas.microsoft.com/office/drawing/2014/main" id="{6CF97184-6173-4662-AFF6-4396D73C82EE}"/>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6" name="Imagen 25">
            <a:extLst>
              <a:ext uri="{FF2B5EF4-FFF2-40B4-BE49-F238E27FC236}">
                <a16:creationId xmlns:a16="http://schemas.microsoft.com/office/drawing/2014/main" id="{5FAD22C9-FAF1-4820-9A8E-0079C3DF68D4}"/>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7" name="CuadroTexto 26">
            <a:extLst>
              <a:ext uri="{FF2B5EF4-FFF2-40B4-BE49-F238E27FC236}">
                <a16:creationId xmlns:a16="http://schemas.microsoft.com/office/drawing/2014/main" id="{C0FBB5AC-B4B1-4697-A061-1C0147452D1A}"/>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28" name="Imagen 27" descr="Imagen que contiene Texto&#10;&#10;Descripción generada automáticamente">
            <a:extLst>
              <a:ext uri="{FF2B5EF4-FFF2-40B4-BE49-F238E27FC236}">
                <a16:creationId xmlns:a16="http://schemas.microsoft.com/office/drawing/2014/main" id="{C5246AAE-6510-46D8-8C47-954E12F7FB1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11406" y="4543125"/>
            <a:ext cx="806367" cy="862236"/>
          </a:xfrm>
          <a:prstGeom prst="rect">
            <a:avLst/>
          </a:prstGeom>
        </p:spPr>
      </p:pic>
      <p:pic>
        <p:nvPicPr>
          <p:cNvPr id="29" name="Imagen 28" descr="Logotipo&#10;&#10;Descripción generada automáticamente">
            <a:extLst>
              <a:ext uri="{FF2B5EF4-FFF2-40B4-BE49-F238E27FC236}">
                <a16:creationId xmlns:a16="http://schemas.microsoft.com/office/drawing/2014/main" id="{3D7D4CD2-F61E-48C1-8B94-90E7B3BF6A83}"/>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96274" y="3377259"/>
            <a:ext cx="806367" cy="806367"/>
          </a:xfrm>
          <a:prstGeom prst="rect">
            <a:avLst/>
          </a:prstGeom>
        </p:spPr>
      </p:pic>
      <p:pic>
        <p:nvPicPr>
          <p:cNvPr id="30" name="Imagen 29" descr="Imagen que contiene Interfaz de usuario gráfica&#10;&#10;Descripción generada automáticamente">
            <a:extLst>
              <a:ext uri="{FF2B5EF4-FFF2-40B4-BE49-F238E27FC236}">
                <a16:creationId xmlns:a16="http://schemas.microsoft.com/office/drawing/2014/main" id="{A52570EC-9E1F-4F08-9083-E42255DE82B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0925" y="5764860"/>
            <a:ext cx="1197033" cy="379342"/>
          </a:xfrm>
          <a:prstGeom prst="rect">
            <a:avLst/>
          </a:prstGeom>
        </p:spPr>
      </p:pic>
      <p:pic>
        <p:nvPicPr>
          <p:cNvPr id="31" name="Picture 4" descr="Universidad Autónoma de Chihuahua - Wikipedia, la enciclopedia libre">
            <a:extLst>
              <a:ext uri="{FF2B5EF4-FFF2-40B4-BE49-F238E27FC236}">
                <a16:creationId xmlns:a16="http://schemas.microsoft.com/office/drawing/2014/main" id="{FD48D956-A69B-413D-884F-DA332E66E6C5}"/>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148169" y="1048768"/>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descr="Logotipo&#10;&#10;Descripción generada automáticamente">
            <a:extLst>
              <a:ext uri="{FF2B5EF4-FFF2-40B4-BE49-F238E27FC236}">
                <a16:creationId xmlns:a16="http://schemas.microsoft.com/office/drawing/2014/main" id="{FCB4CA13-B9D5-4A4F-8192-ECBE8AE26B35}"/>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6375" y="2344883"/>
            <a:ext cx="746266" cy="599804"/>
          </a:xfrm>
          <a:prstGeom prst="rect">
            <a:avLst/>
          </a:prstGeom>
        </p:spPr>
      </p:pic>
    </p:spTree>
    <p:extLst>
      <p:ext uri="{BB962C8B-B14F-4D97-AF65-F5344CB8AC3E}">
        <p14:creationId xmlns:p14="http://schemas.microsoft.com/office/powerpoint/2010/main" val="11945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1"/>
        </a:solidFill>
        <a:effectLst/>
      </p:bgPr>
    </p:bg>
    <p:spTree>
      <p:nvGrpSpPr>
        <p:cNvPr id="1" name=""/>
        <p:cNvGrpSpPr/>
        <p:nvPr/>
      </p:nvGrpSpPr>
      <p:grpSpPr>
        <a:xfrm>
          <a:off x="0" y="0"/>
          <a:ext cx="0" cy="0"/>
          <a:chOff x="0" y="0"/>
          <a:chExt cx="0" cy="0"/>
        </a:xfrm>
      </p:grpSpPr>
      <p:pic>
        <p:nvPicPr>
          <p:cNvPr id="14" name="Imagen 13" descr="Imagen que contiene luz, tabla, cocina&#10;&#10;Descripción generada automáticamente">
            <a:extLst>
              <a:ext uri="{FF2B5EF4-FFF2-40B4-BE49-F238E27FC236}">
                <a16:creationId xmlns:a16="http://schemas.microsoft.com/office/drawing/2014/main" id="{DCCDCB41-90DF-4D91-AE2E-CC6859B9831A}"/>
              </a:ext>
            </a:extLst>
          </p:cNvPr>
          <p:cNvPicPr>
            <a:picLocks noChangeAspect="1"/>
          </p:cNvPicPr>
          <p:nvPr userDrawn="1"/>
        </p:nvPicPr>
        <p:blipFill>
          <a:blip r:embed="rId2">
            <a:alphaModFix amt="59000"/>
            <a:duotone>
              <a:prstClr val="black"/>
              <a:srgbClr val="0070C0">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grpSp>
        <p:nvGrpSpPr>
          <p:cNvPr id="8" name="Group 7"/>
          <p:cNvGrpSpPr/>
          <p:nvPr/>
        </p:nvGrpSpPr>
        <p:grpSpPr>
          <a:xfrm>
            <a:off x="7482707" y="1489442"/>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751023"/>
            <a:ext cx="5532328" cy="1830584"/>
          </a:xfrm>
        </p:spPr>
        <p:txBody>
          <a:bodyPr anchor="b">
            <a:normAutofit/>
          </a:bodyPr>
          <a:lstStyle>
            <a:lvl1pPr>
              <a:defRPr sz="3200">
                <a:solidFill>
                  <a:schemeClr val="bg1"/>
                </a:solidFill>
              </a:defRPr>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8139953" y="2024257"/>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50329" y="3767502"/>
            <a:ext cx="5524404" cy="2003742"/>
          </a:xfrm>
        </p:spPr>
        <p:txBody>
          <a:bodyPr>
            <a:normAutofit/>
          </a:bodyPr>
          <a:lstStyle>
            <a:lvl1pPr marL="0" indent="0" algn="l">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2F3E8B1C-86EF-43CF-8304-249481088644}" type="datetimeFigureOut">
              <a:rPr lang="en-US" smtClean="0"/>
              <a:pPr/>
              <a:t>11/29/2021</a:t>
            </a:fld>
            <a:endParaRPr lang="en-US" dirty="0"/>
          </a:p>
        </p:txBody>
      </p:sp>
      <p:cxnSp>
        <p:nvCxnSpPr>
          <p:cNvPr id="31" name="Straight Connector 30"/>
          <p:cNvCxnSpPr/>
          <p:nvPr/>
        </p:nvCxnSpPr>
        <p:spPr>
          <a:xfrm>
            <a:off x="1447382" y="376511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8">
            <a:extLst>
              <a:ext uri="{FF2B5EF4-FFF2-40B4-BE49-F238E27FC236}">
                <a16:creationId xmlns:a16="http://schemas.microsoft.com/office/drawing/2014/main" id="{A5E58131-0AC2-4D5C-951E-DA9D302C2B4A}"/>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9">
            <a:extLst>
              <a:ext uri="{FF2B5EF4-FFF2-40B4-BE49-F238E27FC236}">
                <a16:creationId xmlns:a16="http://schemas.microsoft.com/office/drawing/2014/main" id="{B138F064-0C43-4D82-8434-F5ABD26F0934}"/>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ángulo 26">
            <a:extLst>
              <a:ext uri="{FF2B5EF4-FFF2-40B4-BE49-F238E27FC236}">
                <a16:creationId xmlns:a16="http://schemas.microsoft.com/office/drawing/2014/main" id="{5E1832FB-3509-41BF-8FDD-64BEC2D02133}"/>
              </a:ext>
            </a:extLst>
          </p:cNvPr>
          <p:cNvSpPr/>
          <p:nvPr userDrawn="1"/>
        </p:nvSpPr>
        <p:spPr>
          <a:xfrm>
            <a:off x="4098439" y="31271"/>
            <a:ext cx="3990099" cy="707886"/>
          </a:xfrm>
          <a:prstGeom prst="rect">
            <a:avLst/>
          </a:prstGeom>
        </p:spPr>
        <p:txBody>
          <a:bodyPr wrap="square">
            <a:spAutoFit/>
          </a:bodyPr>
          <a:lstStyle/>
          <a:p>
            <a:pPr algn="ctr"/>
            <a:r>
              <a:rPr lang="es-MX" sz="2000" b="1" kern="1200" dirty="0">
                <a:solidFill>
                  <a:schemeClr val="bg1"/>
                </a:solidFill>
                <a:latin typeface="Copperplate Gothic Bold" panose="020E0705020206020404" pitchFamily="34" charset="0"/>
                <a:ea typeface="+mn-ea"/>
                <a:cs typeface="+mn-cs"/>
              </a:rPr>
              <a:t>3</a:t>
            </a:r>
            <a:r>
              <a:rPr lang="es-MX" sz="1400" b="1" kern="1200" dirty="0">
                <a:solidFill>
                  <a:schemeClr val="bg1"/>
                </a:solidFill>
                <a:latin typeface="Copperplate Gothic Light" panose="020E0507020206020404" pitchFamily="34" charset="0"/>
                <a:ea typeface="+mn-ea"/>
                <a:cs typeface="+mn-cs"/>
              </a:rPr>
              <a:t>er. </a:t>
            </a:r>
            <a:r>
              <a:rPr lang="es-MX" sz="2000" b="1" dirty="0">
                <a:solidFill>
                  <a:schemeClr val="bg1"/>
                </a:solidFill>
                <a:latin typeface="Copperplate Gothic Bold" panose="020E0705020206020404" pitchFamily="34" charset="0"/>
              </a:rPr>
              <a:t>W</a:t>
            </a:r>
            <a:r>
              <a:rPr lang="es-MX" sz="1400" b="1" dirty="0">
                <a:solidFill>
                  <a:schemeClr val="bg1"/>
                </a:solidFill>
                <a:latin typeface="Copperplate Gothic Light" panose="020E0507020206020404" pitchFamily="34" charset="0"/>
              </a:rPr>
              <a:t>orkshop </a:t>
            </a:r>
            <a:r>
              <a:rPr lang="es-MX" sz="1400" b="1" kern="1200" dirty="0">
                <a:solidFill>
                  <a:schemeClr val="bg1"/>
                </a:solidFill>
                <a:latin typeface="Copperplate Gothic Light" panose="020E0507020206020404" pitchFamily="34" charset="0"/>
                <a:ea typeface="+mn-ea"/>
                <a:cs typeface="+mn-cs"/>
              </a:rPr>
              <a:t>de </a:t>
            </a:r>
            <a:r>
              <a:rPr lang="es-MX" sz="2000" b="1" kern="1200" dirty="0">
                <a:solidFill>
                  <a:schemeClr val="bg1"/>
                </a:solidFill>
                <a:latin typeface="Copperplate Gothic Bold" panose="020E0705020206020404" pitchFamily="34" charset="0"/>
                <a:ea typeface="+mn-ea"/>
                <a:cs typeface="+mn-cs"/>
              </a:rPr>
              <a:t>P</a:t>
            </a:r>
            <a:r>
              <a:rPr lang="es-MX" sz="1400" b="1" kern="1200" dirty="0">
                <a:solidFill>
                  <a:schemeClr val="bg1"/>
                </a:solidFill>
                <a:latin typeface="Copperplate Gothic Light" panose="020E0507020206020404" pitchFamily="34" charset="0"/>
                <a:ea typeface="+mn-ea"/>
                <a:cs typeface="+mn-cs"/>
              </a:rPr>
              <a:t>royectos de</a:t>
            </a:r>
            <a:r>
              <a:rPr lang="es-MX" sz="2000" b="1" kern="1200" dirty="0">
                <a:solidFill>
                  <a:schemeClr val="bg1"/>
                </a:solidFill>
                <a:latin typeface="+mn-lt"/>
                <a:ea typeface="+mn-ea"/>
                <a:cs typeface="+mn-cs"/>
              </a:rPr>
              <a:t>   </a:t>
            </a:r>
            <a:r>
              <a:rPr lang="es-MX" sz="2000" b="1" kern="1200" dirty="0">
                <a:solidFill>
                  <a:schemeClr val="bg1"/>
                </a:solidFill>
                <a:latin typeface="Copperplate Gothic Bold" panose="020E0705020206020404" pitchFamily="34" charset="0"/>
                <a:ea typeface="+mn-ea"/>
                <a:cs typeface="+mn-cs"/>
              </a:rPr>
              <a:t>I</a:t>
            </a:r>
            <a:r>
              <a:rPr lang="es-MX" sz="1400" b="1" kern="1200" dirty="0">
                <a:solidFill>
                  <a:schemeClr val="bg1"/>
                </a:solidFill>
                <a:latin typeface="Copperplate Gothic Light" panose="020E0507020206020404" pitchFamily="34" charset="0"/>
                <a:ea typeface="+mn-ea"/>
                <a:cs typeface="+mn-cs"/>
              </a:rPr>
              <a:t>nvestigación </a:t>
            </a:r>
            <a:r>
              <a:rPr lang="es-MX" sz="2000" b="1" kern="1200" dirty="0">
                <a:solidFill>
                  <a:schemeClr val="bg1"/>
                </a:solidFill>
                <a:latin typeface="Copperplate Gothic Bold" panose="020E0705020206020404" pitchFamily="34" charset="0"/>
                <a:ea typeface="+mn-ea"/>
                <a:cs typeface="+mn-cs"/>
              </a:rPr>
              <a:t>J</a:t>
            </a:r>
            <a:r>
              <a:rPr lang="es-MX" sz="1400" b="1" kern="1200" dirty="0">
                <a:solidFill>
                  <a:schemeClr val="bg1"/>
                </a:solidFill>
                <a:latin typeface="Copperplate Gothic Light" panose="020E0507020206020404" pitchFamily="34" charset="0"/>
                <a:ea typeface="+mn-ea"/>
                <a:cs typeface="+mn-cs"/>
              </a:rPr>
              <a:t>unior</a:t>
            </a:r>
          </a:p>
        </p:txBody>
      </p:sp>
      <p:pic>
        <p:nvPicPr>
          <p:cNvPr id="28" name="Imagen 27">
            <a:extLst>
              <a:ext uri="{FF2B5EF4-FFF2-40B4-BE49-F238E27FC236}">
                <a16:creationId xmlns:a16="http://schemas.microsoft.com/office/drawing/2014/main" id="{C3E7D479-4BF3-4F41-9418-51751D3CCD30}"/>
              </a:ext>
            </a:extLst>
          </p:cNvPr>
          <p:cNvPicPr>
            <a:picLocks noChangeAspect="1"/>
          </p:cNvPicPr>
          <p:nvPr userDrawn="1"/>
        </p:nvPicPr>
        <p:blipFill>
          <a:blip r:embed="rId4"/>
          <a:stretch>
            <a:fillRect/>
          </a:stretch>
        </p:blipFill>
        <p:spPr>
          <a:xfrm>
            <a:off x="4029559" y="8715"/>
            <a:ext cx="4012588" cy="860618"/>
          </a:xfrm>
          <a:prstGeom prst="rect">
            <a:avLst/>
          </a:prstGeom>
        </p:spPr>
      </p:pic>
      <p:sp>
        <p:nvSpPr>
          <p:cNvPr id="29" name="CuadroTexto 28">
            <a:extLst>
              <a:ext uri="{FF2B5EF4-FFF2-40B4-BE49-F238E27FC236}">
                <a16:creationId xmlns:a16="http://schemas.microsoft.com/office/drawing/2014/main" id="{3A669D92-3CBF-45FC-99CF-D23011FEEE91}"/>
              </a:ext>
            </a:extLst>
          </p:cNvPr>
          <p:cNvSpPr txBox="1"/>
          <p:nvPr userDrawn="1"/>
        </p:nvSpPr>
        <p:spPr>
          <a:xfrm>
            <a:off x="4029559" y="675840"/>
            <a:ext cx="3760966" cy="246221"/>
          </a:xfrm>
          <a:prstGeom prst="rect">
            <a:avLst/>
          </a:prstGeom>
          <a:noFill/>
        </p:spPr>
        <p:txBody>
          <a:bodyPr wrap="none" rtlCol="0">
            <a:spAutoFit/>
          </a:bodyPr>
          <a:lstStyle/>
          <a:p>
            <a:r>
              <a:rPr lang="es-MX" sz="1000" b="0" kern="1200" dirty="0">
                <a:solidFill>
                  <a:srgbClr val="7030A0"/>
                </a:solidFill>
                <a:latin typeface="Copperplate Gothic Bold" panose="020E0705020206020404" pitchFamily="34" charset="0"/>
                <a:ea typeface="+mn-ea"/>
                <a:cs typeface="+mn-cs"/>
              </a:rPr>
              <a:t>“Las Ingenierías como agentes de cambio seguro”</a:t>
            </a:r>
          </a:p>
        </p:txBody>
      </p:sp>
      <p:pic>
        <p:nvPicPr>
          <p:cNvPr id="36" name="Imagen 35" descr="Imagen que contiene Texto&#10;&#10;Descripción generada automáticamente">
            <a:extLst>
              <a:ext uri="{FF2B5EF4-FFF2-40B4-BE49-F238E27FC236}">
                <a16:creationId xmlns:a16="http://schemas.microsoft.com/office/drawing/2014/main" id="{5B6F5E14-7367-4EE7-97EA-8DE2777F681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81429"/>
          <a:stretch/>
        </p:blipFill>
        <p:spPr>
          <a:xfrm>
            <a:off x="270797" y="2192370"/>
            <a:ext cx="806367" cy="862236"/>
          </a:xfrm>
          <a:prstGeom prst="rect">
            <a:avLst/>
          </a:prstGeom>
        </p:spPr>
      </p:pic>
      <p:pic>
        <p:nvPicPr>
          <p:cNvPr id="37" name="Imagen 36" descr="Logotipo&#10;&#10;Descripción generada automáticamente">
            <a:extLst>
              <a:ext uri="{FF2B5EF4-FFF2-40B4-BE49-F238E27FC236}">
                <a16:creationId xmlns:a16="http://schemas.microsoft.com/office/drawing/2014/main" id="{4DAB06D1-4E02-424A-83C1-EA6F30B28E52}"/>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5665" y="1026504"/>
            <a:ext cx="806367" cy="806367"/>
          </a:xfrm>
          <a:prstGeom prst="rect">
            <a:avLst/>
          </a:prstGeom>
        </p:spPr>
      </p:pic>
      <p:pic>
        <p:nvPicPr>
          <p:cNvPr id="38" name="Imagen 37" descr="Imagen que contiene Interfaz de usuario gráfica&#10;&#10;Descripción generada automáticamente">
            <a:extLst>
              <a:ext uri="{FF2B5EF4-FFF2-40B4-BE49-F238E27FC236}">
                <a16:creationId xmlns:a16="http://schemas.microsoft.com/office/drawing/2014/main" id="{A9F25F21-2C96-4DD4-A84F-0881D1CD647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316" y="3414105"/>
            <a:ext cx="1197033" cy="379342"/>
          </a:xfrm>
          <a:prstGeom prst="rect">
            <a:avLst/>
          </a:prstGeom>
        </p:spPr>
      </p:pic>
      <p:pic>
        <p:nvPicPr>
          <p:cNvPr id="39" name="Picture 4" descr="Universidad Autónoma de Chihuahua - Wikipedia, la enciclopedia libre">
            <a:extLst>
              <a:ext uri="{FF2B5EF4-FFF2-40B4-BE49-F238E27FC236}">
                <a16:creationId xmlns:a16="http://schemas.microsoft.com/office/drawing/2014/main" id="{8079FA6A-AF03-4995-96B5-FA16FE985ADD}"/>
              </a:ext>
            </a:extLst>
          </p:cNvPr>
          <p:cNvPicPr>
            <a:picLocks noChangeAspect="1" noChangeArrowheads="1"/>
          </p:cNvPicPr>
          <p:nvPr userDrawn="1"/>
        </p:nvPicPr>
        <p:blipFill>
          <a:blip r:embed="rId8" cstate="hqprint">
            <a:extLst>
              <a:ext uri="{28A0092B-C50C-407E-A947-70E740481C1C}">
                <a14:useLocalDpi xmlns:a14="http://schemas.microsoft.com/office/drawing/2010/main" val="0"/>
              </a:ext>
            </a:extLst>
          </a:blip>
          <a:srcRect/>
          <a:stretch>
            <a:fillRect/>
          </a:stretch>
        </p:blipFill>
        <p:spPr bwMode="auto">
          <a:xfrm>
            <a:off x="216238" y="4195125"/>
            <a:ext cx="962680" cy="962680"/>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n 39" descr="Logotipo&#10;&#10;Descripción generada automáticamente">
            <a:extLst>
              <a:ext uri="{FF2B5EF4-FFF2-40B4-BE49-F238E27FC236}">
                <a16:creationId xmlns:a16="http://schemas.microsoft.com/office/drawing/2014/main" id="{321CD0BF-3029-4DAB-A499-464CDACA44C0}"/>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24444" y="5491240"/>
            <a:ext cx="746266" cy="599804"/>
          </a:xfrm>
          <a:prstGeom prst="rect">
            <a:avLst/>
          </a:prstGeom>
        </p:spPr>
      </p:pic>
    </p:spTree>
    <p:extLst>
      <p:ext uri="{BB962C8B-B14F-4D97-AF65-F5344CB8AC3E}">
        <p14:creationId xmlns:p14="http://schemas.microsoft.com/office/powerpoint/2010/main" val="209217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n 15" descr="Imagen que contiene luz, tabla, cocina&#10;&#10;Descripción generada automáticamente">
            <a:extLst>
              <a:ext uri="{FF2B5EF4-FFF2-40B4-BE49-F238E27FC236}">
                <a16:creationId xmlns:a16="http://schemas.microsoft.com/office/drawing/2014/main" id="{9FBEA2BA-8740-42DF-BDA6-160C05A3EE36}"/>
              </a:ext>
            </a:extLst>
          </p:cNvPr>
          <p:cNvPicPr>
            <a:picLocks noChangeAspect="1"/>
          </p:cNvPicPr>
          <p:nvPr userDrawn="1"/>
        </p:nvPicPr>
        <p:blipFill>
          <a:blip r:embed="rId13">
            <a:alphaModFix amt="59000"/>
            <a:duotone>
              <a:prstClr val="black"/>
              <a:srgbClr val="0070C0">
                <a:tint val="45000"/>
                <a:satMod val="400000"/>
              </a:srgbClr>
            </a:duotone>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2510" y="1"/>
            <a:ext cx="12191999" cy="6857999"/>
          </a:xfrm>
          <a:prstGeom prst="rect">
            <a:avLst/>
          </a:prstGeom>
        </p:spPr>
      </p:pic>
      <p:sp>
        <p:nvSpPr>
          <p:cNvPr id="8" name="Rectangle 7"/>
          <p:cNvSpPr/>
          <p:nvPr/>
        </p:nvSpPr>
        <p:spPr>
          <a:xfrm>
            <a:off x="0" y="2019476"/>
            <a:ext cx="12192000" cy="4105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608616" y="5679159"/>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81298" y="5579348"/>
            <a:ext cx="969008" cy="503578"/>
          </a:xfrm>
          <a:prstGeom prst="rect">
            <a:avLst/>
          </a:prstGeom>
        </p:spPr>
        <p:txBody>
          <a:bodyPr vert="horz" lIns="91440" tIns="45720" rIns="91440" bIns="45720" rtlCol="0" anchor="t"/>
          <a:lstStyle>
            <a:lvl1pPr algn="r">
              <a:defRPr sz="2800">
                <a:solidFill>
                  <a:schemeClr val="accent1"/>
                </a:solidFill>
              </a:defRPr>
            </a:lvl1pPr>
          </a:lstStyle>
          <a:p>
            <a:fld id="{C3DB2ADC-AF19-4574-8C10-79B5B04FCA27}"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8">
            <a:extLst>
              <a:ext uri="{FF2B5EF4-FFF2-40B4-BE49-F238E27FC236}">
                <a16:creationId xmlns:a16="http://schemas.microsoft.com/office/drawing/2014/main" id="{3430F935-1271-4878-8C11-4DBC694CE91E}"/>
              </a:ext>
            </a:extLst>
          </p:cNvPr>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9">
            <a:extLst>
              <a:ext uri="{FF2B5EF4-FFF2-40B4-BE49-F238E27FC236}">
                <a16:creationId xmlns:a16="http://schemas.microsoft.com/office/drawing/2014/main" id="{DA97BFAE-2EF0-4056-AFE9-DAD99151742F}"/>
              </a:ext>
            </a:extLst>
          </p:cNvPr>
          <p:cNvSpPr/>
          <p:nvPr userDrawn="1"/>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0">
            <a:extLst>
              <a:ext uri="{FF2B5EF4-FFF2-40B4-BE49-F238E27FC236}">
                <a16:creationId xmlns:a16="http://schemas.microsoft.com/office/drawing/2014/main" id="{B90EE557-82C7-442B-8FD4-7A9BF50638E5}"/>
              </a:ext>
            </a:extLst>
          </p:cNvPr>
          <p:cNvSpPr/>
          <p:nvPr userDrawn="1"/>
        </p:nvSpPr>
        <p:spPr>
          <a:xfrm>
            <a:off x="4241830"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17" name="Date Placeholder 3">
            <a:extLst>
              <a:ext uri="{FF2B5EF4-FFF2-40B4-BE49-F238E27FC236}">
                <a16:creationId xmlns:a16="http://schemas.microsoft.com/office/drawing/2014/main" id="{E6F71D11-D41D-49AC-9200-3AE0BF1D1E8E}"/>
              </a:ext>
            </a:extLst>
          </p:cNvPr>
          <p:cNvSpPr>
            <a:spLocks noGrp="1"/>
          </p:cNvSpPr>
          <p:nvPr>
            <p:ph type="dt" sz="half" idx="2"/>
          </p:nvPr>
        </p:nvSpPr>
        <p:spPr>
          <a:xfrm>
            <a:off x="6682600" y="5676537"/>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3E8B1C-86EF-43CF-8304-249481088644}" type="datetimeFigureOut">
              <a:rPr lang="en-US" smtClean="0"/>
              <a:pPr/>
              <a:t>11/29/2021</a:t>
            </a:fld>
            <a:endParaRPr lang="en-US" dirty="0"/>
          </a:p>
        </p:txBody>
      </p:sp>
      <p:pic>
        <p:nvPicPr>
          <p:cNvPr id="18" name="Imagen 17" descr="Logotipo&#10;&#10;Descripción generada automáticamente">
            <a:extLst>
              <a:ext uri="{FF2B5EF4-FFF2-40B4-BE49-F238E27FC236}">
                <a16:creationId xmlns:a16="http://schemas.microsoft.com/office/drawing/2014/main" id="{72A2E247-9A9B-4AE8-8559-5D5D4B5CE3F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369973" y="610241"/>
            <a:ext cx="692310" cy="692310"/>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ACD3281A-40BB-4683-AF51-AA4E2D0017A5}"/>
              </a:ext>
            </a:extLst>
          </p:cNvPr>
          <p:cNvPicPr>
            <a:picLocks noChangeAspect="1"/>
          </p:cNvPicPr>
          <p:nvPr userDrawn="1"/>
        </p:nvPicPr>
        <p:blipFill rotWithShape="1">
          <a:blip r:embed="rId16" cstate="hqprint">
            <a:extLst>
              <a:ext uri="{28A0092B-C50C-407E-A947-70E740481C1C}">
                <a14:useLocalDpi xmlns:a14="http://schemas.microsoft.com/office/drawing/2010/main" val="0"/>
              </a:ext>
            </a:extLst>
          </a:blip>
          <a:srcRect r="81429"/>
          <a:stretch/>
        </p:blipFill>
        <p:spPr>
          <a:xfrm>
            <a:off x="11187399" y="525420"/>
            <a:ext cx="629220" cy="672815"/>
          </a:xfrm>
          <a:prstGeom prst="rect">
            <a:avLst/>
          </a:prstGeom>
        </p:spPr>
      </p:pic>
      <p:pic>
        <p:nvPicPr>
          <p:cNvPr id="20" name="Picture 4" descr="Universidad Autónoma de Chihuahua - Wikipedia, la enciclopedia libre">
            <a:extLst>
              <a:ext uri="{FF2B5EF4-FFF2-40B4-BE49-F238E27FC236}">
                <a16:creationId xmlns:a16="http://schemas.microsoft.com/office/drawing/2014/main" id="{CCD70350-6518-42FB-93AE-5234583E8FF0}"/>
              </a:ext>
            </a:extLst>
          </p:cNvPr>
          <p:cNvPicPr>
            <a:picLocks noChangeAspect="1" noChangeArrowheads="1"/>
          </p:cNvPicPr>
          <p:nvPr userDrawn="1"/>
        </p:nvPicPr>
        <p:blipFill>
          <a:blip r:embed="rId17" cstate="hqprint">
            <a:extLst>
              <a:ext uri="{28A0092B-C50C-407E-A947-70E740481C1C}">
                <a14:useLocalDpi xmlns:a14="http://schemas.microsoft.com/office/drawing/2010/main" val="0"/>
              </a:ext>
            </a:extLst>
          </a:blip>
          <a:srcRect/>
          <a:stretch>
            <a:fillRect/>
          </a:stretch>
        </p:blipFill>
        <p:spPr bwMode="auto">
          <a:xfrm>
            <a:off x="197599" y="5890666"/>
            <a:ext cx="817012" cy="81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69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bg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bg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bg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bg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bg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bg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2E522-8B56-4BAC-BAE7-4111AEFD5C97}"/>
              </a:ext>
            </a:extLst>
          </p:cNvPr>
          <p:cNvSpPr>
            <a:spLocks noGrp="1"/>
          </p:cNvSpPr>
          <p:nvPr>
            <p:ph type="ctrTitle" idx="4294967295"/>
          </p:nvPr>
        </p:nvSpPr>
        <p:spPr>
          <a:xfrm>
            <a:off x="1068645" y="5192713"/>
            <a:ext cx="11456987" cy="1519237"/>
          </a:xfrm>
        </p:spPr>
        <p:txBody>
          <a:bodyPr>
            <a:normAutofit/>
          </a:bodyPr>
          <a:lstStyle/>
          <a:p>
            <a:r>
              <a:rPr lang="en-US" sz="4800" dirty="0" smtClean="0">
                <a:solidFill>
                  <a:schemeClr val="bg1"/>
                </a:solidFill>
              </a:rPr>
              <a:t>LUMIN: Punto de  </a:t>
            </a:r>
            <a:r>
              <a:rPr lang="en-US" sz="4800" dirty="0" err="1">
                <a:solidFill>
                  <a:schemeClr val="bg1"/>
                </a:solidFill>
              </a:rPr>
              <a:t>venta</a:t>
            </a:r>
            <a:r>
              <a:rPr lang="en-US" sz="4800" dirty="0">
                <a:solidFill>
                  <a:schemeClr val="bg1"/>
                </a:solidFill>
              </a:rPr>
              <a:t> para Luminaria</a:t>
            </a:r>
            <a:endParaRPr lang="es-MX" sz="4800" dirty="0">
              <a:solidFill>
                <a:schemeClr val="bg1"/>
              </a:solidFill>
            </a:endParaRPr>
          </a:p>
        </p:txBody>
      </p:sp>
    </p:spTree>
    <p:extLst>
      <p:ext uri="{BB962C8B-B14F-4D97-AF65-F5344CB8AC3E}">
        <p14:creationId xmlns:p14="http://schemas.microsoft.com/office/powerpoint/2010/main" val="8966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a:solidFill>
                  <a:schemeClr val="bg1"/>
                </a:solidFill>
              </a:rPr>
              <a:t>metodología</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r>
              <a:rPr lang="es-MX" dirty="0"/>
              <a:t>Para el desarrollo del </a:t>
            </a:r>
            <a:r>
              <a:rPr lang="es-MX" dirty="0" err="1" smtClean="0"/>
              <a:t>frontend</a:t>
            </a:r>
            <a:r>
              <a:rPr lang="es-MX" dirty="0" smtClean="0"/>
              <a:t> </a:t>
            </a:r>
            <a:r>
              <a:rPr lang="es-MX" dirty="0"/>
              <a:t>se realizo mediante la metodología </a:t>
            </a:r>
            <a:r>
              <a:rPr lang="es-MX" b="1" i="1" dirty="0" err="1"/>
              <a:t>Atomic</a:t>
            </a:r>
            <a:r>
              <a:rPr lang="es-MX" b="1" i="1" dirty="0"/>
              <a:t> </a:t>
            </a:r>
            <a:r>
              <a:rPr lang="es-MX" b="1" i="1" dirty="0" err="1"/>
              <a:t>Design</a:t>
            </a:r>
            <a:r>
              <a:rPr lang="es-MX" dirty="0"/>
              <a:t>, la cual nos dicta que al momento de diseñar encontraremos 5 niveles de detalle que deberemos atacar: átomos, molecular, organismos, plantillas y paginas.</a:t>
            </a:r>
          </a:p>
          <a:p>
            <a:pPr marL="0" indent="0">
              <a:buNone/>
            </a:pPr>
            <a:r>
              <a:rPr lang="es-MX" dirty="0"/>
              <a:t> </a:t>
            </a:r>
            <a:endParaRPr lang="es-MX" dirty="0">
              <a:solidFill>
                <a:schemeClr val="bg1"/>
              </a:solidFill>
            </a:endParaRPr>
          </a:p>
        </p:txBody>
      </p:sp>
      <p:pic>
        <p:nvPicPr>
          <p:cNvPr id="2050" name="Picture 2">
            <a:extLst>
              <a:ext uri="{FF2B5EF4-FFF2-40B4-BE49-F238E27FC236}">
                <a16:creationId xmlns:a16="http://schemas.microsoft.com/office/drawing/2014/main" id="{A0325287-4F68-48F8-9E48-C6D9B09EF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4699393"/>
            <a:ext cx="66675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6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err="1">
                <a:solidFill>
                  <a:schemeClr val="bg1"/>
                </a:solidFill>
              </a:rPr>
              <a:t>rESULTADOS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endParaRPr lang="es-MX" dirty="0">
              <a:solidFill>
                <a:schemeClr val="bg1"/>
              </a:solidFill>
            </a:endParaRPr>
          </a:p>
        </p:txBody>
      </p:sp>
      <p:grpSp>
        <p:nvGrpSpPr>
          <p:cNvPr id="4" name="Group 2">
            <a:extLst>
              <a:ext uri="{FF2B5EF4-FFF2-40B4-BE49-F238E27FC236}">
                <a16:creationId xmlns:a16="http://schemas.microsoft.com/office/drawing/2014/main" id="{79A3C6D2-FFCE-41A4-8936-FD7BA7BFC575}"/>
              </a:ext>
            </a:extLst>
          </p:cNvPr>
          <p:cNvGrpSpPr>
            <a:grpSpLocks/>
          </p:cNvGrpSpPr>
          <p:nvPr/>
        </p:nvGrpSpPr>
        <p:grpSpPr bwMode="auto">
          <a:xfrm>
            <a:off x="1412826" y="2691307"/>
            <a:ext cx="5053119" cy="3551922"/>
            <a:chOff x="2923" y="233"/>
            <a:chExt cx="6000" cy="4217"/>
          </a:xfrm>
        </p:grpSpPr>
        <p:pic>
          <p:nvPicPr>
            <p:cNvPr id="3075" name="Picture 3">
              <a:extLst>
                <a:ext uri="{FF2B5EF4-FFF2-40B4-BE49-F238E27FC236}">
                  <a16:creationId xmlns:a16="http://schemas.microsoft.com/office/drawing/2014/main" id="{CE6EACE6-90F9-4672-BB33-BE3601B89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 y="232"/>
              <a:ext cx="2039" cy="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F4955BE3-24CA-4331-A2CB-747429B14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 y="232"/>
              <a:ext cx="2039" cy="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E63D6A73-D9E8-4E13-8ADB-E53401E58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 y="232"/>
              <a:ext cx="1820" cy="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10">
            <a:extLst>
              <a:ext uri="{FF2B5EF4-FFF2-40B4-BE49-F238E27FC236}">
                <a16:creationId xmlns:a16="http://schemas.microsoft.com/office/drawing/2014/main" id="{8719538F-8991-4B7E-89C4-8D06BE260F2B}"/>
              </a:ext>
            </a:extLst>
          </p:cNvPr>
          <p:cNvGrpSpPr>
            <a:grpSpLocks/>
          </p:cNvGrpSpPr>
          <p:nvPr/>
        </p:nvGrpSpPr>
        <p:grpSpPr bwMode="auto">
          <a:xfrm>
            <a:off x="6555880" y="2649305"/>
            <a:ext cx="4824003" cy="3632556"/>
            <a:chOff x="2944" y="4692"/>
            <a:chExt cx="6217" cy="4680"/>
          </a:xfrm>
        </p:grpSpPr>
        <p:pic>
          <p:nvPicPr>
            <p:cNvPr id="3083" name="Picture 11">
              <a:extLst>
                <a:ext uri="{FF2B5EF4-FFF2-40B4-BE49-F238E27FC236}">
                  <a16:creationId xmlns:a16="http://schemas.microsoft.com/office/drawing/2014/main" id="{20050795-1264-4166-A1E8-F53E330BC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4" y="4691"/>
              <a:ext cx="1981" cy="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a:extLst>
                <a:ext uri="{FF2B5EF4-FFF2-40B4-BE49-F238E27FC236}">
                  <a16:creationId xmlns:a16="http://schemas.microsoft.com/office/drawing/2014/main" id="{B9B80341-EC4F-411F-9BDE-75C61BE917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 y="4736"/>
              <a:ext cx="2177" cy="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3">
              <a:extLst>
                <a:ext uri="{FF2B5EF4-FFF2-40B4-BE49-F238E27FC236}">
                  <a16:creationId xmlns:a16="http://schemas.microsoft.com/office/drawing/2014/main" id="{FD5F76EF-3B44-48CD-8F2D-328415565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4" y="4751"/>
              <a:ext cx="1946" cy="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131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err="1">
                <a:solidFill>
                  <a:schemeClr val="bg1"/>
                </a:solidFill>
              </a:rPr>
              <a:t>rESULTADOS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endParaRPr lang="es-MX" dirty="0">
              <a:solidFill>
                <a:schemeClr val="bg1"/>
              </a:solidFill>
            </a:endParaRPr>
          </a:p>
        </p:txBody>
      </p:sp>
      <p:pic>
        <p:nvPicPr>
          <p:cNvPr id="5123" name="Picture 3">
            <a:extLst>
              <a:ext uri="{FF2B5EF4-FFF2-40B4-BE49-F238E27FC236}">
                <a16:creationId xmlns:a16="http://schemas.microsoft.com/office/drawing/2014/main" id="{9E34A0B5-8559-4AEF-9463-A45FFEF99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847" y="2396117"/>
            <a:ext cx="7610305" cy="430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96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err="1">
                <a:solidFill>
                  <a:schemeClr val="bg1"/>
                </a:solidFill>
              </a:rPr>
              <a:t>rESULTADOS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endParaRPr lang="es-MX" dirty="0">
              <a:solidFill>
                <a:schemeClr val="bg1"/>
              </a:solidFill>
            </a:endParaRPr>
          </a:p>
        </p:txBody>
      </p:sp>
      <p:pic>
        <p:nvPicPr>
          <p:cNvPr id="4100" name="Picture 4">
            <a:extLst>
              <a:ext uri="{FF2B5EF4-FFF2-40B4-BE49-F238E27FC236}">
                <a16:creationId xmlns:a16="http://schemas.microsoft.com/office/drawing/2014/main" id="{B46E352F-626C-47B0-8B47-D66CF78C2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333" y="2396117"/>
            <a:ext cx="7392894" cy="427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16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smtClean="0">
                <a:solidFill>
                  <a:schemeClr val="bg1"/>
                </a:solidFill>
              </a:rPr>
              <a:t>resultados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endParaRPr lang="es-MX" dirty="0">
              <a:solidFill>
                <a:schemeClr val="bg1"/>
              </a:solidFill>
            </a:endParaRPr>
          </a:p>
        </p:txBody>
      </p:sp>
      <p:pic>
        <p:nvPicPr>
          <p:cNvPr id="5" name="image17.png">
            <a:extLst>
              <a:ext uri="{FF2B5EF4-FFF2-40B4-BE49-F238E27FC236}">
                <a16:creationId xmlns:a16="http://schemas.microsoft.com/office/drawing/2014/main" id="{2B79F101-DDBF-4D09-BAB7-B13981F1EC4D}"/>
              </a:ext>
            </a:extLst>
          </p:cNvPr>
          <p:cNvPicPr/>
          <p:nvPr/>
        </p:nvPicPr>
        <p:blipFill rotWithShape="1">
          <a:blip r:embed="rId2" cstate="print"/>
          <a:srcRect t="50400"/>
          <a:stretch/>
        </p:blipFill>
        <p:spPr bwMode="auto">
          <a:xfrm>
            <a:off x="2263975" y="2396117"/>
            <a:ext cx="7664049" cy="4363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501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smtClean="0">
                <a:solidFill>
                  <a:schemeClr val="bg1"/>
                </a:solidFill>
              </a:rPr>
              <a:t>conclusiones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a:xfrm>
            <a:off x="1433430" y="2733331"/>
            <a:ext cx="9603275" cy="3450613"/>
          </a:xfrm>
        </p:spPr>
        <p:txBody>
          <a:bodyPr/>
          <a:lstStyle/>
          <a:p>
            <a:pPr algn="just"/>
            <a:r>
              <a:rPr lang="es-MX" dirty="0" smtClean="0">
                <a:solidFill>
                  <a:schemeClr val="tx1"/>
                </a:solidFill>
              </a:rPr>
              <a:t>Las metodologías usadas fueron eficaces respecto a los objetivos planteados, de fácil acceso e implementación y es precisamente su principal virtud; al tratarse de metodologías base es posible desarrollarlas en equipos de trabajo que poseen una experiencia base en el desarrollo de aplicaciones web. Sin embargo existe un margen de mejora demasiado amplio en el que se pueden obtener mejores resultados bajo una organización y estructura más compleja como es el caso de </a:t>
            </a:r>
            <a:r>
              <a:rPr lang="es-MX" dirty="0" err="1" smtClean="0">
                <a:solidFill>
                  <a:schemeClr val="tx1"/>
                </a:solidFill>
              </a:rPr>
              <a:t>frameworks</a:t>
            </a:r>
            <a:r>
              <a:rPr lang="es-MX" dirty="0" smtClean="0">
                <a:solidFill>
                  <a:schemeClr val="tx1"/>
                </a:solidFill>
              </a:rPr>
              <a:t> como </a:t>
            </a:r>
            <a:r>
              <a:rPr lang="es-MX" dirty="0" err="1" smtClean="0">
                <a:solidFill>
                  <a:schemeClr val="tx1"/>
                </a:solidFill>
              </a:rPr>
              <a:t>DevOps</a:t>
            </a:r>
            <a:r>
              <a:rPr lang="es-MX" dirty="0">
                <a:solidFill>
                  <a:schemeClr val="tx1"/>
                </a:solidFill>
              </a:rPr>
              <a:t> </a:t>
            </a:r>
            <a:r>
              <a:rPr lang="es-MX" dirty="0" smtClean="0">
                <a:solidFill>
                  <a:schemeClr val="tx1"/>
                </a:solidFill>
              </a:rPr>
              <a:t>que necesitan de la </a:t>
            </a:r>
            <a:r>
              <a:rPr lang="es-MX" dirty="0" smtClean="0">
                <a:solidFill>
                  <a:schemeClr val="tx1"/>
                </a:solidFill>
              </a:rPr>
              <a:t>capacitación del equipo de desarrollo.</a:t>
            </a:r>
            <a:endParaRPr lang="es-MX" dirty="0">
              <a:solidFill>
                <a:schemeClr val="tx1"/>
              </a:solidFill>
            </a:endParaRPr>
          </a:p>
        </p:txBody>
      </p:sp>
    </p:spTree>
    <p:extLst>
      <p:ext uri="{BB962C8B-B14F-4D97-AF65-F5344CB8AC3E}">
        <p14:creationId xmlns:p14="http://schemas.microsoft.com/office/powerpoint/2010/main" val="17765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smtClean="0"/>
              <a:t>referencias</a:t>
            </a:r>
            <a:endParaRPr lang="es-MX" dirty="0">
              <a:solidFill>
                <a:schemeClr val="bg1"/>
              </a:solidFill>
            </a:endParaRP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a:xfrm>
            <a:off x="1458143" y="2547979"/>
            <a:ext cx="9603275" cy="3450613"/>
          </a:xfrm>
        </p:spPr>
        <p:txBody>
          <a:bodyPr>
            <a:normAutofit fontScale="92500" lnSpcReduction="20000"/>
          </a:bodyPr>
          <a:lstStyle/>
          <a:p>
            <a:r>
              <a:rPr lang="es-MX" dirty="0" err="1">
                <a:solidFill>
                  <a:schemeClr val="bg1"/>
                </a:solidFill>
              </a:rPr>
              <a:t>php</a:t>
            </a:r>
            <a:r>
              <a:rPr lang="es-MX" dirty="0">
                <a:solidFill>
                  <a:schemeClr val="bg1"/>
                </a:solidFill>
              </a:rPr>
              <a:t>. (s. f.). </a:t>
            </a:r>
            <a:r>
              <a:rPr lang="es-MX" dirty="0" err="1">
                <a:solidFill>
                  <a:schemeClr val="bg1"/>
                </a:solidFill>
              </a:rPr>
              <a:t>php</a:t>
            </a:r>
            <a:r>
              <a:rPr lang="es-MX" dirty="0">
                <a:solidFill>
                  <a:schemeClr val="bg1"/>
                </a:solidFill>
              </a:rPr>
              <a:t>. Recuperado 24 de noviembre de 2021, de https://www.php.net/manual/es/intro-whatis.php</a:t>
            </a:r>
          </a:p>
          <a:p>
            <a:r>
              <a:rPr lang="es-MX" dirty="0">
                <a:solidFill>
                  <a:schemeClr val="bg1"/>
                </a:solidFill>
              </a:rPr>
              <a:t>¿Qué es una API de REST? (2020, 8 mayo). Red </a:t>
            </a:r>
            <a:r>
              <a:rPr lang="es-MX" dirty="0" err="1">
                <a:solidFill>
                  <a:schemeClr val="bg1"/>
                </a:solidFill>
              </a:rPr>
              <a:t>Hat</a:t>
            </a:r>
            <a:r>
              <a:rPr lang="es-MX" dirty="0">
                <a:solidFill>
                  <a:schemeClr val="bg1"/>
                </a:solidFill>
              </a:rPr>
              <a:t>. Recuperado 24 de noviembre de 2021, de https://www.redhat.com/es/topics/api/what-is-a-rest-api</a:t>
            </a:r>
          </a:p>
          <a:p>
            <a:r>
              <a:rPr lang="es-MX" dirty="0">
                <a:solidFill>
                  <a:schemeClr val="bg1"/>
                </a:solidFill>
              </a:rPr>
              <a:t>Rodríguez, E. (2020, 7 septiembre). ¿Qué es </a:t>
            </a:r>
            <a:r>
              <a:rPr lang="es-MX" dirty="0" err="1">
                <a:solidFill>
                  <a:schemeClr val="bg1"/>
                </a:solidFill>
              </a:rPr>
              <a:t>Atomic</a:t>
            </a:r>
            <a:r>
              <a:rPr lang="es-MX" dirty="0">
                <a:solidFill>
                  <a:schemeClr val="bg1"/>
                </a:solidFill>
              </a:rPr>
              <a:t> </a:t>
            </a:r>
            <a:r>
              <a:rPr lang="es-MX" dirty="0" err="1">
                <a:solidFill>
                  <a:schemeClr val="bg1"/>
                </a:solidFill>
              </a:rPr>
              <a:t>Design</a:t>
            </a:r>
            <a:r>
              <a:rPr lang="es-MX" dirty="0">
                <a:solidFill>
                  <a:schemeClr val="bg1"/>
                </a:solidFill>
              </a:rPr>
              <a:t>? Te contamos en qué consiste | </a:t>
            </a:r>
            <a:r>
              <a:rPr lang="es-MX" dirty="0" err="1">
                <a:solidFill>
                  <a:schemeClr val="bg1"/>
                </a:solidFill>
              </a:rPr>
              <a:t>CloudDistrict</a:t>
            </a:r>
            <a:r>
              <a:rPr lang="es-MX" dirty="0">
                <a:solidFill>
                  <a:schemeClr val="bg1"/>
                </a:solidFill>
              </a:rPr>
              <a:t> : Consultora de Producto digital. Desarrollamos tu proyecto.</a:t>
            </a:r>
          </a:p>
          <a:p>
            <a:r>
              <a:rPr lang="es-MX" dirty="0" err="1">
                <a:solidFill>
                  <a:schemeClr val="bg1"/>
                </a:solidFill>
              </a:rPr>
              <a:t>CloudDistrict</a:t>
            </a:r>
            <a:r>
              <a:rPr lang="es-MX" dirty="0">
                <a:solidFill>
                  <a:schemeClr val="bg1"/>
                </a:solidFill>
              </a:rPr>
              <a:t> : Consultora de Producto digital. Desarrollamos tu proyecto | En </a:t>
            </a:r>
            <a:r>
              <a:rPr lang="es-MX" dirty="0" err="1">
                <a:solidFill>
                  <a:schemeClr val="bg1"/>
                </a:solidFill>
              </a:rPr>
              <a:t>CloudDistrict</a:t>
            </a:r>
            <a:r>
              <a:rPr lang="es-MX" dirty="0">
                <a:solidFill>
                  <a:schemeClr val="bg1"/>
                </a:solidFill>
              </a:rPr>
              <a:t> combinamos producto tecnológico con tecnología para la transformación digital de empresas y la creación de nuevos negocios. Recuperado 24 de noviembre de 2021, de https://clouddistrict.com/que-es-atomic-design- </a:t>
            </a:r>
            <a:r>
              <a:rPr lang="es-MX" dirty="0" err="1">
                <a:solidFill>
                  <a:schemeClr val="bg1"/>
                </a:solidFill>
              </a:rPr>
              <a:t>explicacion</a:t>
            </a:r>
            <a:r>
              <a:rPr lang="es-MX" dirty="0">
                <a:solidFill>
                  <a:schemeClr val="bg1"/>
                </a:solidFill>
              </a:rPr>
              <a:t>-y-ventajas-de-su-uso/</a:t>
            </a:r>
          </a:p>
          <a:p>
            <a:endParaRPr lang="es-MX" dirty="0">
              <a:solidFill>
                <a:schemeClr val="bg1"/>
              </a:solidFill>
            </a:endParaRPr>
          </a:p>
        </p:txBody>
      </p:sp>
    </p:spTree>
    <p:extLst>
      <p:ext uri="{BB962C8B-B14F-4D97-AF65-F5344CB8AC3E}">
        <p14:creationId xmlns:p14="http://schemas.microsoft.com/office/powerpoint/2010/main" val="402017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698A6-332D-4F7D-9D7F-464443DDBA4D}"/>
              </a:ext>
            </a:extLst>
          </p:cNvPr>
          <p:cNvSpPr>
            <a:spLocks noGrp="1"/>
          </p:cNvSpPr>
          <p:nvPr>
            <p:ph type="title"/>
          </p:nvPr>
        </p:nvSpPr>
        <p:spPr/>
        <p:txBody>
          <a:bodyPr/>
          <a:lstStyle/>
          <a:p>
            <a:r>
              <a:rPr lang="es-MX" dirty="0">
                <a:solidFill>
                  <a:schemeClr val="bg1"/>
                </a:solidFill>
              </a:rPr>
              <a:t>INTEGRANTES DEL EQUIPO</a:t>
            </a:r>
          </a:p>
        </p:txBody>
      </p:sp>
      <p:sp>
        <p:nvSpPr>
          <p:cNvPr id="3" name="Marcador de contenido 2">
            <a:extLst>
              <a:ext uri="{FF2B5EF4-FFF2-40B4-BE49-F238E27FC236}">
                <a16:creationId xmlns:a16="http://schemas.microsoft.com/office/drawing/2014/main" id="{52F4916E-CACA-4D39-AC6A-89D86F77AFFF}"/>
              </a:ext>
            </a:extLst>
          </p:cNvPr>
          <p:cNvSpPr>
            <a:spLocks noGrp="1"/>
          </p:cNvSpPr>
          <p:nvPr>
            <p:ph idx="1"/>
          </p:nvPr>
        </p:nvSpPr>
        <p:spPr/>
        <p:txBody>
          <a:bodyPr/>
          <a:lstStyle/>
          <a:p>
            <a:r>
              <a:rPr lang="es-MX" dirty="0"/>
              <a:t>Ángel Isidro López Cadena.</a:t>
            </a:r>
          </a:p>
          <a:p>
            <a:r>
              <a:rPr lang="es-MX" dirty="0">
                <a:solidFill>
                  <a:schemeClr val="bg1"/>
                </a:solidFill>
              </a:rPr>
              <a:t>Carlos Renato Hernández Bravo.</a:t>
            </a:r>
          </a:p>
          <a:p>
            <a:r>
              <a:rPr lang="es-MX" dirty="0"/>
              <a:t>Edgar Castro Martínez.</a:t>
            </a:r>
          </a:p>
          <a:p>
            <a:r>
              <a:rPr lang="es-MX" dirty="0">
                <a:solidFill>
                  <a:schemeClr val="bg1"/>
                </a:solidFill>
              </a:rPr>
              <a:t>Hugo </a:t>
            </a:r>
            <a:r>
              <a:rPr lang="es-MX" dirty="0"/>
              <a:t>Jesús Álvarez Fuentes.</a:t>
            </a:r>
          </a:p>
          <a:p>
            <a:r>
              <a:rPr lang="es-MX" dirty="0">
                <a:solidFill>
                  <a:schemeClr val="bg1"/>
                </a:solidFill>
              </a:rPr>
              <a:t>Jorge García Aduata.</a:t>
            </a:r>
          </a:p>
          <a:p>
            <a:endParaRPr lang="es-MX" dirty="0">
              <a:solidFill>
                <a:schemeClr val="bg1"/>
              </a:solidFill>
            </a:endParaRPr>
          </a:p>
        </p:txBody>
      </p:sp>
    </p:spTree>
    <p:extLst>
      <p:ext uri="{BB962C8B-B14F-4D97-AF65-F5344CB8AC3E}">
        <p14:creationId xmlns:p14="http://schemas.microsoft.com/office/powerpoint/2010/main" val="24892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84585-0B72-490D-9CB9-063AC35E8CE4}"/>
              </a:ext>
            </a:extLst>
          </p:cNvPr>
          <p:cNvSpPr>
            <a:spLocks noGrp="1"/>
          </p:cNvSpPr>
          <p:nvPr>
            <p:ph type="title"/>
          </p:nvPr>
        </p:nvSpPr>
        <p:spPr/>
        <p:txBody>
          <a:bodyPr/>
          <a:lstStyle/>
          <a:p>
            <a:r>
              <a:rPr lang="es-MX" dirty="0">
                <a:solidFill>
                  <a:schemeClr val="bg1"/>
                </a:solidFill>
              </a:rPr>
              <a:t>OBJETIVO DE LA INVESTIGACIÓN</a:t>
            </a:r>
          </a:p>
        </p:txBody>
      </p:sp>
      <p:sp>
        <p:nvSpPr>
          <p:cNvPr id="3" name="Marcador de contenido 2">
            <a:extLst>
              <a:ext uri="{FF2B5EF4-FFF2-40B4-BE49-F238E27FC236}">
                <a16:creationId xmlns:a16="http://schemas.microsoft.com/office/drawing/2014/main" id="{A170B40F-644F-43CD-BBCE-AC78C9ABDAC4}"/>
              </a:ext>
            </a:extLst>
          </p:cNvPr>
          <p:cNvSpPr>
            <a:spLocks noGrp="1"/>
          </p:cNvSpPr>
          <p:nvPr>
            <p:ph idx="1"/>
          </p:nvPr>
        </p:nvSpPr>
        <p:spPr>
          <a:xfrm>
            <a:off x="1343265" y="2683904"/>
            <a:ext cx="9603275" cy="3450613"/>
          </a:xfrm>
        </p:spPr>
        <p:txBody>
          <a:bodyPr/>
          <a:lstStyle/>
          <a:p>
            <a:r>
              <a:rPr lang="es-MX" dirty="0" smtClean="0">
                <a:solidFill>
                  <a:schemeClr val="bg1"/>
                </a:solidFill>
              </a:rPr>
              <a:t>1. </a:t>
            </a:r>
            <a:r>
              <a:rPr lang="es-MX" dirty="0" smtClean="0"/>
              <a:t>Ejercer un ciclo de desarrollo bajo un </a:t>
            </a:r>
            <a:r>
              <a:rPr lang="es-MX" dirty="0" err="1" smtClean="0"/>
              <a:t>framework</a:t>
            </a:r>
            <a:r>
              <a:rPr lang="es-MX" dirty="0" smtClean="0"/>
              <a:t> de tipo AGIL </a:t>
            </a:r>
          </a:p>
          <a:p>
            <a:r>
              <a:rPr lang="es-MX" dirty="0" smtClean="0"/>
              <a:t>2. El análisis de la eficacia de metodologías de diseño FRONTEND en proyectos de desarrollo que utilizan </a:t>
            </a:r>
            <a:r>
              <a:rPr lang="es-MX" dirty="0" err="1" smtClean="0"/>
              <a:t>frameworks</a:t>
            </a:r>
            <a:r>
              <a:rPr lang="es-MX" dirty="0" smtClean="0"/>
              <a:t> tipo AGIL</a:t>
            </a:r>
          </a:p>
          <a:p>
            <a:r>
              <a:rPr lang="es-MX" dirty="0" smtClean="0"/>
              <a:t>3. La eficacia del uso de metodologías bien conocidas para el diseño BACKEND </a:t>
            </a:r>
            <a:r>
              <a:rPr lang="es-MX" dirty="0"/>
              <a:t>en proyectos de desarrollo que </a:t>
            </a:r>
            <a:r>
              <a:rPr lang="es-MX" dirty="0" smtClean="0"/>
              <a:t>utilizan </a:t>
            </a:r>
            <a:r>
              <a:rPr lang="es-MX" dirty="0" err="1"/>
              <a:t>frameworks</a:t>
            </a:r>
            <a:r>
              <a:rPr lang="es-MX" dirty="0"/>
              <a:t> tipo </a:t>
            </a:r>
            <a:r>
              <a:rPr lang="es-MX" dirty="0" smtClean="0"/>
              <a:t>AGIL</a:t>
            </a:r>
          </a:p>
          <a:p>
            <a:r>
              <a:rPr lang="es-MX" dirty="0" smtClean="0"/>
              <a:t>4. Análisis de los resultados mediante la creación de una aplicación web tipo punto de venta</a:t>
            </a:r>
            <a:endParaRPr lang="es-MX" dirty="0"/>
          </a:p>
          <a:p>
            <a:endParaRPr lang="es-MX" dirty="0" smtClean="0"/>
          </a:p>
          <a:p>
            <a:endParaRPr lang="es-MX" dirty="0">
              <a:solidFill>
                <a:schemeClr val="bg1"/>
              </a:solidFill>
            </a:endParaRPr>
          </a:p>
        </p:txBody>
      </p:sp>
    </p:spTree>
    <p:extLst>
      <p:ext uri="{BB962C8B-B14F-4D97-AF65-F5344CB8AC3E}">
        <p14:creationId xmlns:p14="http://schemas.microsoft.com/office/powerpoint/2010/main" val="37960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FC4CE-5CE9-4727-91B0-6E7ABA8D22E1}"/>
              </a:ext>
            </a:extLst>
          </p:cNvPr>
          <p:cNvSpPr>
            <a:spLocks noGrp="1"/>
          </p:cNvSpPr>
          <p:nvPr>
            <p:ph type="title"/>
          </p:nvPr>
        </p:nvSpPr>
        <p:spPr/>
        <p:txBody>
          <a:bodyPr/>
          <a:lstStyle/>
          <a:p>
            <a:r>
              <a:rPr lang="es-MX" dirty="0"/>
              <a:t>Í</a:t>
            </a:r>
            <a:r>
              <a:rPr lang="es-MX" dirty="0">
                <a:solidFill>
                  <a:schemeClr val="bg1"/>
                </a:solidFill>
              </a:rPr>
              <a:t>NDICE</a:t>
            </a:r>
          </a:p>
        </p:txBody>
      </p:sp>
      <p:sp>
        <p:nvSpPr>
          <p:cNvPr id="3" name="Marcador de contenido 2">
            <a:extLst>
              <a:ext uri="{FF2B5EF4-FFF2-40B4-BE49-F238E27FC236}">
                <a16:creationId xmlns:a16="http://schemas.microsoft.com/office/drawing/2014/main" id="{28E120FB-CCE8-43F4-8F4D-9695B1E58ECD}"/>
              </a:ext>
            </a:extLst>
          </p:cNvPr>
          <p:cNvSpPr>
            <a:spLocks noGrp="1"/>
          </p:cNvSpPr>
          <p:nvPr>
            <p:ph idx="1"/>
          </p:nvPr>
        </p:nvSpPr>
        <p:spPr/>
        <p:txBody>
          <a:bodyPr/>
          <a:lstStyle/>
          <a:p>
            <a:r>
              <a:rPr lang="es-MX" dirty="0">
                <a:solidFill>
                  <a:schemeClr val="bg1"/>
                </a:solidFill>
              </a:rPr>
              <a:t>INTRODUCCIÓN</a:t>
            </a:r>
          </a:p>
          <a:p>
            <a:r>
              <a:rPr lang="es-MX" dirty="0">
                <a:solidFill>
                  <a:schemeClr val="bg1"/>
                </a:solidFill>
              </a:rPr>
              <a:t>METODOLOGÍA</a:t>
            </a:r>
          </a:p>
          <a:p>
            <a:r>
              <a:rPr lang="es-MX" dirty="0" smtClean="0">
                <a:solidFill>
                  <a:schemeClr val="bg1"/>
                </a:solidFill>
              </a:rPr>
              <a:t>RESULTADOS</a:t>
            </a:r>
            <a:endParaRPr lang="es-MX" dirty="0">
              <a:solidFill>
                <a:schemeClr val="bg1"/>
              </a:solidFill>
            </a:endParaRPr>
          </a:p>
          <a:p>
            <a:r>
              <a:rPr lang="es-MX" dirty="0">
                <a:solidFill>
                  <a:schemeClr val="bg1"/>
                </a:solidFill>
              </a:rPr>
              <a:t>CONCLUSIONES</a:t>
            </a:r>
          </a:p>
          <a:p>
            <a:r>
              <a:rPr lang="es-MX" dirty="0">
                <a:solidFill>
                  <a:schemeClr val="bg1"/>
                </a:solidFill>
              </a:rPr>
              <a:t>REFERERENCIAS</a:t>
            </a:r>
          </a:p>
          <a:p>
            <a:endParaRPr lang="es-MX" dirty="0">
              <a:solidFill>
                <a:schemeClr val="bg1"/>
              </a:solidFill>
            </a:endParaRPr>
          </a:p>
        </p:txBody>
      </p:sp>
    </p:spTree>
    <p:extLst>
      <p:ext uri="{BB962C8B-B14F-4D97-AF65-F5344CB8AC3E}">
        <p14:creationId xmlns:p14="http://schemas.microsoft.com/office/powerpoint/2010/main" val="159567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a:solidFill>
                  <a:schemeClr val="bg1"/>
                </a:solidFill>
              </a:rPr>
              <a:t>INTRODUCCIÓN</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pPr marL="963295" algn="just"/>
            <a:r>
              <a:rPr lang="es-ES" sz="1800" dirty="0" err="1">
                <a:effectLst/>
                <a:latin typeface="Times New Roman" panose="02020603050405020304" pitchFamily="18" charset="0"/>
                <a:ea typeface="Times New Roman" panose="02020603050405020304" pitchFamily="18" charset="0"/>
              </a:rPr>
              <a:t>lumin</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un sitio</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web</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diseñado para</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ejercer</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funciones</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3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un punto</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venta,</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a:t>
            </a:r>
            <a:endParaRPr lang="es-MX" sz="1800" dirty="0">
              <a:effectLst/>
              <a:latin typeface="Times New Roman" panose="02020603050405020304" pitchFamily="18" charset="0"/>
              <a:ea typeface="Times New Roman" panose="02020603050405020304" pitchFamily="18" charset="0"/>
            </a:endParaRPr>
          </a:p>
          <a:p>
            <a:pPr marL="963295" marR="942975" algn="just">
              <a:lnSpc>
                <a:spcPct val="113000"/>
              </a:lnSpc>
              <a:spcBef>
                <a:spcPts val="165"/>
              </a:spcBef>
              <a:spcAft>
                <a:spcPts val="0"/>
              </a:spcAft>
            </a:pPr>
            <a:r>
              <a:rPr lang="es-ES" sz="1800" dirty="0">
                <a:effectLst/>
                <a:latin typeface="Times New Roman" panose="02020603050405020304" pitchFamily="18" charset="0"/>
                <a:ea typeface="Times New Roman" panose="02020603050405020304" pitchFamily="18" charset="0"/>
              </a:rPr>
              <a:t>el control sobre el registro de inventario de equipo luminario mediante una base de datos;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así</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como,</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ofrecer</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reportes</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ventas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realizadas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sobre</a:t>
            </a:r>
            <a:r>
              <a:rPr lang="es-ES" sz="1800" spc="-1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inventario,</a:t>
            </a:r>
            <a:r>
              <a:rPr lang="es-ES" sz="1800" spc="-20" dirty="0">
                <a:effectLst/>
                <a:latin typeface="Times New Roman" panose="02020603050405020304" pitchFamily="18" charset="0"/>
                <a:ea typeface="Times New Roman" panose="02020603050405020304" pitchFamily="18" charset="0"/>
              </a:rPr>
              <a:t> </a:t>
            </a:r>
            <a:r>
              <a:rPr lang="es-ES" sz="1800" spc="-20" dirty="0">
                <a:latin typeface="Times New Roman" panose="02020603050405020304" pitchFamily="18" charset="0"/>
                <a:ea typeface="Times New Roman" panose="02020603050405020304" pitchFamily="18" charset="0"/>
              </a:rPr>
              <a:t>r</a:t>
            </a:r>
            <a:r>
              <a:rPr lang="es-ES" sz="1800" dirty="0">
                <a:effectLst/>
                <a:latin typeface="Times New Roman" panose="02020603050405020304" pitchFamily="18" charset="0"/>
                <a:ea typeface="Times New Roman" panose="02020603050405020304" pitchFamily="18" charset="0"/>
              </a:rPr>
              <a:t>egistro</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productos</a:t>
            </a:r>
            <a:r>
              <a:rPr lang="es-ES" sz="1800" spc="-10" dirty="0">
                <a:effectLst/>
                <a:latin typeface="Times New Roman" panose="02020603050405020304" pitchFamily="18" charset="0"/>
                <a:ea typeface="Times New Roman" panose="02020603050405020304" pitchFamily="18" charset="0"/>
              </a:rPr>
              <a:t> </a:t>
            </a:r>
            <a:r>
              <a:rPr lang="es-ES" sz="1800" dirty="0" smtClean="0">
                <a:effectLst/>
                <a:latin typeface="Times New Roman" panose="02020603050405020304" pitchFamily="18" charset="0"/>
                <a:ea typeface="Times New Roman" panose="02020603050405020304" pitchFamily="18" charset="0"/>
              </a:rPr>
              <a:t>por categoría</a:t>
            </a:r>
            <a:r>
              <a:rPr lang="es-ES" sz="1800" dirty="0">
                <a:effectLst/>
                <a:latin typeface="Times New Roman" panose="02020603050405020304" pitchFamily="18" charset="0"/>
                <a:ea typeface="Times New Roman" panose="02020603050405020304" pitchFamily="18" charset="0"/>
              </a:rPr>
              <a:t>,</a:t>
            </a:r>
            <a:r>
              <a:rPr lang="es-ES" sz="1800" spc="-1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visualización</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del catálogo</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productos,</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alta</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y</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baja</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productos</a:t>
            </a:r>
            <a:r>
              <a:rPr lang="es-ES" sz="1800" spc="-2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y</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vendedores.</a:t>
            </a:r>
            <a:r>
              <a:rPr lang="es-ES" sz="1800" spc="-15" dirty="0">
                <a:effectLst/>
                <a:latin typeface="Times New Roman" panose="02020603050405020304" pitchFamily="18" charset="0"/>
                <a:ea typeface="Times New Roman" panose="02020603050405020304" pitchFamily="18" charset="0"/>
              </a:rPr>
              <a:t> </a:t>
            </a:r>
            <a:endParaRPr lang="es-ES" sz="1800" spc="-15" dirty="0" smtClean="0">
              <a:effectLst/>
              <a:latin typeface="Times New Roman" panose="02020603050405020304" pitchFamily="18" charset="0"/>
              <a:ea typeface="Times New Roman" panose="02020603050405020304" pitchFamily="18" charset="0"/>
            </a:endParaRPr>
          </a:p>
          <a:p>
            <a:pPr marL="963295" marR="942975" algn="just">
              <a:lnSpc>
                <a:spcPct val="113000"/>
              </a:lnSpc>
              <a:spcBef>
                <a:spcPts val="165"/>
              </a:spcBef>
              <a:spcAft>
                <a:spcPts val="0"/>
              </a:spcAft>
            </a:pPr>
            <a:endParaRPr lang="es-ES" sz="1800" spc="-15" dirty="0">
              <a:effectLst/>
              <a:latin typeface="Times New Roman" panose="02020603050405020304" pitchFamily="18" charset="0"/>
              <a:ea typeface="Times New Roman" panose="02020603050405020304" pitchFamily="18" charset="0"/>
            </a:endParaRPr>
          </a:p>
          <a:p>
            <a:pPr marL="963295" marR="842010" algn="just">
              <a:lnSpc>
                <a:spcPct val="113000"/>
              </a:lnSpc>
              <a:spcBef>
                <a:spcPts val="20"/>
              </a:spcBef>
              <a:spcAft>
                <a:spcPts val="0"/>
              </a:spcAft>
            </a:pPr>
            <a:r>
              <a:rPr lang="es-ES" sz="1800" dirty="0">
                <a:effectLst/>
                <a:latin typeface="Times New Roman" panose="02020603050405020304" pitchFamily="18" charset="0"/>
                <a:ea typeface="Times New Roman" panose="02020603050405020304" pitchFamily="18" charset="0"/>
              </a:rPr>
              <a:t>Por</a:t>
            </a:r>
            <a:r>
              <a:rPr lang="es-ES" sz="1800" spc="-2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último,</a:t>
            </a:r>
            <a:r>
              <a:rPr lang="es-ES" sz="1800" spc="-2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el</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sistema</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capaz</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ser</a:t>
            </a:r>
            <a:r>
              <a:rPr lang="es-ES" sz="1800" spc="-3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visualizado</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en</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distintos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dispositivos</a:t>
            </a:r>
            <a:r>
              <a:rPr lang="es-ES" sz="1800" spc="-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de</a:t>
            </a:r>
            <a:r>
              <a:rPr lang="es-ES" sz="1800" spc="-15"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manera</a:t>
            </a:r>
            <a:r>
              <a:rPr lang="es-ES" sz="1800" spc="-10" dirty="0">
                <a:effectLst/>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eficiente.</a:t>
            </a:r>
            <a:endParaRPr lang="es-MX" sz="1800" dirty="0">
              <a:effectLst/>
              <a:latin typeface="Times New Roman" panose="02020603050405020304" pitchFamily="18" charset="0"/>
              <a:ea typeface="Times New Roman" panose="02020603050405020304" pitchFamily="18" charset="0"/>
            </a:endParaRPr>
          </a:p>
          <a:p>
            <a:endParaRPr lang="es-MX" dirty="0">
              <a:solidFill>
                <a:schemeClr val="bg1"/>
              </a:solidFill>
            </a:endParaRPr>
          </a:p>
        </p:txBody>
      </p:sp>
    </p:spTree>
    <p:extLst>
      <p:ext uri="{BB962C8B-B14F-4D97-AF65-F5344CB8AC3E}">
        <p14:creationId xmlns:p14="http://schemas.microsoft.com/office/powerpoint/2010/main" val="414913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a:solidFill>
                  <a:schemeClr val="bg1"/>
                </a:solidFill>
              </a:rPr>
              <a:t>metodología</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r>
              <a:rPr lang="es-MX" dirty="0">
                <a:solidFill>
                  <a:schemeClr val="bg1"/>
                </a:solidFill>
              </a:rPr>
              <a:t>Para la </a:t>
            </a:r>
            <a:r>
              <a:rPr lang="es-MX" dirty="0" smtClean="0">
                <a:solidFill>
                  <a:schemeClr val="bg1"/>
                </a:solidFill>
              </a:rPr>
              <a:t>planeación </a:t>
            </a:r>
            <a:r>
              <a:rPr lang="es-MX" dirty="0">
                <a:solidFill>
                  <a:schemeClr val="bg1"/>
                </a:solidFill>
              </a:rPr>
              <a:t>y desarrollo del proyecto se opto por el uso de la metodología </a:t>
            </a:r>
            <a:r>
              <a:rPr lang="es-MX" b="1" i="1" dirty="0">
                <a:solidFill>
                  <a:schemeClr val="bg1"/>
                </a:solidFill>
              </a:rPr>
              <a:t>Scrum</a:t>
            </a:r>
            <a:r>
              <a:rPr lang="es-MX" i="1" dirty="0">
                <a:solidFill>
                  <a:schemeClr val="bg1"/>
                </a:solidFill>
              </a:rPr>
              <a:t>, </a:t>
            </a:r>
            <a:r>
              <a:rPr lang="es-MX" dirty="0">
                <a:solidFill>
                  <a:schemeClr val="bg1"/>
                </a:solidFill>
              </a:rPr>
              <a:t>donde un Sprint </a:t>
            </a:r>
            <a:r>
              <a:rPr lang="es-MX" dirty="0"/>
              <a:t>es el nombre que recibe uno de los ciclos o iteraciones que vamos a tener  dentro de nuestro proyecto Scrum.</a:t>
            </a:r>
          </a:p>
          <a:p>
            <a:r>
              <a:rPr lang="es-MX" dirty="0"/>
              <a:t>Esto nos permitirá tener un ritmo de trabajo con tiempo prefijado, estableciendo la duración de cada sprint de cuatro semanas, aun que la metodología dice que el periodo debe ser entre dos semanas y un máximo de dos meses.</a:t>
            </a:r>
          </a:p>
          <a:p>
            <a:pPr marL="0" indent="0">
              <a:buNone/>
            </a:pPr>
            <a:r>
              <a:rPr lang="es-MX" dirty="0"/>
              <a:t> </a:t>
            </a:r>
            <a:endParaRPr lang="es-MX" dirty="0">
              <a:solidFill>
                <a:schemeClr val="bg1"/>
              </a:solidFill>
            </a:endParaRPr>
          </a:p>
        </p:txBody>
      </p:sp>
    </p:spTree>
    <p:extLst>
      <p:ext uri="{BB962C8B-B14F-4D97-AF65-F5344CB8AC3E}">
        <p14:creationId xmlns:p14="http://schemas.microsoft.com/office/powerpoint/2010/main" val="141297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a:xfrm>
            <a:off x="1084296" y="1041120"/>
            <a:ext cx="9603275" cy="1049235"/>
          </a:xfrm>
        </p:spPr>
        <p:txBody>
          <a:bodyPr/>
          <a:lstStyle/>
          <a:p>
            <a:r>
              <a:rPr lang="es-MX" dirty="0">
                <a:solidFill>
                  <a:schemeClr val="bg1"/>
                </a:solidFill>
              </a:rPr>
              <a:t>metodología</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pPr marL="0" indent="0">
              <a:buNone/>
            </a:pPr>
            <a:r>
              <a:rPr lang="es-MX" dirty="0"/>
              <a:t> </a:t>
            </a:r>
            <a:endParaRPr lang="es-MX" dirty="0">
              <a:solidFill>
                <a:schemeClr val="bg1"/>
              </a:solidFill>
            </a:endParaRPr>
          </a:p>
        </p:txBody>
      </p:sp>
      <p:pic>
        <p:nvPicPr>
          <p:cNvPr id="4" name="image4.jpeg">
            <a:extLst>
              <a:ext uri="{FF2B5EF4-FFF2-40B4-BE49-F238E27FC236}">
                <a16:creationId xmlns:a16="http://schemas.microsoft.com/office/drawing/2014/main" id="{36FFCB8E-8C9F-421A-B277-E49351EC6633}"/>
              </a:ext>
            </a:extLst>
          </p:cNvPr>
          <p:cNvPicPr/>
          <p:nvPr/>
        </p:nvPicPr>
        <p:blipFill>
          <a:blip r:embed="rId2" cstate="print"/>
          <a:stretch>
            <a:fillRect/>
          </a:stretch>
        </p:blipFill>
        <p:spPr>
          <a:xfrm>
            <a:off x="3087721" y="1973510"/>
            <a:ext cx="6535541" cy="4414864"/>
          </a:xfrm>
          <a:prstGeom prst="rect">
            <a:avLst/>
          </a:prstGeom>
        </p:spPr>
      </p:pic>
    </p:spTree>
    <p:extLst>
      <p:ext uri="{BB962C8B-B14F-4D97-AF65-F5344CB8AC3E}">
        <p14:creationId xmlns:p14="http://schemas.microsoft.com/office/powerpoint/2010/main" val="355149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A5402-E929-4562-BAFD-F486C6C8543F}"/>
              </a:ext>
            </a:extLst>
          </p:cNvPr>
          <p:cNvSpPr>
            <a:spLocks noGrp="1"/>
          </p:cNvSpPr>
          <p:nvPr>
            <p:ph type="title"/>
          </p:nvPr>
        </p:nvSpPr>
        <p:spPr/>
        <p:txBody>
          <a:bodyPr/>
          <a:lstStyle/>
          <a:p>
            <a:r>
              <a:rPr lang="es-MX" dirty="0">
                <a:solidFill>
                  <a:schemeClr val="bg1"/>
                </a:solidFill>
              </a:rPr>
              <a:t>metodología</a:t>
            </a:r>
          </a:p>
        </p:txBody>
      </p:sp>
      <p:sp>
        <p:nvSpPr>
          <p:cNvPr id="3" name="Marcador de contenido 2">
            <a:extLst>
              <a:ext uri="{FF2B5EF4-FFF2-40B4-BE49-F238E27FC236}">
                <a16:creationId xmlns:a16="http://schemas.microsoft.com/office/drawing/2014/main" id="{8482FFA6-66D2-4B19-B187-B76341CBD043}"/>
              </a:ext>
            </a:extLst>
          </p:cNvPr>
          <p:cNvSpPr>
            <a:spLocks noGrp="1"/>
          </p:cNvSpPr>
          <p:nvPr>
            <p:ph idx="1"/>
          </p:nvPr>
        </p:nvSpPr>
        <p:spPr/>
        <p:txBody>
          <a:bodyPr/>
          <a:lstStyle/>
          <a:p>
            <a:pPr marL="0" indent="0">
              <a:buNone/>
            </a:pPr>
            <a:r>
              <a:rPr lang="es-MX" dirty="0">
                <a:solidFill>
                  <a:schemeClr val="bg1"/>
                </a:solidFill>
              </a:rPr>
              <a:t>Para el diseño y desarrollo del </a:t>
            </a:r>
            <a:r>
              <a:rPr lang="es-MX" dirty="0" err="1">
                <a:solidFill>
                  <a:schemeClr val="bg1"/>
                </a:solidFill>
              </a:rPr>
              <a:t>backen</a:t>
            </a:r>
            <a:r>
              <a:rPr lang="es-MX" dirty="0" err="1"/>
              <a:t>d</a:t>
            </a:r>
            <a:r>
              <a:rPr lang="es-MX" dirty="0"/>
              <a:t> se realizo mediante la implementación de una API REST,  lo que nos permitió interactuar con el sistema para obtener datos o ejecutar funciones de tal manera que el sistema comprenda las solicitudes y las cumpla.</a:t>
            </a:r>
          </a:p>
          <a:p>
            <a:pPr marL="0" indent="0">
              <a:buNone/>
            </a:pPr>
            <a:endParaRPr lang="es-MX" dirty="0">
              <a:solidFill>
                <a:schemeClr val="bg1"/>
              </a:solidFill>
            </a:endParaRPr>
          </a:p>
          <a:p>
            <a:pPr marL="0" indent="0">
              <a:buNone/>
            </a:pPr>
            <a:r>
              <a:rPr lang="es-MX" dirty="0"/>
              <a:t> </a:t>
            </a:r>
            <a:endParaRPr lang="es-MX" dirty="0">
              <a:solidFill>
                <a:schemeClr val="bg1"/>
              </a:solidFill>
            </a:endParaRPr>
          </a:p>
        </p:txBody>
      </p:sp>
      <p:grpSp>
        <p:nvGrpSpPr>
          <p:cNvPr id="10" name="Group 14">
            <a:extLst>
              <a:ext uri="{FF2B5EF4-FFF2-40B4-BE49-F238E27FC236}">
                <a16:creationId xmlns:a16="http://schemas.microsoft.com/office/drawing/2014/main" id="{F44B1A31-3950-44BB-ABB3-D3053FAE92D7}"/>
              </a:ext>
            </a:extLst>
          </p:cNvPr>
          <p:cNvGrpSpPr>
            <a:grpSpLocks/>
          </p:cNvGrpSpPr>
          <p:nvPr/>
        </p:nvGrpSpPr>
        <p:grpSpPr bwMode="auto">
          <a:xfrm>
            <a:off x="3315520" y="4478071"/>
            <a:ext cx="5560959" cy="1629766"/>
            <a:chOff x="2999" y="276"/>
            <a:chExt cx="5631" cy="1649"/>
          </a:xfrm>
        </p:grpSpPr>
        <p:pic>
          <p:nvPicPr>
            <p:cNvPr id="1039" name="Picture 15">
              <a:extLst>
                <a:ext uri="{FF2B5EF4-FFF2-40B4-BE49-F238E27FC236}">
                  <a16:creationId xmlns:a16="http://schemas.microsoft.com/office/drawing/2014/main" id="{1B6CAF58-2160-48AE-B2A1-32C87C734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 y="276"/>
              <a:ext cx="1912" cy="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a:extLst>
                <a:ext uri="{FF2B5EF4-FFF2-40B4-BE49-F238E27FC236}">
                  <a16:creationId xmlns:a16="http://schemas.microsoft.com/office/drawing/2014/main" id="{945D3690-9320-453F-B3BB-D4AC3B6B5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 y="425"/>
              <a:ext cx="1566" cy="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7">
              <a:extLst>
                <a:ext uri="{FF2B5EF4-FFF2-40B4-BE49-F238E27FC236}">
                  <a16:creationId xmlns:a16="http://schemas.microsoft.com/office/drawing/2014/main" id="{B8688E89-5DEA-4E1C-B3CB-87D562AA62B3}"/>
                </a:ext>
              </a:extLst>
            </p:cNvPr>
            <p:cNvSpPr>
              <a:spLocks/>
            </p:cNvSpPr>
            <p:nvPr/>
          </p:nvSpPr>
          <p:spPr bwMode="auto">
            <a:xfrm>
              <a:off x="3709" y="377"/>
              <a:ext cx="1499" cy="354"/>
            </a:xfrm>
            <a:custGeom>
              <a:avLst/>
              <a:gdLst>
                <a:gd name="T0" fmla="+- 0 5088 3709"/>
                <a:gd name="T1" fmla="*/ T0 w 1499"/>
                <a:gd name="T2" fmla="+- 0 611 377"/>
                <a:gd name="T3" fmla="*/ 611 h 354"/>
                <a:gd name="T4" fmla="+- 0 5088 3709"/>
                <a:gd name="T5" fmla="*/ T4 w 1499"/>
                <a:gd name="T6" fmla="+- 0 731 377"/>
                <a:gd name="T7" fmla="*/ 731 h 354"/>
                <a:gd name="T8" fmla="+- 0 5178 3709"/>
                <a:gd name="T9" fmla="*/ T8 w 1499"/>
                <a:gd name="T10" fmla="+- 0 686 377"/>
                <a:gd name="T11" fmla="*/ 686 h 354"/>
                <a:gd name="T12" fmla="+- 0 5108 3709"/>
                <a:gd name="T13" fmla="*/ T12 w 1499"/>
                <a:gd name="T14" fmla="+- 0 686 377"/>
                <a:gd name="T15" fmla="*/ 686 h 354"/>
                <a:gd name="T16" fmla="+- 0 5108 3709"/>
                <a:gd name="T17" fmla="*/ T16 w 1499"/>
                <a:gd name="T18" fmla="+- 0 656 377"/>
                <a:gd name="T19" fmla="*/ 656 h 354"/>
                <a:gd name="T20" fmla="+- 0 5178 3709"/>
                <a:gd name="T21" fmla="*/ T20 w 1499"/>
                <a:gd name="T22" fmla="+- 0 656 377"/>
                <a:gd name="T23" fmla="*/ 656 h 354"/>
                <a:gd name="T24" fmla="+- 0 5088 3709"/>
                <a:gd name="T25" fmla="*/ T24 w 1499"/>
                <a:gd name="T26" fmla="+- 0 611 377"/>
                <a:gd name="T27" fmla="*/ 611 h 354"/>
                <a:gd name="T28" fmla="+- 0 4443 3709"/>
                <a:gd name="T29" fmla="*/ T28 w 1499"/>
                <a:gd name="T30" fmla="+- 0 437 377"/>
                <a:gd name="T31" fmla="*/ 437 h 354"/>
                <a:gd name="T32" fmla="+- 0 4443 3709"/>
                <a:gd name="T33" fmla="*/ T32 w 1499"/>
                <a:gd name="T34" fmla="+- 0 686 377"/>
                <a:gd name="T35" fmla="*/ 686 h 354"/>
                <a:gd name="T36" fmla="+- 0 5088 3709"/>
                <a:gd name="T37" fmla="*/ T36 w 1499"/>
                <a:gd name="T38" fmla="+- 0 686 377"/>
                <a:gd name="T39" fmla="*/ 686 h 354"/>
                <a:gd name="T40" fmla="+- 0 5088 3709"/>
                <a:gd name="T41" fmla="*/ T40 w 1499"/>
                <a:gd name="T42" fmla="+- 0 671 377"/>
                <a:gd name="T43" fmla="*/ 671 h 354"/>
                <a:gd name="T44" fmla="+- 0 4473 3709"/>
                <a:gd name="T45" fmla="*/ T44 w 1499"/>
                <a:gd name="T46" fmla="+- 0 671 377"/>
                <a:gd name="T47" fmla="*/ 671 h 354"/>
                <a:gd name="T48" fmla="+- 0 4458 3709"/>
                <a:gd name="T49" fmla="*/ T48 w 1499"/>
                <a:gd name="T50" fmla="+- 0 656 377"/>
                <a:gd name="T51" fmla="*/ 656 h 354"/>
                <a:gd name="T52" fmla="+- 0 4473 3709"/>
                <a:gd name="T53" fmla="*/ T52 w 1499"/>
                <a:gd name="T54" fmla="+- 0 656 377"/>
                <a:gd name="T55" fmla="*/ 656 h 354"/>
                <a:gd name="T56" fmla="+- 0 4473 3709"/>
                <a:gd name="T57" fmla="*/ T56 w 1499"/>
                <a:gd name="T58" fmla="+- 0 452 377"/>
                <a:gd name="T59" fmla="*/ 452 h 354"/>
                <a:gd name="T60" fmla="+- 0 4458 3709"/>
                <a:gd name="T61" fmla="*/ T60 w 1499"/>
                <a:gd name="T62" fmla="+- 0 452 377"/>
                <a:gd name="T63" fmla="*/ 452 h 354"/>
                <a:gd name="T64" fmla="+- 0 4443 3709"/>
                <a:gd name="T65" fmla="*/ T64 w 1499"/>
                <a:gd name="T66" fmla="+- 0 437 377"/>
                <a:gd name="T67" fmla="*/ 437 h 354"/>
                <a:gd name="T68" fmla="+- 0 5178 3709"/>
                <a:gd name="T69" fmla="*/ T68 w 1499"/>
                <a:gd name="T70" fmla="+- 0 656 377"/>
                <a:gd name="T71" fmla="*/ 656 h 354"/>
                <a:gd name="T72" fmla="+- 0 5108 3709"/>
                <a:gd name="T73" fmla="*/ T72 w 1499"/>
                <a:gd name="T74" fmla="+- 0 656 377"/>
                <a:gd name="T75" fmla="*/ 656 h 354"/>
                <a:gd name="T76" fmla="+- 0 5108 3709"/>
                <a:gd name="T77" fmla="*/ T76 w 1499"/>
                <a:gd name="T78" fmla="+- 0 686 377"/>
                <a:gd name="T79" fmla="*/ 686 h 354"/>
                <a:gd name="T80" fmla="+- 0 5178 3709"/>
                <a:gd name="T81" fmla="*/ T80 w 1499"/>
                <a:gd name="T82" fmla="+- 0 686 377"/>
                <a:gd name="T83" fmla="*/ 686 h 354"/>
                <a:gd name="T84" fmla="+- 0 5208 3709"/>
                <a:gd name="T85" fmla="*/ T84 w 1499"/>
                <a:gd name="T86" fmla="+- 0 671 377"/>
                <a:gd name="T87" fmla="*/ 671 h 354"/>
                <a:gd name="T88" fmla="+- 0 5178 3709"/>
                <a:gd name="T89" fmla="*/ T88 w 1499"/>
                <a:gd name="T90" fmla="+- 0 656 377"/>
                <a:gd name="T91" fmla="*/ 656 h 354"/>
                <a:gd name="T92" fmla="+- 0 4473 3709"/>
                <a:gd name="T93" fmla="*/ T92 w 1499"/>
                <a:gd name="T94" fmla="+- 0 656 377"/>
                <a:gd name="T95" fmla="*/ 656 h 354"/>
                <a:gd name="T96" fmla="+- 0 4458 3709"/>
                <a:gd name="T97" fmla="*/ T96 w 1499"/>
                <a:gd name="T98" fmla="+- 0 656 377"/>
                <a:gd name="T99" fmla="*/ 656 h 354"/>
                <a:gd name="T100" fmla="+- 0 4473 3709"/>
                <a:gd name="T101" fmla="*/ T100 w 1499"/>
                <a:gd name="T102" fmla="+- 0 671 377"/>
                <a:gd name="T103" fmla="*/ 671 h 354"/>
                <a:gd name="T104" fmla="+- 0 4473 3709"/>
                <a:gd name="T105" fmla="*/ T104 w 1499"/>
                <a:gd name="T106" fmla="+- 0 656 377"/>
                <a:gd name="T107" fmla="*/ 656 h 354"/>
                <a:gd name="T108" fmla="+- 0 5088 3709"/>
                <a:gd name="T109" fmla="*/ T108 w 1499"/>
                <a:gd name="T110" fmla="+- 0 656 377"/>
                <a:gd name="T111" fmla="*/ 656 h 354"/>
                <a:gd name="T112" fmla="+- 0 4473 3709"/>
                <a:gd name="T113" fmla="*/ T112 w 1499"/>
                <a:gd name="T114" fmla="+- 0 656 377"/>
                <a:gd name="T115" fmla="*/ 656 h 354"/>
                <a:gd name="T116" fmla="+- 0 4473 3709"/>
                <a:gd name="T117" fmla="*/ T116 w 1499"/>
                <a:gd name="T118" fmla="+- 0 671 377"/>
                <a:gd name="T119" fmla="*/ 671 h 354"/>
                <a:gd name="T120" fmla="+- 0 5088 3709"/>
                <a:gd name="T121" fmla="*/ T120 w 1499"/>
                <a:gd name="T122" fmla="+- 0 671 377"/>
                <a:gd name="T123" fmla="*/ 671 h 354"/>
                <a:gd name="T124" fmla="+- 0 5088 3709"/>
                <a:gd name="T125" fmla="*/ T124 w 1499"/>
                <a:gd name="T126" fmla="+- 0 656 377"/>
                <a:gd name="T127" fmla="*/ 656 h 354"/>
                <a:gd name="T128" fmla="+- 0 3829 3709"/>
                <a:gd name="T129" fmla="*/ T128 w 1499"/>
                <a:gd name="T130" fmla="+- 0 377 377"/>
                <a:gd name="T131" fmla="*/ 377 h 354"/>
                <a:gd name="T132" fmla="+- 0 3709 3709"/>
                <a:gd name="T133" fmla="*/ T132 w 1499"/>
                <a:gd name="T134" fmla="+- 0 437 377"/>
                <a:gd name="T135" fmla="*/ 437 h 354"/>
                <a:gd name="T136" fmla="+- 0 3829 3709"/>
                <a:gd name="T137" fmla="*/ T136 w 1499"/>
                <a:gd name="T138" fmla="+- 0 497 377"/>
                <a:gd name="T139" fmla="*/ 497 h 354"/>
                <a:gd name="T140" fmla="+- 0 3829 3709"/>
                <a:gd name="T141" fmla="*/ T140 w 1499"/>
                <a:gd name="T142" fmla="+- 0 452 377"/>
                <a:gd name="T143" fmla="*/ 452 h 354"/>
                <a:gd name="T144" fmla="+- 0 3809 3709"/>
                <a:gd name="T145" fmla="*/ T144 w 1499"/>
                <a:gd name="T146" fmla="+- 0 452 377"/>
                <a:gd name="T147" fmla="*/ 452 h 354"/>
                <a:gd name="T148" fmla="+- 0 3809 3709"/>
                <a:gd name="T149" fmla="*/ T148 w 1499"/>
                <a:gd name="T150" fmla="+- 0 422 377"/>
                <a:gd name="T151" fmla="*/ 422 h 354"/>
                <a:gd name="T152" fmla="+- 0 3829 3709"/>
                <a:gd name="T153" fmla="*/ T152 w 1499"/>
                <a:gd name="T154" fmla="+- 0 422 377"/>
                <a:gd name="T155" fmla="*/ 422 h 354"/>
                <a:gd name="T156" fmla="+- 0 3829 3709"/>
                <a:gd name="T157" fmla="*/ T156 w 1499"/>
                <a:gd name="T158" fmla="+- 0 377 377"/>
                <a:gd name="T159" fmla="*/ 377 h 354"/>
                <a:gd name="T160" fmla="+- 0 3829 3709"/>
                <a:gd name="T161" fmla="*/ T160 w 1499"/>
                <a:gd name="T162" fmla="+- 0 422 377"/>
                <a:gd name="T163" fmla="*/ 422 h 354"/>
                <a:gd name="T164" fmla="+- 0 3809 3709"/>
                <a:gd name="T165" fmla="*/ T164 w 1499"/>
                <a:gd name="T166" fmla="+- 0 422 377"/>
                <a:gd name="T167" fmla="*/ 422 h 354"/>
                <a:gd name="T168" fmla="+- 0 3809 3709"/>
                <a:gd name="T169" fmla="*/ T168 w 1499"/>
                <a:gd name="T170" fmla="+- 0 452 377"/>
                <a:gd name="T171" fmla="*/ 452 h 354"/>
                <a:gd name="T172" fmla="+- 0 3829 3709"/>
                <a:gd name="T173" fmla="*/ T172 w 1499"/>
                <a:gd name="T174" fmla="+- 0 452 377"/>
                <a:gd name="T175" fmla="*/ 452 h 354"/>
                <a:gd name="T176" fmla="+- 0 3829 3709"/>
                <a:gd name="T177" fmla="*/ T176 w 1499"/>
                <a:gd name="T178" fmla="+- 0 422 377"/>
                <a:gd name="T179" fmla="*/ 422 h 354"/>
                <a:gd name="T180" fmla="+- 0 4473 3709"/>
                <a:gd name="T181" fmla="*/ T180 w 1499"/>
                <a:gd name="T182" fmla="+- 0 422 377"/>
                <a:gd name="T183" fmla="*/ 422 h 354"/>
                <a:gd name="T184" fmla="+- 0 3829 3709"/>
                <a:gd name="T185" fmla="*/ T184 w 1499"/>
                <a:gd name="T186" fmla="+- 0 422 377"/>
                <a:gd name="T187" fmla="*/ 422 h 354"/>
                <a:gd name="T188" fmla="+- 0 3829 3709"/>
                <a:gd name="T189" fmla="*/ T188 w 1499"/>
                <a:gd name="T190" fmla="+- 0 452 377"/>
                <a:gd name="T191" fmla="*/ 452 h 354"/>
                <a:gd name="T192" fmla="+- 0 4443 3709"/>
                <a:gd name="T193" fmla="*/ T192 w 1499"/>
                <a:gd name="T194" fmla="+- 0 452 377"/>
                <a:gd name="T195" fmla="*/ 452 h 354"/>
                <a:gd name="T196" fmla="+- 0 4443 3709"/>
                <a:gd name="T197" fmla="*/ T196 w 1499"/>
                <a:gd name="T198" fmla="+- 0 437 377"/>
                <a:gd name="T199" fmla="*/ 437 h 354"/>
                <a:gd name="T200" fmla="+- 0 4473 3709"/>
                <a:gd name="T201" fmla="*/ T200 w 1499"/>
                <a:gd name="T202" fmla="+- 0 437 377"/>
                <a:gd name="T203" fmla="*/ 437 h 354"/>
                <a:gd name="T204" fmla="+- 0 4473 3709"/>
                <a:gd name="T205" fmla="*/ T204 w 1499"/>
                <a:gd name="T206" fmla="+- 0 422 377"/>
                <a:gd name="T207" fmla="*/ 422 h 354"/>
                <a:gd name="T208" fmla="+- 0 4473 3709"/>
                <a:gd name="T209" fmla="*/ T208 w 1499"/>
                <a:gd name="T210" fmla="+- 0 437 377"/>
                <a:gd name="T211" fmla="*/ 437 h 354"/>
                <a:gd name="T212" fmla="+- 0 4443 3709"/>
                <a:gd name="T213" fmla="*/ T212 w 1499"/>
                <a:gd name="T214" fmla="+- 0 437 377"/>
                <a:gd name="T215" fmla="*/ 437 h 354"/>
                <a:gd name="T216" fmla="+- 0 4458 3709"/>
                <a:gd name="T217" fmla="*/ T216 w 1499"/>
                <a:gd name="T218" fmla="+- 0 452 377"/>
                <a:gd name="T219" fmla="*/ 452 h 354"/>
                <a:gd name="T220" fmla="+- 0 4473 3709"/>
                <a:gd name="T221" fmla="*/ T220 w 1499"/>
                <a:gd name="T222" fmla="+- 0 452 377"/>
                <a:gd name="T223" fmla="*/ 452 h 354"/>
                <a:gd name="T224" fmla="+- 0 4473 3709"/>
                <a:gd name="T225" fmla="*/ T224 w 1499"/>
                <a:gd name="T226" fmla="+- 0 437 377"/>
                <a:gd name="T227" fmla="*/ 437 h 3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1499" h="354">
                  <a:moveTo>
                    <a:pt x="1379" y="234"/>
                  </a:moveTo>
                  <a:lnTo>
                    <a:pt x="1379" y="354"/>
                  </a:lnTo>
                  <a:lnTo>
                    <a:pt x="1469" y="309"/>
                  </a:lnTo>
                  <a:lnTo>
                    <a:pt x="1399" y="309"/>
                  </a:lnTo>
                  <a:lnTo>
                    <a:pt x="1399" y="279"/>
                  </a:lnTo>
                  <a:lnTo>
                    <a:pt x="1469" y="279"/>
                  </a:lnTo>
                  <a:lnTo>
                    <a:pt x="1379" y="234"/>
                  </a:lnTo>
                  <a:close/>
                  <a:moveTo>
                    <a:pt x="734" y="60"/>
                  </a:moveTo>
                  <a:lnTo>
                    <a:pt x="734" y="309"/>
                  </a:lnTo>
                  <a:lnTo>
                    <a:pt x="1379" y="309"/>
                  </a:lnTo>
                  <a:lnTo>
                    <a:pt x="1379" y="294"/>
                  </a:lnTo>
                  <a:lnTo>
                    <a:pt x="764" y="294"/>
                  </a:lnTo>
                  <a:lnTo>
                    <a:pt x="749" y="279"/>
                  </a:lnTo>
                  <a:lnTo>
                    <a:pt x="764" y="279"/>
                  </a:lnTo>
                  <a:lnTo>
                    <a:pt x="764" y="75"/>
                  </a:lnTo>
                  <a:lnTo>
                    <a:pt x="749" y="75"/>
                  </a:lnTo>
                  <a:lnTo>
                    <a:pt x="734" y="60"/>
                  </a:lnTo>
                  <a:close/>
                  <a:moveTo>
                    <a:pt x="1469" y="279"/>
                  </a:moveTo>
                  <a:lnTo>
                    <a:pt x="1399" y="279"/>
                  </a:lnTo>
                  <a:lnTo>
                    <a:pt x="1399" y="309"/>
                  </a:lnTo>
                  <a:lnTo>
                    <a:pt x="1469" y="309"/>
                  </a:lnTo>
                  <a:lnTo>
                    <a:pt x="1499" y="294"/>
                  </a:lnTo>
                  <a:lnTo>
                    <a:pt x="1469" y="279"/>
                  </a:lnTo>
                  <a:close/>
                  <a:moveTo>
                    <a:pt x="764" y="279"/>
                  </a:moveTo>
                  <a:lnTo>
                    <a:pt x="749" y="279"/>
                  </a:lnTo>
                  <a:lnTo>
                    <a:pt x="764" y="294"/>
                  </a:lnTo>
                  <a:lnTo>
                    <a:pt x="764" y="279"/>
                  </a:lnTo>
                  <a:close/>
                  <a:moveTo>
                    <a:pt x="1379" y="279"/>
                  </a:moveTo>
                  <a:lnTo>
                    <a:pt x="764" y="279"/>
                  </a:lnTo>
                  <a:lnTo>
                    <a:pt x="764" y="294"/>
                  </a:lnTo>
                  <a:lnTo>
                    <a:pt x="1379" y="294"/>
                  </a:lnTo>
                  <a:lnTo>
                    <a:pt x="1379" y="279"/>
                  </a:lnTo>
                  <a:close/>
                  <a:moveTo>
                    <a:pt x="120" y="0"/>
                  </a:moveTo>
                  <a:lnTo>
                    <a:pt x="0" y="60"/>
                  </a:lnTo>
                  <a:lnTo>
                    <a:pt x="120" y="120"/>
                  </a:lnTo>
                  <a:lnTo>
                    <a:pt x="120" y="75"/>
                  </a:lnTo>
                  <a:lnTo>
                    <a:pt x="100" y="75"/>
                  </a:lnTo>
                  <a:lnTo>
                    <a:pt x="100" y="45"/>
                  </a:lnTo>
                  <a:lnTo>
                    <a:pt x="120" y="45"/>
                  </a:lnTo>
                  <a:lnTo>
                    <a:pt x="120" y="0"/>
                  </a:lnTo>
                  <a:close/>
                  <a:moveTo>
                    <a:pt x="120" y="45"/>
                  </a:moveTo>
                  <a:lnTo>
                    <a:pt x="100" y="45"/>
                  </a:lnTo>
                  <a:lnTo>
                    <a:pt x="100" y="75"/>
                  </a:lnTo>
                  <a:lnTo>
                    <a:pt x="120" y="75"/>
                  </a:lnTo>
                  <a:lnTo>
                    <a:pt x="120" y="45"/>
                  </a:lnTo>
                  <a:close/>
                  <a:moveTo>
                    <a:pt x="764" y="45"/>
                  </a:moveTo>
                  <a:lnTo>
                    <a:pt x="120" y="45"/>
                  </a:lnTo>
                  <a:lnTo>
                    <a:pt x="120" y="75"/>
                  </a:lnTo>
                  <a:lnTo>
                    <a:pt x="734" y="75"/>
                  </a:lnTo>
                  <a:lnTo>
                    <a:pt x="734" y="60"/>
                  </a:lnTo>
                  <a:lnTo>
                    <a:pt x="764" y="60"/>
                  </a:lnTo>
                  <a:lnTo>
                    <a:pt x="764" y="45"/>
                  </a:lnTo>
                  <a:close/>
                  <a:moveTo>
                    <a:pt x="764" y="60"/>
                  </a:moveTo>
                  <a:lnTo>
                    <a:pt x="734" y="60"/>
                  </a:lnTo>
                  <a:lnTo>
                    <a:pt x="749" y="75"/>
                  </a:lnTo>
                  <a:lnTo>
                    <a:pt x="764" y="75"/>
                  </a:lnTo>
                  <a:lnTo>
                    <a:pt x="764" y="60"/>
                  </a:lnTo>
                  <a:close/>
                </a:path>
              </a:pathLst>
            </a:custGeom>
            <a:solidFill>
              <a:srgbClr val="EC7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pic>
          <p:nvPicPr>
            <p:cNvPr id="1042" name="Picture 18">
              <a:extLst>
                <a:ext uri="{FF2B5EF4-FFF2-40B4-BE49-F238E27FC236}">
                  <a16:creationId xmlns:a16="http://schemas.microsoft.com/office/drawing/2014/main" id="{0B285AC9-FCDD-4F32-862A-C4CF8D94C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 y="1145"/>
              <a:ext cx="1545"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19">
              <a:extLst>
                <a:ext uri="{FF2B5EF4-FFF2-40B4-BE49-F238E27FC236}">
                  <a16:creationId xmlns:a16="http://schemas.microsoft.com/office/drawing/2014/main" id="{A675B65E-5F93-4794-8753-C509D4CC1541}"/>
                </a:ext>
              </a:extLst>
            </p:cNvPr>
            <p:cNvSpPr>
              <a:spLocks/>
            </p:cNvSpPr>
            <p:nvPr/>
          </p:nvSpPr>
          <p:spPr bwMode="auto">
            <a:xfrm>
              <a:off x="6119" y="1210"/>
              <a:ext cx="930" cy="299"/>
            </a:xfrm>
            <a:custGeom>
              <a:avLst/>
              <a:gdLst>
                <a:gd name="T0" fmla="+- 0 6929 6119"/>
                <a:gd name="T1" fmla="*/ T0 w 930"/>
                <a:gd name="T2" fmla="+- 0 1389 1210"/>
                <a:gd name="T3" fmla="*/ 1389 h 299"/>
                <a:gd name="T4" fmla="+- 0 6929 6119"/>
                <a:gd name="T5" fmla="*/ T4 w 930"/>
                <a:gd name="T6" fmla="+- 0 1509 1210"/>
                <a:gd name="T7" fmla="*/ 1509 h 299"/>
                <a:gd name="T8" fmla="+- 0 7019 6119"/>
                <a:gd name="T9" fmla="*/ T8 w 930"/>
                <a:gd name="T10" fmla="+- 0 1464 1210"/>
                <a:gd name="T11" fmla="*/ 1464 h 299"/>
                <a:gd name="T12" fmla="+- 0 6949 6119"/>
                <a:gd name="T13" fmla="*/ T12 w 930"/>
                <a:gd name="T14" fmla="+- 0 1464 1210"/>
                <a:gd name="T15" fmla="*/ 1464 h 299"/>
                <a:gd name="T16" fmla="+- 0 6949 6119"/>
                <a:gd name="T17" fmla="*/ T16 w 930"/>
                <a:gd name="T18" fmla="+- 0 1434 1210"/>
                <a:gd name="T19" fmla="*/ 1434 h 299"/>
                <a:gd name="T20" fmla="+- 0 7019 6119"/>
                <a:gd name="T21" fmla="*/ T20 w 930"/>
                <a:gd name="T22" fmla="+- 0 1434 1210"/>
                <a:gd name="T23" fmla="*/ 1434 h 299"/>
                <a:gd name="T24" fmla="+- 0 6929 6119"/>
                <a:gd name="T25" fmla="*/ T24 w 930"/>
                <a:gd name="T26" fmla="+- 0 1389 1210"/>
                <a:gd name="T27" fmla="*/ 1389 h 299"/>
                <a:gd name="T28" fmla="+- 0 6569 6119"/>
                <a:gd name="T29" fmla="*/ T28 w 930"/>
                <a:gd name="T30" fmla="+- 0 1270 1210"/>
                <a:gd name="T31" fmla="*/ 1270 h 299"/>
                <a:gd name="T32" fmla="+- 0 6569 6119"/>
                <a:gd name="T33" fmla="*/ T32 w 930"/>
                <a:gd name="T34" fmla="+- 0 1464 1210"/>
                <a:gd name="T35" fmla="*/ 1464 h 299"/>
                <a:gd name="T36" fmla="+- 0 6929 6119"/>
                <a:gd name="T37" fmla="*/ T36 w 930"/>
                <a:gd name="T38" fmla="+- 0 1464 1210"/>
                <a:gd name="T39" fmla="*/ 1464 h 299"/>
                <a:gd name="T40" fmla="+- 0 6929 6119"/>
                <a:gd name="T41" fmla="*/ T40 w 930"/>
                <a:gd name="T42" fmla="+- 0 1449 1210"/>
                <a:gd name="T43" fmla="*/ 1449 h 299"/>
                <a:gd name="T44" fmla="+- 0 6599 6119"/>
                <a:gd name="T45" fmla="*/ T44 w 930"/>
                <a:gd name="T46" fmla="+- 0 1449 1210"/>
                <a:gd name="T47" fmla="*/ 1449 h 299"/>
                <a:gd name="T48" fmla="+- 0 6584 6119"/>
                <a:gd name="T49" fmla="*/ T48 w 930"/>
                <a:gd name="T50" fmla="+- 0 1434 1210"/>
                <a:gd name="T51" fmla="*/ 1434 h 299"/>
                <a:gd name="T52" fmla="+- 0 6599 6119"/>
                <a:gd name="T53" fmla="*/ T52 w 930"/>
                <a:gd name="T54" fmla="+- 0 1434 1210"/>
                <a:gd name="T55" fmla="*/ 1434 h 299"/>
                <a:gd name="T56" fmla="+- 0 6599 6119"/>
                <a:gd name="T57" fmla="*/ T56 w 930"/>
                <a:gd name="T58" fmla="+- 0 1285 1210"/>
                <a:gd name="T59" fmla="*/ 1285 h 299"/>
                <a:gd name="T60" fmla="+- 0 6584 6119"/>
                <a:gd name="T61" fmla="*/ T60 w 930"/>
                <a:gd name="T62" fmla="+- 0 1285 1210"/>
                <a:gd name="T63" fmla="*/ 1285 h 299"/>
                <a:gd name="T64" fmla="+- 0 6569 6119"/>
                <a:gd name="T65" fmla="*/ T64 w 930"/>
                <a:gd name="T66" fmla="+- 0 1270 1210"/>
                <a:gd name="T67" fmla="*/ 1270 h 299"/>
                <a:gd name="T68" fmla="+- 0 7019 6119"/>
                <a:gd name="T69" fmla="*/ T68 w 930"/>
                <a:gd name="T70" fmla="+- 0 1434 1210"/>
                <a:gd name="T71" fmla="*/ 1434 h 299"/>
                <a:gd name="T72" fmla="+- 0 6949 6119"/>
                <a:gd name="T73" fmla="*/ T72 w 930"/>
                <a:gd name="T74" fmla="+- 0 1434 1210"/>
                <a:gd name="T75" fmla="*/ 1434 h 299"/>
                <a:gd name="T76" fmla="+- 0 6949 6119"/>
                <a:gd name="T77" fmla="*/ T76 w 930"/>
                <a:gd name="T78" fmla="+- 0 1464 1210"/>
                <a:gd name="T79" fmla="*/ 1464 h 299"/>
                <a:gd name="T80" fmla="+- 0 7019 6119"/>
                <a:gd name="T81" fmla="*/ T80 w 930"/>
                <a:gd name="T82" fmla="+- 0 1464 1210"/>
                <a:gd name="T83" fmla="*/ 1464 h 299"/>
                <a:gd name="T84" fmla="+- 0 7049 6119"/>
                <a:gd name="T85" fmla="*/ T84 w 930"/>
                <a:gd name="T86" fmla="+- 0 1449 1210"/>
                <a:gd name="T87" fmla="*/ 1449 h 299"/>
                <a:gd name="T88" fmla="+- 0 7019 6119"/>
                <a:gd name="T89" fmla="*/ T88 w 930"/>
                <a:gd name="T90" fmla="+- 0 1434 1210"/>
                <a:gd name="T91" fmla="*/ 1434 h 299"/>
                <a:gd name="T92" fmla="+- 0 6599 6119"/>
                <a:gd name="T93" fmla="*/ T92 w 930"/>
                <a:gd name="T94" fmla="+- 0 1434 1210"/>
                <a:gd name="T95" fmla="*/ 1434 h 299"/>
                <a:gd name="T96" fmla="+- 0 6584 6119"/>
                <a:gd name="T97" fmla="*/ T96 w 930"/>
                <a:gd name="T98" fmla="+- 0 1434 1210"/>
                <a:gd name="T99" fmla="*/ 1434 h 299"/>
                <a:gd name="T100" fmla="+- 0 6599 6119"/>
                <a:gd name="T101" fmla="*/ T100 w 930"/>
                <a:gd name="T102" fmla="+- 0 1449 1210"/>
                <a:gd name="T103" fmla="*/ 1449 h 299"/>
                <a:gd name="T104" fmla="+- 0 6599 6119"/>
                <a:gd name="T105" fmla="*/ T104 w 930"/>
                <a:gd name="T106" fmla="+- 0 1434 1210"/>
                <a:gd name="T107" fmla="*/ 1434 h 299"/>
                <a:gd name="T108" fmla="+- 0 6929 6119"/>
                <a:gd name="T109" fmla="*/ T108 w 930"/>
                <a:gd name="T110" fmla="+- 0 1434 1210"/>
                <a:gd name="T111" fmla="*/ 1434 h 299"/>
                <a:gd name="T112" fmla="+- 0 6599 6119"/>
                <a:gd name="T113" fmla="*/ T112 w 930"/>
                <a:gd name="T114" fmla="+- 0 1434 1210"/>
                <a:gd name="T115" fmla="*/ 1434 h 299"/>
                <a:gd name="T116" fmla="+- 0 6599 6119"/>
                <a:gd name="T117" fmla="*/ T116 w 930"/>
                <a:gd name="T118" fmla="+- 0 1449 1210"/>
                <a:gd name="T119" fmla="*/ 1449 h 299"/>
                <a:gd name="T120" fmla="+- 0 6929 6119"/>
                <a:gd name="T121" fmla="*/ T120 w 930"/>
                <a:gd name="T122" fmla="+- 0 1449 1210"/>
                <a:gd name="T123" fmla="*/ 1449 h 299"/>
                <a:gd name="T124" fmla="+- 0 6929 6119"/>
                <a:gd name="T125" fmla="*/ T124 w 930"/>
                <a:gd name="T126" fmla="+- 0 1434 1210"/>
                <a:gd name="T127" fmla="*/ 1434 h 299"/>
                <a:gd name="T128" fmla="+- 0 6239 6119"/>
                <a:gd name="T129" fmla="*/ T128 w 930"/>
                <a:gd name="T130" fmla="+- 0 1210 1210"/>
                <a:gd name="T131" fmla="*/ 1210 h 299"/>
                <a:gd name="T132" fmla="+- 0 6119 6119"/>
                <a:gd name="T133" fmla="*/ T132 w 930"/>
                <a:gd name="T134" fmla="+- 0 1270 1210"/>
                <a:gd name="T135" fmla="*/ 1270 h 299"/>
                <a:gd name="T136" fmla="+- 0 6239 6119"/>
                <a:gd name="T137" fmla="*/ T136 w 930"/>
                <a:gd name="T138" fmla="+- 0 1330 1210"/>
                <a:gd name="T139" fmla="*/ 1330 h 299"/>
                <a:gd name="T140" fmla="+- 0 6239 6119"/>
                <a:gd name="T141" fmla="*/ T140 w 930"/>
                <a:gd name="T142" fmla="+- 0 1285 1210"/>
                <a:gd name="T143" fmla="*/ 1285 h 299"/>
                <a:gd name="T144" fmla="+- 0 6219 6119"/>
                <a:gd name="T145" fmla="*/ T144 w 930"/>
                <a:gd name="T146" fmla="+- 0 1285 1210"/>
                <a:gd name="T147" fmla="*/ 1285 h 299"/>
                <a:gd name="T148" fmla="+- 0 6219 6119"/>
                <a:gd name="T149" fmla="*/ T148 w 930"/>
                <a:gd name="T150" fmla="+- 0 1255 1210"/>
                <a:gd name="T151" fmla="*/ 1255 h 299"/>
                <a:gd name="T152" fmla="+- 0 6239 6119"/>
                <a:gd name="T153" fmla="*/ T152 w 930"/>
                <a:gd name="T154" fmla="+- 0 1255 1210"/>
                <a:gd name="T155" fmla="*/ 1255 h 299"/>
                <a:gd name="T156" fmla="+- 0 6239 6119"/>
                <a:gd name="T157" fmla="*/ T156 w 930"/>
                <a:gd name="T158" fmla="+- 0 1210 1210"/>
                <a:gd name="T159" fmla="*/ 1210 h 299"/>
                <a:gd name="T160" fmla="+- 0 6239 6119"/>
                <a:gd name="T161" fmla="*/ T160 w 930"/>
                <a:gd name="T162" fmla="+- 0 1255 1210"/>
                <a:gd name="T163" fmla="*/ 1255 h 299"/>
                <a:gd name="T164" fmla="+- 0 6219 6119"/>
                <a:gd name="T165" fmla="*/ T164 w 930"/>
                <a:gd name="T166" fmla="+- 0 1255 1210"/>
                <a:gd name="T167" fmla="*/ 1255 h 299"/>
                <a:gd name="T168" fmla="+- 0 6219 6119"/>
                <a:gd name="T169" fmla="*/ T168 w 930"/>
                <a:gd name="T170" fmla="+- 0 1285 1210"/>
                <a:gd name="T171" fmla="*/ 1285 h 299"/>
                <a:gd name="T172" fmla="+- 0 6239 6119"/>
                <a:gd name="T173" fmla="*/ T172 w 930"/>
                <a:gd name="T174" fmla="+- 0 1285 1210"/>
                <a:gd name="T175" fmla="*/ 1285 h 299"/>
                <a:gd name="T176" fmla="+- 0 6239 6119"/>
                <a:gd name="T177" fmla="*/ T176 w 930"/>
                <a:gd name="T178" fmla="+- 0 1255 1210"/>
                <a:gd name="T179" fmla="*/ 1255 h 299"/>
                <a:gd name="T180" fmla="+- 0 6599 6119"/>
                <a:gd name="T181" fmla="*/ T180 w 930"/>
                <a:gd name="T182" fmla="+- 0 1255 1210"/>
                <a:gd name="T183" fmla="*/ 1255 h 299"/>
                <a:gd name="T184" fmla="+- 0 6239 6119"/>
                <a:gd name="T185" fmla="*/ T184 w 930"/>
                <a:gd name="T186" fmla="+- 0 1255 1210"/>
                <a:gd name="T187" fmla="*/ 1255 h 299"/>
                <a:gd name="T188" fmla="+- 0 6239 6119"/>
                <a:gd name="T189" fmla="*/ T188 w 930"/>
                <a:gd name="T190" fmla="+- 0 1285 1210"/>
                <a:gd name="T191" fmla="*/ 1285 h 299"/>
                <a:gd name="T192" fmla="+- 0 6569 6119"/>
                <a:gd name="T193" fmla="*/ T192 w 930"/>
                <a:gd name="T194" fmla="+- 0 1285 1210"/>
                <a:gd name="T195" fmla="*/ 1285 h 299"/>
                <a:gd name="T196" fmla="+- 0 6569 6119"/>
                <a:gd name="T197" fmla="*/ T196 w 930"/>
                <a:gd name="T198" fmla="+- 0 1270 1210"/>
                <a:gd name="T199" fmla="*/ 1270 h 299"/>
                <a:gd name="T200" fmla="+- 0 6599 6119"/>
                <a:gd name="T201" fmla="*/ T200 w 930"/>
                <a:gd name="T202" fmla="+- 0 1270 1210"/>
                <a:gd name="T203" fmla="*/ 1270 h 299"/>
                <a:gd name="T204" fmla="+- 0 6599 6119"/>
                <a:gd name="T205" fmla="*/ T204 w 930"/>
                <a:gd name="T206" fmla="+- 0 1255 1210"/>
                <a:gd name="T207" fmla="*/ 1255 h 299"/>
                <a:gd name="T208" fmla="+- 0 6599 6119"/>
                <a:gd name="T209" fmla="*/ T208 w 930"/>
                <a:gd name="T210" fmla="+- 0 1270 1210"/>
                <a:gd name="T211" fmla="*/ 1270 h 299"/>
                <a:gd name="T212" fmla="+- 0 6569 6119"/>
                <a:gd name="T213" fmla="*/ T212 w 930"/>
                <a:gd name="T214" fmla="+- 0 1270 1210"/>
                <a:gd name="T215" fmla="*/ 1270 h 299"/>
                <a:gd name="T216" fmla="+- 0 6584 6119"/>
                <a:gd name="T217" fmla="*/ T216 w 930"/>
                <a:gd name="T218" fmla="+- 0 1285 1210"/>
                <a:gd name="T219" fmla="*/ 1285 h 299"/>
                <a:gd name="T220" fmla="+- 0 6599 6119"/>
                <a:gd name="T221" fmla="*/ T220 w 930"/>
                <a:gd name="T222" fmla="+- 0 1285 1210"/>
                <a:gd name="T223" fmla="*/ 1285 h 299"/>
                <a:gd name="T224" fmla="+- 0 6599 6119"/>
                <a:gd name="T225" fmla="*/ T224 w 930"/>
                <a:gd name="T226" fmla="+- 0 1270 1210"/>
                <a:gd name="T227" fmla="*/ 1270 h 2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930" h="299">
                  <a:moveTo>
                    <a:pt x="810" y="179"/>
                  </a:moveTo>
                  <a:lnTo>
                    <a:pt x="810" y="299"/>
                  </a:lnTo>
                  <a:lnTo>
                    <a:pt x="900" y="254"/>
                  </a:lnTo>
                  <a:lnTo>
                    <a:pt x="830" y="254"/>
                  </a:lnTo>
                  <a:lnTo>
                    <a:pt x="830" y="224"/>
                  </a:lnTo>
                  <a:lnTo>
                    <a:pt x="900" y="224"/>
                  </a:lnTo>
                  <a:lnTo>
                    <a:pt x="810" y="179"/>
                  </a:lnTo>
                  <a:close/>
                  <a:moveTo>
                    <a:pt x="450" y="60"/>
                  </a:moveTo>
                  <a:lnTo>
                    <a:pt x="450" y="254"/>
                  </a:lnTo>
                  <a:lnTo>
                    <a:pt x="810" y="254"/>
                  </a:lnTo>
                  <a:lnTo>
                    <a:pt x="810" y="239"/>
                  </a:lnTo>
                  <a:lnTo>
                    <a:pt x="480" y="239"/>
                  </a:lnTo>
                  <a:lnTo>
                    <a:pt x="465" y="224"/>
                  </a:lnTo>
                  <a:lnTo>
                    <a:pt x="480" y="224"/>
                  </a:lnTo>
                  <a:lnTo>
                    <a:pt x="480" y="75"/>
                  </a:lnTo>
                  <a:lnTo>
                    <a:pt x="465" y="75"/>
                  </a:lnTo>
                  <a:lnTo>
                    <a:pt x="450" y="60"/>
                  </a:lnTo>
                  <a:close/>
                  <a:moveTo>
                    <a:pt x="900" y="224"/>
                  </a:moveTo>
                  <a:lnTo>
                    <a:pt x="830" y="224"/>
                  </a:lnTo>
                  <a:lnTo>
                    <a:pt x="830" y="254"/>
                  </a:lnTo>
                  <a:lnTo>
                    <a:pt x="900" y="254"/>
                  </a:lnTo>
                  <a:lnTo>
                    <a:pt x="930" y="239"/>
                  </a:lnTo>
                  <a:lnTo>
                    <a:pt x="900" y="224"/>
                  </a:lnTo>
                  <a:close/>
                  <a:moveTo>
                    <a:pt x="480" y="224"/>
                  </a:moveTo>
                  <a:lnTo>
                    <a:pt x="465" y="224"/>
                  </a:lnTo>
                  <a:lnTo>
                    <a:pt x="480" y="239"/>
                  </a:lnTo>
                  <a:lnTo>
                    <a:pt x="480" y="224"/>
                  </a:lnTo>
                  <a:close/>
                  <a:moveTo>
                    <a:pt x="810" y="224"/>
                  </a:moveTo>
                  <a:lnTo>
                    <a:pt x="480" y="224"/>
                  </a:lnTo>
                  <a:lnTo>
                    <a:pt x="480" y="239"/>
                  </a:lnTo>
                  <a:lnTo>
                    <a:pt x="810" y="239"/>
                  </a:lnTo>
                  <a:lnTo>
                    <a:pt x="810" y="224"/>
                  </a:lnTo>
                  <a:close/>
                  <a:moveTo>
                    <a:pt x="120" y="0"/>
                  </a:moveTo>
                  <a:lnTo>
                    <a:pt x="0" y="60"/>
                  </a:lnTo>
                  <a:lnTo>
                    <a:pt x="120" y="120"/>
                  </a:lnTo>
                  <a:lnTo>
                    <a:pt x="120" y="75"/>
                  </a:lnTo>
                  <a:lnTo>
                    <a:pt x="100" y="75"/>
                  </a:lnTo>
                  <a:lnTo>
                    <a:pt x="100" y="45"/>
                  </a:lnTo>
                  <a:lnTo>
                    <a:pt x="120" y="45"/>
                  </a:lnTo>
                  <a:lnTo>
                    <a:pt x="120" y="0"/>
                  </a:lnTo>
                  <a:close/>
                  <a:moveTo>
                    <a:pt x="120" y="45"/>
                  </a:moveTo>
                  <a:lnTo>
                    <a:pt x="100" y="45"/>
                  </a:lnTo>
                  <a:lnTo>
                    <a:pt x="100" y="75"/>
                  </a:lnTo>
                  <a:lnTo>
                    <a:pt x="120" y="75"/>
                  </a:lnTo>
                  <a:lnTo>
                    <a:pt x="120" y="45"/>
                  </a:lnTo>
                  <a:close/>
                  <a:moveTo>
                    <a:pt x="480" y="45"/>
                  </a:moveTo>
                  <a:lnTo>
                    <a:pt x="120" y="45"/>
                  </a:lnTo>
                  <a:lnTo>
                    <a:pt x="120" y="75"/>
                  </a:lnTo>
                  <a:lnTo>
                    <a:pt x="450" y="75"/>
                  </a:lnTo>
                  <a:lnTo>
                    <a:pt x="450" y="60"/>
                  </a:lnTo>
                  <a:lnTo>
                    <a:pt x="480" y="60"/>
                  </a:lnTo>
                  <a:lnTo>
                    <a:pt x="480" y="45"/>
                  </a:lnTo>
                  <a:close/>
                  <a:moveTo>
                    <a:pt x="480" y="60"/>
                  </a:moveTo>
                  <a:lnTo>
                    <a:pt x="450" y="60"/>
                  </a:lnTo>
                  <a:lnTo>
                    <a:pt x="465" y="75"/>
                  </a:lnTo>
                  <a:lnTo>
                    <a:pt x="480" y="75"/>
                  </a:lnTo>
                  <a:lnTo>
                    <a:pt x="480" y="60"/>
                  </a:lnTo>
                  <a:close/>
                </a:path>
              </a:pathLst>
            </a:custGeom>
            <a:solidFill>
              <a:srgbClr val="EC7C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MX"/>
            </a:p>
          </p:txBody>
        </p:sp>
      </p:grpSp>
    </p:spTree>
    <p:extLst>
      <p:ext uri="{BB962C8B-B14F-4D97-AF65-F5344CB8AC3E}">
        <p14:creationId xmlns:p14="http://schemas.microsoft.com/office/powerpoint/2010/main" val="102782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39" y="1179521"/>
            <a:ext cx="9603275" cy="1049235"/>
          </a:xfrm>
        </p:spPr>
        <p:txBody>
          <a:bodyPr/>
          <a:lstStyle/>
          <a:p>
            <a:r>
              <a:rPr lang="es-MX" dirty="0" smtClean="0"/>
              <a:t>Metodología</a:t>
            </a:r>
            <a:endParaRPr lang="es-MX" dirty="0"/>
          </a:p>
        </p:txBody>
      </p:sp>
      <p:sp>
        <p:nvSpPr>
          <p:cNvPr id="4" name="Marcador de contenido 3"/>
          <p:cNvSpPr>
            <a:spLocks noGrp="1"/>
          </p:cNvSpPr>
          <p:nvPr>
            <p:ph idx="1"/>
          </p:nvPr>
        </p:nvSpPr>
        <p:spPr>
          <a:xfrm>
            <a:off x="1742348" y="2412055"/>
            <a:ext cx="9603275" cy="3450613"/>
          </a:xfrm>
          <a:solidFill>
            <a:schemeClr val="tx1">
              <a:lumMod val="50000"/>
              <a:lumOff val="50000"/>
            </a:schemeClr>
          </a:solidFill>
        </p:spPr>
        <p:txBody>
          <a:bodyPr>
            <a:normAutofit fontScale="92500" lnSpcReduction="20000"/>
          </a:bodyPr>
          <a:lstStyle/>
          <a:p>
            <a:r>
              <a:rPr lang="es-ES" dirty="0" err="1"/>
              <a:t>else</a:t>
            </a:r>
            <a:r>
              <a:rPr lang="es-ES" dirty="0"/>
              <a:t> </a:t>
            </a:r>
            <a:r>
              <a:rPr lang="es-ES" dirty="0" err="1"/>
              <a:t>if</a:t>
            </a:r>
            <a:r>
              <a:rPr lang="es-ES" dirty="0"/>
              <a:t>($_GET['detalle'] == 'lista'){</a:t>
            </a:r>
            <a:endParaRPr lang="es-MX" dirty="0"/>
          </a:p>
          <a:p>
            <a:r>
              <a:rPr lang="es-ES" dirty="0"/>
              <a:t>$resultados = </a:t>
            </a:r>
            <a:r>
              <a:rPr lang="es-ES" dirty="0" err="1"/>
              <a:t>mostrar_usuarios</a:t>
            </a:r>
            <a:r>
              <a:rPr lang="es-ES" dirty="0"/>
              <a:t>();</a:t>
            </a:r>
            <a:endParaRPr lang="es-MX" dirty="0"/>
          </a:p>
          <a:p>
            <a:r>
              <a:rPr lang="es-ES" dirty="0"/>
              <a:t> </a:t>
            </a:r>
            <a:r>
              <a:rPr lang="es-ES" dirty="0" smtClean="0"/>
              <a:t>}</a:t>
            </a:r>
            <a:endParaRPr lang="es-MX" dirty="0"/>
          </a:p>
          <a:p>
            <a:r>
              <a:rPr lang="es-ES" dirty="0" err="1"/>
              <a:t>else</a:t>
            </a:r>
            <a:r>
              <a:rPr lang="es-ES" dirty="0"/>
              <a:t> </a:t>
            </a:r>
            <a:r>
              <a:rPr lang="es-ES" dirty="0" err="1"/>
              <a:t>if</a:t>
            </a:r>
            <a:r>
              <a:rPr lang="es-ES" dirty="0"/>
              <a:t>($_GET['detalle'] == 'editar'){</a:t>
            </a:r>
            <a:endParaRPr lang="es-MX" dirty="0"/>
          </a:p>
          <a:p>
            <a:r>
              <a:rPr lang="es-ES" dirty="0"/>
              <a:t>$resultados = </a:t>
            </a:r>
            <a:r>
              <a:rPr lang="es-ES" dirty="0" err="1"/>
              <a:t>editar_usuario</a:t>
            </a:r>
            <a:r>
              <a:rPr lang="es-ES" dirty="0"/>
              <a:t>();</a:t>
            </a:r>
            <a:endParaRPr lang="es-MX" dirty="0"/>
          </a:p>
          <a:p>
            <a:r>
              <a:rPr lang="es-ES" dirty="0"/>
              <a:t>}</a:t>
            </a:r>
            <a:endParaRPr lang="es-MX" dirty="0"/>
          </a:p>
          <a:p>
            <a:r>
              <a:rPr lang="es-ES" dirty="0" smtClean="0"/>
              <a:t>}</a:t>
            </a:r>
            <a:r>
              <a:rPr lang="es-ES" dirty="0" err="1" smtClean="0"/>
              <a:t>else</a:t>
            </a:r>
            <a:r>
              <a:rPr lang="es-ES" dirty="0" smtClean="0"/>
              <a:t> {</a:t>
            </a:r>
            <a:r>
              <a:rPr lang="es-ES" dirty="0"/>
              <a:t> </a:t>
            </a:r>
            <a:r>
              <a:rPr lang="es-ES" dirty="0" err="1" smtClean="0"/>
              <a:t>header</a:t>
            </a:r>
            <a:r>
              <a:rPr lang="es-ES" dirty="0"/>
              <a:t>('HTTP/1.1 405 </a:t>
            </a:r>
            <a:r>
              <a:rPr lang="es-ES" dirty="0" err="1"/>
              <a:t>Method</a:t>
            </a:r>
            <a:r>
              <a:rPr lang="es-ES" dirty="0"/>
              <a:t> </a:t>
            </a:r>
            <a:r>
              <a:rPr lang="es-ES" dirty="0" err="1"/>
              <a:t>Not</a:t>
            </a:r>
            <a:r>
              <a:rPr lang="es-ES" dirty="0"/>
              <a:t> </a:t>
            </a:r>
            <a:r>
              <a:rPr lang="es-ES" dirty="0" err="1"/>
              <a:t>Allowed</a:t>
            </a:r>
            <a:r>
              <a:rPr lang="es-ES" dirty="0"/>
              <a:t>'); </a:t>
            </a:r>
            <a:r>
              <a:rPr lang="es-ES" dirty="0" err="1"/>
              <a:t>exit</a:t>
            </a:r>
            <a:r>
              <a:rPr lang="es-ES" dirty="0" smtClean="0"/>
              <a:t>;</a:t>
            </a:r>
          </a:p>
          <a:p>
            <a:r>
              <a:rPr lang="es-ES" dirty="0" smtClean="0"/>
              <a:t>}</a:t>
            </a:r>
            <a:endParaRPr lang="es-MX" dirty="0"/>
          </a:p>
          <a:p>
            <a:endParaRPr lang="es-MX" dirty="0"/>
          </a:p>
        </p:txBody>
      </p:sp>
    </p:spTree>
    <p:extLst>
      <p:ext uri="{BB962C8B-B14F-4D97-AF65-F5344CB8AC3E}">
        <p14:creationId xmlns:p14="http://schemas.microsoft.com/office/powerpoint/2010/main" val="404688508"/>
      </p:ext>
    </p:extLst>
  </p:cSld>
  <p:clrMapOvr>
    <a:masterClrMapping/>
  </p:clrMapOvr>
</p:sld>
</file>

<file path=ppt/theme/theme1.xml><?xml version="1.0" encoding="utf-8"?>
<a:theme xmlns:a="http://schemas.openxmlformats.org/drawingml/2006/main" name="Galerí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4605ad74-1546-46e9-864b-815468736e3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E555318493DD45A67ED5D9D9BE7ABA" ma:contentTypeVersion="7" ma:contentTypeDescription="Create a new document." ma:contentTypeScope="" ma:versionID="e93862cafe9a243b7b0bb28510611e9f">
  <xsd:schema xmlns:xsd="http://www.w3.org/2001/XMLSchema" xmlns:xs="http://www.w3.org/2001/XMLSchema" xmlns:p="http://schemas.microsoft.com/office/2006/metadata/properties" xmlns:ns2="4605ad74-1546-46e9-864b-815468736e33" targetNamespace="http://schemas.microsoft.com/office/2006/metadata/properties" ma:root="true" ma:fieldsID="70392c9eb39487706b3f65624bf9c430" ns2:_="">
    <xsd:import namespace="4605ad74-1546-46e9-864b-815468736e33"/>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5ad74-1546-46e9-864b-815468736e3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D51718-E4FF-40BF-952B-F8048C5356D0}">
  <ds:schemaRefs>
    <ds:schemaRef ds:uri="http://schemas.microsoft.com/sharepoint/v3/contenttype/forms"/>
  </ds:schemaRefs>
</ds:datastoreItem>
</file>

<file path=customXml/itemProps2.xml><?xml version="1.0" encoding="utf-8"?>
<ds:datastoreItem xmlns:ds="http://schemas.openxmlformats.org/officeDocument/2006/customXml" ds:itemID="{5A178043-465F-4831-B889-38705AE86A1C}">
  <ds:schemaRefs>
    <ds:schemaRef ds:uri="http://purl.org/dc/dcmitype/"/>
    <ds:schemaRef ds:uri="http://purl.org/dc/elements/1.1/"/>
    <ds:schemaRef ds:uri="http://purl.org/dc/term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4605ad74-1546-46e9-864b-815468736e33"/>
  </ds:schemaRefs>
</ds:datastoreItem>
</file>

<file path=customXml/itemProps3.xml><?xml version="1.0" encoding="utf-8"?>
<ds:datastoreItem xmlns:ds="http://schemas.openxmlformats.org/officeDocument/2006/customXml" ds:itemID="{E2F0791F-D1AE-4A64-ABAF-1689456209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05ad74-1546-46e9-864b-815468736e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1935</TotalTime>
  <Words>611</Words>
  <Application>Microsoft Office PowerPoint</Application>
  <PresentationFormat>Panorámica</PresentationFormat>
  <Paragraphs>56</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Copperplate Gothic Bold</vt:lpstr>
      <vt:lpstr>Copperplate Gothic Light</vt:lpstr>
      <vt:lpstr>Gill Sans MT</vt:lpstr>
      <vt:lpstr>Times New Roman</vt:lpstr>
      <vt:lpstr>Galería</vt:lpstr>
      <vt:lpstr>LUMIN: Punto de  venta para Luminaria</vt:lpstr>
      <vt:lpstr>INTEGRANTES DEL EQUIPO</vt:lpstr>
      <vt:lpstr>OBJETIVO DE LA INVESTIGACIÓN</vt:lpstr>
      <vt:lpstr>ÍNDICE</vt:lpstr>
      <vt:lpstr>INTRODUCCIÓN</vt:lpstr>
      <vt:lpstr>metodología</vt:lpstr>
      <vt:lpstr>metodología</vt:lpstr>
      <vt:lpstr>metodología</vt:lpstr>
      <vt:lpstr>Metodología</vt:lpstr>
      <vt:lpstr>metodología</vt:lpstr>
      <vt:lpstr>rESULTADOS</vt:lpstr>
      <vt:lpstr>rESULTADOS</vt:lpstr>
      <vt:lpstr>rESULTADOS</vt:lpstr>
      <vt:lpstr>resultados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SERVIDOR ESCOLAR AVANTY</dc:title>
  <dc:creator>YEINY ROMERO - HERNANDEZ</dc:creator>
  <cp:lastModifiedBy>Jorge García</cp:lastModifiedBy>
  <cp:revision>62</cp:revision>
  <dcterms:created xsi:type="dcterms:W3CDTF">2021-04-08T20:09:01Z</dcterms:created>
  <dcterms:modified xsi:type="dcterms:W3CDTF">2021-11-29T15:54:43Z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0x010100BDE555318493DD45A67ED5D9D9BE7ABA</vt:lpwstr>
  </property>
</Properties>
</file>