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59"/>
  </p:notesMasterIdLst>
  <p:sldIdLst>
    <p:sldId id="307" r:id="rId2"/>
    <p:sldId id="314" r:id="rId3"/>
    <p:sldId id="315" r:id="rId4"/>
    <p:sldId id="316" r:id="rId5"/>
    <p:sldId id="323" r:id="rId6"/>
    <p:sldId id="322" r:id="rId7"/>
    <p:sldId id="321" r:id="rId8"/>
    <p:sldId id="320" r:id="rId9"/>
    <p:sldId id="288" r:id="rId10"/>
    <p:sldId id="289" r:id="rId11"/>
    <p:sldId id="290" r:id="rId12"/>
    <p:sldId id="291" r:id="rId13"/>
    <p:sldId id="292" r:id="rId14"/>
    <p:sldId id="293" r:id="rId15"/>
    <p:sldId id="324"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94" r:id="rId33"/>
    <p:sldId id="274" r:id="rId34"/>
    <p:sldId id="295" r:id="rId35"/>
    <p:sldId id="275" r:id="rId36"/>
    <p:sldId id="296" r:id="rId37"/>
    <p:sldId id="276" r:id="rId38"/>
    <p:sldId id="297" r:id="rId39"/>
    <p:sldId id="277" r:id="rId40"/>
    <p:sldId id="278" r:id="rId41"/>
    <p:sldId id="298" r:id="rId42"/>
    <p:sldId id="279" r:id="rId43"/>
    <p:sldId id="299" r:id="rId44"/>
    <p:sldId id="280" r:id="rId45"/>
    <p:sldId id="300" r:id="rId46"/>
    <p:sldId id="281" r:id="rId47"/>
    <p:sldId id="282" r:id="rId48"/>
    <p:sldId id="302" r:id="rId49"/>
    <p:sldId id="283" r:id="rId50"/>
    <p:sldId id="284" r:id="rId51"/>
    <p:sldId id="301" r:id="rId52"/>
    <p:sldId id="285" r:id="rId53"/>
    <p:sldId id="286" r:id="rId54"/>
    <p:sldId id="287" r:id="rId55"/>
    <p:sldId id="303" r:id="rId56"/>
    <p:sldId id="304" r:id="rId57"/>
    <p:sldId id="325" r:id="rId5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A826C-01C9-4C6E-977A-5EEF065BA2E9}" v="7" dt="2023-04-10T21:18:58.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84" autoAdjust="0"/>
  </p:normalViewPr>
  <p:slideViewPr>
    <p:cSldViewPr snapToGrid="0">
      <p:cViewPr varScale="1">
        <p:scale>
          <a:sx n="110" d="100"/>
          <a:sy n="110" d="100"/>
        </p:scale>
        <p:origin x="2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rlos E. Romaina Acevedo" userId="634bb9585bf6aad7" providerId="LiveId" clId="{10FF1052-AF49-4D9D-AF29-43204FA11321}"/>
    <pc:docChg chg="undo custSel addSld delSld modSld">
      <pc:chgData name="Juan Carlos E. Romaina Acevedo" userId="634bb9585bf6aad7" providerId="LiveId" clId="{10FF1052-AF49-4D9D-AF29-43204FA11321}" dt="2022-04-07T22:50:18.926" v="496" actId="20577"/>
      <pc:docMkLst>
        <pc:docMk/>
      </pc:docMkLst>
      <pc:sldChg chg="add del">
        <pc:chgData name="Juan Carlos E. Romaina Acevedo" userId="634bb9585bf6aad7" providerId="LiveId" clId="{10FF1052-AF49-4D9D-AF29-43204FA11321}" dt="2022-04-05T20:02:24.996" v="136" actId="47"/>
        <pc:sldMkLst>
          <pc:docMk/>
          <pc:sldMk cId="0" sldId="256"/>
        </pc:sldMkLst>
      </pc:sldChg>
      <pc:sldChg chg="addSp delSp modSp add mod">
        <pc:chgData name="Juan Carlos E. Romaina Acevedo" userId="634bb9585bf6aad7" providerId="LiveId" clId="{10FF1052-AF49-4D9D-AF29-43204FA11321}" dt="2022-04-07T22:50:18.926" v="496" actId="20577"/>
        <pc:sldMkLst>
          <pc:docMk/>
          <pc:sldMk cId="2681695672" sldId="306"/>
        </pc:sldMkLst>
        <pc:spChg chg="mod">
          <ac:chgData name="Juan Carlos E. Romaina Acevedo" userId="634bb9585bf6aad7" providerId="LiveId" clId="{10FF1052-AF49-4D9D-AF29-43204FA11321}" dt="2022-04-07T22:48:56.852" v="285" actId="20577"/>
          <ac:spMkLst>
            <pc:docMk/>
            <pc:sldMk cId="2681695672" sldId="306"/>
            <ac:spMk id="2" creationId="{93C41255-CAD6-384C-86A6-64B6EB8664E6}"/>
          </ac:spMkLst>
        </pc:spChg>
        <pc:spChg chg="add del mod">
          <ac:chgData name="Juan Carlos E. Romaina Acevedo" userId="634bb9585bf6aad7" providerId="LiveId" clId="{10FF1052-AF49-4D9D-AF29-43204FA11321}" dt="2022-04-07T22:49:02.872" v="304" actId="20577"/>
          <ac:spMkLst>
            <pc:docMk/>
            <pc:sldMk cId="2681695672" sldId="306"/>
            <ac:spMk id="3" creationId="{0AD7948C-CB72-E740-B637-E1BB35E5D443}"/>
          </ac:spMkLst>
        </pc:spChg>
        <pc:spChg chg="mod">
          <ac:chgData name="Juan Carlos E. Romaina Acevedo" userId="634bb9585bf6aad7" providerId="LiveId" clId="{10FF1052-AF49-4D9D-AF29-43204FA11321}" dt="2022-04-07T22:50:18.926" v="496" actId="20577"/>
          <ac:spMkLst>
            <pc:docMk/>
            <pc:sldMk cId="2681695672" sldId="306"/>
            <ac:spMk id="4" creationId="{82AFE3B2-E5CE-426A-848B-8FE614C8DBAB}"/>
          </ac:spMkLst>
        </pc:spChg>
        <pc:spChg chg="del">
          <ac:chgData name="Juan Carlos E. Romaina Acevedo" userId="634bb9585bf6aad7" providerId="LiveId" clId="{10FF1052-AF49-4D9D-AF29-43204FA11321}" dt="2022-04-05T20:02:07.760" v="78" actId="478"/>
          <ac:spMkLst>
            <pc:docMk/>
            <pc:sldMk cId="2681695672" sldId="306"/>
            <ac:spMk id="5" creationId="{7B796F6E-388D-4DCC-9CFD-DA278400B2C7}"/>
          </ac:spMkLst>
        </pc:spChg>
        <pc:spChg chg="add del">
          <ac:chgData name="Juan Carlos E. Romaina Acevedo" userId="634bb9585bf6aad7" providerId="LiveId" clId="{10FF1052-AF49-4D9D-AF29-43204FA11321}" dt="2022-04-05T20:02:03.968" v="77" actId="478"/>
          <ac:spMkLst>
            <pc:docMk/>
            <pc:sldMk cId="2681695672" sldId="306"/>
            <ac:spMk id="6" creationId="{5D261149-3612-44A9-939A-52D5139827D7}"/>
          </ac:spMkLst>
        </pc:spChg>
        <pc:spChg chg="add del mod">
          <ac:chgData name="Juan Carlos E. Romaina Acevedo" userId="634bb9585bf6aad7" providerId="LiveId" clId="{10FF1052-AF49-4D9D-AF29-43204FA11321}" dt="2022-04-05T20:01:32.555" v="7" actId="478"/>
          <ac:spMkLst>
            <pc:docMk/>
            <pc:sldMk cId="2681695672" sldId="306"/>
            <ac:spMk id="8" creationId="{98FBDEB9-6325-4A8C-A440-666D5EDE8770}"/>
          </ac:spMkLst>
        </pc:spChg>
      </pc:sldChg>
      <pc:sldChg chg="new del">
        <pc:chgData name="Juan Carlos E. Romaina Acevedo" userId="634bb9585bf6aad7" providerId="LiveId" clId="{10FF1052-AF49-4D9D-AF29-43204FA11321}" dt="2022-04-07T22:48:38.649" v="244" actId="47"/>
        <pc:sldMkLst>
          <pc:docMk/>
          <pc:sldMk cId="943442353" sldId="307"/>
        </pc:sldMkLst>
      </pc:sldChg>
      <pc:sldChg chg="add">
        <pc:chgData name="Juan Carlos E. Romaina Acevedo" userId="634bb9585bf6aad7" providerId="LiveId" clId="{10FF1052-AF49-4D9D-AF29-43204FA11321}" dt="2022-04-07T22:48:46.565" v="245"/>
        <pc:sldMkLst>
          <pc:docMk/>
          <pc:sldMk cId="3284610456" sldId="307"/>
        </pc:sldMkLst>
      </pc:sldChg>
      <pc:sldChg chg="modSp add mod">
        <pc:chgData name="Juan Carlos E. Romaina Acevedo" userId="634bb9585bf6aad7" providerId="LiveId" clId="{10FF1052-AF49-4D9D-AF29-43204FA11321}" dt="2022-04-07T22:50:00.340" v="454" actId="20577"/>
        <pc:sldMkLst>
          <pc:docMk/>
          <pc:sldMk cId="3819118581" sldId="308"/>
        </pc:sldMkLst>
        <pc:spChg chg="mod">
          <ac:chgData name="Juan Carlos E. Romaina Acevedo" userId="634bb9585bf6aad7" providerId="LiveId" clId="{10FF1052-AF49-4D9D-AF29-43204FA11321}" dt="2022-04-07T22:49:13.287" v="320" actId="5793"/>
          <ac:spMkLst>
            <pc:docMk/>
            <pc:sldMk cId="3819118581" sldId="308"/>
            <ac:spMk id="45" creationId="{00000000-0000-0000-0000-000000000000}"/>
          </ac:spMkLst>
        </pc:spChg>
        <pc:spChg chg="mod">
          <ac:chgData name="Juan Carlos E. Romaina Acevedo" userId="634bb9585bf6aad7" providerId="LiveId" clId="{10FF1052-AF49-4D9D-AF29-43204FA11321}" dt="2022-04-07T22:50:00.340" v="454" actId="20577"/>
          <ac:spMkLst>
            <pc:docMk/>
            <pc:sldMk cId="3819118581" sldId="308"/>
            <ac:spMk id="46" creationId="{00000000-0000-0000-0000-000000000000}"/>
          </ac:spMkLst>
        </pc:spChg>
      </pc:sldChg>
      <pc:sldMasterChg chg="addSldLayout delSldLayout">
        <pc:chgData name="Juan Carlos E. Romaina Acevedo" userId="634bb9585bf6aad7" providerId="LiveId" clId="{10FF1052-AF49-4D9D-AF29-43204FA11321}" dt="2022-04-05T20:02:24.996" v="136" actId="47"/>
        <pc:sldMasterMkLst>
          <pc:docMk/>
          <pc:sldMasterMk cId="0" sldId="2147483655"/>
        </pc:sldMasterMkLst>
        <pc:sldLayoutChg chg="add del">
          <pc:chgData name="Juan Carlos E. Romaina Acevedo" userId="634bb9585bf6aad7" providerId="LiveId" clId="{10FF1052-AF49-4D9D-AF29-43204FA11321}" dt="2022-04-05T20:02:24.996" v="136" actId="47"/>
          <pc:sldLayoutMkLst>
            <pc:docMk/>
            <pc:sldMasterMk cId="0" sldId="2147483655"/>
            <pc:sldLayoutMk cId="0" sldId="2147483648"/>
          </pc:sldLayoutMkLst>
        </pc:sldLayoutChg>
      </pc:sldMasterChg>
    </pc:docChg>
  </pc:docChgLst>
  <pc:docChgLst>
    <pc:chgData name="Juan Carlos E. Romaina Acevedo" userId="634bb9585bf6aad7" providerId="LiveId" clId="{764E1E93-6723-4375-95EE-9776DF12F74E}"/>
    <pc:docChg chg="modSld">
      <pc:chgData name="Juan Carlos E. Romaina Acevedo" userId="634bb9585bf6aad7" providerId="LiveId" clId="{764E1E93-6723-4375-95EE-9776DF12F74E}" dt="2022-04-07T22:59:25.879" v="86" actId="20577"/>
      <pc:docMkLst>
        <pc:docMk/>
      </pc:docMkLst>
      <pc:sldChg chg="addSp modSp mod">
        <pc:chgData name="Juan Carlos E. Romaina Acevedo" userId="634bb9585bf6aad7" providerId="LiveId" clId="{764E1E93-6723-4375-95EE-9776DF12F74E}" dt="2022-04-07T22:59:00.485" v="36" actId="1076"/>
        <pc:sldMkLst>
          <pc:docMk/>
          <pc:sldMk cId="2681695672" sldId="306"/>
        </pc:sldMkLst>
        <pc:spChg chg="mod">
          <ac:chgData name="Juan Carlos E. Romaina Acevedo" userId="634bb9585bf6aad7" providerId="LiveId" clId="{764E1E93-6723-4375-95EE-9776DF12F74E}" dt="2022-04-07T22:58:31.761" v="12" actId="6549"/>
          <ac:spMkLst>
            <pc:docMk/>
            <pc:sldMk cId="2681695672" sldId="306"/>
            <ac:spMk id="3" creationId="{0AD7948C-CB72-E740-B637-E1BB35E5D443}"/>
          </ac:spMkLst>
        </pc:spChg>
        <pc:spChg chg="add mod">
          <ac:chgData name="Juan Carlos E. Romaina Acevedo" userId="634bb9585bf6aad7" providerId="LiveId" clId="{764E1E93-6723-4375-95EE-9776DF12F74E}" dt="2022-04-07T22:59:00.485" v="36" actId="1076"/>
          <ac:spMkLst>
            <pc:docMk/>
            <pc:sldMk cId="2681695672" sldId="306"/>
            <ac:spMk id="5" creationId="{D32073B4-C572-4E14-8773-3C1BFE47D36C}"/>
          </ac:spMkLst>
        </pc:spChg>
      </pc:sldChg>
      <pc:sldChg chg="modSp mod">
        <pc:chgData name="Juan Carlos E. Romaina Acevedo" userId="634bb9585bf6aad7" providerId="LiveId" clId="{764E1E93-6723-4375-95EE-9776DF12F74E}" dt="2022-04-07T22:59:25.879" v="86" actId="20577"/>
        <pc:sldMkLst>
          <pc:docMk/>
          <pc:sldMk cId="3819118581" sldId="308"/>
        </pc:sldMkLst>
        <pc:spChg chg="mod">
          <ac:chgData name="Juan Carlos E. Romaina Acevedo" userId="634bb9585bf6aad7" providerId="LiveId" clId="{764E1E93-6723-4375-95EE-9776DF12F74E}" dt="2022-04-07T22:59:25.879" v="86" actId="20577"/>
          <ac:spMkLst>
            <pc:docMk/>
            <pc:sldMk cId="3819118581" sldId="308"/>
            <ac:spMk id="46" creationId="{00000000-0000-0000-0000-000000000000}"/>
          </ac:spMkLst>
        </pc:spChg>
      </pc:sldChg>
    </pc:docChg>
  </pc:docChgLst>
  <pc:docChgLst>
    <pc:chgData name="Juan Carlos E. Romaina Acevedo" userId="634bb9585bf6aad7" providerId="LiveId" clId="{824A826C-01C9-4C6E-977A-5EEF065BA2E9}"/>
    <pc:docChg chg="undo custSel addSld delSld modSld">
      <pc:chgData name="Juan Carlos E. Romaina Acevedo" userId="634bb9585bf6aad7" providerId="LiveId" clId="{824A826C-01C9-4C6E-977A-5EEF065BA2E9}" dt="2023-04-10T21:19:40.171" v="1499" actId="20577"/>
      <pc:docMkLst>
        <pc:docMk/>
      </pc:docMkLst>
      <pc:sldChg chg="modSp mod">
        <pc:chgData name="Juan Carlos E. Romaina Acevedo" userId="634bb9585bf6aad7" providerId="LiveId" clId="{824A826C-01C9-4C6E-977A-5EEF065BA2E9}" dt="2023-04-10T21:02:13.798" v="11" actId="20577"/>
        <pc:sldMkLst>
          <pc:docMk/>
          <pc:sldMk cId="353724812" sldId="293"/>
        </pc:sldMkLst>
        <pc:spChg chg="mod">
          <ac:chgData name="Juan Carlos E. Romaina Acevedo" userId="634bb9585bf6aad7" providerId="LiveId" clId="{824A826C-01C9-4C6E-977A-5EEF065BA2E9}" dt="2023-04-10T21:02:13.798" v="11" actId="20577"/>
          <ac:spMkLst>
            <pc:docMk/>
            <pc:sldMk cId="353724812" sldId="293"/>
            <ac:spMk id="8" creationId="{00000000-0000-0000-0000-000000000000}"/>
          </ac:spMkLst>
        </pc:spChg>
      </pc:sldChg>
      <pc:sldChg chg="modSp mod">
        <pc:chgData name="Juan Carlos E. Romaina Acevedo" userId="634bb9585bf6aad7" providerId="LiveId" clId="{824A826C-01C9-4C6E-977A-5EEF065BA2E9}" dt="2023-04-10T21:19:40.171" v="1499" actId="20577"/>
        <pc:sldMkLst>
          <pc:docMk/>
          <pc:sldMk cId="3284610456" sldId="307"/>
        </pc:sldMkLst>
        <pc:spChg chg="mod">
          <ac:chgData name="Juan Carlos E. Romaina Acevedo" userId="634bb9585bf6aad7" providerId="LiveId" clId="{824A826C-01C9-4C6E-977A-5EEF065BA2E9}" dt="2023-04-10T21:19:35.739" v="1480" actId="20577"/>
          <ac:spMkLst>
            <pc:docMk/>
            <pc:sldMk cId="3284610456" sldId="307"/>
            <ac:spMk id="2" creationId="{93C41255-CAD6-384C-86A6-64B6EB8664E6}"/>
          </ac:spMkLst>
        </pc:spChg>
        <pc:spChg chg="mod">
          <ac:chgData name="Juan Carlos E. Romaina Acevedo" userId="634bb9585bf6aad7" providerId="LiveId" clId="{824A826C-01C9-4C6E-977A-5EEF065BA2E9}" dt="2023-04-10T21:19:40.171" v="1499" actId="20577"/>
          <ac:spMkLst>
            <pc:docMk/>
            <pc:sldMk cId="3284610456" sldId="307"/>
            <ac:spMk id="3" creationId="{0AD7948C-CB72-E740-B637-E1BB35E5D443}"/>
          </ac:spMkLst>
        </pc:spChg>
      </pc:sldChg>
      <pc:sldChg chg="add">
        <pc:chgData name="Juan Carlos E. Romaina Acevedo" userId="634bb9585bf6aad7" providerId="LiveId" clId="{824A826C-01C9-4C6E-977A-5EEF065BA2E9}" dt="2023-04-10T21:18:58.935" v="1454"/>
        <pc:sldMkLst>
          <pc:docMk/>
          <pc:sldMk cId="96069966" sldId="324"/>
        </pc:sldMkLst>
      </pc:sldChg>
      <pc:sldChg chg="addSp delSp modSp add del mod">
        <pc:chgData name="Juan Carlos E. Romaina Acevedo" userId="634bb9585bf6aad7" providerId="LiveId" clId="{824A826C-01C9-4C6E-977A-5EEF065BA2E9}" dt="2023-04-10T21:18:35.052" v="1451" actId="2696"/>
        <pc:sldMkLst>
          <pc:docMk/>
          <pc:sldMk cId="131044279" sldId="324"/>
        </pc:sldMkLst>
        <pc:spChg chg="mod">
          <ac:chgData name="Juan Carlos E. Romaina Acevedo" userId="634bb9585bf6aad7" providerId="LiveId" clId="{824A826C-01C9-4C6E-977A-5EEF065BA2E9}" dt="2023-04-10T21:09:08.221" v="399" actId="1076"/>
          <ac:spMkLst>
            <pc:docMk/>
            <pc:sldMk cId="131044279" sldId="324"/>
            <ac:spMk id="2" creationId="{00000000-0000-0000-0000-000000000000}"/>
          </ac:spMkLst>
        </pc:spChg>
        <pc:spChg chg="add mod">
          <ac:chgData name="Juan Carlos E. Romaina Acevedo" userId="634bb9585bf6aad7" providerId="LiveId" clId="{824A826C-01C9-4C6E-977A-5EEF065BA2E9}" dt="2023-04-10T21:09:12.262" v="400" actId="113"/>
          <ac:spMkLst>
            <pc:docMk/>
            <pc:sldMk cId="131044279" sldId="324"/>
            <ac:spMk id="5" creationId="{58E029B3-7383-D36E-0DCE-C49AC898622C}"/>
          </ac:spMkLst>
        </pc:spChg>
        <pc:spChg chg="del">
          <ac:chgData name="Juan Carlos E. Romaina Acevedo" userId="634bb9585bf6aad7" providerId="LiveId" clId="{824A826C-01C9-4C6E-977A-5EEF065BA2E9}" dt="2023-04-10T21:06:50.549" v="54" actId="478"/>
          <ac:spMkLst>
            <pc:docMk/>
            <pc:sldMk cId="131044279" sldId="324"/>
            <ac:spMk id="8" creationId="{00000000-0000-0000-0000-000000000000}"/>
          </ac:spMkLst>
        </pc:spChg>
        <pc:spChg chg="del">
          <ac:chgData name="Juan Carlos E. Romaina Acevedo" userId="634bb9585bf6aad7" providerId="LiveId" clId="{824A826C-01C9-4C6E-977A-5EEF065BA2E9}" dt="2023-04-10T21:06:53.203" v="56" actId="478"/>
          <ac:spMkLst>
            <pc:docMk/>
            <pc:sldMk cId="131044279" sldId="324"/>
            <ac:spMk id="10" creationId="{00000000-0000-0000-0000-000000000000}"/>
          </ac:spMkLst>
        </pc:spChg>
        <pc:picChg chg="add mod">
          <ac:chgData name="Juan Carlos E. Romaina Acevedo" userId="634bb9585bf6aad7" providerId="LiveId" clId="{824A826C-01C9-4C6E-977A-5EEF065BA2E9}" dt="2023-04-10T21:07:43.688" v="64" actId="14100"/>
          <ac:picMkLst>
            <pc:docMk/>
            <pc:sldMk cId="131044279" sldId="324"/>
            <ac:picMk id="4" creationId="{C85003B6-8B3A-CD9C-A933-2680A07B5E30}"/>
          </ac:picMkLst>
        </pc:picChg>
        <pc:picChg chg="del">
          <ac:chgData name="Juan Carlos E. Romaina Acevedo" userId="634bb9585bf6aad7" providerId="LiveId" clId="{824A826C-01C9-4C6E-977A-5EEF065BA2E9}" dt="2023-04-10T21:06:51.539" v="55" actId="478"/>
          <ac:picMkLst>
            <pc:docMk/>
            <pc:sldMk cId="131044279" sldId="324"/>
            <ac:picMk id="6146" creationId="{00000000-0000-0000-0000-000000000000}"/>
          </ac:picMkLst>
        </pc:picChg>
        <pc:picChg chg="del">
          <ac:chgData name="Juan Carlos E. Romaina Acevedo" userId="634bb9585bf6aad7" providerId="LiveId" clId="{824A826C-01C9-4C6E-977A-5EEF065BA2E9}" dt="2023-04-10T21:06:54.328" v="57" actId="478"/>
          <ac:picMkLst>
            <pc:docMk/>
            <pc:sldMk cId="131044279" sldId="324"/>
            <ac:picMk id="6148" creationId="{00000000-0000-0000-0000-000000000000}"/>
          </ac:picMkLst>
        </pc:picChg>
      </pc:sldChg>
      <pc:sldChg chg="add del">
        <pc:chgData name="Juan Carlos E. Romaina Acevedo" userId="634bb9585bf6aad7" providerId="LiveId" clId="{824A826C-01C9-4C6E-977A-5EEF065BA2E9}" dt="2023-04-10T21:18:53.192" v="1453" actId="2696"/>
        <pc:sldMkLst>
          <pc:docMk/>
          <pc:sldMk cId="287662546" sldId="324"/>
        </pc:sldMkLst>
      </pc:sldChg>
      <pc:sldChg chg="addSp delSp modSp add del mod">
        <pc:chgData name="Juan Carlos E. Romaina Acevedo" userId="634bb9585bf6aad7" providerId="LiveId" clId="{824A826C-01C9-4C6E-977A-5EEF065BA2E9}" dt="2023-04-10T21:18:35.052" v="1451" actId="2696"/>
        <pc:sldMkLst>
          <pc:docMk/>
          <pc:sldMk cId="2296705516" sldId="325"/>
        </pc:sldMkLst>
        <pc:spChg chg="mod">
          <ac:chgData name="Juan Carlos E. Romaina Acevedo" userId="634bb9585bf6aad7" providerId="LiveId" clId="{824A826C-01C9-4C6E-977A-5EEF065BA2E9}" dt="2023-04-10T21:09:19.997" v="418" actId="20577"/>
          <ac:spMkLst>
            <pc:docMk/>
            <pc:sldMk cId="2296705516" sldId="325"/>
            <ac:spMk id="2" creationId="{00000000-0000-0000-0000-000000000000}"/>
          </ac:spMkLst>
        </pc:spChg>
        <pc:spChg chg="mod">
          <ac:chgData name="Juan Carlos E. Romaina Acevedo" userId="634bb9585bf6aad7" providerId="LiveId" clId="{824A826C-01C9-4C6E-977A-5EEF065BA2E9}" dt="2023-04-10T21:18:27.206" v="1450" actId="1076"/>
          <ac:spMkLst>
            <pc:docMk/>
            <pc:sldMk cId="2296705516" sldId="325"/>
            <ac:spMk id="5" creationId="{58E029B3-7383-D36E-0DCE-C49AC898622C}"/>
          </ac:spMkLst>
        </pc:spChg>
        <pc:picChg chg="del">
          <ac:chgData name="Juan Carlos E. Romaina Acevedo" userId="634bb9585bf6aad7" providerId="LiveId" clId="{824A826C-01C9-4C6E-977A-5EEF065BA2E9}" dt="2023-04-10T21:12:09.311" v="419" actId="478"/>
          <ac:picMkLst>
            <pc:docMk/>
            <pc:sldMk cId="2296705516" sldId="325"/>
            <ac:picMk id="4" creationId="{C85003B6-8B3A-CD9C-A933-2680A07B5E30}"/>
          </ac:picMkLst>
        </pc:picChg>
        <pc:picChg chg="add mod">
          <ac:chgData name="Juan Carlos E. Romaina Acevedo" userId="634bb9585bf6aad7" providerId="LiveId" clId="{824A826C-01C9-4C6E-977A-5EEF065BA2E9}" dt="2023-04-10T21:12:17.021" v="424" actId="1076"/>
          <ac:picMkLst>
            <pc:docMk/>
            <pc:sldMk cId="2296705516" sldId="325"/>
            <ac:picMk id="6" creationId="{D443F3FF-8E03-187F-0A4A-10AD81FB99BB}"/>
          </ac:picMkLst>
        </pc:picChg>
        <pc:picChg chg="add mod">
          <ac:chgData name="Juan Carlos E. Romaina Acevedo" userId="634bb9585bf6aad7" providerId="LiveId" clId="{824A826C-01C9-4C6E-977A-5EEF065BA2E9}" dt="2023-04-10T21:12:29.576" v="427" actId="14100"/>
          <ac:picMkLst>
            <pc:docMk/>
            <pc:sldMk cId="2296705516" sldId="325"/>
            <ac:picMk id="8" creationId="{C13FF189-75ED-7A57-3937-685896370948}"/>
          </ac:picMkLst>
        </pc:picChg>
        <pc:picChg chg="add mod">
          <ac:chgData name="Juan Carlos E. Romaina Acevedo" userId="634bb9585bf6aad7" providerId="LiveId" clId="{824A826C-01C9-4C6E-977A-5EEF065BA2E9}" dt="2023-04-10T21:12:51.176" v="431" actId="1076"/>
          <ac:picMkLst>
            <pc:docMk/>
            <pc:sldMk cId="2296705516" sldId="325"/>
            <ac:picMk id="10" creationId="{BAA437AC-878D-41A0-9E8F-2D8636BB2471}"/>
          </ac:picMkLst>
        </pc:picChg>
      </pc:sldChg>
      <pc:sldChg chg="add">
        <pc:chgData name="Juan Carlos E. Romaina Acevedo" userId="634bb9585bf6aad7" providerId="LiveId" clId="{824A826C-01C9-4C6E-977A-5EEF065BA2E9}" dt="2023-04-10T21:18:38.281" v="1452"/>
        <pc:sldMkLst>
          <pc:docMk/>
          <pc:sldMk cId="2826499069" sldId="325"/>
        </pc:sldMkLst>
      </pc:sldChg>
    </pc:docChg>
  </pc:docChgLst>
  <pc:docChgLst>
    <pc:chgData name="Juan Carlos E. Romaina Acevedo" userId="634bb9585bf6aad7" providerId="LiveId" clId="{4ED0FE20-86C3-48CD-93DC-DA803185F850}"/>
    <pc:docChg chg="undo custSel addSld delSld modSld">
      <pc:chgData name="Juan Carlos E. Romaina Acevedo" userId="634bb9585bf6aad7" providerId="LiveId" clId="{4ED0FE20-86C3-48CD-93DC-DA803185F850}" dt="2022-08-25T22:44:56.641" v="639" actId="20577"/>
      <pc:docMkLst>
        <pc:docMk/>
      </pc:docMkLst>
      <pc:sldChg chg="del">
        <pc:chgData name="Juan Carlos E. Romaina Acevedo" userId="634bb9585bf6aad7" providerId="LiveId" clId="{4ED0FE20-86C3-48CD-93DC-DA803185F850}" dt="2022-08-25T22:33:21.907" v="2" actId="47"/>
        <pc:sldMkLst>
          <pc:docMk/>
          <pc:sldMk cId="0" sldId="257"/>
        </pc:sldMkLst>
      </pc:sldChg>
      <pc:sldChg chg="del">
        <pc:chgData name="Juan Carlos E. Romaina Acevedo" userId="634bb9585bf6aad7" providerId="LiveId" clId="{4ED0FE20-86C3-48CD-93DC-DA803185F850}" dt="2022-08-22T21:45:51.214" v="0" actId="47"/>
        <pc:sldMkLst>
          <pc:docMk/>
          <pc:sldMk cId="2681695672" sldId="306"/>
        </pc:sldMkLst>
      </pc:sldChg>
      <pc:sldChg chg="modSp mod">
        <pc:chgData name="Juan Carlos E. Romaina Acevedo" userId="634bb9585bf6aad7" providerId="LiveId" clId="{4ED0FE20-86C3-48CD-93DC-DA803185F850}" dt="2022-08-25T22:35:20.680" v="41" actId="20577"/>
        <pc:sldMkLst>
          <pc:docMk/>
          <pc:sldMk cId="3284610456" sldId="307"/>
        </pc:sldMkLst>
        <pc:spChg chg="mod">
          <ac:chgData name="Juan Carlos E. Romaina Acevedo" userId="634bb9585bf6aad7" providerId="LiveId" clId="{4ED0FE20-86C3-48CD-93DC-DA803185F850}" dt="2022-08-25T22:35:20.680" v="41" actId="20577"/>
          <ac:spMkLst>
            <pc:docMk/>
            <pc:sldMk cId="3284610456" sldId="307"/>
            <ac:spMk id="2" creationId="{93C41255-CAD6-384C-86A6-64B6EB8664E6}"/>
          </ac:spMkLst>
        </pc:spChg>
      </pc:sldChg>
      <pc:sldChg chg="del">
        <pc:chgData name="Juan Carlos E. Romaina Acevedo" userId="634bb9585bf6aad7" providerId="LiveId" clId="{4ED0FE20-86C3-48CD-93DC-DA803185F850}" dt="2022-08-22T21:45:51.930" v="1" actId="47"/>
        <pc:sldMkLst>
          <pc:docMk/>
          <pc:sldMk cId="3819118581" sldId="308"/>
        </pc:sldMkLst>
      </pc:sldChg>
      <pc:sldChg chg="add">
        <pc:chgData name="Juan Carlos E. Romaina Acevedo" userId="634bb9585bf6aad7" providerId="LiveId" clId="{4ED0FE20-86C3-48CD-93DC-DA803185F850}" dt="2022-08-25T22:36:23.400" v="43"/>
        <pc:sldMkLst>
          <pc:docMk/>
          <pc:sldMk cId="3876881343" sldId="314"/>
        </pc:sldMkLst>
      </pc:sldChg>
      <pc:sldChg chg="add">
        <pc:chgData name="Juan Carlos E. Romaina Acevedo" userId="634bb9585bf6aad7" providerId="LiveId" clId="{4ED0FE20-86C3-48CD-93DC-DA803185F850}" dt="2022-08-25T22:36:23.400" v="43"/>
        <pc:sldMkLst>
          <pc:docMk/>
          <pc:sldMk cId="1779408232" sldId="315"/>
        </pc:sldMkLst>
      </pc:sldChg>
      <pc:sldChg chg="add">
        <pc:chgData name="Juan Carlos E. Romaina Acevedo" userId="634bb9585bf6aad7" providerId="LiveId" clId="{4ED0FE20-86C3-48CD-93DC-DA803185F850}" dt="2022-08-25T22:36:23.400" v="43"/>
        <pc:sldMkLst>
          <pc:docMk/>
          <pc:sldMk cId="3964658996" sldId="316"/>
        </pc:sldMkLst>
      </pc:sldChg>
      <pc:sldChg chg="delSp add del setBg delDesignElem">
        <pc:chgData name="Juan Carlos E. Romaina Acevedo" userId="634bb9585bf6aad7" providerId="LiveId" clId="{4ED0FE20-86C3-48CD-93DC-DA803185F850}" dt="2022-08-25T22:34:16.219" v="8" actId="47"/>
        <pc:sldMkLst>
          <pc:docMk/>
          <pc:sldMk cId="3372088520" sldId="318"/>
        </pc:sldMkLst>
        <pc:spChg chg="del">
          <ac:chgData name="Juan Carlos E. Romaina Acevedo" userId="634bb9585bf6aad7" providerId="LiveId" clId="{4ED0FE20-86C3-48CD-93DC-DA803185F850}" dt="2022-08-25T22:33:48.461" v="4"/>
          <ac:spMkLst>
            <pc:docMk/>
            <pc:sldMk cId="3372088520" sldId="318"/>
            <ac:spMk id="18" creationId="{D4771268-CB57-404A-9271-370EB28F6090}"/>
          </ac:spMkLst>
        </pc:spChg>
      </pc:sldChg>
      <pc:sldChg chg="addSp modSp add mod">
        <pc:chgData name="Juan Carlos E. Romaina Acevedo" userId="634bb9585bf6aad7" providerId="LiveId" clId="{4ED0FE20-86C3-48CD-93DC-DA803185F850}" dt="2022-08-25T22:41:01.412" v="101" actId="1076"/>
        <pc:sldMkLst>
          <pc:docMk/>
          <pc:sldMk cId="1220442418" sldId="320"/>
        </pc:sldMkLst>
        <pc:spChg chg="add mod">
          <ac:chgData name="Juan Carlos E. Romaina Acevedo" userId="634bb9585bf6aad7" providerId="LiveId" clId="{4ED0FE20-86C3-48CD-93DC-DA803185F850}" dt="2022-08-25T22:40:55.436" v="99" actId="20577"/>
          <ac:spMkLst>
            <pc:docMk/>
            <pc:sldMk cId="1220442418" sldId="320"/>
            <ac:spMk id="4" creationId="{FF0965E0-102C-EB6D-FD43-561090853643}"/>
          </ac:spMkLst>
        </pc:spChg>
        <pc:picChg chg="add mod">
          <ac:chgData name="Juan Carlos E. Romaina Acevedo" userId="634bb9585bf6aad7" providerId="LiveId" clId="{4ED0FE20-86C3-48CD-93DC-DA803185F850}" dt="2022-08-25T22:41:01.412" v="101" actId="1076"/>
          <ac:picMkLst>
            <pc:docMk/>
            <pc:sldMk cId="1220442418" sldId="320"/>
            <ac:picMk id="6" creationId="{65ECAE07-1DD6-1972-2AE3-84687501AF8B}"/>
          </ac:picMkLst>
        </pc:picChg>
      </pc:sldChg>
      <pc:sldChg chg="add">
        <pc:chgData name="Juan Carlos E. Romaina Acevedo" userId="634bb9585bf6aad7" providerId="LiveId" clId="{4ED0FE20-86C3-48CD-93DC-DA803185F850}" dt="2022-08-25T22:33:48.461" v="4"/>
        <pc:sldMkLst>
          <pc:docMk/>
          <pc:sldMk cId="3350494482" sldId="321"/>
        </pc:sldMkLst>
      </pc:sldChg>
      <pc:sldChg chg="delSp modSp add mod setBg delDesignElem">
        <pc:chgData name="Juan Carlos E. Romaina Acevedo" userId="634bb9585bf6aad7" providerId="LiveId" clId="{4ED0FE20-86C3-48CD-93DC-DA803185F850}" dt="2022-08-25T22:34:13.328" v="7" actId="207"/>
        <pc:sldMkLst>
          <pc:docMk/>
          <pc:sldMk cId="2265756832" sldId="322"/>
        </pc:sldMkLst>
        <pc:spChg chg="mod">
          <ac:chgData name="Juan Carlos E. Romaina Acevedo" userId="634bb9585bf6aad7" providerId="LiveId" clId="{4ED0FE20-86C3-48CD-93DC-DA803185F850}" dt="2022-08-25T22:34:13.328" v="7" actId="207"/>
          <ac:spMkLst>
            <pc:docMk/>
            <pc:sldMk cId="2265756832" sldId="322"/>
            <ac:spMk id="3" creationId="{00000000-0000-0000-0000-000000000000}"/>
          </ac:spMkLst>
        </pc:spChg>
        <pc:spChg chg="del">
          <ac:chgData name="Juan Carlos E. Romaina Acevedo" userId="634bb9585bf6aad7" providerId="LiveId" clId="{4ED0FE20-86C3-48CD-93DC-DA803185F850}" dt="2022-08-25T22:34:00.685" v="6"/>
          <ac:spMkLst>
            <pc:docMk/>
            <pc:sldMk cId="2265756832" sldId="322"/>
            <ac:spMk id="18" creationId="{D4771268-CB57-404A-9271-370EB28F6090}"/>
          </ac:spMkLst>
        </pc:spChg>
      </pc:sldChg>
      <pc:sldChg chg="addSp delSp modSp new del mod">
        <pc:chgData name="Juan Carlos E. Romaina Acevedo" userId="634bb9585bf6aad7" providerId="LiveId" clId="{4ED0FE20-86C3-48CD-93DC-DA803185F850}" dt="2022-08-25T22:35:23.811" v="42" actId="47"/>
        <pc:sldMkLst>
          <pc:docMk/>
          <pc:sldMk cId="3064295700" sldId="323"/>
        </pc:sldMkLst>
        <pc:spChg chg="del mod">
          <ac:chgData name="Juan Carlos E. Romaina Acevedo" userId="634bb9585bf6aad7" providerId="LiveId" clId="{4ED0FE20-86C3-48CD-93DC-DA803185F850}" dt="2022-08-25T22:35:16.134" v="40" actId="478"/>
          <ac:spMkLst>
            <pc:docMk/>
            <pc:sldMk cId="3064295700" sldId="323"/>
            <ac:spMk id="2" creationId="{363215E3-F309-FFEE-CD46-5576945B68B7}"/>
          </ac:spMkLst>
        </pc:spChg>
        <pc:spChg chg="add mod">
          <ac:chgData name="Juan Carlos E. Romaina Acevedo" userId="634bb9585bf6aad7" providerId="LiveId" clId="{4ED0FE20-86C3-48CD-93DC-DA803185F850}" dt="2022-08-25T22:35:16.134" v="40" actId="478"/>
          <ac:spMkLst>
            <pc:docMk/>
            <pc:sldMk cId="3064295700" sldId="323"/>
            <ac:spMk id="5" creationId="{8AF0B31A-D044-B8F5-64E9-6E133D6029C0}"/>
          </ac:spMkLst>
        </pc:spChg>
      </pc:sldChg>
      <pc:sldChg chg="addSp delSp modSp new del mod setBg setClrOvrMap">
        <pc:chgData name="Juan Carlos E. Romaina Acevedo" userId="634bb9585bf6aad7" providerId="LiveId" clId="{4ED0FE20-86C3-48CD-93DC-DA803185F850}" dt="2022-08-25T22:37:39.330" v="56" actId="47"/>
        <pc:sldMkLst>
          <pc:docMk/>
          <pc:sldMk cId="3248436443" sldId="323"/>
        </pc:sldMkLst>
        <pc:spChg chg="del mod">
          <ac:chgData name="Juan Carlos E. Romaina Acevedo" userId="634bb9585bf6aad7" providerId="LiveId" clId="{4ED0FE20-86C3-48CD-93DC-DA803185F850}" dt="2022-08-25T22:37:19.705" v="52" actId="478"/>
          <ac:spMkLst>
            <pc:docMk/>
            <pc:sldMk cId="3248436443" sldId="323"/>
            <ac:spMk id="2" creationId="{76BDDE6E-7ED7-0F8C-2E32-04A93C94E183}"/>
          </ac:spMkLst>
        </pc:spChg>
        <pc:spChg chg="add del mod">
          <ac:chgData name="Juan Carlos E. Romaina Acevedo" userId="634bb9585bf6aad7" providerId="LiveId" clId="{4ED0FE20-86C3-48CD-93DC-DA803185F850}" dt="2022-08-25T22:37:21.953" v="53" actId="478"/>
          <ac:spMkLst>
            <pc:docMk/>
            <pc:sldMk cId="3248436443" sldId="323"/>
            <ac:spMk id="4" creationId="{DD151503-0474-8665-B7DE-7F5A9AC460CB}"/>
          </ac:spMkLst>
        </pc:spChg>
        <pc:spChg chg="add del">
          <ac:chgData name="Juan Carlos E. Romaina Acevedo" userId="634bb9585bf6aad7" providerId="LiveId" clId="{4ED0FE20-86C3-48CD-93DC-DA803185F850}" dt="2022-08-25T22:37:32.557" v="54" actId="26606"/>
          <ac:spMkLst>
            <pc:docMk/>
            <pc:sldMk cId="3248436443" sldId="323"/>
            <ac:spMk id="1031" creationId="{8537B233-9CDD-4A90-AABB-A8963DEE4FBC}"/>
          </ac:spMkLst>
        </pc:spChg>
        <pc:picChg chg="add del mod">
          <ac:chgData name="Juan Carlos E. Romaina Acevedo" userId="634bb9585bf6aad7" providerId="LiveId" clId="{4ED0FE20-86C3-48CD-93DC-DA803185F850}" dt="2022-08-25T22:37:37.612" v="55" actId="478"/>
          <ac:picMkLst>
            <pc:docMk/>
            <pc:sldMk cId="3248436443" sldId="323"/>
            <ac:picMk id="1026" creationId="{D7A27585-0A61-8762-7292-76785DF923D1}"/>
          </ac:picMkLst>
        </pc:picChg>
        <pc:cxnChg chg="add del">
          <ac:chgData name="Juan Carlos E. Romaina Acevedo" userId="634bb9585bf6aad7" providerId="LiveId" clId="{4ED0FE20-86C3-48CD-93DC-DA803185F850}" dt="2022-08-25T22:37:32.557" v="54" actId="26606"/>
          <ac:cxnSpMkLst>
            <pc:docMk/>
            <pc:sldMk cId="3248436443" sldId="323"/>
            <ac:cxnSpMk id="1033" creationId="{040575EE-C594-4566-BC00-663004E52AB5}"/>
          </ac:cxnSpMkLst>
        </pc:cxnChg>
      </pc:sldChg>
      <pc:sldChg chg="new del">
        <pc:chgData name="Juan Carlos E. Romaina Acevedo" userId="634bb9585bf6aad7" providerId="LiveId" clId="{4ED0FE20-86C3-48CD-93DC-DA803185F850}" dt="2022-08-25T22:35:01.791" v="10" actId="47"/>
        <pc:sldMkLst>
          <pc:docMk/>
          <pc:sldMk cId="3660704863" sldId="323"/>
        </pc:sldMkLst>
      </pc:sldChg>
      <pc:sldChg chg="addSp modSp new mod">
        <pc:chgData name="Juan Carlos E. Romaina Acevedo" userId="634bb9585bf6aad7" providerId="LiveId" clId="{4ED0FE20-86C3-48CD-93DC-DA803185F850}" dt="2022-08-25T22:44:56.641" v="639" actId="20577"/>
        <pc:sldMkLst>
          <pc:docMk/>
          <pc:sldMk cId="3710755581" sldId="323"/>
        </pc:sldMkLst>
        <pc:spChg chg="mod">
          <ac:chgData name="Juan Carlos E. Romaina Acevedo" userId="634bb9585bf6aad7" providerId="LiveId" clId="{4ED0FE20-86C3-48CD-93DC-DA803185F850}" dt="2022-08-25T22:37:47.062" v="61" actId="20577"/>
          <ac:spMkLst>
            <pc:docMk/>
            <pc:sldMk cId="3710755581" sldId="323"/>
            <ac:spMk id="2" creationId="{9BBE0D67-5796-C226-2048-B6D16E44059C}"/>
          </ac:spMkLst>
        </pc:spChg>
        <pc:spChg chg="add mod">
          <ac:chgData name="Juan Carlos E. Romaina Acevedo" userId="634bb9585bf6aad7" providerId="LiveId" clId="{4ED0FE20-86C3-48CD-93DC-DA803185F850}" dt="2022-08-25T22:44:56.641" v="639" actId="20577"/>
          <ac:spMkLst>
            <pc:docMk/>
            <pc:sldMk cId="3710755581" sldId="323"/>
            <ac:spMk id="3" creationId="{C1287B20-2330-A5BC-9A4E-C9A07A6FEBD3}"/>
          </ac:spMkLst>
        </pc:spChg>
        <pc:picChg chg="add mod">
          <ac:chgData name="Juan Carlos E. Romaina Acevedo" userId="634bb9585bf6aad7" providerId="LiveId" clId="{4ED0FE20-86C3-48CD-93DC-DA803185F850}" dt="2022-08-25T22:38:03.164" v="64" actId="1076"/>
          <ac:picMkLst>
            <pc:docMk/>
            <pc:sldMk cId="3710755581" sldId="323"/>
            <ac:picMk id="2050" creationId="{40A4196F-132D-03BC-9B2F-FDC703278011}"/>
          </ac:picMkLst>
        </pc:picChg>
      </pc:sldChg>
      <pc:sldMasterChg chg="delSldLayout">
        <pc:chgData name="Juan Carlos E. Romaina Acevedo" userId="634bb9585bf6aad7" providerId="LiveId" clId="{4ED0FE20-86C3-48CD-93DC-DA803185F850}" dt="2022-08-25T22:35:23.811" v="42" actId="47"/>
        <pc:sldMasterMkLst>
          <pc:docMk/>
          <pc:sldMasterMk cId="0" sldId="2147483655"/>
        </pc:sldMasterMkLst>
        <pc:sldLayoutChg chg="del">
          <pc:chgData name="Juan Carlos E. Romaina Acevedo" userId="634bb9585bf6aad7" providerId="LiveId" clId="{4ED0FE20-86C3-48CD-93DC-DA803185F850}" dt="2022-08-25T22:35:23.811" v="42" actId="47"/>
          <pc:sldLayoutMkLst>
            <pc:docMk/>
            <pc:sldMasterMk cId="0" sldId="2147483655"/>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3734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8e43ad46d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g58e43ad46d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8e43ad46d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g58e43ad46d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8e43ad46d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8e43ad46d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g58e43ad46d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8e43ad46d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58e43ad46d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8e43ad46d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58e43ad46d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8e43ad46d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58e43ad46d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8e43ad46d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58e43ad46d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8e43ad46d_0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58e43ad46d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8e43ad46d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58e43ad46d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8e43ad46d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58e43ad46d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3623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8e43ad46d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58e43ad46d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8e43ad46d_0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58e43ad46d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8e43ad46d_0_1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58e43ad46d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8e43ad46d_0_1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58e43ad46d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8e43ad46d_0_1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58e43ad46d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8e43ad46d_0_1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58e43ad46d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8e43ad46d_0_1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58e43ad46d_0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8e43ad46d_0_1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58e43ad46d_0_1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8e43ad46d_0_1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58e43ad46d_0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8e43ad46d_0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58e43ad46d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766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8e43ad46d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58e43ad46d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8e43ad46d_0_1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58e43ad46d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8e43ad46d_0_1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58e43ad46d_0_1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8e43ad46d_0_1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58e43ad46d_0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8e43ad46d_0_1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58e43ad46d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76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58e43ad46d_0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58e43ad46d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8e63a543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g58e63a543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8e43ad46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g58e43ad46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8e43ad46d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g58e43ad46d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514348" y="472063"/>
            <a:ext cx="11287125" cy="72548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3200"/>
              <a:buFont typeface="Verdana"/>
              <a:buNone/>
              <a:defRPr sz="3200" b="1">
                <a:solidFill>
                  <a:schemeClr val="accent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514349" y="1283276"/>
            <a:ext cx="11287125" cy="4245987"/>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Verdana"/>
                <a:ea typeface="Verdana"/>
                <a:cs typeface="Verdana"/>
                <a:sym typeface="Verdana"/>
              </a:defRPr>
            </a:lvl1pPr>
            <a:lvl2pPr marL="914400" lvl="1" indent="-381000" algn="l">
              <a:lnSpc>
                <a:spcPct val="90000"/>
              </a:lnSpc>
              <a:spcBef>
                <a:spcPts val="500"/>
              </a:spcBef>
              <a:spcAft>
                <a:spcPts val="0"/>
              </a:spcAft>
              <a:buClr>
                <a:schemeClr val="dk1"/>
              </a:buClr>
              <a:buSzPts val="2400"/>
              <a:buChar char="•"/>
              <a:defRPr>
                <a:latin typeface="Verdana"/>
                <a:ea typeface="Verdana"/>
                <a:cs typeface="Verdana"/>
                <a:sym typeface="Verdana"/>
              </a:defRPr>
            </a:lvl2pPr>
            <a:lvl3pPr marL="1371600" lvl="2" indent="-355600" algn="l">
              <a:lnSpc>
                <a:spcPct val="90000"/>
              </a:lnSpc>
              <a:spcBef>
                <a:spcPts val="500"/>
              </a:spcBef>
              <a:spcAft>
                <a:spcPts val="0"/>
              </a:spcAft>
              <a:buClr>
                <a:schemeClr val="dk1"/>
              </a:buClr>
              <a:buSzPts val="2000"/>
              <a:buChar char="•"/>
              <a:defRPr>
                <a:latin typeface="Verdana"/>
                <a:ea typeface="Verdana"/>
                <a:cs typeface="Verdana"/>
                <a:sym typeface="Verdana"/>
              </a:defRPr>
            </a:lvl3pPr>
            <a:lvl4pPr marL="1828800" lvl="3" indent="-342900" algn="l">
              <a:lnSpc>
                <a:spcPct val="90000"/>
              </a:lnSpc>
              <a:spcBef>
                <a:spcPts val="500"/>
              </a:spcBef>
              <a:spcAft>
                <a:spcPts val="0"/>
              </a:spcAft>
              <a:buClr>
                <a:schemeClr val="dk1"/>
              </a:buClr>
              <a:buSzPts val="1800"/>
              <a:buChar char="•"/>
              <a:defRPr>
                <a:latin typeface="Verdana"/>
                <a:ea typeface="Verdana"/>
                <a:cs typeface="Verdana"/>
                <a:sym typeface="Verdana"/>
              </a:defRPr>
            </a:lvl4pPr>
            <a:lvl5pPr marL="2286000" lvl="4" indent="-342900" algn="l">
              <a:lnSpc>
                <a:spcPct val="90000"/>
              </a:lnSpc>
              <a:spcBef>
                <a:spcPts val="500"/>
              </a:spcBef>
              <a:spcAft>
                <a:spcPts val="0"/>
              </a:spcAft>
              <a:buClr>
                <a:schemeClr val="dk1"/>
              </a:buClr>
              <a:buSzPts val="1800"/>
              <a:buChar char="•"/>
              <a:defRPr>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85776" y="357187"/>
            <a:ext cx="11229974" cy="9191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Verdana"/>
              <a:buNone/>
              <a:defRPr sz="320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485776" y="1354137"/>
            <a:ext cx="5429250" cy="423227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latin typeface="Verdana"/>
                <a:ea typeface="Verdana"/>
                <a:cs typeface="Verdana"/>
                <a:sym typeface="Verdana"/>
              </a:defRPr>
            </a:lvl1pPr>
            <a:lvl2pPr marL="914400" lvl="1" indent="-355600" algn="l">
              <a:lnSpc>
                <a:spcPct val="90000"/>
              </a:lnSpc>
              <a:spcBef>
                <a:spcPts val="500"/>
              </a:spcBef>
              <a:spcAft>
                <a:spcPts val="0"/>
              </a:spcAft>
              <a:buClr>
                <a:schemeClr val="lt1"/>
              </a:buClr>
              <a:buSzPts val="2000"/>
              <a:buChar char="•"/>
              <a:defRPr sz="2000">
                <a:solidFill>
                  <a:schemeClr val="lt1"/>
                </a:solidFill>
                <a:latin typeface="Verdana"/>
                <a:ea typeface="Verdana"/>
                <a:cs typeface="Verdana"/>
                <a:sym typeface="Verdana"/>
              </a:defRPr>
            </a:lvl2pPr>
            <a:lvl3pPr marL="1371600" lvl="2" indent="-342900" algn="l">
              <a:lnSpc>
                <a:spcPct val="90000"/>
              </a:lnSpc>
              <a:spcBef>
                <a:spcPts val="500"/>
              </a:spcBef>
              <a:spcAft>
                <a:spcPts val="0"/>
              </a:spcAft>
              <a:buClr>
                <a:schemeClr val="lt1"/>
              </a:buClr>
              <a:buSzPts val="1800"/>
              <a:buChar char="•"/>
              <a:defRPr sz="1800">
                <a:solidFill>
                  <a:schemeClr val="lt1"/>
                </a:solidFill>
                <a:latin typeface="Verdana"/>
                <a:ea typeface="Verdana"/>
                <a:cs typeface="Verdana"/>
                <a:sym typeface="Verdana"/>
              </a:defRPr>
            </a:lvl3pPr>
            <a:lvl4pPr marL="1828800" lvl="3" indent="-3302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4pPr>
            <a:lvl5pPr marL="2286000" lvl="4" indent="-3302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5"/>
          <p:cNvSpPr txBox="1">
            <a:spLocks noGrp="1"/>
          </p:cNvSpPr>
          <p:nvPr>
            <p:ph type="body" idx="2"/>
          </p:nvPr>
        </p:nvSpPr>
        <p:spPr>
          <a:xfrm>
            <a:off x="6143626" y="1354137"/>
            <a:ext cx="5572124" cy="423227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latin typeface="Verdana"/>
                <a:ea typeface="Verdana"/>
                <a:cs typeface="Verdana"/>
                <a:sym typeface="Verdana"/>
              </a:defRPr>
            </a:lvl1pPr>
            <a:lvl2pPr marL="914400" lvl="1" indent="-355600" algn="l">
              <a:lnSpc>
                <a:spcPct val="90000"/>
              </a:lnSpc>
              <a:spcBef>
                <a:spcPts val="500"/>
              </a:spcBef>
              <a:spcAft>
                <a:spcPts val="0"/>
              </a:spcAft>
              <a:buClr>
                <a:schemeClr val="lt1"/>
              </a:buClr>
              <a:buSzPts val="2000"/>
              <a:buChar char="•"/>
              <a:defRPr sz="2000">
                <a:solidFill>
                  <a:schemeClr val="lt1"/>
                </a:solidFill>
                <a:latin typeface="Verdana"/>
                <a:ea typeface="Verdana"/>
                <a:cs typeface="Verdana"/>
                <a:sym typeface="Verdana"/>
              </a:defRPr>
            </a:lvl2pPr>
            <a:lvl3pPr marL="1371600" lvl="2" indent="-342900" algn="l">
              <a:lnSpc>
                <a:spcPct val="90000"/>
              </a:lnSpc>
              <a:spcBef>
                <a:spcPts val="500"/>
              </a:spcBef>
              <a:spcAft>
                <a:spcPts val="0"/>
              </a:spcAft>
              <a:buClr>
                <a:schemeClr val="lt1"/>
              </a:buClr>
              <a:buSzPts val="1800"/>
              <a:buChar char="•"/>
              <a:defRPr sz="1800">
                <a:solidFill>
                  <a:schemeClr val="lt1"/>
                </a:solidFill>
                <a:latin typeface="Verdana"/>
                <a:ea typeface="Verdana"/>
                <a:cs typeface="Verdana"/>
                <a:sym typeface="Verdana"/>
              </a:defRPr>
            </a:lvl3pPr>
            <a:lvl4pPr marL="1828800" lvl="3" indent="-3302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4pPr>
            <a:lvl5pPr marL="2286000" lvl="4" indent="-3302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p:cSld name="Comparación">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85776" y="1628775"/>
            <a:ext cx="11229974" cy="9191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3200"/>
              <a:buFont typeface="Verdana"/>
              <a:buNone/>
              <a:defRPr sz="3200" b="1">
                <a:solidFill>
                  <a:schemeClr val="accent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485776" y="2625726"/>
            <a:ext cx="5429250" cy="3632200"/>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solidFill>
                  <a:schemeClr val="dk1"/>
                </a:solidFill>
                <a:latin typeface="Verdana"/>
                <a:ea typeface="Verdana"/>
                <a:cs typeface="Verdana"/>
                <a:sym typeface="Verdana"/>
              </a:defRPr>
            </a:lvl1pPr>
            <a:lvl2pPr marL="914400" lvl="1" indent="-355600" algn="l">
              <a:lnSpc>
                <a:spcPct val="90000"/>
              </a:lnSpc>
              <a:spcBef>
                <a:spcPts val="500"/>
              </a:spcBef>
              <a:spcAft>
                <a:spcPts val="0"/>
              </a:spcAft>
              <a:buClr>
                <a:schemeClr val="dk1"/>
              </a:buClr>
              <a:buSzPts val="2000"/>
              <a:buChar char="•"/>
              <a:defRPr sz="2000">
                <a:solidFill>
                  <a:schemeClr val="dk1"/>
                </a:solidFill>
                <a:latin typeface="Verdana"/>
                <a:ea typeface="Verdana"/>
                <a:cs typeface="Verdana"/>
                <a:sym typeface="Verdana"/>
              </a:defRPr>
            </a:lvl2pPr>
            <a:lvl3pPr marL="1371600" lvl="2" indent="-342900" algn="l">
              <a:lnSpc>
                <a:spcPct val="90000"/>
              </a:lnSpc>
              <a:spcBef>
                <a:spcPts val="500"/>
              </a:spcBef>
              <a:spcAft>
                <a:spcPts val="0"/>
              </a:spcAft>
              <a:buClr>
                <a:schemeClr val="dk1"/>
              </a:buClr>
              <a:buSzPts val="1800"/>
              <a:buChar char="•"/>
              <a:defRPr sz="1800">
                <a:solidFill>
                  <a:schemeClr val="dk1"/>
                </a:solidFill>
                <a:latin typeface="Verdana"/>
                <a:ea typeface="Verdana"/>
                <a:cs typeface="Verdana"/>
                <a:sym typeface="Verdana"/>
              </a:defRPr>
            </a:lvl3pPr>
            <a:lvl4pPr marL="1828800" lvl="3" indent="-3302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4pPr>
            <a:lvl5pPr marL="2286000" lvl="4" indent="-3302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6"/>
          <p:cNvSpPr txBox="1">
            <a:spLocks noGrp="1"/>
          </p:cNvSpPr>
          <p:nvPr>
            <p:ph type="body" idx="2"/>
          </p:nvPr>
        </p:nvSpPr>
        <p:spPr>
          <a:xfrm>
            <a:off x="6143626" y="2625726"/>
            <a:ext cx="5572124" cy="3632200"/>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solidFill>
                  <a:schemeClr val="dk1"/>
                </a:solidFill>
                <a:latin typeface="Verdana"/>
                <a:ea typeface="Verdana"/>
                <a:cs typeface="Verdana"/>
                <a:sym typeface="Verdana"/>
              </a:defRPr>
            </a:lvl1pPr>
            <a:lvl2pPr marL="914400" lvl="1" indent="-355600" algn="l">
              <a:lnSpc>
                <a:spcPct val="90000"/>
              </a:lnSpc>
              <a:spcBef>
                <a:spcPts val="500"/>
              </a:spcBef>
              <a:spcAft>
                <a:spcPts val="0"/>
              </a:spcAft>
              <a:buClr>
                <a:schemeClr val="dk1"/>
              </a:buClr>
              <a:buSzPts val="2000"/>
              <a:buChar char="•"/>
              <a:defRPr sz="2000">
                <a:solidFill>
                  <a:schemeClr val="dk1"/>
                </a:solidFill>
                <a:latin typeface="Verdana"/>
                <a:ea typeface="Verdana"/>
                <a:cs typeface="Verdana"/>
                <a:sym typeface="Verdana"/>
              </a:defRPr>
            </a:lvl2pPr>
            <a:lvl3pPr marL="1371600" lvl="2" indent="-342900" algn="l">
              <a:lnSpc>
                <a:spcPct val="90000"/>
              </a:lnSpc>
              <a:spcBef>
                <a:spcPts val="500"/>
              </a:spcBef>
              <a:spcAft>
                <a:spcPts val="0"/>
              </a:spcAft>
              <a:buClr>
                <a:schemeClr val="dk1"/>
              </a:buClr>
              <a:buSzPts val="1800"/>
              <a:buChar char="•"/>
              <a:defRPr sz="1800">
                <a:solidFill>
                  <a:schemeClr val="dk1"/>
                </a:solidFill>
                <a:latin typeface="Verdana"/>
                <a:ea typeface="Verdana"/>
                <a:cs typeface="Verdana"/>
                <a:sym typeface="Verdana"/>
              </a:defRPr>
            </a:lvl3pPr>
            <a:lvl4pPr marL="1828800" lvl="3" indent="-3302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4pPr>
            <a:lvl5pPr marL="2286000" lvl="4" indent="-3302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81000" y="1628775"/>
            <a:ext cx="11391900" cy="7477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3600"/>
              <a:buFont typeface="Verdana"/>
              <a:buNone/>
              <a:defRPr sz="3600" b="1">
                <a:solidFill>
                  <a:schemeClr val="accent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bg>
      <p:bgPr>
        <a:blipFill>
          <a:blip r:embed="rId2">
            <a:alphaModFix/>
          </a:blip>
          <a:stretch>
            <a:fillRect/>
          </a:stretch>
        </a:blipFill>
        <a:effectLst/>
      </p:bgPr>
    </p:bg>
    <p:spTree>
      <p:nvGrpSpPr>
        <p:cNvPr id="1" name="Shape 3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slide">
  <p:cSld name="Main slide">
    <p:bg>
      <p:bgPr>
        <a:solidFill>
          <a:schemeClr val="tx1"/>
        </a:solidFill>
        <a:effectLst/>
      </p:bgPr>
    </p:bg>
    <p:spTree>
      <p:nvGrpSpPr>
        <p:cNvPr id="1" name="Shape 8"/>
        <p:cNvGrpSpPr/>
        <p:nvPr/>
      </p:nvGrpSpPr>
      <p:grpSpPr>
        <a:xfrm>
          <a:off x="0" y="0"/>
          <a:ext cx="0" cy="0"/>
          <a:chOff x="0" y="0"/>
          <a:chExt cx="0" cy="0"/>
        </a:xfrm>
      </p:grpSpPr>
      <p:sp>
        <p:nvSpPr>
          <p:cNvPr id="12" name="Google Shape;12;p2"/>
          <p:cNvSpPr txBox="1">
            <a:spLocks noGrp="1"/>
          </p:cNvSpPr>
          <p:nvPr>
            <p:ph type="ctrTitle"/>
          </p:nvPr>
        </p:nvSpPr>
        <p:spPr>
          <a:xfrm>
            <a:off x="1633200" y="2304591"/>
            <a:ext cx="8925600" cy="141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434343"/>
              </a:buClr>
              <a:buSzPts val="2800"/>
              <a:buNone/>
              <a:defRPr sz="4267"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2800"/>
              <a:buNone/>
              <a:defRPr>
                <a:solidFill>
                  <a:srgbClr val="7F8D99"/>
                </a:solidFill>
              </a:defRPr>
            </a:lvl2pPr>
            <a:lvl3pPr lvl="2" algn="ctr">
              <a:lnSpc>
                <a:spcPct val="100000"/>
              </a:lnSpc>
              <a:spcBef>
                <a:spcPts val="0"/>
              </a:spcBef>
              <a:spcAft>
                <a:spcPts val="0"/>
              </a:spcAft>
              <a:buClr>
                <a:srgbClr val="7F8D99"/>
              </a:buClr>
              <a:buSzPts val="2800"/>
              <a:buNone/>
              <a:defRPr>
                <a:solidFill>
                  <a:srgbClr val="7F8D99"/>
                </a:solidFill>
              </a:defRPr>
            </a:lvl3pPr>
            <a:lvl4pPr lvl="3" algn="ctr">
              <a:lnSpc>
                <a:spcPct val="100000"/>
              </a:lnSpc>
              <a:spcBef>
                <a:spcPts val="0"/>
              </a:spcBef>
              <a:spcAft>
                <a:spcPts val="0"/>
              </a:spcAft>
              <a:buClr>
                <a:srgbClr val="7F8D99"/>
              </a:buClr>
              <a:buSzPts val="2800"/>
              <a:buNone/>
              <a:defRPr>
                <a:solidFill>
                  <a:srgbClr val="7F8D99"/>
                </a:solidFill>
              </a:defRPr>
            </a:lvl4pPr>
            <a:lvl5pPr lvl="4" algn="ctr">
              <a:lnSpc>
                <a:spcPct val="100000"/>
              </a:lnSpc>
              <a:spcBef>
                <a:spcPts val="0"/>
              </a:spcBef>
              <a:spcAft>
                <a:spcPts val="0"/>
              </a:spcAft>
              <a:buClr>
                <a:srgbClr val="7F8D99"/>
              </a:buClr>
              <a:buSzPts val="2800"/>
              <a:buNone/>
              <a:defRPr>
                <a:solidFill>
                  <a:srgbClr val="7F8D99"/>
                </a:solidFill>
              </a:defRPr>
            </a:lvl5pPr>
            <a:lvl6pPr lvl="5" algn="ctr">
              <a:lnSpc>
                <a:spcPct val="100000"/>
              </a:lnSpc>
              <a:spcBef>
                <a:spcPts val="0"/>
              </a:spcBef>
              <a:spcAft>
                <a:spcPts val="0"/>
              </a:spcAft>
              <a:buClr>
                <a:srgbClr val="7F8D99"/>
              </a:buClr>
              <a:buSzPts val="2800"/>
              <a:buNone/>
              <a:defRPr>
                <a:solidFill>
                  <a:srgbClr val="7F8D99"/>
                </a:solidFill>
              </a:defRPr>
            </a:lvl6pPr>
            <a:lvl7pPr lvl="6" algn="ctr">
              <a:lnSpc>
                <a:spcPct val="100000"/>
              </a:lnSpc>
              <a:spcBef>
                <a:spcPts val="0"/>
              </a:spcBef>
              <a:spcAft>
                <a:spcPts val="0"/>
              </a:spcAft>
              <a:buClr>
                <a:srgbClr val="7F8D99"/>
              </a:buClr>
              <a:buSzPts val="2800"/>
              <a:buNone/>
              <a:defRPr>
                <a:solidFill>
                  <a:srgbClr val="7F8D99"/>
                </a:solidFill>
              </a:defRPr>
            </a:lvl7pPr>
            <a:lvl8pPr lvl="7" algn="ctr">
              <a:lnSpc>
                <a:spcPct val="100000"/>
              </a:lnSpc>
              <a:spcBef>
                <a:spcPts val="0"/>
              </a:spcBef>
              <a:spcAft>
                <a:spcPts val="0"/>
              </a:spcAft>
              <a:buClr>
                <a:srgbClr val="7F8D99"/>
              </a:buClr>
              <a:buSzPts val="2800"/>
              <a:buNone/>
              <a:defRPr>
                <a:solidFill>
                  <a:srgbClr val="7F8D99"/>
                </a:solidFill>
              </a:defRPr>
            </a:lvl8pPr>
            <a:lvl9pPr lvl="8" algn="ctr">
              <a:lnSpc>
                <a:spcPct val="100000"/>
              </a:lnSpc>
              <a:spcBef>
                <a:spcPts val="0"/>
              </a:spcBef>
              <a:spcAft>
                <a:spcPts val="0"/>
              </a:spcAft>
              <a:buClr>
                <a:srgbClr val="7F8D99"/>
              </a:buClr>
              <a:buSzPts val="2800"/>
              <a:buNone/>
              <a:defRPr>
                <a:solidFill>
                  <a:srgbClr val="7F8D99"/>
                </a:solidFill>
              </a:defRPr>
            </a:lvl9pPr>
          </a:lstStyle>
          <a:p>
            <a:endParaRPr dirty="0"/>
          </a:p>
        </p:txBody>
      </p:sp>
      <p:sp>
        <p:nvSpPr>
          <p:cNvPr id="13" name="Google Shape;13;p2"/>
          <p:cNvSpPr txBox="1">
            <a:spLocks noGrp="1"/>
          </p:cNvSpPr>
          <p:nvPr>
            <p:ph type="ctrTitle" idx="2"/>
          </p:nvPr>
        </p:nvSpPr>
        <p:spPr>
          <a:xfrm>
            <a:off x="1633200" y="3942849"/>
            <a:ext cx="8925600" cy="96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434343"/>
              </a:buClr>
              <a:buSzPts val="1800"/>
              <a:buNone/>
              <a:defRPr sz="1867" b="0" i="0">
                <a:solidFill>
                  <a:srgbClr val="FF3A00"/>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1800"/>
              <a:buNone/>
              <a:defRPr sz="2400">
                <a:solidFill>
                  <a:srgbClr val="7F8D99"/>
                </a:solidFill>
              </a:defRPr>
            </a:lvl2pPr>
            <a:lvl3pPr lvl="2" algn="ctr">
              <a:lnSpc>
                <a:spcPct val="100000"/>
              </a:lnSpc>
              <a:spcBef>
                <a:spcPts val="0"/>
              </a:spcBef>
              <a:spcAft>
                <a:spcPts val="0"/>
              </a:spcAft>
              <a:buClr>
                <a:srgbClr val="7F8D99"/>
              </a:buClr>
              <a:buSzPts val="1800"/>
              <a:buNone/>
              <a:defRPr sz="2400">
                <a:solidFill>
                  <a:srgbClr val="7F8D99"/>
                </a:solidFill>
              </a:defRPr>
            </a:lvl3pPr>
            <a:lvl4pPr lvl="3" algn="ctr">
              <a:lnSpc>
                <a:spcPct val="100000"/>
              </a:lnSpc>
              <a:spcBef>
                <a:spcPts val="0"/>
              </a:spcBef>
              <a:spcAft>
                <a:spcPts val="0"/>
              </a:spcAft>
              <a:buClr>
                <a:srgbClr val="7F8D99"/>
              </a:buClr>
              <a:buSzPts val="1800"/>
              <a:buNone/>
              <a:defRPr sz="2400">
                <a:solidFill>
                  <a:srgbClr val="7F8D99"/>
                </a:solidFill>
              </a:defRPr>
            </a:lvl4pPr>
            <a:lvl5pPr lvl="4" algn="ctr">
              <a:lnSpc>
                <a:spcPct val="100000"/>
              </a:lnSpc>
              <a:spcBef>
                <a:spcPts val="0"/>
              </a:spcBef>
              <a:spcAft>
                <a:spcPts val="0"/>
              </a:spcAft>
              <a:buClr>
                <a:srgbClr val="7F8D99"/>
              </a:buClr>
              <a:buSzPts val="1800"/>
              <a:buNone/>
              <a:defRPr sz="2400">
                <a:solidFill>
                  <a:srgbClr val="7F8D99"/>
                </a:solidFill>
              </a:defRPr>
            </a:lvl5pPr>
            <a:lvl6pPr lvl="5" algn="ctr">
              <a:lnSpc>
                <a:spcPct val="100000"/>
              </a:lnSpc>
              <a:spcBef>
                <a:spcPts val="0"/>
              </a:spcBef>
              <a:spcAft>
                <a:spcPts val="0"/>
              </a:spcAft>
              <a:buClr>
                <a:srgbClr val="7F8D99"/>
              </a:buClr>
              <a:buSzPts val="1800"/>
              <a:buNone/>
              <a:defRPr sz="2400">
                <a:solidFill>
                  <a:srgbClr val="7F8D99"/>
                </a:solidFill>
              </a:defRPr>
            </a:lvl6pPr>
            <a:lvl7pPr lvl="6" algn="ctr">
              <a:lnSpc>
                <a:spcPct val="100000"/>
              </a:lnSpc>
              <a:spcBef>
                <a:spcPts val="0"/>
              </a:spcBef>
              <a:spcAft>
                <a:spcPts val="0"/>
              </a:spcAft>
              <a:buClr>
                <a:srgbClr val="7F8D99"/>
              </a:buClr>
              <a:buSzPts val="1800"/>
              <a:buNone/>
              <a:defRPr sz="2400">
                <a:solidFill>
                  <a:srgbClr val="7F8D99"/>
                </a:solidFill>
              </a:defRPr>
            </a:lvl7pPr>
            <a:lvl8pPr lvl="7" algn="ctr">
              <a:lnSpc>
                <a:spcPct val="100000"/>
              </a:lnSpc>
              <a:spcBef>
                <a:spcPts val="0"/>
              </a:spcBef>
              <a:spcAft>
                <a:spcPts val="0"/>
              </a:spcAft>
              <a:buClr>
                <a:srgbClr val="7F8D99"/>
              </a:buClr>
              <a:buSzPts val="1800"/>
              <a:buNone/>
              <a:defRPr sz="2400">
                <a:solidFill>
                  <a:srgbClr val="7F8D99"/>
                </a:solidFill>
              </a:defRPr>
            </a:lvl8pPr>
            <a:lvl9pPr lvl="8" algn="ctr">
              <a:lnSpc>
                <a:spcPct val="100000"/>
              </a:lnSpc>
              <a:spcBef>
                <a:spcPts val="0"/>
              </a:spcBef>
              <a:spcAft>
                <a:spcPts val="0"/>
              </a:spcAft>
              <a:buClr>
                <a:srgbClr val="7F8D99"/>
              </a:buClr>
              <a:buSzPts val="1800"/>
              <a:buNone/>
              <a:defRPr sz="2400">
                <a:solidFill>
                  <a:srgbClr val="7F8D99"/>
                </a:solidFill>
              </a:defRPr>
            </a:lvl9pPr>
          </a:lstStyle>
          <a:p>
            <a:endParaRPr dirty="0"/>
          </a:p>
        </p:txBody>
      </p:sp>
      <p:pic>
        <p:nvPicPr>
          <p:cNvPr id="6" name="Imagen 5">
            <a:extLst>
              <a:ext uri="{FF2B5EF4-FFF2-40B4-BE49-F238E27FC236}">
                <a16:creationId xmlns:a16="http://schemas.microsoft.com/office/drawing/2014/main" id="{10E60842-F737-4612-A947-C9FA3BDF18D4}"/>
              </a:ext>
            </a:extLst>
          </p:cNvPr>
          <p:cNvPicPr>
            <a:picLocks noChangeAspect="1"/>
          </p:cNvPicPr>
          <p:nvPr userDrawn="1"/>
        </p:nvPicPr>
        <p:blipFill>
          <a:blip r:embed="rId2"/>
          <a:stretch>
            <a:fillRect/>
          </a:stretch>
        </p:blipFill>
        <p:spPr>
          <a:xfrm>
            <a:off x="121277" y="-2503"/>
            <a:ext cx="3415095" cy="1179659"/>
          </a:xfrm>
          <a:prstGeom prst="rect">
            <a:avLst/>
          </a:prstGeom>
        </p:spPr>
      </p:pic>
    </p:spTree>
    <p:extLst>
      <p:ext uri="{BB962C8B-B14F-4D97-AF65-F5344CB8AC3E}">
        <p14:creationId xmlns:p14="http://schemas.microsoft.com/office/powerpoint/2010/main" val="33585026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41255-CAD6-384C-86A6-64B6EB8664E6}"/>
              </a:ext>
            </a:extLst>
          </p:cNvPr>
          <p:cNvSpPr>
            <a:spLocks noGrp="1"/>
          </p:cNvSpPr>
          <p:nvPr>
            <p:ph type="ctrTitle"/>
          </p:nvPr>
        </p:nvSpPr>
        <p:spPr>
          <a:xfrm>
            <a:off x="1633200" y="2523249"/>
            <a:ext cx="8925600" cy="1419600"/>
          </a:xfrm>
        </p:spPr>
        <p:txBody>
          <a:bodyPr/>
          <a:lstStyle/>
          <a:p>
            <a:r>
              <a:rPr lang="es" sz="3600" dirty="0"/>
              <a:t>Programación en Java</a:t>
            </a:r>
            <a:endParaRPr lang="es-PE" sz="3600" dirty="0"/>
          </a:p>
        </p:txBody>
      </p:sp>
      <p:sp>
        <p:nvSpPr>
          <p:cNvPr id="3" name="Título 2">
            <a:extLst>
              <a:ext uri="{FF2B5EF4-FFF2-40B4-BE49-F238E27FC236}">
                <a16:creationId xmlns:a16="http://schemas.microsoft.com/office/drawing/2014/main" id="{0AD7948C-CB72-E740-B637-E1BB35E5D443}"/>
              </a:ext>
            </a:extLst>
          </p:cNvPr>
          <p:cNvSpPr>
            <a:spLocks noGrp="1"/>
          </p:cNvSpPr>
          <p:nvPr>
            <p:ph type="ctrTitle" idx="2"/>
          </p:nvPr>
        </p:nvSpPr>
        <p:spPr>
          <a:xfrm>
            <a:off x="1633200" y="4300452"/>
            <a:ext cx="8925600" cy="965200"/>
          </a:xfrm>
        </p:spPr>
        <p:txBody>
          <a:bodyPr/>
          <a:lstStyle/>
          <a:p>
            <a:r>
              <a:rPr lang="es-PE">
                <a:sym typeface="Nunito"/>
              </a:rPr>
              <a:t>Fundamentos Básicos</a:t>
            </a:r>
            <a:endParaRPr lang="es-PE" dirty="0"/>
          </a:p>
        </p:txBody>
      </p:sp>
      <p:sp>
        <p:nvSpPr>
          <p:cNvPr id="4" name="CuadroTexto 3">
            <a:extLst>
              <a:ext uri="{FF2B5EF4-FFF2-40B4-BE49-F238E27FC236}">
                <a16:creationId xmlns:a16="http://schemas.microsoft.com/office/drawing/2014/main" id="{82AFE3B2-E5CE-426A-848B-8FE614C8DBAB}"/>
              </a:ext>
            </a:extLst>
          </p:cNvPr>
          <p:cNvSpPr txBox="1"/>
          <p:nvPr/>
        </p:nvSpPr>
        <p:spPr>
          <a:xfrm>
            <a:off x="206898" y="6302600"/>
            <a:ext cx="395747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b="1" dirty="0">
                <a:solidFill>
                  <a:schemeClr val="bg1"/>
                </a:solidFill>
              </a:rPr>
              <a:t>Curso de Programaci</a:t>
            </a:r>
            <a:r>
              <a:rPr lang="es-ES" b="1" dirty="0">
                <a:solidFill>
                  <a:schemeClr val="bg1"/>
                </a:solidFill>
              </a:rPr>
              <a:t>ón Orientada a Objetos</a:t>
            </a:r>
            <a:endParaRPr lang="es-ES" sz="1400" b="1" dirty="0">
              <a:solidFill>
                <a:schemeClr val="bg1"/>
              </a:solidFill>
            </a:endParaRPr>
          </a:p>
        </p:txBody>
      </p:sp>
    </p:spTree>
    <p:extLst>
      <p:ext uri="{BB962C8B-B14F-4D97-AF65-F5344CB8AC3E}">
        <p14:creationId xmlns:p14="http://schemas.microsoft.com/office/powerpoint/2010/main" val="328461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188640"/>
            <a:ext cx="8507288" cy="578212"/>
          </a:xfrm>
        </p:spPr>
        <p:txBody>
          <a:bodyPr vert="horz" lIns="91440" tIns="45720" rIns="91440" bIns="45720" rtlCol="0" anchor="ctr">
            <a:normAutofit fontScale="90000"/>
          </a:bodyPr>
          <a:lstStyle/>
          <a:p>
            <a:pPr algn="ctr"/>
            <a:r>
              <a:rPr lang="es-PE" sz="3600" dirty="0"/>
              <a:t>Primeros pasos… </a:t>
            </a:r>
          </a:p>
        </p:txBody>
      </p:sp>
      <p:sp>
        <p:nvSpPr>
          <p:cNvPr id="5" name="4 CuadroTexto"/>
          <p:cNvSpPr txBox="1"/>
          <p:nvPr/>
        </p:nvSpPr>
        <p:spPr>
          <a:xfrm>
            <a:off x="2135561" y="1124744"/>
            <a:ext cx="6774611" cy="400110"/>
          </a:xfrm>
          <a:prstGeom prst="rect">
            <a:avLst/>
          </a:prstGeom>
          <a:noFill/>
        </p:spPr>
        <p:txBody>
          <a:bodyPr wrap="none" rtlCol="0">
            <a:spAutoFit/>
          </a:bodyPr>
          <a:lstStyle/>
          <a:p>
            <a:r>
              <a:rPr lang="es-PE" sz="2000" dirty="0">
                <a:solidFill>
                  <a:srgbClr val="002060"/>
                </a:solidFill>
              </a:rPr>
              <a:t>3.- Escribir el nombre del proyecto y quitar </a:t>
            </a:r>
            <a:r>
              <a:rPr lang="es-PE" sz="2000" dirty="0" err="1">
                <a:solidFill>
                  <a:srgbClr val="002060"/>
                </a:solidFill>
              </a:rPr>
              <a:t>check</a:t>
            </a:r>
            <a:r>
              <a:rPr lang="es-PE" sz="2000" dirty="0">
                <a:solidFill>
                  <a:srgbClr val="002060"/>
                </a:solidFill>
              </a:rPr>
              <a:t> de </a:t>
            </a:r>
            <a:r>
              <a:rPr lang="es-PE" sz="2000" dirty="0" err="1">
                <a:solidFill>
                  <a:srgbClr val="002060"/>
                </a:solidFill>
              </a:rPr>
              <a:t>Main</a:t>
            </a:r>
            <a:r>
              <a:rPr lang="es-PE" sz="2000" dirty="0">
                <a:solidFill>
                  <a:srgbClr val="002060"/>
                </a:solidFill>
              </a:rPr>
              <a:t> </a:t>
            </a:r>
            <a:r>
              <a:rPr lang="es-PE" sz="2000" dirty="0" err="1">
                <a:solidFill>
                  <a:srgbClr val="002060"/>
                </a:solidFill>
              </a:rPr>
              <a:t>Class</a:t>
            </a:r>
            <a:endParaRPr lang="es-PE" sz="2000" dirty="0">
              <a:solidFill>
                <a:srgbClr val="00206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1" y="1524855"/>
            <a:ext cx="6886575"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439816" y="4221088"/>
            <a:ext cx="5040560" cy="36004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4425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188640"/>
            <a:ext cx="8507288" cy="578212"/>
          </a:xfrm>
        </p:spPr>
        <p:txBody>
          <a:bodyPr vert="horz" lIns="91440" tIns="45720" rIns="91440" bIns="45720" rtlCol="0" anchor="ctr">
            <a:normAutofit fontScale="90000"/>
          </a:bodyPr>
          <a:lstStyle/>
          <a:p>
            <a:pPr algn="ctr"/>
            <a:r>
              <a:rPr lang="es-PE" sz="3600" dirty="0"/>
              <a:t>Primeros pasos… </a:t>
            </a:r>
          </a:p>
        </p:txBody>
      </p:sp>
      <p:sp>
        <p:nvSpPr>
          <p:cNvPr id="5" name="4 CuadroTexto"/>
          <p:cNvSpPr txBox="1"/>
          <p:nvPr/>
        </p:nvSpPr>
        <p:spPr>
          <a:xfrm>
            <a:off x="2135560" y="1124744"/>
            <a:ext cx="4857740" cy="400110"/>
          </a:xfrm>
          <a:prstGeom prst="rect">
            <a:avLst/>
          </a:prstGeom>
          <a:noFill/>
        </p:spPr>
        <p:txBody>
          <a:bodyPr wrap="none" rtlCol="0">
            <a:spAutoFit/>
          </a:bodyPr>
          <a:lstStyle/>
          <a:p>
            <a:r>
              <a:rPr lang="es-PE" sz="2000" dirty="0">
                <a:solidFill>
                  <a:srgbClr val="002060"/>
                </a:solidFill>
              </a:rPr>
              <a:t>4.- Crear un nuevo paquete (</a:t>
            </a:r>
            <a:r>
              <a:rPr lang="es-PE" sz="2000" dirty="0" err="1">
                <a:solidFill>
                  <a:srgbClr val="002060"/>
                </a:solidFill>
              </a:rPr>
              <a:t>Source</a:t>
            </a:r>
            <a:r>
              <a:rPr lang="es-PE" sz="2000" dirty="0">
                <a:solidFill>
                  <a:srgbClr val="002060"/>
                </a:solidFill>
              </a:rPr>
              <a:t> </a:t>
            </a:r>
            <a:r>
              <a:rPr lang="es-PE" sz="2000" dirty="0" err="1">
                <a:solidFill>
                  <a:srgbClr val="002060"/>
                </a:solidFill>
              </a:rPr>
              <a:t>Package</a:t>
            </a:r>
            <a:r>
              <a:rPr lang="es-PE" sz="2000" dirty="0">
                <a:solidFill>
                  <a:srgbClr val="002060"/>
                </a:solidFill>
              </a:rPr>
              <a: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629" y="1628800"/>
            <a:ext cx="4924425"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00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188640"/>
            <a:ext cx="8507288" cy="578212"/>
          </a:xfrm>
        </p:spPr>
        <p:txBody>
          <a:bodyPr vert="horz" lIns="91440" tIns="45720" rIns="91440" bIns="45720" rtlCol="0" anchor="ctr">
            <a:normAutofit fontScale="90000"/>
          </a:bodyPr>
          <a:lstStyle/>
          <a:p>
            <a:pPr algn="ctr"/>
            <a:r>
              <a:rPr lang="es-PE" sz="3600" dirty="0"/>
              <a:t>Primeros pasos… </a:t>
            </a:r>
          </a:p>
        </p:txBody>
      </p:sp>
      <p:sp>
        <p:nvSpPr>
          <p:cNvPr id="5" name="4 CuadroTexto"/>
          <p:cNvSpPr txBox="1"/>
          <p:nvPr/>
        </p:nvSpPr>
        <p:spPr>
          <a:xfrm>
            <a:off x="2135561" y="1124744"/>
            <a:ext cx="7585603" cy="400110"/>
          </a:xfrm>
          <a:prstGeom prst="rect">
            <a:avLst/>
          </a:prstGeom>
          <a:noFill/>
        </p:spPr>
        <p:txBody>
          <a:bodyPr wrap="none" rtlCol="0">
            <a:spAutoFit/>
          </a:bodyPr>
          <a:lstStyle/>
          <a:p>
            <a:r>
              <a:rPr lang="es-PE" sz="2000" dirty="0">
                <a:solidFill>
                  <a:srgbClr val="002060"/>
                </a:solidFill>
              </a:rPr>
              <a:t>5.- Escribir el nombre del paquete, las siguientes opciones mantenerlas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973" y="1642191"/>
            <a:ext cx="6984776" cy="4840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143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188640"/>
            <a:ext cx="8507288" cy="578212"/>
          </a:xfrm>
        </p:spPr>
        <p:txBody>
          <a:bodyPr vert="horz" lIns="91440" tIns="45720" rIns="91440" bIns="45720" rtlCol="0" anchor="ctr">
            <a:normAutofit fontScale="90000"/>
          </a:bodyPr>
          <a:lstStyle/>
          <a:p>
            <a:pPr algn="ctr"/>
            <a:r>
              <a:rPr lang="es-PE" sz="3600" dirty="0"/>
              <a:t>Primeros pasos… </a:t>
            </a:r>
          </a:p>
        </p:txBody>
      </p:sp>
      <p:sp>
        <p:nvSpPr>
          <p:cNvPr id="5" name="4 CuadroTexto"/>
          <p:cNvSpPr txBox="1"/>
          <p:nvPr/>
        </p:nvSpPr>
        <p:spPr>
          <a:xfrm>
            <a:off x="2135560" y="1124744"/>
            <a:ext cx="5698996" cy="400110"/>
          </a:xfrm>
          <a:prstGeom prst="rect">
            <a:avLst/>
          </a:prstGeom>
          <a:noFill/>
        </p:spPr>
        <p:txBody>
          <a:bodyPr wrap="none" rtlCol="0">
            <a:spAutoFit/>
          </a:bodyPr>
          <a:lstStyle/>
          <a:p>
            <a:r>
              <a:rPr lang="es-PE" sz="2000" dirty="0">
                <a:solidFill>
                  <a:srgbClr val="002060"/>
                </a:solidFill>
              </a:rPr>
              <a:t>6.- Crear una nueva clase, dentro del paquete creado</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9" y="1628801"/>
            <a:ext cx="50387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7265"/>
          <a:stretch/>
        </p:blipFill>
        <p:spPr bwMode="auto">
          <a:xfrm>
            <a:off x="2783633" y="4509120"/>
            <a:ext cx="6886575" cy="156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2290417" y="3861048"/>
            <a:ext cx="4752711" cy="400110"/>
          </a:xfrm>
          <a:prstGeom prst="rect">
            <a:avLst/>
          </a:prstGeom>
          <a:noFill/>
        </p:spPr>
        <p:txBody>
          <a:bodyPr wrap="none" rtlCol="0">
            <a:spAutoFit/>
          </a:bodyPr>
          <a:lstStyle/>
          <a:p>
            <a:r>
              <a:rPr lang="es-PE" sz="2000" dirty="0">
                <a:solidFill>
                  <a:srgbClr val="002060"/>
                </a:solidFill>
              </a:rPr>
              <a:t>7.- Escribir el nombre, lo demás mantenerlo</a:t>
            </a:r>
          </a:p>
        </p:txBody>
      </p:sp>
    </p:spTree>
    <p:extLst>
      <p:ext uri="{BB962C8B-B14F-4D97-AF65-F5344CB8AC3E}">
        <p14:creationId xmlns:p14="http://schemas.microsoft.com/office/powerpoint/2010/main" val="207011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188640"/>
            <a:ext cx="8507288" cy="578212"/>
          </a:xfrm>
        </p:spPr>
        <p:txBody>
          <a:bodyPr vert="horz" lIns="91440" tIns="45720" rIns="91440" bIns="45720" rtlCol="0" anchor="ctr">
            <a:normAutofit fontScale="90000"/>
          </a:bodyPr>
          <a:lstStyle/>
          <a:p>
            <a:pPr algn="ctr"/>
            <a:r>
              <a:rPr lang="es-PE" sz="3600" dirty="0"/>
              <a:t>Primeros pasos… </a:t>
            </a:r>
          </a:p>
        </p:txBody>
      </p:sp>
      <p:sp>
        <p:nvSpPr>
          <p:cNvPr id="8" name="7 CuadroTexto"/>
          <p:cNvSpPr txBox="1"/>
          <p:nvPr/>
        </p:nvSpPr>
        <p:spPr>
          <a:xfrm>
            <a:off x="2135560" y="1124744"/>
            <a:ext cx="6160661" cy="707886"/>
          </a:xfrm>
          <a:prstGeom prst="rect">
            <a:avLst/>
          </a:prstGeom>
          <a:noFill/>
        </p:spPr>
        <p:txBody>
          <a:bodyPr wrap="none" rtlCol="0">
            <a:spAutoFit/>
          </a:bodyPr>
          <a:lstStyle/>
          <a:p>
            <a:r>
              <a:rPr lang="es-PE" sz="2000" dirty="0">
                <a:solidFill>
                  <a:srgbClr val="002060"/>
                </a:solidFill>
              </a:rPr>
              <a:t>6.- Crear primeras instrucciones:</a:t>
            </a:r>
          </a:p>
          <a:p>
            <a:r>
              <a:rPr lang="es-PE" sz="2000" dirty="0">
                <a:solidFill>
                  <a:srgbClr val="002060"/>
                </a:solidFill>
              </a:rPr>
              <a:t>	a) Método principal  (</a:t>
            </a:r>
            <a:r>
              <a:rPr lang="es-PE" sz="2000" dirty="0" err="1">
                <a:solidFill>
                  <a:srgbClr val="002060"/>
                </a:solidFill>
              </a:rPr>
              <a:t>shortcut</a:t>
            </a:r>
            <a:r>
              <a:rPr lang="es-PE" sz="2000" dirty="0">
                <a:solidFill>
                  <a:srgbClr val="002060"/>
                </a:solidFill>
              </a:rPr>
              <a:t>: escribir </a:t>
            </a:r>
            <a:r>
              <a:rPr lang="es-PE" sz="2000" dirty="0" err="1">
                <a:solidFill>
                  <a:srgbClr val="002060"/>
                </a:solidFill>
              </a:rPr>
              <a:t>psvm</a:t>
            </a:r>
            <a:r>
              <a:rPr lang="es-PE" sz="2000" dirty="0">
                <a:solidFill>
                  <a:srgbClr val="002060"/>
                </a:solidFill>
              </a:rPr>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702" y="1972312"/>
            <a:ext cx="4271981" cy="1240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CuadroTexto"/>
          <p:cNvSpPr txBox="1"/>
          <p:nvPr/>
        </p:nvSpPr>
        <p:spPr>
          <a:xfrm>
            <a:off x="3071664" y="3434080"/>
            <a:ext cx="7320466" cy="400110"/>
          </a:xfrm>
          <a:prstGeom prst="rect">
            <a:avLst/>
          </a:prstGeom>
          <a:noFill/>
        </p:spPr>
        <p:txBody>
          <a:bodyPr wrap="none" rtlCol="0">
            <a:spAutoFit/>
          </a:bodyPr>
          <a:lstStyle/>
          <a:p>
            <a:r>
              <a:rPr lang="es-PE" sz="2000" dirty="0">
                <a:solidFill>
                  <a:srgbClr val="002060"/>
                </a:solidFill>
              </a:rPr>
              <a:t>b) Instrucción para mostrar datos en consola (</a:t>
            </a:r>
            <a:r>
              <a:rPr lang="es-PE" sz="2000" dirty="0" err="1">
                <a:solidFill>
                  <a:srgbClr val="002060"/>
                </a:solidFill>
              </a:rPr>
              <a:t>shortcut</a:t>
            </a:r>
            <a:r>
              <a:rPr lang="es-PE" sz="2000" dirty="0">
                <a:solidFill>
                  <a:srgbClr val="002060"/>
                </a:solidFill>
              </a:rPr>
              <a:t>: escribir </a:t>
            </a:r>
            <a:r>
              <a:rPr lang="es-PE" sz="2000" dirty="0" err="1">
                <a:solidFill>
                  <a:srgbClr val="002060"/>
                </a:solidFill>
              </a:rPr>
              <a:t>sout</a:t>
            </a:r>
            <a:r>
              <a:rPr lang="es-PE" sz="2000" dirty="0">
                <a:solidFill>
                  <a:srgbClr val="002060"/>
                </a:solidFill>
              </a:rPr>
              <a:t>)</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286" y="4077073"/>
            <a:ext cx="3611867" cy="572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24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93725" y="253010"/>
            <a:ext cx="9604549" cy="578212"/>
          </a:xfrm>
        </p:spPr>
        <p:txBody>
          <a:bodyPr vert="horz" lIns="91440" tIns="45720" rIns="91440" bIns="45720" rtlCol="0" anchor="ctr">
            <a:normAutofit fontScale="90000"/>
          </a:bodyPr>
          <a:lstStyle/>
          <a:p>
            <a:pPr algn="ctr"/>
            <a:r>
              <a:rPr lang="es-PE" sz="3600" dirty="0"/>
              <a:t>El programa en Java y el método </a:t>
            </a:r>
            <a:r>
              <a:rPr lang="es-PE" sz="3600" dirty="0" err="1"/>
              <a:t>main</a:t>
            </a:r>
            <a:endParaRPr lang="es-PE" sz="3600" dirty="0"/>
          </a:p>
        </p:txBody>
      </p:sp>
      <p:pic>
        <p:nvPicPr>
          <p:cNvPr id="4" name="Imagen 3">
            <a:extLst>
              <a:ext uri="{FF2B5EF4-FFF2-40B4-BE49-F238E27FC236}">
                <a16:creationId xmlns:a16="http://schemas.microsoft.com/office/drawing/2014/main" id="{C85003B6-8B3A-CD9C-A933-2680A07B5E30}"/>
              </a:ext>
            </a:extLst>
          </p:cNvPr>
          <p:cNvPicPr>
            <a:picLocks noChangeAspect="1"/>
          </p:cNvPicPr>
          <p:nvPr/>
        </p:nvPicPr>
        <p:blipFill>
          <a:blip r:embed="rId2"/>
          <a:stretch>
            <a:fillRect/>
          </a:stretch>
        </p:blipFill>
        <p:spPr>
          <a:xfrm>
            <a:off x="3076574" y="1406706"/>
            <a:ext cx="7093709" cy="3155246"/>
          </a:xfrm>
          <a:prstGeom prst="rect">
            <a:avLst/>
          </a:prstGeom>
        </p:spPr>
      </p:pic>
      <p:sp>
        <p:nvSpPr>
          <p:cNvPr id="5" name="CuadroTexto 4">
            <a:extLst>
              <a:ext uri="{FF2B5EF4-FFF2-40B4-BE49-F238E27FC236}">
                <a16:creationId xmlns:a16="http://schemas.microsoft.com/office/drawing/2014/main" id="{58E029B3-7383-D36E-0DCE-C49AC898622C}"/>
              </a:ext>
            </a:extLst>
          </p:cNvPr>
          <p:cNvSpPr txBox="1"/>
          <p:nvPr/>
        </p:nvSpPr>
        <p:spPr>
          <a:xfrm>
            <a:off x="723481" y="5134708"/>
            <a:ext cx="10932607" cy="738664"/>
          </a:xfrm>
          <a:prstGeom prst="rect">
            <a:avLst/>
          </a:prstGeom>
          <a:noFill/>
        </p:spPr>
        <p:txBody>
          <a:bodyPr wrap="square" rtlCol="0">
            <a:spAutoFit/>
          </a:bodyPr>
          <a:lstStyle/>
          <a:p>
            <a:pPr marL="285750" indent="-285750">
              <a:buFont typeface="Arial" panose="020B0604020202020204" pitchFamily="34" charset="0"/>
              <a:buChar char="•"/>
            </a:pPr>
            <a:r>
              <a:rPr lang="es-ES" dirty="0"/>
              <a:t>Todo programa en Java comienza con una clase, cuyo nombre es el nombre del programa.</a:t>
            </a:r>
          </a:p>
          <a:p>
            <a:pPr marL="285750" indent="-285750">
              <a:buFont typeface="Arial" panose="020B0604020202020204" pitchFamily="34" charset="0"/>
              <a:buChar char="•"/>
            </a:pPr>
            <a:r>
              <a:rPr lang="es-ES" dirty="0"/>
              <a:t>Todo programa en Java tiene un método </a:t>
            </a:r>
            <a:r>
              <a:rPr lang="es-ES" b="1" dirty="0" err="1"/>
              <a:t>main</a:t>
            </a:r>
            <a:r>
              <a:rPr lang="es-ES" dirty="0"/>
              <a:t>, dentro de la clase principal, que es donde las instrucciones deben ir. </a:t>
            </a: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96069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1"/>
          <p:cNvSpPr txBox="1">
            <a:spLocks noGrp="1"/>
          </p:cNvSpPr>
          <p:nvPr>
            <p:ph type="title" idx="4294967295"/>
          </p:nvPr>
        </p:nvSpPr>
        <p:spPr>
          <a:xfrm>
            <a:off x="596975" y="4339016"/>
            <a:ext cx="11287200" cy="1692600"/>
          </a:xfrm>
          <a:prstGeom prst="rect">
            <a:avLst/>
          </a:prstGeom>
          <a:noFill/>
          <a:ln>
            <a:noFill/>
          </a:ln>
        </p:spPr>
        <p:txBody>
          <a:bodyPr spcFirstLastPara="1" wrap="square" lIns="91425" tIns="45700" rIns="91425" bIns="45700" anchor="ctr" anchorCtr="0">
            <a:noAutofit/>
          </a:bodyPr>
          <a:lstStyle/>
          <a:p>
            <a:pPr marL="457200" marR="0" lvl="0" indent="-451485" algn="l" rtl="0">
              <a:lnSpc>
                <a:spcPct val="90000"/>
              </a:lnSpc>
              <a:spcBef>
                <a:spcPts val="0"/>
              </a:spcBef>
              <a:spcAft>
                <a:spcPts val="0"/>
              </a:spcAft>
              <a:buClr>
                <a:schemeClr val="accent2"/>
              </a:buClr>
              <a:buSzPts val="3510"/>
              <a:buFont typeface="Verdana"/>
              <a:buAutoNum type="arabicPeriod"/>
            </a:pPr>
            <a:r>
              <a:rPr lang="es-ES" sz="3509" b="1">
                <a:solidFill>
                  <a:schemeClr val="accent2"/>
                </a:solidFill>
                <a:latin typeface="Verdana"/>
                <a:ea typeface="Verdana"/>
                <a:cs typeface="Verdana"/>
                <a:sym typeface="Verdana"/>
              </a:rPr>
              <a:t>VARIABLES, OPERADORES Y TIPOS EN JAVA</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1.1. VARIABLES EN JAVA</a:t>
            </a:r>
            <a:endParaRPr/>
          </a:p>
        </p:txBody>
      </p:sp>
      <p:pic>
        <p:nvPicPr>
          <p:cNvPr id="57" name="Google Shape;57;p12"/>
          <p:cNvPicPr preferRelativeResize="0"/>
          <p:nvPr/>
        </p:nvPicPr>
        <p:blipFill>
          <a:blip r:embed="rId3">
            <a:alphaModFix/>
          </a:blip>
          <a:stretch>
            <a:fillRect/>
          </a:stretch>
        </p:blipFill>
        <p:spPr>
          <a:xfrm>
            <a:off x="2933150" y="2955275"/>
            <a:ext cx="5122225" cy="229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1.1.1 Declaración y tipos de datos primitivos</a:t>
            </a:r>
            <a:endParaRPr/>
          </a:p>
        </p:txBody>
      </p:sp>
      <p:pic>
        <p:nvPicPr>
          <p:cNvPr id="63" name="Google Shape;63;p13"/>
          <p:cNvPicPr preferRelativeResize="0"/>
          <p:nvPr/>
        </p:nvPicPr>
        <p:blipFill>
          <a:blip r:embed="rId3">
            <a:alphaModFix/>
          </a:blip>
          <a:stretch>
            <a:fillRect/>
          </a:stretch>
        </p:blipFill>
        <p:spPr>
          <a:xfrm>
            <a:off x="565525" y="2545300"/>
            <a:ext cx="10876950" cy="350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body" idx="1"/>
          </p:nvPr>
        </p:nvSpPr>
        <p:spPr>
          <a:xfrm>
            <a:off x="514349" y="1283276"/>
            <a:ext cx="11287200" cy="4245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s-ES" sz="1600"/>
              <a:t>public static void main(String[] args) {</a:t>
            </a:r>
            <a:endParaRPr sz="1600"/>
          </a:p>
          <a:p>
            <a:pPr marL="0" marR="0" lvl="0" indent="457200" algn="l" rtl="0">
              <a:lnSpc>
                <a:spcPct val="90000"/>
              </a:lnSpc>
              <a:spcBef>
                <a:spcPts val="1000"/>
              </a:spcBef>
              <a:spcAft>
                <a:spcPts val="0"/>
              </a:spcAft>
              <a:buNone/>
            </a:pPr>
            <a:r>
              <a:rPr lang="es-ES" sz="1600"/>
              <a:t>int edad; // Tipo de dato y nombre de variable</a:t>
            </a:r>
            <a:endParaRPr sz="1600"/>
          </a:p>
          <a:p>
            <a:pPr marL="0" marR="0" lvl="0" indent="457200" algn="l" rtl="0">
              <a:lnSpc>
                <a:spcPct val="90000"/>
              </a:lnSpc>
              <a:spcBef>
                <a:spcPts val="1000"/>
              </a:spcBef>
              <a:spcAft>
                <a:spcPts val="0"/>
              </a:spcAft>
              <a:buNone/>
            </a:pPr>
            <a:r>
              <a:rPr lang="es-ES" sz="1600"/>
              <a:t>double precio = 0.0; // inicializar una variable al declarar</a:t>
            </a:r>
            <a:endParaRPr sz="1600"/>
          </a:p>
          <a:p>
            <a:pPr marL="0" marR="0" lvl="0" indent="457200" algn="l" rtl="0">
              <a:lnSpc>
                <a:spcPct val="90000"/>
              </a:lnSpc>
              <a:spcBef>
                <a:spcPts val="1000"/>
              </a:spcBef>
              <a:spcAft>
                <a:spcPts val="0"/>
              </a:spcAft>
              <a:buNone/>
            </a:pPr>
            <a:r>
              <a:rPr lang="es-ES" sz="1600"/>
              <a:t>// Tipos de datos primitivos -  Enteros</a:t>
            </a:r>
            <a:endParaRPr sz="1600"/>
          </a:p>
          <a:p>
            <a:pPr marL="0" marR="0" lvl="0" indent="457200" algn="l" rtl="0">
              <a:lnSpc>
                <a:spcPct val="90000"/>
              </a:lnSpc>
              <a:spcBef>
                <a:spcPts val="1000"/>
              </a:spcBef>
              <a:spcAft>
                <a:spcPts val="0"/>
              </a:spcAft>
              <a:buNone/>
            </a:pPr>
            <a:r>
              <a:rPr lang="es-ES" sz="1600"/>
              <a:t>byte a; // 8 bits </a:t>
            </a:r>
            <a:endParaRPr sz="1600"/>
          </a:p>
          <a:p>
            <a:pPr marL="0" marR="0" lvl="0" indent="457200" algn="l" rtl="0">
              <a:lnSpc>
                <a:spcPct val="90000"/>
              </a:lnSpc>
              <a:spcBef>
                <a:spcPts val="1000"/>
              </a:spcBef>
              <a:spcAft>
                <a:spcPts val="0"/>
              </a:spcAft>
              <a:buNone/>
            </a:pPr>
            <a:r>
              <a:rPr lang="es-ES" sz="1600"/>
              <a:t>short b; // 16 bits</a:t>
            </a:r>
            <a:endParaRPr sz="1600"/>
          </a:p>
          <a:p>
            <a:pPr marL="0" marR="0" lvl="0" indent="457200" algn="l" rtl="0">
              <a:lnSpc>
                <a:spcPct val="90000"/>
              </a:lnSpc>
              <a:spcBef>
                <a:spcPts val="1000"/>
              </a:spcBef>
              <a:spcAft>
                <a:spcPts val="0"/>
              </a:spcAft>
              <a:buNone/>
            </a:pPr>
            <a:r>
              <a:rPr lang="es-ES" sz="1600"/>
              <a:t>int c; // 32 bits</a:t>
            </a:r>
            <a:endParaRPr sz="1600"/>
          </a:p>
          <a:p>
            <a:pPr marL="0" marR="0" lvl="0" indent="457200" algn="l" rtl="0">
              <a:lnSpc>
                <a:spcPct val="90000"/>
              </a:lnSpc>
              <a:spcBef>
                <a:spcPts val="1000"/>
              </a:spcBef>
              <a:spcAft>
                <a:spcPts val="0"/>
              </a:spcAft>
              <a:buNone/>
            </a:pPr>
            <a:r>
              <a:rPr lang="es-ES" sz="1600"/>
              <a:t>long d; // 64 bits</a:t>
            </a:r>
            <a:endParaRPr sz="1600"/>
          </a:p>
          <a:p>
            <a:pPr marL="0" marR="0" lvl="0" indent="457200" algn="l" rtl="0">
              <a:lnSpc>
                <a:spcPct val="90000"/>
              </a:lnSpc>
              <a:spcBef>
                <a:spcPts val="1000"/>
              </a:spcBef>
              <a:spcAft>
                <a:spcPts val="0"/>
              </a:spcAft>
              <a:buNone/>
            </a:pPr>
            <a:r>
              <a:rPr lang="es-ES" sz="1600"/>
              <a:t>// Tipos de datos primitivos - Punto flotante o decimales</a:t>
            </a:r>
            <a:endParaRPr sz="1600"/>
          </a:p>
          <a:p>
            <a:pPr marL="0" marR="0" lvl="0" indent="457200" algn="l" rtl="0">
              <a:lnSpc>
                <a:spcPct val="90000"/>
              </a:lnSpc>
              <a:spcBef>
                <a:spcPts val="1000"/>
              </a:spcBef>
              <a:spcAft>
                <a:spcPts val="0"/>
              </a:spcAft>
              <a:buNone/>
            </a:pPr>
            <a:r>
              <a:rPr lang="es-ES" sz="1600"/>
              <a:t>float x; // 32 bits</a:t>
            </a:r>
            <a:endParaRPr sz="1600"/>
          </a:p>
          <a:p>
            <a:pPr marL="0" marR="0" lvl="0" indent="457200" algn="l" rtl="0">
              <a:lnSpc>
                <a:spcPct val="90000"/>
              </a:lnSpc>
              <a:spcBef>
                <a:spcPts val="1000"/>
              </a:spcBef>
              <a:spcAft>
                <a:spcPts val="0"/>
              </a:spcAft>
              <a:buNone/>
            </a:pPr>
            <a:r>
              <a:rPr lang="es-ES" sz="1600"/>
              <a:t>double y; // 64 bits</a:t>
            </a:r>
            <a:endParaRPr sz="1600"/>
          </a:p>
          <a:p>
            <a:pPr marL="0" marR="0" lvl="0" indent="457200" algn="l" rtl="0">
              <a:lnSpc>
                <a:spcPct val="90000"/>
              </a:lnSpc>
              <a:spcBef>
                <a:spcPts val="1000"/>
              </a:spcBef>
              <a:spcAft>
                <a:spcPts val="0"/>
              </a:spcAft>
              <a:buNone/>
            </a:pPr>
            <a:r>
              <a:rPr lang="es-ES" sz="1600"/>
              <a:t>char r = 'R'; // Tipo de dato primitivo - Textual</a:t>
            </a:r>
            <a:endParaRPr sz="1600"/>
          </a:p>
          <a:p>
            <a:pPr marL="0" marR="0" lvl="0" indent="457200" algn="l" rtl="0">
              <a:lnSpc>
                <a:spcPct val="90000"/>
              </a:lnSpc>
              <a:spcBef>
                <a:spcPts val="1000"/>
              </a:spcBef>
              <a:spcAft>
                <a:spcPts val="0"/>
              </a:spcAft>
              <a:buNone/>
            </a:pPr>
            <a:r>
              <a:rPr lang="es-ES" sz="1600"/>
              <a:t>boolean estaAbierto = true; // // Tipos de datos primitivos - para valores lógicos true o false </a:t>
            </a:r>
            <a:endParaRPr sz="1600"/>
          </a:p>
          <a:p>
            <a:pPr marL="0" marR="0" lvl="0" indent="0" algn="l" rtl="0">
              <a:lnSpc>
                <a:spcPct val="90000"/>
              </a:lnSpc>
              <a:spcBef>
                <a:spcPts val="1000"/>
              </a:spcBef>
              <a:spcAft>
                <a:spcPts val="0"/>
              </a:spcAft>
              <a:buNone/>
            </a:pPr>
            <a:r>
              <a:rPr lang="es-ES" sz="1600"/>
              <a:t>}</a:t>
            </a:r>
            <a:endParaRPr sz="1600"/>
          </a:p>
        </p:txBody>
      </p:sp>
      <p:sp>
        <p:nvSpPr>
          <p:cNvPr id="69" name="Google Shape;69;p14"/>
          <p:cNvSpPr txBox="1">
            <a:spLocks noGrp="1"/>
          </p:cNvSpPr>
          <p:nvPr>
            <p:ph type="title"/>
          </p:nvPr>
        </p:nvSpPr>
        <p:spPr>
          <a:xfrm>
            <a:off x="514348" y="472063"/>
            <a:ext cx="11287200" cy="7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1.1.2. Ejemplo sobre declaración y tipos de datos primitivos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20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20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Effect transition="in" filter="fade">
                                      <p:cBhvr>
                                        <p:cTn id="17" dur="2000"/>
                                        <p:tgtEl>
                                          <p:spTgt spid="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xEl>
                                              <p:pRg st="3" end="3"/>
                                            </p:txEl>
                                          </p:spTgt>
                                        </p:tgtEl>
                                        <p:attrNameLst>
                                          <p:attrName>style.visibility</p:attrName>
                                        </p:attrNameLst>
                                      </p:cBhvr>
                                      <p:to>
                                        <p:strVal val="visible"/>
                                      </p:to>
                                    </p:set>
                                    <p:animEffect transition="in" filter="fade">
                                      <p:cBhvr>
                                        <p:cTn id="22" dur="2000"/>
                                        <p:tgtEl>
                                          <p:spTgt spid="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
                                            <p:txEl>
                                              <p:pRg st="4" end="4"/>
                                            </p:txEl>
                                          </p:spTgt>
                                        </p:tgtEl>
                                        <p:attrNameLst>
                                          <p:attrName>style.visibility</p:attrName>
                                        </p:attrNameLst>
                                      </p:cBhvr>
                                      <p:to>
                                        <p:strVal val="visible"/>
                                      </p:to>
                                    </p:set>
                                    <p:animEffect transition="in" filter="fade">
                                      <p:cBhvr>
                                        <p:cTn id="27" dur="2000"/>
                                        <p:tgtEl>
                                          <p:spTgt spid="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xEl>
                                              <p:pRg st="5" end="5"/>
                                            </p:txEl>
                                          </p:spTgt>
                                        </p:tgtEl>
                                        <p:attrNameLst>
                                          <p:attrName>style.visibility</p:attrName>
                                        </p:attrNameLst>
                                      </p:cBhvr>
                                      <p:to>
                                        <p:strVal val="visible"/>
                                      </p:to>
                                    </p:set>
                                    <p:animEffect transition="in" filter="fade">
                                      <p:cBhvr>
                                        <p:cTn id="32" dur="2000"/>
                                        <p:tgtEl>
                                          <p:spTgt spid="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xEl>
                                              <p:pRg st="6" end="6"/>
                                            </p:txEl>
                                          </p:spTgt>
                                        </p:tgtEl>
                                        <p:attrNameLst>
                                          <p:attrName>style.visibility</p:attrName>
                                        </p:attrNameLst>
                                      </p:cBhvr>
                                      <p:to>
                                        <p:strVal val="visible"/>
                                      </p:to>
                                    </p:set>
                                    <p:animEffect transition="in" filter="fade">
                                      <p:cBhvr>
                                        <p:cTn id="37" dur="2000"/>
                                        <p:tgtEl>
                                          <p:spTgt spid="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8">
                                            <p:txEl>
                                              <p:pRg st="7" end="7"/>
                                            </p:txEl>
                                          </p:spTgt>
                                        </p:tgtEl>
                                        <p:attrNameLst>
                                          <p:attrName>style.visibility</p:attrName>
                                        </p:attrNameLst>
                                      </p:cBhvr>
                                      <p:to>
                                        <p:strVal val="visible"/>
                                      </p:to>
                                    </p:set>
                                    <p:animEffect transition="in" filter="fade">
                                      <p:cBhvr>
                                        <p:cTn id="42" dur="2000"/>
                                        <p:tgtEl>
                                          <p:spTgt spid="6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8">
                                            <p:txEl>
                                              <p:pRg st="8" end="8"/>
                                            </p:txEl>
                                          </p:spTgt>
                                        </p:tgtEl>
                                        <p:attrNameLst>
                                          <p:attrName>style.visibility</p:attrName>
                                        </p:attrNameLst>
                                      </p:cBhvr>
                                      <p:to>
                                        <p:strVal val="visible"/>
                                      </p:to>
                                    </p:set>
                                    <p:animEffect transition="in" filter="fade">
                                      <p:cBhvr>
                                        <p:cTn id="47" dur="2000"/>
                                        <p:tgtEl>
                                          <p:spTgt spid="6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8">
                                            <p:txEl>
                                              <p:pRg st="9" end="9"/>
                                            </p:txEl>
                                          </p:spTgt>
                                        </p:tgtEl>
                                        <p:attrNameLst>
                                          <p:attrName>style.visibility</p:attrName>
                                        </p:attrNameLst>
                                      </p:cBhvr>
                                      <p:to>
                                        <p:strVal val="visible"/>
                                      </p:to>
                                    </p:set>
                                    <p:animEffect transition="in" filter="fade">
                                      <p:cBhvr>
                                        <p:cTn id="52" dur="2000"/>
                                        <p:tgtEl>
                                          <p:spTgt spid="6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8">
                                            <p:txEl>
                                              <p:pRg st="10" end="10"/>
                                            </p:txEl>
                                          </p:spTgt>
                                        </p:tgtEl>
                                        <p:attrNameLst>
                                          <p:attrName>style.visibility</p:attrName>
                                        </p:attrNameLst>
                                      </p:cBhvr>
                                      <p:to>
                                        <p:strVal val="visible"/>
                                      </p:to>
                                    </p:set>
                                    <p:animEffect transition="in" filter="fade">
                                      <p:cBhvr>
                                        <p:cTn id="57" dur="2000"/>
                                        <p:tgtEl>
                                          <p:spTgt spid="6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8">
                                            <p:txEl>
                                              <p:pRg st="11" end="11"/>
                                            </p:txEl>
                                          </p:spTgt>
                                        </p:tgtEl>
                                        <p:attrNameLst>
                                          <p:attrName>style.visibility</p:attrName>
                                        </p:attrNameLst>
                                      </p:cBhvr>
                                      <p:to>
                                        <p:strVal val="visible"/>
                                      </p:to>
                                    </p:set>
                                    <p:animEffect transition="in" filter="fade">
                                      <p:cBhvr>
                                        <p:cTn id="62" dur="2000"/>
                                        <p:tgtEl>
                                          <p:spTgt spid="6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8">
                                            <p:txEl>
                                              <p:pRg st="12" end="12"/>
                                            </p:txEl>
                                          </p:spTgt>
                                        </p:tgtEl>
                                        <p:attrNameLst>
                                          <p:attrName>style.visibility</p:attrName>
                                        </p:attrNameLst>
                                      </p:cBhvr>
                                      <p:to>
                                        <p:strVal val="visible"/>
                                      </p:to>
                                    </p:set>
                                    <p:animEffect transition="in" filter="fade">
                                      <p:cBhvr>
                                        <p:cTn id="67" dur="2000"/>
                                        <p:tgtEl>
                                          <p:spTgt spid="6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8">
                                            <p:txEl>
                                              <p:pRg st="13" end="13"/>
                                            </p:txEl>
                                          </p:spTgt>
                                        </p:tgtEl>
                                        <p:attrNameLst>
                                          <p:attrName>style.visibility</p:attrName>
                                        </p:attrNameLst>
                                      </p:cBhvr>
                                      <p:to>
                                        <p:strVal val="visible"/>
                                      </p:to>
                                    </p:set>
                                    <p:animEffect transition="in" filter="fade">
                                      <p:cBhvr>
                                        <p:cTn id="72" dur="2000"/>
                                        <p:tgtEl>
                                          <p:spTgt spid="6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 name="Título 4">
            <a:extLst>
              <a:ext uri="{FF2B5EF4-FFF2-40B4-BE49-F238E27FC236}">
                <a16:creationId xmlns:a16="http://schemas.microsoft.com/office/drawing/2014/main" id="{2760E5A1-0EE6-47DD-BB92-3E8BA61EEFC9}"/>
              </a:ext>
            </a:extLst>
          </p:cNvPr>
          <p:cNvSpPr>
            <a:spLocks noGrp="1"/>
          </p:cNvSpPr>
          <p:nvPr>
            <p:ph type="title"/>
          </p:nvPr>
        </p:nvSpPr>
        <p:spPr/>
        <p:txBody>
          <a:bodyPr/>
          <a:lstStyle/>
          <a:p>
            <a:r>
              <a:rPr lang="en-US" dirty="0"/>
              <a:t>Un poco de </a:t>
            </a:r>
            <a:r>
              <a:rPr lang="en-US" dirty="0" err="1"/>
              <a:t>historia</a:t>
            </a:r>
            <a:r>
              <a:rPr lang="en-US" dirty="0"/>
              <a:t>…</a:t>
            </a:r>
            <a:endParaRPr lang="es-ES" dirty="0"/>
          </a:p>
        </p:txBody>
      </p:sp>
      <p:sp>
        <p:nvSpPr>
          <p:cNvPr id="8" name="Google Shape;78;p14">
            <a:extLst>
              <a:ext uri="{FF2B5EF4-FFF2-40B4-BE49-F238E27FC236}">
                <a16:creationId xmlns:a16="http://schemas.microsoft.com/office/drawing/2014/main" id="{9BE25854-400C-4BC0-BB21-262CB5779299}"/>
              </a:ext>
            </a:extLst>
          </p:cNvPr>
          <p:cNvSpPr txBox="1">
            <a:spLocks noGrp="1"/>
          </p:cNvSpPr>
          <p:nvPr>
            <p:ph type="body" idx="1"/>
          </p:nvPr>
        </p:nvSpPr>
        <p:spPr>
          <a:xfrm>
            <a:off x="514349" y="1283276"/>
            <a:ext cx="11287125" cy="424598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err="1"/>
              <a:t>Paradigma</a:t>
            </a:r>
            <a:r>
              <a:rPr lang="en-US" dirty="0"/>
              <a:t> de </a:t>
            </a:r>
            <a:r>
              <a:rPr lang="en-US" dirty="0" err="1"/>
              <a:t>programación</a:t>
            </a:r>
            <a:r>
              <a:rPr lang="en-US" dirty="0"/>
              <a:t> </a:t>
            </a:r>
            <a:r>
              <a:rPr lang="en-US" dirty="0" err="1"/>
              <a:t>basado</a:t>
            </a:r>
            <a:r>
              <a:rPr lang="en-US" dirty="0"/>
              <a:t> </a:t>
            </a:r>
            <a:r>
              <a:rPr lang="en-US" dirty="0" err="1"/>
              <a:t>en</a:t>
            </a:r>
            <a:r>
              <a:rPr lang="en-US" dirty="0"/>
              <a:t> </a:t>
            </a:r>
            <a:r>
              <a:rPr lang="en-US" dirty="0" err="1"/>
              <a:t>el</a:t>
            </a:r>
            <a:r>
              <a:rPr lang="en-US" dirty="0"/>
              <a:t> </a:t>
            </a:r>
            <a:r>
              <a:rPr lang="en-US" dirty="0" err="1"/>
              <a:t>concepto</a:t>
            </a:r>
            <a:r>
              <a:rPr lang="en-US" dirty="0"/>
              <a:t> de </a:t>
            </a:r>
            <a:r>
              <a:rPr lang="en-US" dirty="0" err="1"/>
              <a:t>objetos</a:t>
            </a:r>
            <a:r>
              <a:rPr lang="en-US" dirty="0"/>
              <a:t>. </a:t>
            </a:r>
            <a:endParaRPr dirty="0"/>
          </a:p>
          <a:p>
            <a:pPr marL="228600" lvl="0" indent="-228600" algn="l" rtl="0">
              <a:lnSpc>
                <a:spcPct val="90000"/>
              </a:lnSpc>
              <a:spcBef>
                <a:spcPts val="1000"/>
              </a:spcBef>
              <a:spcAft>
                <a:spcPts val="0"/>
              </a:spcAft>
              <a:buClr>
                <a:schemeClr val="dk1"/>
              </a:buClr>
              <a:buSzPts val="2800"/>
              <a:buChar char="•"/>
            </a:pPr>
            <a:r>
              <a:rPr lang="en-US" dirty="0"/>
              <a:t>Las </a:t>
            </a:r>
            <a:r>
              <a:rPr lang="en-US" dirty="0" err="1"/>
              <a:t>características</a:t>
            </a:r>
            <a:r>
              <a:rPr lang="en-US" dirty="0"/>
              <a:t> </a:t>
            </a:r>
            <a:r>
              <a:rPr lang="en-US" dirty="0" err="1"/>
              <a:t>principales</a:t>
            </a:r>
            <a:r>
              <a:rPr lang="en-US" dirty="0"/>
              <a:t> </a:t>
            </a:r>
            <a:r>
              <a:rPr lang="en-US" dirty="0" err="1"/>
              <a:t>surgen</a:t>
            </a:r>
            <a:r>
              <a:rPr lang="en-US" dirty="0"/>
              <a:t> </a:t>
            </a:r>
            <a:r>
              <a:rPr lang="en-US" dirty="0" err="1"/>
              <a:t>durante</a:t>
            </a:r>
            <a:r>
              <a:rPr lang="en-US" dirty="0"/>
              <a:t> </a:t>
            </a:r>
            <a:r>
              <a:rPr lang="en-US" dirty="0" err="1"/>
              <a:t>los</a:t>
            </a:r>
            <a:r>
              <a:rPr lang="en-US" dirty="0"/>
              <a:t> </a:t>
            </a:r>
            <a:r>
              <a:rPr lang="en-US" dirty="0" err="1"/>
              <a:t>años</a:t>
            </a:r>
            <a:r>
              <a:rPr lang="en-US" dirty="0"/>
              <a:t> 60s, con </a:t>
            </a:r>
            <a:r>
              <a:rPr lang="en-US" dirty="0" err="1"/>
              <a:t>el</a:t>
            </a:r>
            <a:r>
              <a:rPr lang="en-US" dirty="0"/>
              <a:t> </a:t>
            </a:r>
            <a:r>
              <a:rPr lang="en-US" dirty="0" err="1"/>
              <a:t>lenguaje</a:t>
            </a:r>
            <a:r>
              <a:rPr lang="en-US" dirty="0"/>
              <a:t> </a:t>
            </a:r>
            <a:r>
              <a:rPr lang="en-US" dirty="0" err="1"/>
              <a:t>Simula</a:t>
            </a:r>
            <a:r>
              <a:rPr lang="en-US" dirty="0"/>
              <a:t> 67.</a:t>
            </a:r>
          </a:p>
          <a:p>
            <a:pPr marL="228600" lvl="0" indent="-228600" algn="l" rtl="0">
              <a:lnSpc>
                <a:spcPct val="90000"/>
              </a:lnSpc>
              <a:spcBef>
                <a:spcPts val="1000"/>
              </a:spcBef>
              <a:spcAft>
                <a:spcPts val="0"/>
              </a:spcAft>
              <a:buClr>
                <a:schemeClr val="dk1"/>
              </a:buClr>
              <a:buSzPts val="2800"/>
              <a:buChar char="•"/>
            </a:pPr>
            <a:r>
              <a:rPr lang="es-PE" dirty="0"/>
              <a:t>En agosto de 1981 se describe en la reviste “Byte” el lenguaje de programación Smalltalk, que redefine algunos conceptos presentes en Simula. </a:t>
            </a:r>
          </a:p>
          <a:p>
            <a:pPr marL="228600" lvl="0" indent="-228600" algn="l" rtl="0">
              <a:lnSpc>
                <a:spcPct val="90000"/>
              </a:lnSpc>
              <a:spcBef>
                <a:spcPts val="1000"/>
              </a:spcBef>
              <a:spcAft>
                <a:spcPts val="0"/>
              </a:spcAft>
              <a:buClr>
                <a:schemeClr val="dk1"/>
              </a:buClr>
              <a:buSzPts val="2800"/>
              <a:buChar char="•"/>
            </a:pPr>
            <a:r>
              <a:rPr lang="es-PE" dirty="0"/>
              <a:t>La Programación Orientada a Objetos surge con la intención de resolver problemas con la complejidad del software. No siempre lo consigue. </a:t>
            </a:r>
            <a:endParaRPr dirty="0"/>
          </a:p>
        </p:txBody>
      </p:sp>
    </p:spTree>
    <p:extLst>
      <p:ext uri="{BB962C8B-B14F-4D97-AF65-F5344CB8AC3E}">
        <p14:creationId xmlns:p14="http://schemas.microsoft.com/office/powerpoint/2010/main" val="3876881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1.2. OPERADORES ARITMÉTICOS EN JAVA</a:t>
            </a:r>
            <a:endParaRPr/>
          </a:p>
        </p:txBody>
      </p:sp>
      <p:pic>
        <p:nvPicPr>
          <p:cNvPr id="75" name="Google Shape;75;p15"/>
          <p:cNvPicPr preferRelativeResize="0"/>
          <p:nvPr/>
        </p:nvPicPr>
        <p:blipFill rotWithShape="1">
          <a:blip r:embed="rId3">
            <a:alphaModFix/>
          </a:blip>
          <a:srcRect b="5758"/>
          <a:stretch/>
        </p:blipFill>
        <p:spPr>
          <a:xfrm>
            <a:off x="4475425" y="2756450"/>
            <a:ext cx="2283026" cy="215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1.2.1 Operadores matemáticos estándar</a:t>
            </a:r>
            <a:endParaRPr/>
          </a:p>
        </p:txBody>
      </p:sp>
      <p:pic>
        <p:nvPicPr>
          <p:cNvPr id="81" name="Google Shape;81;p16"/>
          <p:cNvPicPr preferRelativeResize="0"/>
          <p:nvPr/>
        </p:nvPicPr>
        <p:blipFill>
          <a:blip r:embed="rId3">
            <a:alphaModFix/>
          </a:blip>
          <a:stretch>
            <a:fillRect/>
          </a:stretch>
        </p:blipFill>
        <p:spPr>
          <a:xfrm>
            <a:off x="152400" y="2528775"/>
            <a:ext cx="11620499" cy="37826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1.2.2 Incrementos y decrementos</a:t>
            </a:r>
            <a:endParaRPr/>
          </a:p>
        </p:txBody>
      </p:sp>
      <p:pic>
        <p:nvPicPr>
          <p:cNvPr id="87" name="Google Shape;87;p17"/>
          <p:cNvPicPr preferRelativeResize="0"/>
          <p:nvPr/>
        </p:nvPicPr>
        <p:blipFill>
          <a:blip r:embed="rId3">
            <a:alphaModFix/>
          </a:blip>
          <a:stretch>
            <a:fillRect/>
          </a:stretch>
        </p:blipFill>
        <p:spPr>
          <a:xfrm>
            <a:off x="228600" y="2528775"/>
            <a:ext cx="11798425" cy="259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1000" y="1628775"/>
            <a:ext cx="11391900" cy="747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s-ES" sz="3509"/>
              <a:t>1.2.3 Incrementos y decrementos adicionales</a:t>
            </a:r>
            <a:endParaRPr/>
          </a:p>
        </p:txBody>
      </p:sp>
      <p:pic>
        <p:nvPicPr>
          <p:cNvPr id="94" name="Google Shape;94;p18"/>
          <p:cNvPicPr preferRelativeResize="0"/>
          <p:nvPr/>
        </p:nvPicPr>
        <p:blipFill rotWithShape="1">
          <a:blip r:embed="rId3">
            <a:alphaModFix/>
          </a:blip>
          <a:srcRect l="11501" t="16525" r="12832" b="40348"/>
          <a:stretch/>
        </p:blipFill>
        <p:spPr>
          <a:xfrm>
            <a:off x="1520350" y="2587500"/>
            <a:ext cx="8698450" cy="37182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body" idx="1"/>
          </p:nvPr>
        </p:nvSpPr>
        <p:spPr>
          <a:xfrm>
            <a:off x="514349" y="1283276"/>
            <a:ext cx="11287200" cy="4245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s-ES" sz="2400"/>
              <a:t>public static void main(String[] args) {</a:t>
            </a:r>
            <a:endParaRPr sz="2400"/>
          </a:p>
          <a:p>
            <a:pPr marL="0" marR="0" lvl="0" indent="0" algn="l" rtl="0">
              <a:lnSpc>
                <a:spcPct val="90000"/>
              </a:lnSpc>
              <a:spcBef>
                <a:spcPts val="1000"/>
              </a:spcBef>
              <a:spcAft>
                <a:spcPts val="0"/>
              </a:spcAft>
              <a:buNone/>
            </a:pPr>
            <a:r>
              <a:rPr lang="es-ES" sz="2400"/>
              <a:t>        int c = 15;</a:t>
            </a:r>
            <a:endParaRPr sz="2400"/>
          </a:p>
          <a:p>
            <a:pPr marL="0" marR="0" lvl="0" indent="0" algn="l" rtl="0">
              <a:lnSpc>
                <a:spcPct val="90000"/>
              </a:lnSpc>
              <a:spcBef>
                <a:spcPts val="1000"/>
              </a:spcBef>
              <a:spcAft>
                <a:spcPts val="0"/>
              </a:spcAft>
              <a:buNone/>
            </a:pPr>
            <a:r>
              <a:rPr lang="es-ES" sz="2400"/>
              <a:t>        int x, y, z, w;</a:t>
            </a:r>
            <a:endParaRPr sz="2400"/>
          </a:p>
          <a:p>
            <a:pPr marL="0" marR="0" lvl="0" indent="0" algn="l" rtl="0">
              <a:lnSpc>
                <a:spcPct val="90000"/>
              </a:lnSpc>
              <a:spcBef>
                <a:spcPts val="1000"/>
              </a:spcBef>
              <a:spcAft>
                <a:spcPts val="0"/>
              </a:spcAft>
              <a:buNone/>
            </a:pPr>
            <a:r>
              <a:rPr lang="es-ES" sz="2400"/>
              <a:t>        x = c++; // A x se asigna el valor de c y luego se incrementa c </a:t>
            </a:r>
            <a:endParaRPr sz="2400"/>
          </a:p>
          <a:p>
            <a:pPr marL="0" marR="0" lvl="0" indent="0" algn="l" rtl="0">
              <a:lnSpc>
                <a:spcPct val="90000"/>
              </a:lnSpc>
              <a:spcBef>
                <a:spcPts val="1000"/>
              </a:spcBef>
              <a:spcAft>
                <a:spcPts val="0"/>
              </a:spcAft>
              <a:buNone/>
            </a:pPr>
            <a:r>
              <a:rPr lang="es-ES" sz="2400"/>
              <a:t>        y = c; // A y se asigna el nuevo valor de c ya incrementado</a:t>
            </a:r>
            <a:endParaRPr sz="2400"/>
          </a:p>
          <a:p>
            <a:pPr marL="0" marR="0" lvl="0" indent="0" algn="l" rtl="0">
              <a:lnSpc>
                <a:spcPct val="90000"/>
              </a:lnSpc>
              <a:spcBef>
                <a:spcPts val="1000"/>
              </a:spcBef>
              <a:spcAft>
                <a:spcPts val="0"/>
              </a:spcAft>
              <a:buNone/>
            </a:pPr>
            <a:r>
              <a:rPr lang="es-ES" sz="2400"/>
              <a:t>        z = ++c; // A z se asigna el nuevo valor de c ya incrementado</a:t>
            </a:r>
            <a:endParaRPr sz="2400"/>
          </a:p>
          <a:p>
            <a:pPr marL="0" marR="0" lvl="0" indent="0" algn="l" rtl="0">
              <a:lnSpc>
                <a:spcPct val="90000"/>
              </a:lnSpc>
              <a:spcBef>
                <a:spcPts val="1000"/>
              </a:spcBef>
              <a:spcAft>
                <a:spcPts val="0"/>
              </a:spcAft>
              <a:buNone/>
            </a:pPr>
            <a:r>
              <a:rPr lang="es-ES" sz="2400"/>
              <a:t>        w = c; // a w se asigna el mismo valor asignado a z</a:t>
            </a:r>
            <a:endParaRPr sz="2400"/>
          </a:p>
          <a:p>
            <a:pPr marL="0" marR="0" lvl="0" indent="0" algn="l" rtl="0">
              <a:lnSpc>
                <a:spcPct val="90000"/>
              </a:lnSpc>
              <a:spcBef>
                <a:spcPts val="1000"/>
              </a:spcBef>
              <a:spcAft>
                <a:spcPts val="0"/>
              </a:spcAft>
              <a:buNone/>
            </a:pPr>
            <a:r>
              <a:rPr lang="es-ES" sz="2400"/>
              <a:t>        System.out.println(x + ", " + y + ", " + z + ", " + w);</a:t>
            </a:r>
            <a:endParaRPr sz="2400"/>
          </a:p>
          <a:p>
            <a:pPr marL="0" marR="0" lvl="0" indent="0" algn="l" rtl="0">
              <a:lnSpc>
                <a:spcPct val="90000"/>
              </a:lnSpc>
              <a:spcBef>
                <a:spcPts val="1000"/>
              </a:spcBef>
              <a:spcAft>
                <a:spcPts val="0"/>
              </a:spcAft>
              <a:buNone/>
            </a:pPr>
            <a:r>
              <a:rPr lang="es-ES" sz="2400"/>
              <a:t>    }</a:t>
            </a:r>
            <a:endParaRPr sz="2400"/>
          </a:p>
        </p:txBody>
      </p:sp>
      <p:sp>
        <p:nvSpPr>
          <p:cNvPr id="100" name="Google Shape;100;p19"/>
          <p:cNvSpPr txBox="1">
            <a:spLocks noGrp="1"/>
          </p:cNvSpPr>
          <p:nvPr>
            <p:ph type="title"/>
          </p:nvPr>
        </p:nvSpPr>
        <p:spPr>
          <a:xfrm>
            <a:off x="514348" y="472063"/>
            <a:ext cx="11287200" cy="7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1.2.4. Ejemplo sobre Incremento y decremento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2000"/>
                                        <p:tgtEl>
                                          <p:spTgt spid="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xEl>
                                              <p:pRg st="1" end="1"/>
                                            </p:txEl>
                                          </p:spTgt>
                                        </p:tgtEl>
                                        <p:attrNameLst>
                                          <p:attrName>style.visibility</p:attrName>
                                        </p:attrNameLst>
                                      </p:cBhvr>
                                      <p:to>
                                        <p:strVal val="visible"/>
                                      </p:to>
                                    </p:set>
                                    <p:animEffect transition="in" filter="fade">
                                      <p:cBhvr>
                                        <p:cTn id="12" dur="2000"/>
                                        <p:tgtEl>
                                          <p:spTgt spid="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xEl>
                                              <p:pRg st="2" end="2"/>
                                            </p:txEl>
                                          </p:spTgt>
                                        </p:tgtEl>
                                        <p:attrNameLst>
                                          <p:attrName>style.visibility</p:attrName>
                                        </p:attrNameLst>
                                      </p:cBhvr>
                                      <p:to>
                                        <p:strVal val="visible"/>
                                      </p:to>
                                    </p:set>
                                    <p:animEffect transition="in" filter="fade">
                                      <p:cBhvr>
                                        <p:cTn id="17" dur="2000"/>
                                        <p:tgtEl>
                                          <p:spTgt spid="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9">
                                            <p:txEl>
                                              <p:pRg st="3" end="3"/>
                                            </p:txEl>
                                          </p:spTgt>
                                        </p:tgtEl>
                                        <p:attrNameLst>
                                          <p:attrName>style.visibility</p:attrName>
                                        </p:attrNameLst>
                                      </p:cBhvr>
                                      <p:to>
                                        <p:strVal val="visible"/>
                                      </p:to>
                                    </p:set>
                                    <p:animEffect transition="in" filter="fade">
                                      <p:cBhvr>
                                        <p:cTn id="22" dur="2000"/>
                                        <p:tgtEl>
                                          <p:spTgt spid="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xEl>
                                              <p:pRg st="4" end="4"/>
                                            </p:txEl>
                                          </p:spTgt>
                                        </p:tgtEl>
                                        <p:attrNameLst>
                                          <p:attrName>style.visibility</p:attrName>
                                        </p:attrNameLst>
                                      </p:cBhvr>
                                      <p:to>
                                        <p:strVal val="visible"/>
                                      </p:to>
                                    </p:set>
                                    <p:animEffect transition="in" filter="fade">
                                      <p:cBhvr>
                                        <p:cTn id="27" dur="2000"/>
                                        <p:tgtEl>
                                          <p:spTgt spid="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9">
                                            <p:txEl>
                                              <p:pRg st="5" end="5"/>
                                            </p:txEl>
                                          </p:spTgt>
                                        </p:tgtEl>
                                        <p:attrNameLst>
                                          <p:attrName>style.visibility</p:attrName>
                                        </p:attrNameLst>
                                      </p:cBhvr>
                                      <p:to>
                                        <p:strVal val="visible"/>
                                      </p:to>
                                    </p:set>
                                    <p:animEffect transition="in" filter="fade">
                                      <p:cBhvr>
                                        <p:cTn id="32" dur="2000"/>
                                        <p:tgtEl>
                                          <p:spTgt spid="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9">
                                            <p:txEl>
                                              <p:pRg st="6" end="6"/>
                                            </p:txEl>
                                          </p:spTgt>
                                        </p:tgtEl>
                                        <p:attrNameLst>
                                          <p:attrName>style.visibility</p:attrName>
                                        </p:attrNameLst>
                                      </p:cBhvr>
                                      <p:to>
                                        <p:strVal val="visible"/>
                                      </p:to>
                                    </p:set>
                                    <p:animEffect transition="in" filter="fade">
                                      <p:cBhvr>
                                        <p:cTn id="37" dur="2000"/>
                                        <p:tgtEl>
                                          <p:spTgt spid="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9">
                                            <p:txEl>
                                              <p:pRg st="7" end="7"/>
                                            </p:txEl>
                                          </p:spTgt>
                                        </p:tgtEl>
                                        <p:attrNameLst>
                                          <p:attrName>style.visibility</p:attrName>
                                        </p:attrNameLst>
                                      </p:cBhvr>
                                      <p:to>
                                        <p:strVal val="visible"/>
                                      </p:to>
                                    </p:set>
                                    <p:animEffect transition="in" filter="fade">
                                      <p:cBhvr>
                                        <p:cTn id="42" dur="2000"/>
                                        <p:tgtEl>
                                          <p:spTgt spid="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9">
                                            <p:txEl>
                                              <p:pRg st="8" end="8"/>
                                            </p:txEl>
                                          </p:spTgt>
                                        </p:tgtEl>
                                        <p:attrNameLst>
                                          <p:attrName>style.visibility</p:attrName>
                                        </p:attrNameLst>
                                      </p:cBhvr>
                                      <p:to>
                                        <p:strVal val="visible"/>
                                      </p:to>
                                    </p:set>
                                    <p:animEffect transition="in" filter="fade">
                                      <p:cBhvr>
                                        <p:cTn id="47" dur="2000"/>
                                        <p:tgtEl>
                                          <p:spTgt spid="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1.3. CONVERSIÓN DE TIPOS DE DATOS EN JAVA</a:t>
            </a:r>
            <a:endParaRPr/>
          </a:p>
        </p:txBody>
      </p:sp>
      <p:pic>
        <p:nvPicPr>
          <p:cNvPr id="106" name="Google Shape;106;p20"/>
          <p:cNvPicPr preferRelativeResize="0"/>
          <p:nvPr/>
        </p:nvPicPr>
        <p:blipFill>
          <a:blip r:embed="rId3">
            <a:alphaModFix/>
          </a:blip>
          <a:stretch>
            <a:fillRect/>
          </a:stretch>
        </p:blipFill>
        <p:spPr>
          <a:xfrm>
            <a:off x="152400" y="2528775"/>
            <a:ext cx="11887197" cy="321594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body" idx="1"/>
          </p:nvPr>
        </p:nvSpPr>
        <p:spPr>
          <a:xfrm>
            <a:off x="514349" y="1283276"/>
            <a:ext cx="11287200" cy="42459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1000"/>
              </a:spcBef>
              <a:spcAft>
                <a:spcPts val="0"/>
              </a:spcAft>
              <a:buSzPts val="2400"/>
              <a:buChar char="•"/>
            </a:pPr>
            <a:r>
              <a:rPr lang="es-ES" sz="2400"/>
              <a:t>Si al hacer la conversión de un tipo a otro se dan las 2 siguientes</a:t>
            </a:r>
            <a:endParaRPr sz="2400"/>
          </a:p>
          <a:p>
            <a:pPr marL="457200" marR="0" lvl="0" indent="-381000" algn="l" rtl="0">
              <a:lnSpc>
                <a:spcPct val="90000"/>
              </a:lnSpc>
              <a:spcBef>
                <a:spcPts val="0"/>
              </a:spcBef>
              <a:spcAft>
                <a:spcPts val="0"/>
              </a:spcAft>
              <a:buSzPts val="2400"/>
              <a:buChar char="•"/>
            </a:pPr>
            <a:r>
              <a:rPr lang="es-ES" sz="2400"/>
              <a:t>premisas:</a:t>
            </a:r>
            <a:endParaRPr sz="2400"/>
          </a:p>
          <a:p>
            <a:pPr marL="914400" marR="0" lvl="1" indent="-381000" algn="l" rtl="0">
              <a:lnSpc>
                <a:spcPct val="90000"/>
              </a:lnSpc>
              <a:spcBef>
                <a:spcPts val="0"/>
              </a:spcBef>
              <a:spcAft>
                <a:spcPts val="0"/>
              </a:spcAft>
              <a:buSzPts val="2400"/>
              <a:buChar char="•"/>
            </a:pPr>
            <a:r>
              <a:rPr lang="es-ES" sz="2400"/>
              <a:t>Los dos tipos son compatibles.</a:t>
            </a:r>
            <a:endParaRPr/>
          </a:p>
          <a:p>
            <a:pPr marL="914400" marR="0" lvl="1" indent="-381000" algn="l" rtl="0">
              <a:lnSpc>
                <a:spcPct val="90000"/>
              </a:lnSpc>
              <a:spcBef>
                <a:spcPts val="0"/>
              </a:spcBef>
              <a:spcAft>
                <a:spcPts val="0"/>
              </a:spcAft>
              <a:buSzPts val="2400"/>
              <a:buChar char="•"/>
            </a:pPr>
            <a:r>
              <a:rPr lang="es-ES" sz="2400"/>
              <a:t>El tipo de la variable destino es de un rango mayor al tipo de la variable</a:t>
            </a:r>
            <a:r>
              <a:rPr lang="es-ES"/>
              <a:t> </a:t>
            </a:r>
            <a:r>
              <a:rPr lang="es-ES" sz="2400"/>
              <a:t>que se va a convertir.</a:t>
            </a:r>
            <a:endParaRPr sz="2400"/>
          </a:p>
          <a:p>
            <a:pPr marL="457200" marR="0" lvl="0" indent="-381000" algn="l" rtl="0">
              <a:lnSpc>
                <a:spcPct val="90000"/>
              </a:lnSpc>
              <a:spcBef>
                <a:spcPts val="0"/>
              </a:spcBef>
              <a:spcAft>
                <a:spcPts val="0"/>
              </a:spcAft>
              <a:buSzPts val="2400"/>
              <a:buChar char="•"/>
            </a:pPr>
            <a:r>
              <a:rPr lang="es-ES" sz="2400"/>
              <a:t>Ejemplo:</a:t>
            </a:r>
            <a:endParaRPr sz="2400"/>
          </a:p>
          <a:p>
            <a:pPr marL="914400" marR="0" lvl="1" indent="-381000" algn="l" rtl="0">
              <a:lnSpc>
                <a:spcPct val="90000"/>
              </a:lnSpc>
              <a:spcBef>
                <a:spcPts val="0"/>
              </a:spcBef>
              <a:spcAft>
                <a:spcPts val="0"/>
              </a:spcAft>
              <a:buSzPts val="2400"/>
              <a:buChar char="•"/>
            </a:pPr>
            <a:r>
              <a:rPr lang="es-ES"/>
              <a:t>int pequeño = 6;</a:t>
            </a:r>
            <a:endParaRPr sz="2400"/>
          </a:p>
          <a:p>
            <a:pPr marL="914400" marR="0" lvl="1" indent="-381000" algn="l" rtl="0">
              <a:lnSpc>
                <a:spcPct val="90000"/>
              </a:lnSpc>
              <a:spcBef>
                <a:spcPts val="0"/>
              </a:spcBef>
              <a:spcAft>
                <a:spcPts val="0"/>
              </a:spcAft>
              <a:buSzPts val="2400"/>
              <a:buChar char="•"/>
            </a:pPr>
            <a:r>
              <a:rPr lang="es-ES"/>
              <a:t>long grande = pequeño;</a:t>
            </a:r>
            <a:endParaRPr sz="2400"/>
          </a:p>
        </p:txBody>
      </p:sp>
      <p:sp>
        <p:nvSpPr>
          <p:cNvPr id="112" name="Google Shape;112;p21"/>
          <p:cNvSpPr txBox="1">
            <a:spLocks noGrp="1"/>
          </p:cNvSpPr>
          <p:nvPr>
            <p:ph type="title"/>
          </p:nvPr>
        </p:nvSpPr>
        <p:spPr>
          <a:xfrm>
            <a:off x="514348" y="472063"/>
            <a:ext cx="11287200" cy="7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1.3.1. Conversión implicita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20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fade">
                                      <p:cBhvr>
                                        <p:cTn id="12" dur="20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Effect transition="in" filter="fade">
                                      <p:cBhvr>
                                        <p:cTn id="17" dur="2000"/>
                                        <p:tgtEl>
                                          <p:spTgt spid="1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1">
                                            <p:txEl>
                                              <p:pRg st="3" end="3"/>
                                            </p:txEl>
                                          </p:spTgt>
                                        </p:tgtEl>
                                        <p:attrNameLst>
                                          <p:attrName>style.visibility</p:attrName>
                                        </p:attrNameLst>
                                      </p:cBhvr>
                                      <p:to>
                                        <p:strVal val="visible"/>
                                      </p:to>
                                    </p:set>
                                    <p:animEffect transition="in" filter="fade">
                                      <p:cBhvr>
                                        <p:cTn id="22" dur="2000"/>
                                        <p:tgtEl>
                                          <p:spTgt spid="1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1">
                                            <p:txEl>
                                              <p:pRg st="4" end="4"/>
                                            </p:txEl>
                                          </p:spTgt>
                                        </p:tgtEl>
                                        <p:attrNameLst>
                                          <p:attrName>style.visibility</p:attrName>
                                        </p:attrNameLst>
                                      </p:cBhvr>
                                      <p:to>
                                        <p:strVal val="visible"/>
                                      </p:to>
                                    </p:set>
                                    <p:animEffect transition="in" filter="fade">
                                      <p:cBhvr>
                                        <p:cTn id="27" dur="2000"/>
                                        <p:tgtEl>
                                          <p:spTgt spid="1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1">
                                            <p:txEl>
                                              <p:pRg st="5" end="5"/>
                                            </p:txEl>
                                          </p:spTgt>
                                        </p:tgtEl>
                                        <p:attrNameLst>
                                          <p:attrName>style.visibility</p:attrName>
                                        </p:attrNameLst>
                                      </p:cBhvr>
                                      <p:to>
                                        <p:strVal val="visible"/>
                                      </p:to>
                                    </p:set>
                                    <p:animEffect transition="in" filter="fade">
                                      <p:cBhvr>
                                        <p:cTn id="32" dur="2000"/>
                                        <p:tgtEl>
                                          <p:spTgt spid="1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1">
                                            <p:txEl>
                                              <p:pRg st="6" end="6"/>
                                            </p:txEl>
                                          </p:spTgt>
                                        </p:tgtEl>
                                        <p:attrNameLst>
                                          <p:attrName>style.visibility</p:attrName>
                                        </p:attrNameLst>
                                      </p:cBhvr>
                                      <p:to>
                                        <p:strVal val="visible"/>
                                      </p:to>
                                    </p:set>
                                    <p:animEffect transition="in" filter="fade">
                                      <p:cBhvr>
                                        <p:cTn id="37" dur="2000"/>
                                        <p:tgtEl>
                                          <p:spTgt spid="1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body" idx="1"/>
          </p:nvPr>
        </p:nvSpPr>
        <p:spPr>
          <a:xfrm>
            <a:off x="514349" y="1283276"/>
            <a:ext cx="11287200" cy="42459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1000"/>
              </a:spcBef>
              <a:spcAft>
                <a:spcPts val="0"/>
              </a:spcAft>
              <a:buSzPts val="2400"/>
              <a:buChar char="•"/>
            </a:pPr>
            <a:r>
              <a:rPr lang="es-ES" sz="2400"/>
              <a:t>Si no es posible una conversión implícita será necesario hacer un casting de tipos. En caso de tipos de datos numéricos la conversión es por estrechamiento es decir recortando el dato para meterlo en la nueva variable.</a:t>
            </a:r>
            <a:endParaRPr sz="2400"/>
          </a:p>
          <a:p>
            <a:pPr marL="457200" marR="0" lvl="0" indent="-381000" algn="l" rtl="0">
              <a:lnSpc>
                <a:spcPct val="90000"/>
              </a:lnSpc>
              <a:spcBef>
                <a:spcPts val="0"/>
              </a:spcBef>
              <a:spcAft>
                <a:spcPts val="0"/>
              </a:spcAft>
              <a:buSzPts val="2400"/>
              <a:buChar char="•"/>
            </a:pPr>
            <a:r>
              <a:rPr lang="es-ES" sz="2400"/>
              <a:t>Ejemplo conversión explícita de tipos de datos enteros:</a:t>
            </a:r>
            <a:endParaRPr sz="2400"/>
          </a:p>
          <a:p>
            <a:pPr marL="914400" marR="0" lvl="1" indent="-381000" algn="l" rtl="0">
              <a:lnSpc>
                <a:spcPct val="90000"/>
              </a:lnSpc>
              <a:spcBef>
                <a:spcPts val="0"/>
              </a:spcBef>
              <a:spcAft>
                <a:spcPts val="0"/>
              </a:spcAft>
              <a:buSzPts val="2400"/>
              <a:buChar char="•"/>
            </a:pPr>
            <a:r>
              <a:rPr lang="es-ES"/>
              <a:t>long grande = 6L;</a:t>
            </a:r>
            <a:endParaRPr sz="2400"/>
          </a:p>
          <a:p>
            <a:pPr marL="914400" marR="0" lvl="1" indent="-381000" algn="l" rtl="0">
              <a:lnSpc>
                <a:spcPct val="90000"/>
              </a:lnSpc>
              <a:spcBef>
                <a:spcPts val="0"/>
              </a:spcBef>
              <a:spcAft>
                <a:spcPts val="0"/>
              </a:spcAft>
              <a:buSzPts val="2400"/>
              <a:buChar char="•"/>
            </a:pPr>
            <a:r>
              <a:rPr lang="es-ES"/>
              <a:t>int pequeño = </a:t>
            </a:r>
            <a:r>
              <a:rPr lang="es-ES" b="1"/>
              <a:t>(int)</a:t>
            </a:r>
            <a:r>
              <a:rPr lang="es-ES"/>
              <a:t> grande;</a:t>
            </a:r>
            <a:endParaRPr sz="2400"/>
          </a:p>
        </p:txBody>
      </p:sp>
      <p:sp>
        <p:nvSpPr>
          <p:cNvPr id="118" name="Google Shape;118;p22"/>
          <p:cNvSpPr txBox="1">
            <a:spLocks noGrp="1"/>
          </p:cNvSpPr>
          <p:nvPr>
            <p:ph type="title"/>
          </p:nvPr>
        </p:nvSpPr>
        <p:spPr>
          <a:xfrm>
            <a:off x="514348" y="472063"/>
            <a:ext cx="11287200" cy="7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1.3.2. Conversión explícita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20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1" end="1"/>
                                            </p:txEl>
                                          </p:spTgt>
                                        </p:tgtEl>
                                        <p:attrNameLst>
                                          <p:attrName>style.visibility</p:attrName>
                                        </p:attrNameLst>
                                      </p:cBhvr>
                                      <p:to>
                                        <p:strVal val="visible"/>
                                      </p:to>
                                    </p:set>
                                    <p:animEffect transition="in" filter="fade">
                                      <p:cBhvr>
                                        <p:cTn id="12" dur="2000"/>
                                        <p:tgtEl>
                                          <p:spTgt spid="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2" end="2"/>
                                            </p:txEl>
                                          </p:spTgt>
                                        </p:tgtEl>
                                        <p:attrNameLst>
                                          <p:attrName>style.visibility</p:attrName>
                                        </p:attrNameLst>
                                      </p:cBhvr>
                                      <p:to>
                                        <p:strVal val="visible"/>
                                      </p:to>
                                    </p:set>
                                    <p:animEffect transition="in" filter="fade">
                                      <p:cBhvr>
                                        <p:cTn id="17" dur="2000"/>
                                        <p:tgtEl>
                                          <p:spTgt spid="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3" end="3"/>
                                            </p:txEl>
                                          </p:spTgt>
                                        </p:tgtEl>
                                        <p:attrNameLst>
                                          <p:attrName>style.visibility</p:attrName>
                                        </p:attrNameLst>
                                      </p:cBhvr>
                                      <p:to>
                                        <p:strVal val="visible"/>
                                      </p:to>
                                    </p:set>
                                    <p:animEffect transition="in" filter="fade">
                                      <p:cBhvr>
                                        <p:cTn id="22" dur="2000"/>
                                        <p:tgtEl>
                                          <p:spTgt spid="1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body" idx="1"/>
          </p:nvPr>
        </p:nvSpPr>
        <p:spPr>
          <a:xfrm>
            <a:off x="514349" y="1283276"/>
            <a:ext cx="11287200" cy="4245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s-ES" sz="1800"/>
              <a:t>   public static void main(String args[]) {</a:t>
            </a:r>
            <a:endParaRPr sz="1800"/>
          </a:p>
          <a:p>
            <a:pPr marL="0" marR="0" lvl="0" indent="0" algn="l" rtl="0">
              <a:lnSpc>
                <a:spcPct val="90000"/>
              </a:lnSpc>
              <a:spcBef>
                <a:spcPts val="1000"/>
              </a:spcBef>
              <a:spcAft>
                <a:spcPts val="0"/>
              </a:spcAft>
              <a:buNone/>
            </a:pPr>
            <a:r>
              <a:rPr lang="es-ES" sz="1800"/>
              <a:t>        // Conversión implícita o automática</a:t>
            </a:r>
            <a:endParaRPr sz="1800"/>
          </a:p>
          <a:p>
            <a:pPr marL="0" marR="0" lvl="0" indent="0" algn="l" rtl="0">
              <a:lnSpc>
                <a:spcPct val="90000"/>
              </a:lnSpc>
              <a:spcBef>
                <a:spcPts val="1000"/>
              </a:spcBef>
              <a:spcAft>
                <a:spcPts val="0"/>
              </a:spcAft>
              <a:buNone/>
            </a:pPr>
            <a:r>
              <a:rPr lang="es-ES" sz="1800"/>
              <a:t>        short corto = 34;</a:t>
            </a:r>
            <a:endParaRPr sz="1800"/>
          </a:p>
          <a:p>
            <a:pPr marL="0" marR="0" lvl="0" indent="0" algn="l" rtl="0">
              <a:lnSpc>
                <a:spcPct val="90000"/>
              </a:lnSpc>
              <a:spcBef>
                <a:spcPts val="1000"/>
              </a:spcBef>
              <a:spcAft>
                <a:spcPts val="0"/>
              </a:spcAft>
              <a:buNone/>
            </a:pPr>
            <a:r>
              <a:rPr lang="es-ES" sz="1800"/>
              <a:t>        int largo = corto;</a:t>
            </a:r>
            <a:endParaRPr sz="1800"/>
          </a:p>
          <a:p>
            <a:pPr marL="0" marR="0" lvl="0" indent="0" algn="l" rtl="0">
              <a:lnSpc>
                <a:spcPct val="90000"/>
              </a:lnSpc>
              <a:spcBef>
                <a:spcPts val="1000"/>
              </a:spcBef>
              <a:spcAft>
                <a:spcPts val="0"/>
              </a:spcAft>
              <a:buNone/>
            </a:pPr>
            <a:r>
              <a:rPr lang="es-ES" sz="1800"/>
              <a:t>        // Conversión explícita o casting</a:t>
            </a:r>
            <a:endParaRPr sz="1800"/>
          </a:p>
          <a:p>
            <a:pPr marL="0" marR="0" lvl="0" indent="0" algn="l" rtl="0">
              <a:lnSpc>
                <a:spcPct val="90000"/>
              </a:lnSpc>
              <a:spcBef>
                <a:spcPts val="1000"/>
              </a:spcBef>
              <a:spcAft>
                <a:spcPts val="0"/>
              </a:spcAft>
              <a:buNone/>
            </a:pPr>
            <a:r>
              <a:rPr lang="es-ES" sz="1800"/>
              <a:t>        long largaso = 2345L;</a:t>
            </a:r>
            <a:endParaRPr sz="1800"/>
          </a:p>
          <a:p>
            <a:pPr marL="0" marR="0" lvl="0" indent="0" algn="l" rtl="0">
              <a:lnSpc>
                <a:spcPct val="90000"/>
              </a:lnSpc>
              <a:spcBef>
                <a:spcPts val="1000"/>
              </a:spcBef>
              <a:spcAft>
                <a:spcPts val="0"/>
              </a:spcAft>
              <a:buNone/>
            </a:pPr>
            <a:r>
              <a:rPr lang="es-ES" sz="1800"/>
              <a:t>        int cortito = (int) largaso;</a:t>
            </a:r>
            <a:endParaRPr sz="1800"/>
          </a:p>
          <a:p>
            <a:pPr marL="0" marR="0" lvl="0" indent="0" algn="l" rtl="0">
              <a:lnSpc>
                <a:spcPct val="90000"/>
              </a:lnSpc>
              <a:spcBef>
                <a:spcPts val="1000"/>
              </a:spcBef>
              <a:spcAft>
                <a:spcPts val="0"/>
              </a:spcAft>
              <a:buNone/>
            </a:pPr>
            <a:r>
              <a:rPr lang="es-ES" sz="1800"/>
              <a:t>        // Promoción en expreciones</a:t>
            </a:r>
            <a:endParaRPr sz="1800"/>
          </a:p>
          <a:p>
            <a:pPr marL="0" marR="0" lvl="0" indent="0" algn="l" rtl="0">
              <a:lnSpc>
                <a:spcPct val="90000"/>
              </a:lnSpc>
              <a:spcBef>
                <a:spcPts val="1000"/>
              </a:spcBef>
              <a:spcAft>
                <a:spcPts val="0"/>
              </a:spcAft>
              <a:buNone/>
            </a:pPr>
            <a:r>
              <a:rPr lang="es-ES" sz="1800"/>
              <a:t>        short a=45,b=98;</a:t>
            </a:r>
            <a:endParaRPr sz="1800"/>
          </a:p>
          <a:p>
            <a:pPr marL="0" marR="0" lvl="0" indent="0" algn="l" rtl="0">
              <a:lnSpc>
                <a:spcPct val="90000"/>
              </a:lnSpc>
              <a:spcBef>
                <a:spcPts val="1000"/>
              </a:spcBef>
              <a:spcAft>
                <a:spcPts val="0"/>
              </a:spcAft>
              <a:buNone/>
            </a:pPr>
            <a:r>
              <a:rPr lang="es-ES" sz="1800"/>
              <a:t>        // Error de compilación cuando c = a+b; por posible pérdida de datos</a:t>
            </a:r>
            <a:endParaRPr sz="1800"/>
          </a:p>
          <a:p>
            <a:pPr marL="0" marR="0" lvl="0" indent="0" algn="l" rtl="0">
              <a:lnSpc>
                <a:spcPct val="90000"/>
              </a:lnSpc>
              <a:spcBef>
                <a:spcPts val="1000"/>
              </a:spcBef>
              <a:spcAft>
                <a:spcPts val="0"/>
              </a:spcAft>
              <a:buNone/>
            </a:pPr>
            <a:r>
              <a:rPr lang="es-ES" sz="1800"/>
              <a:t>        short c = (short) (a+b); </a:t>
            </a:r>
            <a:endParaRPr sz="1800"/>
          </a:p>
          <a:p>
            <a:pPr marL="0" marR="0" lvl="0" indent="0" algn="l" rtl="0">
              <a:lnSpc>
                <a:spcPct val="90000"/>
              </a:lnSpc>
              <a:spcBef>
                <a:spcPts val="1000"/>
              </a:spcBef>
              <a:spcAft>
                <a:spcPts val="0"/>
              </a:spcAft>
              <a:buNone/>
            </a:pPr>
            <a:r>
              <a:rPr lang="es-ES" sz="1800"/>
              <a:t>    }</a:t>
            </a:r>
            <a:endParaRPr sz="1800"/>
          </a:p>
        </p:txBody>
      </p:sp>
      <p:sp>
        <p:nvSpPr>
          <p:cNvPr id="124" name="Google Shape;124;p23"/>
          <p:cNvSpPr txBox="1">
            <a:spLocks noGrp="1"/>
          </p:cNvSpPr>
          <p:nvPr>
            <p:ph type="title"/>
          </p:nvPr>
        </p:nvSpPr>
        <p:spPr>
          <a:xfrm>
            <a:off x="514348" y="472063"/>
            <a:ext cx="11287200" cy="7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1.3.3. Ejemplo sobre Conversión de tipos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20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20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2000"/>
                                        <p:tgtEl>
                                          <p:spTgt spid="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xEl>
                                              <p:pRg st="3" end="3"/>
                                            </p:txEl>
                                          </p:spTgt>
                                        </p:tgtEl>
                                        <p:attrNameLst>
                                          <p:attrName>style.visibility</p:attrName>
                                        </p:attrNameLst>
                                      </p:cBhvr>
                                      <p:to>
                                        <p:strVal val="visible"/>
                                      </p:to>
                                    </p:set>
                                    <p:animEffect transition="in" filter="fade">
                                      <p:cBhvr>
                                        <p:cTn id="22" dur="2000"/>
                                        <p:tgtEl>
                                          <p:spTgt spid="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xEl>
                                              <p:pRg st="4" end="4"/>
                                            </p:txEl>
                                          </p:spTgt>
                                        </p:tgtEl>
                                        <p:attrNameLst>
                                          <p:attrName>style.visibility</p:attrName>
                                        </p:attrNameLst>
                                      </p:cBhvr>
                                      <p:to>
                                        <p:strVal val="visible"/>
                                      </p:to>
                                    </p:set>
                                    <p:animEffect transition="in" filter="fade">
                                      <p:cBhvr>
                                        <p:cTn id="27" dur="2000"/>
                                        <p:tgtEl>
                                          <p:spTgt spid="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3">
                                            <p:txEl>
                                              <p:pRg st="5" end="5"/>
                                            </p:txEl>
                                          </p:spTgt>
                                        </p:tgtEl>
                                        <p:attrNameLst>
                                          <p:attrName>style.visibility</p:attrName>
                                        </p:attrNameLst>
                                      </p:cBhvr>
                                      <p:to>
                                        <p:strVal val="visible"/>
                                      </p:to>
                                    </p:set>
                                    <p:animEffect transition="in" filter="fade">
                                      <p:cBhvr>
                                        <p:cTn id="32" dur="2000"/>
                                        <p:tgtEl>
                                          <p:spTgt spid="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3">
                                            <p:txEl>
                                              <p:pRg st="6" end="6"/>
                                            </p:txEl>
                                          </p:spTgt>
                                        </p:tgtEl>
                                        <p:attrNameLst>
                                          <p:attrName>style.visibility</p:attrName>
                                        </p:attrNameLst>
                                      </p:cBhvr>
                                      <p:to>
                                        <p:strVal val="visible"/>
                                      </p:to>
                                    </p:set>
                                    <p:animEffect transition="in" filter="fade">
                                      <p:cBhvr>
                                        <p:cTn id="37" dur="2000"/>
                                        <p:tgtEl>
                                          <p:spTgt spid="1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3">
                                            <p:txEl>
                                              <p:pRg st="7" end="7"/>
                                            </p:txEl>
                                          </p:spTgt>
                                        </p:tgtEl>
                                        <p:attrNameLst>
                                          <p:attrName>style.visibility</p:attrName>
                                        </p:attrNameLst>
                                      </p:cBhvr>
                                      <p:to>
                                        <p:strVal val="visible"/>
                                      </p:to>
                                    </p:set>
                                    <p:animEffect transition="in" filter="fade">
                                      <p:cBhvr>
                                        <p:cTn id="42" dur="2000"/>
                                        <p:tgtEl>
                                          <p:spTgt spid="1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3">
                                            <p:txEl>
                                              <p:pRg st="8" end="8"/>
                                            </p:txEl>
                                          </p:spTgt>
                                        </p:tgtEl>
                                        <p:attrNameLst>
                                          <p:attrName>style.visibility</p:attrName>
                                        </p:attrNameLst>
                                      </p:cBhvr>
                                      <p:to>
                                        <p:strVal val="visible"/>
                                      </p:to>
                                    </p:set>
                                    <p:animEffect transition="in" filter="fade">
                                      <p:cBhvr>
                                        <p:cTn id="47" dur="2000"/>
                                        <p:tgtEl>
                                          <p:spTgt spid="1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3">
                                            <p:txEl>
                                              <p:pRg st="9" end="9"/>
                                            </p:txEl>
                                          </p:spTgt>
                                        </p:tgtEl>
                                        <p:attrNameLst>
                                          <p:attrName>style.visibility</p:attrName>
                                        </p:attrNameLst>
                                      </p:cBhvr>
                                      <p:to>
                                        <p:strVal val="visible"/>
                                      </p:to>
                                    </p:set>
                                    <p:animEffect transition="in" filter="fade">
                                      <p:cBhvr>
                                        <p:cTn id="52" dur="2000"/>
                                        <p:tgtEl>
                                          <p:spTgt spid="1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3">
                                            <p:txEl>
                                              <p:pRg st="10" end="10"/>
                                            </p:txEl>
                                          </p:spTgt>
                                        </p:tgtEl>
                                        <p:attrNameLst>
                                          <p:attrName>style.visibility</p:attrName>
                                        </p:attrNameLst>
                                      </p:cBhvr>
                                      <p:to>
                                        <p:strVal val="visible"/>
                                      </p:to>
                                    </p:set>
                                    <p:animEffect transition="in" filter="fade">
                                      <p:cBhvr>
                                        <p:cTn id="57" dur="2000"/>
                                        <p:tgtEl>
                                          <p:spTgt spid="12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3">
                                            <p:txEl>
                                              <p:pRg st="11" end="11"/>
                                            </p:txEl>
                                          </p:spTgt>
                                        </p:tgtEl>
                                        <p:attrNameLst>
                                          <p:attrName>style.visibility</p:attrName>
                                        </p:attrNameLst>
                                      </p:cBhvr>
                                      <p:to>
                                        <p:strVal val="visible"/>
                                      </p:to>
                                    </p:set>
                                    <p:animEffect transition="in" filter="fade">
                                      <p:cBhvr>
                                        <p:cTn id="62" dur="2000"/>
                                        <p:tgtEl>
                                          <p:spTgt spid="1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idx="4294967295"/>
          </p:nvPr>
        </p:nvSpPr>
        <p:spPr>
          <a:xfrm>
            <a:off x="596975" y="4339016"/>
            <a:ext cx="11287200" cy="1692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509" b="1">
                <a:solidFill>
                  <a:schemeClr val="accent2"/>
                </a:solidFill>
                <a:latin typeface="Verdana"/>
                <a:ea typeface="Verdana"/>
                <a:cs typeface="Verdana"/>
                <a:sym typeface="Verdana"/>
              </a:rPr>
              <a:t>2. ESTRUCTURAS CONDICIONALES EN JAVA</a:t>
            </a:r>
            <a:endParaRPr b="1"/>
          </a:p>
        </p:txBody>
      </p:sp>
      <p:pic>
        <p:nvPicPr>
          <p:cNvPr id="130" name="Google Shape;130;p24"/>
          <p:cNvPicPr preferRelativeResize="0"/>
          <p:nvPr/>
        </p:nvPicPr>
        <p:blipFill>
          <a:blip r:embed="rId3">
            <a:alphaModFix/>
          </a:blip>
          <a:stretch>
            <a:fillRect/>
          </a:stretch>
        </p:blipFill>
        <p:spPr>
          <a:xfrm>
            <a:off x="8361800" y="1996300"/>
            <a:ext cx="3291025" cy="24271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 name="Título 4">
            <a:extLst>
              <a:ext uri="{FF2B5EF4-FFF2-40B4-BE49-F238E27FC236}">
                <a16:creationId xmlns:a16="http://schemas.microsoft.com/office/drawing/2014/main" id="{2760E5A1-0EE6-47DD-BB92-3E8BA61EEFC9}"/>
              </a:ext>
            </a:extLst>
          </p:cNvPr>
          <p:cNvSpPr>
            <a:spLocks noGrp="1"/>
          </p:cNvSpPr>
          <p:nvPr>
            <p:ph type="title"/>
          </p:nvPr>
        </p:nvSpPr>
        <p:spPr/>
        <p:txBody>
          <a:bodyPr/>
          <a:lstStyle/>
          <a:p>
            <a:r>
              <a:rPr lang="en-US" dirty="0" err="1"/>
              <a:t>Paradigma</a:t>
            </a:r>
            <a:endParaRPr lang="es-ES" dirty="0"/>
          </a:p>
        </p:txBody>
      </p:sp>
      <p:sp>
        <p:nvSpPr>
          <p:cNvPr id="8" name="Google Shape;78;p14">
            <a:extLst>
              <a:ext uri="{FF2B5EF4-FFF2-40B4-BE49-F238E27FC236}">
                <a16:creationId xmlns:a16="http://schemas.microsoft.com/office/drawing/2014/main" id="{9BE25854-400C-4BC0-BB21-262CB5779299}"/>
              </a:ext>
            </a:extLst>
          </p:cNvPr>
          <p:cNvSpPr txBox="1">
            <a:spLocks noGrp="1"/>
          </p:cNvSpPr>
          <p:nvPr>
            <p:ph type="body" idx="1"/>
          </p:nvPr>
        </p:nvSpPr>
        <p:spPr>
          <a:xfrm>
            <a:off x="514349" y="1283276"/>
            <a:ext cx="11287125" cy="424598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PE" dirty="0"/>
              <a:t>En ciencia y filosofía, un paradigma es un set único de conceptos, o procesos de pensamiento, que incluyen teorías, métodos de investigación, postulados y/o estándares, que representan una forma de organizar conocimiento. </a:t>
            </a:r>
          </a:p>
          <a:p>
            <a:pPr marL="228600" lvl="0" indent="-228600" algn="l" rtl="0">
              <a:lnSpc>
                <a:spcPct val="90000"/>
              </a:lnSpc>
              <a:spcBef>
                <a:spcPts val="0"/>
              </a:spcBef>
              <a:spcAft>
                <a:spcPts val="0"/>
              </a:spcAft>
              <a:buClr>
                <a:schemeClr val="dk1"/>
              </a:buClr>
              <a:buSzPts val="2800"/>
              <a:buChar char="•"/>
            </a:pPr>
            <a:endParaRPr dirty="0"/>
          </a:p>
        </p:txBody>
      </p:sp>
    </p:spTree>
    <p:extLst>
      <p:ext uri="{BB962C8B-B14F-4D97-AF65-F5344CB8AC3E}">
        <p14:creationId xmlns:p14="http://schemas.microsoft.com/office/powerpoint/2010/main" val="1779408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2.1. Operadores relacionales en Java</a:t>
            </a:r>
            <a:endParaRPr/>
          </a:p>
        </p:txBody>
      </p:sp>
      <p:pic>
        <p:nvPicPr>
          <p:cNvPr id="136" name="Google Shape;136;p25"/>
          <p:cNvPicPr preferRelativeResize="0"/>
          <p:nvPr/>
        </p:nvPicPr>
        <p:blipFill>
          <a:blip r:embed="rId3">
            <a:alphaModFix/>
          </a:blip>
          <a:stretch>
            <a:fillRect/>
          </a:stretch>
        </p:blipFill>
        <p:spPr>
          <a:xfrm>
            <a:off x="152400" y="2528775"/>
            <a:ext cx="11620500" cy="26985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dirty="0"/>
              <a:t>2.2. Operadores lógicos en Java</a:t>
            </a:r>
            <a:endParaRPr dirty="0"/>
          </a:p>
        </p:txBody>
      </p:sp>
      <p:pic>
        <p:nvPicPr>
          <p:cNvPr id="142" name="Google Shape;142;p26"/>
          <p:cNvPicPr preferRelativeResize="0"/>
          <p:nvPr/>
        </p:nvPicPr>
        <p:blipFill>
          <a:blip r:embed="rId3">
            <a:alphaModFix/>
          </a:blip>
          <a:stretch>
            <a:fillRect/>
          </a:stretch>
        </p:blipFill>
        <p:spPr>
          <a:xfrm>
            <a:off x="381000" y="2581275"/>
            <a:ext cx="11391901" cy="341949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7640" y="188640"/>
            <a:ext cx="11887200" cy="578212"/>
          </a:xfrm>
        </p:spPr>
        <p:txBody>
          <a:bodyPr vert="horz" lIns="91440" tIns="45720" rIns="91440" bIns="45720" rtlCol="0" anchor="ctr">
            <a:normAutofit fontScale="90000"/>
          </a:bodyPr>
          <a:lstStyle/>
          <a:p>
            <a:pPr algn="ctr"/>
            <a:r>
              <a:rPr lang="es-ES" sz="3600" dirty="0"/>
              <a:t>2.2. Operadores lógicos en Java</a:t>
            </a:r>
            <a:endParaRPr lang="es-PE" sz="3600" dirty="0"/>
          </a:p>
        </p:txBody>
      </p:sp>
      <p:sp>
        <p:nvSpPr>
          <p:cNvPr id="3" name="2 Marcador de contenido"/>
          <p:cNvSpPr>
            <a:spLocks noGrp="1"/>
          </p:cNvSpPr>
          <p:nvPr>
            <p:ph idx="1"/>
          </p:nvPr>
        </p:nvSpPr>
        <p:spPr>
          <a:xfrm>
            <a:off x="274320" y="1604240"/>
            <a:ext cx="11780520" cy="2666884"/>
          </a:xfrm>
          <a:noFill/>
        </p:spPr>
        <p:txBody>
          <a:bodyPr vert="horz" wrap="square" lIns="91440" tIns="45720" rIns="91440" bIns="45720" rtlCol="0">
            <a:spAutoFit/>
          </a:bodyPr>
          <a:lstStyle/>
          <a:p>
            <a:pPr marL="0" algn="just"/>
            <a:r>
              <a:rPr lang="es-PE" sz="3200" dirty="0">
                <a:latin typeface="+mn-lt"/>
                <a:ea typeface="+mn-ea"/>
                <a:cs typeface="Calibri" panose="020F0502020204030204" pitchFamily="34" charset="0"/>
              </a:rPr>
              <a:t>Operadores de igualdad</a:t>
            </a:r>
          </a:p>
          <a:p>
            <a:pPr lvl="1"/>
            <a:r>
              <a:rPr lang="es-PE" sz="2800" dirty="0">
                <a:latin typeface="+mn-lt"/>
                <a:cs typeface="Calibri" panose="020F0502020204030204" pitchFamily="34" charset="0"/>
              </a:rPr>
              <a:t>Se lleva a cabo utilizando operadores de igualdad y desigualdad.</a:t>
            </a:r>
          </a:p>
          <a:p>
            <a:pPr lvl="1"/>
            <a:r>
              <a:rPr lang="es-PE" sz="2800" dirty="0" err="1">
                <a:latin typeface="+mn-lt"/>
                <a:cs typeface="Calibri" panose="020F0502020204030204" pitchFamily="34" charset="0"/>
              </a:rPr>
              <a:t>exprIzquierda</a:t>
            </a:r>
            <a:r>
              <a:rPr lang="es-PE" sz="2800" dirty="0">
                <a:latin typeface="+mn-lt"/>
                <a:cs typeface="Calibri" panose="020F0502020204030204" pitchFamily="34" charset="0"/>
              </a:rPr>
              <a:t> == </a:t>
            </a:r>
            <a:r>
              <a:rPr lang="es-PE" sz="2800" dirty="0" err="1">
                <a:latin typeface="+mn-lt"/>
                <a:cs typeface="Calibri" panose="020F0502020204030204" pitchFamily="34" charset="0"/>
              </a:rPr>
              <a:t>exprDerecha</a:t>
            </a:r>
            <a:r>
              <a:rPr lang="es-PE" sz="2800" dirty="0">
                <a:latin typeface="+mn-lt"/>
                <a:cs typeface="Calibri" panose="020F0502020204030204" pitchFamily="34" charset="0"/>
              </a:rPr>
              <a:t>, se </a:t>
            </a:r>
            <a:r>
              <a:rPr lang="es-PE" sz="2800" dirty="0" err="1">
                <a:latin typeface="+mn-lt"/>
                <a:cs typeface="Calibri" panose="020F0502020204030204" pitchFamily="34" charset="0"/>
              </a:rPr>
              <a:t>evalua</a:t>
            </a:r>
            <a:r>
              <a:rPr lang="es-PE" sz="2800" dirty="0">
                <a:latin typeface="+mn-lt"/>
                <a:cs typeface="Calibri" panose="020F0502020204030204" pitchFamily="34" charset="0"/>
              </a:rPr>
              <a:t> como verdadero (true) si </a:t>
            </a:r>
            <a:r>
              <a:rPr lang="es-PE" sz="2800" dirty="0" err="1">
                <a:latin typeface="+mn-lt"/>
                <a:cs typeface="Calibri" panose="020F0502020204030204" pitchFamily="34" charset="0"/>
              </a:rPr>
              <a:t>exprIzquierda</a:t>
            </a:r>
            <a:r>
              <a:rPr lang="es-PE" sz="2800" dirty="0">
                <a:latin typeface="+mn-lt"/>
                <a:cs typeface="Calibri" panose="020F0502020204030204" pitchFamily="34" charset="0"/>
              </a:rPr>
              <a:t> y </a:t>
            </a:r>
            <a:r>
              <a:rPr lang="es-PE" sz="2800" dirty="0" err="1">
                <a:latin typeface="+mn-lt"/>
                <a:cs typeface="Calibri" panose="020F0502020204030204" pitchFamily="34" charset="0"/>
              </a:rPr>
              <a:t>exprDerecha</a:t>
            </a:r>
            <a:r>
              <a:rPr lang="es-PE" sz="2800" dirty="0">
                <a:latin typeface="+mn-lt"/>
                <a:cs typeface="Calibri" panose="020F0502020204030204" pitchFamily="34" charset="0"/>
              </a:rPr>
              <a:t> son iguales</a:t>
            </a:r>
          </a:p>
          <a:p>
            <a:pPr lvl="1"/>
            <a:r>
              <a:rPr lang="es-PE" sz="2800" dirty="0" err="1">
                <a:latin typeface="+mn-lt"/>
                <a:cs typeface="Calibri" panose="020F0502020204030204" pitchFamily="34" charset="0"/>
              </a:rPr>
              <a:t>exprIzquierda</a:t>
            </a:r>
            <a:r>
              <a:rPr lang="es-PE" sz="2800" dirty="0">
                <a:latin typeface="+mn-lt"/>
                <a:cs typeface="Calibri" panose="020F0502020204030204" pitchFamily="34" charset="0"/>
              </a:rPr>
              <a:t> != </a:t>
            </a:r>
            <a:r>
              <a:rPr lang="es-PE" sz="2800" dirty="0" err="1">
                <a:latin typeface="+mn-lt"/>
                <a:cs typeface="Calibri" panose="020F0502020204030204" pitchFamily="34" charset="0"/>
              </a:rPr>
              <a:t>exprDerecha</a:t>
            </a:r>
            <a:r>
              <a:rPr lang="es-PE" sz="2800" dirty="0">
                <a:latin typeface="+mn-lt"/>
                <a:cs typeface="Calibri" panose="020F0502020204030204" pitchFamily="34" charset="0"/>
              </a:rPr>
              <a:t>, se </a:t>
            </a:r>
            <a:r>
              <a:rPr lang="es-PE" sz="2800" dirty="0" err="1">
                <a:latin typeface="+mn-lt"/>
                <a:cs typeface="Calibri" panose="020F0502020204030204" pitchFamily="34" charset="0"/>
              </a:rPr>
              <a:t>evalua</a:t>
            </a:r>
            <a:r>
              <a:rPr lang="es-PE" sz="2800" dirty="0">
                <a:latin typeface="+mn-lt"/>
                <a:cs typeface="Calibri" panose="020F0502020204030204" pitchFamily="34" charset="0"/>
              </a:rPr>
              <a:t> como verdadero (true) si </a:t>
            </a:r>
            <a:r>
              <a:rPr lang="es-PE" sz="2800" dirty="0" err="1">
                <a:latin typeface="+mn-lt"/>
                <a:cs typeface="Calibri" panose="020F0502020204030204" pitchFamily="34" charset="0"/>
              </a:rPr>
              <a:t>exprIzquierda</a:t>
            </a:r>
            <a:r>
              <a:rPr lang="es-PE" sz="2800" dirty="0">
                <a:latin typeface="+mn-lt"/>
                <a:cs typeface="Calibri" panose="020F0502020204030204" pitchFamily="34" charset="0"/>
              </a:rPr>
              <a:t> y </a:t>
            </a:r>
            <a:r>
              <a:rPr lang="es-PE" sz="2800" dirty="0" err="1">
                <a:latin typeface="+mn-lt"/>
                <a:cs typeface="Calibri" panose="020F0502020204030204" pitchFamily="34" charset="0"/>
              </a:rPr>
              <a:t>exprDerecha</a:t>
            </a:r>
            <a:r>
              <a:rPr lang="es-PE" sz="2800" dirty="0">
                <a:latin typeface="+mn-lt"/>
                <a:cs typeface="Calibri" panose="020F0502020204030204" pitchFamily="34" charset="0"/>
              </a:rPr>
              <a:t> no son iguales</a:t>
            </a:r>
          </a:p>
        </p:txBody>
      </p:sp>
    </p:spTree>
    <p:extLst>
      <p:ext uri="{BB962C8B-B14F-4D97-AF65-F5344CB8AC3E}">
        <p14:creationId xmlns:p14="http://schemas.microsoft.com/office/powerpoint/2010/main" val="2223748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dirty="0"/>
              <a:t>2.3. Estructura </a:t>
            </a:r>
            <a:r>
              <a:rPr lang="es-ES" sz="3509" dirty="0" err="1"/>
              <a:t>if</a:t>
            </a:r>
            <a:r>
              <a:rPr lang="es-ES" sz="3509" dirty="0"/>
              <a:t>/</a:t>
            </a:r>
            <a:r>
              <a:rPr lang="es-ES" sz="3509" dirty="0" err="1"/>
              <a:t>else</a:t>
            </a:r>
            <a:r>
              <a:rPr lang="es-ES" sz="3509" dirty="0"/>
              <a:t> en Java</a:t>
            </a:r>
            <a:endParaRPr dirty="0"/>
          </a:p>
        </p:txBody>
      </p:sp>
      <p:pic>
        <p:nvPicPr>
          <p:cNvPr id="148" name="Google Shape;148;p27"/>
          <p:cNvPicPr preferRelativeResize="0"/>
          <p:nvPr/>
        </p:nvPicPr>
        <p:blipFill>
          <a:blip r:embed="rId3">
            <a:alphaModFix/>
          </a:blip>
          <a:stretch>
            <a:fillRect/>
          </a:stretch>
        </p:blipFill>
        <p:spPr>
          <a:xfrm>
            <a:off x="2003250" y="2495725"/>
            <a:ext cx="6457725" cy="3585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77240" y="188640"/>
            <a:ext cx="10988040" cy="578212"/>
          </a:xfrm>
        </p:spPr>
        <p:txBody>
          <a:bodyPr vert="horz" lIns="91440" tIns="45720" rIns="91440" bIns="45720" rtlCol="0" anchor="ctr">
            <a:normAutofit fontScale="90000"/>
          </a:bodyPr>
          <a:lstStyle/>
          <a:p>
            <a:pPr algn="ctr"/>
            <a:r>
              <a:rPr lang="es-ES" sz="3600" dirty="0"/>
              <a:t>2.3. Estructura </a:t>
            </a:r>
            <a:r>
              <a:rPr lang="es-ES" sz="3600" dirty="0" err="1"/>
              <a:t>if</a:t>
            </a:r>
            <a:r>
              <a:rPr lang="es-ES" sz="3600" dirty="0"/>
              <a:t>/</a:t>
            </a:r>
            <a:r>
              <a:rPr lang="es-ES" sz="3600" dirty="0" err="1"/>
              <a:t>else</a:t>
            </a:r>
            <a:r>
              <a:rPr lang="es-ES" sz="3600" dirty="0"/>
              <a:t> en Java</a:t>
            </a:r>
            <a:endParaRPr lang="es-PE" sz="3600" dirty="0"/>
          </a:p>
        </p:txBody>
      </p:sp>
      <p:sp>
        <p:nvSpPr>
          <p:cNvPr id="3" name="2 Marcador de contenido"/>
          <p:cNvSpPr>
            <a:spLocks noGrp="1"/>
          </p:cNvSpPr>
          <p:nvPr>
            <p:ph idx="1"/>
          </p:nvPr>
        </p:nvSpPr>
        <p:spPr>
          <a:xfrm>
            <a:off x="304800" y="1202688"/>
            <a:ext cx="11765280" cy="1578240"/>
          </a:xfrm>
        </p:spPr>
        <p:txBody>
          <a:bodyPr>
            <a:normAutofit/>
          </a:bodyPr>
          <a:lstStyle/>
          <a:p>
            <a:r>
              <a:rPr lang="es-PE" sz="3200" dirty="0">
                <a:latin typeface="+mn-lt"/>
              </a:rPr>
              <a:t>Instrucción </a:t>
            </a:r>
            <a:r>
              <a:rPr lang="es-PE" sz="3200" dirty="0" err="1">
                <a:latin typeface="+mn-lt"/>
              </a:rPr>
              <a:t>if</a:t>
            </a:r>
            <a:r>
              <a:rPr lang="es-PE" sz="3200" dirty="0">
                <a:latin typeface="+mn-lt"/>
              </a:rPr>
              <a:t> (simple)</a:t>
            </a:r>
          </a:p>
          <a:p>
            <a:pPr lvl="1"/>
            <a:r>
              <a:rPr lang="es-PE" sz="2800" dirty="0">
                <a:latin typeface="+mn-lt"/>
              </a:rPr>
              <a:t>Principal forma de llevar a cabo la toma de decisiones en los programas. Su forma básica es:</a:t>
            </a:r>
          </a:p>
          <a:p>
            <a:pPr marL="914400" lvl="2" indent="0">
              <a:buNone/>
            </a:pPr>
            <a:endParaRPr lang="es-PE" sz="2400" dirty="0">
              <a:latin typeface="+mn-lt"/>
            </a:endParaRPr>
          </a:p>
        </p:txBody>
      </p:sp>
      <p:pic>
        <p:nvPicPr>
          <p:cNvPr id="4" name="3 Imagen"/>
          <p:cNvPicPr/>
          <p:nvPr/>
        </p:nvPicPr>
        <p:blipFill rotWithShape="1">
          <a:blip r:embed="rId2" cstate="print"/>
          <a:srcRect l="25069" t="15900" r="56815" b="66318"/>
          <a:stretch/>
        </p:blipFill>
        <p:spPr bwMode="auto">
          <a:xfrm>
            <a:off x="2063552" y="2780928"/>
            <a:ext cx="3312368" cy="2664296"/>
          </a:xfrm>
          <a:prstGeom prst="rect">
            <a:avLst/>
          </a:prstGeom>
          <a:ln>
            <a:noFill/>
          </a:ln>
          <a:extLst>
            <a:ext uri="{53640926-AAD7-44D8-BBD7-CCE9431645EC}">
              <a14:shadowObscured xmlns:a14="http://schemas.microsoft.com/office/drawing/2010/main"/>
            </a:ext>
          </a:extLst>
        </p:spPr>
      </p:pic>
      <p:pic>
        <p:nvPicPr>
          <p:cNvPr id="5" name="4 Imagen"/>
          <p:cNvPicPr/>
          <p:nvPr/>
        </p:nvPicPr>
        <p:blipFill rotWithShape="1">
          <a:blip r:embed="rId2" cstate="print"/>
          <a:srcRect l="25434" t="33264" r="56815" b="51046"/>
          <a:stretch/>
        </p:blipFill>
        <p:spPr bwMode="auto">
          <a:xfrm>
            <a:off x="6600056" y="3068960"/>
            <a:ext cx="3528392" cy="2376264"/>
          </a:xfrm>
          <a:prstGeom prst="rect">
            <a:avLst/>
          </a:prstGeom>
          <a:ln>
            <a:noFill/>
          </a:ln>
          <a:extLst>
            <a:ext uri="{53640926-AAD7-44D8-BBD7-CCE9431645EC}">
              <a14:shadowObscured xmlns:a14="http://schemas.microsoft.com/office/drawing/2010/main"/>
            </a:ext>
          </a:extLst>
        </p:spPr>
      </p:pic>
      <p:sp>
        <p:nvSpPr>
          <p:cNvPr id="6" name="5 CuadroTexto"/>
          <p:cNvSpPr txBox="1"/>
          <p:nvPr/>
        </p:nvSpPr>
        <p:spPr>
          <a:xfrm>
            <a:off x="3143672" y="5589240"/>
            <a:ext cx="1944216" cy="369332"/>
          </a:xfrm>
          <a:prstGeom prst="rect">
            <a:avLst/>
          </a:prstGeom>
          <a:noFill/>
        </p:spPr>
        <p:txBody>
          <a:bodyPr wrap="square" rtlCol="0">
            <a:spAutoFit/>
          </a:bodyPr>
          <a:lstStyle/>
          <a:p>
            <a:r>
              <a:rPr lang="es-PE" dirty="0">
                <a:solidFill>
                  <a:srgbClr val="002060"/>
                </a:solidFill>
              </a:rPr>
              <a:t>operadores lógicos </a:t>
            </a:r>
          </a:p>
        </p:txBody>
      </p:sp>
      <p:sp>
        <p:nvSpPr>
          <p:cNvPr id="7" name="6 CuadroTexto"/>
          <p:cNvSpPr txBox="1"/>
          <p:nvPr/>
        </p:nvSpPr>
        <p:spPr>
          <a:xfrm>
            <a:off x="7176120" y="5589240"/>
            <a:ext cx="2448272" cy="369332"/>
          </a:xfrm>
          <a:prstGeom prst="rect">
            <a:avLst/>
          </a:prstGeom>
          <a:noFill/>
        </p:spPr>
        <p:txBody>
          <a:bodyPr wrap="square" rtlCol="0">
            <a:spAutoFit/>
          </a:bodyPr>
          <a:lstStyle/>
          <a:p>
            <a:r>
              <a:rPr lang="es-PE" dirty="0">
                <a:solidFill>
                  <a:srgbClr val="002060"/>
                </a:solidFill>
              </a:rPr>
              <a:t>operadores aritméticos </a:t>
            </a:r>
          </a:p>
        </p:txBody>
      </p:sp>
    </p:spTree>
    <p:extLst>
      <p:ext uri="{BB962C8B-B14F-4D97-AF65-F5344CB8AC3E}">
        <p14:creationId xmlns:p14="http://schemas.microsoft.com/office/powerpoint/2010/main" val="2061587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body" idx="1"/>
          </p:nvPr>
        </p:nvSpPr>
        <p:spPr>
          <a:xfrm>
            <a:off x="514349" y="1283276"/>
            <a:ext cx="11287200" cy="4245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s-ES" sz="1800" dirty="0" err="1"/>
              <a:t>public</a:t>
            </a:r>
            <a:r>
              <a:rPr lang="es-ES" sz="1800" dirty="0"/>
              <a:t> </a:t>
            </a:r>
            <a:r>
              <a:rPr lang="es-ES" sz="1800" dirty="0" err="1"/>
              <a:t>static</a:t>
            </a:r>
            <a:r>
              <a:rPr lang="es-ES" sz="1800" dirty="0"/>
              <a:t> </a:t>
            </a:r>
            <a:r>
              <a:rPr lang="es-ES" sz="1800" dirty="0" err="1"/>
              <a:t>void</a:t>
            </a:r>
            <a:r>
              <a:rPr lang="es-ES" sz="1800" dirty="0"/>
              <a:t> </a:t>
            </a:r>
            <a:r>
              <a:rPr lang="es-ES" sz="1800" dirty="0" err="1"/>
              <a:t>main</a:t>
            </a:r>
            <a:r>
              <a:rPr lang="es-ES" sz="1800" dirty="0"/>
              <a:t>(</a:t>
            </a:r>
            <a:r>
              <a:rPr lang="es-ES" sz="1800" dirty="0" err="1"/>
              <a:t>String</a:t>
            </a:r>
            <a:r>
              <a:rPr lang="es-ES" sz="1800" dirty="0"/>
              <a:t>[] </a:t>
            </a:r>
            <a:r>
              <a:rPr lang="es-ES" sz="1800" dirty="0" err="1"/>
              <a:t>args</a:t>
            </a:r>
            <a:r>
              <a:rPr lang="es-ES" sz="1800" dirty="0"/>
              <a:t>){</a:t>
            </a:r>
            <a:endParaRPr sz="1800" dirty="0"/>
          </a:p>
          <a:p>
            <a:pPr marL="0" marR="0" lvl="0" indent="0" algn="l" rtl="0">
              <a:lnSpc>
                <a:spcPct val="90000"/>
              </a:lnSpc>
              <a:spcBef>
                <a:spcPts val="1000"/>
              </a:spcBef>
              <a:spcAft>
                <a:spcPts val="0"/>
              </a:spcAft>
              <a:buNone/>
            </a:pPr>
            <a:r>
              <a:rPr lang="es-ES" sz="1800" dirty="0"/>
              <a:t>        // Dado dos números indicar cual es el mayor</a:t>
            </a:r>
            <a:endParaRPr sz="1800" dirty="0"/>
          </a:p>
          <a:p>
            <a:pPr marL="0" marR="0" lvl="0" indent="0" algn="l" rtl="0">
              <a:lnSpc>
                <a:spcPct val="90000"/>
              </a:lnSpc>
              <a:spcBef>
                <a:spcPts val="1000"/>
              </a:spcBef>
              <a:spcAft>
                <a:spcPts val="0"/>
              </a:spcAft>
              <a:buNone/>
            </a:pPr>
            <a:r>
              <a:rPr lang="es-ES" sz="1800" dirty="0"/>
              <a:t>        </a:t>
            </a:r>
            <a:r>
              <a:rPr lang="es-ES" sz="1800" dirty="0" err="1"/>
              <a:t>java.util.Scanner</a:t>
            </a:r>
            <a:r>
              <a:rPr lang="es-ES" sz="1800" dirty="0"/>
              <a:t> entrada = new </a:t>
            </a:r>
            <a:r>
              <a:rPr lang="es-ES" sz="1800" dirty="0" err="1"/>
              <a:t>java.util.Scanner</a:t>
            </a:r>
            <a:r>
              <a:rPr lang="es-ES" sz="1800" dirty="0"/>
              <a:t>(System.in);</a:t>
            </a:r>
            <a:endParaRPr sz="1800" dirty="0"/>
          </a:p>
          <a:p>
            <a:pPr marL="0" marR="0" lvl="0" indent="0" algn="l" rtl="0">
              <a:lnSpc>
                <a:spcPct val="90000"/>
              </a:lnSpc>
              <a:spcBef>
                <a:spcPts val="1000"/>
              </a:spcBef>
              <a:spcAft>
                <a:spcPts val="0"/>
              </a:spcAft>
              <a:buNone/>
            </a:pPr>
            <a:r>
              <a:rPr lang="es-ES" sz="1800" dirty="0"/>
              <a:t>        </a:t>
            </a:r>
            <a:r>
              <a:rPr lang="es-ES" sz="1800" dirty="0" err="1"/>
              <a:t>System.out.println</a:t>
            </a:r>
            <a:r>
              <a:rPr lang="es-ES" sz="1800" dirty="0"/>
              <a:t>("Ingrese el primer número: ");        </a:t>
            </a:r>
            <a:endParaRPr sz="1800" dirty="0"/>
          </a:p>
          <a:p>
            <a:pPr marL="0" marR="0" lvl="0" indent="457200" algn="l" rtl="0">
              <a:lnSpc>
                <a:spcPct val="90000"/>
              </a:lnSpc>
              <a:spcBef>
                <a:spcPts val="1000"/>
              </a:spcBef>
              <a:spcAft>
                <a:spcPts val="0"/>
              </a:spcAft>
              <a:buNone/>
            </a:pPr>
            <a:r>
              <a:rPr lang="es-ES" sz="1800" dirty="0"/>
              <a:t>  </a:t>
            </a:r>
            <a:r>
              <a:rPr lang="es-ES" sz="1800" dirty="0" err="1"/>
              <a:t>int</a:t>
            </a:r>
            <a:r>
              <a:rPr lang="es-ES" sz="1800" dirty="0"/>
              <a:t> a = </a:t>
            </a:r>
            <a:r>
              <a:rPr lang="es-ES" sz="1800" dirty="0" err="1"/>
              <a:t>entrada.nextInt</a:t>
            </a:r>
            <a:r>
              <a:rPr lang="es-ES" sz="1800" dirty="0"/>
              <a:t>();</a:t>
            </a:r>
            <a:endParaRPr sz="1800" dirty="0"/>
          </a:p>
          <a:p>
            <a:pPr marL="0" marR="0" lvl="0" indent="0" algn="l" rtl="0">
              <a:lnSpc>
                <a:spcPct val="90000"/>
              </a:lnSpc>
              <a:spcBef>
                <a:spcPts val="1000"/>
              </a:spcBef>
              <a:spcAft>
                <a:spcPts val="0"/>
              </a:spcAft>
              <a:buNone/>
            </a:pPr>
            <a:r>
              <a:rPr lang="es-ES" sz="1800" dirty="0"/>
              <a:t>        </a:t>
            </a:r>
            <a:r>
              <a:rPr lang="es-ES" sz="1800" dirty="0" err="1"/>
              <a:t>System.out.println</a:t>
            </a:r>
            <a:r>
              <a:rPr lang="es-ES" sz="1800" dirty="0"/>
              <a:t>("Ingrese el segundo número: ");     </a:t>
            </a:r>
            <a:endParaRPr sz="1800" dirty="0"/>
          </a:p>
          <a:p>
            <a:pPr marL="0" marR="0" lvl="0" indent="0" algn="l" rtl="0">
              <a:lnSpc>
                <a:spcPct val="90000"/>
              </a:lnSpc>
              <a:spcBef>
                <a:spcPts val="1000"/>
              </a:spcBef>
              <a:spcAft>
                <a:spcPts val="0"/>
              </a:spcAft>
              <a:buNone/>
            </a:pPr>
            <a:r>
              <a:rPr lang="es-ES" sz="1800" dirty="0"/>
              <a:t>        </a:t>
            </a:r>
            <a:r>
              <a:rPr lang="es-ES" sz="1800" dirty="0" err="1"/>
              <a:t>int</a:t>
            </a:r>
            <a:r>
              <a:rPr lang="es-ES" sz="1800" dirty="0"/>
              <a:t> b = </a:t>
            </a:r>
            <a:r>
              <a:rPr lang="es-ES" sz="1800" dirty="0" err="1"/>
              <a:t>entrada.nextInt</a:t>
            </a:r>
            <a:r>
              <a:rPr lang="es-ES" sz="1800" dirty="0"/>
              <a:t>();</a:t>
            </a:r>
            <a:endParaRPr sz="1800" dirty="0"/>
          </a:p>
          <a:p>
            <a:pPr marL="0" marR="0" lvl="0" indent="0" algn="l" rtl="0">
              <a:lnSpc>
                <a:spcPct val="90000"/>
              </a:lnSpc>
              <a:spcBef>
                <a:spcPts val="1000"/>
              </a:spcBef>
              <a:spcAft>
                <a:spcPts val="0"/>
              </a:spcAft>
              <a:buNone/>
            </a:pPr>
            <a:r>
              <a:rPr lang="es-ES" sz="1800" dirty="0"/>
              <a:t>        </a:t>
            </a:r>
            <a:r>
              <a:rPr lang="es-ES" sz="1800" dirty="0" err="1"/>
              <a:t>if</a:t>
            </a:r>
            <a:r>
              <a:rPr lang="es-ES" sz="1800" dirty="0"/>
              <a:t> (a&gt;b)</a:t>
            </a:r>
            <a:endParaRPr sz="1800" dirty="0"/>
          </a:p>
          <a:p>
            <a:pPr marL="0" marR="0" lvl="0" indent="0" algn="l" rtl="0">
              <a:lnSpc>
                <a:spcPct val="90000"/>
              </a:lnSpc>
              <a:spcBef>
                <a:spcPts val="1000"/>
              </a:spcBef>
              <a:spcAft>
                <a:spcPts val="0"/>
              </a:spcAft>
              <a:buNone/>
            </a:pPr>
            <a:r>
              <a:rPr lang="es-ES" sz="1800" dirty="0"/>
              <a:t>            </a:t>
            </a:r>
            <a:r>
              <a:rPr lang="es-ES" sz="1800" dirty="0" err="1"/>
              <a:t>System.out.println</a:t>
            </a:r>
            <a:r>
              <a:rPr lang="es-ES" sz="1800" dirty="0"/>
              <a:t>("El mayor es: "+a);</a:t>
            </a:r>
            <a:endParaRPr sz="1800" dirty="0"/>
          </a:p>
          <a:p>
            <a:pPr marL="0" marR="0" lvl="0" indent="0" algn="l" rtl="0">
              <a:lnSpc>
                <a:spcPct val="90000"/>
              </a:lnSpc>
              <a:spcBef>
                <a:spcPts val="1000"/>
              </a:spcBef>
              <a:spcAft>
                <a:spcPts val="0"/>
              </a:spcAft>
              <a:buNone/>
            </a:pPr>
            <a:r>
              <a:rPr lang="es-ES" sz="1800" dirty="0"/>
              <a:t>        </a:t>
            </a:r>
            <a:r>
              <a:rPr lang="es-ES" sz="1800" dirty="0" err="1"/>
              <a:t>else</a:t>
            </a:r>
            <a:endParaRPr sz="1800" dirty="0"/>
          </a:p>
          <a:p>
            <a:pPr marL="0" marR="0" lvl="0" indent="0" algn="l" rtl="0">
              <a:lnSpc>
                <a:spcPct val="90000"/>
              </a:lnSpc>
              <a:spcBef>
                <a:spcPts val="1000"/>
              </a:spcBef>
              <a:spcAft>
                <a:spcPts val="0"/>
              </a:spcAft>
              <a:buNone/>
            </a:pPr>
            <a:r>
              <a:rPr lang="es-ES" sz="1800" dirty="0"/>
              <a:t>            </a:t>
            </a:r>
            <a:r>
              <a:rPr lang="es-ES" sz="1800" dirty="0" err="1"/>
              <a:t>System.out.println</a:t>
            </a:r>
            <a:r>
              <a:rPr lang="es-ES" sz="1800" dirty="0"/>
              <a:t>("El mayor es: "+b);</a:t>
            </a:r>
            <a:endParaRPr sz="1800" dirty="0"/>
          </a:p>
          <a:p>
            <a:pPr marL="0" marR="0" lvl="0" indent="0" algn="l" rtl="0">
              <a:lnSpc>
                <a:spcPct val="90000"/>
              </a:lnSpc>
              <a:spcBef>
                <a:spcPts val="1000"/>
              </a:spcBef>
              <a:spcAft>
                <a:spcPts val="0"/>
              </a:spcAft>
              <a:buNone/>
            </a:pPr>
            <a:r>
              <a:rPr lang="es-ES" sz="1800" dirty="0"/>
              <a:t>    }</a:t>
            </a:r>
            <a:endParaRPr sz="1800" dirty="0"/>
          </a:p>
        </p:txBody>
      </p:sp>
      <p:sp>
        <p:nvSpPr>
          <p:cNvPr id="154" name="Google Shape;154;p28"/>
          <p:cNvSpPr txBox="1">
            <a:spLocks noGrp="1"/>
          </p:cNvSpPr>
          <p:nvPr>
            <p:ph type="title"/>
          </p:nvPr>
        </p:nvSpPr>
        <p:spPr>
          <a:xfrm>
            <a:off x="514348" y="472063"/>
            <a:ext cx="11287200" cy="7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2.3.1. Ejemplo sobre if/else en Java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fade">
                                      <p:cBhvr>
                                        <p:cTn id="7" dur="2000"/>
                                        <p:tgtEl>
                                          <p:spTgt spid="1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
                                            <p:txEl>
                                              <p:pRg st="1" end="1"/>
                                            </p:txEl>
                                          </p:spTgt>
                                        </p:tgtEl>
                                        <p:attrNameLst>
                                          <p:attrName>style.visibility</p:attrName>
                                        </p:attrNameLst>
                                      </p:cBhvr>
                                      <p:to>
                                        <p:strVal val="visible"/>
                                      </p:to>
                                    </p:set>
                                    <p:animEffect transition="in" filter="fade">
                                      <p:cBhvr>
                                        <p:cTn id="12" dur="2000"/>
                                        <p:tgtEl>
                                          <p:spTgt spid="1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
                                            <p:txEl>
                                              <p:pRg st="2" end="2"/>
                                            </p:txEl>
                                          </p:spTgt>
                                        </p:tgtEl>
                                        <p:attrNameLst>
                                          <p:attrName>style.visibility</p:attrName>
                                        </p:attrNameLst>
                                      </p:cBhvr>
                                      <p:to>
                                        <p:strVal val="visible"/>
                                      </p:to>
                                    </p:set>
                                    <p:animEffect transition="in" filter="fade">
                                      <p:cBhvr>
                                        <p:cTn id="17" dur="2000"/>
                                        <p:tgtEl>
                                          <p:spTgt spid="1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
                                            <p:txEl>
                                              <p:pRg st="3" end="3"/>
                                            </p:txEl>
                                          </p:spTgt>
                                        </p:tgtEl>
                                        <p:attrNameLst>
                                          <p:attrName>style.visibility</p:attrName>
                                        </p:attrNameLst>
                                      </p:cBhvr>
                                      <p:to>
                                        <p:strVal val="visible"/>
                                      </p:to>
                                    </p:set>
                                    <p:animEffect transition="in" filter="fade">
                                      <p:cBhvr>
                                        <p:cTn id="22" dur="2000"/>
                                        <p:tgtEl>
                                          <p:spTgt spid="1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3">
                                            <p:txEl>
                                              <p:pRg st="4" end="4"/>
                                            </p:txEl>
                                          </p:spTgt>
                                        </p:tgtEl>
                                        <p:attrNameLst>
                                          <p:attrName>style.visibility</p:attrName>
                                        </p:attrNameLst>
                                      </p:cBhvr>
                                      <p:to>
                                        <p:strVal val="visible"/>
                                      </p:to>
                                    </p:set>
                                    <p:animEffect transition="in" filter="fade">
                                      <p:cBhvr>
                                        <p:cTn id="27" dur="2000"/>
                                        <p:tgtEl>
                                          <p:spTgt spid="1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3">
                                            <p:txEl>
                                              <p:pRg st="5" end="5"/>
                                            </p:txEl>
                                          </p:spTgt>
                                        </p:tgtEl>
                                        <p:attrNameLst>
                                          <p:attrName>style.visibility</p:attrName>
                                        </p:attrNameLst>
                                      </p:cBhvr>
                                      <p:to>
                                        <p:strVal val="visible"/>
                                      </p:to>
                                    </p:set>
                                    <p:animEffect transition="in" filter="fade">
                                      <p:cBhvr>
                                        <p:cTn id="32" dur="2000"/>
                                        <p:tgtEl>
                                          <p:spTgt spid="15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3">
                                            <p:txEl>
                                              <p:pRg st="6" end="6"/>
                                            </p:txEl>
                                          </p:spTgt>
                                        </p:tgtEl>
                                        <p:attrNameLst>
                                          <p:attrName>style.visibility</p:attrName>
                                        </p:attrNameLst>
                                      </p:cBhvr>
                                      <p:to>
                                        <p:strVal val="visible"/>
                                      </p:to>
                                    </p:set>
                                    <p:animEffect transition="in" filter="fade">
                                      <p:cBhvr>
                                        <p:cTn id="37" dur="2000"/>
                                        <p:tgtEl>
                                          <p:spTgt spid="15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3">
                                            <p:txEl>
                                              <p:pRg st="7" end="7"/>
                                            </p:txEl>
                                          </p:spTgt>
                                        </p:tgtEl>
                                        <p:attrNameLst>
                                          <p:attrName>style.visibility</p:attrName>
                                        </p:attrNameLst>
                                      </p:cBhvr>
                                      <p:to>
                                        <p:strVal val="visible"/>
                                      </p:to>
                                    </p:set>
                                    <p:animEffect transition="in" filter="fade">
                                      <p:cBhvr>
                                        <p:cTn id="42" dur="2000"/>
                                        <p:tgtEl>
                                          <p:spTgt spid="15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3">
                                            <p:txEl>
                                              <p:pRg st="8" end="8"/>
                                            </p:txEl>
                                          </p:spTgt>
                                        </p:tgtEl>
                                        <p:attrNameLst>
                                          <p:attrName>style.visibility</p:attrName>
                                        </p:attrNameLst>
                                      </p:cBhvr>
                                      <p:to>
                                        <p:strVal val="visible"/>
                                      </p:to>
                                    </p:set>
                                    <p:animEffect transition="in" filter="fade">
                                      <p:cBhvr>
                                        <p:cTn id="47" dur="2000"/>
                                        <p:tgtEl>
                                          <p:spTgt spid="15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3">
                                            <p:txEl>
                                              <p:pRg st="9" end="9"/>
                                            </p:txEl>
                                          </p:spTgt>
                                        </p:tgtEl>
                                        <p:attrNameLst>
                                          <p:attrName>style.visibility</p:attrName>
                                        </p:attrNameLst>
                                      </p:cBhvr>
                                      <p:to>
                                        <p:strVal val="visible"/>
                                      </p:to>
                                    </p:set>
                                    <p:animEffect transition="in" filter="fade">
                                      <p:cBhvr>
                                        <p:cTn id="52" dur="2000"/>
                                        <p:tgtEl>
                                          <p:spTgt spid="15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3">
                                            <p:txEl>
                                              <p:pRg st="10" end="10"/>
                                            </p:txEl>
                                          </p:spTgt>
                                        </p:tgtEl>
                                        <p:attrNameLst>
                                          <p:attrName>style.visibility</p:attrName>
                                        </p:attrNameLst>
                                      </p:cBhvr>
                                      <p:to>
                                        <p:strVal val="visible"/>
                                      </p:to>
                                    </p:set>
                                    <p:animEffect transition="in" filter="fade">
                                      <p:cBhvr>
                                        <p:cTn id="57" dur="2000"/>
                                        <p:tgtEl>
                                          <p:spTgt spid="15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3">
                                            <p:txEl>
                                              <p:pRg st="11" end="11"/>
                                            </p:txEl>
                                          </p:spTgt>
                                        </p:tgtEl>
                                        <p:attrNameLst>
                                          <p:attrName>style.visibility</p:attrName>
                                        </p:attrNameLst>
                                      </p:cBhvr>
                                      <p:to>
                                        <p:strVal val="visible"/>
                                      </p:to>
                                    </p:set>
                                    <p:animEffect transition="in" filter="fade">
                                      <p:cBhvr>
                                        <p:cTn id="62" dur="2000"/>
                                        <p:tgtEl>
                                          <p:spTgt spid="15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92480" y="188640"/>
            <a:ext cx="10744200" cy="578212"/>
          </a:xfrm>
        </p:spPr>
        <p:txBody>
          <a:bodyPr vert="horz" lIns="91440" tIns="45720" rIns="91440" bIns="45720" rtlCol="0" anchor="ctr">
            <a:normAutofit fontScale="90000"/>
          </a:bodyPr>
          <a:lstStyle/>
          <a:p>
            <a:pPr algn="ctr"/>
            <a:r>
              <a:rPr lang="es-PE" sz="3600" dirty="0"/>
              <a:t>Estructuras de Control de flujo:  Estructuras Selectivas </a:t>
            </a:r>
          </a:p>
        </p:txBody>
      </p:sp>
      <p:sp>
        <p:nvSpPr>
          <p:cNvPr id="3" name="2 Marcador de contenido"/>
          <p:cNvSpPr>
            <a:spLocks noGrp="1"/>
          </p:cNvSpPr>
          <p:nvPr>
            <p:ph idx="1"/>
          </p:nvPr>
        </p:nvSpPr>
        <p:spPr>
          <a:xfrm>
            <a:off x="563880" y="1340768"/>
            <a:ext cx="9585256" cy="1218200"/>
          </a:xfrm>
        </p:spPr>
        <p:txBody>
          <a:bodyPr vert="horz" lIns="91440" tIns="45720" rIns="91440" bIns="45720" rtlCol="0">
            <a:normAutofit/>
          </a:bodyPr>
          <a:lstStyle/>
          <a:p>
            <a:r>
              <a:rPr lang="es-PE" sz="3200" dirty="0">
                <a:latin typeface="+mn-lt"/>
              </a:rPr>
              <a:t>Instrucción </a:t>
            </a:r>
            <a:r>
              <a:rPr lang="es-PE" sz="3200" dirty="0" err="1">
                <a:latin typeface="+mn-lt"/>
              </a:rPr>
              <a:t>if</a:t>
            </a:r>
            <a:r>
              <a:rPr lang="es-PE" sz="3200" dirty="0">
                <a:latin typeface="+mn-lt"/>
              </a:rPr>
              <a:t> (doble)</a:t>
            </a:r>
          </a:p>
          <a:p>
            <a:pPr lvl="1"/>
            <a:r>
              <a:rPr lang="es-PE" sz="2800" dirty="0">
                <a:latin typeface="+mn-lt"/>
              </a:rPr>
              <a:t>Opcionalmente podemos utilizar la expresión </a:t>
            </a:r>
            <a:r>
              <a:rPr lang="es-PE" sz="2800" dirty="0" err="1">
                <a:latin typeface="+mn-lt"/>
              </a:rPr>
              <a:t>if-else</a:t>
            </a:r>
            <a:endParaRPr lang="es-PE" sz="2800" dirty="0">
              <a:latin typeface="+mn-lt"/>
            </a:endParaRPr>
          </a:p>
        </p:txBody>
      </p:sp>
      <p:sp>
        <p:nvSpPr>
          <p:cNvPr id="6" name="5 CuadroTexto"/>
          <p:cNvSpPr txBox="1"/>
          <p:nvPr/>
        </p:nvSpPr>
        <p:spPr>
          <a:xfrm>
            <a:off x="3143672" y="5589240"/>
            <a:ext cx="1944216" cy="369332"/>
          </a:xfrm>
          <a:prstGeom prst="rect">
            <a:avLst/>
          </a:prstGeom>
          <a:noFill/>
        </p:spPr>
        <p:txBody>
          <a:bodyPr wrap="square" rtlCol="0">
            <a:spAutoFit/>
          </a:bodyPr>
          <a:lstStyle/>
          <a:p>
            <a:r>
              <a:rPr lang="es-PE" dirty="0">
                <a:solidFill>
                  <a:srgbClr val="002060"/>
                </a:solidFill>
              </a:rPr>
              <a:t>operadores lógicos </a:t>
            </a:r>
          </a:p>
        </p:txBody>
      </p:sp>
      <p:sp>
        <p:nvSpPr>
          <p:cNvPr id="7" name="6 CuadroTexto"/>
          <p:cNvSpPr txBox="1"/>
          <p:nvPr/>
        </p:nvSpPr>
        <p:spPr>
          <a:xfrm>
            <a:off x="7176120" y="5589240"/>
            <a:ext cx="2448272" cy="369332"/>
          </a:xfrm>
          <a:prstGeom prst="rect">
            <a:avLst/>
          </a:prstGeom>
          <a:noFill/>
        </p:spPr>
        <p:txBody>
          <a:bodyPr wrap="square" rtlCol="0">
            <a:spAutoFit/>
          </a:bodyPr>
          <a:lstStyle/>
          <a:p>
            <a:r>
              <a:rPr lang="es-PE" dirty="0">
                <a:solidFill>
                  <a:srgbClr val="002060"/>
                </a:solidFill>
              </a:rPr>
              <a:t>operadores aritméticos </a:t>
            </a:r>
          </a:p>
        </p:txBody>
      </p:sp>
      <p:pic>
        <p:nvPicPr>
          <p:cNvPr id="8" name="7 Imagen"/>
          <p:cNvPicPr/>
          <p:nvPr/>
        </p:nvPicPr>
        <p:blipFill rotWithShape="1">
          <a:blip r:embed="rId2" cstate="print"/>
          <a:srcRect l="25769" t="12134" r="57404" b="62343"/>
          <a:stretch/>
        </p:blipFill>
        <p:spPr bwMode="auto">
          <a:xfrm>
            <a:off x="2279576" y="2852936"/>
            <a:ext cx="3312368" cy="2664296"/>
          </a:xfrm>
          <a:prstGeom prst="rect">
            <a:avLst/>
          </a:prstGeom>
          <a:ln>
            <a:noFill/>
          </a:ln>
          <a:extLst>
            <a:ext uri="{53640926-AAD7-44D8-BBD7-CCE9431645EC}">
              <a14:shadowObscured xmlns:a14="http://schemas.microsoft.com/office/drawing/2010/main"/>
            </a:ext>
          </a:extLst>
        </p:spPr>
      </p:pic>
      <p:pic>
        <p:nvPicPr>
          <p:cNvPr id="9" name="8 Imagen"/>
          <p:cNvPicPr/>
          <p:nvPr/>
        </p:nvPicPr>
        <p:blipFill rotWithShape="1">
          <a:blip r:embed="rId2" cstate="print"/>
          <a:srcRect l="25769" t="38075" r="57404" b="36192"/>
          <a:stretch/>
        </p:blipFill>
        <p:spPr bwMode="auto">
          <a:xfrm>
            <a:off x="6600056" y="2780928"/>
            <a:ext cx="3456384" cy="26642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5936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dirty="0"/>
              <a:t>2.4. Estructura anidada </a:t>
            </a:r>
            <a:r>
              <a:rPr lang="es-ES" sz="3509" dirty="0" err="1"/>
              <a:t>if</a:t>
            </a:r>
            <a:r>
              <a:rPr lang="es-ES" sz="3509" dirty="0"/>
              <a:t>/</a:t>
            </a:r>
            <a:r>
              <a:rPr lang="es-ES" sz="3509" dirty="0" err="1"/>
              <a:t>else</a:t>
            </a:r>
            <a:r>
              <a:rPr lang="es-ES" sz="3509" dirty="0"/>
              <a:t> en Java</a:t>
            </a:r>
            <a:endParaRPr dirty="0"/>
          </a:p>
        </p:txBody>
      </p:sp>
      <p:pic>
        <p:nvPicPr>
          <p:cNvPr id="160" name="Google Shape;160;p29"/>
          <p:cNvPicPr preferRelativeResize="0"/>
          <p:nvPr/>
        </p:nvPicPr>
        <p:blipFill>
          <a:blip r:embed="rId3">
            <a:alphaModFix/>
          </a:blip>
          <a:stretch>
            <a:fillRect/>
          </a:stretch>
        </p:blipFill>
        <p:spPr>
          <a:xfrm>
            <a:off x="4085425" y="2376375"/>
            <a:ext cx="3007596" cy="4176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6680" y="188640"/>
            <a:ext cx="11673840" cy="578212"/>
          </a:xfrm>
        </p:spPr>
        <p:txBody>
          <a:bodyPr vert="horz" lIns="91440" tIns="45720" rIns="91440" bIns="45720" rtlCol="0" anchor="ctr">
            <a:normAutofit fontScale="90000"/>
          </a:bodyPr>
          <a:lstStyle/>
          <a:p>
            <a:pPr algn="ctr"/>
            <a:r>
              <a:rPr lang="es-ES" sz="3600" dirty="0"/>
              <a:t>2.4. Estructura anidada </a:t>
            </a:r>
            <a:r>
              <a:rPr lang="es-ES" sz="3600" dirty="0" err="1"/>
              <a:t>if</a:t>
            </a:r>
            <a:r>
              <a:rPr lang="es-ES" sz="3600" dirty="0"/>
              <a:t>/</a:t>
            </a:r>
            <a:r>
              <a:rPr lang="es-ES" sz="3600" dirty="0" err="1"/>
              <a:t>else</a:t>
            </a:r>
            <a:r>
              <a:rPr lang="es-ES" sz="3600" dirty="0"/>
              <a:t> en Java</a:t>
            </a:r>
            <a:endParaRPr lang="es-PE" sz="3600" dirty="0"/>
          </a:p>
        </p:txBody>
      </p:sp>
      <p:sp>
        <p:nvSpPr>
          <p:cNvPr id="3" name="2 Marcador de contenido"/>
          <p:cNvSpPr>
            <a:spLocks noGrp="1"/>
          </p:cNvSpPr>
          <p:nvPr>
            <p:ph idx="1"/>
          </p:nvPr>
        </p:nvSpPr>
        <p:spPr>
          <a:xfrm>
            <a:off x="304800" y="1124744"/>
            <a:ext cx="9916344" cy="1218200"/>
          </a:xfrm>
        </p:spPr>
        <p:txBody>
          <a:bodyPr vert="horz" lIns="91440" tIns="45720" rIns="91440" bIns="45720" rtlCol="0">
            <a:normAutofit/>
          </a:bodyPr>
          <a:lstStyle/>
          <a:p>
            <a:r>
              <a:rPr lang="es-PE" sz="3200" dirty="0">
                <a:latin typeface="+mn-lt"/>
              </a:rPr>
              <a:t>Instrucción </a:t>
            </a:r>
            <a:r>
              <a:rPr lang="es-PE" sz="3200" dirty="0" err="1">
                <a:latin typeface="+mn-lt"/>
              </a:rPr>
              <a:t>if</a:t>
            </a:r>
            <a:r>
              <a:rPr lang="es-PE" sz="3200" dirty="0">
                <a:latin typeface="+mn-lt"/>
              </a:rPr>
              <a:t> (Múltiple)</a:t>
            </a:r>
          </a:p>
          <a:p>
            <a:pPr lvl="1"/>
            <a:r>
              <a:rPr lang="es-PE" sz="2800" dirty="0">
                <a:latin typeface="+mn-lt"/>
              </a:rPr>
              <a:t>Opcionalmente podemos anidar </a:t>
            </a:r>
            <a:r>
              <a:rPr lang="es-PE" sz="2800" dirty="0" err="1">
                <a:latin typeface="+mn-lt"/>
              </a:rPr>
              <a:t>if-else</a:t>
            </a:r>
            <a:r>
              <a:rPr lang="es-PE" sz="2800" dirty="0">
                <a:latin typeface="+mn-lt"/>
              </a:rPr>
              <a:t> o </a:t>
            </a:r>
            <a:r>
              <a:rPr lang="es-PE" sz="2800" dirty="0" err="1">
                <a:latin typeface="+mn-lt"/>
              </a:rPr>
              <a:t>else</a:t>
            </a:r>
            <a:r>
              <a:rPr lang="es-PE" sz="2800" dirty="0">
                <a:latin typeface="+mn-lt"/>
              </a:rPr>
              <a:t> </a:t>
            </a:r>
            <a:r>
              <a:rPr lang="es-PE" sz="2800" dirty="0" err="1">
                <a:latin typeface="+mn-lt"/>
              </a:rPr>
              <a:t>if</a:t>
            </a:r>
            <a:endParaRPr lang="es-PE" sz="2800" dirty="0">
              <a:latin typeface="+mn-lt"/>
            </a:endParaRPr>
          </a:p>
        </p:txBody>
      </p:sp>
      <p:pic>
        <p:nvPicPr>
          <p:cNvPr id="10" name="9 Imagen"/>
          <p:cNvPicPr/>
          <p:nvPr/>
        </p:nvPicPr>
        <p:blipFill rotWithShape="1">
          <a:blip r:embed="rId2" cstate="print"/>
          <a:srcRect l="26234" t="31596" r="56699" b="36557"/>
          <a:stretch/>
        </p:blipFill>
        <p:spPr bwMode="auto">
          <a:xfrm>
            <a:off x="2063552" y="2708920"/>
            <a:ext cx="3528392" cy="3240360"/>
          </a:xfrm>
          <a:prstGeom prst="rect">
            <a:avLst/>
          </a:prstGeom>
          <a:ln>
            <a:noFill/>
          </a:ln>
          <a:extLst>
            <a:ext uri="{53640926-AAD7-44D8-BBD7-CCE9431645EC}">
              <a14:shadowObscured xmlns:a14="http://schemas.microsoft.com/office/drawing/2010/main"/>
            </a:ext>
          </a:extLst>
        </p:spPr>
      </p:pic>
      <p:pic>
        <p:nvPicPr>
          <p:cNvPr id="11" name="10 Imagen"/>
          <p:cNvPicPr/>
          <p:nvPr/>
        </p:nvPicPr>
        <p:blipFill rotWithShape="1">
          <a:blip r:embed="rId3" cstate="print"/>
          <a:srcRect l="26375" t="21315" r="58251" b="42073"/>
          <a:stretch/>
        </p:blipFill>
        <p:spPr bwMode="auto">
          <a:xfrm>
            <a:off x="6240016" y="2780928"/>
            <a:ext cx="3168352" cy="35283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9429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body" idx="1"/>
          </p:nvPr>
        </p:nvSpPr>
        <p:spPr>
          <a:xfrm>
            <a:off x="514349" y="1283276"/>
            <a:ext cx="11287200" cy="4245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s-ES" sz="1800"/>
              <a:t>   public static void main(String[] args){</a:t>
            </a:r>
            <a:endParaRPr sz="1800"/>
          </a:p>
          <a:p>
            <a:pPr marL="0" marR="0" lvl="0" indent="0" algn="l" rtl="0">
              <a:lnSpc>
                <a:spcPct val="90000"/>
              </a:lnSpc>
              <a:spcBef>
                <a:spcPts val="1000"/>
              </a:spcBef>
              <a:spcAft>
                <a:spcPts val="0"/>
              </a:spcAft>
              <a:buNone/>
            </a:pPr>
            <a:r>
              <a:rPr lang="es-ES" sz="1800"/>
              <a:t>        // Dado el número de mes indicar su cantidad de días</a:t>
            </a:r>
            <a:endParaRPr sz="1800"/>
          </a:p>
          <a:p>
            <a:pPr marL="0" marR="0" lvl="0" indent="0" algn="l" rtl="0">
              <a:lnSpc>
                <a:spcPct val="90000"/>
              </a:lnSpc>
              <a:spcBef>
                <a:spcPts val="1000"/>
              </a:spcBef>
              <a:spcAft>
                <a:spcPts val="0"/>
              </a:spcAft>
              <a:buNone/>
            </a:pPr>
            <a:r>
              <a:rPr lang="es-ES" sz="1800"/>
              <a:t>        Scanner entrada = new Scanner(System.in);</a:t>
            </a:r>
            <a:endParaRPr sz="1800"/>
          </a:p>
          <a:p>
            <a:pPr marL="0" marR="0" lvl="0" indent="0" algn="l" rtl="0">
              <a:lnSpc>
                <a:spcPct val="90000"/>
              </a:lnSpc>
              <a:spcBef>
                <a:spcPts val="1000"/>
              </a:spcBef>
              <a:spcAft>
                <a:spcPts val="0"/>
              </a:spcAft>
              <a:buNone/>
            </a:pPr>
            <a:r>
              <a:rPr lang="es-ES" sz="1800"/>
              <a:t>        System.out.println("Ingrese el número de mes: ");  int mes = entrada.nextInt();</a:t>
            </a:r>
            <a:endParaRPr sz="1800"/>
          </a:p>
          <a:p>
            <a:pPr marL="0" marR="0" lvl="0" indent="0" algn="l" rtl="0">
              <a:lnSpc>
                <a:spcPct val="90000"/>
              </a:lnSpc>
              <a:spcBef>
                <a:spcPts val="1000"/>
              </a:spcBef>
              <a:spcAft>
                <a:spcPts val="0"/>
              </a:spcAft>
              <a:buNone/>
            </a:pPr>
            <a:r>
              <a:rPr lang="es-ES" sz="1800"/>
              <a:t>        if (mes==1 || mes==3 || mes==5 || mes==7 || mes==8 || mes==10 || mes==12){</a:t>
            </a:r>
            <a:endParaRPr sz="1800"/>
          </a:p>
          <a:p>
            <a:pPr marL="0" marR="0" lvl="0" indent="0" algn="l" rtl="0">
              <a:lnSpc>
                <a:spcPct val="90000"/>
              </a:lnSpc>
              <a:spcBef>
                <a:spcPts val="1000"/>
              </a:spcBef>
              <a:spcAft>
                <a:spcPts val="0"/>
              </a:spcAft>
              <a:buNone/>
            </a:pPr>
            <a:r>
              <a:rPr lang="es-ES" sz="1800"/>
              <a:t>            System.out.println("El mes tiene 31 días");</a:t>
            </a:r>
            <a:endParaRPr sz="1800"/>
          </a:p>
          <a:p>
            <a:pPr marL="0" marR="0" lvl="0" indent="0" algn="l" rtl="0">
              <a:lnSpc>
                <a:spcPct val="90000"/>
              </a:lnSpc>
              <a:spcBef>
                <a:spcPts val="1000"/>
              </a:spcBef>
              <a:spcAft>
                <a:spcPts val="0"/>
              </a:spcAft>
              <a:buNone/>
            </a:pPr>
            <a:r>
              <a:rPr lang="es-ES" sz="1800"/>
              <a:t>        } else if (mes==2){</a:t>
            </a:r>
            <a:endParaRPr sz="1800"/>
          </a:p>
          <a:p>
            <a:pPr marL="0" marR="0" lvl="0" indent="0" algn="l" rtl="0">
              <a:lnSpc>
                <a:spcPct val="90000"/>
              </a:lnSpc>
              <a:spcBef>
                <a:spcPts val="1000"/>
              </a:spcBef>
              <a:spcAft>
                <a:spcPts val="0"/>
              </a:spcAft>
              <a:buNone/>
            </a:pPr>
            <a:r>
              <a:rPr lang="es-ES" sz="1800"/>
              <a:t>            System.out.println("El mes tiene 28 o 29 días");</a:t>
            </a:r>
            <a:endParaRPr sz="1800"/>
          </a:p>
          <a:p>
            <a:pPr marL="0" marR="0" lvl="0" indent="0" algn="l" rtl="0">
              <a:lnSpc>
                <a:spcPct val="90000"/>
              </a:lnSpc>
              <a:spcBef>
                <a:spcPts val="1000"/>
              </a:spcBef>
              <a:spcAft>
                <a:spcPts val="0"/>
              </a:spcAft>
              <a:buNone/>
            </a:pPr>
            <a:r>
              <a:rPr lang="es-ES" sz="1800"/>
              <a:t>        } else if (mes==4 || mes==6 || mes==9 || mes==11){</a:t>
            </a:r>
            <a:endParaRPr sz="1800"/>
          </a:p>
          <a:p>
            <a:pPr marL="0" marR="0" lvl="0" indent="0" algn="l" rtl="0">
              <a:lnSpc>
                <a:spcPct val="90000"/>
              </a:lnSpc>
              <a:spcBef>
                <a:spcPts val="1000"/>
              </a:spcBef>
              <a:spcAft>
                <a:spcPts val="0"/>
              </a:spcAft>
              <a:buNone/>
            </a:pPr>
            <a:r>
              <a:rPr lang="es-ES" sz="1800"/>
              <a:t>            System.out.println("El mes tiene 30 días");</a:t>
            </a:r>
            <a:endParaRPr sz="1800"/>
          </a:p>
          <a:p>
            <a:pPr marL="0" marR="0" lvl="0" indent="0" algn="l" rtl="0">
              <a:lnSpc>
                <a:spcPct val="90000"/>
              </a:lnSpc>
              <a:spcBef>
                <a:spcPts val="1000"/>
              </a:spcBef>
              <a:spcAft>
                <a:spcPts val="0"/>
              </a:spcAft>
              <a:buNone/>
            </a:pPr>
            <a:r>
              <a:rPr lang="es-ES" sz="1800"/>
              <a:t>        }else { System.out.println("Número de mes invalido..."); }</a:t>
            </a:r>
            <a:endParaRPr sz="1800"/>
          </a:p>
          <a:p>
            <a:pPr marL="0" marR="0" lvl="0" indent="0" algn="l" rtl="0">
              <a:lnSpc>
                <a:spcPct val="90000"/>
              </a:lnSpc>
              <a:spcBef>
                <a:spcPts val="1000"/>
              </a:spcBef>
              <a:spcAft>
                <a:spcPts val="0"/>
              </a:spcAft>
              <a:buNone/>
            </a:pPr>
            <a:r>
              <a:rPr lang="es-ES" sz="1800"/>
              <a:t>    }</a:t>
            </a:r>
            <a:endParaRPr sz="1800"/>
          </a:p>
        </p:txBody>
      </p:sp>
      <p:sp>
        <p:nvSpPr>
          <p:cNvPr id="166" name="Google Shape;166;p30"/>
          <p:cNvSpPr txBox="1">
            <a:spLocks noGrp="1"/>
          </p:cNvSpPr>
          <p:nvPr>
            <p:ph type="title"/>
          </p:nvPr>
        </p:nvSpPr>
        <p:spPr>
          <a:xfrm>
            <a:off x="514348" y="472063"/>
            <a:ext cx="11287200" cy="7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2.4.1. Ejemplo sobre if/else anidado en Java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animEffect transition="in" filter="fade">
                                      <p:cBhvr>
                                        <p:cTn id="7" dur="2000"/>
                                        <p:tgtEl>
                                          <p:spTgt spid="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xEl>
                                              <p:pRg st="1" end="1"/>
                                            </p:txEl>
                                          </p:spTgt>
                                        </p:tgtEl>
                                        <p:attrNameLst>
                                          <p:attrName>style.visibility</p:attrName>
                                        </p:attrNameLst>
                                      </p:cBhvr>
                                      <p:to>
                                        <p:strVal val="visible"/>
                                      </p:to>
                                    </p:set>
                                    <p:animEffect transition="in" filter="fade">
                                      <p:cBhvr>
                                        <p:cTn id="12" dur="2000"/>
                                        <p:tgtEl>
                                          <p:spTgt spid="1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5">
                                            <p:txEl>
                                              <p:pRg st="2" end="2"/>
                                            </p:txEl>
                                          </p:spTgt>
                                        </p:tgtEl>
                                        <p:attrNameLst>
                                          <p:attrName>style.visibility</p:attrName>
                                        </p:attrNameLst>
                                      </p:cBhvr>
                                      <p:to>
                                        <p:strVal val="visible"/>
                                      </p:to>
                                    </p:set>
                                    <p:animEffect transition="in" filter="fade">
                                      <p:cBhvr>
                                        <p:cTn id="17" dur="2000"/>
                                        <p:tgtEl>
                                          <p:spTgt spid="1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5">
                                            <p:txEl>
                                              <p:pRg st="3" end="3"/>
                                            </p:txEl>
                                          </p:spTgt>
                                        </p:tgtEl>
                                        <p:attrNameLst>
                                          <p:attrName>style.visibility</p:attrName>
                                        </p:attrNameLst>
                                      </p:cBhvr>
                                      <p:to>
                                        <p:strVal val="visible"/>
                                      </p:to>
                                    </p:set>
                                    <p:animEffect transition="in" filter="fade">
                                      <p:cBhvr>
                                        <p:cTn id="22" dur="2000"/>
                                        <p:tgtEl>
                                          <p:spTgt spid="1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5">
                                            <p:txEl>
                                              <p:pRg st="4" end="4"/>
                                            </p:txEl>
                                          </p:spTgt>
                                        </p:tgtEl>
                                        <p:attrNameLst>
                                          <p:attrName>style.visibility</p:attrName>
                                        </p:attrNameLst>
                                      </p:cBhvr>
                                      <p:to>
                                        <p:strVal val="visible"/>
                                      </p:to>
                                    </p:set>
                                    <p:animEffect transition="in" filter="fade">
                                      <p:cBhvr>
                                        <p:cTn id="27" dur="2000"/>
                                        <p:tgtEl>
                                          <p:spTgt spid="1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5">
                                            <p:txEl>
                                              <p:pRg st="5" end="5"/>
                                            </p:txEl>
                                          </p:spTgt>
                                        </p:tgtEl>
                                        <p:attrNameLst>
                                          <p:attrName>style.visibility</p:attrName>
                                        </p:attrNameLst>
                                      </p:cBhvr>
                                      <p:to>
                                        <p:strVal val="visible"/>
                                      </p:to>
                                    </p:set>
                                    <p:animEffect transition="in" filter="fade">
                                      <p:cBhvr>
                                        <p:cTn id="32" dur="2000"/>
                                        <p:tgtEl>
                                          <p:spTgt spid="16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5">
                                            <p:txEl>
                                              <p:pRg st="6" end="6"/>
                                            </p:txEl>
                                          </p:spTgt>
                                        </p:tgtEl>
                                        <p:attrNameLst>
                                          <p:attrName>style.visibility</p:attrName>
                                        </p:attrNameLst>
                                      </p:cBhvr>
                                      <p:to>
                                        <p:strVal val="visible"/>
                                      </p:to>
                                    </p:set>
                                    <p:animEffect transition="in" filter="fade">
                                      <p:cBhvr>
                                        <p:cTn id="37" dur="2000"/>
                                        <p:tgtEl>
                                          <p:spTgt spid="16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5">
                                            <p:txEl>
                                              <p:pRg st="7" end="7"/>
                                            </p:txEl>
                                          </p:spTgt>
                                        </p:tgtEl>
                                        <p:attrNameLst>
                                          <p:attrName>style.visibility</p:attrName>
                                        </p:attrNameLst>
                                      </p:cBhvr>
                                      <p:to>
                                        <p:strVal val="visible"/>
                                      </p:to>
                                    </p:set>
                                    <p:animEffect transition="in" filter="fade">
                                      <p:cBhvr>
                                        <p:cTn id="42" dur="2000"/>
                                        <p:tgtEl>
                                          <p:spTgt spid="16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5">
                                            <p:txEl>
                                              <p:pRg st="8" end="8"/>
                                            </p:txEl>
                                          </p:spTgt>
                                        </p:tgtEl>
                                        <p:attrNameLst>
                                          <p:attrName>style.visibility</p:attrName>
                                        </p:attrNameLst>
                                      </p:cBhvr>
                                      <p:to>
                                        <p:strVal val="visible"/>
                                      </p:to>
                                    </p:set>
                                    <p:animEffect transition="in" filter="fade">
                                      <p:cBhvr>
                                        <p:cTn id="47" dur="2000"/>
                                        <p:tgtEl>
                                          <p:spTgt spid="16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5">
                                            <p:txEl>
                                              <p:pRg st="9" end="9"/>
                                            </p:txEl>
                                          </p:spTgt>
                                        </p:tgtEl>
                                        <p:attrNameLst>
                                          <p:attrName>style.visibility</p:attrName>
                                        </p:attrNameLst>
                                      </p:cBhvr>
                                      <p:to>
                                        <p:strVal val="visible"/>
                                      </p:to>
                                    </p:set>
                                    <p:animEffect transition="in" filter="fade">
                                      <p:cBhvr>
                                        <p:cTn id="52" dur="2000"/>
                                        <p:tgtEl>
                                          <p:spTgt spid="16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5">
                                            <p:txEl>
                                              <p:pRg st="10" end="10"/>
                                            </p:txEl>
                                          </p:spTgt>
                                        </p:tgtEl>
                                        <p:attrNameLst>
                                          <p:attrName>style.visibility</p:attrName>
                                        </p:attrNameLst>
                                      </p:cBhvr>
                                      <p:to>
                                        <p:strVal val="visible"/>
                                      </p:to>
                                    </p:set>
                                    <p:animEffect transition="in" filter="fade">
                                      <p:cBhvr>
                                        <p:cTn id="57" dur="2000"/>
                                        <p:tgtEl>
                                          <p:spTgt spid="16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5">
                                            <p:txEl>
                                              <p:pRg st="11" end="11"/>
                                            </p:txEl>
                                          </p:spTgt>
                                        </p:tgtEl>
                                        <p:attrNameLst>
                                          <p:attrName>style.visibility</p:attrName>
                                        </p:attrNameLst>
                                      </p:cBhvr>
                                      <p:to>
                                        <p:strVal val="visible"/>
                                      </p:to>
                                    </p:set>
                                    <p:animEffect transition="in" filter="fade">
                                      <p:cBhvr>
                                        <p:cTn id="62" dur="2000"/>
                                        <p:tgtEl>
                                          <p:spTgt spid="16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 name="Título 4">
            <a:extLst>
              <a:ext uri="{FF2B5EF4-FFF2-40B4-BE49-F238E27FC236}">
                <a16:creationId xmlns:a16="http://schemas.microsoft.com/office/drawing/2014/main" id="{2760E5A1-0EE6-47DD-BB92-3E8BA61EEFC9}"/>
              </a:ext>
            </a:extLst>
          </p:cNvPr>
          <p:cNvSpPr>
            <a:spLocks noGrp="1"/>
          </p:cNvSpPr>
          <p:nvPr>
            <p:ph type="title"/>
          </p:nvPr>
        </p:nvSpPr>
        <p:spPr/>
        <p:txBody>
          <a:bodyPr/>
          <a:lstStyle/>
          <a:p>
            <a:r>
              <a:rPr lang="en-US" dirty="0" err="1"/>
              <a:t>Paradigma</a:t>
            </a:r>
            <a:r>
              <a:rPr lang="en-US" dirty="0"/>
              <a:t> de </a:t>
            </a:r>
            <a:r>
              <a:rPr lang="en-US" dirty="0" err="1"/>
              <a:t>Programación</a:t>
            </a:r>
            <a:endParaRPr lang="es-ES" dirty="0"/>
          </a:p>
        </p:txBody>
      </p:sp>
      <p:sp>
        <p:nvSpPr>
          <p:cNvPr id="8" name="Google Shape;78;p14">
            <a:extLst>
              <a:ext uri="{FF2B5EF4-FFF2-40B4-BE49-F238E27FC236}">
                <a16:creationId xmlns:a16="http://schemas.microsoft.com/office/drawing/2014/main" id="{9BE25854-400C-4BC0-BB21-262CB5779299}"/>
              </a:ext>
            </a:extLst>
          </p:cNvPr>
          <p:cNvSpPr txBox="1">
            <a:spLocks noGrp="1"/>
          </p:cNvSpPr>
          <p:nvPr>
            <p:ph type="body" idx="1"/>
          </p:nvPr>
        </p:nvSpPr>
        <p:spPr>
          <a:xfrm>
            <a:off x="514349" y="1283276"/>
            <a:ext cx="11287125" cy="424598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PE" dirty="0"/>
              <a:t>Formas de clasificar lenguajes de programación basados en sus características.</a:t>
            </a:r>
          </a:p>
          <a:p>
            <a:pPr marL="0" lvl="0" indent="0" algn="l" rtl="0">
              <a:lnSpc>
                <a:spcPct val="90000"/>
              </a:lnSpc>
              <a:spcBef>
                <a:spcPts val="0"/>
              </a:spcBef>
              <a:spcAft>
                <a:spcPts val="0"/>
              </a:spcAft>
              <a:buClr>
                <a:schemeClr val="dk1"/>
              </a:buClr>
              <a:buSzPts val="2800"/>
              <a:buNone/>
            </a:pPr>
            <a:endParaRPr lang="es-PE" dirty="0"/>
          </a:p>
          <a:p>
            <a:pPr marL="685800" lvl="1" indent="-228600">
              <a:spcBef>
                <a:spcPts val="0"/>
              </a:spcBef>
              <a:buSzPts val="2800"/>
            </a:pPr>
            <a:r>
              <a:rPr lang="es-PE" dirty="0"/>
              <a:t>Imperativos</a:t>
            </a:r>
          </a:p>
          <a:p>
            <a:pPr marL="1143000" lvl="2" indent="-228600">
              <a:spcBef>
                <a:spcPts val="0"/>
              </a:spcBef>
              <a:buSzPts val="2800"/>
            </a:pPr>
            <a:r>
              <a:rPr lang="es-PE" dirty="0"/>
              <a:t>Estructurado</a:t>
            </a:r>
          </a:p>
          <a:p>
            <a:pPr marL="1143000" lvl="2" indent="-228600">
              <a:spcBef>
                <a:spcPts val="0"/>
              </a:spcBef>
              <a:buSzPts val="2800"/>
            </a:pPr>
            <a:r>
              <a:rPr lang="es-PE" dirty="0"/>
              <a:t>Orientados a Objetos</a:t>
            </a:r>
          </a:p>
          <a:p>
            <a:pPr marL="914400" lvl="2" indent="0">
              <a:spcBef>
                <a:spcPts val="0"/>
              </a:spcBef>
              <a:buSzPts val="2800"/>
              <a:buNone/>
            </a:pPr>
            <a:endParaRPr lang="es-PE" dirty="0"/>
          </a:p>
          <a:p>
            <a:pPr marL="685800" lvl="1" indent="-228600">
              <a:spcBef>
                <a:spcPts val="0"/>
              </a:spcBef>
              <a:buSzPts val="2800"/>
            </a:pPr>
            <a:r>
              <a:rPr lang="es-PE" dirty="0"/>
              <a:t>Declarativo</a:t>
            </a:r>
          </a:p>
          <a:p>
            <a:pPr marL="1143000" lvl="2" indent="-228600">
              <a:spcBef>
                <a:spcPts val="0"/>
              </a:spcBef>
              <a:buSzPts val="2800"/>
            </a:pPr>
            <a:r>
              <a:rPr lang="es-PE" dirty="0"/>
              <a:t>Lógico</a:t>
            </a:r>
          </a:p>
          <a:p>
            <a:pPr marL="1143000" lvl="2" indent="-228600">
              <a:spcBef>
                <a:spcPts val="0"/>
              </a:spcBef>
              <a:buSzPts val="2800"/>
            </a:pPr>
            <a:r>
              <a:rPr lang="es-PE" dirty="0"/>
              <a:t>Matemático</a:t>
            </a:r>
          </a:p>
          <a:p>
            <a:pPr marL="1143000" lvl="2" indent="-228600">
              <a:spcBef>
                <a:spcPts val="0"/>
              </a:spcBef>
              <a:buSzPts val="2800"/>
            </a:pPr>
            <a:r>
              <a:rPr lang="es-PE" dirty="0"/>
              <a:t>Funcional</a:t>
            </a:r>
          </a:p>
          <a:p>
            <a:pPr marL="228600" lvl="0" indent="-228600" algn="l" rtl="0">
              <a:lnSpc>
                <a:spcPct val="90000"/>
              </a:lnSpc>
              <a:spcBef>
                <a:spcPts val="0"/>
              </a:spcBef>
              <a:spcAft>
                <a:spcPts val="0"/>
              </a:spcAft>
              <a:buClr>
                <a:schemeClr val="dk1"/>
              </a:buClr>
              <a:buSzPts val="2800"/>
              <a:buChar char="•"/>
            </a:pPr>
            <a:endParaRPr dirty="0"/>
          </a:p>
        </p:txBody>
      </p:sp>
      <p:sp>
        <p:nvSpPr>
          <p:cNvPr id="2" name="CuadroTexto 1">
            <a:extLst>
              <a:ext uri="{FF2B5EF4-FFF2-40B4-BE49-F238E27FC236}">
                <a16:creationId xmlns:a16="http://schemas.microsoft.com/office/drawing/2014/main" id="{487ED98F-17B1-43DD-9F38-3452A38388F0}"/>
              </a:ext>
            </a:extLst>
          </p:cNvPr>
          <p:cNvSpPr txBox="1"/>
          <p:nvPr/>
        </p:nvSpPr>
        <p:spPr>
          <a:xfrm>
            <a:off x="411982" y="6124327"/>
            <a:ext cx="7298793" cy="492443"/>
          </a:xfrm>
          <a:prstGeom prst="rect">
            <a:avLst/>
          </a:prstGeom>
          <a:noFill/>
        </p:spPr>
        <p:txBody>
          <a:bodyPr wrap="none" rtlCol="0">
            <a:spAutoFit/>
          </a:bodyPr>
          <a:lstStyle/>
          <a:p>
            <a:r>
              <a:rPr lang="es-PE" dirty="0"/>
              <a:t>Peter Van-Roy (2009), </a:t>
            </a:r>
            <a:r>
              <a:rPr lang="es-PE" i="1" dirty="0"/>
              <a:t>“</a:t>
            </a:r>
            <a:r>
              <a:rPr lang="es-PE" i="1" dirty="0" err="1"/>
              <a:t>Programming</a:t>
            </a:r>
            <a:r>
              <a:rPr lang="es-PE" i="1" dirty="0"/>
              <a:t> </a:t>
            </a:r>
            <a:r>
              <a:rPr lang="es-PE" i="1" dirty="0" err="1"/>
              <a:t>Paradigms</a:t>
            </a:r>
            <a:r>
              <a:rPr lang="es-PE" i="1" dirty="0"/>
              <a:t>: </a:t>
            </a:r>
            <a:r>
              <a:rPr lang="es-PE" i="1" dirty="0" err="1"/>
              <a:t>What</a:t>
            </a:r>
            <a:r>
              <a:rPr lang="es-PE" i="1" dirty="0"/>
              <a:t> </a:t>
            </a:r>
            <a:r>
              <a:rPr lang="es-PE" i="1" dirty="0" err="1"/>
              <a:t>Every</a:t>
            </a:r>
            <a:r>
              <a:rPr lang="es-PE" i="1" dirty="0"/>
              <a:t> </a:t>
            </a:r>
            <a:r>
              <a:rPr lang="es-PE" i="1" dirty="0" err="1"/>
              <a:t>Programmer</a:t>
            </a:r>
            <a:r>
              <a:rPr lang="es-PE" i="1" dirty="0"/>
              <a:t> </a:t>
            </a:r>
            <a:r>
              <a:rPr lang="es-PE" i="1" dirty="0" err="1"/>
              <a:t>Should</a:t>
            </a:r>
            <a:r>
              <a:rPr lang="es-PE" i="1" dirty="0"/>
              <a:t> </a:t>
            </a:r>
            <a:r>
              <a:rPr lang="es-PE" i="1" dirty="0" err="1"/>
              <a:t>Know</a:t>
            </a:r>
            <a:r>
              <a:rPr lang="es-PE" i="1" dirty="0"/>
              <a:t>”</a:t>
            </a:r>
          </a:p>
          <a:p>
            <a:r>
              <a:rPr lang="es-ES" sz="1200" i="1" dirty="0"/>
              <a:t>http://www.info.ucl.ac.be/~pvr/VanRoyChapter.pdf</a:t>
            </a:r>
          </a:p>
        </p:txBody>
      </p:sp>
    </p:spTree>
    <p:extLst>
      <p:ext uri="{BB962C8B-B14F-4D97-AF65-F5344CB8AC3E}">
        <p14:creationId xmlns:p14="http://schemas.microsoft.com/office/powerpoint/2010/main" val="3964658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dirty="0"/>
              <a:t>2.5. Estructura switch en Java</a:t>
            </a:r>
            <a:endParaRPr dirty="0"/>
          </a:p>
        </p:txBody>
      </p:sp>
      <p:pic>
        <p:nvPicPr>
          <p:cNvPr id="172" name="Google Shape;172;p31"/>
          <p:cNvPicPr preferRelativeResize="0"/>
          <p:nvPr/>
        </p:nvPicPr>
        <p:blipFill>
          <a:blip r:embed="rId3">
            <a:alphaModFix/>
          </a:blip>
          <a:stretch>
            <a:fillRect/>
          </a:stretch>
        </p:blipFill>
        <p:spPr>
          <a:xfrm>
            <a:off x="1094350" y="2376375"/>
            <a:ext cx="8903475" cy="4084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6240" y="188640"/>
            <a:ext cx="11216640" cy="578212"/>
          </a:xfrm>
        </p:spPr>
        <p:txBody>
          <a:bodyPr vert="horz" lIns="91440" tIns="45720" rIns="91440" bIns="45720" rtlCol="0" anchor="ctr">
            <a:normAutofit fontScale="90000"/>
          </a:bodyPr>
          <a:lstStyle/>
          <a:p>
            <a:pPr algn="ctr"/>
            <a:r>
              <a:rPr lang="es-ES" sz="3600" dirty="0"/>
              <a:t>2.5. Estructura switch en Java</a:t>
            </a:r>
            <a:endParaRPr lang="es-PE" sz="3600" dirty="0"/>
          </a:p>
        </p:txBody>
      </p:sp>
      <p:sp>
        <p:nvSpPr>
          <p:cNvPr id="3" name="2 Marcador de contenido"/>
          <p:cNvSpPr>
            <a:spLocks noGrp="1"/>
          </p:cNvSpPr>
          <p:nvPr>
            <p:ph idx="1"/>
          </p:nvPr>
        </p:nvSpPr>
        <p:spPr>
          <a:xfrm>
            <a:off x="396240" y="1196752"/>
            <a:ext cx="11216640" cy="1506232"/>
          </a:xfrm>
        </p:spPr>
        <p:txBody>
          <a:bodyPr vert="horz" lIns="91440" tIns="45720" rIns="91440" bIns="45720" rtlCol="0">
            <a:normAutofit/>
          </a:bodyPr>
          <a:lstStyle/>
          <a:p>
            <a:r>
              <a:rPr lang="es-PE" sz="3200" dirty="0">
                <a:latin typeface="+mn-lt"/>
              </a:rPr>
              <a:t>Instrucción </a:t>
            </a:r>
            <a:r>
              <a:rPr lang="es-PE" sz="3200" dirty="0" err="1">
                <a:latin typeface="+mn-lt"/>
              </a:rPr>
              <a:t>switch</a:t>
            </a:r>
            <a:endParaRPr lang="es-PE" sz="3200" dirty="0">
              <a:latin typeface="+mn-lt"/>
            </a:endParaRPr>
          </a:p>
          <a:p>
            <a:pPr lvl="1"/>
            <a:r>
              <a:rPr lang="es-PE" sz="2800" dirty="0">
                <a:latin typeface="+mn-lt"/>
              </a:rPr>
              <a:t>Se utiliza para elegir entre valores pequeños de tipo entero. Su forma general es:</a:t>
            </a:r>
          </a:p>
          <a:p>
            <a:pPr lvl="2"/>
            <a:endParaRPr lang="es-PE" dirty="0"/>
          </a:p>
        </p:txBody>
      </p:sp>
      <p:pic>
        <p:nvPicPr>
          <p:cNvPr id="6" name="Imagen 5"/>
          <p:cNvPicPr/>
          <p:nvPr/>
        </p:nvPicPr>
        <p:blipFill rotWithShape="1">
          <a:blip r:embed="rId2"/>
          <a:srcRect l="25546" t="36144" r="45863" b="34682"/>
          <a:stretch/>
        </p:blipFill>
        <p:spPr bwMode="auto">
          <a:xfrm>
            <a:off x="3215680" y="2919008"/>
            <a:ext cx="6120680" cy="33183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5796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body" idx="1"/>
          </p:nvPr>
        </p:nvSpPr>
        <p:spPr>
          <a:xfrm>
            <a:off x="485775" y="2014575"/>
            <a:ext cx="5429100" cy="4243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s-ES" sz="1200"/>
              <a:t>   public static void main(String[] args){</a:t>
            </a:r>
            <a:endParaRPr sz="1200"/>
          </a:p>
          <a:p>
            <a:pPr marL="0" marR="0" lvl="0" indent="0" algn="l" rtl="0">
              <a:lnSpc>
                <a:spcPct val="90000"/>
              </a:lnSpc>
              <a:spcBef>
                <a:spcPts val="1000"/>
              </a:spcBef>
              <a:spcAft>
                <a:spcPts val="0"/>
              </a:spcAft>
              <a:buNone/>
            </a:pPr>
            <a:r>
              <a:rPr lang="es-ES" sz="1200"/>
              <a:t>        // Dado el número de mes indicar su cantidad de días</a:t>
            </a:r>
            <a:endParaRPr sz="1200"/>
          </a:p>
          <a:p>
            <a:pPr marL="0" marR="0" lvl="0" indent="0" algn="l" rtl="0">
              <a:lnSpc>
                <a:spcPct val="90000"/>
              </a:lnSpc>
              <a:spcBef>
                <a:spcPts val="1000"/>
              </a:spcBef>
              <a:spcAft>
                <a:spcPts val="0"/>
              </a:spcAft>
              <a:buNone/>
            </a:pPr>
            <a:r>
              <a:rPr lang="es-ES" sz="1200"/>
              <a:t>        Scanner entrada = new Scanner(System.in);</a:t>
            </a:r>
            <a:endParaRPr sz="1200"/>
          </a:p>
          <a:p>
            <a:pPr marL="0" marR="0" lvl="0" indent="0" algn="l" rtl="0">
              <a:lnSpc>
                <a:spcPct val="90000"/>
              </a:lnSpc>
              <a:spcBef>
                <a:spcPts val="1000"/>
              </a:spcBef>
              <a:spcAft>
                <a:spcPts val="0"/>
              </a:spcAft>
              <a:buNone/>
            </a:pPr>
            <a:r>
              <a:rPr lang="es-ES" sz="1200"/>
              <a:t>        System.out.println("Ingrese el número de mes: ");</a:t>
            </a:r>
            <a:endParaRPr sz="1200"/>
          </a:p>
          <a:p>
            <a:pPr marL="0" marR="0" lvl="0" indent="0" algn="l" rtl="0">
              <a:lnSpc>
                <a:spcPct val="90000"/>
              </a:lnSpc>
              <a:spcBef>
                <a:spcPts val="1000"/>
              </a:spcBef>
              <a:spcAft>
                <a:spcPts val="0"/>
              </a:spcAft>
              <a:buNone/>
            </a:pPr>
            <a:r>
              <a:rPr lang="es-ES" sz="1200"/>
              <a:t>        int mes = entrada.nextInt();</a:t>
            </a:r>
            <a:endParaRPr sz="1200"/>
          </a:p>
          <a:p>
            <a:pPr marL="0" marR="0" lvl="0" indent="0" algn="l" rtl="0">
              <a:lnSpc>
                <a:spcPct val="90000"/>
              </a:lnSpc>
              <a:spcBef>
                <a:spcPts val="1000"/>
              </a:spcBef>
              <a:spcAft>
                <a:spcPts val="0"/>
              </a:spcAft>
              <a:buNone/>
            </a:pPr>
            <a:r>
              <a:rPr lang="es-ES" sz="1200"/>
              <a:t>        switch (mes){</a:t>
            </a:r>
            <a:endParaRPr sz="1200"/>
          </a:p>
          <a:p>
            <a:pPr marL="0" marR="0" lvl="0" indent="0" algn="l" rtl="0">
              <a:lnSpc>
                <a:spcPct val="90000"/>
              </a:lnSpc>
              <a:spcBef>
                <a:spcPts val="1000"/>
              </a:spcBef>
              <a:spcAft>
                <a:spcPts val="0"/>
              </a:spcAft>
              <a:buNone/>
            </a:pPr>
            <a:r>
              <a:rPr lang="es-ES" sz="1200"/>
              <a:t>            case 1:</a:t>
            </a:r>
            <a:endParaRPr sz="1200"/>
          </a:p>
          <a:p>
            <a:pPr marL="0" marR="0" lvl="0" indent="0" algn="l" rtl="0">
              <a:lnSpc>
                <a:spcPct val="90000"/>
              </a:lnSpc>
              <a:spcBef>
                <a:spcPts val="1000"/>
              </a:spcBef>
              <a:spcAft>
                <a:spcPts val="0"/>
              </a:spcAft>
              <a:buNone/>
            </a:pPr>
            <a:r>
              <a:rPr lang="es-ES" sz="1200"/>
              <a:t>            case 3:</a:t>
            </a:r>
            <a:endParaRPr sz="1200"/>
          </a:p>
          <a:p>
            <a:pPr marL="0" marR="0" lvl="0" indent="0" algn="l" rtl="0">
              <a:lnSpc>
                <a:spcPct val="90000"/>
              </a:lnSpc>
              <a:spcBef>
                <a:spcPts val="1000"/>
              </a:spcBef>
              <a:spcAft>
                <a:spcPts val="0"/>
              </a:spcAft>
              <a:buNone/>
            </a:pPr>
            <a:r>
              <a:rPr lang="es-ES" sz="1200"/>
              <a:t>            case 5:</a:t>
            </a:r>
            <a:endParaRPr sz="1200"/>
          </a:p>
          <a:p>
            <a:pPr marL="0" marR="0" lvl="0" indent="0" algn="l" rtl="0">
              <a:lnSpc>
                <a:spcPct val="90000"/>
              </a:lnSpc>
              <a:spcBef>
                <a:spcPts val="1000"/>
              </a:spcBef>
              <a:spcAft>
                <a:spcPts val="0"/>
              </a:spcAft>
              <a:buNone/>
            </a:pPr>
            <a:r>
              <a:rPr lang="es-ES" sz="1200"/>
              <a:t>            case 7:</a:t>
            </a:r>
            <a:endParaRPr sz="1200"/>
          </a:p>
          <a:p>
            <a:pPr marL="0" marR="0" lvl="0" indent="0" algn="l" rtl="0">
              <a:lnSpc>
                <a:spcPct val="90000"/>
              </a:lnSpc>
              <a:spcBef>
                <a:spcPts val="1000"/>
              </a:spcBef>
              <a:spcAft>
                <a:spcPts val="0"/>
              </a:spcAft>
              <a:buNone/>
            </a:pPr>
            <a:r>
              <a:rPr lang="es-ES" sz="1200"/>
              <a:t>            case 8:</a:t>
            </a:r>
            <a:endParaRPr sz="1200"/>
          </a:p>
          <a:p>
            <a:pPr marL="0" marR="0" lvl="0" indent="0" algn="l" rtl="0">
              <a:lnSpc>
                <a:spcPct val="90000"/>
              </a:lnSpc>
              <a:spcBef>
                <a:spcPts val="1000"/>
              </a:spcBef>
              <a:spcAft>
                <a:spcPts val="0"/>
              </a:spcAft>
              <a:buNone/>
            </a:pPr>
            <a:r>
              <a:rPr lang="es-ES" sz="1200"/>
              <a:t>            case 10:</a:t>
            </a:r>
            <a:endParaRPr sz="1200"/>
          </a:p>
          <a:p>
            <a:pPr marL="0" marR="0" lvl="0" indent="0" algn="l" rtl="0">
              <a:lnSpc>
                <a:spcPct val="90000"/>
              </a:lnSpc>
              <a:spcBef>
                <a:spcPts val="1000"/>
              </a:spcBef>
              <a:spcAft>
                <a:spcPts val="0"/>
              </a:spcAft>
              <a:buNone/>
            </a:pPr>
            <a:r>
              <a:rPr lang="es-ES" sz="1200"/>
              <a:t>            case 12:</a:t>
            </a:r>
            <a:endParaRPr sz="1200"/>
          </a:p>
          <a:p>
            <a:pPr marL="0" marR="0" lvl="0" indent="0" algn="l" rtl="0">
              <a:lnSpc>
                <a:spcPct val="90000"/>
              </a:lnSpc>
              <a:spcBef>
                <a:spcPts val="1000"/>
              </a:spcBef>
              <a:spcAft>
                <a:spcPts val="0"/>
              </a:spcAft>
              <a:buNone/>
            </a:pPr>
            <a:r>
              <a:rPr lang="es-ES" sz="1200"/>
              <a:t>                System.out.println("El mes tiene 31 días");</a:t>
            </a:r>
            <a:endParaRPr sz="1200"/>
          </a:p>
          <a:p>
            <a:pPr marL="0" marR="0" lvl="0" indent="0" algn="l" rtl="0">
              <a:lnSpc>
                <a:spcPct val="90000"/>
              </a:lnSpc>
              <a:spcBef>
                <a:spcPts val="1000"/>
              </a:spcBef>
              <a:spcAft>
                <a:spcPts val="0"/>
              </a:spcAft>
              <a:buNone/>
            </a:pPr>
            <a:r>
              <a:rPr lang="es-ES" sz="1200"/>
              <a:t>                break;</a:t>
            </a:r>
            <a:endParaRPr sz="1200"/>
          </a:p>
        </p:txBody>
      </p:sp>
      <p:sp>
        <p:nvSpPr>
          <p:cNvPr id="178" name="Google Shape;178;p32"/>
          <p:cNvSpPr txBox="1">
            <a:spLocks noGrp="1"/>
          </p:cNvSpPr>
          <p:nvPr>
            <p:ph type="title"/>
          </p:nvPr>
        </p:nvSpPr>
        <p:spPr>
          <a:xfrm>
            <a:off x="485776" y="1095375"/>
            <a:ext cx="11229900" cy="91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2.5.1. Ejemplo sobre if/else anidado en Java</a:t>
            </a:r>
            <a:endParaRPr/>
          </a:p>
        </p:txBody>
      </p:sp>
      <p:sp>
        <p:nvSpPr>
          <p:cNvPr id="179" name="Google Shape;179;p32"/>
          <p:cNvSpPr txBox="1">
            <a:spLocks noGrp="1"/>
          </p:cNvSpPr>
          <p:nvPr>
            <p:ph type="body" idx="2"/>
          </p:nvPr>
        </p:nvSpPr>
        <p:spPr>
          <a:xfrm>
            <a:off x="6143625" y="1744700"/>
            <a:ext cx="5572200" cy="4513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s-ES" sz="1200"/>
              <a:t>               case 2:</a:t>
            </a:r>
            <a:endParaRPr sz="1200"/>
          </a:p>
          <a:p>
            <a:pPr marL="0" lvl="0" indent="0" algn="l" rtl="0">
              <a:spcBef>
                <a:spcPts val="1000"/>
              </a:spcBef>
              <a:spcAft>
                <a:spcPts val="0"/>
              </a:spcAft>
              <a:buNone/>
            </a:pPr>
            <a:r>
              <a:rPr lang="es-ES" sz="1200"/>
              <a:t>                System.out.println("El mes tiene 28 o 29 días");</a:t>
            </a:r>
            <a:endParaRPr sz="1200"/>
          </a:p>
          <a:p>
            <a:pPr marL="0" lvl="0" indent="0" algn="l" rtl="0">
              <a:spcBef>
                <a:spcPts val="1000"/>
              </a:spcBef>
              <a:spcAft>
                <a:spcPts val="0"/>
              </a:spcAft>
              <a:buNone/>
            </a:pPr>
            <a:r>
              <a:rPr lang="es-ES" sz="1200"/>
              <a:t>                break;</a:t>
            </a:r>
            <a:endParaRPr sz="1200"/>
          </a:p>
          <a:p>
            <a:pPr marL="0" lvl="0" indent="0" algn="l" rtl="0">
              <a:spcBef>
                <a:spcPts val="1000"/>
              </a:spcBef>
              <a:spcAft>
                <a:spcPts val="0"/>
              </a:spcAft>
              <a:buNone/>
            </a:pPr>
            <a:r>
              <a:rPr lang="es-ES" sz="1200"/>
              <a:t>            case 4:</a:t>
            </a:r>
            <a:endParaRPr sz="1200"/>
          </a:p>
          <a:p>
            <a:pPr marL="0" lvl="0" indent="0" algn="l" rtl="0">
              <a:spcBef>
                <a:spcPts val="1000"/>
              </a:spcBef>
              <a:spcAft>
                <a:spcPts val="0"/>
              </a:spcAft>
              <a:buNone/>
            </a:pPr>
            <a:r>
              <a:rPr lang="es-ES" sz="1200"/>
              <a:t>            case 6:</a:t>
            </a:r>
            <a:endParaRPr sz="1200"/>
          </a:p>
          <a:p>
            <a:pPr marL="0" lvl="0" indent="0" algn="l" rtl="0">
              <a:spcBef>
                <a:spcPts val="1000"/>
              </a:spcBef>
              <a:spcAft>
                <a:spcPts val="0"/>
              </a:spcAft>
              <a:buNone/>
            </a:pPr>
            <a:r>
              <a:rPr lang="es-ES" sz="1200"/>
              <a:t>            case 9:</a:t>
            </a:r>
            <a:endParaRPr sz="1200"/>
          </a:p>
          <a:p>
            <a:pPr marL="0" lvl="0" indent="0" algn="l" rtl="0">
              <a:spcBef>
                <a:spcPts val="1000"/>
              </a:spcBef>
              <a:spcAft>
                <a:spcPts val="0"/>
              </a:spcAft>
              <a:buNone/>
            </a:pPr>
            <a:r>
              <a:rPr lang="es-ES" sz="1200"/>
              <a:t>            case 11:</a:t>
            </a:r>
            <a:endParaRPr sz="1200"/>
          </a:p>
          <a:p>
            <a:pPr marL="0" lvl="0" indent="0" algn="l" rtl="0">
              <a:spcBef>
                <a:spcPts val="1000"/>
              </a:spcBef>
              <a:spcAft>
                <a:spcPts val="0"/>
              </a:spcAft>
              <a:buNone/>
            </a:pPr>
            <a:r>
              <a:rPr lang="es-ES" sz="1200"/>
              <a:t>                System.out.println("El mes tiene 30 días");</a:t>
            </a:r>
            <a:endParaRPr sz="1200"/>
          </a:p>
          <a:p>
            <a:pPr marL="0" lvl="0" indent="0" algn="l" rtl="0">
              <a:spcBef>
                <a:spcPts val="1000"/>
              </a:spcBef>
              <a:spcAft>
                <a:spcPts val="0"/>
              </a:spcAft>
              <a:buNone/>
            </a:pPr>
            <a:r>
              <a:rPr lang="es-ES" sz="1200"/>
              <a:t>                break;</a:t>
            </a:r>
            <a:endParaRPr sz="1200"/>
          </a:p>
          <a:p>
            <a:pPr marL="0" lvl="0" indent="0" algn="l" rtl="0">
              <a:spcBef>
                <a:spcPts val="1000"/>
              </a:spcBef>
              <a:spcAft>
                <a:spcPts val="0"/>
              </a:spcAft>
              <a:buNone/>
            </a:pPr>
            <a:r>
              <a:rPr lang="es-ES" sz="1200"/>
              <a:t>            default:</a:t>
            </a:r>
            <a:endParaRPr sz="1200"/>
          </a:p>
          <a:p>
            <a:pPr marL="0" lvl="0" indent="0" algn="l" rtl="0">
              <a:spcBef>
                <a:spcPts val="1000"/>
              </a:spcBef>
              <a:spcAft>
                <a:spcPts val="0"/>
              </a:spcAft>
              <a:buNone/>
            </a:pPr>
            <a:r>
              <a:rPr lang="es-ES" sz="1200"/>
              <a:t>                System.out.println("El número de mes no es válido...");</a:t>
            </a:r>
            <a:endParaRPr sz="1200"/>
          </a:p>
          <a:p>
            <a:pPr marL="0" lvl="0" indent="0" algn="l" rtl="0">
              <a:spcBef>
                <a:spcPts val="1000"/>
              </a:spcBef>
              <a:spcAft>
                <a:spcPts val="0"/>
              </a:spcAft>
              <a:buNone/>
            </a:pPr>
            <a:r>
              <a:rPr lang="es-ES" sz="1200"/>
              <a:t>                break;</a:t>
            </a:r>
            <a:endParaRPr sz="1200"/>
          </a:p>
          <a:p>
            <a:pPr marL="0" lvl="0" indent="0" algn="l" rtl="0">
              <a:spcBef>
                <a:spcPts val="1000"/>
              </a:spcBef>
              <a:spcAft>
                <a:spcPts val="0"/>
              </a:spcAft>
              <a:buNone/>
            </a:pPr>
            <a:r>
              <a:rPr lang="es-ES" sz="1200"/>
              <a:t>        }</a:t>
            </a:r>
            <a:endParaRPr sz="1200"/>
          </a:p>
          <a:p>
            <a:pPr marL="0" lvl="0" indent="0" algn="l" rtl="0">
              <a:spcBef>
                <a:spcPts val="1000"/>
              </a:spcBef>
              <a:spcAft>
                <a:spcPts val="0"/>
              </a:spcAft>
              <a:buNone/>
            </a:pPr>
            <a:r>
              <a:rPr lang="es-ES" sz="1200"/>
              <a:t>    }</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animEffect transition="in" filter="fade">
                                      <p:cBhvr>
                                        <p:cTn id="7" dur="2000"/>
                                        <p:tgtEl>
                                          <p:spTgt spid="1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xEl>
                                              <p:pRg st="1" end="1"/>
                                            </p:txEl>
                                          </p:spTgt>
                                        </p:tgtEl>
                                        <p:attrNameLst>
                                          <p:attrName>style.visibility</p:attrName>
                                        </p:attrNameLst>
                                      </p:cBhvr>
                                      <p:to>
                                        <p:strVal val="visible"/>
                                      </p:to>
                                    </p:set>
                                    <p:animEffect transition="in" filter="fade">
                                      <p:cBhvr>
                                        <p:cTn id="12" dur="2000"/>
                                        <p:tgtEl>
                                          <p:spTgt spid="1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xEl>
                                              <p:pRg st="2" end="2"/>
                                            </p:txEl>
                                          </p:spTgt>
                                        </p:tgtEl>
                                        <p:attrNameLst>
                                          <p:attrName>style.visibility</p:attrName>
                                        </p:attrNameLst>
                                      </p:cBhvr>
                                      <p:to>
                                        <p:strVal val="visible"/>
                                      </p:to>
                                    </p:set>
                                    <p:animEffect transition="in" filter="fade">
                                      <p:cBhvr>
                                        <p:cTn id="17" dur="2000"/>
                                        <p:tgtEl>
                                          <p:spTgt spid="1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
                                            <p:txEl>
                                              <p:pRg st="3" end="3"/>
                                            </p:txEl>
                                          </p:spTgt>
                                        </p:tgtEl>
                                        <p:attrNameLst>
                                          <p:attrName>style.visibility</p:attrName>
                                        </p:attrNameLst>
                                      </p:cBhvr>
                                      <p:to>
                                        <p:strVal val="visible"/>
                                      </p:to>
                                    </p:set>
                                    <p:animEffect transition="in" filter="fade">
                                      <p:cBhvr>
                                        <p:cTn id="22" dur="2000"/>
                                        <p:tgtEl>
                                          <p:spTgt spid="1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7">
                                            <p:txEl>
                                              <p:pRg st="4" end="4"/>
                                            </p:txEl>
                                          </p:spTgt>
                                        </p:tgtEl>
                                        <p:attrNameLst>
                                          <p:attrName>style.visibility</p:attrName>
                                        </p:attrNameLst>
                                      </p:cBhvr>
                                      <p:to>
                                        <p:strVal val="visible"/>
                                      </p:to>
                                    </p:set>
                                    <p:animEffect transition="in" filter="fade">
                                      <p:cBhvr>
                                        <p:cTn id="27" dur="2000"/>
                                        <p:tgtEl>
                                          <p:spTgt spid="17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7">
                                            <p:txEl>
                                              <p:pRg st="5" end="5"/>
                                            </p:txEl>
                                          </p:spTgt>
                                        </p:tgtEl>
                                        <p:attrNameLst>
                                          <p:attrName>style.visibility</p:attrName>
                                        </p:attrNameLst>
                                      </p:cBhvr>
                                      <p:to>
                                        <p:strVal val="visible"/>
                                      </p:to>
                                    </p:set>
                                    <p:animEffect transition="in" filter="fade">
                                      <p:cBhvr>
                                        <p:cTn id="32" dur="2000"/>
                                        <p:tgtEl>
                                          <p:spTgt spid="17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7">
                                            <p:txEl>
                                              <p:pRg st="6" end="6"/>
                                            </p:txEl>
                                          </p:spTgt>
                                        </p:tgtEl>
                                        <p:attrNameLst>
                                          <p:attrName>style.visibility</p:attrName>
                                        </p:attrNameLst>
                                      </p:cBhvr>
                                      <p:to>
                                        <p:strVal val="visible"/>
                                      </p:to>
                                    </p:set>
                                    <p:animEffect transition="in" filter="fade">
                                      <p:cBhvr>
                                        <p:cTn id="37" dur="2000"/>
                                        <p:tgtEl>
                                          <p:spTgt spid="17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7">
                                            <p:txEl>
                                              <p:pRg st="7" end="7"/>
                                            </p:txEl>
                                          </p:spTgt>
                                        </p:tgtEl>
                                        <p:attrNameLst>
                                          <p:attrName>style.visibility</p:attrName>
                                        </p:attrNameLst>
                                      </p:cBhvr>
                                      <p:to>
                                        <p:strVal val="visible"/>
                                      </p:to>
                                    </p:set>
                                    <p:animEffect transition="in" filter="fade">
                                      <p:cBhvr>
                                        <p:cTn id="42" dur="2000"/>
                                        <p:tgtEl>
                                          <p:spTgt spid="17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7">
                                            <p:txEl>
                                              <p:pRg st="8" end="8"/>
                                            </p:txEl>
                                          </p:spTgt>
                                        </p:tgtEl>
                                        <p:attrNameLst>
                                          <p:attrName>style.visibility</p:attrName>
                                        </p:attrNameLst>
                                      </p:cBhvr>
                                      <p:to>
                                        <p:strVal val="visible"/>
                                      </p:to>
                                    </p:set>
                                    <p:animEffect transition="in" filter="fade">
                                      <p:cBhvr>
                                        <p:cTn id="47" dur="2000"/>
                                        <p:tgtEl>
                                          <p:spTgt spid="17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7">
                                            <p:txEl>
                                              <p:pRg st="9" end="9"/>
                                            </p:txEl>
                                          </p:spTgt>
                                        </p:tgtEl>
                                        <p:attrNameLst>
                                          <p:attrName>style.visibility</p:attrName>
                                        </p:attrNameLst>
                                      </p:cBhvr>
                                      <p:to>
                                        <p:strVal val="visible"/>
                                      </p:to>
                                    </p:set>
                                    <p:animEffect transition="in" filter="fade">
                                      <p:cBhvr>
                                        <p:cTn id="52" dur="2000"/>
                                        <p:tgtEl>
                                          <p:spTgt spid="17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7">
                                            <p:txEl>
                                              <p:pRg st="10" end="10"/>
                                            </p:txEl>
                                          </p:spTgt>
                                        </p:tgtEl>
                                        <p:attrNameLst>
                                          <p:attrName>style.visibility</p:attrName>
                                        </p:attrNameLst>
                                      </p:cBhvr>
                                      <p:to>
                                        <p:strVal val="visible"/>
                                      </p:to>
                                    </p:set>
                                    <p:animEffect transition="in" filter="fade">
                                      <p:cBhvr>
                                        <p:cTn id="57" dur="2000"/>
                                        <p:tgtEl>
                                          <p:spTgt spid="17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7">
                                            <p:txEl>
                                              <p:pRg st="11" end="11"/>
                                            </p:txEl>
                                          </p:spTgt>
                                        </p:tgtEl>
                                        <p:attrNameLst>
                                          <p:attrName>style.visibility</p:attrName>
                                        </p:attrNameLst>
                                      </p:cBhvr>
                                      <p:to>
                                        <p:strVal val="visible"/>
                                      </p:to>
                                    </p:set>
                                    <p:animEffect transition="in" filter="fade">
                                      <p:cBhvr>
                                        <p:cTn id="62" dur="2000"/>
                                        <p:tgtEl>
                                          <p:spTgt spid="17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7">
                                            <p:txEl>
                                              <p:pRg st="12" end="12"/>
                                            </p:txEl>
                                          </p:spTgt>
                                        </p:tgtEl>
                                        <p:attrNameLst>
                                          <p:attrName>style.visibility</p:attrName>
                                        </p:attrNameLst>
                                      </p:cBhvr>
                                      <p:to>
                                        <p:strVal val="visible"/>
                                      </p:to>
                                    </p:set>
                                    <p:animEffect transition="in" filter="fade">
                                      <p:cBhvr>
                                        <p:cTn id="67" dur="2000"/>
                                        <p:tgtEl>
                                          <p:spTgt spid="17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7">
                                            <p:txEl>
                                              <p:pRg st="13" end="13"/>
                                            </p:txEl>
                                          </p:spTgt>
                                        </p:tgtEl>
                                        <p:attrNameLst>
                                          <p:attrName>style.visibility</p:attrName>
                                        </p:attrNameLst>
                                      </p:cBhvr>
                                      <p:to>
                                        <p:strVal val="visible"/>
                                      </p:to>
                                    </p:set>
                                    <p:animEffect transition="in" filter="fade">
                                      <p:cBhvr>
                                        <p:cTn id="72" dur="2000"/>
                                        <p:tgtEl>
                                          <p:spTgt spid="17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77">
                                            <p:txEl>
                                              <p:pRg st="14" end="14"/>
                                            </p:txEl>
                                          </p:spTgt>
                                        </p:tgtEl>
                                        <p:attrNameLst>
                                          <p:attrName>style.visibility</p:attrName>
                                        </p:attrNameLst>
                                      </p:cBhvr>
                                      <p:to>
                                        <p:strVal val="visible"/>
                                      </p:to>
                                    </p:set>
                                    <p:animEffect transition="in" filter="fade">
                                      <p:cBhvr>
                                        <p:cTn id="77" dur="2000"/>
                                        <p:tgtEl>
                                          <p:spTgt spid="17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74320" y="661080"/>
            <a:ext cx="11262360" cy="578212"/>
          </a:xfrm>
        </p:spPr>
        <p:txBody>
          <a:bodyPr vert="horz" lIns="91440" tIns="45720" rIns="91440" bIns="45720" rtlCol="0" anchor="ctr">
            <a:normAutofit fontScale="90000"/>
          </a:bodyPr>
          <a:lstStyle/>
          <a:p>
            <a:pPr algn="ctr"/>
            <a:r>
              <a:rPr lang="es-ES" sz="3600" dirty="0"/>
              <a:t>Operador condicional ?</a:t>
            </a:r>
          </a:p>
        </p:txBody>
      </p:sp>
      <p:sp>
        <p:nvSpPr>
          <p:cNvPr id="3" name="2 Marcador de contenido"/>
          <p:cNvSpPr>
            <a:spLocks noGrp="1"/>
          </p:cNvSpPr>
          <p:nvPr>
            <p:ph idx="1"/>
          </p:nvPr>
        </p:nvSpPr>
        <p:spPr>
          <a:xfrm>
            <a:off x="274320" y="1786921"/>
            <a:ext cx="11643360" cy="2663159"/>
          </a:xfrm>
        </p:spPr>
        <p:txBody>
          <a:bodyPr vert="horz" lIns="91440" tIns="45720" rIns="91440" bIns="45720" rtlCol="0">
            <a:normAutofit lnSpcReduction="10000"/>
          </a:bodyPr>
          <a:lstStyle/>
          <a:p>
            <a:r>
              <a:rPr lang="es-PE" sz="3200" dirty="0">
                <a:latin typeface="+mn-lt"/>
              </a:rPr>
              <a:t>Operador condicional</a:t>
            </a:r>
          </a:p>
          <a:p>
            <a:pPr lvl="1"/>
            <a:r>
              <a:rPr lang="es-PE" sz="2800" dirty="0">
                <a:latin typeface="+mn-lt"/>
              </a:rPr>
              <a:t>En reemplazo de la sentencia </a:t>
            </a:r>
            <a:r>
              <a:rPr lang="es-PE" sz="2800" dirty="0" err="1">
                <a:latin typeface="+mn-lt"/>
              </a:rPr>
              <a:t>if-else</a:t>
            </a:r>
            <a:r>
              <a:rPr lang="es-PE" sz="2800" dirty="0">
                <a:latin typeface="+mn-lt"/>
              </a:rPr>
              <a:t>, podemos utilizar el operador condicional con los caracteres ? Y :</a:t>
            </a:r>
          </a:p>
          <a:p>
            <a:pPr lvl="1"/>
            <a:r>
              <a:rPr lang="es-PE" sz="2800" dirty="0">
                <a:latin typeface="+mn-lt"/>
              </a:rPr>
              <a:t>expresion1 ? expresion2 : expresion3</a:t>
            </a:r>
          </a:p>
          <a:p>
            <a:pPr lvl="1"/>
            <a:r>
              <a:rPr lang="es-PE" sz="2800" dirty="0">
                <a:latin typeface="+mn-lt"/>
              </a:rPr>
              <a:t>Si expresion1 es verdadera, entonces expresion2 es el valor condicional, en caso contrario expresion3 es el valor condicional</a:t>
            </a:r>
          </a:p>
          <a:p>
            <a:pPr lvl="1"/>
            <a:endParaRPr lang="es-PE" sz="2800" dirty="0">
              <a:latin typeface="+mn-lt"/>
            </a:endParaRPr>
          </a:p>
        </p:txBody>
      </p:sp>
      <p:pic>
        <p:nvPicPr>
          <p:cNvPr id="6" name="5 Imagen"/>
          <p:cNvPicPr/>
          <p:nvPr/>
        </p:nvPicPr>
        <p:blipFill rotWithShape="1">
          <a:blip r:embed="rId2" cstate="print"/>
          <a:srcRect l="26516" t="49902" r="53738" b="44080"/>
          <a:stretch/>
        </p:blipFill>
        <p:spPr bwMode="auto">
          <a:xfrm>
            <a:off x="3868584" y="4581128"/>
            <a:ext cx="3888432" cy="14401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71437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idx="4294967295"/>
          </p:nvPr>
        </p:nvSpPr>
        <p:spPr>
          <a:xfrm>
            <a:off x="596975" y="4339016"/>
            <a:ext cx="11287200" cy="1692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509" b="1">
                <a:solidFill>
                  <a:schemeClr val="accent2"/>
                </a:solidFill>
                <a:latin typeface="Verdana"/>
                <a:ea typeface="Verdana"/>
                <a:cs typeface="Verdana"/>
                <a:sym typeface="Verdana"/>
              </a:rPr>
              <a:t>3. ESTRUCTURAS REPETITIVAS EN JAVA</a:t>
            </a:r>
            <a:endParaRPr b="1"/>
          </a:p>
        </p:txBody>
      </p:sp>
      <p:pic>
        <p:nvPicPr>
          <p:cNvPr id="185" name="Google Shape;185;p33"/>
          <p:cNvPicPr preferRelativeResize="0"/>
          <p:nvPr/>
        </p:nvPicPr>
        <p:blipFill>
          <a:blip r:embed="rId3">
            <a:alphaModFix/>
          </a:blip>
          <a:stretch>
            <a:fillRect/>
          </a:stretch>
        </p:blipFill>
        <p:spPr>
          <a:xfrm>
            <a:off x="8163503" y="2252812"/>
            <a:ext cx="3531274" cy="23523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160" y="477746"/>
            <a:ext cx="10042336" cy="578212"/>
          </a:xfrm>
        </p:spPr>
        <p:txBody>
          <a:bodyPr vert="horz" lIns="91440" tIns="45720" rIns="91440" bIns="45720" rtlCol="0" anchor="ctr">
            <a:normAutofit fontScale="90000"/>
          </a:bodyPr>
          <a:lstStyle/>
          <a:p>
            <a:pPr algn="ctr"/>
            <a:r>
              <a:rPr lang="es-PE" sz="3600" dirty="0"/>
              <a:t>Estructura Repetitiva: Instrucción </a:t>
            </a:r>
            <a:r>
              <a:rPr lang="es-PE" sz="3600" dirty="0" err="1"/>
              <a:t>while</a:t>
            </a:r>
            <a:endParaRPr lang="es-PE" sz="3600" dirty="0"/>
          </a:p>
        </p:txBody>
      </p:sp>
      <p:sp>
        <p:nvSpPr>
          <p:cNvPr id="3" name="2 Marcador de contenido"/>
          <p:cNvSpPr>
            <a:spLocks noGrp="1"/>
          </p:cNvSpPr>
          <p:nvPr>
            <p:ph idx="1"/>
          </p:nvPr>
        </p:nvSpPr>
        <p:spPr>
          <a:xfrm>
            <a:off x="518160" y="1484785"/>
            <a:ext cx="11277600" cy="4419419"/>
          </a:xfrm>
        </p:spPr>
        <p:txBody>
          <a:bodyPr vert="horz" lIns="91440" tIns="45720" rIns="91440" bIns="45720" rtlCol="0">
            <a:normAutofit fontScale="77500" lnSpcReduction="20000"/>
          </a:bodyPr>
          <a:lstStyle/>
          <a:p>
            <a:r>
              <a:rPr lang="es-PE" sz="3200" dirty="0">
                <a:latin typeface="+mn-lt"/>
              </a:rPr>
              <a:t>Sintaxis:</a:t>
            </a:r>
          </a:p>
          <a:p>
            <a:pPr marL="457200" lvl="1" indent="0">
              <a:buNone/>
            </a:pPr>
            <a:r>
              <a:rPr lang="es-PE" sz="2800" dirty="0">
                <a:latin typeface="+mn-lt"/>
              </a:rPr>
              <a:t>	</a:t>
            </a:r>
            <a:r>
              <a:rPr lang="es-PE" sz="2800" dirty="0" err="1">
                <a:latin typeface="+mn-lt"/>
              </a:rPr>
              <a:t>While</a:t>
            </a:r>
            <a:r>
              <a:rPr lang="es-PE" sz="2800" dirty="0">
                <a:latin typeface="+mn-lt"/>
              </a:rPr>
              <a:t> (</a:t>
            </a:r>
            <a:r>
              <a:rPr lang="es-PE" sz="2800" dirty="0" err="1">
                <a:latin typeface="+mn-lt"/>
              </a:rPr>
              <a:t>condicion</a:t>
            </a:r>
            <a:r>
              <a:rPr lang="es-PE" sz="2800" dirty="0">
                <a:latin typeface="+mn-lt"/>
              </a:rPr>
              <a:t>)</a:t>
            </a:r>
          </a:p>
          <a:p>
            <a:pPr marL="457200" lvl="1" indent="0">
              <a:buNone/>
            </a:pPr>
            <a:r>
              <a:rPr lang="es-PE" sz="2800" dirty="0">
                <a:latin typeface="+mn-lt"/>
              </a:rPr>
              <a:t>	{	Instrucción 1;</a:t>
            </a:r>
          </a:p>
          <a:p>
            <a:pPr marL="457200" lvl="1" indent="0">
              <a:buNone/>
            </a:pPr>
            <a:r>
              <a:rPr lang="es-PE" sz="2800" dirty="0">
                <a:latin typeface="+mn-lt"/>
              </a:rPr>
              <a:t>		Instrucción 2;</a:t>
            </a:r>
          </a:p>
          <a:p>
            <a:pPr marL="457200" lvl="1" indent="0">
              <a:buNone/>
            </a:pPr>
            <a:r>
              <a:rPr lang="es-PE" sz="2800" dirty="0">
                <a:latin typeface="+mn-lt"/>
              </a:rPr>
              <a:t>		…</a:t>
            </a:r>
          </a:p>
          <a:p>
            <a:pPr marL="457200" lvl="1" indent="0">
              <a:buNone/>
            </a:pPr>
            <a:r>
              <a:rPr lang="es-PE" sz="2800" dirty="0">
                <a:latin typeface="+mn-lt"/>
              </a:rPr>
              <a:t>	}</a:t>
            </a:r>
          </a:p>
          <a:p>
            <a:pPr lvl="1"/>
            <a:endParaRPr lang="es-PE" sz="2800" dirty="0">
              <a:latin typeface="+mn-lt"/>
            </a:endParaRPr>
          </a:p>
          <a:p>
            <a:r>
              <a:rPr lang="es-PE" sz="3200" dirty="0">
                <a:latin typeface="+mn-lt"/>
              </a:rPr>
              <a:t>Condición es una expresión booleana (puede ver verdadera o falsa)  que se evalúa al principio del bucle y antes de cada iteración de las sentencias.</a:t>
            </a:r>
          </a:p>
          <a:p>
            <a:r>
              <a:rPr lang="es-PE" sz="3200" dirty="0">
                <a:latin typeface="+mn-lt"/>
              </a:rPr>
              <a:t>Si condición es verdadera, se ejecuta el bloque de sentencias y se vuelve al principio del bucle.</a:t>
            </a:r>
          </a:p>
          <a:p>
            <a:r>
              <a:rPr lang="es-PE" sz="3200" dirty="0">
                <a:latin typeface="+mn-lt"/>
              </a:rPr>
              <a:t>Si la condición es falsa, no se ejecuta el bloque de sentencias y se continúa con la siguiente sentencia del programa.</a:t>
            </a:r>
          </a:p>
          <a:p>
            <a:endParaRPr lang="es-PE" sz="3200" dirty="0">
              <a:latin typeface="+mn-lt"/>
            </a:endParaRPr>
          </a:p>
        </p:txBody>
      </p:sp>
    </p:spTree>
    <p:extLst>
      <p:ext uri="{BB962C8B-B14F-4D97-AF65-F5344CB8AC3E}">
        <p14:creationId xmlns:p14="http://schemas.microsoft.com/office/powerpoint/2010/main" val="1203360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3.1. Estructura While en Java</a:t>
            </a:r>
            <a:endParaRPr/>
          </a:p>
        </p:txBody>
      </p:sp>
      <p:pic>
        <p:nvPicPr>
          <p:cNvPr id="191" name="Google Shape;191;p34"/>
          <p:cNvPicPr preferRelativeResize="0"/>
          <p:nvPr/>
        </p:nvPicPr>
        <p:blipFill>
          <a:blip r:embed="rId3">
            <a:alphaModFix/>
          </a:blip>
          <a:stretch>
            <a:fillRect/>
          </a:stretch>
        </p:blipFill>
        <p:spPr>
          <a:xfrm>
            <a:off x="381000" y="2743600"/>
            <a:ext cx="7120725" cy="3370750"/>
          </a:xfrm>
          <a:prstGeom prst="rect">
            <a:avLst/>
          </a:prstGeom>
          <a:noFill/>
          <a:ln>
            <a:noFill/>
          </a:ln>
        </p:spPr>
      </p:pic>
      <p:pic>
        <p:nvPicPr>
          <p:cNvPr id="192" name="Google Shape;192;p34"/>
          <p:cNvPicPr preferRelativeResize="0"/>
          <p:nvPr/>
        </p:nvPicPr>
        <p:blipFill>
          <a:blip r:embed="rId4">
            <a:alphaModFix/>
          </a:blip>
          <a:stretch>
            <a:fillRect/>
          </a:stretch>
        </p:blipFill>
        <p:spPr>
          <a:xfrm>
            <a:off x="8091425" y="2475062"/>
            <a:ext cx="3681475" cy="39078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a:spLocks noGrp="1"/>
          </p:cNvSpPr>
          <p:nvPr>
            <p:ph type="body" idx="1"/>
          </p:nvPr>
        </p:nvSpPr>
        <p:spPr>
          <a:xfrm>
            <a:off x="514349" y="1283276"/>
            <a:ext cx="11287200" cy="4245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s-ES" sz="1800"/>
              <a:t>    public static void main(String[] args) {</a:t>
            </a:r>
            <a:endParaRPr sz="1800"/>
          </a:p>
          <a:p>
            <a:pPr marL="0" marR="0" lvl="0" indent="0" algn="l" rtl="0">
              <a:lnSpc>
                <a:spcPct val="90000"/>
              </a:lnSpc>
              <a:spcBef>
                <a:spcPts val="1000"/>
              </a:spcBef>
              <a:spcAft>
                <a:spcPts val="0"/>
              </a:spcAft>
              <a:buNone/>
            </a:pPr>
            <a:r>
              <a:rPr lang="es-ES" sz="1800"/>
              <a:t>        // Determinar el mayor de n números</a:t>
            </a:r>
            <a:endParaRPr sz="1800"/>
          </a:p>
          <a:p>
            <a:pPr marL="0" marR="0" lvl="0" indent="0" algn="l" rtl="0">
              <a:lnSpc>
                <a:spcPct val="90000"/>
              </a:lnSpc>
              <a:spcBef>
                <a:spcPts val="1000"/>
              </a:spcBef>
              <a:spcAft>
                <a:spcPts val="0"/>
              </a:spcAft>
              <a:buNone/>
            </a:pPr>
            <a:r>
              <a:rPr lang="es-ES" sz="1800"/>
              <a:t>        Scanner entrada = new Scanner(System.in); </a:t>
            </a:r>
            <a:endParaRPr sz="1800"/>
          </a:p>
          <a:p>
            <a:pPr marL="0" marR="0" lvl="0" indent="0" algn="l" rtl="0">
              <a:lnSpc>
                <a:spcPct val="90000"/>
              </a:lnSpc>
              <a:spcBef>
                <a:spcPts val="1000"/>
              </a:spcBef>
              <a:spcAft>
                <a:spcPts val="0"/>
              </a:spcAft>
              <a:buNone/>
            </a:pPr>
            <a:r>
              <a:rPr lang="es-ES" sz="1800"/>
              <a:t>        System.out.println("Ingrese n: ");    int n = entrada.nextInt();</a:t>
            </a:r>
            <a:endParaRPr sz="1800"/>
          </a:p>
          <a:p>
            <a:pPr marL="0" marR="0" lvl="0" indent="0" algn="l" rtl="0">
              <a:lnSpc>
                <a:spcPct val="90000"/>
              </a:lnSpc>
              <a:spcBef>
                <a:spcPts val="1000"/>
              </a:spcBef>
              <a:spcAft>
                <a:spcPts val="0"/>
              </a:spcAft>
              <a:buNone/>
            </a:pPr>
            <a:r>
              <a:rPr lang="es-ES" sz="1800"/>
              <a:t>        int i = 0; // Contador</a:t>
            </a:r>
            <a:endParaRPr sz="1800"/>
          </a:p>
          <a:p>
            <a:pPr marL="0" marR="0" lvl="0" indent="0" algn="l" rtl="0">
              <a:lnSpc>
                <a:spcPct val="90000"/>
              </a:lnSpc>
              <a:spcBef>
                <a:spcPts val="1000"/>
              </a:spcBef>
              <a:spcAft>
                <a:spcPts val="0"/>
              </a:spcAft>
              <a:buNone/>
            </a:pPr>
            <a:r>
              <a:rPr lang="es-ES" sz="1800"/>
              <a:t>        int mayor = 0;</a:t>
            </a:r>
            <a:endParaRPr sz="1800"/>
          </a:p>
          <a:p>
            <a:pPr marL="0" marR="0" lvl="0" indent="0" algn="l" rtl="0">
              <a:lnSpc>
                <a:spcPct val="90000"/>
              </a:lnSpc>
              <a:spcBef>
                <a:spcPts val="1000"/>
              </a:spcBef>
              <a:spcAft>
                <a:spcPts val="0"/>
              </a:spcAft>
              <a:buNone/>
            </a:pPr>
            <a:r>
              <a:rPr lang="es-ES" sz="1800"/>
              <a:t>        while (i &lt; n) {</a:t>
            </a:r>
            <a:endParaRPr sz="1800"/>
          </a:p>
          <a:p>
            <a:pPr marL="0" marR="0" lvl="0" indent="0" algn="l" rtl="0">
              <a:lnSpc>
                <a:spcPct val="90000"/>
              </a:lnSpc>
              <a:spcBef>
                <a:spcPts val="1000"/>
              </a:spcBef>
              <a:spcAft>
                <a:spcPts val="0"/>
              </a:spcAft>
              <a:buNone/>
            </a:pPr>
            <a:r>
              <a:rPr lang="es-ES" sz="1800"/>
              <a:t>            i++;</a:t>
            </a:r>
            <a:endParaRPr sz="1800"/>
          </a:p>
          <a:p>
            <a:pPr marL="0" marR="0" lvl="0" indent="0" algn="l" rtl="0">
              <a:lnSpc>
                <a:spcPct val="90000"/>
              </a:lnSpc>
              <a:spcBef>
                <a:spcPts val="1000"/>
              </a:spcBef>
              <a:spcAft>
                <a:spcPts val="0"/>
              </a:spcAft>
              <a:buNone/>
            </a:pPr>
            <a:r>
              <a:rPr lang="es-ES" sz="1800"/>
              <a:t>            System.out.println("Ingrese un número: ");  int numero = entrada.nextInt();</a:t>
            </a:r>
            <a:endParaRPr sz="1800"/>
          </a:p>
          <a:p>
            <a:pPr marL="0" marR="0" lvl="0" indent="0" algn="l" rtl="0">
              <a:lnSpc>
                <a:spcPct val="90000"/>
              </a:lnSpc>
              <a:spcBef>
                <a:spcPts val="1000"/>
              </a:spcBef>
              <a:spcAft>
                <a:spcPts val="0"/>
              </a:spcAft>
              <a:buNone/>
            </a:pPr>
            <a:r>
              <a:rPr lang="es-ES" sz="1800"/>
              <a:t>            if (numero &gt; mayor)  mayor = numero;</a:t>
            </a:r>
            <a:endParaRPr sz="1800"/>
          </a:p>
          <a:p>
            <a:pPr marL="0" marR="0" lvl="0" indent="0" algn="l" rtl="0">
              <a:lnSpc>
                <a:spcPct val="90000"/>
              </a:lnSpc>
              <a:spcBef>
                <a:spcPts val="1000"/>
              </a:spcBef>
              <a:spcAft>
                <a:spcPts val="0"/>
              </a:spcAft>
              <a:buNone/>
            </a:pPr>
            <a:r>
              <a:rPr lang="es-ES" sz="1800"/>
              <a:t>        }</a:t>
            </a:r>
            <a:endParaRPr sz="1800"/>
          </a:p>
          <a:p>
            <a:pPr marL="0" marR="0" lvl="0" indent="0" algn="l" rtl="0">
              <a:lnSpc>
                <a:spcPct val="90000"/>
              </a:lnSpc>
              <a:spcBef>
                <a:spcPts val="1000"/>
              </a:spcBef>
              <a:spcAft>
                <a:spcPts val="0"/>
              </a:spcAft>
              <a:buNone/>
            </a:pPr>
            <a:r>
              <a:rPr lang="es-ES" sz="1800"/>
              <a:t>        System.out.println("El mayor de n números es: "+mayor);</a:t>
            </a:r>
            <a:endParaRPr sz="1800"/>
          </a:p>
          <a:p>
            <a:pPr marL="0" marR="0" lvl="0" indent="0" algn="l" rtl="0">
              <a:lnSpc>
                <a:spcPct val="90000"/>
              </a:lnSpc>
              <a:spcBef>
                <a:spcPts val="1000"/>
              </a:spcBef>
              <a:spcAft>
                <a:spcPts val="0"/>
              </a:spcAft>
              <a:buNone/>
            </a:pPr>
            <a:r>
              <a:rPr lang="es-ES" sz="1800"/>
              <a:t>    }</a:t>
            </a:r>
            <a:endParaRPr sz="1800"/>
          </a:p>
        </p:txBody>
      </p:sp>
      <p:sp>
        <p:nvSpPr>
          <p:cNvPr id="198" name="Google Shape;198;p35"/>
          <p:cNvSpPr txBox="1">
            <a:spLocks noGrp="1"/>
          </p:cNvSpPr>
          <p:nvPr>
            <p:ph type="title"/>
          </p:nvPr>
        </p:nvSpPr>
        <p:spPr>
          <a:xfrm>
            <a:off x="514348" y="472063"/>
            <a:ext cx="11287200" cy="7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3.1.1. Ejemplo sobre while en Java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Effect transition="in" filter="fade">
                                      <p:cBhvr>
                                        <p:cTn id="7" dur="2000"/>
                                        <p:tgtEl>
                                          <p:spTgt spid="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xEl>
                                              <p:pRg st="1" end="1"/>
                                            </p:txEl>
                                          </p:spTgt>
                                        </p:tgtEl>
                                        <p:attrNameLst>
                                          <p:attrName>style.visibility</p:attrName>
                                        </p:attrNameLst>
                                      </p:cBhvr>
                                      <p:to>
                                        <p:strVal val="visible"/>
                                      </p:to>
                                    </p:set>
                                    <p:animEffect transition="in" filter="fade">
                                      <p:cBhvr>
                                        <p:cTn id="12" dur="2000"/>
                                        <p:tgtEl>
                                          <p:spTgt spid="1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animEffect transition="in" filter="fade">
                                      <p:cBhvr>
                                        <p:cTn id="17" dur="2000"/>
                                        <p:tgtEl>
                                          <p:spTgt spid="1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7">
                                            <p:txEl>
                                              <p:pRg st="3" end="3"/>
                                            </p:txEl>
                                          </p:spTgt>
                                        </p:tgtEl>
                                        <p:attrNameLst>
                                          <p:attrName>style.visibility</p:attrName>
                                        </p:attrNameLst>
                                      </p:cBhvr>
                                      <p:to>
                                        <p:strVal val="visible"/>
                                      </p:to>
                                    </p:set>
                                    <p:animEffect transition="in" filter="fade">
                                      <p:cBhvr>
                                        <p:cTn id="22" dur="2000"/>
                                        <p:tgtEl>
                                          <p:spTgt spid="1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7">
                                            <p:txEl>
                                              <p:pRg st="4" end="4"/>
                                            </p:txEl>
                                          </p:spTgt>
                                        </p:tgtEl>
                                        <p:attrNameLst>
                                          <p:attrName>style.visibility</p:attrName>
                                        </p:attrNameLst>
                                      </p:cBhvr>
                                      <p:to>
                                        <p:strVal val="visible"/>
                                      </p:to>
                                    </p:set>
                                    <p:animEffect transition="in" filter="fade">
                                      <p:cBhvr>
                                        <p:cTn id="27" dur="2000"/>
                                        <p:tgtEl>
                                          <p:spTgt spid="1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7">
                                            <p:txEl>
                                              <p:pRg st="5" end="5"/>
                                            </p:txEl>
                                          </p:spTgt>
                                        </p:tgtEl>
                                        <p:attrNameLst>
                                          <p:attrName>style.visibility</p:attrName>
                                        </p:attrNameLst>
                                      </p:cBhvr>
                                      <p:to>
                                        <p:strVal val="visible"/>
                                      </p:to>
                                    </p:set>
                                    <p:animEffect transition="in" filter="fade">
                                      <p:cBhvr>
                                        <p:cTn id="32" dur="2000"/>
                                        <p:tgtEl>
                                          <p:spTgt spid="19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7">
                                            <p:txEl>
                                              <p:pRg st="6" end="6"/>
                                            </p:txEl>
                                          </p:spTgt>
                                        </p:tgtEl>
                                        <p:attrNameLst>
                                          <p:attrName>style.visibility</p:attrName>
                                        </p:attrNameLst>
                                      </p:cBhvr>
                                      <p:to>
                                        <p:strVal val="visible"/>
                                      </p:to>
                                    </p:set>
                                    <p:animEffect transition="in" filter="fade">
                                      <p:cBhvr>
                                        <p:cTn id="37" dur="2000"/>
                                        <p:tgtEl>
                                          <p:spTgt spid="19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7">
                                            <p:txEl>
                                              <p:pRg st="7" end="7"/>
                                            </p:txEl>
                                          </p:spTgt>
                                        </p:tgtEl>
                                        <p:attrNameLst>
                                          <p:attrName>style.visibility</p:attrName>
                                        </p:attrNameLst>
                                      </p:cBhvr>
                                      <p:to>
                                        <p:strVal val="visible"/>
                                      </p:to>
                                    </p:set>
                                    <p:animEffect transition="in" filter="fade">
                                      <p:cBhvr>
                                        <p:cTn id="42" dur="2000"/>
                                        <p:tgtEl>
                                          <p:spTgt spid="19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7">
                                            <p:txEl>
                                              <p:pRg st="8" end="8"/>
                                            </p:txEl>
                                          </p:spTgt>
                                        </p:tgtEl>
                                        <p:attrNameLst>
                                          <p:attrName>style.visibility</p:attrName>
                                        </p:attrNameLst>
                                      </p:cBhvr>
                                      <p:to>
                                        <p:strVal val="visible"/>
                                      </p:to>
                                    </p:set>
                                    <p:animEffect transition="in" filter="fade">
                                      <p:cBhvr>
                                        <p:cTn id="47" dur="2000"/>
                                        <p:tgtEl>
                                          <p:spTgt spid="19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7">
                                            <p:txEl>
                                              <p:pRg st="9" end="9"/>
                                            </p:txEl>
                                          </p:spTgt>
                                        </p:tgtEl>
                                        <p:attrNameLst>
                                          <p:attrName>style.visibility</p:attrName>
                                        </p:attrNameLst>
                                      </p:cBhvr>
                                      <p:to>
                                        <p:strVal val="visible"/>
                                      </p:to>
                                    </p:set>
                                    <p:animEffect transition="in" filter="fade">
                                      <p:cBhvr>
                                        <p:cTn id="52" dur="2000"/>
                                        <p:tgtEl>
                                          <p:spTgt spid="19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7">
                                            <p:txEl>
                                              <p:pRg st="10" end="10"/>
                                            </p:txEl>
                                          </p:spTgt>
                                        </p:tgtEl>
                                        <p:attrNameLst>
                                          <p:attrName>style.visibility</p:attrName>
                                        </p:attrNameLst>
                                      </p:cBhvr>
                                      <p:to>
                                        <p:strVal val="visible"/>
                                      </p:to>
                                    </p:set>
                                    <p:animEffect transition="in" filter="fade">
                                      <p:cBhvr>
                                        <p:cTn id="57" dur="2000"/>
                                        <p:tgtEl>
                                          <p:spTgt spid="19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7">
                                            <p:txEl>
                                              <p:pRg st="11" end="11"/>
                                            </p:txEl>
                                          </p:spTgt>
                                        </p:tgtEl>
                                        <p:attrNameLst>
                                          <p:attrName>style.visibility</p:attrName>
                                        </p:attrNameLst>
                                      </p:cBhvr>
                                      <p:to>
                                        <p:strVal val="visible"/>
                                      </p:to>
                                    </p:set>
                                    <p:animEffect transition="in" filter="fade">
                                      <p:cBhvr>
                                        <p:cTn id="62" dur="2000"/>
                                        <p:tgtEl>
                                          <p:spTgt spid="19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7">
                                            <p:txEl>
                                              <p:pRg st="12" end="12"/>
                                            </p:txEl>
                                          </p:spTgt>
                                        </p:tgtEl>
                                        <p:attrNameLst>
                                          <p:attrName>style.visibility</p:attrName>
                                        </p:attrNameLst>
                                      </p:cBhvr>
                                      <p:to>
                                        <p:strVal val="visible"/>
                                      </p:to>
                                    </p:set>
                                    <p:animEffect transition="in" filter="fade">
                                      <p:cBhvr>
                                        <p:cTn id="67" dur="2000"/>
                                        <p:tgtEl>
                                          <p:spTgt spid="19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60120" y="504488"/>
            <a:ext cx="9250680" cy="578212"/>
          </a:xfrm>
        </p:spPr>
        <p:txBody>
          <a:bodyPr vert="horz" lIns="91440" tIns="45720" rIns="91440" bIns="45720" rtlCol="0" anchor="ctr">
            <a:normAutofit fontScale="90000"/>
          </a:bodyPr>
          <a:lstStyle/>
          <a:p>
            <a:pPr algn="ctr"/>
            <a:r>
              <a:rPr lang="es-PE" sz="3600" dirty="0"/>
              <a:t>Estructura Repetitiva: Instrucción </a:t>
            </a:r>
            <a:r>
              <a:rPr lang="es-PE" sz="3600" dirty="0" err="1"/>
              <a:t>for</a:t>
            </a:r>
            <a:endParaRPr lang="es-PE" sz="3600" dirty="0"/>
          </a:p>
        </p:txBody>
      </p:sp>
      <p:sp>
        <p:nvSpPr>
          <p:cNvPr id="3" name="2 Marcador de contenido"/>
          <p:cNvSpPr>
            <a:spLocks noGrp="1"/>
          </p:cNvSpPr>
          <p:nvPr>
            <p:ph idx="1"/>
          </p:nvPr>
        </p:nvSpPr>
        <p:spPr>
          <a:xfrm>
            <a:off x="487680" y="1656617"/>
            <a:ext cx="11506200" cy="4419419"/>
          </a:xfrm>
        </p:spPr>
        <p:txBody>
          <a:bodyPr vert="horz" lIns="91440" tIns="45720" rIns="91440" bIns="45720" rtlCol="0">
            <a:normAutofit/>
          </a:bodyPr>
          <a:lstStyle/>
          <a:p>
            <a:r>
              <a:rPr lang="es-PE" sz="3200" dirty="0">
                <a:latin typeface="+mn-lt"/>
              </a:rPr>
              <a:t>La instrucción </a:t>
            </a:r>
            <a:r>
              <a:rPr lang="es-PE" sz="3200" dirty="0" err="1">
                <a:latin typeface="+mn-lt"/>
              </a:rPr>
              <a:t>for</a:t>
            </a:r>
            <a:r>
              <a:rPr lang="es-PE" sz="3200" dirty="0">
                <a:latin typeface="+mn-lt"/>
              </a:rPr>
              <a:t> se ejecuta realizando primero la inicialización , después mientras que condición es verdadero se llevan a cabo las instrucciones  y luego se realiza el incremento o decremento.</a:t>
            </a:r>
          </a:p>
          <a:p>
            <a:r>
              <a:rPr lang="es-PE" sz="3200" dirty="0">
                <a:latin typeface="+mn-lt"/>
              </a:rPr>
              <a:t>Es posible anidar instrucción </a:t>
            </a:r>
            <a:r>
              <a:rPr lang="es-PE" sz="3200" dirty="0" err="1">
                <a:latin typeface="+mn-lt"/>
              </a:rPr>
              <a:t>for</a:t>
            </a:r>
            <a:r>
              <a:rPr lang="es-PE" sz="3200" dirty="0">
                <a:latin typeface="+mn-lt"/>
              </a:rPr>
              <a:t> </a:t>
            </a:r>
          </a:p>
          <a:p>
            <a:r>
              <a:rPr lang="es-PE" sz="3200" dirty="0">
                <a:latin typeface="+mn-lt"/>
              </a:rPr>
              <a:t>Ejemplo:</a:t>
            </a:r>
          </a:p>
          <a:p>
            <a:endParaRPr lang="es-PE" sz="3200" dirty="0">
              <a:latin typeface="+mn-lt"/>
            </a:endParaRPr>
          </a:p>
        </p:txBody>
      </p:sp>
      <p:pic>
        <p:nvPicPr>
          <p:cNvPr id="2050" name="Imagen 1"/>
          <p:cNvPicPr>
            <a:picLocks noChangeAspect="1" noChangeArrowheads="1"/>
          </p:cNvPicPr>
          <p:nvPr/>
        </p:nvPicPr>
        <p:blipFill>
          <a:blip r:embed="rId2" cstate="print">
            <a:extLst>
              <a:ext uri="{28A0092B-C50C-407E-A947-70E740481C1C}">
                <a14:useLocalDpi xmlns:a14="http://schemas.microsoft.com/office/drawing/2010/main" val="0"/>
              </a:ext>
            </a:extLst>
          </a:blip>
          <a:srcRect l="26407" t="47951" r="61725" b="43829"/>
          <a:stretch>
            <a:fillRect/>
          </a:stretch>
        </p:blipFill>
        <p:spPr bwMode="auto">
          <a:xfrm>
            <a:off x="4439816" y="4293097"/>
            <a:ext cx="3624056" cy="1393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2940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3.2. Estructura for en Java</a:t>
            </a:r>
            <a:endParaRPr/>
          </a:p>
        </p:txBody>
      </p:sp>
      <p:pic>
        <p:nvPicPr>
          <p:cNvPr id="204" name="Google Shape;204;p36"/>
          <p:cNvPicPr preferRelativeResize="0"/>
          <p:nvPr/>
        </p:nvPicPr>
        <p:blipFill>
          <a:blip r:embed="rId3">
            <a:alphaModFix/>
          </a:blip>
          <a:stretch>
            <a:fillRect/>
          </a:stretch>
        </p:blipFill>
        <p:spPr>
          <a:xfrm>
            <a:off x="152400" y="2528775"/>
            <a:ext cx="7465750" cy="3372233"/>
          </a:xfrm>
          <a:prstGeom prst="rect">
            <a:avLst/>
          </a:prstGeom>
          <a:noFill/>
          <a:ln>
            <a:noFill/>
          </a:ln>
        </p:spPr>
      </p:pic>
      <p:pic>
        <p:nvPicPr>
          <p:cNvPr id="205" name="Google Shape;205;p36"/>
          <p:cNvPicPr preferRelativeResize="0"/>
          <p:nvPr/>
        </p:nvPicPr>
        <p:blipFill>
          <a:blip r:embed="rId4">
            <a:alphaModFix/>
          </a:blip>
          <a:stretch>
            <a:fillRect/>
          </a:stretch>
        </p:blipFill>
        <p:spPr>
          <a:xfrm>
            <a:off x="7770550" y="2528775"/>
            <a:ext cx="4254375" cy="256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E0D67-5796-C226-2048-B6D16E44059C}"/>
              </a:ext>
            </a:extLst>
          </p:cNvPr>
          <p:cNvSpPr>
            <a:spLocks noGrp="1"/>
          </p:cNvSpPr>
          <p:nvPr>
            <p:ph type="title"/>
          </p:nvPr>
        </p:nvSpPr>
        <p:spPr/>
        <p:txBody>
          <a:bodyPr/>
          <a:lstStyle/>
          <a:p>
            <a:r>
              <a:rPr lang="es-ES" dirty="0"/>
              <a:t>Java</a:t>
            </a:r>
          </a:p>
        </p:txBody>
      </p:sp>
      <p:pic>
        <p:nvPicPr>
          <p:cNvPr id="2050" name="Picture 2" descr="Java (programming language) - Wikipedia">
            <a:extLst>
              <a:ext uri="{FF2B5EF4-FFF2-40B4-BE49-F238E27FC236}">
                <a16:creationId xmlns:a16="http://schemas.microsoft.com/office/drawing/2014/main" id="{40A4196F-132D-03BC-9B2F-FDC703278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045" y="2002631"/>
            <a:ext cx="2175136" cy="397823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1287B20-2330-A5BC-9A4E-C9A07A6FEBD3}"/>
              </a:ext>
            </a:extLst>
          </p:cNvPr>
          <p:cNvSpPr txBox="1"/>
          <p:nvPr/>
        </p:nvSpPr>
        <p:spPr>
          <a:xfrm>
            <a:off x="653143" y="2683823"/>
            <a:ext cx="7469579" cy="2893100"/>
          </a:xfrm>
          <a:prstGeom prst="rect">
            <a:avLst/>
          </a:prstGeom>
          <a:noFill/>
        </p:spPr>
        <p:txBody>
          <a:bodyPr wrap="square" rtlCol="0">
            <a:spAutoFit/>
          </a:bodyPr>
          <a:lstStyle/>
          <a:p>
            <a:pPr marL="285750" indent="-285750">
              <a:buFont typeface="Arial" panose="020B0604020202020204" pitchFamily="34" charset="0"/>
              <a:buChar char="•"/>
            </a:pPr>
            <a:r>
              <a:rPr lang="es-ES" dirty="0"/>
              <a:t>Java es un lenguaje de programación de propósito general, fuertemente tipado, robusto, basado en clases y objetos, de nivel medio/alto.</a:t>
            </a:r>
          </a:p>
          <a:p>
            <a:endParaRPr lang="es-ES" dirty="0"/>
          </a:p>
          <a:p>
            <a:pPr marL="285750" indent="-285750">
              <a:buFont typeface="Arial" panose="020B0604020202020204" pitchFamily="34" charset="0"/>
              <a:buChar char="•"/>
            </a:pPr>
            <a:r>
              <a:rPr lang="es-ES" dirty="0"/>
              <a:t>Es un lenguaje interpretado, es decir, no es el SO el que ejecuta los programas Java sino una máquina virtual conocida como la JMV (Java Virtual Machine).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Es el lenguaje más utilizado en el mundo por su presencia en dispositivos móviles con sistema operativo Android.</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Sintaxis derivada de C y C++.</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endParaRPr lang="es-ES" dirty="0"/>
          </a:p>
        </p:txBody>
      </p:sp>
    </p:spTree>
    <p:extLst>
      <p:ext uri="{BB962C8B-B14F-4D97-AF65-F5344CB8AC3E}">
        <p14:creationId xmlns:p14="http://schemas.microsoft.com/office/powerpoint/2010/main" val="3710755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a:spLocks noGrp="1"/>
          </p:cNvSpPr>
          <p:nvPr>
            <p:ph type="body" idx="1"/>
          </p:nvPr>
        </p:nvSpPr>
        <p:spPr>
          <a:xfrm>
            <a:off x="514349" y="1283276"/>
            <a:ext cx="11287200" cy="4245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s-ES" sz="1800"/>
              <a:t>public static void main(String[] args) {</a:t>
            </a:r>
            <a:endParaRPr sz="1800"/>
          </a:p>
          <a:p>
            <a:pPr marL="0" marR="0" lvl="0" indent="0" algn="l" rtl="0">
              <a:lnSpc>
                <a:spcPct val="90000"/>
              </a:lnSpc>
              <a:spcBef>
                <a:spcPts val="1000"/>
              </a:spcBef>
              <a:spcAft>
                <a:spcPts val="0"/>
              </a:spcAft>
              <a:buNone/>
            </a:pPr>
            <a:r>
              <a:rPr lang="es-ES" sz="1800"/>
              <a:t>        // Determinar el mayor de n números</a:t>
            </a:r>
            <a:endParaRPr sz="1800"/>
          </a:p>
          <a:p>
            <a:pPr marL="0" marR="0" lvl="0" indent="0" algn="l" rtl="0">
              <a:lnSpc>
                <a:spcPct val="90000"/>
              </a:lnSpc>
              <a:spcBef>
                <a:spcPts val="1000"/>
              </a:spcBef>
              <a:spcAft>
                <a:spcPts val="0"/>
              </a:spcAft>
              <a:buNone/>
            </a:pPr>
            <a:r>
              <a:rPr lang="es-ES" sz="1800"/>
              <a:t>        Scanner entrada = new Scanner(System.in);</a:t>
            </a:r>
            <a:endParaRPr sz="1800"/>
          </a:p>
          <a:p>
            <a:pPr marL="0" marR="0" lvl="0" indent="0" algn="l" rtl="0">
              <a:lnSpc>
                <a:spcPct val="90000"/>
              </a:lnSpc>
              <a:spcBef>
                <a:spcPts val="1000"/>
              </a:spcBef>
              <a:spcAft>
                <a:spcPts val="0"/>
              </a:spcAft>
              <a:buNone/>
            </a:pPr>
            <a:r>
              <a:rPr lang="es-ES" sz="1800"/>
              <a:t>        System.out.println("Ingrese n: ");  int n = entrada.nextInt();</a:t>
            </a:r>
            <a:endParaRPr sz="1800"/>
          </a:p>
          <a:p>
            <a:pPr marL="0" marR="0" lvl="0" indent="0" algn="l" rtl="0">
              <a:lnSpc>
                <a:spcPct val="90000"/>
              </a:lnSpc>
              <a:spcBef>
                <a:spcPts val="1000"/>
              </a:spcBef>
              <a:spcAft>
                <a:spcPts val="0"/>
              </a:spcAft>
              <a:buNone/>
            </a:pPr>
            <a:r>
              <a:rPr lang="es-ES" sz="1800"/>
              <a:t>        int mayor = 0;</a:t>
            </a:r>
            <a:endParaRPr sz="1800"/>
          </a:p>
          <a:p>
            <a:pPr marL="0" marR="0" lvl="0" indent="0" algn="l" rtl="0">
              <a:lnSpc>
                <a:spcPct val="90000"/>
              </a:lnSpc>
              <a:spcBef>
                <a:spcPts val="1000"/>
              </a:spcBef>
              <a:spcAft>
                <a:spcPts val="0"/>
              </a:spcAft>
              <a:buNone/>
            </a:pPr>
            <a:r>
              <a:rPr lang="es-ES" sz="1800"/>
              <a:t>        for (int i = 0; i &lt; n; i++) {</a:t>
            </a:r>
            <a:endParaRPr sz="1800"/>
          </a:p>
          <a:p>
            <a:pPr marL="0" marR="0" lvl="0" indent="0" algn="l" rtl="0">
              <a:lnSpc>
                <a:spcPct val="90000"/>
              </a:lnSpc>
              <a:spcBef>
                <a:spcPts val="1000"/>
              </a:spcBef>
              <a:spcAft>
                <a:spcPts val="0"/>
              </a:spcAft>
              <a:buNone/>
            </a:pPr>
            <a:r>
              <a:rPr lang="es-ES" sz="1800"/>
              <a:t>            System.out.println("Ingrese un número: "); int numero = entrada.nextInt();</a:t>
            </a:r>
            <a:endParaRPr sz="1800"/>
          </a:p>
          <a:p>
            <a:pPr marL="0" marR="0" lvl="0" indent="0" algn="l" rtl="0">
              <a:lnSpc>
                <a:spcPct val="90000"/>
              </a:lnSpc>
              <a:spcBef>
                <a:spcPts val="1000"/>
              </a:spcBef>
              <a:spcAft>
                <a:spcPts val="0"/>
              </a:spcAft>
              <a:buNone/>
            </a:pPr>
            <a:r>
              <a:rPr lang="es-ES" sz="1800"/>
              <a:t>            if (numero &gt; mayor) {</a:t>
            </a:r>
            <a:endParaRPr sz="1800"/>
          </a:p>
          <a:p>
            <a:pPr marL="0" marR="0" lvl="0" indent="0" algn="l" rtl="0">
              <a:lnSpc>
                <a:spcPct val="90000"/>
              </a:lnSpc>
              <a:spcBef>
                <a:spcPts val="1000"/>
              </a:spcBef>
              <a:spcAft>
                <a:spcPts val="0"/>
              </a:spcAft>
              <a:buNone/>
            </a:pPr>
            <a:r>
              <a:rPr lang="es-ES" sz="1800"/>
              <a:t>                mayor = numero;</a:t>
            </a:r>
            <a:endParaRPr sz="1800"/>
          </a:p>
          <a:p>
            <a:pPr marL="0" marR="0" lvl="0" indent="0" algn="l" rtl="0">
              <a:lnSpc>
                <a:spcPct val="90000"/>
              </a:lnSpc>
              <a:spcBef>
                <a:spcPts val="1000"/>
              </a:spcBef>
              <a:spcAft>
                <a:spcPts val="0"/>
              </a:spcAft>
              <a:buNone/>
            </a:pPr>
            <a:r>
              <a:rPr lang="es-ES" sz="1800"/>
              <a:t>            }</a:t>
            </a:r>
            <a:endParaRPr sz="1800"/>
          </a:p>
          <a:p>
            <a:pPr marL="0" marR="0" lvl="0" indent="0" algn="l" rtl="0">
              <a:lnSpc>
                <a:spcPct val="90000"/>
              </a:lnSpc>
              <a:spcBef>
                <a:spcPts val="1000"/>
              </a:spcBef>
              <a:spcAft>
                <a:spcPts val="0"/>
              </a:spcAft>
              <a:buNone/>
            </a:pPr>
            <a:r>
              <a:rPr lang="es-ES" sz="1800"/>
              <a:t>        }</a:t>
            </a:r>
            <a:endParaRPr sz="1800"/>
          </a:p>
          <a:p>
            <a:pPr marL="0" marR="0" lvl="0" indent="0" algn="l" rtl="0">
              <a:lnSpc>
                <a:spcPct val="90000"/>
              </a:lnSpc>
              <a:spcBef>
                <a:spcPts val="1000"/>
              </a:spcBef>
              <a:spcAft>
                <a:spcPts val="0"/>
              </a:spcAft>
              <a:buNone/>
            </a:pPr>
            <a:r>
              <a:rPr lang="es-ES" sz="1800"/>
              <a:t>        System.out.println("El mayor de n números es: " + mayor);</a:t>
            </a:r>
            <a:endParaRPr sz="1800"/>
          </a:p>
          <a:p>
            <a:pPr marL="0" marR="0" lvl="0" indent="0" algn="l" rtl="0">
              <a:lnSpc>
                <a:spcPct val="90000"/>
              </a:lnSpc>
              <a:spcBef>
                <a:spcPts val="1000"/>
              </a:spcBef>
              <a:spcAft>
                <a:spcPts val="0"/>
              </a:spcAft>
              <a:buNone/>
            </a:pPr>
            <a:r>
              <a:rPr lang="es-ES" sz="1800"/>
              <a:t>    }</a:t>
            </a:r>
            <a:endParaRPr sz="1800"/>
          </a:p>
        </p:txBody>
      </p:sp>
      <p:sp>
        <p:nvSpPr>
          <p:cNvPr id="211" name="Google Shape;211;p37"/>
          <p:cNvSpPr txBox="1">
            <a:spLocks noGrp="1"/>
          </p:cNvSpPr>
          <p:nvPr>
            <p:ph type="title"/>
          </p:nvPr>
        </p:nvSpPr>
        <p:spPr>
          <a:xfrm>
            <a:off x="514348" y="472063"/>
            <a:ext cx="11287200" cy="7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3.2.1. Ejemplo sobre for en Java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fade">
                                      <p:cBhvr>
                                        <p:cTn id="7" dur="2000"/>
                                        <p:tgtEl>
                                          <p:spTgt spid="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Effect transition="in" filter="fade">
                                      <p:cBhvr>
                                        <p:cTn id="12" dur="2000"/>
                                        <p:tgtEl>
                                          <p:spTgt spid="2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
                                            <p:txEl>
                                              <p:pRg st="2" end="2"/>
                                            </p:txEl>
                                          </p:spTgt>
                                        </p:tgtEl>
                                        <p:attrNameLst>
                                          <p:attrName>style.visibility</p:attrName>
                                        </p:attrNameLst>
                                      </p:cBhvr>
                                      <p:to>
                                        <p:strVal val="visible"/>
                                      </p:to>
                                    </p:set>
                                    <p:animEffect transition="in" filter="fade">
                                      <p:cBhvr>
                                        <p:cTn id="17" dur="2000"/>
                                        <p:tgtEl>
                                          <p:spTgt spid="2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0">
                                            <p:txEl>
                                              <p:pRg st="3" end="3"/>
                                            </p:txEl>
                                          </p:spTgt>
                                        </p:tgtEl>
                                        <p:attrNameLst>
                                          <p:attrName>style.visibility</p:attrName>
                                        </p:attrNameLst>
                                      </p:cBhvr>
                                      <p:to>
                                        <p:strVal val="visible"/>
                                      </p:to>
                                    </p:set>
                                    <p:animEffect transition="in" filter="fade">
                                      <p:cBhvr>
                                        <p:cTn id="22" dur="2000"/>
                                        <p:tgtEl>
                                          <p:spTgt spid="2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0">
                                            <p:txEl>
                                              <p:pRg st="4" end="4"/>
                                            </p:txEl>
                                          </p:spTgt>
                                        </p:tgtEl>
                                        <p:attrNameLst>
                                          <p:attrName>style.visibility</p:attrName>
                                        </p:attrNameLst>
                                      </p:cBhvr>
                                      <p:to>
                                        <p:strVal val="visible"/>
                                      </p:to>
                                    </p:set>
                                    <p:animEffect transition="in" filter="fade">
                                      <p:cBhvr>
                                        <p:cTn id="27" dur="2000"/>
                                        <p:tgtEl>
                                          <p:spTgt spid="2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0">
                                            <p:txEl>
                                              <p:pRg st="5" end="5"/>
                                            </p:txEl>
                                          </p:spTgt>
                                        </p:tgtEl>
                                        <p:attrNameLst>
                                          <p:attrName>style.visibility</p:attrName>
                                        </p:attrNameLst>
                                      </p:cBhvr>
                                      <p:to>
                                        <p:strVal val="visible"/>
                                      </p:to>
                                    </p:set>
                                    <p:animEffect transition="in" filter="fade">
                                      <p:cBhvr>
                                        <p:cTn id="32" dur="2000"/>
                                        <p:tgtEl>
                                          <p:spTgt spid="2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0">
                                            <p:txEl>
                                              <p:pRg st="6" end="6"/>
                                            </p:txEl>
                                          </p:spTgt>
                                        </p:tgtEl>
                                        <p:attrNameLst>
                                          <p:attrName>style.visibility</p:attrName>
                                        </p:attrNameLst>
                                      </p:cBhvr>
                                      <p:to>
                                        <p:strVal val="visible"/>
                                      </p:to>
                                    </p:set>
                                    <p:animEffect transition="in" filter="fade">
                                      <p:cBhvr>
                                        <p:cTn id="37" dur="2000"/>
                                        <p:tgtEl>
                                          <p:spTgt spid="2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0">
                                            <p:txEl>
                                              <p:pRg st="7" end="7"/>
                                            </p:txEl>
                                          </p:spTgt>
                                        </p:tgtEl>
                                        <p:attrNameLst>
                                          <p:attrName>style.visibility</p:attrName>
                                        </p:attrNameLst>
                                      </p:cBhvr>
                                      <p:to>
                                        <p:strVal val="visible"/>
                                      </p:to>
                                    </p:set>
                                    <p:animEffect transition="in" filter="fade">
                                      <p:cBhvr>
                                        <p:cTn id="42" dur="2000"/>
                                        <p:tgtEl>
                                          <p:spTgt spid="2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0">
                                            <p:txEl>
                                              <p:pRg st="8" end="8"/>
                                            </p:txEl>
                                          </p:spTgt>
                                        </p:tgtEl>
                                        <p:attrNameLst>
                                          <p:attrName>style.visibility</p:attrName>
                                        </p:attrNameLst>
                                      </p:cBhvr>
                                      <p:to>
                                        <p:strVal val="visible"/>
                                      </p:to>
                                    </p:set>
                                    <p:animEffect transition="in" filter="fade">
                                      <p:cBhvr>
                                        <p:cTn id="47" dur="2000"/>
                                        <p:tgtEl>
                                          <p:spTgt spid="2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0">
                                            <p:txEl>
                                              <p:pRg st="9" end="9"/>
                                            </p:txEl>
                                          </p:spTgt>
                                        </p:tgtEl>
                                        <p:attrNameLst>
                                          <p:attrName>style.visibility</p:attrName>
                                        </p:attrNameLst>
                                      </p:cBhvr>
                                      <p:to>
                                        <p:strVal val="visible"/>
                                      </p:to>
                                    </p:set>
                                    <p:animEffect transition="in" filter="fade">
                                      <p:cBhvr>
                                        <p:cTn id="52" dur="2000"/>
                                        <p:tgtEl>
                                          <p:spTgt spid="2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0">
                                            <p:txEl>
                                              <p:pRg st="10" end="10"/>
                                            </p:txEl>
                                          </p:spTgt>
                                        </p:tgtEl>
                                        <p:attrNameLst>
                                          <p:attrName>style.visibility</p:attrName>
                                        </p:attrNameLst>
                                      </p:cBhvr>
                                      <p:to>
                                        <p:strVal val="visible"/>
                                      </p:to>
                                    </p:set>
                                    <p:animEffect transition="in" filter="fade">
                                      <p:cBhvr>
                                        <p:cTn id="57" dur="2000"/>
                                        <p:tgtEl>
                                          <p:spTgt spid="2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10">
                                            <p:txEl>
                                              <p:pRg st="11" end="11"/>
                                            </p:txEl>
                                          </p:spTgt>
                                        </p:tgtEl>
                                        <p:attrNameLst>
                                          <p:attrName>style.visibility</p:attrName>
                                        </p:attrNameLst>
                                      </p:cBhvr>
                                      <p:to>
                                        <p:strVal val="visible"/>
                                      </p:to>
                                    </p:set>
                                    <p:animEffect transition="in" filter="fade">
                                      <p:cBhvr>
                                        <p:cTn id="62" dur="2000"/>
                                        <p:tgtEl>
                                          <p:spTgt spid="2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10">
                                            <p:txEl>
                                              <p:pRg st="12" end="12"/>
                                            </p:txEl>
                                          </p:spTgt>
                                        </p:tgtEl>
                                        <p:attrNameLst>
                                          <p:attrName>style.visibility</p:attrName>
                                        </p:attrNameLst>
                                      </p:cBhvr>
                                      <p:to>
                                        <p:strVal val="visible"/>
                                      </p:to>
                                    </p:set>
                                    <p:animEffect transition="in" filter="fade">
                                      <p:cBhvr>
                                        <p:cTn id="67" dur="2000"/>
                                        <p:tgtEl>
                                          <p:spTgt spid="2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51560" y="549754"/>
            <a:ext cx="9159240" cy="578212"/>
          </a:xfrm>
        </p:spPr>
        <p:txBody>
          <a:bodyPr vert="horz" lIns="91440" tIns="45720" rIns="91440" bIns="45720" rtlCol="0" anchor="ctr">
            <a:normAutofit fontScale="90000"/>
          </a:bodyPr>
          <a:lstStyle/>
          <a:p>
            <a:pPr algn="ctr"/>
            <a:r>
              <a:rPr lang="es-PE" sz="3600" dirty="0"/>
              <a:t>Estructura Repetitiva: Instrucción do</a:t>
            </a:r>
          </a:p>
        </p:txBody>
      </p:sp>
      <p:sp>
        <p:nvSpPr>
          <p:cNvPr id="3" name="2 Marcador de contenido"/>
          <p:cNvSpPr>
            <a:spLocks noGrp="1"/>
          </p:cNvSpPr>
          <p:nvPr>
            <p:ph idx="1"/>
          </p:nvPr>
        </p:nvSpPr>
        <p:spPr>
          <a:xfrm>
            <a:off x="670560" y="1484785"/>
            <a:ext cx="11216640" cy="5040001"/>
          </a:xfrm>
        </p:spPr>
        <p:txBody>
          <a:bodyPr vert="horz" lIns="91440" tIns="45720" rIns="91440" bIns="45720" rtlCol="0">
            <a:normAutofit fontScale="92500" lnSpcReduction="20000"/>
          </a:bodyPr>
          <a:lstStyle/>
          <a:p>
            <a:r>
              <a:rPr lang="es-PE" dirty="0">
                <a:latin typeface="+mn-lt"/>
              </a:rPr>
              <a:t>Sintaxis:</a:t>
            </a:r>
          </a:p>
          <a:p>
            <a:pPr marL="457200" lvl="1" indent="0">
              <a:buNone/>
            </a:pPr>
            <a:r>
              <a:rPr lang="es-PE" dirty="0">
                <a:latin typeface="+mn-lt"/>
              </a:rPr>
              <a:t>	do</a:t>
            </a:r>
          </a:p>
          <a:p>
            <a:pPr marL="457200" lvl="1" indent="0">
              <a:buNone/>
            </a:pPr>
            <a:r>
              <a:rPr lang="es-PE" dirty="0">
                <a:latin typeface="+mn-lt"/>
              </a:rPr>
              <a:t>	{	Instrucción 1;</a:t>
            </a:r>
          </a:p>
          <a:p>
            <a:pPr marL="457200" lvl="1" indent="0">
              <a:buNone/>
            </a:pPr>
            <a:r>
              <a:rPr lang="es-PE" dirty="0">
                <a:latin typeface="+mn-lt"/>
              </a:rPr>
              <a:t>		Instrucción 2;</a:t>
            </a:r>
          </a:p>
          <a:p>
            <a:pPr marL="457200" lvl="1" indent="0">
              <a:buNone/>
            </a:pPr>
            <a:r>
              <a:rPr lang="es-PE" dirty="0">
                <a:latin typeface="+mn-lt"/>
              </a:rPr>
              <a:t>		…</a:t>
            </a:r>
          </a:p>
          <a:p>
            <a:pPr marL="457200" lvl="1" indent="0">
              <a:buNone/>
            </a:pPr>
            <a:r>
              <a:rPr lang="es-PE" dirty="0">
                <a:latin typeface="+mn-lt"/>
              </a:rPr>
              <a:t>	}</a:t>
            </a:r>
          </a:p>
          <a:p>
            <a:pPr marL="457200" lvl="1" indent="0">
              <a:buNone/>
            </a:pPr>
            <a:r>
              <a:rPr lang="es-PE" dirty="0">
                <a:latin typeface="+mn-lt"/>
              </a:rPr>
              <a:t>       </a:t>
            </a:r>
            <a:r>
              <a:rPr lang="es-PE" dirty="0" err="1">
                <a:latin typeface="+mn-lt"/>
              </a:rPr>
              <a:t>while</a:t>
            </a:r>
            <a:r>
              <a:rPr lang="es-PE" dirty="0">
                <a:latin typeface="+mn-lt"/>
              </a:rPr>
              <a:t> (condición);</a:t>
            </a:r>
          </a:p>
          <a:p>
            <a:pPr lvl="1"/>
            <a:endParaRPr lang="es-PE" dirty="0">
              <a:latin typeface="+mn-lt"/>
            </a:endParaRPr>
          </a:p>
          <a:p>
            <a:r>
              <a:rPr lang="es-PE" dirty="0">
                <a:latin typeface="+mn-lt"/>
              </a:rPr>
              <a:t>El bloque de instrucciones se repite MIENTRAS que la condición sea verdadera.</a:t>
            </a:r>
          </a:p>
          <a:p>
            <a:r>
              <a:rPr lang="es-PE" dirty="0">
                <a:latin typeface="+mn-lt"/>
              </a:rPr>
              <a:t>Es una estructura repetitiva que se ejecuta al menos una vez, a diferencia de las anteriores estructuras.</a:t>
            </a:r>
          </a:p>
          <a:p>
            <a:r>
              <a:rPr lang="es-PE" dirty="0">
                <a:latin typeface="+mn-lt"/>
              </a:rPr>
              <a:t>La comprobación se ejecuta después de haber realizado el grupo de instrucciones especificadas.</a:t>
            </a:r>
          </a:p>
          <a:p>
            <a:endParaRPr lang="es-PE" dirty="0">
              <a:latin typeface="+mn-lt"/>
            </a:endParaRPr>
          </a:p>
        </p:txBody>
      </p:sp>
    </p:spTree>
    <p:extLst>
      <p:ext uri="{BB962C8B-B14F-4D97-AF65-F5344CB8AC3E}">
        <p14:creationId xmlns:p14="http://schemas.microsoft.com/office/powerpoint/2010/main" val="4286125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8"/>
          <p:cNvSpPr txBox="1">
            <a:spLocks noGrp="1"/>
          </p:cNvSpPr>
          <p:nvPr>
            <p:ph type="title"/>
          </p:nvPr>
        </p:nvSpPr>
        <p:spPr>
          <a:xfrm>
            <a:off x="381000" y="1628775"/>
            <a:ext cx="11391900" cy="747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3.3. Estructura do-while en Java</a:t>
            </a:r>
            <a:endParaRPr/>
          </a:p>
        </p:txBody>
      </p:sp>
      <p:pic>
        <p:nvPicPr>
          <p:cNvPr id="217" name="Google Shape;217;p38"/>
          <p:cNvPicPr preferRelativeResize="0"/>
          <p:nvPr/>
        </p:nvPicPr>
        <p:blipFill>
          <a:blip r:embed="rId3">
            <a:alphaModFix/>
          </a:blip>
          <a:stretch>
            <a:fillRect/>
          </a:stretch>
        </p:blipFill>
        <p:spPr>
          <a:xfrm>
            <a:off x="152400" y="2528775"/>
            <a:ext cx="6523826" cy="3465775"/>
          </a:xfrm>
          <a:prstGeom prst="rect">
            <a:avLst/>
          </a:prstGeom>
          <a:noFill/>
          <a:ln>
            <a:noFill/>
          </a:ln>
        </p:spPr>
      </p:pic>
      <p:pic>
        <p:nvPicPr>
          <p:cNvPr id="218" name="Google Shape;218;p38"/>
          <p:cNvPicPr preferRelativeResize="0"/>
          <p:nvPr/>
        </p:nvPicPr>
        <p:blipFill>
          <a:blip r:embed="rId4">
            <a:alphaModFix/>
          </a:blip>
          <a:stretch>
            <a:fillRect/>
          </a:stretch>
        </p:blipFill>
        <p:spPr>
          <a:xfrm>
            <a:off x="7803600" y="2528775"/>
            <a:ext cx="3641086" cy="34657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body" idx="1"/>
          </p:nvPr>
        </p:nvSpPr>
        <p:spPr>
          <a:xfrm>
            <a:off x="514349" y="1283276"/>
            <a:ext cx="11287200" cy="4245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s-ES" sz="1800"/>
              <a:t>public static void main(String[] args) {</a:t>
            </a:r>
            <a:endParaRPr sz="1800"/>
          </a:p>
          <a:p>
            <a:pPr marL="0" marR="0" lvl="0" indent="0" algn="l" rtl="0">
              <a:lnSpc>
                <a:spcPct val="90000"/>
              </a:lnSpc>
              <a:spcBef>
                <a:spcPts val="1000"/>
              </a:spcBef>
              <a:spcAft>
                <a:spcPts val="0"/>
              </a:spcAft>
              <a:buNone/>
            </a:pPr>
            <a:r>
              <a:rPr lang="es-ES" sz="1800"/>
              <a:t>        // Determinar el mayor de n números</a:t>
            </a:r>
            <a:endParaRPr sz="1800"/>
          </a:p>
          <a:p>
            <a:pPr marL="0" marR="0" lvl="0" indent="0" algn="l" rtl="0">
              <a:lnSpc>
                <a:spcPct val="90000"/>
              </a:lnSpc>
              <a:spcBef>
                <a:spcPts val="1000"/>
              </a:spcBef>
              <a:spcAft>
                <a:spcPts val="0"/>
              </a:spcAft>
              <a:buNone/>
            </a:pPr>
            <a:r>
              <a:rPr lang="es-ES" sz="1800"/>
              <a:t>        Scanner entrada = new Scanner(System.in);</a:t>
            </a:r>
            <a:endParaRPr sz="1800"/>
          </a:p>
          <a:p>
            <a:pPr marL="0" marR="0" lvl="0" indent="0" algn="l" rtl="0">
              <a:lnSpc>
                <a:spcPct val="90000"/>
              </a:lnSpc>
              <a:spcBef>
                <a:spcPts val="1000"/>
              </a:spcBef>
              <a:spcAft>
                <a:spcPts val="0"/>
              </a:spcAft>
              <a:buNone/>
            </a:pPr>
            <a:r>
              <a:rPr lang="es-ES" sz="1800"/>
              <a:t>        System.out.println("Ingrese n: ");  int n = entrada.nextInt();</a:t>
            </a:r>
            <a:endParaRPr sz="1800"/>
          </a:p>
          <a:p>
            <a:pPr marL="0" marR="0" lvl="0" indent="0" algn="l" rtl="0">
              <a:lnSpc>
                <a:spcPct val="90000"/>
              </a:lnSpc>
              <a:spcBef>
                <a:spcPts val="1000"/>
              </a:spcBef>
              <a:spcAft>
                <a:spcPts val="0"/>
              </a:spcAft>
              <a:buNone/>
            </a:pPr>
            <a:r>
              <a:rPr lang="es-ES" sz="1800"/>
              <a:t>        int mayor = 0;</a:t>
            </a:r>
            <a:endParaRPr sz="1800"/>
          </a:p>
          <a:p>
            <a:pPr marL="0" marR="0" lvl="0" indent="0" algn="l" rtl="0">
              <a:lnSpc>
                <a:spcPct val="90000"/>
              </a:lnSpc>
              <a:spcBef>
                <a:spcPts val="1000"/>
              </a:spcBef>
              <a:spcAft>
                <a:spcPts val="0"/>
              </a:spcAft>
              <a:buNone/>
            </a:pPr>
            <a:r>
              <a:rPr lang="es-ES" sz="1800"/>
              <a:t>        int i = 0;</a:t>
            </a:r>
            <a:endParaRPr sz="1800"/>
          </a:p>
          <a:p>
            <a:pPr marL="0" marR="0" lvl="0" indent="0" algn="l" rtl="0">
              <a:lnSpc>
                <a:spcPct val="90000"/>
              </a:lnSpc>
              <a:spcBef>
                <a:spcPts val="1000"/>
              </a:spcBef>
              <a:spcAft>
                <a:spcPts val="0"/>
              </a:spcAft>
              <a:buNone/>
            </a:pPr>
            <a:r>
              <a:rPr lang="es-ES" sz="1800"/>
              <a:t>        do {</a:t>
            </a:r>
            <a:endParaRPr sz="1800"/>
          </a:p>
          <a:p>
            <a:pPr marL="0" marR="0" lvl="0" indent="0" algn="l" rtl="0">
              <a:lnSpc>
                <a:spcPct val="90000"/>
              </a:lnSpc>
              <a:spcBef>
                <a:spcPts val="1000"/>
              </a:spcBef>
              <a:spcAft>
                <a:spcPts val="0"/>
              </a:spcAft>
              <a:buNone/>
            </a:pPr>
            <a:r>
              <a:rPr lang="es-ES" sz="1800"/>
              <a:t>            i++;</a:t>
            </a:r>
            <a:endParaRPr sz="1800"/>
          </a:p>
          <a:p>
            <a:pPr marL="0" marR="0" lvl="0" indent="0" algn="l" rtl="0">
              <a:lnSpc>
                <a:spcPct val="90000"/>
              </a:lnSpc>
              <a:spcBef>
                <a:spcPts val="1000"/>
              </a:spcBef>
              <a:spcAft>
                <a:spcPts val="0"/>
              </a:spcAft>
              <a:buNone/>
            </a:pPr>
            <a:r>
              <a:rPr lang="es-ES" sz="1800"/>
              <a:t>            System.out.println("Ingrese un número: ");  int numero = entrada.nextInt();</a:t>
            </a:r>
            <a:endParaRPr sz="1800"/>
          </a:p>
          <a:p>
            <a:pPr marL="0" marR="0" lvl="0" indent="0" algn="l" rtl="0">
              <a:lnSpc>
                <a:spcPct val="90000"/>
              </a:lnSpc>
              <a:spcBef>
                <a:spcPts val="1000"/>
              </a:spcBef>
              <a:spcAft>
                <a:spcPts val="0"/>
              </a:spcAft>
              <a:buNone/>
            </a:pPr>
            <a:r>
              <a:rPr lang="es-ES" sz="1800"/>
              <a:t>            if (numero &gt; mayor) { mayor = numero; }</a:t>
            </a:r>
            <a:endParaRPr sz="1800"/>
          </a:p>
          <a:p>
            <a:pPr marL="0" marR="0" lvl="0" indent="0" algn="l" rtl="0">
              <a:lnSpc>
                <a:spcPct val="90000"/>
              </a:lnSpc>
              <a:spcBef>
                <a:spcPts val="1000"/>
              </a:spcBef>
              <a:spcAft>
                <a:spcPts val="0"/>
              </a:spcAft>
              <a:buNone/>
            </a:pPr>
            <a:r>
              <a:rPr lang="es-ES" sz="1800"/>
              <a:t>        } while (i&lt;n);</a:t>
            </a:r>
            <a:endParaRPr sz="1800"/>
          </a:p>
          <a:p>
            <a:pPr marL="0" marR="0" lvl="0" indent="0" algn="l" rtl="0">
              <a:lnSpc>
                <a:spcPct val="90000"/>
              </a:lnSpc>
              <a:spcBef>
                <a:spcPts val="1000"/>
              </a:spcBef>
              <a:spcAft>
                <a:spcPts val="0"/>
              </a:spcAft>
              <a:buNone/>
            </a:pPr>
            <a:r>
              <a:rPr lang="es-ES" sz="1800"/>
              <a:t>        System.out.println("El mayor de n números es: " + mayor);</a:t>
            </a:r>
            <a:endParaRPr sz="1800"/>
          </a:p>
          <a:p>
            <a:pPr marL="0" marR="0" lvl="0" indent="0" algn="l" rtl="0">
              <a:lnSpc>
                <a:spcPct val="90000"/>
              </a:lnSpc>
              <a:spcBef>
                <a:spcPts val="1000"/>
              </a:spcBef>
              <a:spcAft>
                <a:spcPts val="0"/>
              </a:spcAft>
              <a:buNone/>
            </a:pPr>
            <a:r>
              <a:rPr lang="es-ES" sz="1800"/>
              <a:t>    }</a:t>
            </a:r>
            <a:endParaRPr sz="1800"/>
          </a:p>
        </p:txBody>
      </p:sp>
      <p:sp>
        <p:nvSpPr>
          <p:cNvPr id="224" name="Google Shape;224;p39"/>
          <p:cNvSpPr txBox="1">
            <a:spLocks noGrp="1"/>
          </p:cNvSpPr>
          <p:nvPr>
            <p:ph type="title"/>
          </p:nvPr>
        </p:nvSpPr>
        <p:spPr>
          <a:xfrm>
            <a:off x="514348" y="472063"/>
            <a:ext cx="11287200" cy="7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3.3.1. Ejemplo sobre do-while en Java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20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20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fade">
                                      <p:cBhvr>
                                        <p:cTn id="17" dur="2000"/>
                                        <p:tgtEl>
                                          <p:spTgt spid="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3" end="3"/>
                                            </p:txEl>
                                          </p:spTgt>
                                        </p:tgtEl>
                                        <p:attrNameLst>
                                          <p:attrName>style.visibility</p:attrName>
                                        </p:attrNameLst>
                                      </p:cBhvr>
                                      <p:to>
                                        <p:strVal val="visible"/>
                                      </p:to>
                                    </p:set>
                                    <p:animEffect transition="in" filter="fade">
                                      <p:cBhvr>
                                        <p:cTn id="22" dur="2000"/>
                                        <p:tgtEl>
                                          <p:spTgt spid="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xEl>
                                              <p:pRg st="4" end="4"/>
                                            </p:txEl>
                                          </p:spTgt>
                                        </p:tgtEl>
                                        <p:attrNameLst>
                                          <p:attrName>style.visibility</p:attrName>
                                        </p:attrNameLst>
                                      </p:cBhvr>
                                      <p:to>
                                        <p:strVal val="visible"/>
                                      </p:to>
                                    </p:set>
                                    <p:animEffect transition="in" filter="fade">
                                      <p:cBhvr>
                                        <p:cTn id="27" dur="2000"/>
                                        <p:tgtEl>
                                          <p:spTgt spid="2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3">
                                            <p:txEl>
                                              <p:pRg st="5" end="5"/>
                                            </p:txEl>
                                          </p:spTgt>
                                        </p:tgtEl>
                                        <p:attrNameLst>
                                          <p:attrName>style.visibility</p:attrName>
                                        </p:attrNameLst>
                                      </p:cBhvr>
                                      <p:to>
                                        <p:strVal val="visible"/>
                                      </p:to>
                                    </p:set>
                                    <p:animEffect transition="in" filter="fade">
                                      <p:cBhvr>
                                        <p:cTn id="32" dur="2000"/>
                                        <p:tgtEl>
                                          <p:spTgt spid="2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3">
                                            <p:txEl>
                                              <p:pRg st="6" end="6"/>
                                            </p:txEl>
                                          </p:spTgt>
                                        </p:tgtEl>
                                        <p:attrNameLst>
                                          <p:attrName>style.visibility</p:attrName>
                                        </p:attrNameLst>
                                      </p:cBhvr>
                                      <p:to>
                                        <p:strVal val="visible"/>
                                      </p:to>
                                    </p:set>
                                    <p:animEffect transition="in" filter="fade">
                                      <p:cBhvr>
                                        <p:cTn id="37" dur="2000"/>
                                        <p:tgtEl>
                                          <p:spTgt spid="2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3">
                                            <p:txEl>
                                              <p:pRg st="7" end="7"/>
                                            </p:txEl>
                                          </p:spTgt>
                                        </p:tgtEl>
                                        <p:attrNameLst>
                                          <p:attrName>style.visibility</p:attrName>
                                        </p:attrNameLst>
                                      </p:cBhvr>
                                      <p:to>
                                        <p:strVal val="visible"/>
                                      </p:to>
                                    </p:set>
                                    <p:animEffect transition="in" filter="fade">
                                      <p:cBhvr>
                                        <p:cTn id="42" dur="2000"/>
                                        <p:tgtEl>
                                          <p:spTgt spid="2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3">
                                            <p:txEl>
                                              <p:pRg st="8" end="8"/>
                                            </p:txEl>
                                          </p:spTgt>
                                        </p:tgtEl>
                                        <p:attrNameLst>
                                          <p:attrName>style.visibility</p:attrName>
                                        </p:attrNameLst>
                                      </p:cBhvr>
                                      <p:to>
                                        <p:strVal val="visible"/>
                                      </p:to>
                                    </p:set>
                                    <p:animEffect transition="in" filter="fade">
                                      <p:cBhvr>
                                        <p:cTn id="47" dur="2000"/>
                                        <p:tgtEl>
                                          <p:spTgt spid="2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3">
                                            <p:txEl>
                                              <p:pRg st="9" end="9"/>
                                            </p:txEl>
                                          </p:spTgt>
                                        </p:tgtEl>
                                        <p:attrNameLst>
                                          <p:attrName>style.visibility</p:attrName>
                                        </p:attrNameLst>
                                      </p:cBhvr>
                                      <p:to>
                                        <p:strVal val="visible"/>
                                      </p:to>
                                    </p:set>
                                    <p:animEffect transition="in" filter="fade">
                                      <p:cBhvr>
                                        <p:cTn id="52" dur="2000"/>
                                        <p:tgtEl>
                                          <p:spTgt spid="2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3">
                                            <p:txEl>
                                              <p:pRg st="10" end="10"/>
                                            </p:txEl>
                                          </p:spTgt>
                                        </p:tgtEl>
                                        <p:attrNameLst>
                                          <p:attrName>style.visibility</p:attrName>
                                        </p:attrNameLst>
                                      </p:cBhvr>
                                      <p:to>
                                        <p:strVal val="visible"/>
                                      </p:to>
                                    </p:set>
                                    <p:animEffect transition="in" filter="fade">
                                      <p:cBhvr>
                                        <p:cTn id="57" dur="2000"/>
                                        <p:tgtEl>
                                          <p:spTgt spid="22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3">
                                            <p:txEl>
                                              <p:pRg st="11" end="11"/>
                                            </p:txEl>
                                          </p:spTgt>
                                        </p:tgtEl>
                                        <p:attrNameLst>
                                          <p:attrName>style.visibility</p:attrName>
                                        </p:attrNameLst>
                                      </p:cBhvr>
                                      <p:to>
                                        <p:strVal val="visible"/>
                                      </p:to>
                                    </p:set>
                                    <p:animEffect transition="in" filter="fade">
                                      <p:cBhvr>
                                        <p:cTn id="62" dur="2000"/>
                                        <p:tgtEl>
                                          <p:spTgt spid="22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23">
                                            <p:txEl>
                                              <p:pRg st="12" end="12"/>
                                            </p:txEl>
                                          </p:spTgt>
                                        </p:tgtEl>
                                        <p:attrNameLst>
                                          <p:attrName>style.visibility</p:attrName>
                                        </p:attrNameLst>
                                      </p:cBhvr>
                                      <p:to>
                                        <p:strVal val="visible"/>
                                      </p:to>
                                    </p:set>
                                    <p:animEffect transition="in" filter="fade">
                                      <p:cBhvr>
                                        <p:cTn id="67" dur="2000"/>
                                        <p:tgtEl>
                                          <p:spTgt spid="2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body" idx="1"/>
          </p:nvPr>
        </p:nvSpPr>
        <p:spPr>
          <a:xfrm>
            <a:off x="514349" y="1283276"/>
            <a:ext cx="11287200" cy="42459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90000"/>
              </a:lnSpc>
              <a:spcBef>
                <a:spcPts val="1000"/>
              </a:spcBef>
              <a:spcAft>
                <a:spcPts val="0"/>
              </a:spcAft>
              <a:buSzPts val="3000"/>
              <a:buChar char="•"/>
            </a:pPr>
            <a:r>
              <a:rPr lang="es-ES" sz="3000"/>
              <a:t>Usa el bucle while para iterar indefinidamente sentencias de cero o más veces.</a:t>
            </a:r>
            <a:endParaRPr sz="3000"/>
          </a:p>
          <a:p>
            <a:pPr marL="457200" marR="0" lvl="0" indent="-419100" algn="l" rtl="0">
              <a:lnSpc>
                <a:spcPct val="90000"/>
              </a:lnSpc>
              <a:spcBef>
                <a:spcPts val="0"/>
              </a:spcBef>
              <a:spcAft>
                <a:spcPts val="0"/>
              </a:spcAft>
              <a:buSzPts val="3000"/>
              <a:buChar char="•"/>
            </a:pPr>
            <a:r>
              <a:rPr lang="es-ES" sz="3000"/>
              <a:t>Use el bucle do-while para iterar indefinidamente instrucciones de uno o más veces.</a:t>
            </a:r>
            <a:endParaRPr sz="3000"/>
          </a:p>
          <a:p>
            <a:pPr marL="457200" marR="0" lvl="0" indent="-419100" algn="l" rtl="0">
              <a:lnSpc>
                <a:spcPct val="90000"/>
              </a:lnSpc>
              <a:spcBef>
                <a:spcPts val="0"/>
              </a:spcBef>
              <a:spcAft>
                <a:spcPts val="0"/>
              </a:spcAft>
              <a:buSzPts val="3000"/>
              <a:buChar char="•"/>
            </a:pPr>
            <a:r>
              <a:rPr lang="es-ES" sz="3000"/>
              <a:t>Utilice el bucle for para repetir las instrucciones un número predefinido de veces.</a:t>
            </a:r>
            <a:endParaRPr sz="3000"/>
          </a:p>
        </p:txBody>
      </p:sp>
      <p:sp>
        <p:nvSpPr>
          <p:cNvPr id="230" name="Google Shape;230;p40"/>
          <p:cNvSpPr txBox="1">
            <a:spLocks noGrp="1"/>
          </p:cNvSpPr>
          <p:nvPr>
            <p:ph type="title"/>
          </p:nvPr>
        </p:nvSpPr>
        <p:spPr>
          <a:xfrm>
            <a:off x="514348" y="472063"/>
            <a:ext cx="11287200" cy="7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509"/>
              <a:t>3.4. Comparando estructura de bucle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2000"/>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fade">
                                      <p:cBhvr>
                                        <p:cTn id="12" dur="2000"/>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fade">
                                      <p:cBhvr>
                                        <p:cTn id="17" dur="2000"/>
                                        <p:tgtEl>
                                          <p:spTgt spid="2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188640"/>
            <a:ext cx="8229600" cy="578212"/>
          </a:xfrm>
        </p:spPr>
        <p:txBody>
          <a:bodyPr vert="horz" lIns="91440" tIns="45720" rIns="91440" bIns="45720" rtlCol="0" anchor="ctr">
            <a:normAutofit fontScale="97500"/>
          </a:bodyPr>
          <a:lstStyle/>
          <a:p>
            <a:pPr algn="ctr"/>
            <a:r>
              <a:rPr lang="es-PE" sz="3600" dirty="0"/>
              <a:t>Clase: SCANNER</a:t>
            </a:r>
          </a:p>
        </p:txBody>
      </p:sp>
      <p:sp>
        <p:nvSpPr>
          <p:cNvPr id="3" name="2 Marcador de contenido"/>
          <p:cNvSpPr>
            <a:spLocks noGrp="1"/>
          </p:cNvSpPr>
          <p:nvPr>
            <p:ph idx="1"/>
          </p:nvPr>
        </p:nvSpPr>
        <p:spPr>
          <a:xfrm>
            <a:off x="289560" y="1412777"/>
            <a:ext cx="11612880" cy="2000983"/>
          </a:xfrm>
        </p:spPr>
        <p:txBody>
          <a:bodyPr vert="horz" lIns="91440" tIns="45720" rIns="91440" bIns="45720" rtlCol="0">
            <a:normAutofit lnSpcReduction="10000"/>
          </a:bodyPr>
          <a:lstStyle/>
          <a:p>
            <a:r>
              <a:rPr lang="es-PE" sz="3200" dirty="0">
                <a:latin typeface="+mn-lt"/>
              </a:rPr>
              <a:t>Para leer podemos usar el método </a:t>
            </a:r>
            <a:r>
              <a:rPr lang="es-PE" sz="3200" dirty="0" err="1">
                <a:latin typeface="+mn-lt"/>
              </a:rPr>
              <a:t>nextXxx</a:t>
            </a:r>
            <a:r>
              <a:rPr lang="es-PE" sz="3200" dirty="0">
                <a:latin typeface="+mn-lt"/>
              </a:rPr>
              <a:t>() donde </a:t>
            </a:r>
            <a:r>
              <a:rPr lang="es-PE" sz="3200" dirty="0" err="1">
                <a:latin typeface="+mn-lt"/>
              </a:rPr>
              <a:t>Xxx</a:t>
            </a:r>
            <a:r>
              <a:rPr lang="es-PE" sz="3200" dirty="0">
                <a:latin typeface="+mn-lt"/>
              </a:rPr>
              <a:t> indica el tipo, por ejemplo </a:t>
            </a:r>
            <a:r>
              <a:rPr lang="es-PE" sz="3200" dirty="0" err="1">
                <a:latin typeface="+mn-lt"/>
              </a:rPr>
              <a:t>nextInt</a:t>
            </a:r>
            <a:r>
              <a:rPr lang="es-PE" sz="3200" dirty="0">
                <a:latin typeface="+mn-lt"/>
              </a:rPr>
              <a:t>() para leer un entero, </a:t>
            </a:r>
            <a:r>
              <a:rPr lang="es-PE" sz="3200" dirty="0" err="1">
                <a:latin typeface="+mn-lt"/>
              </a:rPr>
              <a:t>nextDouble</a:t>
            </a:r>
            <a:r>
              <a:rPr lang="es-PE" sz="3200" dirty="0">
                <a:latin typeface="+mn-lt"/>
              </a:rPr>
              <a:t>() para leer un </a:t>
            </a:r>
            <a:r>
              <a:rPr lang="es-PE" sz="3200" dirty="0" err="1">
                <a:latin typeface="+mn-lt"/>
              </a:rPr>
              <a:t>double</a:t>
            </a:r>
            <a:r>
              <a:rPr lang="es-PE" sz="3200" dirty="0">
                <a:latin typeface="+mn-lt"/>
              </a:rPr>
              <a:t>, </a:t>
            </a:r>
            <a:r>
              <a:rPr lang="es-PE" sz="3200" dirty="0" err="1">
                <a:latin typeface="+mn-lt"/>
              </a:rPr>
              <a:t>etc</a:t>
            </a:r>
            <a:endParaRPr lang="es-PE" sz="3200" dirty="0">
              <a:latin typeface="+mn-lt"/>
            </a:endParaRPr>
          </a:p>
          <a:p>
            <a:r>
              <a:rPr lang="es-PE" sz="3200" dirty="0">
                <a:latin typeface="+mn-lt"/>
              </a:rPr>
              <a:t>Ejemplo</a:t>
            </a:r>
          </a:p>
          <a:p>
            <a:endParaRPr lang="es-PE" sz="3200" dirty="0">
              <a:latin typeface="+mn-lt"/>
            </a:endParaRPr>
          </a:p>
        </p:txBody>
      </p:sp>
      <p:pic>
        <p:nvPicPr>
          <p:cNvPr id="4" name="Imagen 3"/>
          <p:cNvPicPr>
            <a:picLocks noChangeAspect="1"/>
          </p:cNvPicPr>
          <p:nvPr/>
        </p:nvPicPr>
        <p:blipFill>
          <a:blip r:embed="rId2"/>
          <a:stretch>
            <a:fillRect/>
          </a:stretch>
        </p:blipFill>
        <p:spPr>
          <a:xfrm>
            <a:off x="1294303" y="3969060"/>
            <a:ext cx="9977213" cy="1410660"/>
          </a:xfrm>
          <a:prstGeom prst="rect">
            <a:avLst/>
          </a:prstGeom>
        </p:spPr>
      </p:pic>
    </p:spTree>
    <p:extLst>
      <p:ext uri="{BB962C8B-B14F-4D97-AF65-F5344CB8AC3E}">
        <p14:creationId xmlns:p14="http://schemas.microsoft.com/office/powerpoint/2010/main" val="4119216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405616"/>
            <a:ext cx="8435280" cy="706090"/>
          </a:xfrm>
        </p:spPr>
        <p:txBody>
          <a:bodyPr vert="horz" lIns="91440" tIns="45720" rIns="91440" bIns="45720" rtlCol="0" anchor="ctr">
            <a:normAutofit fontScale="90000"/>
          </a:bodyPr>
          <a:lstStyle/>
          <a:p>
            <a:pPr algn="ctr"/>
            <a:r>
              <a:rPr lang="es-PE" sz="3600" dirty="0"/>
              <a:t>Entrada y Salida de Datos (Ejercicio)</a:t>
            </a:r>
          </a:p>
        </p:txBody>
      </p:sp>
      <p:sp>
        <p:nvSpPr>
          <p:cNvPr id="3" name="2 Marcador de contenido"/>
          <p:cNvSpPr>
            <a:spLocks noGrp="1"/>
          </p:cNvSpPr>
          <p:nvPr>
            <p:ph idx="1"/>
          </p:nvPr>
        </p:nvSpPr>
        <p:spPr>
          <a:xfrm>
            <a:off x="381000" y="1600201"/>
            <a:ext cx="11567160" cy="3484983"/>
          </a:xfrm>
        </p:spPr>
        <p:txBody>
          <a:bodyPr vert="horz" lIns="91440" tIns="45720" rIns="91440" bIns="45720" rtlCol="0">
            <a:normAutofit/>
          </a:bodyPr>
          <a:lstStyle/>
          <a:p>
            <a:pPr algn="just"/>
            <a:r>
              <a:rPr lang="es-PE" sz="3200" dirty="0">
                <a:latin typeface="+mn-lt"/>
              </a:rPr>
              <a:t>Desarrolle un programa que permita ingresar el nombre del usuario, luego muestre un mensaje de bienvenida: “Bienvenido XXX” , a continuación solicite ingresar la edad para mostrar el mensaje “Gracias XXX, su edad ingresada es YYY”. Finalmente el programa debe mostrar un mensaje indicando cual será la edad del usuario dentro de 10 años: “Estimado XXX su edad  dentro de 10 años será YYY”. </a:t>
            </a:r>
          </a:p>
        </p:txBody>
      </p:sp>
    </p:spTree>
    <p:extLst>
      <p:ext uri="{BB962C8B-B14F-4D97-AF65-F5344CB8AC3E}">
        <p14:creationId xmlns:p14="http://schemas.microsoft.com/office/powerpoint/2010/main" val="38850413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93725" y="253010"/>
            <a:ext cx="9604549" cy="578212"/>
          </a:xfrm>
        </p:spPr>
        <p:txBody>
          <a:bodyPr vert="horz" lIns="91440" tIns="45720" rIns="91440" bIns="45720" rtlCol="0" anchor="ctr">
            <a:normAutofit fontScale="90000"/>
          </a:bodyPr>
          <a:lstStyle/>
          <a:p>
            <a:pPr algn="ctr"/>
            <a:r>
              <a:rPr lang="es-PE" sz="3600" dirty="0"/>
              <a:t>Métodos en Java</a:t>
            </a:r>
          </a:p>
        </p:txBody>
      </p:sp>
      <p:sp>
        <p:nvSpPr>
          <p:cNvPr id="5" name="CuadroTexto 4">
            <a:extLst>
              <a:ext uri="{FF2B5EF4-FFF2-40B4-BE49-F238E27FC236}">
                <a16:creationId xmlns:a16="http://schemas.microsoft.com/office/drawing/2014/main" id="{58E029B3-7383-D36E-0DCE-C49AC898622C}"/>
              </a:ext>
            </a:extLst>
          </p:cNvPr>
          <p:cNvSpPr txBox="1"/>
          <p:nvPr/>
        </p:nvSpPr>
        <p:spPr>
          <a:xfrm>
            <a:off x="629695" y="3962412"/>
            <a:ext cx="10932607" cy="1815882"/>
          </a:xfrm>
          <a:prstGeom prst="rect">
            <a:avLst/>
          </a:prstGeom>
          <a:noFill/>
        </p:spPr>
        <p:txBody>
          <a:bodyPr wrap="square" rtlCol="0">
            <a:spAutoFit/>
          </a:bodyPr>
          <a:lstStyle/>
          <a:p>
            <a:pPr marL="285750" indent="-285750">
              <a:buFont typeface="Arial" panose="020B0604020202020204" pitchFamily="34" charset="0"/>
              <a:buChar char="•"/>
            </a:pPr>
            <a:r>
              <a:rPr lang="es-ES" dirty="0"/>
              <a:t>Los métodos en Java deben tener nombres únicos, y se declaran con un tipo de retorno. Si no tiene tipo de retorno, se usa la palabra reservada </a:t>
            </a:r>
            <a:r>
              <a:rPr lang="es-ES" b="1" i="1" dirty="0" err="1"/>
              <a:t>void</a:t>
            </a:r>
            <a:r>
              <a:rPr lang="es-ES" dirty="0"/>
              <a:t>. </a:t>
            </a:r>
          </a:p>
          <a:p>
            <a:pPr marL="285750" indent="-285750">
              <a:buFont typeface="Arial" panose="020B0604020202020204" pitchFamily="34" charset="0"/>
              <a:buChar char="•"/>
            </a:pPr>
            <a:r>
              <a:rPr lang="es-ES" dirty="0"/>
              <a:t>Al inicio de la declaración del método se puede especificar el nivel de acceso (publico, privado, protegido). </a:t>
            </a:r>
          </a:p>
          <a:p>
            <a:pPr marL="285750" indent="-285750">
              <a:buFont typeface="Arial" panose="020B0604020202020204" pitchFamily="34" charset="0"/>
              <a:buChar char="•"/>
            </a:pPr>
            <a:r>
              <a:rPr lang="es-ES" dirty="0"/>
              <a:t>Los métodos pueden recibir parámetros a ser usados en el cuerpo del mismo. Los parámetros se pueden recibir entre los paréntesis después del nombre, y se declaran como variables. </a:t>
            </a:r>
          </a:p>
          <a:p>
            <a:pPr marL="285750" indent="-285750">
              <a:buFont typeface="Arial" panose="020B0604020202020204" pitchFamily="34" charset="0"/>
              <a:buChar char="•"/>
            </a:pPr>
            <a:r>
              <a:rPr lang="es-ES" dirty="0"/>
              <a:t>Los métodos con tipo (no son </a:t>
            </a:r>
            <a:r>
              <a:rPr lang="es-ES" b="1" dirty="0" err="1"/>
              <a:t>void</a:t>
            </a:r>
            <a:r>
              <a:rPr lang="es-ES" dirty="0"/>
              <a:t>) deben retornar un valor al finalizar su proceso. Esto se utiliza con la palabra</a:t>
            </a:r>
          </a:p>
          <a:p>
            <a:r>
              <a:rPr lang="es-ES" dirty="0"/>
              <a:t>      reservada </a:t>
            </a:r>
            <a:r>
              <a:rPr lang="es-ES" b="1" dirty="0" err="1"/>
              <a:t>return</a:t>
            </a:r>
            <a:r>
              <a:rPr lang="es-ES" b="1" dirty="0"/>
              <a:t>. </a:t>
            </a:r>
            <a:r>
              <a:rPr lang="es-ES" dirty="0"/>
              <a:t>Después de utilizado el </a:t>
            </a:r>
            <a:r>
              <a:rPr lang="es-ES" b="1" dirty="0" err="1"/>
              <a:t>return</a:t>
            </a:r>
            <a:r>
              <a:rPr lang="es-ES" dirty="0"/>
              <a:t>, la ejecución del método culmina y se sale del método.</a:t>
            </a:r>
          </a:p>
          <a:p>
            <a:pPr marL="285750" indent="-285750">
              <a:buFont typeface="Arial" panose="020B0604020202020204" pitchFamily="34" charset="0"/>
              <a:buChar char="•"/>
            </a:pPr>
            <a:endParaRPr lang="es-ES" dirty="0"/>
          </a:p>
        </p:txBody>
      </p:sp>
      <p:pic>
        <p:nvPicPr>
          <p:cNvPr id="6" name="Imagen 5">
            <a:extLst>
              <a:ext uri="{FF2B5EF4-FFF2-40B4-BE49-F238E27FC236}">
                <a16:creationId xmlns:a16="http://schemas.microsoft.com/office/drawing/2014/main" id="{D443F3FF-8E03-187F-0A4A-10AD81FB99BB}"/>
              </a:ext>
            </a:extLst>
          </p:cNvPr>
          <p:cNvPicPr>
            <a:picLocks noChangeAspect="1"/>
          </p:cNvPicPr>
          <p:nvPr/>
        </p:nvPicPr>
        <p:blipFill>
          <a:blip r:embed="rId2"/>
          <a:stretch>
            <a:fillRect/>
          </a:stretch>
        </p:blipFill>
        <p:spPr>
          <a:xfrm>
            <a:off x="723481" y="2155097"/>
            <a:ext cx="2851061" cy="919697"/>
          </a:xfrm>
          <a:prstGeom prst="rect">
            <a:avLst/>
          </a:prstGeom>
        </p:spPr>
      </p:pic>
      <p:pic>
        <p:nvPicPr>
          <p:cNvPr id="8" name="Imagen 7">
            <a:extLst>
              <a:ext uri="{FF2B5EF4-FFF2-40B4-BE49-F238E27FC236}">
                <a16:creationId xmlns:a16="http://schemas.microsoft.com/office/drawing/2014/main" id="{C13FF189-75ED-7A57-3937-685896370948}"/>
              </a:ext>
            </a:extLst>
          </p:cNvPr>
          <p:cNvPicPr>
            <a:picLocks noChangeAspect="1"/>
          </p:cNvPicPr>
          <p:nvPr/>
        </p:nvPicPr>
        <p:blipFill>
          <a:blip r:embed="rId3"/>
          <a:stretch>
            <a:fillRect/>
          </a:stretch>
        </p:blipFill>
        <p:spPr>
          <a:xfrm>
            <a:off x="4524112" y="2154289"/>
            <a:ext cx="2761286" cy="1031038"/>
          </a:xfrm>
          <a:prstGeom prst="rect">
            <a:avLst/>
          </a:prstGeom>
        </p:spPr>
      </p:pic>
      <p:pic>
        <p:nvPicPr>
          <p:cNvPr id="10" name="Imagen 9">
            <a:extLst>
              <a:ext uri="{FF2B5EF4-FFF2-40B4-BE49-F238E27FC236}">
                <a16:creationId xmlns:a16="http://schemas.microsoft.com/office/drawing/2014/main" id="{BAA437AC-878D-41A0-9E8F-2D8636BB2471}"/>
              </a:ext>
            </a:extLst>
          </p:cNvPr>
          <p:cNvPicPr>
            <a:picLocks noChangeAspect="1"/>
          </p:cNvPicPr>
          <p:nvPr/>
        </p:nvPicPr>
        <p:blipFill>
          <a:blip r:embed="rId4"/>
          <a:stretch>
            <a:fillRect/>
          </a:stretch>
        </p:blipFill>
        <p:spPr>
          <a:xfrm>
            <a:off x="8641325" y="2184543"/>
            <a:ext cx="2827194" cy="1332489"/>
          </a:xfrm>
          <a:prstGeom prst="rect">
            <a:avLst/>
          </a:prstGeom>
        </p:spPr>
      </p:pic>
    </p:spTree>
    <p:extLst>
      <p:ext uri="{BB962C8B-B14F-4D97-AF65-F5344CB8AC3E}">
        <p14:creationId xmlns:p14="http://schemas.microsoft.com/office/powerpoint/2010/main" val="282649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3600" kern="1200" dirty="0">
                <a:solidFill>
                  <a:schemeClr val="tx1"/>
                </a:solidFill>
                <a:latin typeface="+mj-lt"/>
                <a:ea typeface="+mj-ea"/>
                <a:cs typeface="+mj-cs"/>
              </a:rPr>
              <a:t>¿</a:t>
            </a:r>
            <a:r>
              <a:rPr lang="en-US" sz="3600" kern="1200" dirty="0" err="1">
                <a:solidFill>
                  <a:schemeClr val="tx1"/>
                </a:solidFill>
                <a:latin typeface="+mj-lt"/>
                <a:ea typeface="+mj-ea"/>
                <a:cs typeface="+mj-cs"/>
              </a:rPr>
              <a:t>Cómo</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funciona</a:t>
            </a:r>
            <a:r>
              <a:rPr lang="en-US" sz="3600" kern="1200" dirty="0">
                <a:solidFill>
                  <a:schemeClr val="tx1"/>
                </a:solidFill>
                <a:latin typeface="+mj-lt"/>
                <a:ea typeface="+mj-ea"/>
                <a:cs typeface="+mj-cs"/>
              </a:rPr>
              <a:t> Java?</a:t>
            </a:r>
          </a:p>
        </p:txBody>
      </p:sp>
      <p:pic>
        <p:nvPicPr>
          <p:cNvPr id="7" name="Imagen 6">
            <a:extLst>
              <a:ext uri="{FF2B5EF4-FFF2-40B4-BE49-F238E27FC236}">
                <a16:creationId xmlns:a16="http://schemas.microsoft.com/office/drawing/2014/main" id="{123A8073-2C37-42E7-A3AA-8AFB1B843865}"/>
              </a:ext>
            </a:extLst>
          </p:cNvPr>
          <p:cNvPicPr>
            <a:picLocks noChangeAspect="1"/>
          </p:cNvPicPr>
          <p:nvPr/>
        </p:nvPicPr>
        <p:blipFill>
          <a:blip r:embed="rId2"/>
          <a:stretch>
            <a:fillRect/>
          </a:stretch>
        </p:blipFill>
        <p:spPr>
          <a:xfrm>
            <a:off x="4527804" y="1057478"/>
            <a:ext cx="7186432" cy="4743044"/>
          </a:xfrm>
          <a:prstGeom prst="rect">
            <a:avLst/>
          </a:prstGeom>
        </p:spPr>
      </p:pic>
      <p:sp>
        <p:nvSpPr>
          <p:cNvPr id="8" name="CuadroTexto 7">
            <a:extLst>
              <a:ext uri="{FF2B5EF4-FFF2-40B4-BE49-F238E27FC236}">
                <a16:creationId xmlns:a16="http://schemas.microsoft.com/office/drawing/2014/main" id="{D207867E-58C1-4CFC-BF39-9B158FA45B86}"/>
              </a:ext>
            </a:extLst>
          </p:cNvPr>
          <p:cNvSpPr txBox="1"/>
          <p:nvPr/>
        </p:nvSpPr>
        <p:spPr>
          <a:xfrm flipV="1">
            <a:off x="1746123" y="12304839"/>
            <a:ext cx="75841868" cy="45719"/>
          </a:xfrm>
          <a:prstGeom prst="rect">
            <a:avLst/>
          </a:prstGeom>
          <a:noFill/>
        </p:spPr>
        <p:txBody>
          <a:bodyPr wrap="square" rtlCol="0">
            <a:spAutoFit/>
          </a:bodyPr>
          <a:lstStyle/>
          <a:p>
            <a:endParaRPr lang="es-ES" dirty="0"/>
          </a:p>
        </p:txBody>
      </p:sp>
      <p:sp>
        <p:nvSpPr>
          <p:cNvPr id="10" name="Rectangle 2">
            <a:extLst>
              <a:ext uri="{FF2B5EF4-FFF2-40B4-BE49-F238E27FC236}">
                <a16:creationId xmlns:a16="http://schemas.microsoft.com/office/drawing/2014/main" id="{BBADD992-C32B-422F-9F1B-5FF446C458DF}"/>
              </a:ext>
            </a:extLst>
          </p:cNvPr>
          <p:cNvSpPr>
            <a:spLocks noChangeArrowheads="1"/>
          </p:cNvSpPr>
          <p:nvPr/>
        </p:nvSpPr>
        <p:spPr bwMode="auto">
          <a:xfrm>
            <a:off x="717422" y="6356607"/>
            <a:ext cx="1038407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C2C2C"/>
                </a:solidFill>
                <a:effectLst/>
                <a:latin typeface="Arial" panose="020B0604020202020204" pitchFamily="34" charset="0"/>
                <a:cs typeface="Arial" panose="020B0604020202020204" pitchFamily="34" charset="0"/>
              </a:rPr>
              <a:t>Moreno Pérez, J. (2015). </a:t>
            </a:r>
            <a:r>
              <a:rPr kumimoji="0" lang="es-ES" altLang="es-ES" sz="1000" b="0" i="1" u="none" strike="noStrike" cap="none" normalizeH="0" baseline="0" dirty="0">
                <a:ln>
                  <a:noFill/>
                </a:ln>
                <a:solidFill>
                  <a:srgbClr val="2C2C2C"/>
                </a:solidFill>
                <a:effectLst/>
                <a:latin typeface="Arial" panose="020B0604020202020204" pitchFamily="34" charset="0"/>
                <a:cs typeface="Arial" panose="020B0604020202020204" pitchFamily="34" charset="0"/>
              </a:rPr>
              <a:t>Programación orientada a objetos.</a:t>
            </a:r>
            <a:r>
              <a:rPr kumimoji="0" lang="es-ES" altLang="es-ES" sz="1000" b="0" i="0" u="none" strike="noStrike" cap="none" normalizeH="0" baseline="0" dirty="0">
                <a:ln>
                  <a:noFill/>
                </a:ln>
                <a:solidFill>
                  <a:srgbClr val="2C2C2C"/>
                </a:solidFill>
                <a:effectLst/>
                <a:latin typeface="Arial" panose="020B0604020202020204" pitchFamily="34" charset="0"/>
                <a:cs typeface="Arial" panose="020B0604020202020204" pitchFamily="34" charset="0"/>
              </a:rPr>
              <a:t>. RA-MA Editorial. https://elibro-net.ezproxy.ulima.edu.pe/es/lc/ulima/titulos/106461</a:t>
            </a:r>
            <a:endParaRPr kumimoji="0" lang="es-ES" altLang="es-E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800" b="0" i="0" u="none" strike="noStrike" cap="none" normalizeH="0" baseline="0" dirty="0">
                <a:ln>
                  <a:noFill/>
                </a:ln>
                <a:solidFill>
                  <a:schemeClr val="tx1"/>
                </a:solidFill>
                <a:effectLst/>
                <a:latin typeface="Arial" panose="020B0604020202020204" pitchFamily="34" charset="0"/>
              </a:rPr>
            </a:b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575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193369" y="1124090"/>
            <a:ext cx="9017431" cy="939560"/>
          </a:xfrm>
        </p:spPr>
        <p:txBody>
          <a:bodyPr vert="horz" lIns="91440" tIns="45720" rIns="91440" bIns="45720" rtlCol="0">
            <a:normAutofit lnSpcReduction="10000"/>
          </a:bodyPr>
          <a:lstStyle/>
          <a:p>
            <a:r>
              <a:rPr lang="es-PE" dirty="0">
                <a:latin typeface="+mn-lt"/>
              </a:rPr>
              <a:t>Serie de instrucciones ordenadas con la finalidad de realizar una función determinada</a:t>
            </a:r>
            <a:endParaRPr lang="en-US" dirty="0">
              <a:latin typeface="+mn-lt"/>
            </a:endParaRPr>
          </a:p>
        </p:txBody>
      </p:sp>
      <p:sp>
        <p:nvSpPr>
          <p:cNvPr id="3" name="2 Título"/>
          <p:cNvSpPr>
            <a:spLocks noGrp="1"/>
          </p:cNvSpPr>
          <p:nvPr>
            <p:ph type="title"/>
          </p:nvPr>
        </p:nvSpPr>
        <p:spPr>
          <a:xfrm>
            <a:off x="1981200" y="188640"/>
            <a:ext cx="8229600" cy="578212"/>
          </a:xfrm>
        </p:spPr>
        <p:txBody>
          <a:bodyPr vert="horz" lIns="91440" tIns="45720" rIns="91440" bIns="45720" rtlCol="0" anchor="ctr">
            <a:normAutofit fontScale="90000"/>
          </a:bodyPr>
          <a:lstStyle/>
          <a:p>
            <a:pPr algn="ctr"/>
            <a:r>
              <a:rPr lang="es-PE" sz="3600" dirty="0"/>
              <a:t>La Definición de Programa</a:t>
            </a:r>
            <a:endParaRPr lang="en-US" sz="3600" dirty="0"/>
          </a:p>
        </p:txBody>
      </p:sp>
      <p:pic>
        <p:nvPicPr>
          <p:cNvPr id="5" name="Imagen 4">
            <a:extLst>
              <a:ext uri="{FF2B5EF4-FFF2-40B4-BE49-F238E27FC236}">
                <a16:creationId xmlns:a16="http://schemas.microsoft.com/office/drawing/2014/main" id="{85F3D1AA-CBB5-4779-8C0D-39EFA08C5E55}"/>
              </a:ext>
            </a:extLst>
          </p:cNvPr>
          <p:cNvPicPr>
            <a:picLocks noChangeAspect="1"/>
          </p:cNvPicPr>
          <p:nvPr/>
        </p:nvPicPr>
        <p:blipFill>
          <a:blip r:embed="rId2"/>
          <a:stretch>
            <a:fillRect/>
          </a:stretch>
        </p:blipFill>
        <p:spPr>
          <a:xfrm>
            <a:off x="3231091" y="2207946"/>
            <a:ext cx="5729817" cy="3665817"/>
          </a:xfrm>
          <a:prstGeom prst="rect">
            <a:avLst/>
          </a:prstGeom>
        </p:spPr>
      </p:pic>
      <p:sp>
        <p:nvSpPr>
          <p:cNvPr id="7" name="Rectangle 2">
            <a:extLst>
              <a:ext uri="{FF2B5EF4-FFF2-40B4-BE49-F238E27FC236}">
                <a16:creationId xmlns:a16="http://schemas.microsoft.com/office/drawing/2014/main" id="{83020362-B1F7-4A7F-86B1-7DB606F9B95B}"/>
              </a:ext>
            </a:extLst>
          </p:cNvPr>
          <p:cNvSpPr>
            <a:spLocks noChangeArrowheads="1"/>
          </p:cNvSpPr>
          <p:nvPr/>
        </p:nvSpPr>
        <p:spPr bwMode="auto">
          <a:xfrm>
            <a:off x="510045" y="6269250"/>
            <a:ext cx="1038407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C2C2C"/>
                </a:solidFill>
                <a:effectLst/>
                <a:latin typeface="Arial" panose="020B0604020202020204" pitchFamily="34" charset="0"/>
                <a:cs typeface="Arial" panose="020B0604020202020204" pitchFamily="34" charset="0"/>
              </a:rPr>
              <a:t>Moreno Pérez, J. (2015). </a:t>
            </a:r>
            <a:r>
              <a:rPr kumimoji="0" lang="es-ES" altLang="es-ES" sz="1000" b="0" i="1" u="none" strike="noStrike" cap="none" normalizeH="0" baseline="0" dirty="0">
                <a:ln>
                  <a:noFill/>
                </a:ln>
                <a:solidFill>
                  <a:srgbClr val="2C2C2C"/>
                </a:solidFill>
                <a:effectLst/>
                <a:latin typeface="Arial" panose="020B0604020202020204" pitchFamily="34" charset="0"/>
                <a:cs typeface="Arial" panose="020B0604020202020204" pitchFamily="34" charset="0"/>
              </a:rPr>
              <a:t>Programación orientada a objetos.</a:t>
            </a:r>
            <a:r>
              <a:rPr kumimoji="0" lang="es-ES" altLang="es-ES" sz="1000" b="0" i="0" u="none" strike="noStrike" cap="none" normalizeH="0" baseline="0" dirty="0">
                <a:ln>
                  <a:noFill/>
                </a:ln>
                <a:solidFill>
                  <a:srgbClr val="2C2C2C"/>
                </a:solidFill>
                <a:effectLst/>
                <a:latin typeface="Arial" panose="020B0604020202020204" pitchFamily="34" charset="0"/>
                <a:cs typeface="Arial" panose="020B0604020202020204" pitchFamily="34" charset="0"/>
              </a:rPr>
              <a:t>. RA-MA Editorial. https://elibro-net.ezproxy.ulima.edu.pe/es/lc/ulima/titulos/106461</a:t>
            </a:r>
            <a:endParaRPr kumimoji="0" lang="es-ES" altLang="es-E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800" b="0" i="0" u="none" strike="noStrike" cap="none" normalizeH="0" baseline="0" dirty="0">
                <a:ln>
                  <a:noFill/>
                </a:ln>
                <a:solidFill>
                  <a:schemeClr val="tx1"/>
                </a:solidFill>
                <a:effectLst/>
                <a:latin typeface="Arial" panose="020B0604020202020204" pitchFamily="34" charset="0"/>
              </a:rPr>
            </a:b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049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492427" y="1034876"/>
            <a:ext cx="9017431" cy="939560"/>
          </a:xfrm>
        </p:spPr>
        <p:txBody>
          <a:bodyPr vert="horz" lIns="91440" tIns="45720" rIns="91440" bIns="45720" rtlCol="0">
            <a:normAutofit/>
          </a:bodyPr>
          <a:lstStyle/>
          <a:p>
            <a:r>
              <a:rPr lang="es-PE" dirty="0">
                <a:latin typeface="+mn-lt"/>
              </a:rPr>
              <a:t>Modularizar el Programa</a:t>
            </a:r>
            <a:endParaRPr lang="en-US" dirty="0">
              <a:latin typeface="+mn-lt"/>
            </a:endParaRPr>
          </a:p>
        </p:txBody>
      </p:sp>
      <p:sp>
        <p:nvSpPr>
          <p:cNvPr id="3" name="2 Título"/>
          <p:cNvSpPr>
            <a:spLocks noGrp="1"/>
          </p:cNvSpPr>
          <p:nvPr>
            <p:ph type="title"/>
          </p:nvPr>
        </p:nvSpPr>
        <p:spPr>
          <a:xfrm>
            <a:off x="1981200" y="188640"/>
            <a:ext cx="8229600" cy="578212"/>
          </a:xfrm>
        </p:spPr>
        <p:txBody>
          <a:bodyPr vert="horz" lIns="91440" tIns="45720" rIns="91440" bIns="45720" rtlCol="0" anchor="ctr">
            <a:normAutofit fontScale="90000"/>
          </a:bodyPr>
          <a:lstStyle/>
          <a:p>
            <a:pPr algn="ctr"/>
            <a:r>
              <a:rPr lang="es-PE" sz="3600" dirty="0"/>
              <a:t>¿Para qué sirven los paquetes?</a:t>
            </a:r>
            <a:endParaRPr lang="en-US" sz="3600" dirty="0"/>
          </a:p>
        </p:txBody>
      </p:sp>
      <p:pic>
        <p:nvPicPr>
          <p:cNvPr id="2050" name="Picture 2" descr="Packages in Java, Easy To Learn Packages Tutorial in Java">
            <a:extLst>
              <a:ext uri="{FF2B5EF4-FFF2-40B4-BE49-F238E27FC236}">
                <a16:creationId xmlns:a16="http://schemas.microsoft.com/office/drawing/2014/main" id="{B95CBB47-52AD-49FC-85AC-B9DCD21A5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242460"/>
            <a:ext cx="8458200" cy="299085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FF0965E0-102C-EB6D-FD43-561090853643}"/>
              </a:ext>
            </a:extLst>
          </p:cNvPr>
          <p:cNvSpPr txBox="1"/>
          <p:nvPr/>
        </p:nvSpPr>
        <p:spPr>
          <a:xfrm>
            <a:off x="1866899" y="5450774"/>
            <a:ext cx="7146471" cy="523220"/>
          </a:xfrm>
          <a:prstGeom prst="rect">
            <a:avLst/>
          </a:prstGeom>
          <a:noFill/>
        </p:spPr>
        <p:txBody>
          <a:bodyPr wrap="square" rtlCol="0">
            <a:spAutoFit/>
          </a:bodyPr>
          <a:lstStyle/>
          <a:p>
            <a:r>
              <a:rPr lang="es-ES" dirty="0"/>
              <a:t>La sentencia </a:t>
            </a:r>
            <a:r>
              <a:rPr lang="es-ES" dirty="0" err="1"/>
              <a:t>import</a:t>
            </a:r>
            <a:r>
              <a:rPr lang="es-ES" dirty="0"/>
              <a:t>:</a:t>
            </a:r>
          </a:p>
          <a:p>
            <a:endParaRPr lang="es-ES" dirty="0"/>
          </a:p>
        </p:txBody>
      </p:sp>
      <p:pic>
        <p:nvPicPr>
          <p:cNvPr id="6" name="Imagen 5">
            <a:extLst>
              <a:ext uri="{FF2B5EF4-FFF2-40B4-BE49-F238E27FC236}">
                <a16:creationId xmlns:a16="http://schemas.microsoft.com/office/drawing/2014/main" id="{65ECAE07-1DD6-1972-2AE3-84687501AF8B}"/>
              </a:ext>
            </a:extLst>
          </p:cNvPr>
          <p:cNvPicPr>
            <a:picLocks noChangeAspect="1"/>
          </p:cNvPicPr>
          <p:nvPr/>
        </p:nvPicPr>
        <p:blipFill>
          <a:blip r:embed="rId3"/>
          <a:stretch>
            <a:fillRect/>
          </a:stretch>
        </p:blipFill>
        <p:spPr>
          <a:xfrm>
            <a:off x="3419867" y="5973994"/>
            <a:ext cx="5162550" cy="352425"/>
          </a:xfrm>
          <a:prstGeom prst="rect">
            <a:avLst/>
          </a:prstGeom>
        </p:spPr>
      </p:pic>
    </p:spTree>
    <p:extLst>
      <p:ext uri="{BB962C8B-B14F-4D97-AF65-F5344CB8AC3E}">
        <p14:creationId xmlns:p14="http://schemas.microsoft.com/office/powerpoint/2010/main" val="122044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188640"/>
            <a:ext cx="8507288" cy="578212"/>
          </a:xfrm>
        </p:spPr>
        <p:txBody>
          <a:bodyPr vert="horz" lIns="91440" tIns="45720" rIns="91440" bIns="45720" rtlCol="0" anchor="ctr">
            <a:normAutofit fontScale="90000"/>
          </a:bodyPr>
          <a:lstStyle/>
          <a:p>
            <a:pPr algn="ctr"/>
            <a:r>
              <a:rPr lang="es-PE" sz="3600" dirty="0"/>
              <a:t>Primeros pasos…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1628801"/>
            <a:ext cx="514350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2135560" y="1124744"/>
            <a:ext cx="3087192" cy="400110"/>
          </a:xfrm>
          <a:prstGeom prst="rect">
            <a:avLst/>
          </a:prstGeom>
          <a:noFill/>
        </p:spPr>
        <p:txBody>
          <a:bodyPr wrap="none" rtlCol="0">
            <a:spAutoFit/>
          </a:bodyPr>
          <a:lstStyle/>
          <a:p>
            <a:r>
              <a:rPr lang="es-PE" sz="2000" dirty="0">
                <a:solidFill>
                  <a:srgbClr val="002060"/>
                </a:solidFill>
              </a:rPr>
              <a:t>1.- Crear un nuevo proyecto</a:t>
            </a:r>
          </a:p>
        </p:txBody>
      </p:sp>
      <p:sp>
        <p:nvSpPr>
          <p:cNvPr id="7" name="6 CuadroTexto"/>
          <p:cNvSpPr txBox="1"/>
          <p:nvPr/>
        </p:nvSpPr>
        <p:spPr>
          <a:xfrm>
            <a:off x="2287961" y="3356992"/>
            <a:ext cx="4117153" cy="400110"/>
          </a:xfrm>
          <a:prstGeom prst="rect">
            <a:avLst/>
          </a:prstGeom>
          <a:noFill/>
        </p:spPr>
        <p:txBody>
          <a:bodyPr wrap="none" rtlCol="0">
            <a:spAutoFit/>
          </a:bodyPr>
          <a:lstStyle/>
          <a:p>
            <a:r>
              <a:rPr lang="es-PE" sz="2000" dirty="0">
                <a:solidFill>
                  <a:srgbClr val="002060"/>
                </a:solidFill>
              </a:rPr>
              <a:t>2.- Seleccionar tipo: Java </a:t>
            </a:r>
            <a:r>
              <a:rPr lang="es-PE" sz="2000" dirty="0" err="1">
                <a:solidFill>
                  <a:srgbClr val="002060"/>
                </a:solidFill>
              </a:rPr>
              <a:t>Application</a:t>
            </a:r>
            <a:endParaRPr lang="es-PE" sz="2000" dirty="0">
              <a:solidFill>
                <a:srgbClr val="002060"/>
              </a:solidFill>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968" t="8927" r="4735" b="35301"/>
          <a:stretch/>
        </p:blipFill>
        <p:spPr bwMode="auto">
          <a:xfrm>
            <a:off x="4007769" y="3775502"/>
            <a:ext cx="4343703" cy="2494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0461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2766</Words>
  <Application>Microsoft Office PowerPoint</Application>
  <PresentationFormat>Panorámica</PresentationFormat>
  <Paragraphs>298</Paragraphs>
  <Slides>57</Slides>
  <Notes>34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57</vt:i4>
      </vt:variant>
    </vt:vector>
  </HeadingPairs>
  <TitlesOfParts>
    <vt:vector size="61" baseType="lpstr">
      <vt:lpstr>Arial</vt:lpstr>
      <vt:lpstr>Calibri</vt:lpstr>
      <vt:lpstr>Verdana</vt:lpstr>
      <vt:lpstr>Tema de Office</vt:lpstr>
      <vt:lpstr>Programación en Java</vt:lpstr>
      <vt:lpstr>Un poco de historia…</vt:lpstr>
      <vt:lpstr>Paradigma</vt:lpstr>
      <vt:lpstr>Paradigma de Programación</vt:lpstr>
      <vt:lpstr>Java</vt:lpstr>
      <vt:lpstr>¿Cómo funciona Java?</vt:lpstr>
      <vt:lpstr>La Definición de Programa</vt:lpstr>
      <vt:lpstr>¿Para qué sirven los paquetes?</vt:lpstr>
      <vt:lpstr>Primeros pasos… </vt:lpstr>
      <vt:lpstr>Primeros pasos… </vt:lpstr>
      <vt:lpstr>Primeros pasos… </vt:lpstr>
      <vt:lpstr>Primeros pasos… </vt:lpstr>
      <vt:lpstr>Primeros pasos… </vt:lpstr>
      <vt:lpstr>Primeros pasos… </vt:lpstr>
      <vt:lpstr>El programa en Java y el método main</vt:lpstr>
      <vt:lpstr>VARIABLES, OPERADORES Y TIPOS EN JAVA</vt:lpstr>
      <vt:lpstr>1.1. VARIABLES EN JAVA</vt:lpstr>
      <vt:lpstr>1.1.1 Declaración y tipos de datos primitivos</vt:lpstr>
      <vt:lpstr>1.1.2. Ejemplo sobre declaración y tipos de datos primitivos</vt:lpstr>
      <vt:lpstr>1.2. OPERADORES ARITMÉTICOS EN JAVA</vt:lpstr>
      <vt:lpstr>1.2.1 Operadores matemáticos estándar</vt:lpstr>
      <vt:lpstr>1.2.2 Incrementos y decrementos</vt:lpstr>
      <vt:lpstr>1.2.3 Incrementos y decrementos adicionales</vt:lpstr>
      <vt:lpstr>1.2.4. Ejemplo sobre Incremento y decremento</vt:lpstr>
      <vt:lpstr>1.3. CONVERSIÓN DE TIPOS DE DATOS EN JAVA</vt:lpstr>
      <vt:lpstr>1.3.1. Conversión implicita</vt:lpstr>
      <vt:lpstr>1.3.2. Conversión explícita</vt:lpstr>
      <vt:lpstr>1.3.3. Ejemplo sobre Conversión de tipos</vt:lpstr>
      <vt:lpstr>2. ESTRUCTURAS CONDICIONALES EN JAVA</vt:lpstr>
      <vt:lpstr>2.1. Operadores relacionales en Java</vt:lpstr>
      <vt:lpstr>2.2. Operadores lógicos en Java</vt:lpstr>
      <vt:lpstr>2.2. Operadores lógicos en Java</vt:lpstr>
      <vt:lpstr>2.3. Estructura if/else en Java</vt:lpstr>
      <vt:lpstr>2.3. Estructura if/else en Java</vt:lpstr>
      <vt:lpstr>2.3.1. Ejemplo sobre if/else en Java</vt:lpstr>
      <vt:lpstr>Estructuras de Control de flujo:  Estructuras Selectivas </vt:lpstr>
      <vt:lpstr>2.4. Estructura anidada if/else en Java</vt:lpstr>
      <vt:lpstr>2.4. Estructura anidada if/else en Java</vt:lpstr>
      <vt:lpstr>2.4.1. Ejemplo sobre if/else anidado en Java</vt:lpstr>
      <vt:lpstr>2.5. Estructura switch en Java</vt:lpstr>
      <vt:lpstr>2.5. Estructura switch en Java</vt:lpstr>
      <vt:lpstr>2.5.1. Ejemplo sobre if/else anidado en Java</vt:lpstr>
      <vt:lpstr>Operador condicional ?</vt:lpstr>
      <vt:lpstr>3. ESTRUCTURAS REPETITIVAS EN JAVA</vt:lpstr>
      <vt:lpstr>Estructura Repetitiva: Instrucción while</vt:lpstr>
      <vt:lpstr>3.1. Estructura While en Java</vt:lpstr>
      <vt:lpstr>3.1.1. Ejemplo sobre while en Java</vt:lpstr>
      <vt:lpstr>Estructura Repetitiva: Instrucción for</vt:lpstr>
      <vt:lpstr>3.2. Estructura for en Java</vt:lpstr>
      <vt:lpstr>3.2.1. Ejemplo sobre for en Java</vt:lpstr>
      <vt:lpstr>Estructura Repetitiva: Instrucción do</vt:lpstr>
      <vt:lpstr>3.3. Estructura do-while en Java</vt:lpstr>
      <vt:lpstr>3.3.1. Ejemplo sobre do-while en Java</vt:lpstr>
      <vt:lpstr>3.4. Comparando estructura de bucle</vt:lpstr>
      <vt:lpstr>Clase: SCANNER</vt:lpstr>
      <vt:lpstr>Entrada y Salida de Datos (Ejercicio)</vt:lpstr>
      <vt:lpstr>Métodos en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Juan Carlos E. Romaina Acevedo</cp:lastModifiedBy>
  <cp:revision>4</cp:revision>
  <cp:lastPrinted>2022-04-07T22:37:23Z</cp:lastPrinted>
  <dcterms:modified xsi:type="dcterms:W3CDTF">2023-04-10T21:19:40Z</dcterms:modified>
</cp:coreProperties>
</file>