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5"/>
  </p:notesMasterIdLst>
  <p:sldIdLst>
    <p:sldId id="306" r:id="rId2"/>
    <p:sldId id="272" r:id="rId3"/>
    <p:sldId id="307" r:id="rId4"/>
    <p:sldId id="324" r:id="rId5"/>
    <p:sldId id="325" r:id="rId6"/>
    <p:sldId id="326" r:id="rId7"/>
    <p:sldId id="327" r:id="rId8"/>
    <p:sldId id="328" r:id="rId9"/>
    <p:sldId id="268" r:id="rId10"/>
    <p:sldId id="329" r:id="rId11"/>
    <p:sldId id="332" r:id="rId12"/>
    <p:sldId id="330" r:id="rId13"/>
    <p:sldId id="33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62B3B-86B0-49AC-AE6A-8EF7ED7D471A}" v="3" dt="2023-04-21T00:02:50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6" autoAdjust="0"/>
  </p:normalViewPr>
  <p:slideViewPr>
    <p:cSldViewPr snapToGrid="0">
      <p:cViewPr varScale="1">
        <p:scale>
          <a:sx n="118" d="100"/>
          <a:sy n="118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E. Romaina Acevedo" userId="634bb9585bf6aad7" providerId="LiveId" clId="{97688F8F-BEAD-424E-99B4-04873D1F99A9}"/>
    <pc:docChg chg="delSld modSld">
      <pc:chgData name="Juan Carlos E. Romaina Acevedo" userId="634bb9585bf6aad7" providerId="LiveId" clId="{97688F8F-BEAD-424E-99B4-04873D1F99A9}" dt="2023-04-13T20:09:36.844" v="37" actId="20577"/>
      <pc:docMkLst>
        <pc:docMk/>
      </pc:docMkLst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57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58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59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60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61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62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63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64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65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66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67"/>
        </pc:sldMkLst>
      </pc:sldChg>
      <pc:sldChg chg="del">
        <pc:chgData name="Juan Carlos E. Romaina Acevedo" userId="634bb9585bf6aad7" providerId="LiveId" clId="{97688F8F-BEAD-424E-99B4-04873D1F99A9}" dt="2023-04-13T20:09:04.210" v="32" actId="47"/>
        <pc:sldMkLst>
          <pc:docMk/>
          <pc:sldMk cId="0" sldId="271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73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74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76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77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78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79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80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81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82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283"/>
        </pc:sldMkLst>
      </pc:sldChg>
      <pc:sldChg chg="del">
        <pc:chgData name="Juan Carlos E. Romaina Acevedo" userId="634bb9585bf6aad7" providerId="LiveId" clId="{97688F8F-BEAD-424E-99B4-04873D1F99A9}" dt="2023-04-13T20:09:32.396" v="34" actId="47"/>
        <pc:sldMkLst>
          <pc:docMk/>
          <pc:sldMk cId="0" sldId="284"/>
        </pc:sldMkLst>
      </pc:sldChg>
      <pc:sldChg chg="modSp mod">
        <pc:chgData name="Juan Carlos E. Romaina Acevedo" userId="634bb9585bf6aad7" providerId="LiveId" clId="{97688F8F-BEAD-424E-99B4-04873D1F99A9}" dt="2023-04-13T20:09:36.844" v="37" actId="20577"/>
        <pc:sldMkLst>
          <pc:docMk/>
          <pc:sldMk cId="0" sldId="285"/>
        </pc:sldMkLst>
        <pc:spChg chg="mod">
          <ac:chgData name="Juan Carlos E. Romaina Acevedo" userId="634bb9585bf6aad7" providerId="LiveId" clId="{97688F8F-BEAD-424E-99B4-04873D1F99A9}" dt="2023-04-13T20:09:36.844" v="37" actId="20577"/>
          <ac:spMkLst>
            <pc:docMk/>
            <pc:sldMk cId="0" sldId="285"/>
            <ac:spMk id="251" creationId="{00000000-0000-0000-0000-000000000000}"/>
          </ac:spMkLst>
        </pc:spChg>
      </pc:sldChg>
      <pc:sldChg chg="modSp mod">
        <pc:chgData name="Juan Carlos E. Romaina Acevedo" userId="634bb9585bf6aad7" providerId="LiveId" clId="{97688F8F-BEAD-424E-99B4-04873D1F99A9}" dt="2023-04-13T20:08:51.618" v="31" actId="20577"/>
        <pc:sldMkLst>
          <pc:docMk/>
          <pc:sldMk cId="2681695672" sldId="306"/>
        </pc:sldMkLst>
        <pc:spChg chg="mod">
          <ac:chgData name="Juan Carlos E. Romaina Acevedo" userId="634bb9585bf6aad7" providerId="LiveId" clId="{97688F8F-BEAD-424E-99B4-04873D1F99A9}" dt="2023-04-13T20:08:51.618" v="31" actId="20577"/>
          <ac:spMkLst>
            <pc:docMk/>
            <pc:sldMk cId="2681695672" sldId="306"/>
            <ac:spMk id="3" creationId="{0AD7948C-CB72-E740-B637-E1BB35E5D443}"/>
          </ac:spMkLst>
        </pc:spChg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10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11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12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13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14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15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16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17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18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19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20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21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2544839287" sldId="322"/>
        </pc:sldMkLst>
      </pc:sldChg>
      <pc:sldChg chg="del">
        <pc:chgData name="Juan Carlos E. Romaina Acevedo" userId="634bb9585bf6aad7" providerId="LiveId" clId="{97688F8F-BEAD-424E-99B4-04873D1F99A9}" dt="2023-04-13T20:09:26.584" v="33" actId="47"/>
        <pc:sldMkLst>
          <pc:docMk/>
          <pc:sldMk cId="0" sldId="323"/>
        </pc:sldMkLst>
      </pc:sldChg>
      <pc:sldMasterChg chg="delSldLayout">
        <pc:chgData name="Juan Carlos E. Romaina Acevedo" userId="634bb9585bf6aad7" providerId="LiveId" clId="{97688F8F-BEAD-424E-99B4-04873D1F99A9}" dt="2023-04-13T20:09:32.396" v="34" actId="47"/>
        <pc:sldMasterMkLst>
          <pc:docMk/>
          <pc:sldMasterMk cId="0" sldId="2147483655"/>
        </pc:sldMasterMkLst>
        <pc:sldLayoutChg chg="del">
          <pc:chgData name="Juan Carlos E. Romaina Acevedo" userId="634bb9585bf6aad7" providerId="LiveId" clId="{97688F8F-BEAD-424E-99B4-04873D1F99A9}" dt="2023-04-13T20:09:32.396" v="34" actId="47"/>
          <pc:sldLayoutMkLst>
            <pc:docMk/>
            <pc:sldMasterMk cId="0" sldId="2147483655"/>
            <pc:sldLayoutMk cId="220184461" sldId="2147483658"/>
          </pc:sldLayoutMkLst>
        </pc:sldLayoutChg>
        <pc:sldLayoutChg chg="del">
          <pc:chgData name="Juan Carlos E. Romaina Acevedo" userId="634bb9585bf6aad7" providerId="LiveId" clId="{97688F8F-BEAD-424E-99B4-04873D1F99A9}" dt="2023-04-13T20:09:26.584" v="33" actId="47"/>
          <pc:sldLayoutMkLst>
            <pc:docMk/>
            <pc:sldMasterMk cId="0" sldId="2147483655"/>
            <pc:sldLayoutMk cId="4052587117" sldId="2147483659"/>
          </pc:sldLayoutMkLst>
        </pc:sldLayoutChg>
      </pc:sldMasterChg>
    </pc:docChg>
  </pc:docChgLst>
  <pc:docChgLst>
    <pc:chgData name="Juan Carlos E. Romaina Acevedo" userId="634bb9585bf6aad7" providerId="LiveId" clId="{8FF62B3B-86B0-49AC-AE6A-8EF7ED7D471A}"/>
    <pc:docChg chg="undo custSel addSld delSld modSld">
      <pc:chgData name="Juan Carlos E. Romaina Acevedo" userId="634bb9585bf6aad7" providerId="LiveId" clId="{8FF62B3B-86B0-49AC-AE6A-8EF7ED7D471A}" dt="2023-04-21T00:04:50.142" v="991" actId="20577"/>
      <pc:docMkLst>
        <pc:docMk/>
      </pc:docMkLst>
      <pc:sldChg chg="del">
        <pc:chgData name="Juan Carlos E. Romaina Acevedo" userId="634bb9585bf6aad7" providerId="LiveId" clId="{8FF62B3B-86B0-49AC-AE6A-8EF7ED7D471A}" dt="2023-04-20T23:56:11.058" v="2" actId="47"/>
        <pc:sldMkLst>
          <pc:docMk/>
          <pc:sldMk cId="0" sldId="285"/>
        </pc:sldMkLst>
      </pc:sldChg>
      <pc:sldChg chg="del">
        <pc:chgData name="Juan Carlos E. Romaina Acevedo" userId="634bb9585bf6aad7" providerId="LiveId" clId="{8FF62B3B-86B0-49AC-AE6A-8EF7ED7D471A}" dt="2023-04-20T23:56:11.058" v="2" actId="47"/>
        <pc:sldMkLst>
          <pc:docMk/>
          <pc:sldMk cId="0" sldId="286"/>
        </pc:sldMkLst>
      </pc:sldChg>
      <pc:sldChg chg="del">
        <pc:chgData name="Juan Carlos E. Romaina Acevedo" userId="634bb9585bf6aad7" providerId="LiveId" clId="{8FF62B3B-86B0-49AC-AE6A-8EF7ED7D471A}" dt="2023-04-20T23:56:11.058" v="2" actId="47"/>
        <pc:sldMkLst>
          <pc:docMk/>
          <pc:sldMk cId="0" sldId="287"/>
        </pc:sldMkLst>
      </pc:sldChg>
      <pc:sldChg chg="del">
        <pc:chgData name="Juan Carlos E. Romaina Acevedo" userId="634bb9585bf6aad7" providerId="LiveId" clId="{8FF62B3B-86B0-49AC-AE6A-8EF7ED7D471A}" dt="2023-04-20T23:56:11.058" v="2" actId="47"/>
        <pc:sldMkLst>
          <pc:docMk/>
          <pc:sldMk cId="3344673172" sldId="288"/>
        </pc:sldMkLst>
      </pc:sldChg>
      <pc:sldChg chg="modSp mod">
        <pc:chgData name="Juan Carlos E. Romaina Acevedo" userId="634bb9585bf6aad7" providerId="LiveId" clId="{8FF62B3B-86B0-49AC-AE6A-8EF7ED7D471A}" dt="2023-04-20T23:55:52.552" v="0" actId="20577"/>
        <pc:sldMkLst>
          <pc:docMk/>
          <pc:sldMk cId="2681695672" sldId="306"/>
        </pc:sldMkLst>
        <pc:spChg chg="mod">
          <ac:chgData name="Juan Carlos E. Romaina Acevedo" userId="634bb9585bf6aad7" providerId="LiveId" clId="{8FF62B3B-86B0-49AC-AE6A-8EF7ED7D471A}" dt="2023-04-20T23:55:52.552" v="0" actId="20577"/>
          <ac:spMkLst>
            <pc:docMk/>
            <pc:sldMk cId="2681695672" sldId="306"/>
            <ac:spMk id="3" creationId="{0AD7948C-CB72-E740-B637-E1BB35E5D443}"/>
          </ac:spMkLst>
        </pc:spChg>
      </pc:sldChg>
      <pc:sldChg chg="modSp add mod">
        <pc:chgData name="Juan Carlos E. Romaina Acevedo" userId="634bb9585bf6aad7" providerId="LiveId" clId="{8FF62B3B-86B0-49AC-AE6A-8EF7ED7D471A}" dt="2023-04-21T00:02:45.985" v="842" actId="20577"/>
        <pc:sldMkLst>
          <pc:docMk/>
          <pc:sldMk cId="2362170687" sldId="330"/>
        </pc:sldMkLst>
        <pc:spChg chg="mod">
          <ac:chgData name="Juan Carlos E. Romaina Acevedo" userId="634bb9585bf6aad7" providerId="LiveId" clId="{8FF62B3B-86B0-49AC-AE6A-8EF7ED7D471A}" dt="2023-04-21T00:02:45.985" v="842" actId="20577"/>
          <ac:spMkLst>
            <pc:docMk/>
            <pc:sldMk cId="2362170687" sldId="330"/>
            <ac:spMk id="162" creationId="{00000000-0000-0000-0000-000000000000}"/>
          </ac:spMkLst>
        </pc:spChg>
        <pc:spChg chg="mod">
          <ac:chgData name="Juan Carlos E. Romaina Acevedo" userId="634bb9585bf6aad7" providerId="LiveId" clId="{8FF62B3B-86B0-49AC-AE6A-8EF7ED7D471A}" dt="2023-04-21T00:02:33.454" v="838" actId="313"/>
          <ac:spMkLst>
            <pc:docMk/>
            <pc:sldMk cId="2362170687" sldId="330"/>
            <ac:spMk id="163" creationId="{00000000-0000-0000-0000-000000000000}"/>
          </ac:spMkLst>
        </pc:spChg>
      </pc:sldChg>
      <pc:sldChg chg="new del">
        <pc:chgData name="Juan Carlos E. Romaina Acevedo" userId="634bb9585bf6aad7" providerId="LiveId" clId="{8FF62B3B-86B0-49AC-AE6A-8EF7ED7D471A}" dt="2023-04-20T23:56:11.058" v="2" actId="47"/>
        <pc:sldMkLst>
          <pc:docMk/>
          <pc:sldMk cId="4127805568" sldId="330"/>
        </pc:sldMkLst>
      </pc:sldChg>
      <pc:sldChg chg="modSp add mod">
        <pc:chgData name="Juan Carlos E. Romaina Acevedo" userId="634bb9585bf6aad7" providerId="LiveId" clId="{8FF62B3B-86B0-49AC-AE6A-8EF7ED7D471A}" dt="2023-04-21T00:00:13.772" v="445" actId="12"/>
        <pc:sldMkLst>
          <pc:docMk/>
          <pc:sldMk cId="1305716301" sldId="331"/>
        </pc:sldMkLst>
        <pc:spChg chg="mod">
          <ac:chgData name="Juan Carlos E. Romaina Acevedo" userId="634bb9585bf6aad7" providerId="LiveId" clId="{8FF62B3B-86B0-49AC-AE6A-8EF7ED7D471A}" dt="2023-04-21T00:00:13.772" v="445" actId="12"/>
          <ac:spMkLst>
            <pc:docMk/>
            <pc:sldMk cId="1305716301" sldId="331"/>
            <ac:spMk id="163" creationId="{00000000-0000-0000-0000-000000000000}"/>
          </ac:spMkLst>
        </pc:spChg>
      </pc:sldChg>
      <pc:sldChg chg="modSp add mod">
        <pc:chgData name="Juan Carlos E. Romaina Acevedo" userId="634bb9585bf6aad7" providerId="LiveId" clId="{8FF62B3B-86B0-49AC-AE6A-8EF7ED7D471A}" dt="2023-04-21T00:04:50.142" v="991" actId="20577"/>
        <pc:sldMkLst>
          <pc:docMk/>
          <pc:sldMk cId="3808360855" sldId="332"/>
        </pc:sldMkLst>
        <pc:spChg chg="mod">
          <ac:chgData name="Juan Carlos E. Romaina Acevedo" userId="634bb9585bf6aad7" providerId="LiveId" clId="{8FF62B3B-86B0-49AC-AE6A-8EF7ED7D471A}" dt="2023-04-21T00:04:50.142" v="991" actId="20577"/>
          <ac:spMkLst>
            <pc:docMk/>
            <pc:sldMk cId="3808360855" sldId="332"/>
            <ac:spMk id="163" creationId="{00000000-0000-0000-0000-000000000000}"/>
          </ac:spMkLst>
        </pc:spChg>
      </pc:sldChg>
      <pc:sldMasterChg chg="delSldLayout">
        <pc:chgData name="Juan Carlos E. Romaina Acevedo" userId="634bb9585bf6aad7" providerId="LiveId" clId="{8FF62B3B-86B0-49AC-AE6A-8EF7ED7D471A}" dt="2023-04-20T23:56:11.058" v="2" actId="47"/>
        <pc:sldMasterMkLst>
          <pc:docMk/>
          <pc:sldMasterMk cId="0" sldId="2147483655"/>
        </pc:sldMasterMkLst>
        <pc:sldLayoutChg chg="del">
          <pc:chgData name="Juan Carlos E. Romaina Acevedo" userId="634bb9585bf6aad7" providerId="LiveId" clId="{8FF62B3B-86B0-49AC-AE6A-8EF7ED7D471A}" dt="2023-04-20T23:56:11.058" v="2" actId="47"/>
          <pc:sldLayoutMkLst>
            <pc:docMk/>
            <pc:sldMasterMk cId="0" sldId="2147483655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01389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01389a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5b01389a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01389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01389a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5b01389a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48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01389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01389a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5b01389a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22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01389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01389a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5b01389a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90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01389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01389a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5b01389a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67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01389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01389a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5b01389a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63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01389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01389a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5b01389a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14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01389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01389a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5b01389a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79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125" cy="424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85776" y="357187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85776" y="1354137"/>
            <a:ext cx="5429250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143626" y="1354137"/>
            <a:ext cx="5572124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85776" y="1628775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85776" y="2625726"/>
            <a:ext cx="5429250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6143626" y="2625726"/>
            <a:ext cx="5572124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Main slide">
    <p:bg>
      <p:bgPr>
        <a:solidFill>
          <a:schemeClr val="tx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33200" y="2304591"/>
            <a:ext cx="89256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4267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633200" y="3942849"/>
            <a:ext cx="89256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67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E60842-F737-4612-A947-C9FA3BDF1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277" y="-2503"/>
            <a:ext cx="3415095" cy="11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41255-CAD6-384C-86A6-64B6EB866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200" y="2523249"/>
            <a:ext cx="8925600" cy="1419600"/>
          </a:xfrm>
        </p:spPr>
        <p:txBody>
          <a:bodyPr/>
          <a:lstStyle/>
          <a:p>
            <a:r>
              <a:rPr lang="es" sz="3600" dirty="0"/>
              <a:t>Clases, Objetos y Métodos</a:t>
            </a:r>
            <a:endParaRPr lang="es-PE" sz="3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D7948C-CB72-E740-B637-E1BB35E5D443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633200" y="4300452"/>
            <a:ext cx="8925600" cy="965200"/>
          </a:xfrm>
        </p:spPr>
        <p:txBody>
          <a:bodyPr/>
          <a:lstStyle/>
          <a:p>
            <a:r>
              <a:rPr lang="es-PE" dirty="0">
                <a:sym typeface="Nunito"/>
              </a:rPr>
              <a:t>Ejercicios 2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AFE3B2-E5CE-426A-848B-8FE614C8DBAB}"/>
              </a:ext>
            </a:extLst>
          </p:cNvPr>
          <p:cNvSpPr txBox="1"/>
          <p:nvPr/>
        </p:nvSpPr>
        <p:spPr>
          <a:xfrm>
            <a:off x="228931" y="6194126"/>
            <a:ext cx="37401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</a:rPr>
              <a:t>Carrera de Ingeniería de Sistemas</a:t>
            </a:r>
          </a:p>
        </p:txBody>
      </p:sp>
    </p:spTree>
    <p:extLst>
      <p:ext uri="{BB962C8B-B14F-4D97-AF65-F5344CB8AC3E}">
        <p14:creationId xmlns:p14="http://schemas.microsoft.com/office/powerpoint/2010/main" val="268169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0ED0C-5A7D-4EB7-8A7B-72A094FF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RESOLUCION DE EJERCICIO</a:t>
            </a:r>
          </a:p>
        </p:txBody>
      </p:sp>
      <p:pic>
        <p:nvPicPr>
          <p:cNvPr id="4" name="Picture 7" descr="ejecucion">
            <a:extLst>
              <a:ext uri="{FF2B5EF4-FFF2-40B4-BE49-F238E27FC236}">
                <a16:creationId xmlns:a16="http://schemas.microsoft.com/office/drawing/2014/main" id="{38F50B5E-9C1D-49DB-B326-86B9227A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92" y="1658699"/>
            <a:ext cx="8112653" cy="440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39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MAS EJERCICIO SOBRE CLASE Y OBJETO</a:t>
            </a:r>
            <a:endParaRPr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200" cy="42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ES" dirty="0"/>
              <a:t>Crear una clase para representar un Libro.</a:t>
            </a:r>
          </a:p>
          <a:p>
            <a:pPr lvl="1" indent="-406400">
              <a:spcBef>
                <a:spcPts val="1000"/>
              </a:spcBef>
              <a:buSzPts val="2800"/>
              <a:buAutoNum type="arabicPeriod"/>
            </a:pPr>
            <a:r>
              <a:rPr lang="es-ES" dirty="0"/>
              <a:t>Definir atributos</a:t>
            </a:r>
          </a:p>
          <a:p>
            <a:pPr lvl="1" indent="-406400">
              <a:spcBef>
                <a:spcPts val="1000"/>
              </a:spcBef>
              <a:buSzPts val="2800"/>
              <a:buAutoNum type="arabicPeriod"/>
            </a:pPr>
            <a:r>
              <a:rPr lang="es-ES" dirty="0"/>
              <a:t>Definir constructor</a:t>
            </a:r>
          </a:p>
          <a:p>
            <a:pPr lvl="1" indent="-406400">
              <a:spcBef>
                <a:spcPts val="1000"/>
              </a:spcBef>
              <a:buSzPts val="2800"/>
              <a:buAutoNum type="arabicPeriod"/>
            </a:pPr>
            <a:r>
              <a:rPr lang="es-ES" dirty="0"/>
              <a:t> Definir </a:t>
            </a:r>
            <a:r>
              <a:rPr lang="es-ES" dirty="0" err="1"/>
              <a:t>getters</a:t>
            </a:r>
            <a:r>
              <a:rPr lang="es-ES" dirty="0"/>
              <a:t> y </a:t>
            </a:r>
            <a:r>
              <a:rPr lang="es-ES" dirty="0" err="1"/>
              <a:t>setters</a:t>
            </a:r>
            <a:endParaRPr lang="es-ES" dirty="0"/>
          </a:p>
          <a:p>
            <a:pPr lvl="1" indent="-406400">
              <a:spcBef>
                <a:spcPts val="1000"/>
              </a:spcBef>
              <a:buSzPts val="2800"/>
              <a:buAutoNum type="arabicPeriod"/>
            </a:pPr>
            <a:r>
              <a:rPr lang="es-ES" dirty="0"/>
              <a:t>Debe tener un método para devolver todos los datos del libro en un </a:t>
            </a:r>
            <a:r>
              <a:rPr lang="es-ES" dirty="0" err="1"/>
              <a:t>string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83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MAS EJERCICIO SOBRE CLASE Y OBJETO</a:t>
            </a:r>
            <a:endParaRPr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200" cy="42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ES" dirty="0"/>
              <a:t>Crear una clase para representar un Libro. </a:t>
            </a: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ES" dirty="0"/>
              <a:t>Crear una clase para representar una Cuenta de Ahorros</a:t>
            </a:r>
          </a:p>
          <a:p>
            <a:pPr lvl="1" indent="-406400">
              <a:spcBef>
                <a:spcPts val="1000"/>
              </a:spcBef>
              <a:buSzPts val="2800"/>
              <a:buAutoNum type="arabicPeriod"/>
            </a:pPr>
            <a:r>
              <a:rPr lang="es-ES" dirty="0"/>
              <a:t>Definir Atributos, Constructor, </a:t>
            </a:r>
            <a:r>
              <a:rPr lang="es-ES" dirty="0" err="1"/>
              <a:t>getters</a:t>
            </a:r>
            <a:r>
              <a:rPr lang="es-ES" dirty="0"/>
              <a:t> y </a:t>
            </a:r>
            <a:r>
              <a:rPr lang="es-ES" dirty="0" err="1"/>
              <a:t>setters</a:t>
            </a:r>
            <a:endParaRPr lang="es-ES" dirty="0"/>
          </a:p>
          <a:p>
            <a:pPr lvl="1" indent="-406400">
              <a:spcBef>
                <a:spcPts val="1000"/>
              </a:spcBef>
              <a:buSzPts val="2800"/>
              <a:buAutoNum type="arabicPeriod"/>
            </a:pPr>
            <a:r>
              <a:rPr lang="es-ES" dirty="0"/>
              <a:t>Debe tener un método para realizar un depósito (sumas el monto a depositar).</a:t>
            </a:r>
          </a:p>
          <a:p>
            <a:pPr lvl="1" indent="-406400">
              <a:spcBef>
                <a:spcPts val="1000"/>
              </a:spcBef>
              <a:buSzPts val="2800"/>
              <a:buAutoNum type="arabicPeriod"/>
            </a:pPr>
            <a:r>
              <a:rPr lang="es-ES" dirty="0"/>
              <a:t>Debe tener un método para realizar un retiro (se resta el monto a depositar)</a:t>
            </a:r>
          </a:p>
          <a:p>
            <a:pPr lvl="1" indent="-406400">
              <a:spcBef>
                <a:spcPts val="1000"/>
              </a:spcBef>
              <a:buSzPts val="2800"/>
              <a:buAutoNum type="arabicPeriod"/>
            </a:pPr>
            <a:r>
              <a:rPr lang="es-ES" dirty="0"/>
              <a:t>Debe tener un método que devuelva el saldo actual de la cuenta en un </a:t>
            </a:r>
            <a:r>
              <a:rPr lang="es-ES" dirty="0" err="1"/>
              <a:t>string</a:t>
            </a:r>
            <a:r>
              <a:rPr lang="es-ES" dirty="0"/>
              <a:t>: “El saldo actual de la </a:t>
            </a:r>
            <a:r>
              <a:rPr lang="es-ES" dirty="0" err="1"/>
              <a:t>cuelta</a:t>
            </a:r>
            <a:r>
              <a:rPr lang="es-ES" dirty="0"/>
              <a:t> es: “</a:t>
            </a:r>
          </a:p>
        </p:txBody>
      </p:sp>
    </p:spTree>
    <p:extLst>
      <p:ext uri="{BB962C8B-B14F-4D97-AF65-F5344CB8AC3E}">
        <p14:creationId xmlns:p14="http://schemas.microsoft.com/office/powerpoint/2010/main" val="236217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EJERCICIO SOBRE CLASE Y OBJETO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200" cy="42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ES" dirty="0"/>
              <a:t>Crear una clase para representar el </a:t>
            </a:r>
            <a:r>
              <a:rPr lang="es-ES" dirty="0" err="1"/>
              <a:t>Item</a:t>
            </a:r>
            <a:r>
              <a:rPr lang="es-ES" dirty="0"/>
              <a:t> de una Boleta</a:t>
            </a:r>
          </a:p>
          <a:p>
            <a:pPr lvl="1" indent="-406400">
              <a:spcBef>
                <a:spcPts val="1000"/>
              </a:spcBef>
              <a:buSzPts val="2800"/>
            </a:pPr>
            <a:r>
              <a:rPr lang="es-ES" dirty="0"/>
              <a:t>Implementar Atributos, Constructor, </a:t>
            </a:r>
            <a:r>
              <a:rPr lang="es-ES" dirty="0" err="1"/>
              <a:t>Getters</a:t>
            </a:r>
            <a:r>
              <a:rPr lang="es-ES" dirty="0"/>
              <a:t> y </a:t>
            </a:r>
            <a:r>
              <a:rPr lang="es-ES" dirty="0" err="1"/>
              <a:t>Setters</a:t>
            </a:r>
            <a:endParaRPr lang="es-ES" dirty="0"/>
          </a:p>
          <a:p>
            <a:pPr lvl="1" indent="-406400">
              <a:spcBef>
                <a:spcPts val="1000"/>
              </a:spcBef>
              <a:buSzPts val="2800"/>
            </a:pPr>
            <a:r>
              <a:rPr lang="es-ES" dirty="0"/>
              <a:t>Debe tener un método para devolver el total</a:t>
            </a:r>
          </a:p>
          <a:p>
            <a:pPr lvl="1" indent="-406400">
              <a:spcBef>
                <a:spcPts val="1000"/>
              </a:spcBef>
              <a:buSzPts val="2800"/>
            </a:pPr>
            <a:r>
              <a:rPr lang="es-ES" dirty="0"/>
              <a:t>Debe tener un método para devolver el total menos un descuento (porcentual)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71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EJERCICIO SOBRE CLASE Y OBJETO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200" cy="42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ES" dirty="0"/>
              <a:t>Realice una aplicación para representar cuadrados mediante su lado y pueda calcular su perímetro y </a:t>
            </a:r>
            <a:r>
              <a:rPr lang="es-ES" dirty="0" err="1"/>
              <a:t>area</a:t>
            </a:r>
            <a:r>
              <a:rPr lang="es-E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RESOLUCION DE EJERCICIO</a:t>
            </a:r>
            <a:endParaRPr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200" cy="42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ES" dirty="0"/>
              <a:t>Un Cuadrado es una figura geométrica de 4 lados iguales, por lo que se puede definir con el valor de un solo lado:</a:t>
            </a:r>
          </a:p>
          <a:p>
            <a:pPr marL="965200" lvl="2" indent="0">
              <a:spcBef>
                <a:spcPts val="1000"/>
              </a:spcBef>
              <a:buSzPts val="2800"/>
              <a:buNone/>
            </a:pPr>
            <a:r>
              <a:rPr lang="es-ES" dirty="0"/>
              <a:t>Cuadrado = (l)</a:t>
            </a: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ES" dirty="0"/>
              <a:t>El valor de l debe ser un número real.</a:t>
            </a: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ES" dirty="0"/>
              <a:t>Operaciones:</a:t>
            </a:r>
          </a:p>
          <a:p>
            <a:pPr marL="965200" lvl="2" indent="0">
              <a:spcBef>
                <a:spcPts val="1000"/>
              </a:spcBef>
              <a:buSzPts val="2800"/>
              <a:buNone/>
            </a:pPr>
            <a:r>
              <a:rPr lang="es-ES" dirty="0" err="1"/>
              <a:t>modificarLado</a:t>
            </a:r>
            <a:r>
              <a:rPr lang="es-ES" dirty="0"/>
              <a:t>()</a:t>
            </a:r>
          </a:p>
          <a:p>
            <a:pPr marL="965200" lvl="2" indent="0">
              <a:spcBef>
                <a:spcPts val="1000"/>
              </a:spcBef>
              <a:buSzPts val="2800"/>
              <a:buNone/>
            </a:pPr>
            <a:r>
              <a:rPr lang="es-ES" dirty="0" err="1"/>
              <a:t>obtenerLado</a:t>
            </a:r>
            <a:r>
              <a:rPr lang="es-ES" dirty="0"/>
              <a:t>()</a:t>
            </a:r>
          </a:p>
          <a:p>
            <a:pPr marL="965200" lvl="2" indent="0">
              <a:spcBef>
                <a:spcPts val="1000"/>
              </a:spcBef>
              <a:buSzPts val="2800"/>
              <a:buNone/>
            </a:pPr>
            <a:r>
              <a:rPr lang="es-ES" dirty="0" err="1"/>
              <a:t>perimetro</a:t>
            </a:r>
            <a:r>
              <a:rPr lang="es-ES" dirty="0"/>
              <a:t>() // </a:t>
            </a:r>
            <a:r>
              <a:rPr lang="es-ES" dirty="0" err="1"/>
              <a:t>lado+lado+lado+lado</a:t>
            </a:r>
            <a:r>
              <a:rPr lang="es-ES" dirty="0"/>
              <a:t> || lado*4</a:t>
            </a:r>
          </a:p>
          <a:p>
            <a:pPr marL="965200" lvl="2" indent="0">
              <a:spcBef>
                <a:spcPts val="1000"/>
              </a:spcBef>
              <a:buSzPts val="2800"/>
              <a:buNone/>
            </a:pPr>
            <a:r>
              <a:rPr lang="es-ES" dirty="0" err="1"/>
              <a:t>area</a:t>
            </a:r>
            <a:r>
              <a:rPr lang="es-ES" dirty="0"/>
              <a:t>() // lado*lado</a:t>
            </a:r>
          </a:p>
          <a:p>
            <a:pPr marL="965200" lvl="2" indent="0">
              <a:spcBef>
                <a:spcPts val="1000"/>
              </a:spcBef>
              <a:buSzPts val="2800"/>
              <a:buNone/>
            </a:pPr>
            <a:endParaRPr lang="es-ES"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57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RESOLUCION DE EJERCICIO</a:t>
            </a:r>
            <a:endParaRPr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4DA3642-68ED-4611-B26F-DF4C1346A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68" y="1418836"/>
            <a:ext cx="9428132" cy="430887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/>
            <a:r>
              <a:rPr lang="es-PE" altLang="es-ES" sz="1800" b="1" dirty="0"/>
              <a:t>Lenguaje de programación: Java</a:t>
            </a:r>
          </a:p>
          <a:p>
            <a:pPr marL="0" indent="0" eaLnBrk="1" hangingPunct="1"/>
            <a:endParaRPr lang="es-PE" altLang="es-ES" sz="1600" b="1" noProof="1"/>
          </a:p>
          <a:p>
            <a:pPr marL="0" indent="0" eaLnBrk="1" hangingPunct="1"/>
            <a:r>
              <a:rPr lang="es-PE" altLang="es-ES" sz="1600" b="1" noProof="1"/>
              <a:t>class CCuadrado</a:t>
            </a:r>
          </a:p>
          <a:p>
            <a:pPr marL="0" indent="0" eaLnBrk="1" hangingPunct="1"/>
            <a:r>
              <a:rPr lang="es-PE" altLang="es-ES" sz="1600" b="1" noProof="1"/>
              <a:t>    {</a:t>
            </a:r>
            <a:r>
              <a:rPr lang="es-PE" altLang="es-ES" sz="1600" b="1" dirty="0"/>
              <a:t>  </a:t>
            </a:r>
            <a:r>
              <a:rPr lang="es-PE" altLang="es-ES" sz="1600" b="1" dirty="0">
                <a:solidFill>
                  <a:srgbClr val="006600"/>
                </a:solidFill>
              </a:rPr>
              <a:t>// </a:t>
            </a:r>
            <a:r>
              <a:rPr lang="es-PE" altLang="es-ES" sz="1600" b="1" dirty="0">
                <a:solidFill>
                  <a:srgbClr val="006600"/>
                </a:solidFill>
                <a:sym typeface="Wingdings" panose="05000000000000000000" pitchFamily="2" charset="2"/>
              </a:rPr>
              <a:t> Inicio de la implementación</a:t>
            </a:r>
            <a:endParaRPr lang="es-PE" altLang="es-ES" sz="1600" b="1" noProof="1">
              <a:solidFill>
                <a:srgbClr val="006600"/>
              </a:solidFill>
            </a:endParaRPr>
          </a:p>
          <a:p>
            <a:pPr marL="0" indent="0" eaLnBrk="1" hangingPunct="1"/>
            <a:r>
              <a:rPr lang="es-PE" altLang="es-ES" sz="1600" b="1" noProof="1"/>
              <a:t>        </a:t>
            </a:r>
            <a:r>
              <a:rPr lang="es-PE" altLang="es-ES" sz="1600" b="1" noProof="1">
                <a:solidFill>
                  <a:schemeClr val="folHlink"/>
                </a:solidFill>
              </a:rPr>
              <a:t>//</a:t>
            </a:r>
            <a:r>
              <a:rPr lang="es-PE" altLang="es-ES" sz="1600" b="1" dirty="0">
                <a:solidFill>
                  <a:schemeClr val="folHlink"/>
                </a:solidFill>
              </a:rPr>
              <a:t>==========  ATRIBUTOS</a:t>
            </a:r>
            <a:r>
              <a:rPr lang="es-PE" altLang="es-ES" sz="1600" b="1" noProof="1">
                <a:solidFill>
                  <a:schemeClr val="folHlink"/>
                </a:solidFill>
              </a:rPr>
              <a:t> </a:t>
            </a:r>
            <a:r>
              <a:rPr lang="es-PE" altLang="es-ES" sz="1600" b="1" dirty="0">
                <a:solidFill>
                  <a:schemeClr val="folHlink"/>
                </a:solidFill>
              </a:rPr>
              <a:t>===========</a:t>
            </a:r>
            <a:endParaRPr lang="es-PE" altLang="es-ES" sz="1600" b="1" noProof="1">
              <a:solidFill>
                <a:schemeClr val="folHlink"/>
              </a:solidFill>
            </a:endParaRPr>
          </a:p>
          <a:p>
            <a:pPr marL="0" indent="0" eaLnBrk="1" hangingPunct="1"/>
            <a:r>
              <a:rPr lang="es-PE" altLang="es-ES" sz="1600" b="1" noProof="1"/>
              <a:t>        private double aLado;</a:t>
            </a:r>
          </a:p>
          <a:p>
            <a:pPr marL="0" indent="0" eaLnBrk="1" hangingPunct="1"/>
            <a:r>
              <a:rPr lang="es-PE" altLang="es-ES" sz="1600" b="1" dirty="0"/>
              <a:t>       </a:t>
            </a:r>
            <a:r>
              <a:rPr lang="es-PE" altLang="es-ES" sz="1600" b="1" dirty="0">
                <a:solidFill>
                  <a:schemeClr val="folHlink"/>
                </a:solidFill>
              </a:rPr>
              <a:t>//========== MËTODOS  ==========	</a:t>
            </a:r>
            <a:endParaRPr lang="es-PE" altLang="es-ES" sz="1600" b="1" noProof="1">
              <a:solidFill>
                <a:schemeClr val="folHlink"/>
              </a:solidFill>
            </a:endParaRPr>
          </a:p>
          <a:p>
            <a:pPr marL="0" indent="0" eaLnBrk="1" hangingPunct="1"/>
            <a:r>
              <a:rPr lang="es-PE" altLang="es-ES" sz="1600" b="1" noProof="1">
                <a:solidFill>
                  <a:schemeClr val="folHlink"/>
                </a:solidFill>
              </a:rPr>
              <a:t>        //-------------</a:t>
            </a:r>
            <a:r>
              <a:rPr lang="es-PE" altLang="es-ES" sz="1600" b="1" dirty="0">
                <a:solidFill>
                  <a:schemeClr val="folHlink"/>
                </a:solidFill>
              </a:rPr>
              <a:t>-</a:t>
            </a:r>
            <a:r>
              <a:rPr lang="es-PE" altLang="es-ES" sz="1600" b="1" noProof="1">
                <a:solidFill>
                  <a:schemeClr val="folHlink"/>
                </a:solidFill>
              </a:rPr>
              <a:t>- Constructores ---------------------</a:t>
            </a:r>
          </a:p>
          <a:p>
            <a:pPr marL="0" indent="0" eaLnBrk="1" hangingPunct="1"/>
            <a:r>
              <a:rPr lang="es-PE" altLang="es-ES" sz="1600" b="1" noProof="1"/>
              <a:t>        public CCuadrado()</a:t>
            </a:r>
          </a:p>
          <a:p>
            <a:pPr marL="0" indent="0" eaLnBrk="1" hangingPunct="1"/>
            <a:r>
              <a:rPr lang="es-PE" altLang="es-ES" sz="1600" b="1" noProof="1"/>
              <a:t>        {</a:t>
            </a:r>
          </a:p>
          <a:p>
            <a:pPr marL="0" indent="0" eaLnBrk="1" hangingPunct="1"/>
            <a:r>
              <a:rPr lang="es-PE" altLang="es-ES" sz="1600" b="1" noProof="1"/>
              <a:t>            aLado = 1;</a:t>
            </a:r>
          </a:p>
          <a:p>
            <a:pPr marL="0" indent="0" eaLnBrk="1" hangingPunct="1"/>
            <a:r>
              <a:rPr lang="es-PE" altLang="es-ES" sz="1600" b="1" noProof="1"/>
              <a:t>        }</a:t>
            </a:r>
          </a:p>
          <a:p>
            <a:pPr marL="0" indent="0" eaLnBrk="1" hangingPunct="1"/>
            <a:r>
              <a:rPr lang="es-PE" altLang="es-ES" sz="1600" b="1" noProof="1"/>
              <a:t>        //--------------------------------------------------</a:t>
            </a:r>
          </a:p>
          <a:p>
            <a:pPr marL="0" indent="0" eaLnBrk="1" hangingPunct="1"/>
            <a:r>
              <a:rPr lang="es-PE" altLang="es-ES" sz="1600" b="1" noProof="1"/>
              <a:t>        public CCuadrado(double pLado)</a:t>
            </a:r>
          </a:p>
          <a:p>
            <a:pPr marL="0" indent="0" eaLnBrk="1" hangingPunct="1"/>
            <a:r>
              <a:rPr lang="es-PE" altLang="es-ES" sz="1600" b="1" noProof="1"/>
              <a:t>        {</a:t>
            </a:r>
          </a:p>
          <a:p>
            <a:pPr marL="0" indent="0" eaLnBrk="1" hangingPunct="1"/>
            <a:r>
              <a:rPr lang="es-PE" altLang="es-ES" sz="1600" b="1" noProof="1"/>
              <a:t>            aLado = pLado;</a:t>
            </a:r>
          </a:p>
          <a:p>
            <a:pPr marL="0" indent="0" eaLnBrk="1" hangingPunct="1"/>
            <a:r>
              <a:rPr lang="es-PE" altLang="es-ES" sz="1600" b="1" noProof="1"/>
              <a:t>        }</a:t>
            </a:r>
            <a:endParaRPr lang="es-MX" alt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95175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RESOLUCION DE EJERCICIO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18957-0BFD-4BC2-9683-5F0D8C47BB53}"/>
              </a:ext>
            </a:extLst>
          </p:cNvPr>
          <p:cNvSpPr txBox="1">
            <a:spLocks noChangeArrowheads="1"/>
          </p:cNvSpPr>
          <p:nvPr/>
        </p:nvSpPr>
        <p:spPr>
          <a:xfrm>
            <a:off x="705059" y="1477421"/>
            <a:ext cx="8066088" cy="4500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PE" altLang="es-ES" sz="2400" dirty="0"/>
              <a:t>      </a:t>
            </a:r>
            <a:r>
              <a:rPr lang="es-PE" altLang="es-ES" sz="2400" noProof="1"/>
              <a:t> </a:t>
            </a:r>
            <a:r>
              <a:rPr lang="es-PE" altLang="es-ES" sz="2400" noProof="1">
                <a:solidFill>
                  <a:schemeClr val="folHlink"/>
                </a:solidFill>
              </a:rPr>
              <a:t>//-------------- Modificadores ---------------------</a:t>
            </a:r>
          </a:p>
          <a:p>
            <a:pPr>
              <a:buFont typeface="Wingdings" panose="05000000000000000000" pitchFamily="2" charset="2"/>
              <a:buNone/>
            </a:pPr>
            <a:r>
              <a:rPr lang="es-PE" altLang="es-ES" sz="2400" noProof="1"/>
              <a:t>        public void ModificarLado(double pLado)</a:t>
            </a:r>
          </a:p>
          <a:p>
            <a:pPr>
              <a:buFont typeface="Wingdings" panose="05000000000000000000" pitchFamily="2" charset="2"/>
              <a:buNone/>
            </a:pPr>
            <a:r>
              <a:rPr lang="es-PE" altLang="es-ES" sz="2400" noProof="1"/>
              <a:t>        {            </a:t>
            </a:r>
            <a:endParaRPr lang="es-PE" altLang="es-ES" sz="2400" dirty="0"/>
          </a:p>
          <a:p>
            <a:pPr>
              <a:buFont typeface="Wingdings" panose="05000000000000000000" pitchFamily="2" charset="2"/>
              <a:buNone/>
            </a:pPr>
            <a:r>
              <a:rPr lang="es-PE" altLang="es-ES" sz="2400" dirty="0"/>
              <a:t>		   </a:t>
            </a:r>
            <a:r>
              <a:rPr lang="es-PE" altLang="es-ES" sz="2400" noProof="1"/>
              <a:t>aLado = pLado;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PE" altLang="es-ES" sz="2400" noProof="1"/>
              <a:t> 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s-PE" altLang="es-ES" sz="2400" noProof="1"/>
              <a:t>        </a:t>
            </a:r>
            <a:r>
              <a:rPr lang="es-PE" altLang="es-ES" sz="2400" noProof="1">
                <a:solidFill>
                  <a:schemeClr val="folHlink"/>
                </a:solidFill>
              </a:rPr>
              <a:t>//-------------- Selectores o Accesadores------------------------</a:t>
            </a:r>
          </a:p>
          <a:p>
            <a:pPr>
              <a:buFont typeface="Wingdings" panose="05000000000000000000" pitchFamily="2" charset="2"/>
              <a:buNone/>
            </a:pPr>
            <a:r>
              <a:rPr lang="es-PE" altLang="es-ES" sz="2400" noProof="1"/>
              <a:t>        public double </a:t>
            </a:r>
            <a:r>
              <a:rPr lang="es-ES" altLang="es-ES" sz="2400" dirty="0"/>
              <a:t>Obtener</a:t>
            </a:r>
            <a:r>
              <a:rPr lang="es-ES" altLang="es-ES" sz="2400" noProof="1"/>
              <a:t>Lado()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ES" sz="2400" noProof="1"/>
              <a:t>    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ES" sz="2400" noProof="1"/>
              <a:t>            return aLado;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es-ES" sz="2400" noProof="1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1648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RESOLUCION DE EJERCICIO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97B8FA-E8FE-4A8F-B2AD-FD7A946C858B}"/>
              </a:ext>
            </a:extLst>
          </p:cNvPr>
          <p:cNvSpPr txBox="1">
            <a:spLocks noChangeArrowheads="1"/>
          </p:cNvSpPr>
          <p:nvPr/>
        </p:nvSpPr>
        <p:spPr>
          <a:xfrm>
            <a:off x="614433" y="1435100"/>
            <a:ext cx="9170987" cy="424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dirty="0"/>
              <a:t>      </a:t>
            </a:r>
            <a:r>
              <a:rPr lang="es-PE" altLang="es-ES" sz="2400" noProof="1">
                <a:solidFill>
                  <a:schemeClr val="folHlink"/>
                </a:solidFill>
              </a:rPr>
              <a:t> //-------------- Otras operaciones 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noProof="1"/>
              <a:t>        public double Perimetro()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noProof="1"/>
              <a:t>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noProof="1"/>
              <a:t>            return (4 * aLado);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noProof="1"/>
              <a:t> 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noProof="1"/>
              <a:t>        //---------------------------------------------------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noProof="1"/>
              <a:t>        public double Area()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noProof="1"/>
              <a:t>    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noProof="1"/>
              <a:t>            return Math.pow(aLado, 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noProof="1"/>
              <a:t> 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2400" noProof="1"/>
              <a:t>    }</a:t>
            </a:r>
            <a:r>
              <a:rPr lang="es-PE" altLang="es-ES" sz="2400" dirty="0"/>
              <a:t> </a:t>
            </a:r>
            <a:r>
              <a:rPr lang="es-PE" altLang="es-ES" sz="2400" dirty="0">
                <a:solidFill>
                  <a:srgbClr val="006600"/>
                </a:solidFill>
              </a:rPr>
              <a:t>// </a:t>
            </a:r>
            <a:r>
              <a:rPr lang="es-PE" altLang="es-ES" sz="2400" dirty="0">
                <a:solidFill>
                  <a:srgbClr val="006600"/>
                </a:solidFill>
                <a:sym typeface="Wingdings" panose="05000000000000000000" pitchFamily="2" charset="2"/>
              </a:rPr>
              <a:t> Fin de la implementación</a:t>
            </a:r>
            <a:endParaRPr lang="es-PE" altLang="es-ES" sz="2400" noProof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F5874-3AC6-4F1B-89D1-38B78A33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405388"/>
            <a:ext cx="11287125" cy="792163"/>
          </a:xfrm>
        </p:spPr>
        <p:txBody>
          <a:bodyPr>
            <a:normAutofit fontScale="90000"/>
          </a:bodyPr>
          <a:lstStyle/>
          <a:p>
            <a:r>
              <a:rPr lang="es-ES" dirty="0"/>
              <a:t>Resultado de la implementación</a:t>
            </a:r>
            <a:br>
              <a:rPr lang="es-ES" dirty="0"/>
            </a:br>
            <a:endParaRPr lang="es-ES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DEB973CE-F8FD-4422-BBD1-56CBCD290D20}"/>
              </a:ext>
            </a:extLst>
          </p:cNvPr>
          <p:cNvGrpSpPr>
            <a:grpSpLocks/>
          </p:cNvGrpSpPr>
          <p:nvPr/>
        </p:nvGrpSpPr>
        <p:grpSpPr bwMode="auto">
          <a:xfrm>
            <a:off x="3513138" y="2492375"/>
            <a:ext cx="2592387" cy="3182938"/>
            <a:chOff x="2213" y="1434"/>
            <a:chExt cx="1633" cy="2005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6414091E-84AC-4629-B1FC-1F75FC4D7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1434"/>
              <a:ext cx="1633" cy="237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altLang="es-ES" b="1">
                  <a:solidFill>
                    <a:schemeClr val="bg1"/>
                  </a:solidFill>
                </a:rPr>
                <a:t>CCuadrado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41330563-F567-42E1-92F2-D430FBEDF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1661"/>
              <a:ext cx="1633" cy="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altLang="es-ES"/>
                <a:t>Double aLado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5BC3ED18-ADD1-4EA7-9596-E0F55156F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1902"/>
              <a:ext cx="1633" cy="15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" altLang="es-ES"/>
                <a:t>CCuadrado()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es-ES"/>
                <a:t>CCuadrado(double)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es-ES"/>
                <a:t>ModificarLado(double)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es-ES"/>
                <a:t>Double ObtenerLado()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es-ES"/>
                <a:t>Double Area()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ES" altLang="es-ES"/>
                <a:t>Double Perimetro()</a:t>
              </a:r>
            </a:p>
          </p:txBody>
        </p:sp>
      </p:grpSp>
      <p:sp>
        <p:nvSpPr>
          <p:cNvPr id="8" name="Text Box 9">
            <a:extLst>
              <a:ext uri="{FF2B5EF4-FFF2-40B4-BE49-F238E27FC236}">
                <a16:creationId xmlns:a16="http://schemas.microsoft.com/office/drawing/2014/main" id="{C8CCAB0C-4D09-4187-85B0-A3C28E421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49237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/>
              <a:t>Nombre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56BBEAA-D3AE-4C36-B06A-265D38F98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8607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/>
              <a:t>Elementos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6D113880-D4E6-431E-86E9-255896DA3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393382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/>
              <a:t>Operaciones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29C986D1-801E-4FF5-8EC6-AA6E3327C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4713" y="270827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015DB1F4-B196-4BE9-B745-F066DD6A5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4713" y="307975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18D0A33F-4EA5-49E5-A160-EE32783CD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41497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331732C7-0298-457B-A6AF-5D036EC97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3357563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/>
              <a:t>Constructores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6809899D-B8C0-4E05-B75A-F0B26ED4C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4076700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/>
              <a:t>Modificador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172B5D02-EE8C-4545-B921-EFBD237F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4437063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/>
              <a:t>Selector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C4C9A746-9DAF-415F-BE89-C18306976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5013325"/>
            <a:ext cx="2303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/>
              <a:t>Otras operaciones</a:t>
            </a:r>
          </a:p>
        </p:txBody>
      </p:sp>
      <p:sp>
        <p:nvSpPr>
          <p:cNvPr id="18" name="AutoShape 19">
            <a:extLst>
              <a:ext uri="{FF2B5EF4-FFF2-40B4-BE49-F238E27FC236}">
                <a16:creationId xmlns:a16="http://schemas.microsoft.com/office/drawing/2014/main" id="{4BB0A8A2-34DF-4FD4-BA2F-AB7D81999507}"/>
              </a:ext>
            </a:extLst>
          </p:cNvPr>
          <p:cNvSpPr>
            <a:spLocks/>
          </p:cNvSpPr>
          <p:nvPr/>
        </p:nvSpPr>
        <p:spPr bwMode="auto">
          <a:xfrm>
            <a:off x="6248400" y="3213100"/>
            <a:ext cx="144463" cy="792163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PE" altLang="es-ES"/>
          </a:p>
        </p:txBody>
      </p:sp>
      <p:sp>
        <p:nvSpPr>
          <p:cNvPr id="19" name="AutoShape 20">
            <a:extLst>
              <a:ext uri="{FF2B5EF4-FFF2-40B4-BE49-F238E27FC236}">
                <a16:creationId xmlns:a16="http://schemas.microsoft.com/office/drawing/2014/main" id="{BA340908-A9D9-480B-A8F2-45E99D34ED92}"/>
              </a:ext>
            </a:extLst>
          </p:cNvPr>
          <p:cNvSpPr>
            <a:spLocks/>
          </p:cNvSpPr>
          <p:nvPr/>
        </p:nvSpPr>
        <p:spPr bwMode="auto">
          <a:xfrm>
            <a:off x="6248400" y="4868863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s-PE" altLang="es-E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9169D00B-6127-42E9-80F6-07D36F490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42926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9F1B438A-7FCA-40FF-8424-8396247DA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6529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13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E3266-8F26-49F3-A4C7-C6F702AF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RESOLUCION DE 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0B102-8409-4E3F-B56B-BCD9F09C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283277"/>
            <a:ext cx="11287125" cy="1139884"/>
          </a:xfrm>
        </p:spPr>
        <p:txBody>
          <a:bodyPr/>
          <a:lstStyle/>
          <a:p>
            <a:r>
              <a:rPr lang="es-ES" dirty="0"/>
              <a:t>Implementación de un programa que utiliza la clase </a:t>
            </a:r>
            <a:r>
              <a:rPr lang="es-ES" dirty="0" err="1"/>
              <a:t>CCuadrado</a:t>
            </a:r>
            <a:r>
              <a:rPr lang="es-ES" dirty="0"/>
              <a:t> y prueba sus operaciones</a:t>
            </a:r>
          </a:p>
          <a:p>
            <a:endParaRPr lang="es-E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785028F-1BE4-40BD-B33B-19AB15B4C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3" y="2535121"/>
            <a:ext cx="9440862" cy="31393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  <a:tab pos="628650" algn="l"/>
                <a:tab pos="985838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PE" altLang="es-ES" noProof="1"/>
              <a:t> </a:t>
            </a:r>
            <a:r>
              <a:rPr lang="es-PE" altLang="es-ES" b="1" noProof="1"/>
              <a:t>class</a:t>
            </a:r>
            <a:r>
              <a:rPr lang="es-ES" altLang="es-ES" b="1" dirty="0"/>
              <a:t> </a:t>
            </a:r>
            <a:r>
              <a:rPr lang="es-ES" altLang="es-ES" b="1" dirty="0" err="1"/>
              <a:t>AppCuadrado</a:t>
            </a:r>
            <a:endParaRPr lang="es-ES" altLang="es-ES" b="1" noProof="1"/>
          </a:p>
          <a:p>
            <a:pPr eaLnBrk="1" hangingPunct="1"/>
            <a:r>
              <a:rPr lang="es-ES" altLang="es-ES" b="1" noProof="1"/>
              <a:t>    {</a:t>
            </a:r>
            <a:r>
              <a:rPr lang="es-PE" altLang="es-ES" b="1" dirty="0"/>
              <a:t>	</a:t>
            </a:r>
            <a:endParaRPr lang="es-PE" altLang="es-ES" b="1" noProof="1"/>
          </a:p>
          <a:p>
            <a:pPr eaLnBrk="1" hangingPunct="1"/>
            <a:r>
              <a:rPr lang="es-PE" altLang="es-ES" b="1" noProof="1"/>
              <a:t>        static void main(string[] args)</a:t>
            </a:r>
          </a:p>
          <a:p>
            <a:pPr eaLnBrk="1" hangingPunct="1"/>
            <a:r>
              <a:rPr lang="es-PE" altLang="es-ES" b="1" noProof="1"/>
              <a:t>        {</a:t>
            </a:r>
          </a:p>
          <a:p>
            <a:pPr eaLnBrk="1" hangingPunct="1"/>
            <a:r>
              <a:rPr lang="es-PE" altLang="es-ES" b="1" noProof="1">
                <a:solidFill>
                  <a:schemeClr val="tx2"/>
                </a:solidFill>
              </a:rPr>
              <a:t>            // declarar dos variables de tipo Cuadrado</a:t>
            </a:r>
          </a:p>
          <a:p>
            <a:pPr eaLnBrk="1" hangingPunct="1"/>
            <a:r>
              <a:rPr lang="es-PE" altLang="es-ES" b="1" noProof="1"/>
              <a:t>            CCuadrado c1;</a:t>
            </a:r>
          </a:p>
          <a:p>
            <a:pPr eaLnBrk="1" hangingPunct="1"/>
            <a:r>
              <a:rPr lang="es-PE" altLang="es-ES" b="1" noProof="1"/>
              <a:t>            CCuadrado c2;</a:t>
            </a:r>
          </a:p>
          <a:p>
            <a:pPr eaLnBrk="1" hangingPunct="1"/>
            <a:endParaRPr lang="es-PE" altLang="es-ES" b="1" noProof="1"/>
          </a:p>
          <a:p>
            <a:pPr eaLnBrk="1" hangingPunct="1"/>
            <a:r>
              <a:rPr lang="es-PE" altLang="es-ES" b="1" noProof="1"/>
              <a:t>            </a:t>
            </a:r>
            <a:r>
              <a:rPr lang="es-PE" altLang="es-ES" b="1" noProof="1">
                <a:solidFill>
                  <a:schemeClr val="tx2"/>
                </a:solidFill>
              </a:rPr>
              <a:t>// inicializar los cuadrados</a:t>
            </a:r>
            <a:r>
              <a:rPr lang="es-PE" altLang="es-ES" b="1" dirty="0">
                <a:solidFill>
                  <a:schemeClr val="tx2"/>
                </a:solidFill>
              </a:rPr>
              <a:t> haciendo uso de sus constructores</a:t>
            </a:r>
            <a:endParaRPr lang="es-PE" altLang="es-ES" b="1" noProof="1">
              <a:solidFill>
                <a:schemeClr val="tx2"/>
              </a:solidFill>
            </a:endParaRPr>
          </a:p>
          <a:p>
            <a:pPr eaLnBrk="1" hangingPunct="1"/>
            <a:r>
              <a:rPr lang="es-PE" altLang="es-ES" b="1" noProof="1"/>
              <a:t>            c1 = new CCuadrado();</a:t>
            </a:r>
          </a:p>
          <a:p>
            <a:pPr eaLnBrk="1" hangingPunct="1"/>
            <a:r>
              <a:rPr lang="es-PE" altLang="es-ES" b="1" noProof="1"/>
              <a:t>            c2 = new CCuadrado(3);</a:t>
            </a:r>
            <a:endParaRPr lang="es-MX" altLang="es-ES" b="1" dirty="0"/>
          </a:p>
        </p:txBody>
      </p:sp>
    </p:spTree>
    <p:extLst>
      <p:ext uri="{BB962C8B-B14F-4D97-AF65-F5344CB8AC3E}">
        <p14:creationId xmlns:p14="http://schemas.microsoft.com/office/powerpoint/2010/main" val="65381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D28A7-9CB9-4003-8B92-F9C3CA76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RESOLUCION DE EJERCICIO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9B1534-E356-4AC0-8F7D-CADDB37171C2}"/>
              </a:ext>
            </a:extLst>
          </p:cNvPr>
          <p:cNvSpPr txBox="1">
            <a:spLocks noChangeArrowheads="1"/>
          </p:cNvSpPr>
          <p:nvPr/>
        </p:nvSpPr>
        <p:spPr>
          <a:xfrm>
            <a:off x="1601024" y="1545619"/>
            <a:ext cx="7642225" cy="4522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1800" b="1" noProof="1"/>
              <a:t> </a:t>
            </a:r>
            <a:r>
              <a:rPr lang="es-PE" altLang="es-ES" sz="1800" b="1"/>
              <a:t>	    </a:t>
            </a:r>
            <a:r>
              <a:rPr lang="es-PE" altLang="es-ES" sz="1800" b="1" noProof="1">
                <a:solidFill>
                  <a:schemeClr val="accent6"/>
                </a:solidFill>
              </a:rPr>
              <a:t>// mostrar el valor de los lados de cada cuadrado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PE" altLang="es-ES" sz="1800" b="1" noProof="1"/>
              <a:t>            	System.out.println("El lado de c1 es “+ c1.</a:t>
            </a:r>
            <a:r>
              <a:rPr lang="es-ES" altLang="es-ES" sz="1800" b="1"/>
              <a:t>Obtener</a:t>
            </a:r>
            <a:r>
              <a:rPr lang="es-ES" altLang="es-ES" sz="1800" b="1" noProof="1"/>
              <a:t>Lado());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1800" b="1" noProof="1"/>
              <a:t>		</a:t>
            </a:r>
            <a:r>
              <a:rPr lang="es-PE" altLang="es-ES" sz="1800" b="1" noProof="1"/>
              <a:t>System.out.println</a:t>
            </a:r>
            <a:r>
              <a:rPr lang="es-ES" altLang="es-ES" sz="1800" b="1" noProof="1"/>
              <a:t>("El lado de c2 es “</a:t>
            </a:r>
            <a:r>
              <a:rPr lang="es-ES" altLang="es-ES" sz="1800" b="1"/>
              <a:t> + c2.Obtener</a:t>
            </a:r>
            <a:r>
              <a:rPr lang="es-ES" altLang="es-ES" sz="1800" b="1" noProof="1"/>
              <a:t>Lado());</a:t>
            </a:r>
          </a:p>
          <a:p>
            <a:pPr>
              <a:lnSpc>
                <a:spcPct val="80000"/>
              </a:lnSpc>
              <a:buFont typeface="Arial"/>
              <a:buNone/>
            </a:pPr>
            <a:r>
              <a:rPr lang="es-ES" altLang="es-ES" sz="1800" b="1" noProof="1"/>
              <a:t>		</a:t>
            </a:r>
            <a:r>
              <a:rPr lang="es-PE" altLang="es-ES" sz="1800" b="1" noProof="1"/>
              <a:t>System.out.println</a:t>
            </a:r>
            <a:r>
              <a:rPr lang="es-ES" altLang="es-ES" sz="1800" b="1" noProof="1"/>
              <a:t>();</a:t>
            </a:r>
          </a:p>
          <a:p>
            <a:pPr>
              <a:buFont typeface="Arial"/>
              <a:buNone/>
            </a:pPr>
            <a:r>
              <a:rPr lang="es-ES" altLang="es-ES" sz="1800" b="1" noProof="1"/>
              <a:t>            </a:t>
            </a:r>
            <a:r>
              <a:rPr lang="es-ES" altLang="es-ES" sz="1800" b="1" noProof="1">
                <a:solidFill>
                  <a:schemeClr val="accent6"/>
                </a:solidFill>
              </a:rPr>
              <a:t>// cambiar el valor del lado de c1 y mostrarlo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1800" b="1" noProof="1"/>
              <a:t>            	c1.ModificarLado(5);</a:t>
            </a:r>
          </a:p>
          <a:p>
            <a:pPr>
              <a:lnSpc>
                <a:spcPct val="80000"/>
              </a:lnSpc>
              <a:buFont typeface="Arial"/>
              <a:buNone/>
            </a:pPr>
            <a:r>
              <a:rPr lang="es-ES" altLang="es-ES" sz="1800" b="1" noProof="1"/>
              <a:t>		</a:t>
            </a:r>
            <a:r>
              <a:rPr lang="es-PE" altLang="es-ES" sz="1800" b="1" noProof="1"/>
              <a:t>System.out.println</a:t>
            </a:r>
            <a:r>
              <a:rPr lang="es-ES" altLang="es-ES" sz="1800" b="1" noProof="1"/>
              <a:t>("Cambiando el lado de c1... ");            </a:t>
            </a:r>
          </a:p>
          <a:p>
            <a:pPr>
              <a:lnSpc>
                <a:spcPct val="80000"/>
              </a:lnSpc>
              <a:buFont typeface="Arial"/>
              <a:buNone/>
            </a:pPr>
            <a:r>
              <a:rPr lang="es-ES" altLang="es-ES" sz="1800" b="1" noProof="1"/>
              <a:t>            	</a:t>
            </a:r>
            <a:r>
              <a:rPr lang="es-PE" altLang="es-ES" sz="1800" b="1" noProof="1"/>
              <a:t>System.out.println</a:t>
            </a:r>
            <a:r>
              <a:rPr lang="es-ES" altLang="es-ES" sz="1800" b="1" noProof="1"/>
              <a:t>("El lado de c1 es “+ c1.</a:t>
            </a:r>
            <a:r>
              <a:rPr lang="es-ES" altLang="es-ES" sz="1800" b="1"/>
              <a:t>Obtener</a:t>
            </a:r>
            <a:r>
              <a:rPr lang="es-ES" altLang="es-ES" sz="1800" b="1" noProof="1"/>
              <a:t>Lado());</a:t>
            </a:r>
          </a:p>
          <a:p>
            <a:pPr>
              <a:lnSpc>
                <a:spcPct val="80000"/>
              </a:lnSpc>
              <a:buFont typeface="Arial"/>
              <a:buNone/>
            </a:pPr>
            <a:r>
              <a:rPr lang="es-ES" altLang="es-ES" sz="1800" b="1" noProof="1"/>
              <a:t>		</a:t>
            </a:r>
            <a:r>
              <a:rPr lang="es-PE" altLang="es-ES" sz="1800" b="1" noProof="1"/>
              <a:t>System.out.println</a:t>
            </a:r>
            <a:r>
              <a:rPr lang="es-ES" altLang="es-ES" sz="1800" b="1" noProof="1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1800" b="1" noProof="1"/>
              <a:t>            </a:t>
            </a:r>
            <a:r>
              <a:rPr lang="es-ES" altLang="es-ES" sz="1800" b="1" noProof="1">
                <a:solidFill>
                  <a:schemeClr val="accent6"/>
                </a:solidFill>
              </a:rPr>
              <a:t>// mostrar el area de c1 y el perimetro de c2            </a:t>
            </a:r>
          </a:p>
          <a:p>
            <a:pPr>
              <a:lnSpc>
                <a:spcPct val="80000"/>
              </a:lnSpc>
              <a:buFont typeface="Arial"/>
              <a:buNone/>
            </a:pPr>
            <a:r>
              <a:rPr lang="es-ES" altLang="es-ES" sz="1800" b="1" noProof="1"/>
              <a:t>            	</a:t>
            </a:r>
            <a:r>
              <a:rPr lang="es-PE" altLang="es-ES" sz="1800" b="1" noProof="1"/>
              <a:t> System.out.println</a:t>
            </a:r>
            <a:r>
              <a:rPr lang="es-ES" altLang="es-ES" sz="1800" b="1" noProof="1"/>
              <a:t>("El area de c1 es “+ c1.Area());                        </a:t>
            </a:r>
          </a:p>
          <a:p>
            <a:pPr>
              <a:lnSpc>
                <a:spcPct val="80000"/>
              </a:lnSpc>
              <a:buFont typeface="Arial"/>
              <a:buNone/>
            </a:pPr>
            <a:r>
              <a:rPr lang="es-ES" altLang="es-ES" sz="1800" b="1" noProof="1"/>
              <a:t>            	</a:t>
            </a:r>
            <a:r>
              <a:rPr lang="es-PE" altLang="es-ES" sz="1800" b="1" noProof="1"/>
              <a:t> System.out.println</a:t>
            </a:r>
            <a:r>
              <a:rPr lang="es-ES" altLang="es-ES" sz="1800" b="1" noProof="1"/>
              <a:t>("El perimetro de c2 es “+ c2.Perimetro());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ES" sz="1600" b="1" noProof="1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226654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730</Words>
  <Application>Microsoft Office PowerPoint</Application>
  <PresentationFormat>Panorámica</PresentationFormat>
  <Paragraphs>125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Verdana</vt:lpstr>
      <vt:lpstr>Wingdings</vt:lpstr>
      <vt:lpstr>Tema de Office</vt:lpstr>
      <vt:lpstr>Clases, Objetos y Métodos</vt:lpstr>
      <vt:lpstr>EJERCICIO SOBRE CLASE Y OBJETO</vt:lpstr>
      <vt:lpstr>RESOLUCION DE EJERCICIO</vt:lpstr>
      <vt:lpstr>RESOLUCION DE EJERCICIO</vt:lpstr>
      <vt:lpstr>RESOLUCION DE EJERCICIO</vt:lpstr>
      <vt:lpstr>RESOLUCION DE EJERCICIO</vt:lpstr>
      <vt:lpstr>Resultado de la implementación </vt:lpstr>
      <vt:lpstr>RESOLUCION DE EJERCICIO</vt:lpstr>
      <vt:lpstr>RESOLUCION DE EJERCICIO</vt:lpstr>
      <vt:lpstr>RESOLUCION DE EJERCICIO</vt:lpstr>
      <vt:lpstr>MAS EJERCICIO SOBRE CLASE Y OBJETO</vt:lpstr>
      <vt:lpstr>MAS EJERCICIO SOBRE CLASE Y OBJETO</vt:lpstr>
      <vt:lpstr>EJERCICIO SOBRE CLASE Y OBJETO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Clases, Objetos y Métodos</dc:title>
  <dc:creator>Juan Carlos E. Romaina Acevedo</dc:creator>
  <cp:lastModifiedBy>Juan Carlos E. Romaina Acevedo</cp:lastModifiedBy>
  <cp:revision>2</cp:revision>
  <dcterms:modified xsi:type="dcterms:W3CDTF">2023-04-21T00:05:42Z</dcterms:modified>
</cp:coreProperties>
</file>