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0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B4529-652C-4033-9D90-4367FFA9A9E2}" v="1" dt="2022-05-20T00:26:4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1"/>
    <p:restoredTop sz="86418"/>
  </p:normalViewPr>
  <p:slideViewPr>
    <p:cSldViewPr snapToGrid="0" snapToObjects="1">
      <p:cViewPr varScale="1">
        <p:scale>
          <a:sx n="104" d="100"/>
          <a:sy n="104" d="100"/>
        </p:scale>
        <p:origin x="132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77EB4529-652C-4033-9D90-4367FFA9A9E2}"/>
    <pc:docChg chg="undo custSel addSld delSld modSld sldOrd">
      <pc:chgData name="Juan Carlos E. Romaina Acevedo" userId="634bb9585bf6aad7" providerId="LiveId" clId="{77EB4529-652C-4033-9D90-4367FFA9A9E2}" dt="2022-05-20T00:27:44.202" v="96" actId="20577"/>
      <pc:docMkLst>
        <pc:docMk/>
      </pc:docMkLst>
      <pc:sldChg chg="del">
        <pc:chgData name="Juan Carlos E. Romaina Acevedo" userId="634bb9585bf6aad7" providerId="LiveId" clId="{77EB4529-652C-4033-9D90-4367FFA9A9E2}" dt="2022-05-20T00:26:34.829" v="1" actId="47"/>
        <pc:sldMkLst>
          <pc:docMk/>
          <pc:sldMk cId="1736583137" sldId="256"/>
        </pc:sldMkLst>
      </pc:sldChg>
      <pc:sldChg chg="del">
        <pc:chgData name="Juan Carlos E. Romaina Acevedo" userId="634bb9585bf6aad7" providerId="LiveId" clId="{77EB4529-652C-4033-9D90-4367FFA9A9E2}" dt="2022-05-20T00:26:32.490" v="0" actId="47"/>
        <pc:sldMkLst>
          <pc:docMk/>
          <pc:sldMk cId="3737584051" sldId="293"/>
        </pc:sldMkLst>
      </pc:sldChg>
      <pc:sldChg chg="modSp mod">
        <pc:chgData name="Juan Carlos E. Romaina Acevedo" userId="634bb9585bf6aad7" providerId="LiveId" clId="{77EB4529-652C-4033-9D90-4367FFA9A9E2}" dt="2022-05-20T00:27:13.954" v="24" actId="20577"/>
        <pc:sldMkLst>
          <pc:docMk/>
          <pc:sldMk cId="3015775665" sldId="309"/>
        </pc:sldMkLst>
        <pc:spChg chg="mod">
          <ac:chgData name="Juan Carlos E. Romaina Acevedo" userId="634bb9585bf6aad7" providerId="LiveId" clId="{77EB4529-652C-4033-9D90-4367FFA9A9E2}" dt="2022-05-20T00:27:13.954" v="24" actId="20577"/>
          <ac:spMkLst>
            <pc:docMk/>
            <pc:sldMk cId="3015775665" sldId="309"/>
            <ac:spMk id="3" creationId="{00000000-0000-0000-0000-000000000000}"/>
          </ac:spMkLst>
        </pc:spChg>
      </pc:sldChg>
      <pc:sldChg chg="modSp mod">
        <pc:chgData name="Juan Carlos E. Romaina Acevedo" userId="634bb9585bf6aad7" providerId="LiveId" clId="{77EB4529-652C-4033-9D90-4367FFA9A9E2}" dt="2022-05-20T00:27:23.370" v="41" actId="20577"/>
        <pc:sldMkLst>
          <pc:docMk/>
          <pc:sldMk cId="1499126486" sldId="310"/>
        </pc:sldMkLst>
        <pc:spChg chg="mod">
          <ac:chgData name="Juan Carlos E. Romaina Acevedo" userId="634bb9585bf6aad7" providerId="LiveId" clId="{77EB4529-652C-4033-9D90-4367FFA9A9E2}" dt="2022-05-20T00:27:23.370" v="41" actId="20577"/>
          <ac:spMkLst>
            <pc:docMk/>
            <pc:sldMk cId="1499126486" sldId="310"/>
            <ac:spMk id="3" creationId="{00000000-0000-0000-0000-000000000000}"/>
          </ac:spMkLst>
        </pc:spChg>
      </pc:sldChg>
      <pc:sldChg chg="modSp mod">
        <pc:chgData name="Juan Carlos E. Romaina Acevedo" userId="634bb9585bf6aad7" providerId="LiveId" clId="{77EB4529-652C-4033-9D90-4367FFA9A9E2}" dt="2022-05-20T00:27:30.373" v="54" actId="20577"/>
        <pc:sldMkLst>
          <pc:docMk/>
          <pc:sldMk cId="1181133761" sldId="311"/>
        </pc:sldMkLst>
        <pc:spChg chg="mod">
          <ac:chgData name="Juan Carlos E. Romaina Acevedo" userId="634bb9585bf6aad7" providerId="LiveId" clId="{77EB4529-652C-4033-9D90-4367FFA9A9E2}" dt="2022-05-20T00:27:30.373" v="54" actId="20577"/>
          <ac:spMkLst>
            <pc:docMk/>
            <pc:sldMk cId="1181133761" sldId="311"/>
            <ac:spMk id="8" creationId="{00000000-0000-0000-0000-000000000000}"/>
          </ac:spMkLst>
        </pc:spChg>
      </pc:sldChg>
      <pc:sldChg chg="modSp add mod ord">
        <pc:chgData name="Juan Carlos E. Romaina Acevedo" userId="634bb9585bf6aad7" providerId="LiveId" clId="{77EB4529-652C-4033-9D90-4367FFA9A9E2}" dt="2022-05-20T00:27:44.202" v="96" actId="20577"/>
        <pc:sldMkLst>
          <pc:docMk/>
          <pc:sldMk cId="1671002039" sldId="333"/>
        </pc:sldMkLst>
        <pc:spChg chg="mod">
          <ac:chgData name="Juan Carlos E. Romaina Acevedo" userId="634bb9585bf6aad7" providerId="LiveId" clId="{77EB4529-652C-4033-9D90-4367FFA9A9E2}" dt="2022-05-20T00:26:53.688" v="12" actId="20577"/>
          <ac:spMkLst>
            <pc:docMk/>
            <pc:sldMk cId="1671002039" sldId="333"/>
            <ac:spMk id="2" creationId="{ADC0CBF6-2642-4FFC-B023-2ECFB16D4475}"/>
          </ac:spMkLst>
        </pc:spChg>
        <pc:spChg chg="mod">
          <ac:chgData name="Juan Carlos E. Romaina Acevedo" userId="634bb9585bf6aad7" providerId="LiveId" clId="{77EB4529-652C-4033-9D90-4367FFA9A9E2}" dt="2022-05-20T00:27:44.202" v="96" actId="20577"/>
          <ac:spMkLst>
            <pc:docMk/>
            <pc:sldMk cId="1671002039" sldId="333"/>
            <ac:spMk id="3" creationId="{360DB69D-63A4-4B99-ACB0-5FDF11E9D6A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55F8D-BCB7-40C3-B705-2C86552C25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A5A8A7-E656-4629-9A09-589D59352E4F}">
      <dgm:prSet/>
      <dgm:spPr/>
      <dgm:t>
        <a:bodyPr/>
        <a:lstStyle/>
        <a:p>
          <a:r>
            <a:rPr lang="es-PE"/>
            <a:t>Una clase puede redefinir cualquiera de los métodos heredados de la superclase.</a:t>
          </a:r>
          <a:endParaRPr lang="en-US"/>
        </a:p>
      </dgm:t>
    </dgm:pt>
    <dgm:pt modelId="{905BF90C-AA4A-4471-95E8-3AA7966D3BE0}" type="parTrans" cxnId="{2D9E4632-32E1-475C-BA65-AB6B2EFF88C4}">
      <dgm:prSet/>
      <dgm:spPr/>
      <dgm:t>
        <a:bodyPr/>
        <a:lstStyle/>
        <a:p>
          <a:endParaRPr lang="en-US"/>
        </a:p>
      </dgm:t>
    </dgm:pt>
    <dgm:pt modelId="{E815956F-8213-41BD-8337-57EB93CEC3D5}" type="sibTrans" cxnId="{2D9E4632-32E1-475C-BA65-AB6B2EFF88C4}">
      <dgm:prSet/>
      <dgm:spPr/>
      <dgm:t>
        <a:bodyPr/>
        <a:lstStyle/>
        <a:p>
          <a:endParaRPr lang="en-US"/>
        </a:p>
      </dgm:t>
    </dgm:pt>
    <dgm:pt modelId="{9E140CC8-0F2E-4BDC-BC2E-9567CA8D69BC}">
      <dgm:prSet/>
      <dgm:spPr/>
      <dgm:t>
        <a:bodyPr/>
        <a:lstStyle/>
        <a:p>
          <a:r>
            <a:rPr lang="es-PE"/>
            <a:t>El nuevo método sustituye al heredado para todos los efectos en la clase que lo ha redefinido.</a:t>
          </a:r>
          <a:endParaRPr lang="en-US"/>
        </a:p>
      </dgm:t>
    </dgm:pt>
    <dgm:pt modelId="{AA4FA3CD-EB6B-4EDD-A102-7FA8EB263701}" type="parTrans" cxnId="{0A5146EE-B407-4770-9AF4-3DFBB2A68C8E}">
      <dgm:prSet/>
      <dgm:spPr/>
      <dgm:t>
        <a:bodyPr/>
        <a:lstStyle/>
        <a:p>
          <a:endParaRPr lang="en-US"/>
        </a:p>
      </dgm:t>
    </dgm:pt>
    <dgm:pt modelId="{ACA02169-660E-4012-A971-90F159EC0B7B}" type="sibTrans" cxnId="{0A5146EE-B407-4770-9AF4-3DFBB2A68C8E}">
      <dgm:prSet/>
      <dgm:spPr/>
      <dgm:t>
        <a:bodyPr/>
        <a:lstStyle/>
        <a:p>
          <a:endParaRPr lang="en-US"/>
        </a:p>
      </dgm:t>
    </dgm:pt>
    <dgm:pt modelId="{A38F521D-EC16-4FA0-A7FE-7E0C8FCBDB51}">
      <dgm:prSet/>
      <dgm:spPr/>
      <dgm:t>
        <a:bodyPr/>
        <a:lstStyle/>
        <a:p>
          <a:r>
            <a:rPr lang="es-PE"/>
            <a:t>Los métodos de la superclase todavía pueden ser accedidos por medio de la palabra super    </a:t>
          </a:r>
          <a:endParaRPr lang="en-US"/>
        </a:p>
      </dgm:t>
    </dgm:pt>
    <dgm:pt modelId="{2610A7EE-D4C3-4056-9F52-2B07EFE3897D}" type="parTrans" cxnId="{631028ED-DC99-497D-83E4-FF62882AA251}">
      <dgm:prSet/>
      <dgm:spPr/>
      <dgm:t>
        <a:bodyPr/>
        <a:lstStyle/>
        <a:p>
          <a:endParaRPr lang="en-US"/>
        </a:p>
      </dgm:t>
    </dgm:pt>
    <dgm:pt modelId="{3FE85359-B91A-462B-8F36-25D1B7003CCA}" type="sibTrans" cxnId="{631028ED-DC99-497D-83E4-FF62882AA251}">
      <dgm:prSet/>
      <dgm:spPr/>
      <dgm:t>
        <a:bodyPr/>
        <a:lstStyle/>
        <a:p>
          <a:endParaRPr lang="en-US"/>
        </a:p>
      </dgm:t>
    </dgm:pt>
    <dgm:pt modelId="{50F24DCF-4018-4193-9BAE-A25D8455C57F}" type="pres">
      <dgm:prSet presAssocID="{23155F8D-BCB7-40C3-B705-2C86552C2510}" presName="root" presStyleCnt="0">
        <dgm:presLayoutVars>
          <dgm:dir/>
          <dgm:resizeHandles val="exact"/>
        </dgm:presLayoutVars>
      </dgm:prSet>
      <dgm:spPr/>
    </dgm:pt>
    <dgm:pt modelId="{86FCD008-6491-43A9-BB87-85D5C4607B0C}" type="pres">
      <dgm:prSet presAssocID="{8BA5A8A7-E656-4629-9A09-589D59352E4F}" presName="compNode" presStyleCnt="0"/>
      <dgm:spPr/>
    </dgm:pt>
    <dgm:pt modelId="{8F786FB1-B1D5-4CA4-AFB6-8762273ECFFC}" type="pres">
      <dgm:prSet presAssocID="{8BA5A8A7-E656-4629-9A09-589D59352E4F}" presName="bgRect" presStyleLbl="bgShp" presStyleIdx="0" presStyleCnt="3"/>
      <dgm:spPr/>
    </dgm:pt>
    <dgm:pt modelId="{F7319BEE-ECF8-4CD7-B0DB-125CDE4F40AA}" type="pres">
      <dgm:prSet presAssocID="{8BA5A8A7-E656-4629-9A09-589D59352E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305BB3B-3480-4BD8-A579-0A3ED112D35F}" type="pres">
      <dgm:prSet presAssocID="{8BA5A8A7-E656-4629-9A09-589D59352E4F}" presName="spaceRect" presStyleCnt="0"/>
      <dgm:spPr/>
    </dgm:pt>
    <dgm:pt modelId="{72CCD4FB-BA8D-48C9-B706-9E3070460060}" type="pres">
      <dgm:prSet presAssocID="{8BA5A8A7-E656-4629-9A09-589D59352E4F}" presName="parTx" presStyleLbl="revTx" presStyleIdx="0" presStyleCnt="3">
        <dgm:presLayoutVars>
          <dgm:chMax val="0"/>
          <dgm:chPref val="0"/>
        </dgm:presLayoutVars>
      </dgm:prSet>
      <dgm:spPr/>
    </dgm:pt>
    <dgm:pt modelId="{A79702E9-B8EC-4D90-90D2-5249016BE07E}" type="pres">
      <dgm:prSet presAssocID="{E815956F-8213-41BD-8337-57EB93CEC3D5}" presName="sibTrans" presStyleCnt="0"/>
      <dgm:spPr/>
    </dgm:pt>
    <dgm:pt modelId="{12BA7109-6241-45CD-9783-BB904CEA4D18}" type="pres">
      <dgm:prSet presAssocID="{9E140CC8-0F2E-4BDC-BC2E-9567CA8D69BC}" presName="compNode" presStyleCnt="0"/>
      <dgm:spPr/>
    </dgm:pt>
    <dgm:pt modelId="{DD629BD7-61A2-4303-9901-FAE537BE7550}" type="pres">
      <dgm:prSet presAssocID="{9E140CC8-0F2E-4BDC-BC2E-9567CA8D69BC}" presName="bgRect" presStyleLbl="bgShp" presStyleIdx="1" presStyleCnt="3"/>
      <dgm:spPr/>
    </dgm:pt>
    <dgm:pt modelId="{EEFA66CA-3094-4290-A6D0-04328B7A5083}" type="pres">
      <dgm:prSet presAssocID="{9E140CC8-0F2E-4BDC-BC2E-9567CA8D69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92CE5B0A-F5C3-460B-A206-C50246E21CF5}" type="pres">
      <dgm:prSet presAssocID="{9E140CC8-0F2E-4BDC-BC2E-9567CA8D69BC}" presName="spaceRect" presStyleCnt="0"/>
      <dgm:spPr/>
    </dgm:pt>
    <dgm:pt modelId="{5BFBE7BF-96F9-49BC-9473-D0872EEFFCF4}" type="pres">
      <dgm:prSet presAssocID="{9E140CC8-0F2E-4BDC-BC2E-9567CA8D69BC}" presName="parTx" presStyleLbl="revTx" presStyleIdx="1" presStyleCnt="3">
        <dgm:presLayoutVars>
          <dgm:chMax val="0"/>
          <dgm:chPref val="0"/>
        </dgm:presLayoutVars>
      </dgm:prSet>
      <dgm:spPr/>
    </dgm:pt>
    <dgm:pt modelId="{5E702575-9FD5-4EB9-8BB4-81604106CAA7}" type="pres">
      <dgm:prSet presAssocID="{ACA02169-660E-4012-A971-90F159EC0B7B}" presName="sibTrans" presStyleCnt="0"/>
      <dgm:spPr/>
    </dgm:pt>
    <dgm:pt modelId="{DECB41D9-70BD-4E73-A3EA-E60DC3F2BAFF}" type="pres">
      <dgm:prSet presAssocID="{A38F521D-EC16-4FA0-A7FE-7E0C8FCBDB51}" presName="compNode" presStyleCnt="0"/>
      <dgm:spPr/>
    </dgm:pt>
    <dgm:pt modelId="{0A2A06D5-68CC-40CB-AC0E-CBA7BC5BA06A}" type="pres">
      <dgm:prSet presAssocID="{A38F521D-EC16-4FA0-A7FE-7E0C8FCBDB51}" presName="bgRect" presStyleLbl="bgShp" presStyleIdx="2" presStyleCnt="3"/>
      <dgm:spPr/>
    </dgm:pt>
    <dgm:pt modelId="{239D2AF5-DB57-4CE5-8622-5795465D5BC0}" type="pres">
      <dgm:prSet presAssocID="{A38F521D-EC16-4FA0-A7FE-7E0C8FCBDB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7FB4D14-9252-4C48-89AE-7F55CD815135}" type="pres">
      <dgm:prSet presAssocID="{A38F521D-EC16-4FA0-A7FE-7E0C8FCBDB51}" presName="spaceRect" presStyleCnt="0"/>
      <dgm:spPr/>
    </dgm:pt>
    <dgm:pt modelId="{FB86E7E6-ED2B-4B71-A66A-1193E95C98E4}" type="pres">
      <dgm:prSet presAssocID="{A38F521D-EC16-4FA0-A7FE-7E0C8FCBDB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9E4632-32E1-475C-BA65-AB6B2EFF88C4}" srcId="{23155F8D-BCB7-40C3-B705-2C86552C2510}" destId="{8BA5A8A7-E656-4629-9A09-589D59352E4F}" srcOrd="0" destOrd="0" parTransId="{905BF90C-AA4A-4471-95E8-3AA7966D3BE0}" sibTransId="{E815956F-8213-41BD-8337-57EB93CEC3D5}"/>
    <dgm:cxn modelId="{48CDFF55-6AF8-4634-9B3A-69B0683644C8}" type="presOf" srcId="{9E140CC8-0F2E-4BDC-BC2E-9567CA8D69BC}" destId="{5BFBE7BF-96F9-49BC-9473-D0872EEFFCF4}" srcOrd="0" destOrd="0" presId="urn:microsoft.com/office/officeart/2018/2/layout/IconVerticalSolidList"/>
    <dgm:cxn modelId="{ED3682A8-D683-4B0C-A48F-CCA3B7B9FFC2}" type="presOf" srcId="{A38F521D-EC16-4FA0-A7FE-7E0C8FCBDB51}" destId="{FB86E7E6-ED2B-4B71-A66A-1193E95C98E4}" srcOrd="0" destOrd="0" presId="urn:microsoft.com/office/officeart/2018/2/layout/IconVerticalSolidList"/>
    <dgm:cxn modelId="{DBF437C1-4569-4A60-AFD0-BF88CB548E61}" type="presOf" srcId="{23155F8D-BCB7-40C3-B705-2C86552C2510}" destId="{50F24DCF-4018-4193-9BAE-A25D8455C57F}" srcOrd="0" destOrd="0" presId="urn:microsoft.com/office/officeart/2018/2/layout/IconVerticalSolidList"/>
    <dgm:cxn modelId="{631028ED-DC99-497D-83E4-FF62882AA251}" srcId="{23155F8D-BCB7-40C3-B705-2C86552C2510}" destId="{A38F521D-EC16-4FA0-A7FE-7E0C8FCBDB51}" srcOrd="2" destOrd="0" parTransId="{2610A7EE-D4C3-4056-9F52-2B07EFE3897D}" sibTransId="{3FE85359-B91A-462B-8F36-25D1B7003CCA}"/>
    <dgm:cxn modelId="{0A5146EE-B407-4770-9AF4-3DFBB2A68C8E}" srcId="{23155F8D-BCB7-40C3-B705-2C86552C2510}" destId="{9E140CC8-0F2E-4BDC-BC2E-9567CA8D69BC}" srcOrd="1" destOrd="0" parTransId="{AA4FA3CD-EB6B-4EDD-A102-7FA8EB263701}" sibTransId="{ACA02169-660E-4012-A971-90F159EC0B7B}"/>
    <dgm:cxn modelId="{90E573FA-B0BF-40BD-8EB9-0D648AEC3DC5}" type="presOf" srcId="{8BA5A8A7-E656-4629-9A09-589D59352E4F}" destId="{72CCD4FB-BA8D-48C9-B706-9E3070460060}" srcOrd="0" destOrd="0" presId="urn:microsoft.com/office/officeart/2018/2/layout/IconVerticalSolidList"/>
    <dgm:cxn modelId="{C477D3A9-1980-41B6-A8A1-3EA6997B8B14}" type="presParOf" srcId="{50F24DCF-4018-4193-9BAE-A25D8455C57F}" destId="{86FCD008-6491-43A9-BB87-85D5C4607B0C}" srcOrd="0" destOrd="0" presId="urn:microsoft.com/office/officeart/2018/2/layout/IconVerticalSolidList"/>
    <dgm:cxn modelId="{5B8CD13C-8F18-4C3C-93CA-43A963E5FCBD}" type="presParOf" srcId="{86FCD008-6491-43A9-BB87-85D5C4607B0C}" destId="{8F786FB1-B1D5-4CA4-AFB6-8762273ECFFC}" srcOrd="0" destOrd="0" presId="urn:microsoft.com/office/officeart/2018/2/layout/IconVerticalSolidList"/>
    <dgm:cxn modelId="{83DB8E8E-3DA2-4ADC-9E27-4EDF1BEFD1ED}" type="presParOf" srcId="{86FCD008-6491-43A9-BB87-85D5C4607B0C}" destId="{F7319BEE-ECF8-4CD7-B0DB-125CDE4F40AA}" srcOrd="1" destOrd="0" presId="urn:microsoft.com/office/officeart/2018/2/layout/IconVerticalSolidList"/>
    <dgm:cxn modelId="{775888A4-5E9E-45D8-B279-33412760A525}" type="presParOf" srcId="{86FCD008-6491-43A9-BB87-85D5C4607B0C}" destId="{0305BB3B-3480-4BD8-A579-0A3ED112D35F}" srcOrd="2" destOrd="0" presId="urn:microsoft.com/office/officeart/2018/2/layout/IconVerticalSolidList"/>
    <dgm:cxn modelId="{0688BEF2-F825-4171-9B7E-988118CA99EC}" type="presParOf" srcId="{86FCD008-6491-43A9-BB87-85D5C4607B0C}" destId="{72CCD4FB-BA8D-48C9-B706-9E3070460060}" srcOrd="3" destOrd="0" presId="urn:microsoft.com/office/officeart/2018/2/layout/IconVerticalSolidList"/>
    <dgm:cxn modelId="{9E716242-2C49-4C6B-ADCF-97DB60464192}" type="presParOf" srcId="{50F24DCF-4018-4193-9BAE-A25D8455C57F}" destId="{A79702E9-B8EC-4D90-90D2-5249016BE07E}" srcOrd="1" destOrd="0" presId="urn:microsoft.com/office/officeart/2018/2/layout/IconVerticalSolidList"/>
    <dgm:cxn modelId="{04820488-4DD6-449D-94BD-E6E5C562EFF1}" type="presParOf" srcId="{50F24DCF-4018-4193-9BAE-A25D8455C57F}" destId="{12BA7109-6241-45CD-9783-BB904CEA4D18}" srcOrd="2" destOrd="0" presId="urn:microsoft.com/office/officeart/2018/2/layout/IconVerticalSolidList"/>
    <dgm:cxn modelId="{68301234-ED81-44F0-B499-4CEB8C3F698B}" type="presParOf" srcId="{12BA7109-6241-45CD-9783-BB904CEA4D18}" destId="{DD629BD7-61A2-4303-9901-FAE537BE7550}" srcOrd="0" destOrd="0" presId="urn:microsoft.com/office/officeart/2018/2/layout/IconVerticalSolidList"/>
    <dgm:cxn modelId="{BB3605E8-0CE3-4CAC-8DD9-2E1B21CF6AD1}" type="presParOf" srcId="{12BA7109-6241-45CD-9783-BB904CEA4D18}" destId="{EEFA66CA-3094-4290-A6D0-04328B7A5083}" srcOrd="1" destOrd="0" presId="urn:microsoft.com/office/officeart/2018/2/layout/IconVerticalSolidList"/>
    <dgm:cxn modelId="{4FE515A8-4721-4855-96A2-75C47ED6ECD0}" type="presParOf" srcId="{12BA7109-6241-45CD-9783-BB904CEA4D18}" destId="{92CE5B0A-F5C3-460B-A206-C50246E21CF5}" srcOrd="2" destOrd="0" presId="urn:microsoft.com/office/officeart/2018/2/layout/IconVerticalSolidList"/>
    <dgm:cxn modelId="{AC6520BC-5718-4B9D-8C72-497F10BD5A94}" type="presParOf" srcId="{12BA7109-6241-45CD-9783-BB904CEA4D18}" destId="{5BFBE7BF-96F9-49BC-9473-D0872EEFFCF4}" srcOrd="3" destOrd="0" presId="urn:microsoft.com/office/officeart/2018/2/layout/IconVerticalSolidList"/>
    <dgm:cxn modelId="{5F9A803F-0959-4B87-B394-9A8EB9332C90}" type="presParOf" srcId="{50F24DCF-4018-4193-9BAE-A25D8455C57F}" destId="{5E702575-9FD5-4EB9-8BB4-81604106CAA7}" srcOrd="3" destOrd="0" presId="urn:microsoft.com/office/officeart/2018/2/layout/IconVerticalSolidList"/>
    <dgm:cxn modelId="{9AD5AB26-136E-45C8-9E4C-1FAAF305CC95}" type="presParOf" srcId="{50F24DCF-4018-4193-9BAE-A25D8455C57F}" destId="{DECB41D9-70BD-4E73-A3EA-E60DC3F2BAFF}" srcOrd="4" destOrd="0" presId="urn:microsoft.com/office/officeart/2018/2/layout/IconVerticalSolidList"/>
    <dgm:cxn modelId="{9A59F8F7-A90B-4081-9F20-E83579B0B580}" type="presParOf" srcId="{DECB41D9-70BD-4E73-A3EA-E60DC3F2BAFF}" destId="{0A2A06D5-68CC-40CB-AC0E-CBA7BC5BA06A}" srcOrd="0" destOrd="0" presId="urn:microsoft.com/office/officeart/2018/2/layout/IconVerticalSolidList"/>
    <dgm:cxn modelId="{5926E491-B17A-4C7E-87B9-9F226B993F29}" type="presParOf" srcId="{DECB41D9-70BD-4E73-A3EA-E60DC3F2BAFF}" destId="{239D2AF5-DB57-4CE5-8622-5795465D5BC0}" srcOrd="1" destOrd="0" presId="urn:microsoft.com/office/officeart/2018/2/layout/IconVerticalSolidList"/>
    <dgm:cxn modelId="{EEC145C9-6615-477E-8F2A-A921543C5915}" type="presParOf" srcId="{DECB41D9-70BD-4E73-A3EA-E60DC3F2BAFF}" destId="{E7FB4D14-9252-4C48-89AE-7F55CD815135}" srcOrd="2" destOrd="0" presId="urn:microsoft.com/office/officeart/2018/2/layout/IconVerticalSolidList"/>
    <dgm:cxn modelId="{C0F22705-D7B8-4087-8983-7318DE3CDDB3}" type="presParOf" srcId="{DECB41D9-70BD-4E73-A3EA-E60DC3F2BAFF}" destId="{FB86E7E6-ED2B-4B71-A66A-1193E95C9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86FB1-B1D5-4CA4-AFB6-8762273ECFFC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9BEE-ECF8-4CD7-B0DB-125CDE4F40A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CD4FB-BA8D-48C9-B706-9E307046006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Una clase puede redefinir cualquiera de los métodos heredados de la superclase.</a:t>
          </a:r>
          <a:endParaRPr lang="en-US" sz="2500" kern="1200"/>
        </a:p>
      </dsp:txBody>
      <dsp:txXfrm>
        <a:off x="1435590" y="531"/>
        <a:ext cx="9971896" cy="1242935"/>
      </dsp:txXfrm>
    </dsp:sp>
    <dsp:sp modelId="{DD629BD7-61A2-4303-9901-FAE537BE7550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A66CA-3094-4290-A6D0-04328B7A508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BE7BF-96F9-49BC-9473-D0872EEFFCF4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El nuevo método sustituye al heredado para todos los efectos en la clase que lo ha redefinido.</a:t>
          </a:r>
          <a:endParaRPr lang="en-US" sz="2500" kern="1200"/>
        </a:p>
      </dsp:txBody>
      <dsp:txXfrm>
        <a:off x="1435590" y="1554201"/>
        <a:ext cx="9971896" cy="1242935"/>
      </dsp:txXfrm>
    </dsp:sp>
    <dsp:sp modelId="{0A2A06D5-68CC-40CB-AC0E-CBA7BC5BA06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D2AF5-DB57-4CE5-8622-5795465D5BC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6E7E6-ED2B-4B71-A66A-1193E95C98E4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Los métodos de la superclase todavía pueden ser accedidos por medio de la palabra super    </a:t>
          </a:r>
          <a:endParaRPr lang="en-US" sz="2500" kern="1200"/>
        </a:p>
      </dsp:txBody>
      <dsp:txXfrm>
        <a:off x="1435590" y="3107870"/>
        <a:ext cx="9971896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7316-BA0F-429D-A19D-D9C8CE3B19E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EB50-9D55-498C-9868-A188183915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A61E3-8140-4A06-906D-51868DF108B8}" type="slidenum">
              <a:rPr lang="es-PE" smtClean="0"/>
              <a:pPr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07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4720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5863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4349" y="1397576"/>
            <a:ext cx="11287125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96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357187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1354137"/>
            <a:ext cx="5429250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1354137"/>
            <a:ext cx="5572124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67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1628775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2625726"/>
            <a:ext cx="5429250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2625726"/>
            <a:ext cx="5572124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0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1628775"/>
            <a:ext cx="11391900" cy="74771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828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33200" y="2304591"/>
            <a:ext cx="892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4267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633200" y="3934776"/>
            <a:ext cx="892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133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138074-521A-4CB7-9614-B1E551B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77" y="-2502"/>
            <a:ext cx="3415095" cy="11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5B7A-124A-2440-B855-8AD09298A361}" type="datetimeFigureOut">
              <a:rPr lang="es-ES_tradnl" smtClean="0"/>
              <a:t>19/05/2022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804-8CF5-A44B-9844-AC8F6ABDCA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0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0CBF6-2642-4FFC-B023-2ECFB16D4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Herencia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0DB69D-63A4-4B99-ACB0-5FDF11E9D6A1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s-PE" dirty="0"/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710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386840" y="274638"/>
            <a:ext cx="882396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Constructores</a:t>
            </a:r>
          </a:p>
        </p:txBody>
      </p:sp>
      <p:sp>
        <p:nvSpPr>
          <p:cNvPr id="7" name="2 Rectángulo"/>
          <p:cNvSpPr>
            <a:spLocks noChangeArrowheads="1"/>
          </p:cNvSpPr>
          <p:nvPr/>
        </p:nvSpPr>
        <p:spPr bwMode="auto">
          <a:xfrm>
            <a:off x="518160" y="1844675"/>
            <a:ext cx="113385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altLang="es-PE" sz="2400" dirty="0"/>
              <a:t>Si desde un constructor de una subclase no se llama expresamente al de la superclase, el compilador añade la llamada al constructor sin parámetros</a:t>
            </a:r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endParaRPr lang="es-PE" altLang="es-PE" sz="2400" dirty="0"/>
          </a:p>
          <a:p>
            <a:r>
              <a:rPr lang="es-PE" altLang="es-PE" sz="2400" dirty="0"/>
              <a:t>En el caso de que la superclase no tenga un constructor sin parámetros se produciría un error de compilación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02722"/>
            <a:ext cx="5903657" cy="221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92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478280" y="274638"/>
            <a:ext cx="873252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Constructores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92314" y="2405608"/>
            <a:ext cx="41751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66C7D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B7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500" dirty="0">
                <a:latin typeface="Arial" charset="0"/>
                <a:cs typeface="Arial" charset="0"/>
              </a:rPr>
              <a:t> Persona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String nombre;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latin typeface="Arial" charset="0"/>
                <a:cs typeface="Arial" charset="0"/>
              </a:rPr>
              <a:t> edad;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public </a:t>
            </a:r>
            <a:r>
              <a:rPr lang="es-ES" altLang="es-PE" sz="1500" dirty="0">
                <a:latin typeface="Arial" charset="0"/>
                <a:cs typeface="Arial" charset="0"/>
              </a:rPr>
              <a:t>Persona (String nombre, </a:t>
            </a:r>
            <a:r>
              <a:rPr lang="es-ES" altLang="es-PE" sz="1500" dirty="0" err="1"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latin typeface="Arial" charset="0"/>
                <a:cs typeface="Arial" charset="0"/>
              </a:rPr>
              <a:t> edad)</a:t>
            </a:r>
            <a:r>
              <a:rPr lang="en-US" altLang="es-PE" sz="1500" dirty="0">
                <a:latin typeface="Arial" charset="0"/>
                <a:cs typeface="Arial" charset="0"/>
              </a:rPr>
              <a:t>{</a:t>
            </a:r>
            <a:r>
              <a:rPr lang="es-ES" altLang="es-PE" sz="15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.nombre</a:t>
            </a:r>
            <a:r>
              <a:rPr lang="es-ES" altLang="es-PE" sz="1500" dirty="0">
                <a:latin typeface="Arial" charset="0"/>
                <a:cs typeface="Arial" charset="0"/>
              </a:rPr>
              <a:t> = nombre;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.edad</a:t>
            </a:r>
            <a:r>
              <a:rPr lang="es-ES" altLang="es-PE" sz="1500" dirty="0">
                <a:latin typeface="Arial" charset="0"/>
                <a:cs typeface="Arial" charset="0"/>
              </a:rPr>
              <a:t> = edad;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SzPct val="76000"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  </a:t>
            </a:r>
            <a:r>
              <a:rPr lang="es-ES" altLang="es-PE" sz="1500" b="1" dirty="0">
                <a:solidFill>
                  <a:srgbClr val="00B050"/>
                </a:solidFill>
                <a:latin typeface="Arial" charset="0"/>
                <a:cs typeface="Arial" charset="0"/>
              </a:rPr>
              <a:t>// getter y setter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6" name="2 Rectángulo"/>
          <p:cNvSpPr>
            <a:spLocks noChangeArrowheads="1"/>
          </p:cNvSpPr>
          <p:nvPr/>
        </p:nvSpPr>
        <p:spPr bwMode="auto">
          <a:xfrm>
            <a:off x="6600826" y="2416721"/>
            <a:ext cx="35274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66C7D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B7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500" dirty="0">
                <a:latin typeface="Arial" charset="0"/>
                <a:cs typeface="Arial" charset="0"/>
              </a:rPr>
              <a:t> Alumno </a:t>
            </a:r>
            <a:r>
              <a:rPr lang="en-U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extends </a:t>
            </a:r>
            <a:r>
              <a:rPr lang="es-ES" altLang="es-PE" sz="1500" dirty="0">
                <a:latin typeface="Arial" charset="0"/>
                <a:cs typeface="Arial" charset="0"/>
              </a:rPr>
              <a:t>Persona{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ciclo; 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s-ES" altLang="es-PE" sz="1500" dirty="0">
                <a:latin typeface="Arial" charset="0"/>
                <a:cs typeface="Arial" charset="0"/>
              </a:rPr>
              <a:t>  Alumno ( ){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super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(“Juan Torres”, 18);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.ciclo</a:t>
            </a:r>
            <a:r>
              <a:rPr lang="es-ES" altLang="es-PE" sz="1500" dirty="0">
                <a:latin typeface="Arial" charset="0"/>
                <a:cs typeface="Arial" charset="0"/>
              </a:rPr>
              <a:t> =4;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}	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</a:t>
            </a:r>
            <a:r>
              <a:rPr lang="es-ES" altLang="es-PE" sz="1500" b="1" dirty="0">
                <a:solidFill>
                  <a:srgbClr val="00B050"/>
                </a:solidFill>
                <a:latin typeface="Arial" charset="0"/>
                <a:cs typeface="Arial" charset="0"/>
              </a:rPr>
              <a:t>//getter y setter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992312" y="1727746"/>
            <a:ext cx="2152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_tradnl"/>
            </a:defPPr>
            <a:lvl1pPr>
              <a:defRPr sz="2400"/>
            </a:lvl1pPr>
          </a:lstStyle>
          <a:p>
            <a:r>
              <a:rPr lang="es-PE" b="1" u="sng" dirty="0"/>
              <a:t>Ejemplo 1: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2135188" y="3369220"/>
            <a:ext cx="4032250" cy="11509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1" name="10 Rectángulo redondeado"/>
          <p:cNvSpPr/>
          <p:nvPr/>
        </p:nvSpPr>
        <p:spPr>
          <a:xfrm>
            <a:off x="7500938" y="3504159"/>
            <a:ext cx="2627312" cy="441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2" name="11 Forma libre"/>
          <p:cNvSpPr/>
          <p:nvPr/>
        </p:nvSpPr>
        <p:spPr>
          <a:xfrm>
            <a:off x="6137275" y="3510508"/>
            <a:ext cx="1316038" cy="444500"/>
          </a:xfrm>
          <a:custGeom>
            <a:avLst/>
            <a:gdLst>
              <a:gd name="connsiteX0" fmla="*/ 0 w 1316181"/>
              <a:gd name="connsiteY0" fmla="*/ 444286 h 444286"/>
              <a:gd name="connsiteX1" fmla="*/ 387927 w 1316181"/>
              <a:gd name="connsiteY1" fmla="*/ 125631 h 444286"/>
              <a:gd name="connsiteX2" fmla="*/ 1039091 w 1316181"/>
              <a:gd name="connsiteY2" fmla="*/ 940 h 444286"/>
              <a:gd name="connsiteX3" fmla="*/ 1316181 w 1316181"/>
              <a:gd name="connsiteY3" fmla="*/ 181049 h 44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181" h="444286">
                <a:moveTo>
                  <a:pt x="0" y="444286"/>
                </a:moveTo>
                <a:cubicBezTo>
                  <a:pt x="107372" y="321904"/>
                  <a:pt x="214745" y="199522"/>
                  <a:pt x="387927" y="125631"/>
                </a:cubicBezTo>
                <a:cubicBezTo>
                  <a:pt x="561109" y="51740"/>
                  <a:pt x="884382" y="-8296"/>
                  <a:pt x="1039091" y="940"/>
                </a:cubicBezTo>
                <a:cubicBezTo>
                  <a:pt x="1193800" y="10176"/>
                  <a:pt x="1254990" y="95612"/>
                  <a:pt x="1316181" y="18104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07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686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Constructores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2314" y="2333600"/>
            <a:ext cx="41751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66C7D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B7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500" dirty="0">
                <a:latin typeface="Arial" charset="0"/>
                <a:cs typeface="Arial" charset="0"/>
              </a:rPr>
              <a:t> Persona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String nombre;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latin typeface="Arial" charset="0"/>
                <a:cs typeface="Arial" charset="0"/>
              </a:rPr>
              <a:t> edad;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public </a:t>
            </a:r>
            <a:r>
              <a:rPr lang="es-ES" altLang="es-PE" sz="1500" dirty="0">
                <a:latin typeface="Arial" charset="0"/>
                <a:cs typeface="Arial" charset="0"/>
              </a:rPr>
              <a:t>Persona (String nombre, </a:t>
            </a:r>
            <a:r>
              <a:rPr lang="es-ES" altLang="es-PE" sz="1500" dirty="0" err="1"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latin typeface="Arial" charset="0"/>
                <a:cs typeface="Arial" charset="0"/>
              </a:rPr>
              <a:t> edad)</a:t>
            </a:r>
            <a:r>
              <a:rPr lang="en-US" altLang="es-PE" sz="1500" dirty="0">
                <a:latin typeface="Arial" charset="0"/>
                <a:cs typeface="Arial" charset="0"/>
              </a:rPr>
              <a:t>{</a:t>
            </a:r>
            <a:r>
              <a:rPr lang="es-ES" altLang="es-PE" sz="15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.nombre</a:t>
            </a:r>
            <a:r>
              <a:rPr lang="es-ES" altLang="es-PE" sz="1500" dirty="0">
                <a:latin typeface="Arial" charset="0"/>
                <a:cs typeface="Arial" charset="0"/>
              </a:rPr>
              <a:t> = nombre;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.edad</a:t>
            </a:r>
            <a:r>
              <a:rPr lang="es-ES" altLang="es-PE" sz="1500" dirty="0">
                <a:latin typeface="Arial" charset="0"/>
                <a:cs typeface="Arial" charset="0"/>
              </a:rPr>
              <a:t> = edad;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SzPct val="76000"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  </a:t>
            </a:r>
            <a:r>
              <a:rPr lang="es-ES" altLang="es-PE" sz="1500" b="1" dirty="0">
                <a:solidFill>
                  <a:srgbClr val="00B050"/>
                </a:solidFill>
                <a:latin typeface="Arial" charset="0"/>
                <a:cs typeface="Arial" charset="0"/>
              </a:rPr>
              <a:t>// getter y setter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SzPct val="76000"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4" name="2 Rectángulo"/>
          <p:cNvSpPr>
            <a:spLocks noChangeArrowheads="1"/>
          </p:cNvSpPr>
          <p:nvPr/>
        </p:nvSpPr>
        <p:spPr bwMode="auto">
          <a:xfrm>
            <a:off x="6600826" y="2344713"/>
            <a:ext cx="35274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66C7D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B7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s-E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500" dirty="0">
                <a:latin typeface="Arial" charset="0"/>
                <a:cs typeface="Arial" charset="0"/>
              </a:rPr>
              <a:t> Alumno </a:t>
            </a:r>
            <a:r>
              <a:rPr lang="en-US" altLang="es-PE" sz="1500" b="1" dirty="0">
                <a:solidFill>
                  <a:srgbClr val="0000FF"/>
                </a:solidFill>
                <a:latin typeface="Arial" charset="0"/>
                <a:cs typeface="Arial" charset="0"/>
              </a:rPr>
              <a:t>extends </a:t>
            </a:r>
            <a:r>
              <a:rPr lang="es-ES" altLang="es-PE" sz="1500" dirty="0">
                <a:latin typeface="Arial" charset="0"/>
                <a:cs typeface="Arial" charset="0"/>
              </a:rPr>
              <a:t>Persona{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ciclo; 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public</a:t>
            </a:r>
            <a:r>
              <a:rPr lang="es-ES" altLang="es-PE" sz="1500" dirty="0">
                <a:latin typeface="Arial" charset="0"/>
                <a:cs typeface="Arial" charset="0"/>
              </a:rPr>
              <a:t>  Alumno (String n,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500" dirty="0">
                <a:latin typeface="Arial" charset="0"/>
                <a:cs typeface="Arial" charset="0"/>
              </a:rPr>
              <a:t> e, 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</a:t>
            </a:r>
            <a:r>
              <a:rPr lang="es-ES" altLang="es-PE" sz="1500" dirty="0" err="1">
                <a:latin typeface="Arial" charset="0"/>
                <a:cs typeface="Arial" charset="0"/>
              </a:rPr>
              <a:t>t</a:t>
            </a:r>
            <a:r>
              <a:rPr lang="es-ES" altLang="es-PE" sz="1500" dirty="0">
                <a:latin typeface="Arial" charset="0"/>
                <a:cs typeface="Arial" charset="0"/>
              </a:rPr>
              <a:t> c){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super</a:t>
            </a:r>
            <a:r>
              <a:rPr lang="es-ES" altLang="es-PE" sz="15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500" dirty="0">
                <a:latin typeface="Arial" charset="0"/>
                <a:cs typeface="Arial" charset="0"/>
              </a:rPr>
              <a:t>(n, e);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	</a:t>
            </a:r>
            <a:r>
              <a:rPr lang="es-ES" altLang="es-PE" sz="1500" dirty="0" err="1">
                <a:solidFill>
                  <a:srgbClr val="0000FF"/>
                </a:solidFill>
                <a:latin typeface="Arial" charset="0"/>
                <a:cs typeface="Arial" charset="0"/>
              </a:rPr>
              <a:t>this</a:t>
            </a:r>
            <a:r>
              <a:rPr lang="es-ES" altLang="es-PE" sz="1500" dirty="0" err="1">
                <a:latin typeface="Arial" charset="0"/>
                <a:cs typeface="Arial" charset="0"/>
              </a:rPr>
              <a:t>.ciclo</a:t>
            </a:r>
            <a:r>
              <a:rPr lang="es-ES" altLang="es-PE" sz="1500" dirty="0">
                <a:latin typeface="Arial" charset="0"/>
                <a:cs typeface="Arial" charset="0"/>
              </a:rPr>
              <a:t> =c;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}	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    </a:t>
            </a:r>
            <a:r>
              <a:rPr lang="es-ES" altLang="es-PE" sz="1500" b="1" dirty="0">
                <a:solidFill>
                  <a:srgbClr val="00B050"/>
                </a:solidFill>
                <a:latin typeface="Arial" charset="0"/>
                <a:cs typeface="Arial" charset="0"/>
              </a:rPr>
              <a:t>//getter y setter</a:t>
            </a:r>
          </a:p>
          <a:p>
            <a:pPr eaLnBrk="1" hangingPunct="1">
              <a:buClrTx/>
              <a:buSzTx/>
              <a:buFontTx/>
              <a:buNone/>
            </a:pPr>
            <a:endParaRPr lang="es-ES" altLang="es-PE" sz="1500" dirty="0">
              <a:latin typeface="Arial" charset="0"/>
              <a:cs typeface="Arial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s-ES" altLang="es-PE" sz="15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992313" y="1655738"/>
            <a:ext cx="151765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2: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2135188" y="3297212"/>
            <a:ext cx="4032250" cy="11509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7" name="16 Rectángulo redondeado"/>
          <p:cNvSpPr/>
          <p:nvPr/>
        </p:nvSpPr>
        <p:spPr>
          <a:xfrm>
            <a:off x="7500938" y="3432151"/>
            <a:ext cx="2627312" cy="441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8" name="17 Forma libre"/>
          <p:cNvSpPr/>
          <p:nvPr/>
        </p:nvSpPr>
        <p:spPr>
          <a:xfrm>
            <a:off x="6137275" y="3438500"/>
            <a:ext cx="1316038" cy="444500"/>
          </a:xfrm>
          <a:custGeom>
            <a:avLst/>
            <a:gdLst>
              <a:gd name="connsiteX0" fmla="*/ 0 w 1316181"/>
              <a:gd name="connsiteY0" fmla="*/ 444286 h 444286"/>
              <a:gd name="connsiteX1" fmla="*/ 387927 w 1316181"/>
              <a:gd name="connsiteY1" fmla="*/ 125631 h 444286"/>
              <a:gd name="connsiteX2" fmla="*/ 1039091 w 1316181"/>
              <a:gd name="connsiteY2" fmla="*/ 940 h 444286"/>
              <a:gd name="connsiteX3" fmla="*/ 1316181 w 1316181"/>
              <a:gd name="connsiteY3" fmla="*/ 181049 h 44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181" h="444286">
                <a:moveTo>
                  <a:pt x="0" y="444286"/>
                </a:moveTo>
                <a:cubicBezTo>
                  <a:pt x="107372" y="321904"/>
                  <a:pt x="214745" y="199522"/>
                  <a:pt x="387927" y="125631"/>
                </a:cubicBezTo>
                <a:cubicBezTo>
                  <a:pt x="561109" y="51740"/>
                  <a:pt x="884382" y="-8296"/>
                  <a:pt x="1039091" y="940"/>
                </a:cubicBezTo>
                <a:cubicBezTo>
                  <a:pt x="1193800" y="10176"/>
                  <a:pt x="1254990" y="95612"/>
                  <a:pt x="1316181" y="18104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80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Palabra reservada super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/>
            <a:r>
              <a:rPr lang="es-PE">
                <a:latin typeface="+mn-lt"/>
                <a:ea typeface="+mn-ea"/>
                <a:cs typeface="+mn-cs"/>
              </a:rPr>
              <a:t>La palabra reservada </a:t>
            </a:r>
            <a:r>
              <a:rPr lang="es-PE" err="1">
                <a:latin typeface="+mn-lt"/>
                <a:ea typeface="+mn-ea"/>
                <a:cs typeface="+mn-cs"/>
              </a:rPr>
              <a:t>super</a:t>
            </a:r>
            <a:r>
              <a:rPr lang="es-PE">
                <a:latin typeface="+mn-lt"/>
                <a:ea typeface="+mn-ea"/>
                <a:cs typeface="+mn-cs"/>
              </a:rPr>
              <a:t> sirve en primera instancia para indicar que una variable o método es de la superclase, por ejemplo si tienes una clase que hereda el método </a:t>
            </a:r>
            <a:r>
              <a:rPr lang="es-PE" err="1">
                <a:latin typeface="+mn-lt"/>
                <a:ea typeface="+mn-ea"/>
                <a:cs typeface="+mn-cs"/>
              </a:rPr>
              <a:t>metodo</a:t>
            </a:r>
            <a:r>
              <a:rPr lang="es-PE">
                <a:latin typeface="+mn-lt"/>
                <a:ea typeface="+mn-ea"/>
                <a:cs typeface="+mn-cs"/>
              </a:rPr>
              <a:t>() de su clase padre, entonces para llamarlo puedes hacer:</a:t>
            </a:r>
          </a:p>
          <a:p>
            <a:pPr marL="228600" lvl="1" indent="0">
              <a:buNone/>
            </a:pPr>
            <a:r>
              <a:rPr lang="es-PE" dirty="0">
                <a:latin typeface="+mn-lt"/>
                <a:ea typeface="+mn-ea"/>
                <a:cs typeface="+mn-cs"/>
              </a:rPr>
              <a:t>	</a:t>
            </a:r>
            <a:r>
              <a:rPr lang="es-PE" dirty="0" err="1">
                <a:latin typeface="+mn-lt"/>
                <a:ea typeface="+mn-ea"/>
                <a:cs typeface="+mn-cs"/>
              </a:rPr>
              <a:t>super.metodo</a:t>
            </a:r>
            <a:r>
              <a:rPr lang="es-PE" dirty="0">
                <a:latin typeface="+mn-lt"/>
                <a:ea typeface="+mn-ea"/>
                <a:cs typeface="+mn-cs"/>
              </a:rPr>
              <a:t>();</a:t>
            </a:r>
            <a:endParaRPr lang="es-PE">
              <a:latin typeface="+mn-lt"/>
              <a:ea typeface="+mn-ea"/>
              <a:cs typeface="+mn-cs"/>
            </a:endParaRPr>
          </a:p>
          <a:p>
            <a:pPr marL="0"/>
            <a:endParaRPr lang="es-PE">
              <a:latin typeface="+mn-lt"/>
              <a:ea typeface="+mn-ea"/>
              <a:cs typeface="+mn-cs"/>
            </a:endParaRPr>
          </a:p>
          <a:p>
            <a:pPr marL="0"/>
            <a:r>
              <a:rPr lang="es-PE">
                <a:latin typeface="+mn-lt"/>
                <a:ea typeface="+mn-ea"/>
                <a:cs typeface="+mn-cs"/>
              </a:rPr>
              <a:t> En segunda instancia se usa para llamar al constructor de la clase padre:</a:t>
            </a:r>
          </a:p>
          <a:p>
            <a:pPr marL="0"/>
            <a:endParaRPr lang="es-PE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09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 cstate="print"/>
          <a:srcRect l="23262" t="30119" r="46144" b="47180"/>
          <a:stretch/>
        </p:blipFill>
        <p:spPr bwMode="auto">
          <a:xfrm>
            <a:off x="3567996" y="2060848"/>
            <a:ext cx="4933171" cy="20093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/>
          <p:cNvPicPr/>
          <p:nvPr/>
        </p:nvPicPr>
        <p:blipFill rotWithShape="1">
          <a:blip r:embed="rId3" cstate="print"/>
          <a:srcRect l="23136" t="30119" r="45258" b="55496"/>
          <a:stretch/>
        </p:blipFill>
        <p:spPr bwMode="auto">
          <a:xfrm>
            <a:off x="3195586" y="4793704"/>
            <a:ext cx="5357495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Palabra reservada </a:t>
            </a:r>
            <a:r>
              <a:rPr lang="es-PE" sz="3600" dirty="0" err="1"/>
              <a:t>super</a:t>
            </a:r>
            <a:endParaRPr lang="es-PE" sz="3600" dirty="0"/>
          </a:p>
        </p:txBody>
      </p:sp>
      <p:sp>
        <p:nvSpPr>
          <p:cNvPr id="7" name="1 Marcador de contenido"/>
          <p:cNvSpPr>
            <a:spLocks noGrp="1"/>
          </p:cNvSpPr>
          <p:nvPr>
            <p:ph idx="1"/>
          </p:nvPr>
        </p:nvSpPr>
        <p:spPr>
          <a:xfrm>
            <a:off x="1981200" y="1481330"/>
            <a:ext cx="8291264" cy="579519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latin typeface="+mn-lt"/>
              </a:rPr>
              <a:t>Definición de clase Padre </a:t>
            </a: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1981200" y="4214186"/>
            <a:ext cx="8507288" cy="57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ea typeface="Verdana" charset="0"/>
                <a:cs typeface="Verdana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Verdana" charset="0"/>
                <a:ea typeface="Verdana" charset="0"/>
                <a:cs typeface="Verdana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Verdana" charset="0"/>
                <a:ea typeface="Verdana" charset="0"/>
                <a:cs typeface="Verdana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Verdana" charset="0"/>
                <a:ea typeface="Verdana" charset="0"/>
                <a:cs typeface="Verdana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Verdana" charset="0"/>
                <a:ea typeface="Verdana" charset="0"/>
                <a:cs typeface="Verdana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s-PE" dirty="0"/>
              <a:t>Definición de clase Hija </a:t>
            </a:r>
          </a:p>
        </p:txBody>
      </p:sp>
    </p:spTree>
    <p:extLst>
      <p:ext uri="{BB962C8B-B14F-4D97-AF65-F5344CB8AC3E}">
        <p14:creationId xmlns:p14="http://schemas.microsoft.com/office/powerpoint/2010/main" val="257343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14349" y="1671134"/>
            <a:ext cx="11287125" cy="1901884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PE" sz="3200" dirty="0">
                <a:latin typeface="+mn-lt"/>
              </a:rPr>
              <a:t>El acceso </a:t>
            </a:r>
            <a:r>
              <a:rPr lang="es-PE" sz="3200" dirty="0" err="1">
                <a:latin typeface="+mn-lt"/>
              </a:rPr>
              <a:t>protected</a:t>
            </a:r>
            <a:r>
              <a:rPr lang="es-PE" sz="3200" dirty="0">
                <a:latin typeface="+mn-lt"/>
              </a:rPr>
              <a:t> permite que los atributos o métodos calificados de esa manera en la clase padre, sean accesibles en todas las clases hijas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Control de acceso </a:t>
            </a:r>
            <a:r>
              <a:rPr lang="es-PE" sz="3600" dirty="0" err="1"/>
              <a:t>protected</a:t>
            </a:r>
            <a:endParaRPr lang="es-PE" sz="3600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/>
          <a:srcRect l="23262" t="30119" r="62910" b="58530"/>
          <a:stretch/>
        </p:blipFill>
        <p:spPr bwMode="auto">
          <a:xfrm>
            <a:off x="4295800" y="3573018"/>
            <a:ext cx="3600400" cy="194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292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de acceso protected</a:t>
            </a: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95242"/>
            <a:ext cx="6553545" cy="42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E" sz="5400" dirty="0"/>
              <a:t>Métodos sobrescritos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1 Marcador de contenido">
            <a:extLst>
              <a:ext uri="{FF2B5EF4-FFF2-40B4-BE49-F238E27FC236}">
                <a16:creationId xmlns:a16="http://schemas.microsoft.com/office/drawing/2014/main" id="{E26D433F-F180-4996-8AA1-8E0E322AD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9242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77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sobreescritos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2 Rectángulo"/>
          <p:cNvSpPr>
            <a:spLocks noChangeArrowheads="1"/>
          </p:cNvSpPr>
          <p:nvPr/>
        </p:nvSpPr>
        <p:spPr bwMode="auto">
          <a:xfrm>
            <a:off x="5756564" y="801866"/>
            <a:ext cx="6317672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Una </a:t>
            </a:r>
            <a:r>
              <a:rPr lang="en-US" sz="2400" dirty="0" err="1">
                <a:solidFill>
                  <a:srgbClr val="000000"/>
                </a:solidFill>
              </a:rPr>
              <a:t>subclase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puede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modificar</a:t>
            </a:r>
            <a:r>
              <a:rPr lang="en-US" sz="2400" dirty="0">
                <a:solidFill>
                  <a:srgbClr val="000000"/>
                </a:solidFill>
              </a:rPr>
              <a:t> el </a:t>
            </a:r>
            <a:r>
              <a:rPr lang="en-US" sz="2400" dirty="0" err="1">
                <a:solidFill>
                  <a:srgbClr val="000000"/>
                </a:solidFill>
              </a:rPr>
              <a:t>comportamiento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heredado</a:t>
            </a:r>
            <a:r>
              <a:rPr lang="en-US" sz="2400" dirty="0">
                <a:solidFill>
                  <a:srgbClr val="000000"/>
                </a:solidFill>
              </a:rPr>
              <a:t> de una </a:t>
            </a:r>
            <a:r>
              <a:rPr lang="en-US" sz="2400" dirty="0" err="1">
                <a:solidFill>
                  <a:srgbClr val="000000"/>
                </a:solidFill>
              </a:rPr>
              <a:t>clase</a:t>
            </a:r>
            <a:r>
              <a:rPr lang="en-US" sz="2400" dirty="0">
                <a:solidFill>
                  <a:srgbClr val="000000"/>
                </a:solidFill>
              </a:rPr>
              <a:t> padre.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Una </a:t>
            </a:r>
            <a:r>
              <a:rPr lang="en-US" sz="2400" dirty="0" err="1">
                <a:solidFill>
                  <a:srgbClr val="000000"/>
                </a:solidFill>
              </a:rPr>
              <a:t>subclase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puede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crear</a:t>
            </a:r>
            <a:r>
              <a:rPr lang="en-US" sz="2400" dirty="0">
                <a:solidFill>
                  <a:srgbClr val="000000"/>
                </a:solidFill>
              </a:rPr>
              <a:t> un </a:t>
            </a:r>
            <a:r>
              <a:rPr lang="en-US" sz="2400" dirty="0" err="1">
                <a:solidFill>
                  <a:srgbClr val="000000"/>
                </a:solidFill>
              </a:rPr>
              <a:t>método</a:t>
            </a:r>
            <a:r>
              <a:rPr lang="en-US" sz="2400" dirty="0">
                <a:solidFill>
                  <a:srgbClr val="000000"/>
                </a:solidFill>
              </a:rPr>
              <a:t> con </a:t>
            </a:r>
            <a:r>
              <a:rPr lang="en-US" sz="2400" dirty="0" err="1">
                <a:solidFill>
                  <a:srgbClr val="000000"/>
                </a:solidFill>
              </a:rPr>
              <a:t>diferente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funcionalidad</a:t>
            </a:r>
            <a:r>
              <a:rPr lang="en-US" sz="2400" dirty="0">
                <a:solidFill>
                  <a:srgbClr val="000000"/>
                </a:solidFill>
              </a:rPr>
              <a:t> que el </a:t>
            </a:r>
            <a:r>
              <a:rPr lang="en-US" sz="2400" dirty="0" err="1">
                <a:solidFill>
                  <a:srgbClr val="000000"/>
                </a:solidFill>
              </a:rPr>
              <a:t>método</a:t>
            </a:r>
            <a:r>
              <a:rPr lang="en-US" sz="2400" dirty="0">
                <a:solidFill>
                  <a:srgbClr val="000000"/>
                </a:solidFill>
              </a:rPr>
              <a:t> que </a:t>
            </a:r>
            <a:r>
              <a:rPr lang="en-US" sz="2400" dirty="0" err="1">
                <a:solidFill>
                  <a:srgbClr val="000000"/>
                </a:solidFill>
              </a:rPr>
              <a:t>está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clase</a:t>
            </a:r>
            <a:r>
              <a:rPr lang="en-US" sz="2400" dirty="0">
                <a:solidFill>
                  <a:srgbClr val="000000"/>
                </a:solidFill>
              </a:rPr>
              <a:t> padre; </a:t>
            </a:r>
            <a:r>
              <a:rPr lang="en-US" sz="2400" dirty="0" err="1">
                <a:solidFill>
                  <a:srgbClr val="000000"/>
                </a:solidFill>
              </a:rPr>
              <a:t>pero</a:t>
            </a:r>
            <a:r>
              <a:rPr lang="en-US" sz="2400" dirty="0">
                <a:solidFill>
                  <a:srgbClr val="000000"/>
                </a:solidFill>
              </a:rPr>
              <a:t> que </a:t>
            </a:r>
            <a:r>
              <a:rPr lang="en-US" sz="2400" dirty="0" err="1">
                <a:solidFill>
                  <a:srgbClr val="000000"/>
                </a:solidFill>
              </a:rPr>
              <a:t>tiene</a:t>
            </a:r>
            <a:r>
              <a:rPr lang="en-US" sz="2400" dirty="0">
                <a:solidFill>
                  <a:srgbClr val="000000"/>
                </a:solidFill>
              </a:rPr>
              <a:t> los </a:t>
            </a:r>
            <a:r>
              <a:rPr lang="en-US" sz="2400" dirty="0" err="1">
                <a:solidFill>
                  <a:srgbClr val="000000"/>
                </a:solidFill>
              </a:rPr>
              <a:t>mismo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Nombre</a:t>
            </a:r>
            <a:endParaRPr lang="en-US" sz="2400" dirty="0">
              <a:solidFill>
                <a:srgbClr val="000000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Tipo de </a:t>
            </a:r>
            <a:r>
              <a:rPr lang="en-US" sz="2400" dirty="0" err="1">
                <a:solidFill>
                  <a:srgbClr val="000000"/>
                </a:solidFill>
              </a:rPr>
              <a:t>retorno</a:t>
            </a:r>
            <a:endParaRPr lang="en-US" sz="2400" dirty="0">
              <a:solidFill>
                <a:srgbClr val="000000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Lista de </a:t>
            </a:r>
            <a:r>
              <a:rPr lang="en-US" sz="2400" dirty="0" err="1">
                <a:solidFill>
                  <a:srgbClr val="000000"/>
                </a:solidFill>
              </a:rPr>
              <a:t>argumentos</a:t>
            </a:r>
            <a:r>
              <a:rPr lang="en-US" sz="2400" dirty="0">
                <a:solidFill>
                  <a:srgbClr val="000000"/>
                </a:solidFill>
              </a:rPr>
              <a:t> 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Si un </a:t>
            </a:r>
            <a:r>
              <a:rPr lang="en-US" sz="2400" dirty="0" err="1">
                <a:solidFill>
                  <a:srgbClr val="000000"/>
                </a:solidFill>
              </a:rPr>
              <a:t>método</a:t>
            </a:r>
            <a:r>
              <a:rPr lang="en-US" sz="2400" dirty="0">
                <a:solidFill>
                  <a:srgbClr val="000000"/>
                </a:solidFill>
              </a:rPr>
              <a:t> es </a:t>
            </a:r>
            <a:r>
              <a:rPr lang="en-US" sz="2400" dirty="0" err="1">
                <a:solidFill>
                  <a:srgbClr val="000000"/>
                </a:solidFill>
              </a:rPr>
              <a:t>definido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una </a:t>
            </a:r>
            <a:r>
              <a:rPr lang="en-US" sz="2400" dirty="0" err="1">
                <a:solidFill>
                  <a:srgbClr val="000000"/>
                </a:solidFill>
              </a:rPr>
              <a:t>subclase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tal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manera</a:t>
            </a:r>
            <a:r>
              <a:rPr lang="en-US" sz="2400" dirty="0">
                <a:solidFill>
                  <a:srgbClr val="000000"/>
                </a:solidFill>
              </a:rPr>
              <a:t> que el </a:t>
            </a:r>
            <a:r>
              <a:rPr lang="en-US" sz="2400" dirty="0" err="1">
                <a:solidFill>
                  <a:srgbClr val="000000"/>
                </a:solidFill>
              </a:rPr>
              <a:t>nombre</a:t>
            </a:r>
            <a:r>
              <a:rPr lang="en-US" sz="2400" dirty="0">
                <a:solidFill>
                  <a:srgbClr val="000000"/>
                </a:solidFill>
              </a:rPr>
              <a:t>, el </a:t>
            </a:r>
            <a:r>
              <a:rPr lang="en-US" sz="2400" dirty="0" err="1">
                <a:solidFill>
                  <a:srgbClr val="000000"/>
                </a:solidFill>
              </a:rPr>
              <a:t>tipo</a:t>
            </a:r>
            <a:r>
              <a:rPr lang="en-US" sz="2400" dirty="0">
                <a:solidFill>
                  <a:srgbClr val="000000"/>
                </a:solidFill>
              </a:rPr>
              <a:t> de valor </a:t>
            </a:r>
            <a:r>
              <a:rPr lang="en-US" sz="2400" dirty="0" err="1">
                <a:solidFill>
                  <a:srgbClr val="000000"/>
                </a:solidFill>
              </a:rPr>
              <a:t>retornado</a:t>
            </a:r>
            <a:r>
              <a:rPr lang="en-US" sz="2400" dirty="0">
                <a:solidFill>
                  <a:srgbClr val="000000"/>
                </a:solidFill>
              </a:rPr>
              <a:t> y la </a:t>
            </a:r>
            <a:r>
              <a:rPr lang="en-US" sz="2400" dirty="0" err="1">
                <a:solidFill>
                  <a:srgbClr val="000000"/>
                </a:solidFill>
              </a:rPr>
              <a:t>lista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argumentos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coinciden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exactamente</a:t>
            </a:r>
            <a:r>
              <a:rPr lang="en-US" sz="2400" dirty="0">
                <a:solidFill>
                  <a:srgbClr val="000000"/>
                </a:solidFill>
              </a:rPr>
              <a:t> con los </a:t>
            </a:r>
            <a:r>
              <a:rPr lang="en-US" sz="2400" dirty="0" err="1">
                <a:solidFill>
                  <a:srgbClr val="000000"/>
                </a:solidFill>
              </a:rPr>
              <a:t>métodos</a:t>
            </a:r>
            <a:r>
              <a:rPr lang="en-US" sz="2400" dirty="0">
                <a:solidFill>
                  <a:srgbClr val="000000"/>
                </a:solidFill>
              </a:rPr>
              <a:t> de la </a:t>
            </a:r>
            <a:r>
              <a:rPr lang="en-US" sz="2400" dirty="0" err="1">
                <a:solidFill>
                  <a:srgbClr val="000000"/>
                </a:solidFill>
              </a:rPr>
              <a:t>clase</a:t>
            </a:r>
            <a:r>
              <a:rPr lang="en-US" sz="2400" dirty="0">
                <a:solidFill>
                  <a:srgbClr val="000000"/>
                </a:solidFill>
              </a:rPr>
              <a:t> padre, </a:t>
            </a:r>
            <a:r>
              <a:rPr lang="en-US" sz="2400" dirty="0" err="1">
                <a:solidFill>
                  <a:srgbClr val="000000"/>
                </a:solidFill>
              </a:rPr>
              <a:t>entonces</a:t>
            </a:r>
            <a:r>
              <a:rPr lang="en-US" sz="2400" dirty="0">
                <a:solidFill>
                  <a:srgbClr val="000000"/>
                </a:solidFill>
              </a:rPr>
              <a:t> se dice que el nuevo </a:t>
            </a:r>
            <a:r>
              <a:rPr lang="en-US" sz="2400" dirty="0" err="1">
                <a:solidFill>
                  <a:srgbClr val="000000"/>
                </a:solidFill>
              </a:rPr>
              <a:t>método</a:t>
            </a:r>
            <a:r>
              <a:rPr lang="en-US" sz="2400" dirty="0">
                <a:solidFill>
                  <a:srgbClr val="000000"/>
                </a:solidFill>
              </a:rPr>
              <a:t> redefine al </a:t>
            </a:r>
            <a:r>
              <a:rPr lang="en-US" sz="2400" dirty="0" err="1">
                <a:solidFill>
                  <a:srgbClr val="000000"/>
                </a:solidFill>
              </a:rPr>
              <a:t>método</a:t>
            </a:r>
            <a:r>
              <a:rPr lang="en-US" sz="2400" dirty="0">
                <a:solidFill>
                  <a:srgbClr val="000000"/>
                </a:solidFill>
              </a:rPr>
              <a:t> anterior.</a:t>
            </a:r>
          </a:p>
        </p:txBody>
      </p:sp>
    </p:spTree>
    <p:extLst>
      <p:ext uri="{BB962C8B-B14F-4D97-AF65-F5344CB8AC3E}">
        <p14:creationId xmlns:p14="http://schemas.microsoft.com/office/powerpoint/2010/main" val="14991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35188" y="1557610"/>
            <a:ext cx="7848600" cy="489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600" dirty="0">
                <a:latin typeface="Arial" charset="0"/>
                <a:cs typeface="Arial" charset="0"/>
              </a:rPr>
              <a:t> Persona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>
                <a:latin typeface="Arial" charset="0"/>
                <a:cs typeface="Arial" charset="0"/>
              </a:rPr>
              <a:t>String nombre;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600" dirty="0">
                <a:latin typeface="Arial" charset="0"/>
                <a:cs typeface="Arial" charset="0"/>
              </a:rPr>
              <a:t> edad;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//...................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b="1" dirty="0">
                <a:solidFill>
                  <a:srgbClr val="0000FF"/>
                </a:solidFill>
                <a:latin typeface="Arial" charset="0"/>
                <a:cs typeface="Arial" charset="0"/>
              </a:rPr>
              <a:t>	public </a:t>
            </a:r>
            <a:r>
              <a:rPr lang="es-ES" altLang="es-PE" sz="1600" b="1" dirty="0">
                <a:latin typeface="Arial" charset="0"/>
                <a:cs typeface="Arial" charset="0"/>
              </a:rPr>
              <a:t>String</a:t>
            </a:r>
            <a:r>
              <a:rPr lang="es-ES" altLang="es-PE" sz="1600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b="1" dirty="0" err="1">
                <a:latin typeface="Arial" charset="0"/>
                <a:cs typeface="Arial" charset="0"/>
              </a:rPr>
              <a:t>mostrarDetalle</a:t>
            </a:r>
            <a:r>
              <a:rPr lang="es-ES" altLang="es-PE" sz="1600" b="1" dirty="0">
                <a:latin typeface="Arial" charset="0"/>
                <a:cs typeface="Arial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b="1" dirty="0">
                <a:latin typeface="Arial" charset="0"/>
                <a:cs typeface="Arial" charset="0"/>
              </a:rPr>
              <a:t>		</a:t>
            </a:r>
            <a:r>
              <a:rPr lang="es-ES" altLang="es-PE" sz="16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s-ES" altLang="es-PE" sz="1600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>
                <a:latin typeface="Arial" charset="0"/>
                <a:cs typeface="Arial" charset="0"/>
              </a:rPr>
              <a:t>nombre + “  ” + edad;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b="1" dirty="0">
                <a:latin typeface="Arial" charset="0"/>
                <a:cs typeface="Arial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b="1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}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s-ES" altLang="es-PE" sz="1600" dirty="0">
                <a:latin typeface="Arial" charset="0"/>
                <a:cs typeface="Arial" charset="0"/>
              </a:rPr>
              <a:t> Alumno </a:t>
            </a:r>
            <a:r>
              <a:rPr lang="en-US" altLang="es-PE" sz="1600" b="1" dirty="0">
                <a:solidFill>
                  <a:srgbClr val="0000FF"/>
                </a:solidFill>
                <a:latin typeface="Arial" charset="0"/>
                <a:cs typeface="Arial" charset="0"/>
              </a:rPr>
              <a:t>extends </a:t>
            </a:r>
            <a:r>
              <a:rPr lang="es-ES" altLang="es-PE" sz="1600" dirty="0">
                <a:latin typeface="Arial" charset="0"/>
                <a:cs typeface="Arial" charset="0"/>
              </a:rPr>
              <a:t>Persona{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private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s-ES" altLang="es-PE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s-ES" altLang="es-PE" sz="1600" dirty="0">
                <a:latin typeface="Arial" charset="0"/>
                <a:cs typeface="Arial" charset="0"/>
              </a:rPr>
              <a:t>ciclo;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//...................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	</a:t>
            </a:r>
            <a:r>
              <a:rPr lang="es-ES" altLang="es-PE" sz="1600" b="1" dirty="0">
                <a:solidFill>
                  <a:srgbClr val="0000FF"/>
                </a:solidFill>
                <a:latin typeface="Arial" charset="0"/>
                <a:cs typeface="Arial" charset="0"/>
              </a:rPr>
              <a:t> public </a:t>
            </a:r>
            <a:r>
              <a:rPr lang="es-ES" altLang="es-PE" sz="1600" b="1" dirty="0">
                <a:latin typeface="Arial" charset="0"/>
                <a:cs typeface="Arial" charset="0"/>
              </a:rPr>
              <a:t>String </a:t>
            </a:r>
            <a:r>
              <a:rPr lang="es-ES" altLang="es-PE" sz="1600" b="1" dirty="0" err="1">
                <a:latin typeface="Arial" charset="0"/>
                <a:cs typeface="Arial" charset="0"/>
              </a:rPr>
              <a:t>mostrarDetalle</a:t>
            </a:r>
            <a:r>
              <a:rPr lang="es-ES" altLang="es-PE" sz="1600" b="1" dirty="0">
                <a:latin typeface="Arial" charset="0"/>
                <a:cs typeface="Arial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b="1" dirty="0">
                <a:latin typeface="Arial" charset="0"/>
                <a:cs typeface="Arial" charset="0"/>
              </a:rPr>
              <a:t>		 </a:t>
            </a:r>
            <a:r>
              <a:rPr lang="es-ES" altLang="es-PE" sz="16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return</a:t>
            </a:r>
            <a:r>
              <a:rPr lang="es-ES" altLang="es-PE" sz="1600" b="1" dirty="0">
                <a:latin typeface="Arial" charset="0"/>
                <a:cs typeface="Arial" charset="0"/>
              </a:rPr>
              <a:t> </a:t>
            </a:r>
            <a:r>
              <a:rPr lang="es-ES" altLang="es-PE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supe</a:t>
            </a:r>
            <a:r>
              <a:rPr lang="es-ES" altLang="es-PE" sz="1600" dirty="0" err="1">
                <a:latin typeface="Arial" charset="0"/>
                <a:cs typeface="Arial" charset="0"/>
              </a:rPr>
              <a:t>r.mostrartDetalle</a:t>
            </a:r>
            <a:r>
              <a:rPr lang="es-ES" altLang="es-PE" sz="1600" dirty="0">
                <a:latin typeface="Arial" charset="0"/>
                <a:cs typeface="Arial" charset="0"/>
              </a:rPr>
              <a:t>() + “ ” + ciclo 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s-ES" altLang="es-PE" sz="1600" b="1" dirty="0"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s-PE" sz="16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PE" sz="16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" name="4 Elipse"/>
          <p:cNvSpPr/>
          <p:nvPr/>
        </p:nvSpPr>
        <p:spPr>
          <a:xfrm>
            <a:off x="1847851" y="2781573"/>
            <a:ext cx="4392613" cy="1079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6" name="5 Elipse"/>
          <p:cNvSpPr/>
          <p:nvPr/>
        </p:nvSpPr>
        <p:spPr>
          <a:xfrm>
            <a:off x="2063750" y="4653236"/>
            <a:ext cx="5329238" cy="1439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7" name="6 Llamada de nube"/>
          <p:cNvSpPr/>
          <p:nvPr/>
        </p:nvSpPr>
        <p:spPr>
          <a:xfrm>
            <a:off x="7175500" y="2205310"/>
            <a:ext cx="2952750" cy="1512888"/>
          </a:xfrm>
          <a:prstGeom prst="cloudCallout">
            <a:avLst>
              <a:gd name="adj1" fmla="val -125051"/>
              <a:gd name="adj2" fmla="val 133963"/>
            </a:avLst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clase hija redefine el método mostrartDetalle()</a:t>
            </a:r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Métodos </a:t>
            </a:r>
            <a:r>
              <a:rPr lang="es-PE" sz="3600" dirty="0" err="1"/>
              <a:t>sobreescritos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18113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E"/>
              <a:t>Herencia Simple - Definición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E" sz="2400">
                <a:latin typeface="+mn-lt"/>
              </a:rPr>
              <a:t>Herencia es un principio fundamental de la programación orientada a objetos, empleado para reutilizar código entre clases relacionadas.</a:t>
            </a:r>
          </a:p>
          <a:p>
            <a:r>
              <a:rPr lang="es-PE" sz="2400">
                <a:latin typeface="+mn-lt"/>
              </a:rPr>
              <a:t>Los mecanismos de herencia modelan la relación  ES-UN . Ejemplo: Un circulo ES-UNA FormaGeometrica.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55" y="833418"/>
            <a:ext cx="4211838" cy="51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31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68" y="531500"/>
            <a:ext cx="7741211" cy="605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96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Definición</a:t>
            </a:r>
          </a:p>
        </p:txBody>
      </p:sp>
      <p:sp>
        <p:nvSpPr>
          <p:cNvPr id="5" name="2 CuadroTexto"/>
          <p:cNvSpPr txBox="1">
            <a:spLocks noChangeArrowheads="1"/>
          </p:cNvSpPr>
          <p:nvPr/>
        </p:nvSpPr>
        <p:spPr bwMode="auto">
          <a:xfrm>
            <a:off x="365760" y="1797784"/>
            <a:ext cx="113995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es-PE" altLang="es-PE" sz="2400" dirty="0">
                <a:latin typeface="+mn-lt"/>
                <a:cs typeface="Arial" charset="0"/>
              </a:rPr>
              <a:t>La clase de la cual se deriva otra clase se denomina </a:t>
            </a:r>
            <a:r>
              <a:rPr lang="es-PE" altLang="es-PE" sz="2400" dirty="0">
                <a:solidFill>
                  <a:srgbClr val="0000FF"/>
                </a:solidFill>
                <a:latin typeface="+mn-lt"/>
                <a:cs typeface="Arial" charset="0"/>
              </a:rPr>
              <a:t>clase base</a:t>
            </a:r>
            <a:r>
              <a:rPr lang="es-PE" altLang="es-PE" sz="2400" dirty="0">
                <a:latin typeface="+mn-lt"/>
                <a:cs typeface="Arial" charset="0"/>
              </a:rPr>
              <a:t>, </a:t>
            </a:r>
            <a:r>
              <a:rPr lang="es-PE" altLang="es-PE" sz="2400" dirty="0">
                <a:solidFill>
                  <a:srgbClr val="0000FF"/>
                </a:solidFill>
                <a:latin typeface="+mn-lt"/>
                <a:cs typeface="Arial" charset="0"/>
              </a:rPr>
              <a:t>superclase</a:t>
            </a:r>
            <a:r>
              <a:rPr lang="es-PE" altLang="es-PE" sz="2400" dirty="0">
                <a:latin typeface="+mn-lt"/>
                <a:cs typeface="Arial" charset="0"/>
              </a:rPr>
              <a:t> o </a:t>
            </a:r>
            <a:r>
              <a:rPr lang="es-PE" altLang="es-PE" sz="2400" dirty="0">
                <a:solidFill>
                  <a:srgbClr val="0000FF"/>
                </a:solidFill>
                <a:latin typeface="+mn-lt"/>
                <a:cs typeface="Arial" charset="0"/>
              </a:rPr>
              <a:t>clase padre</a:t>
            </a:r>
            <a:r>
              <a:rPr lang="es-PE" altLang="es-PE" sz="2400" dirty="0">
                <a:latin typeface="+mn-lt"/>
                <a:cs typeface="Arial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es-PE" altLang="es-PE" sz="2400" dirty="0">
              <a:latin typeface="+mn-lt"/>
              <a:cs typeface="Arial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es-PE" altLang="es-PE" sz="2400" dirty="0">
                <a:latin typeface="+mn-lt"/>
                <a:cs typeface="Arial" charset="0"/>
              </a:rPr>
              <a:t>Una clase derivada de una superclase recibe también el nombre de </a:t>
            </a:r>
            <a:r>
              <a:rPr lang="es-PE" altLang="es-PE" sz="2400" dirty="0">
                <a:solidFill>
                  <a:srgbClr val="0000FF"/>
                </a:solidFill>
                <a:latin typeface="+mn-lt"/>
                <a:cs typeface="Arial" charset="0"/>
              </a:rPr>
              <a:t>subclase</a:t>
            </a:r>
            <a:r>
              <a:rPr lang="es-PE" altLang="es-PE" sz="2400" dirty="0">
                <a:latin typeface="+mn-lt"/>
                <a:cs typeface="Arial" charset="0"/>
              </a:rPr>
              <a:t> o </a:t>
            </a:r>
            <a:r>
              <a:rPr lang="es-PE" altLang="es-PE" sz="2400" dirty="0">
                <a:solidFill>
                  <a:srgbClr val="0000FF"/>
                </a:solidFill>
                <a:latin typeface="+mn-lt"/>
                <a:cs typeface="Arial" charset="0"/>
              </a:rPr>
              <a:t>clase hija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56" y="3573017"/>
            <a:ext cx="413385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3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Herencia Simple - Definición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9" t="14701" r="37018" b="54735"/>
          <a:stretch/>
        </p:blipFill>
        <p:spPr bwMode="auto">
          <a:xfrm>
            <a:off x="5153822" y="1433358"/>
            <a:ext cx="6553545" cy="399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8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Definición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59230" y="1482641"/>
            <a:ext cx="7705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800" b="1" dirty="0"/>
              <a:t>Herencia simple</a:t>
            </a:r>
            <a:r>
              <a:rPr lang="es-PE" sz="2800" dirty="0"/>
              <a:t>:</a:t>
            </a:r>
          </a:p>
          <a:p>
            <a:pPr>
              <a:defRPr/>
            </a:pPr>
            <a:r>
              <a:rPr lang="es-PE" sz="2800" dirty="0"/>
              <a:t>Una clase es subclase de una única superclase.</a:t>
            </a:r>
            <a:endParaRPr lang="es-PE" sz="2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94" y="1822477"/>
            <a:ext cx="1566238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59230" y="3202970"/>
            <a:ext cx="7705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PE" sz="2800" b="1" dirty="0"/>
              <a:t>Herencia múltiple</a:t>
            </a:r>
            <a:r>
              <a:rPr lang="es-PE" sz="2800" dirty="0"/>
              <a:t>:</a:t>
            </a:r>
          </a:p>
          <a:p>
            <a:pPr>
              <a:defRPr/>
            </a:pPr>
            <a:r>
              <a:rPr lang="es-PE" sz="2800" dirty="0"/>
              <a:t>Una clase es subclase de más de una superclase</a:t>
            </a:r>
            <a:endParaRPr lang="es-PE" sz="2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16" y="4056991"/>
            <a:ext cx="3052672" cy="16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4 Rectángulo"/>
          <p:cNvSpPr>
            <a:spLocks noChangeArrowheads="1"/>
          </p:cNvSpPr>
          <p:nvPr/>
        </p:nvSpPr>
        <p:spPr bwMode="auto">
          <a:xfrm>
            <a:off x="2445454" y="5215979"/>
            <a:ext cx="428783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s-PE" altLang="es-PE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Java no soporta la herencia múltiple</a:t>
            </a:r>
          </a:p>
        </p:txBody>
      </p:sp>
    </p:spTree>
    <p:extLst>
      <p:ext uri="{BB962C8B-B14F-4D97-AF65-F5344CB8AC3E}">
        <p14:creationId xmlns:p14="http://schemas.microsoft.com/office/powerpoint/2010/main" val="126456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Jerarquía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97280" y="162877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_tradnl"/>
            </a:defPPr>
            <a:lvl1pPr>
              <a:defRPr sz="2400" b="1"/>
            </a:lvl1pPr>
          </a:lstStyle>
          <a:p>
            <a:r>
              <a:rPr lang="es-PE" sz="2800" b="0" dirty="0"/>
              <a:t>La herencia organiza clases bases y derivadas en jerarquías de clases.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94" y="2492897"/>
            <a:ext cx="7046913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2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1051560" y="1843088"/>
            <a:ext cx="5322253" cy="3889375"/>
            <a:chOff x="384784" y="2080950"/>
            <a:chExt cx="4464615" cy="3292266"/>
          </a:xfrm>
        </p:grpSpPr>
        <p:sp>
          <p:nvSpPr>
            <p:cNvPr id="5" name="4 Rectángulo"/>
            <p:cNvSpPr/>
            <p:nvPr/>
          </p:nvSpPr>
          <p:spPr>
            <a:xfrm>
              <a:off x="1691680" y="2091224"/>
              <a:ext cx="1872208" cy="126576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1690998" y="2379525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1690998" y="2852798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>
              <a:spLocks noChangeArrowheads="1"/>
            </p:cNvSpPr>
            <p:nvPr/>
          </p:nvSpPr>
          <p:spPr bwMode="auto">
            <a:xfrm>
              <a:off x="2100337" y="2080950"/>
              <a:ext cx="972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Vehículo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977191" y="4354830"/>
              <a:ext cx="1872208" cy="10183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2976578" y="4642660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2976578" y="4930118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>
              <a:spLocks noChangeArrowheads="1"/>
            </p:cNvSpPr>
            <p:nvPr/>
          </p:nvSpPr>
          <p:spPr bwMode="auto">
            <a:xfrm>
              <a:off x="3492060" y="4344556"/>
              <a:ext cx="801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Coche</a:t>
              </a:r>
            </a:p>
          </p:txBody>
        </p:sp>
        <p:cxnSp>
          <p:nvCxnSpPr>
            <p:cNvPr id="13" name="12 Conector recto"/>
            <p:cNvCxnSpPr/>
            <p:nvPr/>
          </p:nvCxnSpPr>
          <p:spPr>
            <a:xfrm flipV="1">
              <a:off x="2606775" y="3367363"/>
              <a:ext cx="0" cy="57491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Triángulo isósceles"/>
            <p:cNvSpPr/>
            <p:nvPr/>
          </p:nvSpPr>
          <p:spPr>
            <a:xfrm>
              <a:off x="2482978" y="3384834"/>
              <a:ext cx="226961" cy="22869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84903" y="4344556"/>
              <a:ext cx="1872208" cy="102866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16" name="15 Conector recto"/>
            <p:cNvCxnSpPr/>
            <p:nvPr/>
          </p:nvCxnSpPr>
          <p:spPr>
            <a:xfrm>
              <a:off x="384784" y="4633131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384784" y="4941235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>
              <a:spLocks noChangeArrowheads="1"/>
            </p:cNvSpPr>
            <p:nvPr/>
          </p:nvSpPr>
          <p:spPr bwMode="auto">
            <a:xfrm>
              <a:off x="899772" y="4334282"/>
              <a:ext cx="7255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Barco</a:t>
              </a:r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1176766" y="3942279"/>
              <a:ext cx="288065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1176766" y="3942279"/>
              <a:ext cx="0" cy="39227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057417" y="3942279"/>
              <a:ext cx="0" cy="39227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3 CuadroTexto"/>
            <p:cNvSpPr txBox="1">
              <a:spLocks noChangeArrowheads="1"/>
            </p:cNvSpPr>
            <p:nvPr/>
          </p:nvSpPr>
          <p:spPr bwMode="auto">
            <a:xfrm>
              <a:off x="1724593" y="2348880"/>
              <a:ext cx="13789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 dirty="0">
                  <a:latin typeface="Arial" charset="0"/>
                  <a:cs typeface="Arial" charset="0"/>
                </a:rPr>
                <a:t># </a:t>
              </a:r>
              <a:r>
                <a:rPr lang="es-PE" altLang="es-PE" sz="1400" dirty="0" err="1">
                  <a:latin typeface="Arial" charset="0"/>
                  <a:cs typeface="Arial" charset="0"/>
                </a:rPr>
                <a:t>numSerie</a:t>
              </a:r>
              <a:r>
                <a:rPr lang="es-PE" altLang="es-PE" sz="1400" dirty="0">
                  <a:latin typeface="Arial" charset="0"/>
                  <a:cs typeface="Arial" charset="0"/>
                </a:rPr>
                <a:t>: </a:t>
              </a:r>
              <a:r>
                <a:rPr lang="es-PE" altLang="es-PE" sz="1400" dirty="0" err="1">
                  <a:latin typeface="Arial" charset="0"/>
                  <a:cs typeface="Arial" charset="0"/>
                </a:rPr>
                <a:t>int</a:t>
              </a:r>
              <a:endParaRPr lang="es-PE" altLang="es-PE" sz="1400" dirty="0">
                <a:latin typeface="Arial" charset="0"/>
                <a:cs typeface="Arial" charset="0"/>
              </a:endParaRPr>
            </a:p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 dirty="0">
                  <a:latin typeface="Arial" charset="0"/>
                  <a:cs typeface="Arial" charset="0"/>
                </a:rPr>
                <a:t># </a:t>
              </a:r>
              <a:r>
                <a:rPr lang="es-PE" altLang="es-PE" sz="1400" dirty="0" err="1">
                  <a:latin typeface="Arial" charset="0"/>
                  <a:cs typeface="Arial" charset="0"/>
                </a:rPr>
                <a:t>color:String</a:t>
              </a:r>
              <a:endParaRPr lang="es-PE" altLang="es-PE" sz="1400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25 CuadroTexto"/>
            <p:cNvSpPr txBox="1">
              <a:spLocks noChangeArrowheads="1"/>
            </p:cNvSpPr>
            <p:nvPr/>
          </p:nvSpPr>
          <p:spPr bwMode="auto">
            <a:xfrm>
              <a:off x="384784" y="4644605"/>
              <a:ext cx="1518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- longAncla: float</a:t>
              </a:r>
            </a:p>
          </p:txBody>
        </p:sp>
        <p:sp>
          <p:nvSpPr>
            <p:cNvPr id="24" name="26 CuadroTexto"/>
            <p:cNvSpPr txBox="1">
              <a:spLocks noChangeArrowheads="1"/>
            </p:cNvSpPr>
            <p:nvPr/>
          </p:nvSpPr>
          <p:spPr bwMode="auto">
            <a:xfrm>
              <a:off x="3049080" y="4633972"/>
              <a:ext cx="1627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- capCilindro: float</a:t>
              </a:r>
            </a:p>
          </p:txBody>
        </p:sp>
      </p:grpSp>
      <p:pic>
        <p:nvPicPr>
          <p:cNvPr id="25" name="28 Imagen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/>
          <a:stretch>
            <a:fillRect/>
          </a:stretch>
        </p:blipFill>
        <p:spPr bwMode="auto">
          <a:xfrm>
            <a:off x="6888164" y="1146586"/>
            <a:ext cx="3936410" cy="52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V="1">
            <a:off x="4727575" y="2060575"/>
            <a:ext cx="2089150" cy="56515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 Título"/>
          <p:cNvSpPr>
            <a:spLocks noGrp="1"/>
          </p:cNvSpPr>
          <p:nvPr>
            <p:ph type="title"/>
          </p:nvPr>
        </p:nvSpPr>
        <p:spPr>
          <a:xfrm>
            <a:off x="1665476" y="91455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Ejemplo</a:t>
            </a:r>
          </a:p>
        </p:txBody>
      </p:sp>
    </p:spTree>
    <p:extLst>
      <p:ext uri="{BB962C8B-B14F-4D97-AF65-F5344CB8AC3E}">
        <p14:creationId xmlns:p14="http://schemas.microsoft.com/office/powerpoint/2010/main" val="28259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914400" y="1737360"/>
            <a:ext cx="5459413" cy="3995103"/>
            <a:chOff x="384784" y="2080950"/>
            <a:chExt cx="4464615" cy="3292266"/>
          </a:xfrm>
        </p:grpSpPr>
        <p:sp>
          <p:nvSpPr>
            <p:cNvPr id="5" name="4 Rectángulo"/>
            <p:cNvSpPr/>
            <p:nvPr/>
          </p:nvSpPr>
          <p:spPr>
            <a:xfrm>
              <a:off x="1691680" y="2091224"/>
              <a:ext cx="1872208" cy="126576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1690998" y="2379525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1690998" y="2852798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>
              <a:spLocks noChangeArrowheads="1"/>
            </p:cNvSpPr>
            <p:nvPr/>
          </p:nvSpPr>
          <p:spPr bwMode="auto">
            <a:xfrm>
              <a:off x="2100337" y="2080950"/>
              <a:ext cx="972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Vehículo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977191" y="4354830"/>
              <a:ext cx="1872208" cy="10183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2976578" y="4642660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2976578" y="4930118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>
              <a:spLocks noChangeArrowheads="1"/>
            </p:cNvSpPr>
            <p:nvPr/>
          </p:nvSpPr>
          <p:spPr bwMode="auto">
            <a:xfrm>
              <a:off x="3492060" y="4344556"/>
              <a:ext cx="801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Coche</a:t>
              </a:r>
            </a:p>
          </p:txBody>
        </p:sp>
        <p:cxnSp>
          <p:nvCxnSpPr>
            <p:cNvPr id="13" name="12 Conector recto"/>
            <p:cNvCxnSpPr/>
            <p:nvPr/>
          </p:nvCxnSpPr>
          <p:spPr>
            <a:xfrm flipV="1">
              <a:off x="2606775" y="3367363"/>
              <a:ext cx="0" cy="57491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Triángulo isósceles"/>
            <p:cNvSpPr/>
            <p:nvPr/>
          </p:nvSpPr>
          <p:spPr>
            <a:xfrm>
              <a:off x="2482978" y="3384834"/>
              <a:ext cx="226961" cy="22869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84903" y="4344556"/>
              <a:ext cx="1872208" cy="102866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PE"/>
            </a:p>
          </p:txBody>
        </p:sp>
        <p:cxnSp>
          <p:nvCxnSpPr>
            <p:cNvPr id="16" name="15 Conector recto"/>
            <p:cNvCxnSpPr/>
            <p:nvPr/>
          </p:nvCxnSpPr>
          <p:spPr>
            <a:xfrm>
              <a:off x="384784" y="4633131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384784" y="4941235"/>
              <a:ext cx="1872821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>
              <a:spLocks noChangeArrowheads="1"/>
            </p:cNvSpPr>
            <p:nvPr/>
          </p:nvSpPr>
          <p:spPr bwMode="auto">
            <a:xfrm>
              <a:off x="899772" y="4334282"/>
              <a:ext cx="7255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800">
                  <a:latin typeface="Gill Sans MT" pitchFamily="34" charset="0"/>
                </a:rPr>
                <a:t>Barco</a:t>
              </a:r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1176766" y="3942279"/>
              <a:ext cx="2880652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1176766" y="3942279"/>
              <a:ext cx="0" cy="39227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057417" y="3942279"/>
              <a:ext cx="0" cy="39227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3 CuadroTexto"/>
            <p:cNvSpPr txBox="1">
              <a:spLocks noChangeArrowheads="1"/>
            </p:cNvSpPr>
            <p:nvPr/>
          </p:nvSpPr>
          <p:spPr bwMode="auto">
            <a:xfrm>
              <a:off x="1724593" y="2348880"/>
              <a:ext cx="13789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# numSerie: int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# color:String</a:t>
              </a:r>
            </a:p>
          </p:txBody>
        </p:sp>
        <p:sp>
          <p:nvSpPr>
            <p:cNvPr id="23" name="25 CuadroTexto"/>
            <p:cNvSpPr txBox="1">
              <a:spLocks noChangeArrowheads="1"/>
            </p:cNvSpPr>
            <p:nvPr/>
          </p:nvSpPr>
          <p:spPr bwMode="auto">
            <a:xfrm>
              <a:off x="384784" y="4644605"/>
              <a:ext cx="1518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- longAncla: float</a:t>
              </a:r>
            </a:p>
          </p:txBody>
        </p:sp>
        <p:sp>
          <p:nvSpPr>
            <p:cNvPr id="24" name="26 CuadroTexto"/>
            <p:cNvSpPr txBox="1">
              <a:spLocks noChangeArrowheads="1"/>
            </p:cNvSpPr>
            <p:nvPr/>
          </p:nvSpPr>
          <p:spPr bwMode="auto">
            <a:xfrm>
              <a:off x="3049080" y="4633972"/>
              <a:ext cx="1627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buClr>
                  <a:schemeClr val="accent1"/>
                </a:buClr>
                <a:buSzPct val="80000"/>
                <a:buFont typeface="Wingdings 2" pitchFamily="18" charset="2"/>
                <a:buChar char=""/>
                <a:defRPr sz="32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E66C7D"/>
                </a:buClr>
                <a:buFont typeface="Arial" charset="0"/>
                <a:buChar char="▪"/>
                <a:defRPr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6BB76D"/>
                </a:buClr>
                <a:buFont typeface="Arial" charset="0"/>
                <a:buChar char="▪"/>
                <a:defRPr sz="20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18" charset="2"/>
                <a:buChar char=""/>
                <a:defRPr sz="20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s-PE" altLang="es-PE" sz="1400">
                  <a:latin typeface="Arial" charset="0"/>
                  <a:cs typeface="Arial" charset="0"/>
                </a:rPr>
                <a:t>- capCilindro: float</a:t>
              </a:r>
            </a:p>
          </p:txBody>
        </p:sp>
      </p:grpSp>
      <p:pic>
        <p:nvPicPr>
          <p:cNvPr id="25" name="2 Imagen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348226"/>
            <a:ext cx="4489752" cy="50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25 Conector recto de flecha"/>
          <p:cNvCxnSpPr/>
          <p:nvPr/>
        </p:nvCxnSpPr>
        <p:spPr>
          <a:xfrm flipV="1">
            <a:off x="5818189" y="2060576"/>
            <a:ext cx="1862137" cy="281781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 Título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 dirty="0"/>
              <a:t>Herencia Simple - Ejemplo</a:t>
            </a:r>
          </a:p>
        </p:txBody>
      </p:sp>
    </p:spTree>
    <p:extLst>
      <p:ext uri="{BB962C8B-B14F-4D97-AF65-F5344CB8AC3E}">
        <p14:creationId xmlns:p14="http://schemas.microsoft.com/office/powerpoint/2010/main" val="339072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051560" y="274638"/>
            <a:ext cx="915924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PE" sz="3600"/>
              <a:t>Herencia Simple - Constructores</a:t>
            </a:r>
            <a:endParaRPr lang="es-PE" sz="3600" dirty="0"/>
          </a:p>
        </p:txBody>
      </p:sp>
      <p:sp>
        <p:nvSpPr>
          <p:cNvPr id="5" name="2 Rectángulo"/>
          <p:cNvSpPr>
            <a:spLocks noChangeArrowheads="1"/>
          </p:cNvSpPr>
          <p:nvPr/>
        </p:nvSpPr>
        <p:spPr bwMode="auto">
          <a:xfrm>
            <a:off x="533400" y="1753236"/>
            <a:ext cx="111556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altLang="es-PE" sz="2400"/>
              <a:t>Los constructores no se heredan, las subclases deben definir su propio constructor.</a:t>
            </a:r>
          </a:p>
          <a:p>
            <a:r>
              <a:rPr lang="es-PE" altLang="es-PE" sz="2400"/>
              <a:t>Normalmente será necesario inicializar los atributos de la superclase</a:t>
            </a:r>
          </a:p>
          <a:p>
            <a:endParaRPr lang="es-PE" altLang="es-PE" sz="2400"/>
          </a:p>
          <a:p>
            <a:r>
              <a:rPr lang="es-PE" altLang="es-PE" sz="2400"/>
              <a:t>Para ello se llama a su constructor desde el de la subclase</a:t>
            </a:r>
          </a:p>
          <a:p>
            <a:endParaRPr lang="es-PE" altLang="es-PE" sz="2400"/>
          </a:p>
          <a:p>
            <a:endParaRPr lang="es-PE" altLang="es-PE" sz="2400"/>
          </a:p>
          <a:p>
            <a:endParaRPr lang="es-PE" altLang="es-PE" sz="2400"/>
          </a:p>
          <a:p>
            <a:endParaRPr lang="es-PE" altLang="es-PE" sz="2400"/>
          </a:p>
          <a:p>
            <a:endParaRPr lang="es-PE" altLang="es-PE" sz="2400"/>
          </a:p>
          <a:p>
            <a:r>
              <a:rPr lang="es-PE" altLang="es-PE" sz="2400"/>
              <a:t>La llamada a super debe ser la primera instrucción del constructor de la subclase</a:t>
            </a:r>
          </a:p>
          <a:p>
            <a:endParaRPr lang="es-PE" altLang="es-PE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3429000"/>
            <a:ext cx="55594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44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819</Words>
  <Application>Microsoft Office PowerPoint</Application>
  <PresentationFormat>Panorámica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Verdana</vt:lpstr>
      <vt:lpstr>Wingdings</vt:lpstr>
      <vt:lpstr>Wingdings 2</vt:lpstr>
      <vt:lpstr>Wingdings 3</vt:lpstr>
      <vt:lpstr>Tema de Office</vt:lpstr>
      <vt:lpstr>Herencia</vt:lpstr>
      <vt:lpstr>Herencia Simple - Definición</vt:lpstr>
      <vt:lpstr>Herencia Simple - Definición</vt:lpstr>
      <vt:lpstr>Herencia Simple - Definición</vt:lpstr>
      <vt:lpstr>Herencia Simple - Definición</vt:lpstr>
      <vt:lpstr>Herencia Simple - Jerarquía</vt:lpstr>
      <vt:lpstr>Herencia Simple - Ejemplo</vt:lpstr>
      <vt:lpstr>Herencia Simple - Ejemplo</vt:lpstr>
      <vt:lpstr>Herencia Simple - Constructores</vt:lpstr>
      <vt:lpstr>Herencia Simple - Constructores</vt:lpstr>
      <vt:lpstr>Herencia Simple - Constructores</vt:lpstr>
      <vt:lpstr>Herencia Simple - Constructores</vt:lpstr>
      <vt:lpstr>Palabra reservada super</vt:lpstr>
      <vt:lpstr>Palabra reservada super</vt:lpstr>
      <vt:lpstr>Control de acceso protected</vt:lpstr>
      <vt:lpstr>Control de acceso protected</vt:lpstr>
      <vt:lpstr>Métodos sobrescritos</vt:lpstr>
      <vt:lpstr>Métodos sobreescritos</vt:lpstr>
      <vt:lpstr>Métodos sobreescritos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ROJAS JAEN PABLO ALBERTO</dc:creator>
  <cp:lastModifiedBy>Juan Carlos E. Romaina Acevedo</cp:lastModifiedBy>
  <cp:revision>2</cp:revision>
  <dcterms:created xsi:type="dcterms:W3CDTF">2020-09-15T04:24:25Z</dcterms:created>
  <dcterms:modified xsi:type="dcterms:W3CDTF">2022-05-20T00:27:48Z</dcterms:modified>
</cp:coreProperties>
</file>