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33" r:id="rId2"/>
    <p:sldId id="519" r:id="rId3"/>
    <p:sldId id="520" r:id="rId4"/>
    <p:sldId id="521" r:id="rId5"/>
    <p:sldId id="522" r:id="rId6"/>
    <p:sldId id="523" r:id="rId7"/>
    <p:sldId id="524" r:id="rId8"/>
    <p:sldId id="54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290" r:id="rId2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1"/>
    <p:restoredTop sz="86418"/>
  </p:normalViewPr>
  <p:slideViewPr>
    <p:cSldViewPr snapToGrid="0" snapToObjects="1">
      <p:cViewPr varScale="1">
        <p:scale>
          <a:sx n="93" d="100"/>
          <a:sy n="93" d="100"/>
        </p:scale>
        <p:origin x="102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LiveId" clId="{C93DBD7B-ACC6-46A5-AD76-9D168C13BD18}"/>
    <pc:docChg chg="addSld delSld modSld">
      <pc:chgData name="Juan Carlos E. Romaina Acevedo" userId="634bb9585bf6aad7" providerId="LiveId" clId="{C93DBD7B-ACC6-46A5-AD76-9D168C13BD18}" dt="2022-06-07T20:02:36.933" v="127" actId="20577"/>
      <pc:docMkLst>
        <pc:docMk/>
      </pc:docMkLst>
      <pc:sldChg chg="del">
        <pc:chgData name="Juan Carlos E. Romaina Acevedo" userId="634bb9585bf6aad7" providerId="LiveId" clId="{C93DBD7B-ACC6-46A5-AD76-9D168C13BD18}" dt="2022-06-07T18:10:28.515" v="1" actId="47"/>
        <pc:sldMkLst>
          <pc:docMk/>
          <pc:sldMk cId="1736583137" sldId="256"/>
        </pc:sldMkLst>
      </pc:sldChg>
      <pc:sldChg chg="modSp add mod">
        <pc:chgData name="Juan Carlos E. Romaina Acevedo" userId="634bb9585bf6aad7" providerId="LiveId" clId="{C93DBD7B-ACC6-46A5-AD76-9D168C13BD18}" dt="2022-06-07T18:10:33.864" v="15" actId="20577"/>
        <pc:sldMkLst>
          <pc:docMk/>
          <pc:sldMk cId="1671002039" sldId="333"/>
        </pc:sldMkLst>
        <pc:spChg chg="mod">
          <ac:chgData name="Juan Carlos E. Romaina Acevedo" userId="634bb9585bf6aad7" providerId="LiveId" clId="{C93DBD7B-ACC6-46A5-AD76-9D168C13BD18}" dt="2022-06-07T18:10:33.864" v="15" actId="20577"/>
          <ac:spMkLst>
            <pc:docMk/>
            <pc:sldMk cId="1671002039" sldId="333"/>
            <ac:spMk id="2" creationId="{ADC0CBF6-2642-4FFC-B023-2ECFB16D4475}"/>
          </ac:spMkLst>
        </pc:spChg>
      </pc:sldChg>
      <pc:sldChg chg="modSp mod">
        <pc:chgData name="Juan Carlos E. Romaina Acevedo" userId="634bb9585bf6aad7" providerId="LiveId" clId="{C93DBD7B-ACC6-46A5-AD76-9D168C13BD18}" dt="2022-06-07T18:10:40.769" v="16" actId="6549"/>
        <pc:sldMkLst>
          <pc:docMk/>
          <pc:sldMk cId="2133983908" sldId="519"/>
        </pc:sldMkLst>
        <pc:spChg chg="mod">
          <ac:chgData name="Juan Carlos E. Romaina Acevedo" userId="634bb9585bf6aad7" providerId="LiveId" clId="{C93DBD7B-ACC6-46A5-AD76-9D168C13BD18}" dt="2022-06-07T18:10:40.769" v="16" actId="6549"/>
          <ac:spMkLst>
            <pc:docMk/>
            <pc:sldMk cId="2133983908" sldId="519"/>
            <ac:spMk id="2" creationId="{00000000-0000-0000-0000-000000000000}"/>
          </ac:spMkLst>
        </pc:spChg>
      </pc:sldChg>
      <pc:sldChg chg="modSp mod">
        <pc:chgData name="Juan Carlos E. Romaina Acevedo" userId="634bb9585bf6aad7" providerId="LiveId" clId="{C93DBD7B-ACC6-46A5-AD76-9D168C13BD18}" dt="2022-06-07T18:11:47.142" v="36" actId="20577"/>
        <pc:sldMkLst>
          <pc:docMk/>
          <pc:sldMk cId="3365721809" sldId="521"/>
        </pc:sldMkLst>
        <pc:spChg chg="mod">
          <ac:chgData name="Juan Carlos E. Romaina Acevedo" userId="634bb9585bf6aad7" providerId="LiveId" clId="{C93DBD7B-ACC6-46A5-AD76-9D168C13BD18}" dt="2022-06-07T18:11:47.142" v="36" actId="20577"/>
          <ac:spMkLst>
            <pc:docMk/>
            <pc:sldMk cId="3365721809" sldId="521"/>
            <ac:spMk id="6" creationId="{00000000-0000-0000-0000-000000000000}"/>
          </ac:spMkLst>
        </pc:spChg>
      </pc:sldChg>
      <pc:sldChg chg="modSp mod">
        <pc:chgData name="Juan Carlos E. Romaina Acevedo" userId="634bb9585bf6aad7" providerId="LiveId" clId="{C93DBD7B-ACC6-46A5-AD76-9D168C13BD18}" dt="2022-06-07T20:02:11.287" v="74" actId="14100"/>
        <pc:sldMkLst>
          <pc:docMk/>
          <pc:sldMk cId="3007807021" sldId="542"/>
        </pc:sldMkLst>
        <pc:spChg chg="mod">
          <ac:chgData name="Juan Carlos E. Romaina Acevedo" userId="634bb9585bf6aad7" providerId="LiveId" clId="{C93DBD7B-ACC6-46A5-AD76-9D168C13BD18}" dt="2022-06-07T20:02:11.287" v="74" actId="14100"/>
          <ac:spMkLst>
            <pc:docMk/>
            <pc:sldMk cId="3007807021" sldId="542"/>
            <ac:spMk id="54" creationId="{00000000-0000-0000-0000-000000000000}"/>
          </ac:spMkLst>
        </pc:spChg>
        <pc:spChg chg="mod">
          <ac:chgData name="Juan Carlos E. Romaina Acevedo" userId="634bb9585bf6aad7" providerId="LiveId" clId="{C93DBD7B-ACC6-46A5-AD76-9D168C13BD18}" dt="2022-06-07T20:01:54.659" v="58" actId="20577"/>
          <ac:spMkLst>
            <pc:docMk/>
            <pc:sldMk cId="3007807021" sldId="542"/>
            <ac:spMk id="56" creationId="{00000000-0000-0000-0000-000000000000}"/>
          </ac:spMkLst>
        </pc:spChg>
        <pc:picChg chg="mod">
          <ac:chgData name="Juan Carlos E. Romaina Acevedo" userId="634bb9585bf6aad7" providerId="LiveId" clId="{C93DBD7B-ACC6-46A5-AD76-9D168C13BD18}" dt="2022-06-07T20:01:16.499" v="37" actId="1076"/>
          <ac:picMkLst>
            <pc:docMk/>
            <pc:sldMk cId="3007807021" sldId="542"/>
            <ac:picMk id="58" creationId="{00000000-0000-0000-0000-000000000000}"/>
          </ac:picMkLst>
        </pc:picChg>
      </pc:sldChg>
      <pc:sldChg chg="modSp mod">
        <pc:chgData name="Juan Carlos E. Romaina Acevedo" userId="634bb9585bf6aad7" providerId="LiveId" clId="{C93DBD7B-ACC6-46A5-AD76-9D168C13BD18}" dt="2022-06-07T20:02:36.933" v="127" actId="20577"/>
        <pc:sldMkLst>
          <pc:docMk/>
          <pc:sldMk cId="2376759392" sldId="543"/>
        </pc:sldMkLst>
        <pc:spChg chg="mod">
          <ac:chgData name="Juan Carlos E. Romaina Acevedo" userId="634bb9585bf6aad7" providerId="LiveId" clId="{C93DBD7B-ACC6-46A5-AD76-9D168C13BD18}" dt="2022-06-07T20:02:36.933" v="127" actId="20577"/>
          <ac:spMkLst>
            <pc:docMk/>
            <pc:sldMk cId="2376759392" sldId="543"/>
            <ac:spMk id="56" creationId="{00000000-0000-0000-0000-000000000000}"/>
          </ac:spMkLst>
        </pc:spChg>
      </pc:sldChg>
    </pc:docChg>
  </pc:docChgLst>
  <pc:docChgLst>
    <pc:chgData name="Juan Carlos E. Romaina Acevedo" userId="634bb9585bf6aad7" providerId="LiveId" clId="{6BA0033A-193F-4E2C-AA20-5E1F16AB287C}"/>
    <pc:docChg chg="modSld">
      <pc:chgData name="Juan Carlos E. Romaina Acevedo" userId="634bb9585bf6aad7" providerId="LiveId" clId="{6BA0033A-193F-4E2C-AA20-5E1F16AB287C}" dt="2022-08-22T22:01:41.171" v="0" actId="20577"/>
      <pc:docMkLst>
        <pc:docMk/>
      </pc:docMkLst>
      <pc:sldChg chg="modSp mod">
        <pc:chgData name="Juan Carlos E. Romaina Acevedo" userId="634bb9585bf6aad7" providerId="LiveId" clId="{6BA0033A-193F-4E2C-AA20-5E1F16AB287C}" dt="2022-08-22T22:01:41.171" v="0" actId="20577"/>
        <pc:sldMkLst>
          <pc:docMk/>
          <pc:sldMk cId="1671002039" sldId="333"/>
        </pc:sldMkLst>
        <pc:spChg chg="mod">
          <ac:chgData name="Juan Carlos E. Romaina Acevedo" userId="634bb9585bf6aad7" providerId="LiveId" clId="{6BA0033A-193F-4E2C-AA20-5E1F16AB287C}" dt="2022-08-22T22:01:41.171" v="0" actId="20577"/>
          <ac:spMkLst>
            <pc:docMk/>
            <pc:sldMk cId="1671002039" sldId="333"/>
            <ac:spMk id="3" creationId="{360DB69D-63A4-4B99-ACB0-5FDF11E9D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7316-BA0F-429D-A19D-D9C8CE3B19E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6EB50-9D55-498C-9868-A18818391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8F2E8-C743-4DA0-BB02-45A232F6DD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26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272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6277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08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796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66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366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41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903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439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853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36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033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A61E3-8140-4A06-906D-51868DF108B8}" type="slidenum">
              <a:rPr lang="es-PE" smtClean="0"/>
              <a:pPr/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075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73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47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118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66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99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73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4DDF-99A4-4FC0-8695-F8D9C014AAEA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91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8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4720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58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5863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4349" y="1397576"/>
            <a:ext cx="11287125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961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357187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1354137"/>
            <a:ext cx="5429250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1354137"/>
            <a:ext cx="5572124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267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1628775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2625726"/>
            <a:ext cx="5429250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2625726"/>
            <a:ext cx="5572124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021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0" y="1628775"/>
            <a:ext cx="11391900" cy="74771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7828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33200" y="2304591"/>
            <a:ext cx="89256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4267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633200" y="3934776"/>
            <a:ext cx="892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1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138074-521A-4CB7-9614-B1E551B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77" y="-2502"/>
            <a:ext cx="3415095" cy="11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5B7A-124A-2440-B855-8AD09298A361}" type="datetimeFigureOut">
              <a:rPr lang="es-ES_tradnl" smtClean="0"/>
              <a:t>22/08/2022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B804-8CF5-A44B-9844-AC8F6ABDCA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0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hyperlink" Target="http://www.gifandgif.es/gifs_animados/Ojos/index.php#link" TargetMode="Externa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hyperlink" Target="http://www.gifandgif.es/gifs_animados/Flechas/#link" TargetMode="External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0CBF6-2642-4FFC-B023-2ECFB16D4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Interfaces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0DB69D-63A4-4B99-ACB0-5FDF11E9D6A1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PE" dirty="0"/>
              <a:t>Programación Orientada </a:t>
            </a:r>
            <a:r>
              <a:rPr lang="es-PE"/>
              <a:t>a Objetos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10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07568" y="1340768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pPr algn="just"/>
            <a:r>
              <a:rPr lang="es-ES" sz="2000" dirty="0">
                <a:solidFill>
                  <a:srgbClr val="0000FF"/>
                </a:solidFill>
              </a:rPr>
              <a:t>Definamos ahora la clase </a:t>
            </a:r>
            <a:r>
              <a:rPr lang="es-E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Acumulador. 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438294"/>
            <a:ext cx="5614987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 flipV="1">
            <a:off x="6312024" y="2924944"/>
            <a:ext cx="2736304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968277" y="453322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solidFill>
                  <a:srgbClr val="0070C0"/>
                </a:solidFill>
              </a:rPr>
              <a:t>Obliga a la clase </a:t>
            </a:r>
            <a:r>
              <a:rPr lang="es-P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Acumulador </a:t>
            </a:r>
            <a:r>
              <a:rPr lang="es-PE" dirty="0">
                <a:solidFill>
                  <a:srgbClr val="0070C0"/>
                </a:solidFill>
              </a:rPr>
              <a:t>a definir el método </a:t>
            </a:r>
            <a:r>
              <a:rPr lang="es-PE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incremento</a:t>
            </a:r>
            <a:r>
              <a:rPr lang="es-P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>
                <a:solidFill>
                  <a:srgbClr val="0070C0"/>
                </a:solidFill>
              </a:rPr>
              <a:t>declarado en la interface </a:t>
            </a:r>
            <a:r>
              <a:rPr lang="es-P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Modificacion</a:t>
            </a:r>
            <a:r>
              <a:rPr lang="es-PE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5375920" y="5013176"/>
            <a:ext cx="3672408" cy="2327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23 Grupo"/>
          <p:cNvGrpSpPr/>
          <p:nvPr/>
        </p:nvGrpSpPr>
        <p:grpSpPr>
          <a:xfrm>
            <a:off x="8016172" y="1340768"/>
            <a:ext cx="2472316" cy="2664296"/>
            <a:chOff x="6492172" y="1340768"/>
            <a:chExt cx="2472316" cy="2664296"/>
          </a:xfrm>
        </p:grpSpPr>
        <p:sp>
          <p:nvSpPr>
            <p:cNvPr id="10" name="9 Rectángulo"/>
            <p:cNvSpPr/>
            <p:nvPr/>
          </p:nvSpPr>
          <p:spPr>
            <a:xfrm>
              <a:off x="6827442" y="3212976"/>
              <a:ext cx="1800200" cy="792088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1" name="10 Conector recto"/>
            <p:cNvCxnSpPr/>
            <p:nvPr/>
          </p:nvCxnSpPr>
          <p:spPr>
            <a:xfrm>
              <a:off x="6827442" y="3573016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7042206" y="323039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Acumulador</a:t>
              </a:r>
            </a:p>
          </p:txBody>
        </p:sp>
        <p:cxnSp>
          <p:nvCxnSpPr>
            <p:cNvPr id="13" name="12 Conector recto"/>
            <p:cNvCxnSpPr/>
            <p:nvPr/>
          </p:nvCxnSpPr>
          <p:spPr>
            <a:xfrm>
              <a:off x="6827442" y="3789040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6804248" y="3553271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valor int</a:t>
              </a: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6492172" y="1340768"/>
              <a:ext cx="2472316" cy="94501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6492172" y="1893304"/>
              <a:ext cx="247231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7016503" y="1533852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Modificacion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298294" y="1340768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&lt;&lt;interfaz&gt;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598755" y="1978008"/>
              <a:ext cx="1920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+ </a:t>
              </a:r>
              <a:r>
                <a:rPr lang="en-US" sz="1400" dirty="0">
                  <a:latin typeface="Comic Sans MS" panose="030F0702030302020204" pitchFamily="66" charset="0"/>
                </a:rPr>
                <a:t>incremento (a: int )</a:t>
              </a:r>
              <a:endParaRPr lang="es-PE" sz="1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3" name="22 Conector recto"/>
            <p:cNvCxnSpPr>
              <a:stCxn id="10" idx="0"/>
              <a:endCxn id="22" idx="0"/>
            </p:cNvCxnSpPr>
            <p:nvPr/>
          </p:nvCxnSpPr>
          <p:spPr>
            <a:xfrm flipH="1" flipV="1">
              <a:off x="7723386" y="2249299"/>
              <a:ext cx="4156" cy="963677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Triángulo isósceles"/>
            <p:cNvSpPr/>
            <p:nvPr/>
          </p:nvSpPr>
          <p:spPr>
            <a:xfrm>
              <a:off x="7610492" y="2249299"/>
              <a:ext cx="225787" cy="31879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5" name="1 Título"/>
          <p:cNvSpPr txBox="1">
            <a:spLocks/>
          </p:cNvSpPr>
          <p:nvPr/>
        </p:nvSpPr>
        <p:spPr bwMode="auto">
          <a:xfrm>
            <a:off x="588936" y="188640"/>
            <a:ext cx="1077132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s-PE" dirty="0"/>
              <a:t>Implementación de una Interface en una clase</a:t>
            </a:r>
          </a:p>
        </p:txBody>
      </p:sp>
    </p:spTree>
    <p:extLst>
      <p:ext uri="{BB962C8B-B14F-4D97-AF65-F5344CB8AC3E}">
        <p14:creationId xmlns:p14="http://schemas.microsoft.com/office/powerpoint/2010/main" val="73298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07568" y="141277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Ejecución:</a:t>
            </a: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318878"/>
            <a:ext cx="4968552" cy="2622291"/>
          </a:xfrm>
          <a:prstGeom prst="rect">
            <a:avLst/>
          </a:prstGeom>
        </p:spPr>
      </p:pic>
      <p:pic>
        <p:nvPicPr>
          <p:cNvPr id="8" name="7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88" y="5157193"/>
            <a:ext cx="4973232" cy="976731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7482212" y="3284984"/>
            <a:ext cx="30062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000099"/>
                </a:solidFill>
              </a:rPr>
              <a:t>La clase </a:t>
            </a:r>
            <a:r>
              <a:rPr lang="es-PE" b="1" dirty="0">
                <a:solidFill>
                  <a:srgbClr val="000099"/>
                </a:solidFill>
              </a:rPr>
              <a:t>Acumulador</a:t>
            </a:r>
            <a:r>
              <a:rPr lang="es-PE" dirty="0">
                <a:solidFill>
                  <a:srgbClr val="000099"/>
                </a:solidFill>
              </a:rPr>
              <a:t> tendría también la posibilidad de utilizar directamente las constantes declaradas en la interface si las hubiera.</a:t>
            </a:r>
          </a:p>
        </p:txBody>
      </p:sp>
      <p:pic>
        <p:nvPicPr>
          <p:cNvPr id="155652" name="Picture 4" descr="Gifs Animados Ojos (23)">
            <a:hlinkClick r:id="rId5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636912"/>
            <a:ext cx="952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526941" y="188640"/>
            <a:ext cx="11189777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Implementación de una Interface en una clase</a:t>
            </a:r>
          </a:p>
        </p:txBody>
      </p:sp>
    </p:spTree>
    <p:extLst>
      <p:ext uri="{BB962C8B-B14F-4D97-AF65-F5344CB8AC3E}">
        <p14:creationId xmlns:p14="http://schemas.microsoft.com/office/powerpoint/2010/main" val="141818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8386" y="188640"/>
            <a:ext cx="100584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Jerarquía entre Interface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62373" y="1268761"/>
            <a:ext cx="102288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cs typeface="Arial" panose="020B0604020202020204" pitchFamily="34" charset="0"/>
              </a:rPr>
              <a:t>La jerarquía entre interfaces permite la herencia simple y múltiple.</a:t>
            </a:r>
          </a:p>
          <a:p>
            <a:r>
              <a:rPr lang="es-PE" sz="2800" dirty="0"/>
              <a:t>Es decir, tanto la declaración de una clase, como la de una interfaz pueden incluir la implementación de otras interfaces.</a:t>
            </a:r>
          </a:p>
          <a:p>
            <a:endParaRPr lang="es-PE" sz="2800" dirty="0">
              <a:cs typeface="Arial" panose="020B0604020202020204" pitchFamily="34" charset="0"/>
            </a:endParaRPr>
          </a:p>
          <a:p>
            <a:r>
              <a:rPr lang="es-E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endParaRPr lang="es-E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800" dirty="0">
                <a:cs typeface="Arial" panose="020B0604020202020204" pitchFamily="34" charset="0"/>
              </a:rPr>
              <a:t>	</a:t>
            </a:r>
            <a:r>
              <a:rPr lang="es-PE" sz="2800" dirty="0">
                <a:solidFill>
                  <a:srgbClr val="0000FF"/>
                </a:solidFill>
                <a:cs typeface="Arial" panose="020B0604020202020204" pitchFamily="34" charset="0"/>
              </a:rPr>
              <a:t>public</a:t>
            </a:r>
            <a:r>
              <a:rPr lang="es-PE" sz="2800" dirty="0">
                <a:cs typeface="Arial" panose="020B0604020202020204" pitchFamily="34" charset="0"/>
              </a:rPr>
              <a:t> </a:t>
            </a:r>
            <a:r>
              <a:rPr lang="es-PE" sz="2800" dirty="0">
                <a:solidFill>
                  <a:srgbClr val="0000FF"/>
                </a:solidFill>
                <a:cs typeface="Arial" panose="020B0604020202020204" pitchFamily="34" charset="0"/>
              </a:rPr>
              <a:t>interface</a:t>
            </a:r>
            <a:r>
              <a:rPr lang="es-PE" sz="2800" dirty="0">
                <a:cs typeface="Arial" panose="020B0604020202020204" pitchFamily="34" charset="0"/>
              </a:rPr>
              <a:t> Una </a:t>
            </a:r>
            <a:r>
              <a:rPr lang="es-PE" sz="2800" dirty="0">
                <a:solidFill>
                  <a:srgbClr val="0000FF"/>
                </a:solidFill>
                <a:cs typeface="Arial" panose="020B0604020202020204" pitchFamily="34" charset="0"/>
              </a:rPr>
              <a:t>implements</a:t>
            </a:r>
            <a:r>
              <a:rPr lang="es-PE" sz="2800" dirty="0">
                <a:cs typeface="Arial" panose="020B0604020202020204" pitchFamily="34" charset="0"/>
              </a:rPr>
              <a:t> Dos, Tres {</a:t>
            </a:r>
          </a:p>
          <a:p>
            <a:r>
              <a:rPr lang="es-PE" sz="2800" dirty="0">
                <a:cs typeface="Arial" panose="020B0604020202020204" pitchFamily="34" charset="0"/>
              </a:rPr>
              <a:t>		// Cuerpo de la interface . . .</a:t>
            </a:r>
          </a:p>
          <a:p>
            <a:r>
              <a:rPr lang="es-PE" sz="2800" dirty="0">
                <a:cs typeface="Arial" panose="020B0604020202020204" pitchFamily="34" charset="0"/>
              </a:rPr>
              <a:t>	}</a:t>
            </a:r>
            <a:endParaRPr lang="es-ES" sz="2800" dirty="0">
              <a:cs typeface="Arial" panose="020B0604020202020204" pitchFamily="34" charset="0"/>
            </a:endParaRPr>
          </a:p>
          <a:p>
            <a:endParaRPr lang="es-ES" sz="2800" dirty="0">
              <a:cs typeface="Arial" panose="020B0604020202020204" pitchFamily="34" charset="0"/>
            </a:endParaRPr>
          </a:p>
          <a:p>
            <a:r>
              <a:rPr lang="es-PE" sz="2800" dirty="0">
                <a:cs typeface="Arial" panose="020B0604020202020204" pitchFamily="34" charset="0"/>
              </a:rPr>
              <a:t>Las clases que implementan la interface </a:t>
            </a:r>
            <a:r>
              <a:rPr lang="es-PE" sz="2800" b="1" dirty="0">
                <a:cs typeface="Arial" panose="020B0604020202020204" pitchFamily="34" charset="0"/>
              </a:rPr>
              <a:t>Una</a:t>
            </a:r>
            <a:r>
              <a:rPr lang="es-PE" sz="2800" dirty="0">
                <a:cs typeface="Arial" panose="020B0604020202020204" pitchFamily="34" charset="0"/>
              </a:rPr>
              <a:t> también lo hacen con </a:t>
            </a:r>
            <a:r>
              <a:rPr lang="es-PE" sz="2800" b="1" dirty="0">
                <a:cs typeface="Arial" panose="020B0604020202020204" pitchFamily="34" charset="0"/>
              </a:rPr>
              <a:t>Dos</a:t>
            </a:r>
            <a:r>
              <a:rPr lang="es-PE" sz="2800" dirty="0">
                <a:cs typeface="Arial" panose="020B0604020202020204" pitchFamily="34" charset="0"/>
              </a:rPr>
              <a:t> y </a:t>
            </a:r>
            <a:r>
              <a:rPr lang="es-PE" sz="2800" b="1" dirty="0">
                <a:cs typeface="Arial" panose="020B0604020202020204" pitchFamily="34" charset="0"/>
              </a:rPr>
              <a:t>Tres</a:t>
            </a:r>
            <a:endParaRPr lang="es-E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1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83405" y="1484784"/>
            <a:ext cx="10631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 ejemplo de aplicación:</a:t>
            </a:r>
          </a:p>
          <a:p>
            <a:pPr algn="just"/>
            <a:r>
              <a:rPr lang="es-PE" sz="2400" dirty="0">
                <a:cs typeface="Arial" panose="020B0604020202020204" pitchFamily="34" charset="0"/>
              </a:rPr>
              <a:t>Construyamos dos interfaces, </a:t>
            </a:r>
            <a:r>
              <a:rPr lang="es-PE" sz="2400" b="1" dirty="0">
                <a:cs typeface="Arial" panose="020B0604020202020204" pitchFamily="34" charset="0"/>
              </a:rPr>
              <a:t>Constantes</a:t>
            </a:r>
            <a:r>
              <a:rPr lang="es-PE" sz="2400" dirty="0">
                <a:cs typeface="Arial" panose="020B0604020202020204" pitchFamily="34" charset="0"/>
              </a:rPr>
              <a:t> y </a:t>
            </a:r>
            <a:r>
              <a:rPr lang="es-PE" sz="2400" b="1" dirty="0">
                <a:cs typeface="Arial" panose="020B0604020202020204" pitchFamily="34" charset="0"/>
              </a:rPr>
              <a:t>Variaciones</a:t>
            </a:r>
            <a:r>
              <a:rPr lang="es-PE" sz="2400" dirty="0">
                <a:cs typeface="Arial" panose="020B0604020202020204" pitchFamily="34" charset="0"/>
              </a:rPr>
              <a:t>, y una clase, </a:t>
            </a:r>
            <a:r>
              <a:rPr lang="es-PE" sz="2400" b="1" dirty="0">
                <a:cs typeface="Arial" panose="020B0604020202020204" pitchFamily="34" charset="0"/>
              </a:rPr>
              <a:t>Factura</a:t>
            </a:r>
            <a:r>
              <a:rPr lang="es-PE" sz="2400" dirty="0">
                <a:cs typeface="Arial" panose="020B0604020202020204" pitchFamily="34" charset="0"/>
              </a:rPr>
              <a:t>, que las implementa.</a:t>
            </a:r>
            <a:endParaRPr lang="es-ES" sz="2400" b="1" dirty="0"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75919" y="5373215"/>
            <a:ext cx="2191967" cy="148336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5375920" y="5733256"/>
            <a:ext cx="2191966" cy="4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796249" y="539063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omic Sans MS" panose="030F0702030302020204" pitchFamily="66" charset="0"/>
              </a:rPr>
              <a:t>Factura</a:t>
            </a:r>
          </a:p>
        </p:txBody>
      </p:sp>
      <p:cxnSp>
        <p:nvCxnSpPr>
          <p:cNvPr id="9" name="8 Conector recto"/>
          <p:cNvCxnSpPr>
            <a:cxnSpLocks/>
          </p:cNvCxnSpPr>
          <p:nvPr/>
        </p:nvCxnSpPr>
        <p:spPr>
          <a:xfrm>
            <a:off x="5375920" y="6132832"/>
            <a:ext cx="219196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975612" y="2996952"/>
            <a:ext cx="2472316" cy="100783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11 Conector recto"/>
          <p:cNvCxnSpPr/>
          <p:nvPr/>
        </p:nvCxnSpPr>
        <p:spPr>
          <a:xfrm>
            <a:off x="2975612" y="3549488"/>
            <a:ext cx="24723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499943" y="319003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omic Sans MS" panose="030F0702030302020204" pitchFamily="66" charset="0"/>
              </a:rPr>
              <a:t>Constantes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781734" y="299695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Comic Sans MS" panose="030F0702030302020204" pitchFamily="66" charset="0"/>
              </a:rPr>
              <a:t>&lt;&lt;interfaz&gt;</a:t>
            </a:r>
          </a:p>
        </p:txBody>
      </p:sp>
      <p:cxnSp>
        <p:nvCxnSpPr>
          <p:cNvPr id="16" name="15 Conector recto"/>
          <p:cNvCxnSpPr/>
          <p:nvPr/>
        </p:nvCxnSpPr>
        <p:spPr>
          <a:xfrm flipV="1">
            <a:off x="5951984" y="4873063"/>
            <a:ext cx="0" cy="500153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7008060" y="2996952"/>
            <a:ext cx="2472316" cy="94501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9" name="18 Conector recto"/>
          <p:cNvCxnSpPr/>
          <p:nvPr/>
        </p:nvCxnSpPr>
        <p:spPr>
          <a:xfrm>
            <a:off x="7008060" y="3549488"/>
            <a:ext cx="24723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7532391" y="319003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omic Sans MS" panose="030F0702030302020204" pitchFamily="66" charset="0"/>
              </a:rPr>
              <a:t>Variaciones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7814182" y="299695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Comic Sans MS" panose="030F0702030302020204" pitchFamily="66" charset="0"/>
              </a:rPr>
              <a:t>&lt;&lt;interfaz&gt;</a:t>
            </a:r>
          </a:p>
        </p:txBody>
      </p:sp>
      <p:cxnSp>
        <p:nvCxnSpPr>
          <p:cNvPr id="28" name="27 Conector recto"/>
          <p:cNvCxnSpPr/>
          <p:nvPr/>
        </p:nvCxnSpPr>
        <p:spPr>
          <a:xfrm flipV="1">
            <a:off x="6528048" y="4873063"/>
            <a:ext cx="0" cy="500153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6528048" y="4873063"/>
            <a:ext cx="1824119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151784" y="4869160"/>
            <a:ext cx="1824119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cxnSpLocks/>
            <a:endCxn id="23" idx="3"/>
          </p:cNvCxnSpPr>
          <p:nvPr/>
        </p:nvCxnSpPr>
        <p:spPr>
          <a:xfrm flipV="1">
            <a:off x="8352167" y="4429722"/>
            <a:ext cx="16967" cy="43944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cxnSpLocks/>
            <a:endCxn id="17" idx="3"/>
          </p:cNvCxnSpPr>
          <p:nvPr/>
        </p:nvCxnSpPr>
        <p:spPr>
          <a:xfrm flipV="1">
            <a:off x="4097979" y="4351454"/>
            <a:ext cx="36483" cy="52161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Triángulo isósceles"/>
          <p:cNvSpPr/>
          <p:nvPr/>
        </p:nvSpPr>
        <p:spPr>
          <a:xfrm>
            <a:off x="4021568" y="4032664"/>
            <a:ext cx="225787" cy="318790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Triángulo isósceles"/>
          <p:cNvSpPr/>
          <p:nvPr/>
        </p:nvSpPr>
        <p:spPr>
          <a:xfrm>
            <a:off x="8256240" y="4110932"/>
            <a:ext cx="225787" cy="318790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Jerarquía entre Interface</a:t>
            </a:r>
          </a:p>
        </p:txBody>
      </p:sp>
      <p:sp>
        <p:nvSpPr>
          <p:cNvPr id="25" name="12 CuadroTexto">
            <a:extLst>
              <a:ext uri="{FF2B5EF4-FFF2-40B4-BE49-F238E27FC236}">
                <a16:creationId xmlns:a16="http://schemas.microsoft.com/office/drawing/2014/main" id="{AF8056FB-D3BD-46B7-95B4-250978D8BAF4}"/>
              </a:ext>
            </a:extLst>
          </p:cNvPr>
          <p:cNvSpPr txBox="1"/>
          <p:nvPr/>
        </p:nvSpPr>
        <p:spPr>
          <a:xfrm>
            <a:off x="3263455" y="3534396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>
                <a:latin typeface="Comic Sans MS" panose="030F0702030302020204" pitchFamily="66" charset="0"/>
              </a:rPr>
              <a:t>ValorMaximo</a:t>
            </a:r>
            <a:r>
              <a:rPr lang="es-PE" sz="1200" dirty="0">
                <a:latin typeface="Comic Sans MS" panose="030F0702030302020204" pitchFamily="66" charset="0"/>
              </a:rPr>
              <a:t>: 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30" name="12 CuadroTexto">
            <a:extLst>
              <a:ext uri="{FF2B5EF4-FFF2-40B4-BE49-F238E27FC236}">
                <a16:creationId xmlns:a16="http://schemas.microsoft.com/office/drawing/2014/main" id="{559F155C-1516-4424-AD97-24EF82E70751}"/>
              </a:ext>
            </a:extLst>
          </p:cNvPr>
          <p:cNvSpPr txBox="1"/>
          <p:nvPr/>
        </p:nvSpPr>
        <p:spPr>
          <a:xfrm>
            <a:off x="3263455" y="3727784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>
                <a:latin typeface="Comic Sans MS" panose="030F0702030302020204" pitchFamily="66" charset="0"/>
              </a:rPr>
              <a:t>ValorMinimo</a:t>
            </a:r>
            <a:r>
              <a:rPr lang="es-PE" sz="1200" dirty="0">
                <a:latin typeface="Comic Sans MS" panose="030F0702030302020204" pitchFamily="66" charset="0"/>
              </a:rPr>
              <a:t>: 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31" name="12 CuadroTexto">
            <a:extLst>
              <a:ext uri="{FF2B5EF4-FFF2-40B4-BE49-F238E27FC236}">
                <a16:creationId xmlns:a16="http://schemas.microsoft.com/office/drawing/2014/main" id="{D79F6B91-8A52-43FB-AC9D-7D42E5DCF25A}"/>
              </a:ext>
            </a:extLst>
          </p:cNvPr>
          <p:cNvSpPr txBox="1"/>
          <p:nvPr/>
        </p:nvSpPr>
        <p:spPr>
          <a:xfrm>
            <a:off x="7274308" y="3505350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>
                <a:latin typeface="Comic Sans MS" panose="030F0702030302020204" pitchFamily="66" charset="0"/>
              </a:rPr>
              <a:t>AsignaValor</a:t>
            </a:r>
            <a:r>
              <a:rPr lang="es-PE" sz="1200" dirty="0">
                <a:latin typeface="Comic Sans MS" panose="030F0702030302020204" pitchFamily="66" charset="0"/>
              </a:rPr>
              <a:t>(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r>
              <a:rPr lang="es-PE" sz="1200" dirty="0">
                <a:latin typeface="Comic Sans MS" panose="030F0702030302020204" pitchFamily="66" charset="0"/>
              </a:rPr>
              <a:t>): </a:t>
            </a:r>
            <a:r>
              <a:rPr lang="es-PE" sz="1200" dirty="0" err="1">
                <a:latin typeface="Comic Sans MS" panose="030F0702030302020204" pitchFamily="66" charset="0"/>
              </a:rPr>
              <a:t>void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34" name="12 CuadroTexto">
            <a:extLst>
              <a:ext uri="{FF2B5EF4-FFF2-40B4-BE49-F238E27FC236}">
                <a16:creationId xmlns:a16="http://schemas.microsoft.com/office/drawing/2014/main" id="{5434D4C2-B974-4E95-B23B-5A74DC2184B8}"/>
              </a:ext>
            </a:extLst>
          </p:cNvPr>
          <p:cNvSpPr txBox="1"/>
          <p:nvPr/>
        </p:nvSpPr>
        <p:spPr>
          <a:xfrm>
            <a:off x="7274308" y="3687176"/>
            <a:ext cx="1638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Rebaja(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r>
              <a:rPr lang="es-PE" sz="1200" dirty="0">
                <a:latin typeface="Comic Sans MS" panose="030F0702030302020204" pitchFamily="66" charset="0"/>
              </a:rPr>
              <a:t>): </a:t>
            </a:r>
            <a:r>
              <a:rPr lang="es-PE" sz="1200" dirty="0" err="1">
                <a:latin typeface="Comic Sans MS" panose="030F0702030302020204" pitchFamily="66" charset="0"/>
              </a:rPr>
              <a:t>void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37" name="12 CuadroTexto">
            <a:extLst>
              <a:ext uri="{FF2B5EF4-FFF2-40B4-BE49-F238E27FC236}">
                <a16:creationId xmlns:a16="http://schemas.microsoft.com/office/drawing/2014/main" id="{A0222213-E5BA-4A47-9811-25F2EBD588BC}"/>
              </a:ext>
            </a:extLst>
          </p:cNvPr>
          <p:cNvSpPr txBox="1"/>
          <p:nvPr/>
        </p:nvSpPr>
        <p:spPr>
          <a:xfrm>
            <a:off x="5462824" y="5683775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 - </a:t>
            </a:r>
            <a:r>
              <a:rPr lang="es-PE" sz="1200" dirty="0" err="1">
                <a:latin typeface="Comic Sans MS" panose="030F0702030302020204" pitchFamily="66" charset="0"/>
              </a:rPr>
              <a:t>TotalSinIGV</a:t>
            </a:r>
            <a:r>
              <a:rPr lang="es-PE" sz="1200" dirty="0">
                <a:latin typeface="Comic Sans MS" panose="030F0702030302020204" pitchFamily="66" charset="0"/>
              </a:rPr>
              <a:t>: 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38" name="12 CuadroTexto">
            <a:extLst>
              <a:ext uri="{FF2B5EF4-FFF2-40B4-BE49-F238E27FC236}">
                <a16:creationId xmlns:a16="http://schemas.microsoft.com/office/drawing/2014/main" id="{7F750CDE-C944-4B73-BC65-891AB0B9710B}"/>
              </a:ext>
            </a:extLst>
          </p:cNvPr>
          <p:cNvSpPr txBox="1"/>
          <p:nvPr/>
        </p:nvSpPr>
        <p:spPr>
          <a:xfrm>
            <a:off x="5447928" y="585023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 - IGV: 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r>
              <a:rPr lang="es-PE" sz="1200" dirty="0">
                <a:latin typeface="Comic Sans MS" panose="030F0702030302020204" pitchFamily="66" charset="0"/>
              </a:rPr>
              <a:t> &lt;</a:t>
            </a:r>
            <a:r>
              <a:rPr lang="es-PE" sz="1200" dirty="0" err="1">
                <a:latin typeface="Comic Sans MS" panose="030F0702030302020204" pitchFamily="66" charset="0"/>
              </a:rPr>
              <a:t>static</a:t>
            </a:r>
            <a:r>
              <a:rPr lang="es-PE" sz="1200" dirty="0">
                <a:latin typeface="Comic Sans MS" panose="030F0702030302020204" pitchFamily="66" charset="0"/>
              </a:rPr>
              <a:t>&gt;&lt;final&gt;</a:t>
            </a:r>
          </a:p>
        </p:txBody>
      </p:sp>
      <p:sp>
        <p:nvSpPr>
          <p:cNvPr id="39" name="12 CuadroTexto">
            <a:extLst>
              <a:ext uri="{FF2B5EF4-FFF2-40B4-BE49-F238E27FC236}">
                <a16:creationId xmlns:a16="http://schemas.microsoft.com/office/drawing/2014/main" id="{0908AAB2-6F4D-4915-9969-A4889BC046F0}"/>
              </a:ext>
            </a:extLst>
          </p:cNvPr>
          <p:cNvSpPr txBox="1"/>
          <p:nvPr/>
        </p:nvSpPr>
        <p:spPr>
          <a:xfrm>
            <a:off x="5400071" y="610532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 + </a:t>
            </a:r>
            <a:r>
              <a:rPr lang="es-PE" sz="1200" dirty="0" err="1">
                <a:latin typeface="Comic Sans MS" panose="030F0702030302020204" pitchFamily="66" charset="0"/>
              </a:rPr>
              <a:t>SinIGV</a:t>
            </a:r>
            <a:r>
              <a:rPr lang="es-PE" sz="1200" dirty="0">
                <a:latin typeface="Comic Sans MS" panose="030F0702030302020204" pitchFamily="66" charset="0"/>
              </a:rPr>
              <a:t>() : 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40" name="12 CuadroTexto">
            <a:extLst>
              <a:ext uri="{FF2B5EF4-FFF2-40B4-BE49-F238E27FC236}">
                <a16:creationId xmlns:a16="http://schemas.microsoft.com/office/drawing/2014/main" id="{7758BAF4-C913-4708-9DE5-F7E4EE9968E4}"/>
              </a:ext>
            </a:extLst>
          </p:cNvPr>
          <p:cNvSpPr txBox="1"/>
          <p:nvPr/>
        </p:nvSpPr>
        <p:spPr>
          <a:xfrm>
            <a:off x="5405105" y="6257729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 + </a:t>
            </a:r>
            <a:r>
              <a:rPr lang="es-PE" sz="1200" dirty="0" err="1">
                <a:latin typeface="Comic Sans MS" panose="030F0702030302020204" pitchFamily="66" charset="0"/>
              </a:rPr>
              <a:t>ConIGV</a:t>
            </a:r>
            <a:r>
              <a:rPr lang="es-PE" sz="1200" dirty="0">
                <a:latin typeface="Comic Sans MS" panose="030F0702030302020204" pitchFamily="66" charset="0"/>
              </a:rPr>
              <a:t>() : 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41" name="12 CuadroTexto">
            <a:extLst>
              <a:ext uri="{FF2B5EF4-FFF2-40B4-BE49-F238E27FC236}">
                <a16:creationId xmlns:a16="http://schemas.microsoft.com/office/drawing/2014/main" id="{4951079F-F0B0-4366-857F-26F4696EE67E}"/>
              </a:ext>
            </a:extLst>
          </p:cNvPr>
          <p:cNvSpPr txBox="1"/>
          <p:nvPr/>
        </p:nvSpPr>
        <p:spPr>
          <a:xfrm>
            <a:off x="5442530" y="6415886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+ </a:t>
            </a:r>
            <a:r>
              <a:rPr lang="es-PE" sz="1200" dirty="0" err="1">
                <a:latin typeface="Comic Sans MS" panose="030F0702030302020204" pitchFamily="66" charset="0"/>
              </a:rPr>
              <a:t>AsignaValor</a:t>
            </a:r>
            <a:r>
              <a:rPr lang="es-PE" sz="1200" dirty="0">
                <a:latin typeface="Comic Sans MS" panose="030F0702030302020204" pitchFamily="66" charset="0"/>
              </a:rPr>
              <a:t>(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r>
              <a:rPr lang="es-PE" sz="1200" dirty="0">
                <a:latin typeface="Comic Sans MS" panose="030F0702030302020204" pitchFamily="66" charset="0"/>
              </a:rPr>
              <a:t>): </a:t>
            </a:r>
            <a:r>
              <a:rPr lang="es-PE" sz="1200" dirty="0" err="1">
                <a:latin typeface="Comic Sans MS" panose="030F0702030302020204" pitchFamily="66" charset="0"/>
              </a:rPr>
              <a:t>void</a:t>
            </a:r>
            <a:endParaRPr lang="es-PE" sz="1200" dirty="0">
              <a:latin typeface="Comic Sans MS" panose="030F0702030302020204" pitchFamily="66" charset="0"/>
            </a:endParaRPr>
          </a:p>
        </p:txBody>
      </p:sp>
      <p:sp>
        <p:nvSpPr>
          <p:cNvPr id="42" name="12 CuadroTexto">
            <a:extLst>
              <a:ext uri="{FF2B5EF4-FFF2-40B4-BE49-F238E27FC236}">
                <a16:creationId xmlns:a16="http://schemas.microsoft.com/office/drawing/2014/main" id="{1CC01BFA-A666-4441-B402-6221CEAC1B19}"/>
              </a:ext>
            </a:extLst>
          </p:cNvPr>
          <p:cNvSpPr txBox="1"/>
          <p:nvPr/>
        </p:nvSpPr>
        <p:spPr>
          <a:xfrm>
            <a:off x="5442530" y="6597712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mic Sans MS" panose="030F0702030302020204" pitchFamily="66" charset="0"/>
              </a:rPr>
              <a:t>+ Rebaja(</a:t>
            </a:r>
            <a:r>
              <a:rPr lang="es-PE" sz="1200" dirty="0" err="1">
                <a:latin typeface="Comic Sans MS" panose="030F0702030302020204" pitchFamily="66" charset="0"/>
              </a:rPr>
              <a:t>double</a:t>
            </a:r>
            <a:r>
              <a:rPr lang="es-PE" sz="1200" dirty="0">
                <a:latin typeface="Comic Sans MS" panose="030F0702030302020204" pitchFamily="66" charset="0"/>
              </a:rPr>
              <a:t>): </a:t>
            </a:r>
            <a:r>
              <a:rPr lang="es-PE" sz="1200" dirty="0" err="1">
                <a:latin typeface="Comic Sans MS" panose="030F0702030302020204" pitchFamily="66" charset="0"/>
              </a:rPr>
              <a:t>void</a:t>
            </a:r>
            <a:endParaRPr lang="es-PE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6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9417" y="1340768"/>
            <a:ext cx="10802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 ejemplo de aplicación:</a:t>
            </a:r>
          </a:p>
          <a:p>
            <a:pPr algn="just"/>
            <a:r>
              <a:rPr lang="es-PE" sz="2400" dirty="0">
                <a:cs typeface="Arial" panose="020B0604020202020204" pitchFamily="34" charset="0"/>
              </a:rPr>
              <a:t>Construyamos dos interfaces, </a:t>
            </a:r>
            <a:r>
              <a:rPr lang="es-PE" sz="2400" b="1" dirty="0">
                <a:cs typeface="Arial" panose="020B0604020202020204" pitchFamily="34" charset="0"/>
              </a:rPr>
              <a:t>Constantes</a:t>
            </a:r>
            <a:r>
              <a:rPr lang="es-PE" sz="2400" dirty="0">
                <a:cs typeface="Arial" panose="020B0604020202020204" pitchFamily="34" charset="0"/>
              </a:rPr>
              <a:t> y </a:t>
            </a:r>
            <a:r>
              <a:rPr lang="es-PE" sz="2400" b="1" dirty="0">
                <a:cs typeface="Arial" panose="020B0604020202020204" pitchFamily="34" charset="0"/>
              </a:rPr>
              <a:t>Variaciones</a:t>
            </a:r>
            <a:r>
              <a:rPr lang="es-PE" sz="2400" dirty="0">
                <a:cs typeface="Arial" panose="020B0604020202020204" pitchFamily="34" charset="0"/>
              </a:rPr>
              <a:t>, y una clase, </a:t>
            </a:r>
            <a:r>
              <a:rPr lang="es-PE" sz="2400" b="1" dirty="0">
                <a:cs typeface="Arial" panose="020B0604020202020204" pitchFamily="34" charset="0"/>
              </a:rPr>
              <a:t>Factura</a:t>
            </a:r>
            <a:r>
              <a:rPr lang="es-PE" sz="2400" dirty="0">
                <a:cs typeface="Arial" panose="020B0604020202020204" pitchFamily="34" charset="0"/>
              </a:rPr>
              <a:t>, que las implementa.</a:t>
            </a:r>
            <a:endParaRPr lang="es-ES" sz="2400" b="1" dirty="0">
              <a:cs typeface="Arial" panose="020B0604020202020204" pitchFamily="34" charset="0"/>
            </a:endParaRPr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076280"/>
            <a:ext cx="4303260" cy="1072801"/>
          </a:xfrm>
          <a:prstGeom prst="rect">
            <a:avLst/>
          </a:prstGeom>
        </p:spPr>
      </p:pic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4509121"/>
            <a:ext cx="4303260" cy="1126141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Jerarquía entre Interface</a:t>
            </a:r>
          </a:p>
        </p:txBody>
      </p:sp>
    </p:spTree>
    <p:extLst>
      <p:ext uri="{BB962C8B-B14F-4D97-AF65-F5344CB8AC3E}">
        <p14:creationId xmlns:p14="http://schemas.microsoft.com/office/powerpoint/2010/main" val="168954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1409" y="1124745"/>
            <a:ext cx="10430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 ejemplo de aplicación:</a:t>
            </a:r>
          </a:p>
          <a:p>
            <a:pPr algn="just"/>
            <a:r>
              <a:rPr lang="es-PE" sz="2400" dirty="0">
                <a:cs typeface="Arial" panose="020B0604020202020204" pitchFamily="34" charset="0"/>
              </a:rPr>
              <a:t>Declaración de la clase </a:t>
            </a:r>
            <a:r>
              <a:rPr lang="es-PE" sz="2400" b="1" dirty="0">
                <a:cs typeface="Arial" panose="020B0604020202020204" pitchFamily="34" charset="0"/>
              </a:rPr>
              <a:t>Factura</a:t>
            </a:r>
            <a:r>
              <a:rPr lang="es-PE" sz="2400" dirty="0">
                <a:cs typeface="Arial" panose="020B0604020202020204" pitchFamily="34" charset="0"/>
              </a:rPr>
              <a:t>, que las implementa.</a:t>
            </a:r>
            <a:endParaRPr lang="es-ES" sz="2400" b="1" dirty="0">
              <a:cs typeface="Arial" panose="020B0604020202020204" pitchFamily="34" charset="0"/>
            </a:endParaRPr>
          </a:p>
        </p:txBody>
      </p:sp>
      <p:pic>
        <p:nvPicPr>
          <p:cNvPr id="8" name="7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162444"/>
            <a:ext cx="5287113" cy="4296375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Jerarquía entre Interface</a:t>
            </a:r>
          </a:p>
        </p:txBody>
      </p:sp>
    </p:spTree>
    <p:extLst>
      <p:ext uri="{BB962C8B-B14F-4D97-AF65-F5344CB8AC3E}">
        <p14:creationId xmlns:p14="http://schemas.microsoft.com/office/powerpoint/2010/main" val="104584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67905" y="1124745"/>
            <a:ext cx="10523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 ejemplo de aplicación: </a:t>
            </a:r>
            <a:r>
              <a:rPr lang="es-PE" sz="2400" dirty="0">
                <a:cs typeface="Arial" panose="020B0604020202020204" pitchFamily="34" charset="0"/>
              </a:rPr>
              <a:t>Clase </a:t>
            </a:r>
            <a:r>
              <a:rPr lang="es-PE" sz="2400" b="1" dirty="0">
                <a:cs typeface="Arial" panose="020B0604020202020204" pitchFamily="34" charset="0"/>
              </a:rPr>
              <a:t>Prueba</a:t>
            </a:r>
            <a:r>
              <a:rPr lang="es-PE" sz="2400" dirty="0">
                <a:cs typeface="Arial" panose="020B0604020202020204" pitchFamily="34" charset="0"/>
              </a:rPr>
              <a:t>.</a:t>
            </a:r>
            <a:endParaRPr lang="es-ES" sz="2400" b="1" dirty="0">
              <a:cs typeface="Arial" panose="020B06040202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1" y="1916832"/>
            <a:ext cx="6201641" cy="2657846"/>
          </a:xfrm>
          <a:prstGeom prst="rect">
            <a:avLst/>
          </a:prstGeom>
        </p:spPr>
      </p:pic>
      <p:pic>
        <p:nvPicPr>
          <p:cNvPr id="6" name="5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4646370"/>
            <a:ext cx="3924436" cy="1719164"/>
          </a:xfrm>
          <a:prstGeom prst="rect">
            <a:avLst/>
          </a:prstGeom>
        </p:spPr>
      </p:pic>
      <p:pic>
        <p:nvPicPr>
          <p:cNvPr id="158722" name="Picture 2" descr="Gifs ANimados Flechas (102)">
            <a:hlinkClick r:id="rId5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5285138"/>
            <a:ext cx="598537" cy="3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Jerarquía entre Interface</a:t>
            </a:r>
          </a:p>
        </p:txBody>
      </p:sp>
    </p:spTree>
    <p:extLst>
      <p:ext uri="{BB962C8B-B14F-4D97-AF65-F5344CB8AC3E}">
        <p14:creationId xmlns:p14="http://schemas.microsoft.com/office/powerpoint/2010/main" val="76790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31504" y="1646798"/>
            <a:ext cx="8928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/>
              <a:t>Una clase puede simultáneamente descender de otra clase e implementar una o varias interfaces. En este caso la sección </a:t>
            </a:r>
            <a:r>
              <a:rPr lang="es-PE" sz="2400" b="1" dirty="0">
                <a:solidFill>
                  <a:srgbClr val="0000FF"/>
                </a:solidFill>
              </a:rPr>
              <a:t>implements</a:t>
            </a:r>
            <a:r>
              <a:rPr lang="es-PE" sz="2400" dirty="0"/>
              <a:t> se coloca a continuación de </a:t>
            </a:r>
            <a:r>
              <a:rPr lang="es-PE" sz="2400" b="1" dirty="0">
                <a:solidFill>
                  <a:srgbClr val="0000FF"/>
                </a:solidFill>
              </a:rPr>
              <a:t>extends</a:t>
            </a:r>
            <a:r>
              <a:rPr lang="es-PE" sz="2400" dirty="0">
                <a:solidFill>
                  <a:srgbClr val="0000FF"/>
                </a:solidFill>
              </a:rPr>
              <a:t> </a:t>
            </a:r>
            <a:r>
              <a:rPr lang="es-PE" sz="2400" dirty="0"/>
              <a:t>en la cabecera de declaración de la clase. </a:t>
            </a:r>
          </a:p>
          <a:p>
            <a:pPr algn="just"/>
            <a:endParaRPr lang="es-PE" sz="2400" dirty="0"/>
          </a:p>
          <a:p>
            <a:pPr algn="just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</a:t>
            </a:r>
            <a:r>
              <a:rPr lang="es-PE" sz="2400" dirty="0"/>
              <a:t>: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/>
              <a:t>	</a:t>
            </a:r>
            <a:r>
              <a:rPr lang="es-PE" sz="2400" dirty="0">
                <a:solidFill>
                  <a:srgbClr val="0000FF"/>
                </a:solidFill>
              </a:rPr>
              <a:t>public class </a:t>
            </a:r>
            <a:r>
              <a:rPr lang="es-PE" sz="2400" dirty="0"/>
              <a:t>ClaseDescendiente </a:t>
            </a:r>
            <a:r>
              <a:rPr lang="es-PE" sz="2400" b="1" dirty="0">
                <a:solidFill>
                  <a:srgbClr val="0000FF"/>
                </a:solidFill>
              </a:rPr>
              <a:t>extends</a:t>
            </a:r>
            <a:r>
              <a:rPr lang="es-PE" sz="2400" b="1" dirty="0"/>
              <a:t> </a:t>
            </a:r>
            <a:r>
              <a:rPr lang="es-PE" sz="2400" dirty="0"/>
              <a:t>ClaseAscendiente 		</a:t>
            </a:r>
            <a:r>
              <a:rPr lang="es-PE" sz="2400" b="1" dirty="0">
                <a:solidFill>
                  <a:srgbClr val="0000FF"/>
                </a:solidFill>
              </a:rPr>
              <a:t>implements</a:t>
            </a:r>
            <a:r>
              <a:rPr lang="es-PE" sz="2400" b="1" dirty="0"/>
              <a:t> </a:t>
            </a:r>
            <a:r>
              <a:rPr lang="es-PE" sz="2400" dirty="0"/>
              <a:t>Interfaz {</a:t>
            </a:r>
          </a:p>
          <a:p>
            <a:pPr algn="just"/>
            <a:r>
              <a:rPr lang="es-PE" sz="2400" dirty="0"/>
              <a:t>		...</a:t>
            </a:r>
          </a:p>
          <a:p>
            <a:pPr algn="just"/>
            <a:r>
              <a:rPr lang="es-PE" sz="2400" dirty="0"/>
              <a:t>	}</a:t>
            </a:r>
            <a:endParaRPr lang="es-ES" sz="2400" b="1" dirty="0">
              <a:cs typeface="Arial" panose="020B0604020202020204" pitchFamily="34" charset="0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Jerarquía entre Interface</a:t>
            </a:r>
          </a:p>
        </p:txBody>
      </p:sp>
    </p:spTree>
    <p:extLst>
      <p:ext uri="{BB962C8B-B14F-4D97-AF65-F5344CB8AC3E}">
        <p14:creationId xmlns:p14="http://schemas.microsoft.com/office/powerpoint/2010/main" val="31115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6430" y="260648"/>
            <a:ext cx="11096784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2046558" y="1700809"/>
            <a:ext cx="8369922" cy="4195535"/>
            <a:chOff x="522558" y="1700808"/>
            <a:chExt cx="8369922" cy="4195535"/>
          </a:xfrm>
        </p:grpSpPr>
        <p:sp>
          <p:nvSpPr>
            <p:cNvPr id="3" name="2 Rectángulo"/>
            <p:cNvSpPr/>
            <p:nvPr/>
          </p:nvSpPr>
          <p:spPr>
            <a:xfrm>
              <a:off x="2695447" y="2206519"/>
              <a:ext cx="2199623" cy="129614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" name="5 Conector recto"/>
            <p:cNvCxnSpPr/>
            <p:nvPr/>
          </p:nvCxnSpPr>
          <p:spPr>
            <a:xfrm flipV="1">
              <a:off x="2695448" y="2748405"/>
              <a:ext cx="2199622" cy="106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3320848" y="222393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Animal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3833430" y="2474806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&lt;abstract&gt;</a:t>
              </a:r>
            </a:p>
          </p:txBody>
        </p:sp>
        <p:cxnSp>
          <p:nvCxnSpPr>
            <p:cNvPr id="9" name="8 Conector recto"/>
            <p:cNvCxnSpPr/>
            <p:nvPr/>
          </p:nvCxnSpPr>
          <p:spPr>
            <a:xfrm>
              <a:off x="2695448" y="3068271"/>
              <a:ext cx="222281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668152" y="2768935"/>
              <a:ext cx="11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# patas: int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22558" y="4798807"/>
              <a:ext cx="1800200" cy="108012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522558" y="5158847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925635" y="4816223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Araña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522558" y="5374871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2871526" y="4798807"/>
              <a:ext cx="1800200" cy="108012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2871526" y="5158847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3359735" y="481622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Gato</a:t>
              </a:r>
            </a:p>
          </p:txBody>
        </p:sp>
        <p:cxnSp>
          <p:nvCxnSpPr>
            <p:cNvPr id="20" name="19 Conector recto"/>
            <p:cNvCxnSpPr/>
            <p:nvPr/>
          </p:nvCxnSpPr>
          <p:spPr>
            <a:xfrm>
              <a:off x="2871526" y="5374871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848332" y="5139102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nombre String</a:t>
              </a: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103774" y="4798807"/>
              <a:ext cx="1800200" cy="108012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5103774" y="5158847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5656230" y="481622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Pez</a:t>
              </a:r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5103774" y="5374871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5080580" y="5139102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nombre String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079706" y="1700808"/>
              <a:ext cx="2759873" cy="137590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8" name="27 Conector recto"/>
            <p:cNvCxnSpPr/>
            <p:nvPr/>
          </p:nvCxnSpPr>
          <p:spPr>
            <a:xfrm>
              <a:off x="6079707" y="2253344"/>
              <a:ext cx="275987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6840945" y="1893892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Mascota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885829" y="1700808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&lt;&lt;interfaz&gt;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186290" y="2338048"/>
              <a:ext cx="27061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+ setNombre (nombre: String)</a:t>
              </a:r>
            </a:p>
            <a:p>
              <a:r>
                <a:rPr lang="en-US" sz="1400" dirty="0">
                  <a:latin typeface="Comic Sans MS" panose="030F0702030302020204" pitchFamily="66" charset="0"/>
                </a:rPr>
                <a:t>+ getNombre ( ): String</a:t>
              </a:r>
            </a:p>
            <a:p>
              <a:r>
                <a:rPr lang="en-US" sz="1400" dirty="0">
                  <a:latin typeface="Comic Sans MS" panose="030F0702030302020204" pitchFamily="66" charset="0"/>
                </a:rPr>
                <a:t>+ jugar ( )</a:t>
              </a:r>
              <a:endParaRPr lang="es-PE" sz="1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36" name="35 Conector recto"/>
            <p:cNvCxnSpPr/>
            <p:nvPr/>
          </p:nvCxnSpPr>
          <p:spPr>
            <a:xfrm>
              <a:off x="1447729" y="4582783"/>
              <a:ext cx="454743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3" idx="2"/>
              <a:endCxn id="17" idx="0"/>
            </p:cNvCxnSpPr>
            <p:nvPr/>
          </p:nvCxnSpPr>
          <p:spPr>
            <a:xfrm flipH="1">
              <a:off x="3771626" y="3502663"/>
              <a:ext cx="23633" cy="12961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endCxn id="11" idx="0"/>
            </p:cNvCxnSpPr>
            <p:nvPr/>
          </p:nvCxnSpPr>
          <p:spPr>
            <a:xfrm>
              <a:off x="1422658" y="4582783"/>
              <a:ext cx="0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5997708" y="4584048"/>
              <a:ext cx="0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Triángulo isósceles"/>
            <p:cNvSpPr/>
            <p:nvPr/>
          </p:nvSpPr>
          <p:spPr>
            <a:xfrm>
              <a:off x="3640092" y="3516311"/>
              <a:ext cx="272497" cy="314808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57" name="56 Conector recto"/>
            <p:cNvCxnSpPr>
              <a:stCxn id="27" idx="1"/>
            </p:cNvCxnSpPr>
            <p:nvPr/>
          </p:nvCxnSpPr>
          <p:spPr>
            <a:xfrm flipH="1" flipV="1">
              <a:off x="4887429" y="2382253"/>
              <a:ext cx="1192277" cy="6507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3 Triángulo isósceles"/>
            <p:cNvSpPr/>
            <p:nvPr/>
          </p:nvSpPr>
          <p:spPr>
            <a:xfrm rot="5400000">
              <a:off x="5736083" y="2174897"/>
              <a:ext cx="258844" cy="39402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2675473" y="3249478"/>
              <a:ext cx="2274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b="1" i="1" dirty="0">
                  <a:latin typeface="Comic Sans MS" panose="030F0702030302020204" pitchFamily="66" charset="0"/>
                </a:rPr>
                <a:t>+ comer( )    </a:t>
              </a:r>
              <a:r>
                <a:rPr lang="es-PE" sz="1400" dirty="0">
                  <a:latin typeface="Comic Sans MS" panose="030F0702030302020204" pitchFamily="66" charset="0"/>
                </a:rPr>
                <a:t>&lt;abstract&gt;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522558" y="5588566"/>
              <a:ext cx="1175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400" b="1" i="1" dirty="0">
                  <a:latin typeface="Comic Sans MS" panose="030F0702030302020204" pitchFamily="66" charset="0"/>
                </a:rPr>
                <a:t>+ comer( ) </a:t>
              </a:r>
              <a:endParaRPr lang="es-PE" sz="14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881169" y="5588075"/>
              <a:ext cx="1175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400" b="1" i="1" dirty="0">
                  <a:latin typeface="Comic Sans MS" panose="030F0702030302020204" pitchFamily="66" charset="0"/>
                </a:rPr>
                <a:t>+ comer( ) </a:t>
              </a:r>
              <a:endParaRPr lang="es-PE" sz="1400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5080834" y="5588068"/>
              <a:ext cx="1175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400" b="1" i="1" dirty="0">
                  <a:latin typeface="Comic Sans MS" panose="030F0702030302020204" pitchFamily="66" charset="0"/>
                </a:rPr>
                <a:t>+ comer( ) </a:t>
              </a:r>
              <a:endParaRPr lang="es-PE" sz="1400" dirty="0"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90" y="4333832"/>
            <a:ext cx="395889" cy="40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12" y="4333831"/>
            <a:ext cx="395889" cy="40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6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1991544" y="141277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8000"/>
                </a:solidFill>
                <a:cs typeface="Arial" panose="020B0604020202020204" pitchFamily="34" charset="0"/>
              </a:rPr>
              <a:t>Clase abstracta Animal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7" y="2124276"/>
            <a:ext cx="5972879" cy="4329061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47973" y="260648"/>
            <a:ext cx="11453247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261291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3403" y="1844825"/>
            <a:ext cx="9533077" cy="4525963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chemeClr val="tx1"/>
                </a:solidFill>
              </a:rPr>
              <a:t>Definición de Interfaces</a:t>
            </a:r>
          </a:p>
          <a:p>
            <a:r>
              <a:rPr lang="es-PE" dirty="0">
                <a:solidFill>
                  <a:schemeClr val="tx1"/>
                </a:solidFill>
              </a:rPr>
              <a:t>Reglas y uso</a:t>
            </a:r>
          </a:p>
          <a:p>
            <a:r>
              <a:rPr lang="es-PE" dirty="0">
                <a:solidFill>
                  <a:schemeClr val="tx1"/>
                </a:solidFill>
              </a:rPr>
              <a:t>Diferencia entre clases Abstractas e Interfaces</a:t>
            </a:r>
          </a:p>
          <a:p>
            <a:r>
              <a:rPr lang="es-PE" dirty="0">
                <a:solidFill>
                  <a:schemeClr val="tx1"/>
                </a:solidFill>
              </a:rPr>
              <a:t>Herencia Múltiple</a:t>
            </a:r>
          </a:p>
          <a:p>
            <a:pPr marL="393192" lvl="1" indent="0">
              <a:buNone/>
            </a:pP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7729" y="477746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398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2063552" y="162880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8000"/>
                </a:solidFill>
                <a:cs typeface="Arial" panose="020B0604020202020204" pitchFamily="34" charset="0"/>
              </a:rPr>
              <a:t>Clase hija Araña</a:t>
            </a:r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1" y="2420889"/>
            <a:ext cx="5496693" cy="2905531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02955" y="260648"/>
            <a:ext cx="11220773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92214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1775520" y="1340768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8000"/>
                </a:solidFill>
                <a:cs typeface="Arial" panose="020B0604020202020204" pitchFamily="34" charset="0"/>
              </a:rPr>
              <a:t>Interface Mascota</a:t>
            </a: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3645024"/>
            <a:ext cx="5696745" cy="2876952"/>
          </a:xfrm>
          <a:prstGeom prst="rect">
            <a:avLst/>
          </a:prstGeom>
        </p:spPr>
      </p:pic>
      <p:pic>
        <p:nvPicPr>
          <p:cNvPr id="6" name="5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1" y="2118080"/>
            <a:ext cx="3962953" cy="1047896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064324" y="3216745"/>
            <a:ext cx="2695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8000"/>
                </a:solidFill>
                <a:cs typeface="Arial" panose="020B0604020202020204" pitchFamily="34" charset="0"/>
              </a:rPr>
              <a:t>Clase hija Gato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309966" y="260648"/>
            <a:ext cx="11189776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175485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2135560" y="1556793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8000"/>
                </a:solidFill>
                <a:cs typeface="Arial" panose="020B0604020202020204" pitchFamily="34" charset="0"/>
              </a:rPr>
              <a:t>Clase hija Gato ………..  continuación</a:t>
            </a:r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70" y="2348880"/>
            <a:ext cx="5477640" cy="3277058"/>
          </a:xfrm>
          <a:prstGeom prst="rect">
            <a:avLst/>
          </a:prstGeom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33FAD422-99FC-41F8-A0BC-67218A53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6" y="260648"/>
            <a:ext cx="11189776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213170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2135560" y="1556792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8000"/>
                </a:solidFill>
                <a:cs typeface="Arial" panose="020B0604020202020204" pitchFamily="34" charset="0"/>
              </a:rPr>
              <a:t>Clase hija Pez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2150273"/>
            <a:ext cx="5953956" cy="4286849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 bwMode="auto">
          <a:xfrm>
            <a:off x="588936" y="431452"/>
            <a:ext cx="112207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s-PE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339363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2207568" y="1646798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8000"/>
                </a:solidFill>
                <a:cs typeface="Arial" panose="020B0604020202020204" pitchFamily="34" charset="0"/>
              </a:rPr>
              <a:t>Clase hija Pez …….  Continuación </a:t>
            </a:r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636912"/>
            <a:ext cx="5134692" cy="2486372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557939" y="260648"/>
            <a:ext cx="11375756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202531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1991544" y="141277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8000"/>
                </a:solidFill>
                <a:cs typeface="Arial" panose="020B0604020202020204" pitchFamily="34" charset="0"/>
              </a:rPr>
              <a:t>Clase Prueba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2046909"/>
            <a:ext cx="3620845" cy="4431981"/>
          </a:xfrm>
          <a:prstGeom prst="rect">
            <a:avLst/>
          </a:prstGeom>
        </p:spPr>
      </p:pic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63" y="3573017"/>
            <a:ext cx="4536504" cy="2324425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600057" y="3037022"/>
            <a:ext cx="2650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80447" y="260648"/>
            <a:ext cx="11422251" cy="504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Trabajando con Interfaces y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856524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9280" y="260648"/>
            <a:ext cx="8211519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Ejercicio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207568" y="12687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Considere la siguiente jerarquía de clases: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1775520" y="2060848"/>
            <a:ext cx="6381416" cy="3024336"/>
            <a:chOff x="251520" y="2060848"/>
            <a:chExt cx="6381416" cy="3024336"/>
          </a:xfrm>
        </p:grpSpPr>
        <p:sp>
          <p:nvSpPr>
            <p:cNvPr id="11" name="10 Rectángulo"/>
            <p:cNvSpPr/>
            <p:nvPr/>
          </p:nvSpPr>
          <p:spPr>
            <a:xfrm>
              <a:off x="2424409" y="2060848"/>
              <a:ext cx="2199623" cy="109753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2" name="11 Conector recto"/>
            <p:cNvCxnSpPr/>
            <p:nvPr/>
          </p:nvCxnSpPr>
          <p:spPr>
            <a:xfrm flipV="1">
              <a:off x="2424410" y="2396242"/>
              <a:ext cx="2199622" cy="128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3049810" y="2078264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Aparato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2424410" y="2922600"/>
              <a:ext cx="222281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CuadroTexto"/>
            <p:cNvSpPr txBox="1"/>
            <p:nvPr/>
          </p:nvSpPr>
          <p:spPr>
            <a:xfrm>
              <a:off x="2397114" y="2438304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# marca: String</a:t>
              </a:r>
            </a:p>
            <a:p>
              <a:r>
                <a:rPr lang="es-PE" sz="1400" dirty="0">
                  <a:latin typeface="Comic Sans MS" panose="030F0702030302020204" pitchFamily="66" charset="0"/>
                </a:rPr>
                <a:t># precio: float</a:t>
              </a: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51520" y="4005064"/>
              <a:ext cx="1988928" cy="108012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251520" y="4365104"/>
              <a:ext cx="198892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811901" y="40224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TV</a:t>
              </a:r>
            </a:p>
          </p:txBody>
        </p:sp>
        <p:cxnSp>
          <p:nvCxnSpPr>
            <p:cNvPr id="20" name="19 Conector recto"/>
            <p:cNvCxnSpPr/>
            <p:nvPr/>
          </p:nvCxnSpPr>
          <p:spPr>
            <a:xfrm>
              <a:off x="251520" y="4886576"/>
              <a:ext cx="198892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2600488" y="4005064"/>
              <a:ext cx="1800200" cy="108012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2" name="21 Conector recto"/>
            <p:cNvCxnSpPr/>
            <p:nvPr/>
          </p:nvCxnSpPr>
          <p:spPr>
            <a:xfrm>
              <a:off x="2600488" y="4365104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3088697" y="4022480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Radio</a:t>
              </a:r>
            </a:p>
          </p:txBody>
        </p:sp>
        <p:cxnSp>
          <p:nvCxnSpPr>
            <p:cNvPr id="24" name="23 Conector recto"/>
            <p:cNvCxnSpPr/>
            <p:nvPr/>
          </p:nvCxnSpPr>
          <p:spPr>
            <a:xfrm>
              <a:off x="2600488" y="4886576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2577294" y="4345359"/>
              <a:ext cx="1632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casette boolean</a:t>
              </a:r>
            </a:p>
            <a:p>
              <a:r>
                <a:rPr lang="es-PE" sz="1400" dirty="0">
                  <a:latin typeface="Comic Sans MS" panose="030F0702030302020204" pitchFamily="66" charset="0"/>
                </a:rPr>
                <a:t>- potencia: int</a:t>
              </a: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832736" y="4005064"/>
              <a:ext cx="1800200" cy="108012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7" name="26 Conector recto"/>
            <p:cNvCxnSpPr/>
            <p:nvPr/>
          </p:nvCxnSpPr>
          <p:spPr>
            <a:xfrm>
              <a:off x="4832736" y="4365104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5196833" y="402248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Lavadora</a:t>
              </a:r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4832736" y="4886576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CuadroTexto"/>
            <p:cNvSpPr txBox="1"/>
            <p:nvPr/>
          </p:nvSpPr>
          <p:spPr>
            <a:xfrm>
              <a:off x="4809542" y="4345359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alto float</a:t>
              </a:r>
            </a:p>
            <a:p>
              <a:r>
                <a:rPr lang="es-PE" sz="1400" dirty="0">
                  <a:latin typeface="Comic Sans MS" panose="030F0702030302020204" pitchFamily="66" charset="0"/>
                </a:rPr>
                <a:t>- ancho: float</a:t>
              </a:r>
            </a:p>
          </p:txBody>
        </p:sp>
        <p:cxnSp>
          <p:nvCxnSpPr>
            <p:cNvPr id="36" name="35 Conector recto"/>
            <p:cNvCxnSpPr/>
            <p:nvPr/>
          </p:nvCxnSpPr>
          <p:spPr>
            <a:xfrm>
              <a:off x="1176691" y="3789040"/>
              <a:ext cx="454743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>
              <a:stCxn id="11" idx="2"/>
              <a:endCxn id="21" idx="0"/>
            </p:cNvCxnSpPr>
            <p:nvPr/>
          </p:nvCxnSpPr>
          <p:spPr>
            <a:xfrm flipH="1">
              <a:off x="3500588" y="3158384"/>
              <a:ext cx="23633" cy="84668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1151620" y="3789040"/>
              <a:ext cx="0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5726670" y="3790305"/>
              <a:ext cx="0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Triángulo isósceles"/>
            <p:cNvSpPr/>
            <p:nvPr/>
          </p:nvSpPr>
          <p:spPr>
            <a:xfrm>
              <a:off x="3385944" y="3158384"/>
              <a:ext cx="299747" cy="314808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251520" y="4345359"/>
              <a:ext cx="1556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pulgadas: int</a:t>
              </a:r>
            </a:p>
            <a:p>
              <a:r>
                <a:rPr lang="es-PE" sz="1400" dirty="0">
                  <a:latin typeface="Comic Sans MS" panose="030F0702030302020204" pitchFamily="66" charset="0"/>
                </a:rPr>
                <a:t>- antigüedad: int</a:t>
              </a:r>
            </a:p>
          </p:txBody>
        </p:sp>
      </p:grpSp>
      <p:sp>
        <p:nvSpPr>
          <p:cNvPr id="54" name="53 Rectángulo"/>
          <p:cNvSpPr/>
          <p:nvPr/>
        </p:nvSpPr>
        <p:spPr>
          <a:xfrm>
            <a:off x="6600057" y="1772816"/>
            <a:ext cx="4802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/>
              <a:t>Se pide:</a:t>
            </a:r>
          </a:p>
          <a:p>
            <a:pPr marL="342900" indent="-342900" algn="just">
              <a:buAutoNum type="arabicPeriod"/>
            </a:pPr>
            <a:r>
              <a:rPr lang="es-PE" dirty="0"/>
              <a:t>Construir un interface llamado “Receptor” que posea un único método “recibir()” (sin parámetros y sin valor de retorno).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1968057" y="5324891"/>
            <a:ext cx="753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s-PE" dirty="0"/>
              <a:t>Hacer que todas las clases que represente a entidades con la capacidad de recibir señales implementen esta interface  (clases que aparecen marcadas con x).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45" y="3489888"/>
            <a:ext cx="395889" cy="40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20" y="3533790"/>
            <a:ext cx="395889" cy="40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807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11443" y="1556793"/>
            <a:ext cx="114222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/>
              <a:t>Cada una de estas clases debe implementar este interfaz de manera que el método “recibir()” visualice por pantalla el mensaje “Hola, soy un &lt;CLASE&gt; y </a:t>
            </a:r>
            <a:r>
              <a:rPr lang="es-PE" sz="2400"/>
              <a:t>sé recibir señales”, </a:t>
            </a:r>
            <a:r>
              <a:rPr lang="es-PE" sz="2400" dirty="0"/>
              <a:t>junto con los valores de los atributos del objeto 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/>
              <a:t>Por ejemplo:</a:t>
            </a:r>
          </a:p>
          <a:p>
            <a:pPr algn="just"/>
            <a:endParaRPr lang="es-PE" sz="2400" dirty="0"/>
          </a:p>
          <a:p>
            <a:pPr lvl="2" algn="just"/>
            <a:r>
              <a:rPr lang="es-PE" sz="2400" dirty="0">
                <a:solidFill>
                  <a:srgbClr val="000099"/>
                </a:solidFill>
              </a:rPr>
              <a:t>Hola, soy una TV puedo recibir señales</a:t>
            </a:r>
          </a:p>
          <a:p>
            <a:pPr lvl="2" algn="just"/>
            <a:r>
              <a:rPr lang="es-PE" sz="2400" dirty="0">
                <a:solidFill>
                  <a:srgbClr val="000099"/>
                </a:solidFill>
              </a:rPr>
              <a:t>Marca: “Sony”  </a:t>
            </a:r>
          </a:p>
          <a:p>
            <a:pPr lvl="2" algn="just"/>
            <a:r>
              <a:rPr lang="es-PE" sz="2400" dirty="0">
                <a:solidFill>
                  <a:srgbClr val="000099"/>
                </a:solidFill>
              </a:rPr>
              <a:t>Precio: 1560.00 soles</a:t>
            </a:r>
          </a:p>
          <a:p>
            <a:pPr lvl="2" algn="just"/>
            <a:r>
              <a:rPr lang="es-PE" sz="2400" dirty="0">
                <a:solidFill>
                  <a:srgbClr val="000099"/>
                </a:solidFill>
              </a:rPr>
              <a:t>Pulgadas: 20 pulg</a:t>
            </a:r>
          </a:p>
          <a:p>
            <a:pPr lvl="2" algn="just"/>
            <a:r>
              <a:rPr lang="es-PE" sz="2400" dirty="0">
                <a:solidFill>
                  <a:srgbClr val="000099"/>
                </a:solidFill>
              </a:rPr>
              <a:t>Antigüedad : 3 años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37675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68" y="531500"/>
            <a:ext cx="7741211" cy="605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96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Interfaces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3919" y="1412776"/>
            <a:ext cx="11143281" cy="4277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>
                <a:solidFill>
                  <a:srgbClr val="002060"/>
                </a:solidFill>
              </a:defRPr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/>
            </a:lvl2pPr>
            <a:lvl3pPr marL="630936" lvl="2" indent="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>
                <a:solidFill>
                  <a:srgbClr val="002060"/>
                </a:solidFill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/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pPr algn="just"/>
            <a:r>
              <a:rPr lang="es-ES" altLang="es-PE" dirty="0">
                <a:solidFill>
                  <a:schemeClr val="tx1"/>
                </a:solidFill>
              </a:rPr>
              <a:t>Colección de métodos abstractos, los cuales solo tienen declaración y no implementación.</a:t>
            </a:r>
          </a:p>
          <a:p>
            <a:pPr algn="just"/>
            <a:r>
              <a:rPr lang="es-ES" altLang="es-PE" dirty="0">
                <a:solidFill>
                  <a:schemeClr val="tx1"/>
                </a:solidFill>
              </a:rPr>
              <a:t>Los métodos serán implementados por una o mas clases.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Para crear una interface, se utiliza la palabra reservada </a:t>
            </a:r>
            <a:r>
              <a:rPr lang="es-ES" altLang="es-PE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s-E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s-ES" altLang="es-PE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en lugar de </a:t>
            </a:r>
            <a:r>
              <a:rPr lang="es-E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ES" dirty="0"/>
              <a:t>. </a:t>
            </a:r>
            <a:r>
              <a:rPr lang="es-ES" dirty="0">
                <a:solidFill>
                  <a:schemeClr val="tx1"/>
                </a:solidFill>
              </a:rPr>
              <a:t>La interface puede definirse </a:t>
            </a:r>
            <a:r>
              <a:rPr lang="es-ES" dirty="0" err="1">
                <a:solidFill>
                  <a:schemeClr val="tx1"/>
                </a:solidFill>
              </a:rPr>
              <a:t>public</a:t>
            </a:r>
            <a:r>
              <a:rPr lang="es-ES" dirty="0">
                <a:solidFill>
                  <a:schemeClr val="tx1"/>
                </a:solidFill>
              </a:rPr>
              <a:t> o sin modificador de acceso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Una interface puede también contener atributos, pero estos son siempre </a:t>
            </a:r>
            <a:r>
              <a:rPr lang="es-ES" b="1" i="1" dirty="0" err="1">
                <a:solidFill>
                  <a:srgbClr val="0000FF"/>
                </a:solidFill>
              </a:rPr>
              <a:t>static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/>
              <a:t>y </a:t>
            </a:r>
            <a:r>
              <a:rPr lang="es-ES" b="1" i="1" dirty="0">
                <a:solidFill>
                  <a:srgbClr val="0000FF"/>
                </a:solidFill>
              </a:rPr>
              <a:t>final</a:t>
            </a:r>
            <a:r>
              <a:rPr lang="es-ES" dirty="0"/>
              <a:t>.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Todos los métodos que declara una interface son siempre </a:t>
            </a:r>
            <a:r>
              <a:rPr lang="es-ES" b="1" i="1" dirty="0" err="1">
                <a:solidFill>
                  <a:srgbClr val="0000FF"/>
                </a:solidFill>
              </a:rPr>
              <a:t>public</a:t>
            </a:r>
            <a:r>
              <a:rPr lang="es-ES" dirty="0"/>
              <a:t>.</a:t>
            </a:r>
            <a:endParaRPr lang="es-ES" alt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Reglas y Uso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2441" y="1628800"/>
            <a:ext cx="11453247" cy="4464496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PE" altLang="es-PE" sz="2800" dirty="0">
                <a:cs typeface="Arial" panose="020B0604020202020204" pitchFamily="34" charset="0"/>
              </a:rPr>
              <a:t>Se tiene que proveer una implementación concreta (no abstracta) para todos los métodos declarados en una interface.</a:t>
            </a:r>
          </a:p>
          <a:p>
            <a:pPr algn="just">
              <a:lnSpc>
                <a:spcPct val="90000"/>
              </a:lnSpc>
            </a:pPr>
            <a:r>
              <a:rPr lang="es-PE" altLang="es-PE" sz="2800" dirty="0">
                <a:cs typeface="Arial" panose="020B0604020202020204" pitchFamily="34" charset="0"/>
              </a:rPr>
              <a:t>Seguir las reglas de la sobre escritura de métodos.</a:t>
            </a:r>
          </a:p>
          <a:p>
            <a:pPr algn="just">
              <a:lnSpc>
                <a:spcPct val="90000"/>
              </a:lnSpc>
            </a:pPr>
            <a:r>
              <a:rPr lang="es-PE" altLang="es-PE" sz="2800" dirty="0">
                <a:cs typeface="Arial" panose="020B0604020202020204" pitchFamily="34" charset="0"/>
              </a:rPr>
              <a:t>Mantener la firma de los métodos de la interface, y mantener el mismo tipo de retorno (o un subtipo del tipo de retorno).</a:t>
            </a:r>
            <a:r>
              <a:rPr lang="es-ES" altLang="es-PE" sz="2800" dirty="0">
                <a:cs typeface="Arial" panose="020B0604020202020204" pitchFamily="34" charset="0"/>
              </a:rPr>
              <a:t>La clase que usa una interfaz debe implementar todos los métodos.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s-ES" altLang="es-PE" sz="2800" b="1" i="1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endParaRPr lang="es-ES" altLang="es-PE" sz="2800" dirty="0">
              <a:solidFill>
                <a:srgbClr val="3333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59417" y="1340768"/>
            <a:ext cx="10910807" cy="4824536"/>
          </a:xfrm>
        </p:spPr>
        <p:txBody>
          <a:bodyPr>
            <a:noAutofit/>
          </a:bodyPr>
          <a:lstStyle/>
          <a:p>
            <a:pPr algn="just"/>
            <a:r>
              <a:rPr lang="es-PE" sz="2500" dirty="0"/>
              <a:t>Como Java no permite herencia múltiple – una clase sólo puede extender una superclase – esto dificulta que una clase se adecue a más de un comportamiento. Una interfaz, por el contrario, permite que una clase implemente una o más interfaces para resolver el problema de mezclar diversos comportamientos en un mismo tipo de objeto</a:t>
            </a:r>
          </a:p>
          <a:p>
            <a:pPr algn="just"/>
            <a:r>
              <a:rPr lang="es-PE" sz="2500" dirty="0"/>
              <a:t>Una </a:t>
            </a:r>
            <a:r>
              <a:rPr lang="es-PE" sz="2500" dirty="0">
                <a:solidFill>
                  <a:srgbClr val="FF0000"/>
                </a:solidFill>
              </a:rPr>
              <a:t>clase abstracta </a:t>
            </a:r>
            <a:r>
              <a:rPr lang="es-PE" sz="2500" dirty="0"/>
              <a:t>no puede implementar los métodos declarados como abstractos, </a:t>
            </a:r>
            <a:r>
              <a:rPr lang="es-PE" sz="2500" dirty="0">
                <a:solidFill>
                  <a:srgbClr val="FF0000"/>
                </a:solidFill>
              </a:rPr>
              <a:t>una interface </a:t>
            </a:r>
            <a:r>
              <a:rPr lang="es-PE" sz="2500" dirty="0"/>
              <a:t>no puede implementar ningún método (ya que todos son abstractos).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9417" y="188640"/>
            <a:ext cx="10802319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Diferencia entre clase Abstracta e Interface</a:t>
            </a:r>
          </a:p>
        </p:txBody>
      </p:sp>
    </p:spTree>
    <p:extLst>
      <p:ext uri="{BB962C8B-B14F-4D97-AF65-F5344CB8AC3E}">
        <p14:creationId xmlns:p14="http://schemas.microsoft.com/office/powerpoint/2010/main" val="298561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500" dirty="0"/>
              <a:t>Una clase puede implementar varias interfaces, pero sólo puede tener una clase ascendiente directa</a:t>
            </a:r>
          </a:p>
          <a:p>
            <a:pPr algn="just"/>
            <a:r>
              <a:rPr lang="es-PE" sz="2500" dirty="0"/>
              <a:t>Contaminación de una interfaz. Cuando se añade un método a una clase base solo porque una de sus derivadas lo necesita.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Herencia Múltiple</a:t>
            </a:r>
          </a:p>
        </p:txBody>
      </p:sp>
    </p:spTree>
    <p:extLst>
      <p:ext uri="{BB962C8B-B14F-4D97-AF65-F5344CB8AC3E}">
        <p14:creationId xmlns:p14="http://schemas.microsoft.com/office/powerpoint/2010/main" val="6696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186492"/>
            <a:ext cx="8229600" cy="578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Declaración de una Interface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07568" y="1268761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Sintaxis:</a:t>
            </a:r>
          </a:p>
          <a:p>
            <a:r>
              <a:rPr lang="es-PE" sz="2000" dirty="0">
                <a:solidFill>
                  <a:srgbClr val="0000FF"/>
                </a:solidFill>
              </a:rPr>
              <a:t>	public </a:t>
            </a:r>
            <a:r>
              <a:rPr lang="es-PE" sz="2000" b="1" dirty="0">
                <a:solidFill>
                  <a:srgbClr val="0000FF"/>
                </a:solidFill>
              </a:rPr>
              <a:t>interface</a:t>
            </a:r>
            <a:r>
              <a:rPr lang="es-PE" sz="2000" b="1" dirty="0"/>
              <a:t> </a:t>
            </a:r>
            <a:r>
              <a:rPr lang="es-PE" sz="2000" i="1" dirty="0"/>
              <a:t>IdentificadorInterfaz </a:t>
            </a:r>
            <a:r>
              <a:rPr lang="es-PE" sz="2000" dirty="0"/>
              <a:t>{</a:t>
            </a:r>
          </a:p>
          <a:p>
            <a:r>
              <a:rPr lang="es-PE" sz="2000" dirty="0"/>
              <a:t>            		// Cuerpo de la interface . . .</a:t>
            </a:r>
          </a:p>
          <a:p>
            <a:r>
              <a:rPr lang="es-PE" sz="2000" dirty="0"/>
              <a:t>	}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2422798" y="497384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</a:t>
            </a:r>
            <a:r>
              <a:rPr lang="es-PE" sz="2400" dirty="0"/>
              <a:t>: no incluye ni la declaración de variables de instancia ni la implementación de los métodos (sólo las cabeceras).</a:t>
            </a:r>
          </a:p>
        </p:txBody>
      </p:sp>
      <p:sp>
        <p:nvSpPr>
          <p:cNvPr id="8" name="7 Forma libre"/>
          <p:cNvSpPr/>
          <p:nvPr/>
        </p:nvSpPr>
        <p:spPr>
          <a:xfrm>
            <a:off x="7897505" y="2238233"/>
            <a:ext cx="1382505" cy="1550807"/>
          </a:xfrm>
          <a:custGeom>
            <a:avLst/>
            <a:gdLst>
              <a:gd name="connsiteX0" fmla="*/ 341195 w 1382505"/>
              <a:gd name="connsiteY0" fmla="*/ 1119116 h 1119116"/>
              <a:gd name="connsiteX1" fmla="*/ 1378424 w 1382505"/>
              <a:gd name="connsiteY1" fmla="*/ 354842 h 1119116"/>
              <a:gd name="connsiteX2" fmla="*/ 0 w 1382505"/>
              <a:gd name="connsiteY2" fmla="*/ 0 h 111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2505" h="1119116">
                <a:moveTo>
                  <a:pt x="341195" y="1119116"/>
                </a:moveTo>
                <a:cubicBezTo>
                  <a:pt x="888242" y="830238"/>
                  <a:pt x="1435290" y="541361"/>
                  <a:pt x="1378424" y="354842"/>
                </a:cubicBezTo>
                <a:cubicBezTo>
                  <a:pt x="1321558" y="168323"/>
                  <a:pt x="660779" y="84161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847975"/>
            <a:ext cx="40767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Elipse"/>
          <p:cNvSpPr/>
          <p:nvPr/>
        </p:nvSpPr>
        <p:spPr>
          <a:xfrm>
            <a:off x="5712671" y="3632352"/>
            <a:ext cx="2454590" cy="5309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337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4223792" y="1509325"/>
            <a:ext cx="3265130" cy="3215819"/>
            <a:chOff x="6492172" y="1340768"/>
            <a:chExt cx="2472316" cy="2664296"/>
          </a:xfrm>
        </p:grpSpPr>
        <p:sp>
          <p:nvSpPr>
            <p:cNvPr id="5" name="4 Rectángulo"/>
            <p:cNvSpPr/>
            <p:nvPr/>
          </p:nvSpPr>
          <p:spPr>
            <a:xfrm>
              <a:off x="6827442" y="3212976"/>
              <a:ext cx="1800200" cy="792088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6827442" y="3573016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7042206" y="3230392"/>
              <a:ext cx="1091425" cy="30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Acumulador</a:t>
              </a:r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6827442" y="3789040"/>
              <a:ext cx="1800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6804248" y="3553271"/>
              <a:ext cx="760066" cy="254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- valor int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492172" y="1340768"/>
              <a:ext cx="2472316" cy="94501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1" name="10 Conector recto"/>
            <p:cNvCxnSpPr/>
            <p:nvPr/>
          </p:nvCxnSpPr>
          <p:spPr>
            <a:xfrm>
              <a:off x="6492172" y="1893304"/>
              <a:ext cx="247231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7016503" y="1533852"/>
              <a:ext cx="1176389" cy="30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mic Sans MS" panose="030F0702030302020204" pitchFamily="66" charset="0"/>
                </a:rPr>
                <a:t>Modificacion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7298294" y="1340768"/>
              <a:ext cx="820754" cy="254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&lt;&lt;interfaz&gt;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598755" y="1978008"/>
              <a:ext cx="1454345" cy="254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latin typeface="Comic Sans MS" panose="030F0702030302020204" pitchFamily="66" charset="0"/>
                </a:rPr>
                <a:t>+ </a:t>
              </a:r>
              <a:r>
                <a:rPr lang="en-US" sz="1400" dirty="0">
                  <a:latin typeface="Comic Sans MS" panose="030F0702030302020204" pitchFamily="66" charset="0"/>
                </a:rPr>
                <a:t>incremento (a: int )</a:t>
              </a:r>
              <a:endParaRPr lang="es-PE" sz="1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15" name="14 Conector recto"/>
            <p:cNvCxnSpPr>
              <a:stCxn id="5" idx="0"/>
              <a:endCxn id="16" idx="0"/>
            </p:cNvCxnSpPr>
            <p:nvPr/>
          </p:nvCxnSpPr>
          <p:spPr>
            <a:xfrm flipH="1" flipV="1">
              <a:off x="7723386" y="2249299"/>
              <a:ext cx="4156" cy="963677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Triángulo isósceles"/>
            <p:cNvSpPr/>
            <p:nvPr/>
          </p:nvSpPr>
          <p:spPr>
            <a:xfrm>
              <a:off x="7610492" y="2249299"/>
              <a:ext cx="225787" cy="31879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309967" y="188640"/>
            <a:ext cx="1132926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Implementación de una Interface en una clase</a:t>
            </a:r>
          </a:p>
        </p:txBody>
      </p:sp>
    </p:spTree>
    <p:extLst>
      <p:ext uri="{BB962C8B-B14F-4D97-AF65-F5344CB8AC3E}">
        <p14:creationId xmlns:p14="http://schemas.microsoft.com/office/powerpoint/2010/main" val="207551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8420" y="188640"/>
            <a:ext cx="11081288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PE" sz="3600" dirty="0"/>
              <a:t>Implementación de una Interface en una clase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35560" y="126876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cs typeface="Arial" panose="020B0604020202020204" pitchFamily="34" charset="0"/>
              </a:rPr>
              <a:t>Para declarar una clase que implemente una interface es necesario utilizar la palabra reservada </a:t>
            </a:r>
            <a:r>
              <a:rPr lang="es-PE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implements</a:t>
            </a:r>
            <a:r>
              <a:rPr lang="es-PE" sz="24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PE" sz="2400" dirty="0">
                <a:cs typeface="Arial" panose="020B0604020202020204" pitchFamily="34" charset="0"/>
              </a:rPr>
              <a:t>en la cabecera de declaración de la clase.</a:t>
            </a:r>
          </a:p>
          <a:p>
            <a:pPr algn="just"/>
            <a:endParaRPr lang="es-PE" sz="2400" dirty="0"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pPr algn="just"/>
            <a:r>
              <a:rPr lang="es-ES" sz="2400" dirty="0">
                <a:solidFill>
                  <a:srgbClr val="0000FF"/>
                </a:solidFill>
              </a:rPr>
              <a:t>Definamos la interface </a:t>
            </a:r>
            <a:r>
              <a:rPr lang="es-E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Modificacion</a:t>
            </a:r>
            <a:endParaRPr lang="es-ES" sz="2400" dirty="0">
              <a:cs typeface="Arial" panose="020B0604020202020204" pitchFamily="34" charset="0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4581128"/>
            <a:ext cx="619437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21942" r="12942"/>
          <a:stretch/>
        </p:blipFill>
        <p:spPr bwMode="auto">
          <a:xfrm>
            <a:off x="2207568" y="3752019"/>
            <a:ext cx="2808312" cy="44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>
            <a:stCxn id="153603" idx="3"/>
          </p:cNvCxnSpPr>
          <p:nvPr/>
        </p:nvCxnSpPr>
        <p:spPr>
          <a:xfrm>
            <a:off x="5015880" y="3974529"/>
            <a:ext cx="12961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456040" y="3807384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6699"/>
                </a:solidFill>
              </a:rPr>
              <a:t>Archivo fuente</a:t>
            </a:r>
          </a:p>
        </p:txBody>
      </p:sp>
    </p:spTree>
    <p:extLst>
      <p:ext uri="{BB962C8B-B14F-4D97-AF65-F5344CB8AC3E}">
        <p14:creationId xmlns:p14="http://schemas.microsoft.com/office/powerpoint/2010/main" val="313266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1079</Words>
  <Application>Microsoft Office PowerPoint</Application>
  <PresentationFormat>Panorámica</PresentationFormat>
  <Paragraphs>181</Paragraphs>
  <Slides>28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Verdana</vt:lpstr>
      <vt:lpstr>Wingdings 3</vt:lpstr>
      <vt:lpstr>Tema de Office</vt:lpstr>
      <vt:lpstr>Interfaces</vt:lpstr>
      <vt:lpstr>Agenda</vt:lpstr>
      <vt:lpstr>Interfaces</vt:lpstr>
      <vt:lpstr>Reglas y Uso</vt:lpstr>
      <vt:lpstr>Diferencia entre clase Abstracta e Interface</vt:lpstr>
      <vt:lpstr>Herencia Múltiple</vt:lpstr>
      <vt:lpstr>Declaración de una Interface</vt:lpstr>
      <vt:lpstr>Implementación de una Interface en una clase</vt:lpstr>
      <vt:lpstr>Implementación de una Interface en una clase</vt:lpstr>
      <vt:lpstr>Presentación de PowerPoint</vt:lpstr>
      <vt:lpstr>Implementación de una Interface en una clase</vt:lpstr>
      <vt:lpstr>Jerarquía entre Interface</vt:lpstr>
      <vt:lpstr>Jerarquía entre Interface</vt:lpstr>
      <vt:lpstr>Jerarquía entre Interface</vt:lpstr>
      <vt:lpstr>Jerarquía entre Interface</vt:lpstr>
      <vt:lpstr>Jerarquía entre Interface</vt:lpstr>
      <vt:lpstr>Jerarquía entre Interface</vt:lpstr>
      <vt:lpstr>Trabajando con Interfaces y Clases Abstractas</vt:lpstr>
      <vt:lpstr>Trabajando con Interfaces y Clases Abstractas</vt:lpstr>
      <vt:lpstr>Trabajando con Interfaces y Clases Abstractas</vt:lpstr>
      <vt:lpstr>Trabajando con Interfaces y Clases Abstractas</vt:lpstr>
      <vt:lpstr>Trabajando con Interfaces y Clases Abstractas</vt:lpstr>
      <vt:lpstr>Presentación de PowerPoint</vt:lpstr>
      <vt:lpstr>Trabajando con Interfaces y Clases Abstractas</vt:lpstr>
      <vt:lpstr>Trabajando con Interfaces y Clases Abstractas</vt:lpstr>
      <vt:lpstr>Ejercicio</vt:lpstr>
      <vt:lpstr>Ejercicio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MARTIN SABROSO GAMARRA</dc:creator>
  <cp:lastModifiedBy>Juan Carlos E. Romaina Acevedo</cp:lastModifiedBy>
  <cp:revision>116</cp:revision>
  <dcterms:created xsi:type="dcterms:W3CDTF">2019-03-15T00:31:26Z</dcterms:created>
  <dcterms:modified xsi:type="dcterms:W3CDTF">2022-08-22T22:01:43Z</dcterms:modified>
</cp:coreProperties>
</file>