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i+08F6w8569CG1gjRSa4z3S/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514348" y="4720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b="1" sz="32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514349" y="1283276"/>
            <a:ext cx="11287125" cy="424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514348" y="5863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b="1" sz="32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514349" y="1397576"/>
            <a:ext cx="11287125" cy="39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485776" y="357187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b="1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485776" y="1354137"/>
            <a:ext cx="5429250" cy="42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6143626" y="1354137"/>
            <a:ext cx="5572124" cy="42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485776" y="1628775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b="1" sz="32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485776" y="2625726"/>
            <a:ext cx="5429250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6143626" y="2625726"/>
            <a:ext cx="5572124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81000" y="1628775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  <a:defRPr b="1" sz="36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0" y="2085384"/>
            <a:ext cx="12192000" cy="256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CLASES GENÉRICAS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381000" y="487794"/>
            <a:ext cx="38807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CARRERA DE INGENIERÍA DE SISTEMAS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210178" y="6223549"/>
            <a:ext cx="75939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PROGRAMACIÓN ORIENTADA A OBJETOS</a:t>
            </a:r>
            <a:endParaRPr b="0" i="0" sz="105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821410" y="193584"/>
            <a:ext cx="10275375" cy="50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</a:pPr>
            <a:r>
              <a:rPr lang="en-US"/>
              <a:t>Genéricos y Herencia – Observaciones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449451" y="1141222"/>
            <a:ext cx="11406752" cy="1858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just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una regla respecto a los tipos y Supertipos (Herencia) cuando  se utiliza genéricos que establece que no necesariamente los tipos  genéricos pertenecen a una superclase. Ejemplo Si un objeto  Integer o Double puede ser recibidos por un objeto Number, esto  no significa que un objeto declarado Box&lt;Integer&gt; o Box&lt;Double&gt;  puede ser recibido por un objeto Box&lt;Number&gt;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4386073" y="3572255"/>
            <a:ext cx="3419855" cy="22585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2059941" y="193584"/>
            <a:ext cx="8199937" cy="50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1775459" y="1484375"/>
            <a:ext cx="2223516" cy="27873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4872229" y="2103121"/>
            <a:ext cx="5047487" cy="15514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449170" y="4294123"/>
            <a:ext cx="8648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Genérico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5527295" y="3591559"/>
            <a:ext cx="5124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8408035" y="3591559"/>
            <a:ext cx="5124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068" y="531500"/>
            <a:ext cx="7741211" cy="60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759417" y="1395451"/>
            <a:ext cx="7897563" cy="298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Clases Genéricas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spcBef>
                <a:spcPts val="77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Genéricos - Implementación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spcBef>
                <a:spcPts val="765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Métodos Genéricos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spcBef>
                <a:spcPts val="775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Genéricos y Herencia – Observaciones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spcBef>
                <a:spcPts val="765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>
            <p:ph type="title"/>
          </p:nvPr>
        </p:nvSpPr>
        <p:spPr>
          <a:xfrm>
            <a:off x="2711291" y="320517"/>
            <a:ext cx="60762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/>
              <a:t>Agenda Semana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3424215" y="415118"/>
            <a:ext cx="3410537" cy="566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/>
              <a:t>Definición</a:t>
            </a:r>
            <a:endParaRPr/>
          </a:p>
        </p:txBody>
      </p:sp>
      <p:sp>
        <p:nvSpPr>
          <p:cNvPr id="51" name="Google Shape;51;p3"/>
          <p:cNvSpPr txBox="1"/>
          <p:nvPr/>
        </p:nvSpPr>
        <p:spPr>
          <a:xfrm>
            <a:off x="648346" y="1636061"/>
            <a:ext cx="10895307" cy="4019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clases genéricas se definen para:</a:t>
            </a:r>
            <a:endParaRPr/>
          </a:p>
          <a:p>
            <a:pPr indent="-342900" lvl="0" marL="355600" marR="0" rtl="0" algn="l">
              <a:spcBef>
                <a:spcPts val="865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Otorgan seguridad de tipo en tiempo de compilación</a:t>
            </a:r>
            <a:endParaRPr/>
          </a:p>
          <a:p>
            <a:pPr indent="-342900" lvl="0" marL="355600" marR="0" rtl="0" algn="l">
              <a:spcBef>
                <a:spcPts val="865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 la necesidad de “castear”</a:t>
            </a:r>
            <a:endParaRPr/>
          </a:p>
          <a:p>
            <a:pPr indent="-342900" lvl="0" marL="355600" marR="0" rtl="0" algn="l">
              <a:spcBef>
                <a:spcPts val="865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Otorgan la habilidad de crear	colecciones homogéneas</a:t>
            </a:r>
            <a:endParaRPr/>
          </a:p>
          <a:p>
            <a:pPr indent="-342900" lvl="0" marL="355600" marR="0" rtl="0" algn="l">
              <a:spcBef>
                <a:spcPts val="865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 los programadores implementar algoritmos  genéricos que trabajen con colecciones de diferente tipo,  pueden ser personalizables, y son tipos seguros y fáciles de  leer.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2059940" y="193584"/>
            <a:ext cx="6045674" cy="50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</a:pPr>
            <a:r>
              <a:rPr lang="en-US"/>
              <a:t>Generecidad en Java</a:t>
            </a:r>
            <a:endParaRPr/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542441" y="1087695"/>
            <a:ext cx="11127783" cy="5235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5875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Declaración de una clase genérica:</a:t>
            </a:r>
            <a:endParaRPr/>
          </a:p>
          <a:p>
            <a:pPr indent="-31750" lvl="0" marL="14605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158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</a:rPr>
              <a:t>public class </a:t>
            </a:r>
            <a:r>
              <a:rPr lang="en-US" sz="2000"/>
              <a:t>ClaseGenerica &lt;T&gt; {</a:t>
            </a:r>
            <a:endParaRPr/>
          </a:p>
          <a:p>
            <a:pPr indent="-228600" lvl="0" marL="9004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000"/>
              <a:buChar char="•"/>
            </a:pPr>
            <a:r>
              <a:rPr lang="en-US" sz="2000">
                <a:solidFill>
                  <a:srgbClr val="008000"/>
                </a:solidFill>
              </a:rPr>
              <a:t>// se pueden definir atributos y métodos como en</a:t>
            </a:r>
            <a:endParaRPr/>
          </a:p>
          <a:p>
            <a:pPr indent="-228600" lvl="0" marL="1073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000"/>
              <a:buChar char="•"/>
            </a:pPr>
            <a:r>
              <a:rPr lang="en-US" sz="2000">
                <a:solidFill>
                  <a:srgbClr val="008000"/>
                </a:solidFill>
              </a:rPr>
              <a:t>// cualquier clase no genérica.</a:t>
            </a:r>
            <a:endParaRPr/>
          </a:p>
          <a:p>
            <a:pPr indent="-228600" lvl="0" marL="1073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000"/>
              <a:buChar char="•"/>
            </a:pPr>
            <a:r>
              <a:rPr lang="en-US" sz="2000">
                <a:solidFill>
                  <a:srgbClr val="008000"/>
                </a:solidFill>
              </a:rPr>
              <a:t>……….</a:t>
            </a:r>
            <a:endParaRPr/>
          </a:p>
          <a:p>
            <a:pPr indent="-158750" lvl="0" marL="158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}</a:t>
            </a:r>
            <a:endParaRPr/>
          </a:p>
          <a:p>
            <a:pPr indent="-31750" lvl="0" marL="14605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158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/>
              <a:t>Convención de Parametrización:</a:t>
            </a:r>
            <a:endParaRPr/>
          </a:p>
          <a:p>
            <a:pPr indent="-287020" lvl="0" marL="44513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8000"/>
                </a:solidFill>
              </a:rPr>
              <a:t>T </a:t>
            </a:r>
            <a:r>
              <a:rPr lang="en-US" sz="2000"/>
              <a:t>: es el parámetro genérico: clase indeterminada de objetos sobre la</a:t>
            </a:r>
            <a:endParaRPr/>
          </a:p>
          <a:p>
            <a:pPr indent="-228600" lvl="0" marL="44513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que opera </a:t>
            </a:r>
            <a:r>
              <a:rPr lang="en-US" sz="2000">
                <a:solidFill>
                  <a:srgbClr val="008000"/>
                </a:solidFill>
              </a:rPr>
              <a:t>ClaseGenérica</a:t>
            </a:r>
            <a:r>
              <a:rPr lang="en-US" sz="2000"/>
              <a:t>.</a:t>
            </a:r>
            <a:endParaRPr/>
          </a:p>
          <a:p>
            <a:pPr indent="-287020" lvl="0" marL="445134" marR="6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8000"/>
                </a:solidFill>
              </a:rPr>
              <a:t>E</a:t>
            </a:r>
            <a:r>
              <a:rPr lang="en-US" sz="2000"/>
              <a:t>: tipo del elemento en una lista, cola, ... (muy usado en las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Java  Collections</a:t>
            </a:r>
            <a:r>
              <a:rPr lang="en-US" sz="2000"/>
              <a:t>)</a:t>
            </a:r>
            <a:endParaRPr/>
          </a:p>
          <a:p>
            <a:pPr indent="-287020" lvl="0" marL="44513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8000"/>
                </a:solidFill>
              </a:rPr>
              <a:t>N</a:t>
            </a:r>
            <a:r>
              <a:rPr lang="en-US" sz="2000"/>
              <a:t>: Numero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150" y="1045412"/>
            <a:ext cx="6547361" cy="561900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/>
          <p:nvPr/>
        </p:nvSpPr>
        <p:spPr>
          <a:xfrm>
            <a:off x="1952787" y="193584"/>
            <a:ext cx="9779430" cy="50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Generecidad en Java (Clase apoyo)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059939" y="162806"/>
            <a:ext cx="8618393" cy="566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/>
              <a:t>Generecidad en Java</a:t>
            </a:r>
            <a:endParaRPr/>
          </a:p>
        </p:txBody>
      </p:sp>
      <p:sp>
        <p:nvSpPr>
          <p:cNvPr id="69" name="Google Shape;69;p6"/>
          <p:cNvSpPr txBox="1"/>
          <p:nvPr/>
        </p:nvSpPr>
        <p:spPr>
          <a:xfrm>
            <a:off x="1074869" y="1212927"/>
            <a:ext cx="10192399" cy="5553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clase genérica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Almacén genérico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 &lt;T&gt; {</a:t>
            </a:r>
            <a:endParaRPr/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objeto almacenado (de tipo indeterminado)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contenido;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1193165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/** Mete un dato en el almacén */ 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almacena(T dato) {</a:t>
            </a:r>
            <a:endParaRPr/>
          </a:p>
          <a:p>
            <a:pPr indent="0" lvl="0" marL="184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contenido=dato;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/** Obtiene el dato almacenado */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obtiene() {</a:t>
            </a:r>
            <a:endParaRPr/>
          </a:p>
          <a:p>
            <a:pPr indent="0" lvl="0" marL="184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1273807" y="165534"/>
            <a:ext cx="9789978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/>
              <a:t>Instanciación de clases Genéricas</a:t>
            </a:r>
            <a:endParaRPr sz="3600"/>
          </a:p>
        </p:txBody>
      </p:sp>
      <p:sp>
        <p:nvSpPr>
          <p:cNvPr id="75" name="Google Shape;75;p7"/>
          <p:cNvSpPr txBox="1"/>
          <p:nvPr/>
        </p:nvSpPr>
        <p:spPr>
          <a:xfrm>
            <a:off x="588936" y="1184910"/>
            <a:ext cx="11603064" cy="4814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11982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crea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un objeto de una clase genérica hay  que especificar el parámetro genérico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crea un almacén de coches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Almacén&lt;Coche&gt; ac=new Almacén&lt;Coche&gt;();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crea un almacén de doubles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Almacén&lt;Double&gt; ad=new Almacén&lt;Double&gt;();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de una clase genérica: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usarse con objetos de la clase del parámetro genérico o de sus  subclases.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7180" marR="139128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 en una lista genérica instanciada para la clase  Vehículo podríamos meter objetos de sus subclases Coche,  Barco, Avión, 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1301859" y="165534"/>
            <a:ext cx="10399362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/>
              <a:t>Ejemplo de uso de clases Genéricas</a:t>
            </a:r>
            <a:endParaRPr sz="3600"/>
          </a:p>
        </p:txBody>
      </p:sp>
      <p:sp>
        <p:nvSpPr>
          <p:cNvPr id="81" name="Google Shape;81;p8"/>
          <p:cNvSpPr txBox="1"/>
          <p:nvPr/>
        </p:nvSpPr>
        <p:spPr>
          <a:xfrm>
            <a:off x="2286407" y="1357377"/>
            <a:ext cx="5893435" cy="4904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 static void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(String[] args) {</a:t>
            </a:r>
            <a:endParaRPr/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 crea dos objeto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d=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Double(5.0);</a:t>
            </a:r>
            <a:endParaRPr/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Coche c=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Coche("ibiza",Color.ROJO);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 crea un almacén de coches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Almacen&lt;Coche&gt; ac=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Almacen&lt;Coche&gt;();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 crea un almacén de doubles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Almacen&lt;Double&gt; ad=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Almacen&lt;Double&gt;();</a:t>
            </a:r>
            <a:endParaRPr/>
          </a:p>
          <a:p>
            <a:pPr indent="0" lvl="0" marL="927100" marR="28835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 almacena objetos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ac.almacena(c);  ad.almacena(d);</a:t>
            </a:r>
            <a:endParaRPr/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ac.almacena(d); </a:t>
            </a:r>
            <a:r>
              <a:rPr b="0" i="1" lang="en-US" sz="20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 ¡¡error de compilación!!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 obtiene los contenidos de los almacenes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Coche c1=ac.obtiene();</a:t>
            </a:r>
            <a:endParaRPr/>
          </a:p>
          <a:p>
            <a:pPr indent="0" lvl="0" marL="927100" marR="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d1=ad.obtiene();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1301858" y="203775"/>
            <a:ext cx="10352868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/>
              <a:t>Parámetros Genéricos Restringidos</a:t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2141219" y="4280915"/>
            <a:ext cx="459486" cy="564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464949" y="1285494"/>
            <a:ext cx="11592732" cy="5184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ocasiones puede ser interesante restringir el tipo del parámetro  genérico de forma que sólo pueda ser una clase o cualquiera de sus  subclases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5820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Garaje &lt;T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Vehículo&gt; {</a:t>
            </a:r>
            <a:endParaRPr/>
          </a:p>
          <a:p>
            <a:pPr indent="0" lvl="0" marL="0" marR="3448684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//... igual que la clase almacén 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71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 puede ser la clase Vehículo o cualquiera de sus subclases Coche,  Barco, Avión, 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un error de compilación: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Garaje&lt;Double&gt; g=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Garaje&lt;Double&gt;(); </a:t>
            </a:r>
            <a:r>
              <a:rPr i="1"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//¡¡ERROR!!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2019-03-15T00:31:26Z</dcterms:created>
  <dc:creator>LUIS MARTIN SABROSO GAMARRA</dc:creator>
</cp:coreProperties>
</file>